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1500" r:id="rId2"/>
    <p:sldId id="1501" r:id="rId3"/>
    <p:sldId id="1526" r:id="rId4"/>
    <p:sldId id="1507" r:id="rId5"/>
    <p:sldId id="1541" r:id="rId6"/>
    <p:sldId id="1527" r:id="rId7"/>
    <p:sldId id="1502" r:id="rId8"/>
    <p:sldId id="1503" r:id="rId9"/>
    <p:sldId id="1504" r:id="rId10"/>
    <p:sldId id="1505" r:id="rId11"/>
    <p:sldId id="1537" r:id="rId12"/>
    <p:sldId id="1539" r:id="rId13"/>
    <p:sldId id="1530" r:id="rId14"/>
    <p:sldId id="1520" r:id="rId15"/>
    <p:sldId id="1522" r:id="rId16"/>
    <p:sldId id="1523" r:id="rId17"/>
    <p:sldId id="1524" r:id="rId18"/>
    <p:sldId id="1525" r:id="rId19"/>
    <p:sldId id="1513" r:id="rId20"/>
    <p:sldId id="1540" r:id="rId21"/>
    <p:sldId id="1510" r:id="rId22"/>
    <p:sldId id="1511" r:id="rId23"/>
    <p:sldId id="1512" r:id="rId24"/>
    <p:sldId id="1528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2A3454"/>
    <a:srgbClr val="1679BA"/>
    <a:srgbClr val="C0C0C0"/>
    <a:srgbClr val="4D5E68"/>
    <a:srgbClr val="777777"/>
    <a:srgbClr val="5F5F5F"/>
    <a:srgbClr val="3E4C54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7" autoAdjust="0"/>
    <p:restoredTop sz="89423" autoAdjust="0"/>
  </p:normalViewPr>
  <p:slideViewPr>
    <p:cSldViewPr>
      <p:cViewPr>
        <p:scale>
          <a:sx n="66" d="100"/>
          <a:sy n="66" d="100"/>
        </p:scale>
        <p:origin x="-969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BF8AC37-FDB6-4FF5-A3BF-42A5083D9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93745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2D8AB2C-B592-4958-8CE7-8F15F1E196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58826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8AB2C-B592-4958-8CE7-8F15F1E1966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未标题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80404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 dirty="0" smtClean="0">
                <a:solidFill>
                  <a:srgbClr val="4D5E68"/>
                </a:solidFill>
                <a:latin typeface="Impact" pitchFamily="34" charset="0"/>
              </a:rPr>
              <a:t>Page  </a:t>
            </a:r>
            <a:fld id="{A8060331-EE0A-4C81-8584-E8D7A89A4D19}" type="slidenum">
              <a:rPr lang="en-US" altLang="zh-CN" sz="900" smtClean="0">
                <a:solidFill>
                  <a:srgbClr val="4D5E68"/>
                </a:solidFill>
                <a:latin typeface="Impact" pitchFamily="34" charset="0"/>
              </a:rPr>
              <a:pPr algn="r" eaLnBrk="0" hangingPunct="0">
                <a:defRPr/>
              </a:pPr>
              <a:t>‹#›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1E90D562-15B5-4A62-A774-704A070B651F}" type="datetime4">
              <a:rPr lang="en-US" sz="900">
                <a:solidFill>
                  <a:schemeClr val="bg1"/>
                </a:solidFill>
                <a:latin typeface="Impact" pitchFamily="34" charset="0"/>
              </a:rPr>
              <a:pPr eaLnBrk="0" hangingPunct="0">
                <a:defRPr/>
              </a:pPr>
              <a:t>September 22, 2016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 Black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 Black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 Black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6984776" cy="4608512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CSNS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散裂靶在调束期间的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剂量分布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于 全 芝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qzhyu@iphy.ac.cn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中国科学院物理研究所  靶站谱仪工程中心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东莞中子科学中心  中子科学部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2016.09.22</a:t>
            </a:r>
            <a:b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靶站－靶体计算模型与参数</a:t>
            </a:r>
            <a:endParaRPr lang="zh-CN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8" y="1556792"/>
            <a:ext cx="3514286" cy="35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2905715" cy="36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699792" cy="354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51520" y="5376118"/>
            <a:ext cx="7565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计算条件：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Proton energy: 1.6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100 kW (3.9×10</a:t>
            </a:r>
            <a:r>
              <a:rPr kumimoji="0" lang="en-US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p/s)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 Hz ,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Gaussian distributions of x=9.42 cm, z=3.53 cm (FWHM),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acceptable dose rate at 30 cm distance from the target  is limited to 1 </a:t>
            </a:r>
            <a:r>
              <a:rPr kumimoji="0" lang="en-US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mSv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/h. </a:t>
            </a: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散裂靶中剩余核的产额与分布</a:t>
            </a:r>
            <a:endParaRPr lang="zh-CN" altLang="zh-CN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-24937" y="1903486"/>
            <a:ext cx="10262712" cy="2945406"/>
            <a:chOff x="1800" y="1792"/>
            <a:chExt cx="8164" cy="2343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800" y="1792"/>
            <a:ext cx="3277" cy="2301"/>
          </p:xfrm>
          <a:graphic>
            <a:graphicData uri="http://schemas.openxmlformats.org/presentationml/2006/ole">
              <p:oleObj spid="_x0000_s81922" name="Graph" r:id="rId4" imgW="4163040" imgH="2926080" progId="Origin50.Graph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265" y="1792"/>
            <a:ext cx="3276" cy="2300"/>
          </p:xfrm>
          <a:graphic>
            <a:graphicData uri="http://schemas.openxmlformats.org/presentationml/2006/ole">
              <p:oleObj spid="_x0000_s81923" name="Graph" r:id="rId5" imgW="4163040" imgH="2926080" progId="Origin50.Graph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6687" y="1831"/>
            <a:ext cx="3277" cy="2304"/>
          </p:xfrm>
          <a:graphic>
            <a:graphicData uri="http://schemas.openxmlformats.org/presentationml/2006/ole">
              <p:oleObj spid="_x0000_s81924" name="Graph" r:id="rId6" imgW="4163040" imgH="2926080" progId="Origin50.Graph">
                <p:embed/>
              </p:oleObj>
            </a:graphicData>
          </a:graphic>
        </p:graphicFrame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783" y="3343"/>
              <a:ext cx="30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(a)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255" y="3343"/>
              <a:ext cx="30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(b)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8694" y="3412"/>
              <a:ext cx="30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(c)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560" y="5301208"/>
            <a:ext cx="763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The produced residual nuclei in (a) W plates, (b) Ta claddings and (c) SS316 containers, as functions of residual charge number Z and residual neutron numbers N. 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感生</a:t>
            </a:r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射线强度分布与能谱分布</a:t>
            </a:r>
            <a:endParaRPr lang="zh-CN" altLang="zh-CN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-180528" y="1484784"/>
            <a:ext cx="9806940" cy="3721843"/>
            <a:chOff x="1545" y="1515"/>
            <a:chExt cx="8582" cy="32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535" y="1515"/>
              <a:ext cx="4592" cy="3226"/>
              <a:chOff x="5508" y="1770"/>
              <a:chExt cx="4592" cy="3226"/>
            </a:xfrm>
          </p:grpSpPr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5508" y="1770"/>
              <a:ext cx="4592" cy="3226"/>
            </p:xfrm>
            <a:graphic>
              <a:graphicData uri="http://schemas.openxmlformats.org/presentationml/2006/ole">
                <p:oleObj spid="_x0000_s82947" name="Graph" r:id="rId4" imgW="4163040" imgH="2926080" progId="Origin50.Graph">
                  <p:embed/>
                </p:oleObj>
              </a:graphicData>
            </a:graphic>
          </p:graphicFrame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8957" y="2217"/>
                <a:ext cx="47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(b)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545" y="1544"/>
              <a:ext cx="4592" cy="3226"/>
              <a:chOff x="1018" y="2502"/>
              <a:chExt cx="4592" cy="3226"/>
            </a:xfrm>
          </p:grpSpPr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4408" y="2988"/>
                <a:ext cx="47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(a)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1018" y="2502"/>
              <a:ext cx="4592" cy="3226"/>
            </p:xfrm>
            <a:graphic>
              <a:graphicData uri="http://schemas.openxmlformats.org/presentationml/2006/ole">
                <p:oleObj spid="_x0000_s82946" name="Graph" r:id="rId5" imgW="4163040" imgH="2926080" progId="Origin50.Graph">
                  <p:embed/>
                </p:oleObj>
              </a:graphicData>
            </a:graphic>
          </p:graphicFrame>
        </p:grpSp>
      </p:grpSp>
      <p:sp>
        <p:nvSpPr>
          <p:cNvPr id="11" name="矩形 10"/>
          <p:cNvSpPr/>
          <p:nvPr/>
        </p:nvSpPr>
        <p:spPr>
          <a:xfrm>
            <a:off x="899592" y="544522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00" dirty="0" smtClean="0">
                <a:latin typeface="Times New Roman" pitchFamily="18" charset="0"/>
                <a:cs typeface="宋体" pitchFamily="2" charset="-122"/>
              </a:rPr>
              <a:t>(a) Induced gamma ray intensity in each W plate and (b) spectra in 1, 4,7,10 W plates, corresponding to 5 years irradiation and 7 days cooling.</a:t>
            </a:r>
            <a:endParaRPr lang="zh-CN" altLang="zh-CN" sz="1800" dirty="0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7"/>
            <a:ext cx="16644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1224136" cy="10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84784"/>
            <a:ext cx="19442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3" y="1340768"/>
            <a:ext cx="272105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感生</a:t>
            </a:r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射线剂量分布的模拟计算</a:t>
            </a:r>
            <a:endParaRPr lang="zh-CN" altLang="zh-CN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6512" y="6496362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</a:rPr>
              <a:t>粒子输运程序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484784"/>
            <a:ext cx="147230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6496362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</a:rPr>
              <a:t>多群燃耗程序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43808" y="6496362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</a:rPr>
              <a:t>活化脚本程序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427984" y="6496362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射线</a:t>
            </a: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</a:rPr>
              <a:t>脚本程序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84168" y="6488061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射线源项分布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524328" y="6496716"/>
            <a:ext cx="17281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粒子输运程序</a:t>
            </a:r>
            <a:endParaRPr lang="zh-CN" altLang="zh-CN" sz="17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564904"/>
            <a:ext cx="1463112" cy="142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通过活化强度预估靶体剂量</a:t>
            </a:r>
            <a:endParaRPr lang="zh-CN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35496" y="1124744"/>
          <a:ext cx="4578668" cy="3216593"/>
        </p:xfrm>
        <a:graphic>
          <a:graphicData uri="http://schemas.openxmlformats.org/presentationml/2006/ole">
            <p:oleObj spid="_x0000_s10241" name="Graph" r:id="rId4" imgW="4162349" imgH="2926080" progId="Origin50.Graph">
              <p:embed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601844" y="1124744"/>
          <a:ext cx="4578668" cy="3216593"/>
        </p:xfrm>
        <a:graphic>
          <a:graphicData uri="http://schemas.openxmlformats.org/presentationml/2006/ole">
            <p:oleObj spid="_x0000_s10243" name="Graph" r:id="rId5" imgW="4163040" imgH="2926080" progId="Origin50.Graph">
              <p:embed/>
            </p:oleObj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142" y="4653136"/>
            <a:ext cx="4502858" cy="10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79512" y="5805264"/>
            <a:ext cx="907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P. J.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Gollon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, Production of radioactivity by particle accelerators. IEEE Trans.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. Sci. NS-23, 1395(1976)</a:t>
            </a:r>
          </a:p>
          <a:p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G. R. Stevenson, Induced activity in accelerator structures, air and water.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Radiat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Prot.Dosimetry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96, 373 (2001)</a:t>
            </a:r>
            <a:endParaRPr lang="zh-CN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618" y="4725144"/>
            <a:ext cx="3943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计算举例</a:t>
            </a:r>
            <a:endParaRPr lang="zh-CN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1364575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辐照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0.1s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yu15501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，此时的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sdef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对应了冷却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m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的剂量分布：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对应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tar15001, inpgamtar01, sdef01 (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wgt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2.365178E+11)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剂量分布如下（单位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mSv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/h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）：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10" y="2838471"/>
            <a:ext cx="4326478" cy="33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170" y="2766464"/>
            <a:ext cx="4357334" cy="33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8876" y="1124744"/>
            <a:ext cx="63706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辐照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（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sz="1800" b="1" dirty="0" smtClean="0"/>
              <a:t>yu15502</a:t>
            </a:r>
            <a:r>
              <a:rPr lang="zh-CN" altLang="zh-CN" sz="1800" b="1" dirty="0" smtClean="0"/>
              <a:t>，此时的</a:t>
            </a:r>
            <a:r>
              <a:rPr lang="en-US" altLang="zh-CN" sz="1800" b="1" dirty="0" err="1" smtClean="0"/>
              <a:t>sdef</a:t>
            </a:r>
            <a:r>
              <a:rPr lang="zh-CN" altLang="zh-CN" sz="1800" b="1" dirty="0" smtClean="0"/>
              <a:t>对应了冷却</a:t>
            </a:r>
            <a:r>
              <a:rPr lang="en-US" altLang="zh-CN" sz="1800" b="1" dirty="0" smtClean="0"/>
              <a:t>15 m</a:t>
            </a:r>
            <a:r>
              <a:rPr lang="zh-CN" altLang="zh-CN" sz="1800" b="1" dirty="0" smtClean="0"/>
              <a:t>的剂量分布：</a:t>
            </a:r>
          </a:p>
          <a:p>
            <a:r>
              <a:rPr lang="zh-CN" altLang="zh-CN" sz="1800" b="1" dirty="0" smtClean="0"/>
              <a:t>对应</a:t>
            </a:r>
            <a:r>
              <a:rPr lang="en-US" altLang="zh-CN" sz="1800" b="1" dirty="0" smtClean="0"/>
              <a:t>tar15001, inpgamtar02, sdef02(</a:t>
            </a:r>
            <a:r>
              <a:rPr lang="en-US" altLang="zh-CN" sz="1800" b="1" dirty="0" err="1" smtClean="0"/>
              <a:t>wgt</a:t>
            </a:r>
            <a:r>
              <a:rPr lang="en-US" altLang="zh-CN" sz="1800" b="1" dirty="0" smtClean="0"/>
              <a:t>=8.610050E+10)</a:t>
            </a:r>
            <a:r>
              <a:rPr lang="zh-CN" altLang="zh-CN" sz="1800" b="1" dirty="0" smtClean="0"/>
              <a:t>，</a:t>
            </a:r>
            <a:endParaRPr lang="en-US" altLang="zh-CN" sz="1800" b="1" dirty="0" smtClean="0"/>
          </a:p>
          <a:p>
            <a:r>
              <a:rPr lang="zh-CN" altLang="zh-CN" sz="1800" b="1" dirty="0" smtClean="0"/>
              <a:t>剂量分布如下（单位</a:t>
            </a:r>
            <a:r>
              <a:rPr lang="en-US" altLang="zh-CN" sz="1800" b="1" dirty="0" err="1" smtClean="0"/>
              <a:t>mSv</a:t>
            </a:r>
            <a:r>
              <a:rPr lang="en-US" altLang="zh-CN" sz="1800" b="1" dirty="0" smtClean="0"/>
              <a:t>/h</a:t>
            </a:r>
            <a:r>
              <a:rPr lang="zh-CN" altLang="zh-CN" sz="1800" b="1" dirty="0" smtClean="0"/>
              <a:t>）：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5274310" cy="37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5274310" cy="37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99592" y="126876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辐照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800" b="1" dirty="0" smtClean="0"/>
              <a:t>(c) yu15503</a:t>
            </a:r>
            <a:r>
              <a:rPr lang="zh-CN" altLang="zh-CN" sz="1800" b="1" dirty="0" smtClean="0"/>
              <a:t>，此时的</a:t>
            </a:r>
            <a:r>
              <a:rPr lang="en-US" altLang="zh-CN" sz="1800" b="1" dirty="0" err="1" smtClean="0"/>
              <a:t>sdef</a:t>
            </a:r>
            <a:r>
              <a:rPr lang="zh-CN" altLang="zh-CN" sz="1800" b="1" dirty="0" smtClean="0"/>
              <a:t>对应了冷却</a:t>
            </a:r>
            <a:r>
              <a:rPr lang="en-US" altLang="zh-CN" sz="1800" b="1" dirty="0" smtClean="0"/>
              <a:t>30 m</a:t>
            </a:r>
            <a:r>
              <a:rPr lang="zh-CN" altLang="zh-CN" sz="1800" b="1" dirty="0" smtClean="0"/>
              <a:t>的剂量分布：</a:t>
            </a:r>
          </a:p>
          <a:p>
            <a:r>
              <a:rPr lang="zh-CN" altLang="zh-CN" sz="1800" b="1" dirty="0" smtClean="0"/>
              <a:t>对应</a:t>
            </a:r>
            <a:r>
              <a:rPr lang="en-US" altLang="zh-CN" sz="1800" b="1" dirty="0" smtClean="0"/>
              <a:t>tar15001, inpgamtar03, sdef03(</a:t>
            </a:r>
            <a:r>
              <a:rPr lang="en-US" altLang="zh-CN" sz="1800" b="1" dirty="0" err="1" smtClean="0"/>
              <a:t>wgt</a:t>
            </a:r>
            <a:r>
              <a:rPr lang="en-US" altLang="zh-CN" sz="1800" b="1" dirty="0" smtClean="0"/>
              <a:t>= 4.131200E+10)</a:t>
            </a:r>
            <a:endParaRPr lang="zh-CN" altLang="zh-CN" sz="1800" b="1" dirty="0" smtClean="0"/>
          </a:p>
          <a:p>
            <a:r>
              <a:rPr lang="zh-CN" altLang="zh-CN" sz="1800" b="1" dirty="0" smtClean="0"/>
              <a:t>剂量分布如下（单位</a:t>
            </a:r>
            <a:r>
              <a:rPr lang="en-US" altLang="zh-CN" sz="1800" b="1" dirty="0" err="1" smtClean="0"/>
              <a:t>mSv</a:t>
            </a:r>
            <a:r>
              <a:rPr lang="en-US" altLang="zh-CN" sz="1800" b="1" dirty="0" smtClean="0"/>
              <a:t>/h</a:t>
            </a:r>
            <a:r>
              <a:rPr lang="zh-CN" altLang="zh-CN" sz="1800" b="1" dirty="0" smtClean="0"/>
              <a:t>）：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5274310" cy="37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274" y="2636912"/>
            <a:ext cx="5274310" cy="37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99592" y="1052736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辐照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altLang="zh-CN" sz="1800" b="1" dirty="0" smtClean="0"/>
              <a:t>(d) yu15504</a:t>
            </a:r>
            <a:r>
              <a:rPr lang="zh-CN" altLang="zh-CN" sz="1800" b="1" dirty="0" smtClean="0"/>
              <a:t>，此时的</a:t>
            </a:r>
            <a:r>
              <a:rPr lang="en-US" altLang="zh-CN" sz="1800" b="1" dirty="0" err="1" smtClean="0"/>
              <a:t>sdef</a:t>
            </a:r>
            <a:r>
              <a:rPr lang="zh-CN" altLang="zh-CN" sz="1800" b="1" dirty="0" smtClean="0"/>
              <a:t>对应了冷却</a:t>
            </a:r>
            <a:r>
              <a:rPr lang="en-US" altLang="zh-CN" sz="1800" b="1" dirty="0" smtClean="0"/>
              <a:t>1 h</a:t>
            </a:r>
            <a:r>
              <a:rPr lang="zh-CN" altLang="zh-CN" sz="1800" b="1" dirty="0" smtClean="0"/>
              <a:t>的剂量分布：</a:t>
            </a:r>
          </a:p>
          <a:p>
            <a:r>
              <a:rPr lang="zh-CN" altLang="zh-CN" sz="1800" b="1" dirty="0" smtClean="0"/>
              <a:t>对应</a:t>
            </a:r>
            <a:r>
              <a:rPr lang="en-US" altLang="zh-CN" sz="1800" b="1" dirty="0" smtClean="0"/>
              <a:t>tar15001, inpgamtar04, sdef04(</a:t>
            </a:r>
            <a:r>
              <a:rPr lang="en-US" altLang="zh-CN" sz="1800" b="1" dirty="0" err="1" smtClean="0"/>
              <a:t>wgt</a:t>
            </a:r>
            <a:r>
              <a:rPr lang="en-US" altLang="zh-CN" sz="1800" b="1" dirty="0" smtClean="0"/>
              <a:t>= 2.294091E+10)</a:t>
            </a:r>
            <a:endParaRPr lang="zh-CN" altLang="zh-CN" sz="1800" b="1" dirty="0" smtClean="0"/>
          </a:p>
          <a:p>
            <a:r>
              <a:rPr lang="zh-CN" altLang="zh-CN" sz="1800" b="1" dirty="0" smtClean="0"/>
              <a:t>剂量分布如下（单位</a:t>
            </a:r>
            <a:r>
              <a:rPr lang="en-US" altLang="zh-CN" sz="1800" b="1" dirty="0" err="1" smtClean="0"/>
              <a:t>mSv</a:t>
            </a:r>
            <a:r>
              <a:rPr lang="en-US" altLang="zh-CN" sz="1800" b="1" dirty="0" smtClean="0"/>
              <a:t>/h</a:t>
            </a:r>
            <a:r>
              <a:rPr lang="zh-CN" altLang="zh-CN" sz="1800" b="1" dirty="0" smtClean="0"/>
              <a:t>）：</a:t>
            </a:r>
            <a:endParaRPr lang="zh-CN" altLang="zh-CN" sz="1800" b="1" dirty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92317"/>
            <a:ext cx="5274310" cy="37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5274310" cy="37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71600" y="6103168"/>
            <a:ext cx="799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即：打靶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0.1s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，冷却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 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小时可以达到在距离靶体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30 cm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处</a:t>
            </a:r>
            <a:r>
              <a:rPr lang="zh-CN" altLang="en-US" sz="1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，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剂量小于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1mSv/h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的安全需求。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不同打靶时间对应的冷却时间</a:t>
            </a:r>
            <a:endParaRPr lang="zh-CN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907704" y="1268760"/>
          <a:ext cx="4882505" cy="3430044"/>
        </p:xfrm>
        <a:graphic>
          <a:graphicData uri="http://schemas.openxmlformats.org/presentationml/2006/ole">
            <p:oleObj spid="_x0000_s24577" name="Graph" r:id="rId4" imgW="4163040" imgH="2926080" progId="Origin50.Graph">
              <p:embed/>
            </p:oleObj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75656" y="4797152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结论：</a:t>
            </a:r>
            <a:endParaRPr kumimoji="0" 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(a)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打一个质子束团时，即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0.04s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，冷却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分钟即可对靶进行调试；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(b)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打靶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时，冷却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小时可对靶进行调试；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(c)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打靶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时，冷却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12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小时即可对靶进行调试；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(d)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打靶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5s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时，冷却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d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即可对靶进行调试；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lvl="0" eaLnBrk="0" hangingPunct="0"/>
            <a:r>
              <a:rPr lang="en-US" altLang="zh-CN" sz="1800" b="1" dirty="0" smtClean="0">
                <a:latin typeface="Calibri" pitchFamily="34" charset="0"/>
                <a:cs typeface="Times New Roman" pitchFamily="18" charset="0"/>
              </a:rPr>
              <a:t>(e)</a:t>
            </a:r>
            <a:r>
              <a:rPr lang="zh-CN" altLang="en-US" sz="1800" b="1" dirty="0" smtClean="0">
                <a:latin typeface="Calibri" pitchFamily="34" charset="0"/>
                <a:cs typeface="Times New Roman" pitchFamily="18" charset="0"/>
              </a:rPr>
              <a:t>打靶</a:t>
            </a:r>
            <a:r>
              <a:rPr lang="en-US" altLang="zh-CN" sz="1800" b="1" dirty="0" smtClean="0">
                <a:latin typeface="Calibri" pitchFamily="34" charset="0"/>
                <a:cs typeface="Times New Roman" pitchFamily="18" charset="0"/>
              </a:rPr>
              <a:t>10s</a:t>
            </a:r>
            <a:r>
              <a:rPr lang="zh-CN" altLang="en-US" sz="1800" b="1" dirty="0" smtClean="0">
                <a:latin typeface="Calibri" pitchFamily="34" charset="0"/>
                <a:cs typeface="Times New Roman" pitchFamily="18" charset="0"/>
              </a:rPr>
              <a:t>时，冷却</a:t>
            </a:r>
            <a:r>
              <a:rPr lang="en-US" altLang="zh-CN" sz="1800" b="1" dirty="0" smtClean="0">
                <a:latin typeface="Calibri" pitchFamily="34" charset="0"/>
                <a:cs typeface="Times New Roman" pitchFamily="18" charset="0"/>
              </a:rPr>
              <a:t>4d</a:t>
            </a:r>
            <a:r>
              <a:rPr lang="zh-CN" altLang="en-US" sz="1800" b="1" dirty="0" smtClean="0">
                <a:latin typeface="Calibri" pitchFamily="34" charset="0"/>
                <a:cs typeface="Times New Roman" pitchFamily="18" charset="0"/>
              </a:rPr>
              <a:t>即可对靶进行调试；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052736"/>
            <a:ext cx="3744416" cy="457200"/>
          </a:xfrm>
        </p:spPr>
        <p:txBody>
          <a:bodyPr/>
          <a:lstStyle/>
          <a:p>
            <a:pPr algn="ctr"/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报  告  内  容</a:t>
            </a:r>
            <a:endParaRPr lang="zh-CN" altLang="zh-CN" sz="36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75090" y="2204864"/>
            <a:ext cx="5737270" cy="32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模拟程序与计算方法</a:t>
            </a: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CSNS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散裂靶的剂量分布</a:t>
            </a: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</a:pP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09600" indent="-609600" eaLnBrk="0" hangingPunct="0">
              <a:lnSpc>
                <a:spcPts val="35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835696" y="1268760"/>
          <a:ext cx="5413375" cy="3805237"/>
        </p:xfrm>
        <a:graphic>
          <a:graphicData uri="http://schemas.openxmlformats.org/presentationml/2006/ole">
            <p:oleObj spid="_x0000_s128002" name="Graph" r:id="rId4" imgW="4163040" imgH="2926080" progId="Origin50.Graph">
              <p:embed/>
            </p:oleObj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373216"/>
            <a:ext cx="46186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对经验公式的运用</a:t>
            </a:r>
            <a:endParaRPr lang="zh-CN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靶体屏蔽桶设计</a:t>
            </a:r>
            <a:endParaRPr lang="zh-CN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2826667" cy="42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72816"/>
            <a:ext cx="457143" cy="22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88534"/>
            <a:ext cx="2695951" cy="43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7420153" y="1905257"/>
            <a:ext cx="3922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1.0e-3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1.0e-2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1.0e-1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1.0e+0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1.0e+1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1.0e+2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1.0e+3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1.0e+4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1.0e+5</a:t>
            </a:r>
          </a:p>
          <a:p>
            <a:pPr marL="0" marR="0" lvl="0" indent="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1.0e+6</a:t>
            </a:r>
            <a:endParaRPr kumimoji="0" lang="zh-CN" altLang="zh-CN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屏蔽桶的铅层厚度</a:t>
            </a:r>
            <a:endParaRPr lang="zh-CN" altLang="zh-CN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98" name="Group 2"/>
          <p:cNvGrpSpPr>
            <a:grpSpLocks noChangeAspect="1"/>
          </p:cNvGrpSpPr>
          <p:nvPr/>
        </p:nvGrpSpPr>
        <p:grpSpPr bwMode="auto">
          <a:xfrm>
            <a:off x="0" y="1772816"/>
            <a:ext cx="9472613" cy="2643821"/>
            <a:chOff x="590" y="2409"/>
            <a:chExt cx="9947" cy="2776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9707" y="2715"/>
              <a:ext cx="34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(c)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590" y="2409"/>
            <a:ext cx="3929" cy="2760"/>
          </p:xfrm>
          <a:graphic>
            <a:graphicData uri="http://schemas.openxmlformats.org/presentationml/2006/ole">
              <p:oleObj spid="_x0000_s4101" name="Graph" r:id="rId4" imgW="4163040" imgH="2926080" progId="Origin50.Graph">
                <p:embed/>
              </p:oleObj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6608" y="2424"/>
            <a:ext cx="3929" cy="2761"/>
          </p:xfrm>
          <a:graphic>
            <a:graphicData uri="http://schemas.openxmlformats.org/presentationml/2006/ole">
              <p:oleObj spid="_x0000_s4102" name="Graph" r:id="rId5" imgW="4163040" imgH="2926080" progId="Origin50.Graph">
                <p:embed/>
              </p:oleObj>
            </a:graphicData>
          </a:graphic>
        </p:graphicFrame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6602" y="2715"/>
              <a:ext cx="34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(b)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3684" y="2700"/>
              <a:ext cx="34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(a)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3595" y="2409"/>
            <a:ext cx="3929" cy="2760"/>
          </p:xfrm>
          <a:graphic>
            <a:graphicData uri="http://schemas.openxmlformats.org/presentationml/2006/ole">
              <p:oleObj spid="_x0000_s4105" name="Graph" r:id="rId6" imgW="4163040" imgH="2926080" progId="Origin50.Graph">
                <p:embed/>
              </p:oleObj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899592" y="450912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Dose rate distribution along x axis (a), y axis (b) and z axis (c). The dose rate decreases exponentially in the </a:t>
            </a:r>
            <a:r>
              <a:rPr lang="en-US" altLang="zh-CN" dirty="0" err="1" smtClean="0">
                <a:latin typeface="Times New Roman" pitchFamily="18" charset="0"/>
                <a:cs typeface="宋体" pitchFamily="2" charset="-122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 cask (gray line region). 19.0 cm thickness of </a:t>
            </a:r>
            <a:r>
              <a:rPr lang="en-US" altLang="zh-CN" dirty="0" err="1" smtClean="0">
                <a:latin typeface="Times New Roman" pitchFamily="18" charset="0"/>
                <a:cs typeface="宋体" pitchFamily="2" charset="-122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 is needed at both x directions. 19 cm </a:t>
            </a:r>
            <a:r>
              <a:rPr lang="en-US" altLang="zh-CN" dirty="0" err="1" smtClean="0">
                <a:latin typeface="Times New Roman" pitchFamily="18" charset="0"/>
                <a:cs typeface="宋体" pitchFamily="2" charset="-122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 layer is needed at –y direction, 15.4 cm </a:t>
            </a:r>
            <a:r>
              <a:rPr lang="en-US" altLang="zh-CN" dirty="0" err="1" smtClean="0">
                <a:latin typeface="Times New Roman" pitchFamily="18" charset="0"/>
                <a:cs typeface="宋体" pitchFamily="2" charset="-122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 layer is needed at +y direction. 21.0 cm thickness of </a:t>
            </a:r>
            <a:r>
              <a:rPr lang="en-US" altLang="zh-CN" dirty="0" err="1" smtClean="0">
                <a:latin typeface="Times New Roman" pitchFamily="18" charset="0"/>
                <a:cs typeface="宋体" pitchFamily="2" charset="-122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宋体" pitchFamily="2" charset="-122"/>
              </a:rPr>
              <a:t> is needed at both z directions.</a:t>
            </a:r>
            <a:endParaRPr lang="zh-CN" altLang="zh-CN" sz="3200" dirty="0" smtClean="0"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5508104" cy="457200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总 结：</a:t>
            </a:r>
            <a:endParaRPr lang="zh-CN" altLang="zh-CN" sz="3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9592" y="185701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2017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9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月，在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CSNS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束靶调试期间，需要明确各种束靶条件下靶体的感生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  <a:sym typeface="Symbol"/>
              </a:rPr>
              <a:t>射线的剂量分布及对操作人员的影响；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宋体" pitchFamily="2" charset="-122"/>
              <a:sym typeface="Symbo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2753633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  <a:sym typeface="Symbol"/>
              </a:rPr>
              <a:t>2.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  <a:sym typeface="Symbol"/>
              </a:rPr>
              <a:t>借助于多种模拟程序、脚本程序及改进的计算方法，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结合具体的计算经验，发展了对该类问题的有效计算方法与步骤，克服了耗时长、占内存大、多次重复计算的困难，并依此对束靶调试期间的靶体剂量进行了计算与总结；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423328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3.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对靶体辐照后的屏蔽桶进行了物理设计与剂量评估；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4861609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4.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上述计算方法可以应用到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CSNS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相关部件（以及其它高能加速器驱动的装置）在安装调试、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运行维护、废物处理、辐射防护与安全等方面，具有重要的指导意义与工程价值。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712" y="2721694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谢    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谢 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!</a:t>
            </a:r>
            <a:endParaRPr lang="en-US" altLang="zh-CN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>
            <a:grpSpLocks noChangeAspect="1"/>
          </p:cNvGrpSpPr>
          <p:nvPr/>
        </p:nvGrpSpPr>
        <p:grpSpPr bwMode="auto">
          <a:xfrm>
            <a:off x="971600" y="980728"/>
            <a:ext cx="7315200" cy="5486400"/>
            <a:chOff x="658842" y="745572"/>
            <a:chExt cx="8128000" cy="6096000"/>
          </a:xfrm>
        </p:grpSpPr>
        <p:pic>
          <p:nvPicPr>
            <p:cNvPr id="6" name="图片 15" descr="DJI_018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42" y="745572"/>
              <a:ext cx="8128000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785786" y="785794"/>
              <a:ext cx="164307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FFFF00"/>
                  </a:solidFill>
                </a:rPr>
                <a:t>July 22, 2016</a:t>
              </a:r>
              <a:endParaRPr lang="zh-CN" alt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14375" y="3834763"/>
            <a:ext cx="1513840" cy="506591"/>
            <a:chOff x="3714375" y="3834763"/>
            <a:chExt cx="1513840" cy="506591"/>
          </a:xfrm>
        </p:grpSpPr>
        <p:grpSp>
          <p:nvGrpSpPr>
            <p:cNvPr id="9" name="组合 17"/>
            <p:cNvGrpSpPr>
              <a:grpSpLocks noChangeAspect="1"/>
            </p:cNvGrpSpPr>
            <p:nvPr/>
          </p:nvGrpSpPr>
          <p:grpSpPr bwMode="auto">
            <a:xfrm>
              <a:off x="3714375" y="3834763"/>
              <a:ext cx="1513840" cy="314322"/>
              <a:chOff x="3572622" y="3893652"/>
              <a:chExt cx="1890925" cy="393397"/>
            </a:xfrm>
          </p:grpSpPr>
          <p:cxnSp>
            <p:nvCxnSpPr>
              <p:cNvPr id="10" name="直接连接符 9"/>
              <p:cNvCxnSpPr>
                <a:endCxn id="11" idx="1"/>
              </p:cNvCxnSpPr>
              <p:nvPr/>
            </p:nvCxnSpPr>
            <p:spPr bwMode="auto">
              <a:xfrm flipV="1">
                <a:off x="3572622" y="3911136"/>
                <a:ext cx="1435644" cy="61991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 bwMode="auto">
              <a:xfrm rot="598992">
                <a:off x="4901980" y="3893652"/>
                <a:ext cx="561567" cy="34651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" name="直接连接符 11"/>
              <p:cNvCxnSpPr>
                <a:endCxn id="11" idx="4"/>
              </p:cNvCxnSpPr>
              <p:nvPr/>
            </p:nvCxnSpPr>
            <p:spPr bwMode="auto">
              <a:xfrm flipV="1">
                <a:off x="4284096" y="4237540"/>
                <a:ext cx="868692" cy="4950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8"/>
            <p:cNvGrpSpPr>
              <a:grpSpLocks noChangeAspect="1"/>
            </p:cNvGrpSpPr>
            <p:nvPr/>
          </p:nvGrpSpPr>
          <p:grpSpPr bwMode="auto">
            <a:xfrm>
              <a:off x="3770375" y="3942574"/>
              <a:ext cx="699770" cy="398780"/>
              <a:chOff x="3842491" y="4019302"/>
              <a:chExt cx="874719" cy="498481"/>
            </a:xfrm>
          </p:grpSpPr>
          <p:sp>
            <p:nvSpPr>
              <p:cNvPr id="14" name="矩形 13"/>
              <p:cNvSpPr/>
              <p:nvPr/>
            </p:nvSpPr>
            <p:spPr bwMode="auto">
              <a:xfrm rot="20779373">
                <a:off x="3988542" y="4197104"/>
                <a:ext cx="360365" cy="144464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 bwMode="auto">
              <a:xfrm>
                <a:off x="3842491" y="4230442"/>
                <a:ext cx="144464" cy="635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 bwMode="auto">
              <a:xfrm flipV="1">
                <a:off x="3913929" y="4373318"/>
                <a:ext cx="144463" cy="144465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 flipH="1">
                <a:off x="4213969" y="4019302"/>
                <a:ext cx="71438" cy="144464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 flipH="1" flipV="1">
                <a:off x="4334619" y="4308230"/>
                <a:ext cx="382591" cy="7143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>
            <a:grpSpLocks noChangeAspect="1"/>
          </p:cNvGrpSpPr>
          <p:nvPr/>
        </p:nvGrpSpPr>
        <p:grpSpPr>
          <a:xfrm>
            <a:off x="755576" y="857232"/>
            <a:ext cx="7698106" cy="1808584"/>
            <a:chOff x="900113" y="1341438"/>
            <a:chExt cx="7127875" cy="1674614"/>
          </a:xfrm>
        </p:grpSpPr>
        <p:cxnSp>
          <p:nvCxnSpPr>
            <p:cNvPr id="56" name="直接箭头连接符 55"/>
            <p:cNvCxnSpPr>
              <a:cxnSpLocks noChangeShapeType="1"/>
            </p:cNvCxnSpPr>
            <p:nvPr/>
          </p:nvCxnSpPr>
          <p:spPr bwMode="auto">
            <a:xfrm>
              <a:off x="900113" y="2492375"/>
              <a:ext cx="712787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7" name="直接连接符 56"/>
            <p:cNvCxnSpPr>
              <a:cxnSpLocks noChangeShapeType="1"/>
            </p:cNvCxnSpPr>
            <p:nvPr/>
          </p:nvCxnSpPr>
          <p:spPr bwMode="auto">
            <a:xfrm flipV="1">
              <a:off x="1236663" y="2341563"/>
              <a:ext cx="0" cy="14446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直接连接符 57"/>
            <p:cNvCxnSpPr>
              <a:cxnSpLocks noChangeShapeType="1"/>
            </p:cNvCxnSpPr>
            <p:nvPr/>
          </p:nvCxnSpPr>
          <p:spPr bwMode="auto">
            <a:xfrm flipV="1">
              <a:off x="2533650" y="2341563"/>
              <a:ext cx="0" cy="14446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直接连接符 58"/>
            <p:cNvCxnSpPr>
              <a:cxnSpLocks noChangeShapeType="1"/>
            </p:cNvCxnSpPr>
            <p:nvPr/>
          </p:nvCxnSpPr>
          <p:spPr bwMode="auto">
            <a:xfrm flipV="1">
              <a:off x="3825875" y="2341563"/>
              <a:ext cx="0" cy="14446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" name="直接连接符 59"/>
            <p:cNvCxnSpPr>
              <a:cxnSpLocks noChangeShapeType="1"/>
            </p:cNvCxnSpPr>
            <p:nvPr/>
          </p:nvCxnSpPr>
          <p:spPr bwMode="auto">
            <a:xfrm flipV="1">
              <a:off x="5121275" y="2349500"/>
              <a:ext cx="0" cy="14287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直接连接符 60"/>
            <p:cNvCxnSpPr>
              <a:cxnSpLocks noChangeShapeType="1"/>
            </p:cNvCxnSpPr>
            <p:nvPr/>
          </p:nvCxnSpPr>
          <p:spPr bwMode="auto">
            <a:xfrm flipV="1">
              <a:off x="6430963" y="2349500"/>
              <a:ext cx="0" cy="14287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2" name="矩形 21"/>
            <p:cNvSpPr>
              <a:spLocks noChangeArrowheads="1"/>
            </p:cNvSpPr>
            <p:nvPr/>
          </p:nvSpPr>
          <p:spPr bwMode="auto">
            <a:xfrm>
              <a:off x="3538538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2015</a:t>
              </a:r>
            </a:p>
          </p:txBody>
        </p:sp>
        <p:sp>
          <p:nvSpPr>
            <p:cNvPr id="63" name="矩形 22"/>
            <p:cNvSpPr>
              <a:spLocks noChangeArrowheads="1"/>
            </p:cNvSpPr>
            <p:nvPr/>
          </p:nvSpPr>
          <p:spPr bwMode="auto">
            <a:xfrm>
              <a:off x="6135688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2017</a:t>
              </a:r>
            </a:p>
          </p:txBody>
        </p:sp>
        <p:sp>
          <p:nvSpPr>
            <p:cNvPr id="64" name="矩形 23"/>
            <p:cNvSpPr>
              <a:spLocks noChangeArrowheads="1"/>
            </p:cNvSpPr>
            <p:nvPr/>
          </p:nvSpPr>
          <p:spPr bwMode="auto">
            <a:xfrm>
              <a:off x="1670050" y="1973263"/>
              <a:ext cx="185738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/>
            </a:p>
          </p:txBody>
        </p:sp>
        <p:sp>
          <p:nvSpPr>
            <p:cNvPr id="65" name="矩形 24"/>
            <p:cNvSpPr>
              <a:spLocks noChangeArrowheads="1"/>
            </p:cNvSpPr>
            <p:nvPr/>
          </p:nvSpPr>
          <p:spPr bwMode="auto">
            <a:xfrm>
              <a:off x="2246313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2014</a:t>
              </a:r>
            </a:p>
          </p:txBody>
        </p:sp>
        <p:sp>
          <p:nvSpPr>
            <p:cNvPr id="66" name="矩形 25"/>
            <p:cNvSpPr>
              <a:spLocks noChangeArrowheads="1"/>
            </p:cNvSpPr>
            <p:nvPr/>
          </p:nvSpPr>
          <p:spPr bwMode="auto">
            <a:xfrm>
              <a:off x="949325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2013</a:t>
              </a:r>
            </a:p>
          </p:txBody>
        </p:sp>
        <p:sp>
          <p:nvSpPr>
            <p:cNvPr id="67" name="矩形 22"/>
            <p:cNvSpPr>
              <a:spLocks noChangeArrowheads="1"/>
            </p:cNvSpPr>
            <p:nvPr/>
          </p:nvSpPr>
          <p:spPr bwMode="auto">
            <a:xfrm>
              <a:off x="4837113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2016</a:t>
              </a:r>
            </a:p>
          </p:txBody>
        </p:sp>
        <p:cxnSp>
          <p:nvCxnSpPr>
            <p:cNvPr id="68" name="直接连接符 13"/>
            <p:cNvCxnSpPr/>
            <p:nvPr/>
          </p:nvCxnSpPr>
          <p:spPr>
            <a:xfrm flipV="1">
              <a:off x="2195513" y="2492375"/>
              <a:ext cx="0" cy="144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25"/>
            <p:cNvSpPr>
              <a:spLocks noChangeArrowheads="1"/>
            </p:cNvSpPr>
            <p:nvPr/>
          </p:nvSpPr>
          <p:spPr bwMode="auto">
            <a:xfrm>
              <a:off x="1933575" y="2708275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Oct</a:t>
              </a:r>
            </a:p>
          </p:txBody>
        </p:sp>
        <p:cxnSp>
          <p:nvCxnSpPr>
            <p:cNvPr id="70" name="直接连接符 13"/>
            <p:cNvCxnSpPr/>
            <p:nvPr/>
          </p:nvCxnSpPr>
          <p:spPr>
            <a:xfrm flipV="1">
              <a:off x="4221163" y="2492375"/>
              <a:ext cx="0" cy="144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25"/>
            <p:cNvSpPr>
              <a:spLocks noChangeArrowheads="1"/>
            </p:cNvSpPr>
            <p:nvPr/>
          </p:nvSpPr>
          <p:spPr bwMode="auto">
            <a:xfrm>
              <a:off x="3924300" y="2708275"/>
              <a:ext cx="490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Apr</a:t>
              </a:r>
            </a:p>
          </p:txBody>
        </p:sp>
        <p:cxnSp>
          <p:nvCxnSpPr>
            <p:cNvPr id="72" name="直接连接符 13"/>
            <p:cNvCxnSpPr/>
            <p:nvPr/>
          </p:nvCxnSpPr>
          <p:spPr>
            <a:xfrm flipV="1">
              <a:off x="5364163" y="2492375"/>
              <a:ext cx="0" cy="144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25"/>
            <p:cNvSpPr>
              <a:spLocks noChangeArrowheads="1"/>
            </p:cNvSpPr>
            <p:nvPr/>
          </p:nvSpPr>
          <p:spPr bwMode="auto">
            <a:xfrm>
              <a:off x="5076825" y="2708275"/>
              <a:ext cx="498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Feb</a:t>
              </a:r>
            </a:p>
          </p:txBody>
        </p:sp>
        <p:cxnSp>
          <p:nvCxnSpPr>
            <p:cNvPr id="74" name="直接连接符 13"/>
            <p:cNvCxnSpPr/>
            <p:nvPr/>
          </p:nvCxnSpPr>
          <p:spPr>
            <a:xfrm flipV="1">
              <a:off x="1979613" y="2349500"/>
              <a:ext cx="0" cy="144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25"/>
            <p:cNvSpPr>
              <a:spLocks noChangeArrowheads="1"/>
            </p:cNvSpPr>
            <p:nvPr/>
          </p:nvSpPr>
          <p:spPr bwMode="auto">
            <a:xfrm>
              <a:off x="1714500" y="2060575"/>
              <a:ext cx="5286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Aug</a:t>
              </a:r>
            </a:p>
          </p:txBody>
        </p:sp>
        <p:cxnSp>
          <p:nvCxnSpPr>
            <p:cNvPr id="76" name="直接连接符 17"/>
            <p:cNvCxnSpPr>
              <a:cxnSpLocks noChangeShapeType="1"/>
            </p:cNvCxnSpPr>
            <p:nvPr/>
          </p:nvCxnSpPr>
          <p:spPr bwMode="auto">
            <a:xfrm flipV="1">
              <a:off x="7675563" y="2349500"/>
              <a:ext cx="0" cy="14287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7" name="矩形 22"/>
            <p:cNvSpPr>
              <a:spLocks noChangeArrowheads="1"/>
            </p:cNvSpPr>
            <p:nvPr/>
          </p:nvSpPr>
          <p:spPr bwMode="auto">
            <a:xfrm>
              <a:off x="7380288" y="1916113"/>
              <a:ext cx="577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2018</a:t>
              </a:r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7164388" y="1412875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AutoShape 27"/>
            <p:cNvSpPr>
              <a:spLocks noChangeArrowheads="1"/>
            </p:cNvSpPr>
            <p:nvPr/>
          </p:nvSpPr>
          <p:spPr bwMode="auto">
            <a:xfrm>
              <a:off x="7164388" y="1341438"/>
              <a:ext cx="576262" cy="4318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0" name="直接连接符 13"/>
            <p:cNvCxnSpPr/>
            <p:nvPr/>
          </p:nvCxnSpPr>
          <p:spPr>
            <a:xfrm flipV="1">
              <a:off x="7173913" y="2492375"/>
              <a:ext cx="0" cy="144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25"/>
            <p:cNvSpPr>
              <a:spLocks noChangeArrowheads="1"/>
            </p:cNvSpPr>
            <p:nvPr/>
          </p:nvSpPr>
          <p:spPr bwMode="auto">
            <a:xfrm>
              <a:off x="6858000" y="2708275"/>
              <a:ext cx="5132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Sep</a:t>
              </a:r>
              <a:endParaRPr lang="en-US" altLang="zh-CN" b="1" dirty="0"/>
            </a:p>
          </p:txBody>
        </p:sp>
      </p:grpSp>
      <p:grpSp>
        <p:nvGrpSpPr>
          <p:cNvPr id="31" name="组合 17"/>
          <p:cNvGrpSpPr>
            <a:grpSpLocks noChangeAspect="1"/>
          </p:cNvGrpSpPr>
          <p:nvPr/>
        </p:nvGrpSpPr>
        <p:grpSpPr bwMode="auto">
          <a:xfrm>
            <a:off x="-71470" y="2714620"/>
            <a:ext cx="6929437" cy="4037013"/>
            <a:chOff x="-158751" y="950913"/>
            <a:chExt cx="7699429" cy="4485464"/>
          </a:xfrm>
        </p:grpSpPr>
        <p:grpSp>
          <p:nvGrpSpPr>
            <p:cNvPr id="32" name="组合 15"/>
            <p:cNvGrpSpPr>
              <a:grpSpLocks noChangeAspect="1"/>
            </p:cNvGrpSpPr>
            <p:nvPr/>
          </p:nvGrpSpPr>
          <p:grpSpPr bwMode="auto">
            <a:xfrm>
              <a:off x="285722" y="1142984"/>
              <a:ext cx="6520815" cy="4293393"/>
              <a:chOff x="393700" y="1309688"/>
              <a:chExt cx="7245350" cy="4770437"/>
            </a:xfrm>
          </p:grpSpPr>
          <p:sp>
            <p:nvSpPr>
              <p:cNvPr id="36" name="圆角矩形 7"/>
              <p:cNvSpPr>
                <a:spLocks noChangeArrowheads="1"/>
              </p:cNvSpPr>
              <p:nvPr/>
            </p:nvSpPr>
            <p:spPr bwMode="auto">
              <a:xfrm>
                <a:off x="4784725" y="2319338"/>
                <a:ext cx="863600" cy="2520950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3700" y="1309688"/>
                <a:ext cx="7245350" cy="4770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圆角矩形 9"/>
              <p:cNvSpPr>
                <a:spLocks noChangeArrowheads="1"/>
              </p:cNvSpPr>
              <p:nvPr/>
            </p:nvSpPr>
            <p:spPr bwMode="auto">
              <a:xfrm>
                <a:off x="3536950" y="2238375"/>
                <a:ext cx="863600" cy="2520950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9" name="圆角矩形 10"/>
              <p:cNvSpPr>
                <a:spLocks noChangeArrowheads="1"/>
              </p:cNvSpPr>
              <p:nvPr/>
            </p:nvSpPr>
            <p:spPr bwMode="auto">
              <a:xfrm>
                <a:off x="2536825" y="2506663"/>
                <a:ext cx="863600" cy="2160587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0" name="圆角矩形 11"/>
              <p:cNvSpPr>
                <a:spLocks noChangeArrowheads="1"/>
              </p:cNvSpPr>
              <p:nvPr/>
            </p:nvSpPr>
            <p:spPr bwMode="auto">
              <a:xfrm>
                <a:off x="4465638" y="3960813"/>
                <a:ext cx="2165350" cy="1008062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1" name="右箭头 12"/>
              <p:cNvSpPr>
                <a:spLocks noChangeArrowheads="1"/>
              </p:cNvSpPr>
              <p:nvPr/>
            </p:nvSpPr>
            <p:spPr bwMode="auto">
              <a:xfrm>
                <a:off x="6415088" y="4248150"/>
                <a:ext cx="946150" cy="217488"/>
              </a:xfrm>
              <a:prstGeom prst="rightArrow">
                <a:avLst>
                  <a:gd name="adj1" fmla="val 50000"/>
                  <a:gd name="adj2" fmla="val 112102"/>
                </a:avLst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2" name="右箭头 13"/>
              <p:cNvSpPr>
                <a:spLocks noChangeArrowheads="1"/>
              </p:cNvSpPr>
              <p:nvPr/>
            </p:nvSpPr>
            <p:spPr bwMode="auto">
              <a:xfrm rot="-5400000">
                <a:off x="3301207" y="2034381"/>
                <a:ext cx="1331912" cy="288925"/>
              </a:xfrm>
              <a:prstGeom prst="rightArrow">
                <a:avLst>
                  <a:gd name="adj1" fmla="val 50000"/>
                  <a:gd name="adj2" fmla="val 112494"/>
                </a:avLst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3" name="右箭头 14"/>
              <p:cNvSpPr>
                <a:spLocks noChangeArrowheads="1"/>
              </p:cNvSpPr>
              <p:nvPr/>
            </p:nvSpPr>
            <p:spPr bwMode="auto">
              <a:xfrm rot="10800000">
                <a:off x="1322388" y="3667125"/>
                <a:ext cx="1338262" cy="312738"/>
              </a:xfrm>
              <a:prstGeom prst="rightArrow">
                <a:avLst>
                  <a:gd name="adj1" fmla="val 50000"/>
                  <a:gd name="adj2" fmla="val 112863"/>
                </a:avLst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2499449" y="950913"/>
              <a:ext cx="2183710" cy="37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慢化器反射体插件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-158751" y="3236286"/>
              <a:ext cx="1587501" cy="376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质子束窗插件</a:t>
              </a:r>
            </a:p>
          </p:txBody>
        </p: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6215075" y="3643314"/>
              <a:ext cx="1325603" cy="37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靶体插件</a:t>
              </a:r>
            </a:p>
          </p:txBody>
        </p:sp>
      </p:grpSp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239" y="4762523"/>
            <a:ext cx="1092345" cy="124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714620"/>
            <a:ext cx="180181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矩形 77"/>
          <p:cNvSpPr>
            <a:spLocks noChangeArrowheads="1"/>
          </p:cNvSpPr>
          <p:nvPr/>
        </p:nvSpPr>
        <p:spPr bwMode="auto">
          <a:xfrm>
            <a:off x="7315225" y="4240198"/>
            <a:ext cx="7572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热室</a:t>
            </a:r>
          </a:p>
        </p:txBody>
      </p:sp>
      <p:sp>
        <p:nvSpPr>
          <p:cNvPr id="49" name="矩形 77"/>
          <p:cNvSpPr>
            <a:spLocks noChangeArrowheads="1"/>
          </p:cNvSpPr>
          <p:nvPr/>
        </p:nvSpPr>
        <p:spPr bwMode="auto">
          <a:xfrm>
            <a:off x="6186488" y="6286520"/>
            <a:ext cx="2957512" cy="34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慢化器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反射体分段与屏蔽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桶</a:t>
            </a:r>
            <a:r>
              <a:rPr lang="zh-CN" altLang="en-US" sz="1500" b="1" dirty="0" smtClean="0">
                <a:latin typeface="微软雅黑" pitchFamily="34" charset="-122"/>
                <a:ea typeface="微软雅黑" pitchFamily="34" charset="-122"/>
              </a:rPr>
              <a:t>设计</a:t>
            </a:r>
            <a:endParaRPr lang="zh-CN" altLang="en-US" sz="15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9401" y="4716486"/>
            <a:ext cx="1694631" cy="134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29"/>
          <p:cNvGrpSpPr>
            <a:grpSpLocks noChangeAspect="1"/>
          </p:cNvGrpSpPr>
          <p:nvPr/>
        </p:nvGrpSpPr>
        <p:grpSpPr bwMode="auto">
          <a:xfrm>
            <a:off x="214313" y="1194141"/>
            <a:ext cx="1993900" cy="3890963"/>
            <a:chOff x="611188" y="1243013"/>
            <a:chExt cx="2460625" cy="4802434"/>
          </a:xfrm>
        </p:grpSpPr>
        <p:grpSp>
          <p:nvGrpSpPr>
            <p:cNvPr id="51" name="组合 43"/>
            <p:cNvGrpSpPr>
              <a:grpSpLocks/>
            </p:cNvGrpSpPr>
            <p:nvPr/>
          </p:nvGrpSpPr>
          <p:grpSpPr bwMode="auto">
            <a:xfrm>
              <a:off x="611188" y="1243013"/>
              <a:ext cx="2460625" cy="4802434"/>
              <a:chOff x="611188" y="1316038"/>
              <a:chExt cx="2460625" cy="4802434"/>
            </a:xfrm>
          </p:grpSpPr>
          <p:pic>
            <p:nvPicPr>
              <p:cNvPr id="54" name="图片 1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188" y="1316038"/>
                <a:ext cx="2460625" cy="427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7"/>
              <p:cNvSpPr>
                <a:spLocks noChangeArrowheads="1"/>
              </p:cNvSpPr>
              <p:nvPr/>
            </p:nvSpPr>
            <p:spPr bwMode="auto">
              <a:xfrm>
                <a:off x="1259235" y="5615235"/>
                <a:ext cx="1152525" cy="50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zh-CN" altLang="en-US" b="1">
                    <a:latin typeface="微软雅黑" pitchFamily="34" charset="-122"/>
                    <a:ea typeface="微软雅黑" pitchFamily="34" charset="-122"/>
                  </a:rPr>
                  <a:t>第一步</a:t>
                </a:r>
                <a:endParaRPr lang="en-US" altLang="zh-CN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52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9672" y="2564904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7744" y="1772816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" name="组合 28"/>
          <p:cNvGrpSpPr>
            <a:grpSpLocks noChangeAspect="1"/>
          </p:cNvGrpSpPr>
          <p:nvPr/>
        </p:nvGrpSpPr>
        <p:grpSpPr bwMode="auto">
          <a:xfrm>
            <a:off x="2266950" y="1219541"/>
            <a:ext cx="2016125" cy="3906838"/>
            <a:chOff x="2123728" y="1412776"/>
            <a:chExt cx="2345764" cy="4607693"/>
          </a:xfrm>
        </p:grpSpPr>
        <p:grpSp>
          <p:nvGrpSpPr>
            <p:cNvPr id="83" name="组合 44"/>
            <p:cNvGrpSpPr>
              <a:grpSpLocks/>
            </p:cNvGrpSpPr>
            <p:nvPr/>
          </p:nvGrpSpPr>
          <p:grpSpPr bwMode="auto">
            <a:xfrm>
              <a:off x="2123728" y="1412776"/>
              <a:ext cx="2345764" cy="4607693"/>
              <a:chOff x="2268538" y="1477963"/>
              <a:chExt cx="2345764" cy="4607693"/>
            </a:xfrm>
          </p:grpSpPr>
          <p:pic>
            <p:nvPicPr>
              <p:cNvPr id="86" name="图片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68538" y="1477963"/>
                <a:ext cx="2345764" cy="4111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2906366" y="5582419"/>
                <a:ext cx="1152525" cy="50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zh-CN" altLang="en-US" b="1">
                    <a:latin typeface="微软雅黑" pitchFamily="34" charset="-122"/>
                    <a:ea typeface="微软雅黑" pitchFamily="34" charset="-122"/>
                  </a:rPr>
                  <a:t>第二步</a:t>
                </a:r>
                <a:endParaRPr lang="en-US" altLang="zh-CN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84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9588" y="2708920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7660" y="1844824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组合 30"/>
          <p:cNvGrpSpPr>
            <a:grpSpLocks noChangeAspect="1"/>
          </p:cNvGrpSpPr>
          <p:nvPr/>
        </p:nvGrpSpPr>
        <p:grpSpPr bwMode="auto">
          <a:xfrm>
            <a:off x="4335463" y="1179854"/>
            <a:ext cx="2057400" cy="3965575"/>
            <a:chOff x="4427984" y="1700808"/>
            <a:chExt cx="2468562" cy="4752975"/>
          </a:xfrm>
        </p:grpSpPr>
        <p:grpSp>
          <p:nvGrpSpPr>
            <p:cNvPr id="89" name="组合 45"/>
            <p:cNvGrpSpPr>
              <a:grpSpLocks/>
            </p:cNvGrpSpPr>
            <p:nvPr/>
          </p:nvGrpSpPr>
          <p:grpSpPr bwMode="auto">
            <a:xfrm>
              <a:off x="4427984" y="1700808"/>
              <a:ext cx="2468562" cy="4752975"/>
              <a:chOff x="4284663" y="1628775"/>
              <a:chExt cx="2468562" cy="4752975"/>
            </a:xfrm>
          </p:grpSpPr>
          <p:pic>
            <p:nvPicPr>
              <p:cNvPr id="92" name="图片 1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4663" y="1628775"/>
                <a:ext cx="2468562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Rectangle 7"/>
              <p:cNvSpPr>
                <a:spLocks noChangeArrowheads="1"/>
              </p:cNvSpPr>
              <p:nvPr/>
            </p:nvSpPr>
            <p:spPr bwMode="auto">
              <a:xfrm>
                <a:off x="4932363" y="5876925"/>
                <a:ext cx="11525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zh-CN" altLang="en-US" b="1">
                    <a:latin typeface="微软雅黑" pitchFamily="34" charset="-122"/>
                    <a:ea typeface="微软雅黑" pitchFamily="34" charset="-122"/>
                  </a:rPr>
                  <a:t>第三步</a:t>
                </a:r>
                <a:endParaRPr lang="en-US" altLang="zh-CN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90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4324" y="3062268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" descr="D:\High\phits\DCC\voxel\3dshow\rmcp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84168" y="2244214"/>
              <a:ext cx="229106" cy="92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组合 46"/>
          <p:cNvGrpSpPr>
            <a:grpSpLocks noChangeAspect="1"/>
          </p:cNvGrpSpPr>
          <p:nvPr/>
        </p:nvGrpSpPr>
        <p:grpSpPr bwMode="auto">
          <a:xfrm>
            <a:off x="6459538" y="1168741"/>
            <a:ext cx="2016125" cy="4024313"/>
            <a:chOff x="6228184" y="1916832"/>
            <a:chExt cx="2346325" cy="4600626"/>
          </a:xfrm>
        </p:grpSpPr>
        <p:grpSp>
          <p:nvGrpSpPr>
            <p:cNvPr id="95" name="组合 42"/>
            <p:cNvGrpSpPr>
              <a:grpSpLocks/>
            </p:cNvGrpSpPr>
            <p:nvPr/>
          </p:nvGrpSpPr>
          <p:grpSpPr bwMode="auto">
            <a:xfrm>
              <a:off x="6228184" y="1916832"/>
              <a:ext cx="2346325" cy="4106863"/>
              <a:chOff x="6257925" y="1844675"/>
              <a:chExt cx="2346325" cy="4106863"/>
            </a:xfrm>
          </p:grpSpPr>
          <p:pic>
            <p:nvPicPr>
              <p:cNvPr id="97" name="图片 13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257925" y="1844675"/>
                <a:ext cx="2346325" cy="410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7956376" y="2910430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4</a:t>
                </a:r>
              </a:p>
            </p:txBody>
          </p: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7956376" y="2665940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5</a:t>
                </a: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7956376" y="2420888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6</a:t>
                </a:r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7307742" y="3674614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1</a:t>
                </a:r>
              </a:p>
            </p:txBody>
          </p:sp>
          <p:sp>
            <p:nvSpPr>
              <p:cNvPr id="102" name="Rectangle 7"/>
              <p:cNvSpPr>
                <a:spLocks noChangeArrowheads="1"/>
              </p:cNvSpPr>
              <p:nvPr/>
            </p:nvSpPr>
            <p:spPr bwMode="auto">
              <a:xfrm>
                <a:off x="7307742" y="3170558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3</a:t>
                </a:r>
              </a:p>
            </p:txBody>
          </p:sp>
          <p:sp>
            <p:nvSpPr>
              <p:cNvPr id="103" name="Rectangle 7"/>
              <p:cNvSpPr>
                <a:spLocks noChangeArrowheads="1"/>
              </p:cNvSpPr>
              <p:nvPr/>
            </p:nvSpPr>
            <p:spPr bwMode="auto">
              <a:xfrm>
                <a:off x="7308304" y="3401096"/>
                <a:ext cx="28803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19100" indent="-419100"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altLang="zh-CN" sz="1400" b="1"/>
                  <a:t>2</a:t>
                </a:r>
              </a:p>
            </p:txBody>
          </p:sp>
        </p:grpSp>
        <p:sp>
          <p:nvSpPr>
            <p:cNvPr id="96" name="Rectangle 7"/>
            <p:cNvSpPr>
              <a:spLocks noChangeArrowheads="1"/>
            </p:cNvSpPr>
            <p:nvPr/>
          </p:nvSpPr>
          <p:spPr bwMode="auto">
            <a:xfrm>
              <a:off x="6845813" y="6012633"/>
              <a:ext cx="11525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19100" indent="-419100" algn="ctr">
                <a:lnSpc>
                  <a:spcPct val="110000"/>
                </a:lnSpc>
                <a:buClr>
                  <a:schemeClr val="tx1"/>
                </a:buClr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第四步</a:t>
              </a:r>
              <a:endParaRPr lang="en-US" altLang="zh-CN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104" name="表格 103"/>
          <p:cNvGraphicFramePr>
            <a:graphicFrameLocks noGrp="1"/>
          </p:cNvGraphicFramePr>
          <p:nvPr/>
        </p:nvGraphicFramePr>
        <p:xfrm>
          <a:off x="2411413" y="5353391"/>
          <a:ext cx="1728787" cy="1433195"/>
        </p:xfrm>
        <a:graphic>
          <a:graphicData uri="http://schemas.openxmlformats.org/drawingml/2006/table">
            <a:tbl>
              <a:tblPr/>
              <a:tblGrid>
                <a:gridCol w="800100"/>
                <a:gridCol w="928687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探测位置</a:t>
                      </a: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第二步</a:t>
                      </a: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)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剂量率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Sv/h)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8.7e-3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4.6e-3</a:t>
                      </a:r>
                      <a:endParaRPr kumimoji="0" lang="en-US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8.1</a:t>
                      </a: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 e-5           </a:t>
                      </a: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1.5e-4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  9.1e-4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" name="表格 104"/>
          <p:cNvGraphicFramePr>
            <a:graphicFrameLocks noGrp="1"/>
          </p:cNvGraphicFramePr>
          <p:nvPr/>
        </p:nvGraphicFramePr>
        <p:xfrm>
          <a:off x="4356100" y="5337516"/>
          <a:ext cx="2016125" cy="1411288"/>
        </p:xfrm>
        <a:graphic>
          <a:graphicData uri="http://schemas.openxmlformats.org/drawingml/2006/table">
            <a:tbl>
              <a:tblPr/>
              <a:tblGrid>
                <a:gridCol w="933450"/>
                <a:gridCol w="10826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探测位置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第三步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)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剂量率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Sv/h)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2.7</a:t>
                      </a:r>
                      <a:endParaRPr kumimoji="0" lang="en-US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1.8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2.6e-3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1.8e-2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5.0e-2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表格 105"/>
          <p:cNvGraphicFramePr>
            <a:graphicFrameLocks noGrp="1"/>
          </p:cNvGraphicFramePr>
          <p:nvPr/>
        </p:nvGraphicFramePr>
        <p:xfrm>
          <a:off x="6588125" y="5315291"/>
          <a:ext cx="1800225" cy="1411288"/>
        </p:xfrm>
        <a:graphic>
          <a:graphicData uri="http://schemas.openxmlformats.org/drawingml/2006/table">
            <a:tbl>
              <a:tblPr/>
              <a:tblGrid>
                <a:gridCol w="912813"/>
                <a:gridCol w="88741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探测位置（第四步） </a:t>
                      </a:r>
                      <a:endParaRPr kumimoji="0" 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剂量率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(mSv/h)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213.4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131.6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84.6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0. 3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0. 7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1.7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矩形 6"/>
          <p:cNvSpPr>
            <a:spLocks noChangeArrowheads="1"/>
          </p:cNvSpPr>
          <p:nvPr/>
        </p:nvSpPr>
        <p:spPr bwMode="auto">
          <a:xfrm>
            <a:off x="323850" y="5424829"/>
            <a:ext cx="194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公众照射个人剂量限值：</a:t>
            </a:r>
            <a:r>
              <a:rPr lang="en-US" altLang="zh-CN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1mSv/y</a:t>
            </a:r>
            <a:r>
              <a:rPr lang="en-US" altLang="zh-CN" sz="1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;</a:t>
            </a:r>
          </a:p>
          <a:p>
            <a:endParaRPr lang="en-US" altLang="zh-CN" sz="1600" b="1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1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职业照射个人剂量限值：</a:t>
            </a:r>
            <a:r>
              <a:rPr lang="en-US" altLang="zh-CN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5mSv/y</a:t>
            </a:r>
            <a:endParaRPr lang="zh-CN" altLang="en-US" sz="16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861048"/>
            <a:ext cx="4371975" cy="27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836712"/>
            <a:ext cx="8462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16"/>
          <p:cNvGrpSpPr>
            <a:grpSpLocks noChangeAspect="1"/>
          </p:cNvGrpSpPr>
          <p:nvPr/>
        </p:nvGrpSpPr>
        <p:grpSpPr bwMode="auto">
          <a:xfrm>
            <a:off x="4572000" y="1412776"/>
            <a:ext cx="4373119" cy="2288285"/>
            <a:chOff x="142844" y="1071546"/>
            <a:chExt cx="3748088" cy="196215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071546"/>
              <a:ext cx="3748088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Box 15"/>
            <p:cNvSpPr txBox="1">
              <a:spLocks noChangeArrowheads="1"/>
            </p:cNvSpPr>
            <p:nvPr/>
          </p:nvSpPr>
          <p:spPr bwMode="auto">
            <a:xfrm>
              <a:off x="1214414" y="1500174"/>
              <a:ext cx="214314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 b="1"/>
                <a:t>W</a:t>
              </a:r>
              <a:endParaRPr lang="zh-CN" altLang="en-US" sz="1000" b="1"/>
            </a:p>
          </p:txBody>
        </p:sp>
      </p:grp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4076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D:\High\phits\DCC\voxel\3dshow\rmc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60032" y="5013176"/>
            <a:ext cx="280568" cy="11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498360" y="1349881"/>
            <a:ext cx="3569584" cy="2295143"/>
            <a:chOff x="323528" y="1349881"/>
            <a:chExt cx="3569584" cy="2295143"/>
          </a:xfrm>
        </p:grpSpPr>
        <p:pic>
          <p:nvPicPr>
            <p:cNvPr id="4711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7" y="1349881"/>
              <a:ext cx="3137535" cy="222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右箭头 10"/>
            <p:cNvSpPr/>
            <p:nvPr/>
          </p:nvSpPr>
          <p:spPr bwMode="auto">
            <a:xfrm rot="19939782">
              <a:off x="323528" y="3356992"/>
              <a:ext cx="648072" cy="288032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5508104" cy="457200"/>
          </a:xfrm>
        </p:spPr>
        <p:txBody>
          <a:bodyPr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计算方法与程序</a:t>
            </a:r>
            <a:endParaRPr lang="zh-CN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364550" y="1570061"/>
            <a:ext cx="6279379" cy="4667251"/>
            <a:chOff x="2299" y="2064"/>
            <a:chExt cx="8111" cy="5148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340" y="2064"/>
              <a:ext cx="1621" cy="1176"/>
              <a:chOff x="2520" y="2064"/>
              <a:chExt cx="1621" cy="1176"/>
            </a:xfrm>
          </p:grpSpPr>
          <p:sp>
            <p:nvSpPr>
              <p:cNvPr id="37" name="AutoShape 43"/>
              <p:cNvSpPr>
                <a:spLocks noChangeArrowheads="1"/>
              </p:cNvSpPr>
              <p:nvPr/>
            </p:nvSpPr>
            <p:spPr bwMode="auto">
              <a:xfrm>
                <a:off x="2520" y="2064"/>
                <a:ext cx="1621" cy="117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38" name="Text Box 44"/>
              <p:cNvSpPr txBox="1">
                <a:spLocks noChangeArrowheads="1"/>
              </p:cNvSpPr>
              <p:nvPr/>
            </p:nvSpPr>
            <p:spPr bwMode="auto">
              <a:xfrm>
                <a:off x="2595" y="2191"/>
                <a:ext cx="1440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fr-FR" altLang="zh-CN" sz="1200" b="1">
                    <a:latin typeface="+mn-ea"/>
                    <a:ea typeface="+mn-ea"/>
                  </a:rPr>
                  <a:t>LAHET</a:t>
                </a:r>
                <a:r>
                  <a:rPr lang="zh-CN" altLang="fr-FR" sz="1200" b="1">
                    <a:latin typeface="+mn-ea"/>
                    <a:ea typeface="+mn-ea"/>
                  </a:rPr>
                  <a:t>程序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fr-FR" sz="1200" b="1">
                    <a:latin typeface="+mn-ea"/>
                    <a:ea typeface="+mn-ea"/>
                  </a:rPr>
                  <a:t>高能粒子输运计算（中子、质子、</a:t>
                </a:r>
                <a:r>
                  <a:rPr lang="zh-CN" altLang="en-US" sz="1200" b="1">
                    <a:latin typeface="+mn-ea"/>
                    <a:ea typeface="+mn-ea"/>
                    <a:sym typeface="Symbol" pitchFamily="18" charset="2"/>
                  </a:rPr>
                  <a:t></a:t>
                </a:r>
                <a:r>
                  <a:rPr lang="zh-CN" altLang="en-US" sz="1200" b="1">
                    <a:latin typeface="+mn-ea"/>
                    <a:ea typeface="+mn-ea"/>
                  </a:rPr>
                  <a:t>介子</a:t>
                </a:r>
                <a:r>
                  <a:rPr lang="zh-CN" altLang="fr-FR" sz="1200" b="1">
                    <a:latin typeface="+mn-ea"/>
                    <a:ea typeface="+mn-ea"/>
                  </a:rPr>
                  <a:t>、</a:t>
                </a:r>
                <a:r>
                  <a:rPr lang="zh-CN" altLang="en-US" sz="1200" b="1">
                    <a:latin typeface="+mn-ea"/>
                    <a:ea typeface="+mn-ea"/>
                    <a:sym typeface="Symbol" pitchFamily="18" charset="2"/>
                  </a:rPr>
                  <a:t></a:t>
                </a:r>
                <a:r>
                  <a:rPr lang="zh-CN" altLang="en-US" sz="1200" b="1">
                    <a:latin typeface="+mn-ea"/>
                    <a:ea typeface="+mn-ea"/>
                  </a:rPr>
                  <a:t>介子等）</a:t>
                </a:r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6479" y="2064"/>
              <a:ext cx="1621" cy="1176"/>
              <a:chOff x="2519" y="2064"/>
              <a:chExt cx="1621" cy="1176"/>
            </a:xfrm>
          </p:grpSpPr>
          <p:sp>
            <p:nvSpPr>
              <p:cNvPr id="35" name="AutoShape 46"/>
              <p:cNvSpPr>
                <a:spLocks noChangeArrowheads="1"/>
              </p:cNvSpPr>
              <p:nvPr/>
            </p:nvSpPr>
            <p:spPr bwMode="auto">
              <a:xfrm>
                <a:off x="2519" y="2064"/>
                <a:ext cx="1621" cy="117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36" name="Text Box 47"/>
              <p:cNvSpPr txBox="1">
                <a:spLocks noChangeArrowheads="1"/>
              </p:cNvSpPr>
              <p:nvPr/>
            </p:nvSpPr>
            <p:spPr bwMode="auto">
              <a:xfrm>
                <a:off x="2595" y="2288"/>
                <a:ext cx="1440" cy="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MCNP4C</a:t>
                </a:r>
                <a:r>
                  <a:rPr lang="zh-CN" altLang="en-US" sz="1200" b="1">
                    <a:latin typeface="+mn-ea"/>
                    <a:ea typeface="+mn-ea"/>
                  </a:rPr>
                  <a:t>程序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&lt;20MeV</a:t>
                </a:r>
                <a:r>
                  <a:rPr lang="zh-CN" altLang="en-US" sz="1200" b="1">
                    <a:latin typeface="+mn-ea"/>
                    <a:ea typeface="+mn-ea"/>
                  </a:rPr>
                  <a:t>中子</a:t>
                </a:r>
                <a:r>
                  <a:rPr lang="en-US" altLang="zh-CN" sz="1200" b="1">
                    <a:latin typeface="+mn-ea"/>
                    <a:ea typeface="+mn-ea"/>
                  </a:rPr>
                  <a:t>/</a:t>
                </a:r>
                <a:r>
                  <a:rPr lang="zh-CN" altLang="en-US" sz="1200" b="1">
                    <a:latin typeface="+mn-ea"/>
                    <a:ea typeface="+mn-ea"/>
                  </a:rPr>
                  <a:t>光子联合输运计算</a:t>
                </a:r>
              </a:p>
            </p:txBody>
          </p:sp>
        </p:grp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6479" y="3624"/>
              <a:ext cx="1621" cy="6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zh-CN" sz="1200" b="1">
                <a:latin typeface="+mn-ea"/>
                <a:ea typeface="+mn-ea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zh-CN" sz="1200" b="1">
                  <a:latin typeface="+mn-ea"/>
                  <a:ea typeface="+mn-ea"/>
                </a:rPr>
                <a:t>63 </a:t>
              </a:r>
              <a:r>
                <a:rPr lang="zh-CN" altLang="en-US" sz="1200" b="1">
                  <a:latin typeface="+mn-ea"/>
                  <a:ea typeface="+mn-ea"/>
                </a:rPr>
                <a:t>能群中子通量</a:t>
              </a:r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8512" y="2220"/>
              <a:ext cx="1621" cy="943"/>
              <a:chOff x="8820" y="2376"/>
              <a:chExt cx="1621" cy="943"/>
            </a:xfrm>
          </p:grpSpPr>
          <p:sp>
            <p:nvSpPr>
              <p:cNvPr id="33" name="Text Box 50"/>
              <p:cNvSpPr txBox="1">
                <a:spLocks noChangeArrowheads="1"/>
              </p:cNvSpPr>
              <p:nvPr/>
            </p:nvSpPr>
            <p:spPr bwMode="auto">
              <a:xfrm>
                <a:off x="8820" y="2659"/>
                <a:ext cx="1621" cy="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ENDF-B/Ⅵ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1200" b="1">
                    <a:latin typeface="+mn-ea"/>
                    <a:ea typeface="+mn-ea"/>
                  </a:rPr>
                  <a:t>核数据库</a:t>
                </a:r>
              </a:p>
            </p:txBody>
          </p:sp>
          <p:sp>
            <p:nvSpPr>
              <p:cNvPr id="34" name="AutoShape 51"/>
              <p:cNvSpPr>
                <a:spLocks noChangeArrowheads="1"/>
              </p:cNvSpPr>
              <p:nvPr/>
            </p:nvSpPr>
            <p:spPr bwMode="auto">
              <a:xfrm>
                <a:off x="8820" y="2376"/>
                <a:ext cx="1621" cy="943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</p:grpSp>
        <p:sp>
          <p:nvSpPr>
            <p:cNvPr id="9" name="Text Box 52"/>
            <p:cNvSpPr txBox="1">
              <a:spLocks noChangeArrowheads="1"/>
            </p:cNvSpPr>
            <p:nvPr/>
          </p:nvSpPr>
          <p:spPr bwMode="auto">
            <a:xfrm>
              <a:off x="2301" y="3624"/>
              <a:ext cx="1621" cy="6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zh-CN" sz="1200" b="1">
                <a:latin typeface="+mn-ea"/>
                <a:ea typeface="+mn-ea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>
                  <a:latin typeface="+mn-ea"/>
                  <a:ea typeface="+mn-ea"/>
                </a:rPr>
                <a:t>剩余核数据库</a:t>
              </a:r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4364" y="4560"/>
              <a:ext cx="1621" cy="1176"/>
              <a:chOff x="2519" y="2064"/>
              <a:chExt cx="1621" cy="1176"/>
            </a:xfrm>
          </p:grpSpPr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>
                <a:off x="2519" y="2064"/>
                <a:ext cx="1621" cy="117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2595" y="2191"/>
                <a:ext cx="1440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en-US" altLang="zh-CN" sz="1200" b="1">
                  <a:latin typeface="+mn-ea"/>
                  <a:ea typeface="+mn-ea"/>
                </a:endParaRP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CINDER’90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ORIHTE-3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>
                    <a:latin typeface="+mn-ea"/>
                    <a:ea typeface="+mn-ea"/>
                  </a:rPr>
                  <a:t> </a:t>
                </a:r>
                <a:r>
                  <a:rPr lang="zh-CN" altLang="en-US" sz="1200" b="1">
                    <a:latin typeface="+mn-ea"/>
                    <a:ea typeface="+mn-ea"/>
                  </a:rPr>
                  <a:t>燃耗程序</a:t>
                </a:r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2299" y="4677"/>
              <a:ext cx="1623" cy="1010"/>
              <a:chOff x="2157" y="4589"/>
              <a:chExt cx="1623" cy="1010"/>
            </a:xfrm>
          </p:grpSpPr>
          <p:sp>
            <p:nvSpPr>
              <p:cNvPr id="29" name="Text Box 57"/>
              <p:cNvSpPr txBox="1">
                <a:spLocks noChangeArrowheads="1"/>
              </p:cNvSpPr>
              <p:nvPr/>
            </p:nvSpPr>
            <p:spPr bwMode="auto">
              <a:xfrm>
                <a:off x="2159" y="4982"/>
                <a:ext cx="1621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1200" b="1">
                    <a:latin typeface="+mn-ea"/>
                    <a:ea typeface="+mn-ea"/>
                  </a:rPr>
                  <a:t>核素衰变数据库 </a:t>
                </a:r>
              </a:p>
            </p:txBody>
          </p:sp>
          <p:sp>
            <p:nvSpPr>
              <p:cNvPr id="30" name="AutoShape 58"/>
              <p:cNvSpPr>
                <a:spLocks noChangeArrowheads="1"/>
              </p:cNvSpPr>
              <p:nvPr/>
            </p:nvSpPr>
            <p:spPr bwMode="auto">
              <a:xfrm>
                <a:off x="2157" y="4589"/>
                <a:ext cx="1621" cy="930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</p:grpSp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4304" y="2378"/>
              <a:ext cx="1801" cy="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it-IT" sz="1200" b="1">
                  <a:latin typeface="+mn-ea"/>
                  <a:ea typeface="+mn-ea"/>
                </a:rPr>
                <a:t>中子数据 </a:t>
              </a:r>
              <a:r>
                <a:rPr lang="it-IT" altLang="zh-CN" sz="1200" b="1">
                  <a:latin typeface="+mn-ea"/>
                  <a:ea typeface="+mn-ea"/>
                </a:rPr>
                <a:t>(</a:t>
              </a:r>
              <a:r>
                <a:rPr lang="en-US" altLang="zh-CN" sz="1200" b="1">
                  <a:latin typeface="+mn-ea"/>
                  <a:ea typeface="+mn-ea"/>
                </a:rPr>
                <a:t>&gt;</a:t>
              </a:r>
              <a:r>
                <a:rPr lang="it-IT" altLang="zh-CN" sz="1200" b="1">
                  <a:latin typeface="+mn-ea"/>
                  <a:ea typeface="+mn-ea"/>
                </a:rPr>
                <a:t>20MeV)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it-IT" altLang="zh-CN" sz="1200" b="1">
                  <a:latin typeface="+mn-ea"/>
                  <a:ea typeface="+mn-ea"/>
                </a:rPr>
                <a:t>Gamma</a:t>
              </a:r>
              <a:r>
                <a:rPr lang="zh-CN" altLang="it-IT" sz="1200" b="1">
                  <a:latin typeface="+mn-ea"/>
                  <a:ea typeface="+mn-ea"/>
                </a:rPr>
                <a:t>射线数据</a:t>
              </a: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3" name="AutoShape 60"/>
            <p:cNvSpPr>
              <a:spLocks noChangeArrowheads="1"/>
            </p:cNvSpPr>
            <p:nvPr/>
          </p:nvSpPr>
          <p:spPr bwMode="auto">
            <a:xfrm>
              <a:off x="4006" y="2503"/>
              <a:ext cx="284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4" name="AutoShape 61"/>
            <p:cNvSpPr>
              <a:spLocks noChangeArrowheads="1"/>
            </p:cNvSpPr>
            <p:nvPr/>
          </p:nvSpPr>
          <p:spPr bwMode="auto">
            <a:xfrm>
              <a:off x="6150" y="2503"/>
              <a:ext cx="284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5" name="Text Box 62"/>
            <p:cNvSpPr txBox="1">
              <a:spLocks noChangeArrowheads="1"/>
            </p:cNvSpPr>
            <p:nvPr/>
          </p:nvSpPr>
          <p:spPr bwMode="auto">
            <a:xfrm>
              <a:off x="6479" y="4518"/>
              <a:ext cx="2368" cy="1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zh-CN" sz="1200" b="1">
                <a:latin typeface="+mn-ea"/>
                <a:ea typeface="+mn-ea"/>
              </a:endParaRPr>
            </a:p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>
                  <a:latin typeface="+mn-ea"/>
                  <a:ea typeface="+mn-ea"/>
                </a:rPr>
                <a:t>放射性核素</a:t>
              </a:r>
            </a:p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>
                  <a:latin typeface="+mn-ea"/>
                  <a:ea typeface="+mn-ea"/>
                </a:rPr>
                <a:t>活化强度</a:t>
              </a:r>
            </a:p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>
                  <a:latin typeface="+mn-ea"/>
                  <a:ea typeface="+mn-ea"/>
                </a:rPr>
                <a:t>衰变热</a:t>
              </a:r>
            </a:p>
            <a:p>
              <a:pPr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>
                  <a:latin typeface="+mn-ea"/>
                  <a:ea typeface="+mn-ea"/>
                </a:rPr>
                <a:t>感生</a:t>
              </a:r>
              <a:r>
                <a:rPr lang="en-US" altLang="zh-CN" sz="1200" b="1">
                  <a:latin typeface="+mn-ea"/>
                  <a:ea typeface="+mn-ea"/>
                </a:rPr>
                <a:t>gamma</a:t>
              </a:r>
              <a:r>
                <a:rPr lang="zh-CN" altLang="en-US" sz="1200" b="1">
                  <a:latin typeface="+mn-ea"/>
                  <a:ea typeface="+mn-ea"/>
                </a:rPr>
                <a:t>射线</a:t>
              </a:r>
            </a:p>
          </p:txBody>
        </p:sp>
        <p:sp>
          <p:nvSpPr>
            <p:cNvPr id="16" name="AutoShape 63"/>
            <p:cNvSpPr>
              <a:spLocks noChangeArrowheads="1"/>
            </p:cNvSpPr>
            <p:nvPr/>
          </p:nvSpPr>
          <p:spPr bwMode="auto">
            <a:xfrm rot="2880822">
              <a:off x="3929" y="4196"/>
              <a:ext cx="472" cy="469"/>
            </a:xfrm>
            <a:prstGeom prst="rightArrow">
              <a:avLst>
                <a:gd name="adj1" fmla="val 50000"/>
                <a:gd name="adj2" fmla="val 2521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7" name="AutoShape 64"/>
            <p:cNvSpPr>
              <a:spLocks noChangeArrowheads="1"/>
            </p:cNvSpPr>
            <p:nvPr/>
          </p:nvSpPr>
          <p:spPr bwMode="auto">
            <a:xfrm rot="18719178" flipH="1">
              <a:off x="6013" y="4209"/>
              <a:ext cx="472" cy="469"/>
            </a:xfrm>
            <a:prstGeom prst="rightArrow">
              <a:avLst>
                <a:gd name="adj1" fmla="val 50000"/>
                <a:gd name="adj2" fmla="val 2521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8" name="AutoShape 65"/>
            <p:cNvSpPr>
              <a:spLocks noChangeArrowheads="1"/>
            </p:cNvSpPr>
            <p:nvPr/>
          </p:nvSpPr>
          <p:spPr bwMode="auto">
            <a:xfrm>
              <a:off x="4006" y="4911"/>
              <a:ext cx="284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19" name="AutoShape 66"/>
            <p:cNvSpPr>
              <a:spLocks noChangeArrowheads="1"/>
            </p:cNvSpPr>
            <p:nvPr/>
          </p:nvSpPr>
          <p:spPr bwMode="auto">
            <a:xfrm flipH="1">
              <a:off x="8160" y="2457"/>
              <a:ext cx="286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20" name="AutoShape 67"/>
            <p:cNvSpPr>
              <a:spLocks noChangeArrowheads="1"/>
            </p:cNvSpPr>
            <p:nvPr/>
          </p:nvSpPr>
          <p:spPr bwMode="auto">
            <a:xfrm>
              <a:off x="6120" y="4951"/>
              <a:ext cx="284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grpSp>
          <p:nvGrpSpPr>
            <p:cNvPr id="21" name="Group 68"/>
            <p:cNvGrpSpPr>
              <a:grpSpLocks/>
            </p:cNvGrpSpPr>
            <p:nvPr/>
          </p:nvGrpSpPr>
          <p:grpSpPr bwMode="auto">
            <a:xfrm>
              <a:off x="6851" y="6048"/>
              <a:ext cx="1621" cy="1164"/>
              <a:chOff x="2891" y="2070"/>
              <a:chExt cx="1621" cy="1164"/>
            </a:xfrm>
          </p:grpSpPr>
          <p:sp>
            <p:nvSpPr>
              <p:cNvPr id="27" name="AutoShape 69"/>
              <p:cNvSpPr>
                <a:spLocks noChangeArrowheads="1"/>
              </p:cNvSpPr>
              <p:nvPr/>
            </p:nvSpPr>
            <p:spPr bwMode="auto">
              <a:xfrm>
                <a:off x="2891" y="2070"/>
                <a:ext cx="1621" cy="116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1200" b="1">
                  <a:latin typeface="+mn-ea"/>
                  <a:ea typeface="+mn-ea"/>
                </a:endParaRPr>
              </a:p>
            </p:txBody>
          </p:sp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auto">
              <a:xfrm>
                <a:off x="2967" y="2237"/>
                <a:ext cx="1440" cy="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1200" b="1" dirty="0">
                    <a:latin typeface="+mn-ea"/>
                    <a:ea typeface="+mn-ea"/>
                  </a:rPr>
                  <a:t>MCNP4C</a:t>
                </a:r>
                <a:r>
                  <a:rPr lang="zh-CN" altLang="en-US" sz="1200" b="1" dirty="0">
                    <a:latin typeface="+mn-ea"/>
                    <a:ea typeface="+mn-ea"/>
                  </a:rPr>
                  <a:t>程序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1200" b="1" dirty="0">
                    <a:latin typeface="+mn-ea"/>
                    <a:ea typeface="+mn-ea"/>
                  </a:rPr>
                  <a:t>感生</a:t>
                </a:r>
                <a:r>
                  <a:rPr lang="en-US" altLang="zh-CN" sz="1200" b="1" dirty="0">
                    <a:latin typeface="+mn-ea"/>
                    <a:ea typeface="+mn-ea"/>
                  </a:rPr>
                  <a:t>Gamma</a:t>
                </a:r>
                <a:r>
                  <a:rPr lang="zh-CN" altLang="en-US" sz="1200" b="1" dirty="0">
                    <a:latin typeface="+mn-ea"/>
                    <a:ea typeface="+mn-ea"/>
                  </a:rPr>
                  <a:t>射线</a:t>
                </a:r>
              </a:p>
              <a:p>
                <a:pPr algn="ctr">
                  <a:lnSpc>
                    <a:spcPct val="8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1200" b="1" dirty="0">
                    <a:latin typeface="+mn-ea"/>
                    <a:ea typeface="+mn-ea"/>
                  </a:rPr>
                  <a:t>输运</a:t>
                </a:r>
              </a:p>
            </p:txBody>
          </p:sp>
        </p:grpSp>
        <p:sp>
          <p:nvSpPr>
            <p:cNvPr id="22" name="AutoShape 71"/>
            <p:cNvSpPr>
              <a:spLocks noChangeArrowheads="1"/>
            </p:cNvSpPr>
            <p:nvPr/>
          </p:nvSpPr>
          <p:spPr bwMode="auto">
            <a:xfrm rot="5400000">
              <a:off x="3008" y="3205"/>
              <a:ext cx="284" cy="46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23" name="AutoShape 72"/>
            <p:cNvSpPr>
              <a:spLocks noChangeArrowheads="1"/>
            </p:cNvSpPr>
            <p:nvPr/>
          </p:nvSpPr>
          <p:spPr bwMode="auto">
            <a:xfrm rot="5400000">
              <a:off x="7112" y="3206"/>
              <a:ext cx="284" cy="46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24" name="AutoShape 73"/>
            <p:cNvSpPr>
              <a:spLocks noChangeArrowheads="1"/>
            </p:cNvSpPr>
            <p:nvPr/>
          </p:nvSpPr>
          <p:spPr bwMode="auto">
            <a:xfrm rot="5400000">
              <a:off x="7503" y="5704"/>
              <a:ext cx="210" cy="4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>
              <a:off x="8789" y="6217"/>
              <a:ext cx="1621" cy="9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 dirty="0">
                  <a:latin typeface="+mn-ea"/>
                  <a:ea typeface="+mn-ea"/>
                </a:rPr>
                <a:t>剂量率</a:t>
              </a:r>
              <a:endParaRPr lang="en-US" altLang="zh-CN" sz="1200" b="1" dirty="0">
                <a:latin typeface="+mn-ea"/>
                <a:ea typeface="+mn-ea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 dirty="0">
                  <a:latin typeface="+mn-ea"/>
                  <a:ea typeface="+mn-ea"/>
                </a:rPr>
                <a:t>屏蔽设计</a:t>
              </a:r>
              <a:endParaRPr lang="en-US" altLang="zh-CN" sz="1200" b="1" dirty="0">
                <a:latin typeface="+mn-ea"/>
                <a:ea typeface="+mn-ea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200" b="1" dirty="0">
                  <a:latin typeface="+mn-ea"/>
                  <a:ea typeface="+mn-ea"/>
                </a:rPr>
                <a:t>安全评估</a:t>
              </a:r>
              <a:endParaRPr lang="en-US" altLang="zh-CN" sz="1200" b="1" dirty="0">
                <a:latin typeface="+mn-ea"/>
                <a:ea typeface="+mn-ea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endParaRPr lang="zh-CN" altLang="zh-CN" sz="1200" b="1" dirty="0">
                <a:latin typeface="+mn-ea"/>
                <a:ea typeface="+mn-ea"/>
              </a:endParaRPr>
            </a:p>
          </p:txBody>
        </p:sp>
        <p:sp>
          <p:nvSpPr>
            <p:cNvPr id="26" name="AutoShape 75"/>
            <p:cNvSpPr>
              <a:spLocks noChangeArrowheads="1"/>
            </p:cNvSpPr>
            <p:nvPr/>
          </p:nvSpPr>
          <p:spPr bwMode="auto">
            <a:xfrm>
              <a:off x="8463" y="6393"/>
              <a:ext cx="286" cy="4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200" b="1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029019"/>
            <a:ext cx="3314331" cy="49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071934" y="928670"/>
            <a:ext cx="48577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MCNPX: </a:t>
            </a:r>
          </a:p>
          <a:p>
            <a:pPr marL="342900" indent="-342900" algn="just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Spallation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products (E&gt;20MeV) are calculated with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Bertini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(or other)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intranuclear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cascade model &amp; RAL evaporation-fission model;</a:t>
            </a:r>
          </a:p>
          <a:p>
            <a:pPr marL="342900" indent="-342900" algn="just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     The low energy neutron (E&lt;20MeV) fluxes in a 63 energy group structure are calculated with the nuclear data library ENDF-B/VI;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1500" b="1" kern="0" dirty="0" smtClean="0">
                <a:latin typeface="Times New Roman" pitchFamily="18" charset="0"/>
                <a:cs typeface="Times New Roman" pitchFamily="18" charset="0"/>
              </a:rPr>
              <a:t>   CINDER’90 </a:t>
            </a: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&amp; ORIHET-3: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   	Solves the Bateman equations and deduces the time dependence of isotope buildup and decay.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activation Script and a Gamma Source Script: 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      Combine the two distinct parts (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histp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for E&gt;20MeV and 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flux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for E&lt;20MeV) to obtain the activity, decay gamma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rays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for the interested cells, producing SDEF source for different situations. 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1500" b="1" kern="0" dirty="0" smtClean="0">
                <a:latin typeface="Times New Roman" pitchFamily="18" charset="0"/>
                <a:cs typeface="Times New Roman" pitchFamily="18" charset="0"/>
              </a:rPr>
              <a:t>   MCNPX/MCNP4C</a:t>
            </a: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       Decay gamma ray transportation calculation: the gamma dose rate for hot cell  design; shielding cask design, 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Airborne activation / ventilation design; radiation protection assessment and so on.</a:t>
            </a: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endParaRPr lang="en-US" altLang="zh-CN" sz="15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432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altLang="zh-CN" sz="1500" b="1" kern="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zh-CN" sz="15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zh-CN" sz="15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71600" y="6145559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(Courtesy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of F.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Gallmeier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etc. SNS)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305675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5903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自定义 2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42488</TotalTime>
  <Words>1151</Words>
  <Application>Microsoft Office PowerPoint</Application>
  <PresentationFormat>全屏显示(4:3)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1_CSNS讲演稿母板</vt:lpstr>
      <vt:lpstr>Graph</vt:lpstr>
      <vt:lpstr>CSNS 散裂靶在调束期间的 剂量分布    于 全 芝  qzhyu@iphy.ac.cn  中国科学院物理研究所  靶站谱仪工程中心 东莞中子科学中心  中子科学部   2016.09.22 </vt:lpstr>
      <vt:lpstr>报  告  内  容</vt:lpstr>
      <vt:lpstr>幻灯片 3</vt:lpstr>
      <vt:lpstr>幻灯片 4</vt:lpstr>
      <vt:lpstr>幻灯片 5</vt:lpstr>
      <vt:lpstr>幻灯片 6</vt:lpstr>
      <vt:lpstr>计算方法与程序</vt:lpstr>
      <vt:lpstr>幻灯片 8</vt:lpstr>
      <vt:lpstr>幻灯片 9</vt:lpstr>
      <vt:lpstr>靶站－靶体计算模型与参数</vt:lpstr>
      <vt:lpstr>散裂靶中剩余核的产额与分布</vt:lpstr>
      <vt:lpstr>感生射线强度分布与能谱分布</vt:lpstr>
      <vt:lpstr>感生射线剂量分布的模拟计算</vt:lpstr>
      <vt:lpstr>通过活化强度预估靶体剂量</vt:lpstr>
      <vt:lpstr>计算举例</vt:lpstr>
      <vt:lpstr>幻灯片 16</vt:lpstr>
      <vt:lpstr>幻灯片 17</vt:lpstr>
      <vt:lpstr>幻灯片 18</vt:lpstr>
      <vt:lpstr>不同打靶时间对应的冷却时间</vt:lpstr>
      <vt:lpstr>对经验公式的运用</vt:lpstr>
      <vt:lpstr>靶体屏蔽桶设计</vt:lpstr>
      <vt:lpstr>屏蔽桶的铅层厚度</vt:lpstr>
      <vt:lpstr>总 结：</vt:lpstr>
      <vt:lpstr>幻灯片 24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yinwen</cp:lastModifiedBy>
  <cp:revision>2114</cp:revision>
  <cp:lastPrinted>1601-01-01T00:00:00Z</cp:lastPrinted>
  <dcterms:created xsi:type="dcterms:W3CDTF">2010-01-08T00:24:23Z</dcterms:created>
  <dcterms:modified xsi:type="dcterms:W3CDTF">2016-09-22T05:13:56Z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