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5">
  <p:sldMasterIdLst>
    <p:sldMasterId id="2147483652" r:id="rId1"/>
  </p:sldMasterIdLst>
  <p:notesMasterIdLst>
    <p:notesMasterId r:id="rId31"/>
  </p:notesMasterIdLst>
  <p:handoutMasterIdLst>
    <p:handoutMasterId r:id="rId32"/>
  </p:handoutMasterIdLst>
  <p:sldIdLst>
    <p:sldId id="477" r:id="rId2"/>
    <p:sldId id="506" r:id="rId3"/>
    <p:sldId id="779" r:id="rId4"/>
    <p:sldId id="769" r:id="rId5"/>
    <p:sldId id="771" r:id="rId6"/>
    <p:sldId id="772" r:id="rId7"/>
    <p:sldId id="770" r:id="rId8"/>
    <p:sldId id="773" r:id="rId9"/>
    <p:sldId id="774" r:id="rId10"/>
    <p:sldId id="775" r:id="rId11"/>
    <p:sldId id="776" r:id="rId12"/>
    <p:sldId id="795" r:id="rId13"/>
    <p:sldId id="780" r:id="rId14"/>
    <p:sldId id="781" r:id="rId15"/>
    <p:sldId id="782" r:id="rId16"/>
    <p:sldId id="783" r:id="rId17"/>
    <p:sldId id="784" r:id="rId18"/>
    <p:sldId id="785" r:id="rId19"/>
    <p:sldId id="786" r:id="rId20"/>
    <p:sldId id="787" r:id="rId21"/>
    <p:sldId id="788" r:id="rId22"/>
    <p:sldId id="789" r:id="rId23"/>
    <p:sldId id="790" r:id="rId24"/>
    <p:sldId id="791" r:id="rId25"/>
    <p:sldId id="792" r:id="rId26"/>
    <p:sldId id="793" r:id="rId27"/>
    <p:sldId id="796" r:id="rId28"/>
    <p:sldId id="797" r:id="rId29"/>
    <p:sldId id="505" r:id="rId30"/>
  </p:sldIdLst>
  <p:sldSz cx="9144000" cy="6858000" type="screen4x3"/>
  <p:notesSz cx="6858000" cy="9144000"/>
  <p:defaultTextStyle>
    <a:defPPr>
      <a:defRPr lang="zh-CN"/>
    </a:defPPr>
    <a:lvl1pPr algn="ctr" rtl="0" fontAlgn="base">
      <a:spcBef>
        <a:spcPct val="0"/>
      </a:spcBef>
      <a:spcAft>
        <a:spcPct val="0"/>
      </a:spcAft>
      <a:defRPr sz="1400" kern="1200">
        <a:solidFill>
          <a:schemeClr val="tx1"/>
        </a:solidFill>
        <a:latin typeface="Arial" pitchFamily="34" charset="0"/>
        <a:ea typeface="宋体" pitchFamily="2" charset="-122"/>
        <a:cs typeface="+mn-cs"/>
      </a:defRPr>
    </a:lvl1pPr>
    <a:lvl2pPr marL="457200" algn="ctr" rtl="0" fontAlgn="base">
      <a:spcBef>
        <a:spcPct val="0"/>
      </a:spcBef>
      <a:spcAft>
        <a:spcPct val="0"/>
      </a:spcAft>
      <a:defRPr sz="1400" kern="1200">
        <a:solidFill>
          <a:schemeClr val="tx1"/>
        </a:solidFill>
        <a:latin typeface="Arial" pitchFamily="34" charset="0"/>
        <a:ea typeface="宋体" pitchFamily="2" charset="-122"/>
        <a:cs typeface="+mn-cs"/>
      </a:defRPr>
    </a:lvl2pPr>
    <a:lvl3pPr marL="914400" algn="ctr" rtl="0" fontAlgn="base">
      <a:spcBef>
        <a:spcPct val="0"/>
      </a:spcBef>
      <a:spcAft>
        <a:spcPct val="0"/>
      </a:spcAft>
      <a:defRPr sz="1400" kern="1200">
        <a:solidFill>
          <a:schemeClr val="tx1"/>
        </a:solidFill>
        <a:latin typeface="Arial" pitchFamily="34" charset="0"/>
        <a:ea typeface="宋体" pitchFamily="2" charset="-122"/>
        <a:cs typeface="+mn-cs"/>
      </a:defRPr>
    </a:lvl3pPr>
    <a:lvl4pPr marL="1371600" algn="ctr" rtl="0" fontAlgn="base">
      <a:spcBef>
        <a:spcPct val="0"/>
      </a:spcBef>
      <a:spcAft>
        <a:spcPct val="0"/>
      </a:spcAft>
      <a:defRPr sz="1400" kern="1200">
        <a:solidFill>
          <a:schemeClr val="tx1"/>
        </a:solidFill>
        <a:latin typeface="Arial" pitchFamily="34" charset="0"/>
        <a:ea typeface="宋体" pitchFamily="2" charset="-122"/>
        <a:cs typeface="+mn-cs"/>
      </a:defRPr>
    </a:lvl4pPr>
    <a:lvl5pPr marL="1828800" algn="ctr" rtl="0" fontAlgn="base">
      <a:spcBef>
        <a:spcPct val="0"/>
      </a:spcBef>
      <a:spcAft>
        <a:spcPct val="0"/>
      </a:spcAft>
      <a:defRPr sz="1400" kern="1200">
        <a:solidFill>
          <a:schemeClr val="tx1"/>
        </a:solidFill>
        <a:latin typeface="Arial" pitchFamily="34" charset="0"/>
        <a:ea typeface="宋体" pitchFamily="2" charset="-122"/>
        <a:cs typeface="+mn-cs"/>
      </a:defRPr>
    </a:lvl5pPr>
    <a:lvl6pPr marL="2286000" algn="l" defTabSz="914400" rtl="0" eaLnBrk="1" latinLnBrk="0" hangingPunct="1">
      <a:defRPr sz="1400" kern="1200">
        <a:solidFill>
          <a:schemeClr val="tx1"/>
        </a:solidFill>
        <a:latin typeface="Arial" pitchFamily="34" charset="0"/>
        <a:ea typeface="宋体" pitchFamily="2" charset="-122"/>
        <a:cs typeface="+mn-cs"/>
      </a:defRPr>
    </a:lvl6pPr>
    <a:lvl7pPr marL="2743200" algn="l" defTabSz="914400" rtl="0" eaLnBrk="1" latinLnBrk="0" hangingPunct="1">
      <a:defRPr sz="1400" kern="1200">
        <a:solidFill>
          <a:schemeClr val="tx1"/>
        </a:solidFill>
        <a:latin typeface="Arial" pitchFamily="34" charset="0"/>
        <a:ea typeface="宋体" pitchFamily="2" charset="-122"/>
        <a:cs typeface="+mn-cs"/>
      </a:defRPr>
    </a:lvl7pPr>
    <a:lvl8pPr marL="3200400" algn="l" defTabSz="914400" rtl="0" eaLnBrk="1" latinLnBrk="0" hangingPunct="1">
      <a:defRPr sz="1400" kern="1200">
        <a:solidFill>
          <a:schemeClr val="tx1"/>
        </a:solidFill>
        <a:latin typeface="Arial" pitchFamily="34" charset="0"/>
        <a:ea typeface="宋体" pitchFamily="2" charset="-122"/>
        <a:cs typeface="+mn-cs"/>
      </a:defRPr>
    </a:lvl8pPr>
    <a:lvl9pPr marL="3657600" algn="l" defTabSz="914400" rtl="0" eaLnBrk="1" latinLnBrk="0" hangingPunct="1">
      <a:defRPr sz="1400"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9900CC"/>
    <a:srgbClr val="9999FF"/>
    <a:srgbClr val="FFCC00"/>
    <a:srgbClr val="00FFFF"/>
    <a:srgbClr val="66FFFF"/>
    <a:srgbClr val="33CC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6102" autoAdjust="0"/>
  </p:normalViewPr>
  <p:slideViewPr>
    <p:cSldViewPr>
      <p:cViewPr varScale="1">
        <p:scale>
          <a:sx n="117" d="100"/>
          <a:sy n="117" d="100"/>
        </p:scale>
        <p:origin x="88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466"/>
    </p:cViewPr>
  </p:sorterViewPr>
  <p:notesViewPr>
    <p:cSldViewPr>
      <p:cViewPr varScale="1">
        <p:scale>
          <a:sx n="76" d="100"/>
          <a:sy n="76" d="100"/>
        </p:scale>
        <p:origin x="-129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ltLang="zh-CN"/>
          </a:p>
        </p:txBody>
      </p:sp>
      <p:sp>
        <p:nvSpPr>
          <p:cNvPr id="696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CN"/>
          </a:p>
        </p:txBody>
      </p:sp>
      <p:sp>
        <p:nvSpPr>
          <p:cNvPr id="696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ltLang="zh-CN"/>
          </a:p>
        </p:txBody>
      </p:sp>
      <p:sp>
        <p:nvSpPr>
          <p:cNvPr id="696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B9A8C5E-9E5D-44E0-90BA-CC25AE7E4DB6}" type="slidenum">
              <a:rPr lang="en-US" altLang="zh-CN"/>
              <a:pPr>
                <a:defRPr/>
              </a:pPr>
              <a:t>‹#›</a:t>
            </a:fld>
            <a:endParaRPr lang="en-US" altLang="zh-CN"/>
          </a:p>
        </p:txBody>
      </p:sp>
    </p:spTree>
    <p:extLst>
      <p:ext uri="{BB962C8B-B14F-4D97-AF65-F5344CB8AC3E}">
        <p14:creationId xmlns:p14="http://schemas.microsoft.com/office/powerpoint/2010/main" val="3968274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ltLang="zh-CN"/>
          </a:p>
        </p:txBody>
      </p:sp>
      <p:sp>
        <p:nvSpPr>
          <p:cNvPr id="686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CN"/>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86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ltLang="zh-CN"/>
          </a:p>
        </p:txBody>
      </p:sp>
      <p:sp>
        <p:nvSpPr>
          <p:cNvPr id="686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B532AD8-F224-48A5-8678-91C9CB63265B}" type="slidenum">
              <a:rPr lang="en-US" altLang="zh-CN"/>
              <a:pPr>
                <a:defRPr/>
              </a:pPr>
              <a:t>‹#›</a:t>
            </a:fld>
            <a:endParaRPr lang="en-US" altLang="zh-CN"/>
          </a:p>
        </p:txBody>
      </p:sp>
    </p:spTree>
    <p:extLst>
      <p:ext uri="{BB962C8B-B14F-4D97-AF65-F5344CB8AC3E}">
        <p14:creationId xmlns:p14="http://schemas.microsoft.com/office/powerpoint/2010/main" val="29324716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1</a:t>
            </a:fld>
            <a:endParaRPr lang="en-US" altLang="zh-CN"/>
          </a:p>
        </p:txBody>
      </p:sp>
    </p:spTree>
    <p:extLst>
      <p:ext uri="{BB962C8B-B14F-4D97-AF65-F5344CB8AC3E}">
        <p14:creationId xmlns:p14="http://schemas.microsoft.com/office/powerpoint/2010/main" val="781996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10</a:t>
            </a:fld>
            <a:endParaRPr lang="en-US" altLang="zh-CN"/>
          </a:p>
        </p:txBody>
      </p:sp>
    </p:spTree>
    <p:extLst>
      <p:ext uri="{BB962C8B-B14F-4D97-AF65-F5344CB8AC3E}">
        <p14:creationId xmlns:p14="http://schemas.microsoft.com/office/powerpoint/2010/main" val="1284168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11</a:t>
            </a:fld>
            <a:endParaRPr lang="en-US" altLang="zh-CN"/>
          </a:p>
        </p:txBody>
      </p:sp>
    </p:spTree>
    <p:extLst>
      <p:ext uri="{BB962C8B-B14F-4D97-AF65-F5344CB8AC3E}">
        <p14:creationId xmlns:p14="http://schemas.microsoft.com/office/powerpoint/2010/main" val="4091294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12</a:t>
            </a:fld>
            <a:endParaRPr lang="en-US" altLang="zh-CN"/>
          </a:p>
        </p:txBody>
      </p:sp>
    </p:spTree>
    <p:extLst>
      <p:ext uri="{BB962C8B-B14F-4D97-AF65-F5344CB8AC3E}">
        <p14:creationId xmlns:p14="http://schemas.microsoft.com/office/powerpoint/2010/main" val="1056359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13</a:t>
            </a:fld>
            <a:endParaRPr lang="en-US" altLang="zh-CN"/>
          </a:p>
        </p:txBody>
      </p:sp>
    </p:spTree>
    <p:extLst>
      <p:ext uri="{BB962C8B-B14F-4D97-AF65-F5344CB8AC3E}">
        <p14:creationId xmlns:p14="http://schemas.microsoft.com/office/powerpoint/2010/main" val="3036493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14</a:t>
            </a:fld>
            <a:endParaRPr lang="en-US" altLang="zh-CN"/>
          </a:p>
        </p:txBody>
      </p:sp>
    </p:spTree>
    <p:extLst>
      <p:ext uri="{BB962C8B-B14F-4D97-AF65-F5344CB8AC3E}">
        <p14:creationId xmlns:p14="http://schemas.microsoft.com/office/powerpoint/2010/main" val="2885811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15</a:t>
            </a:fld>
            <a:endParaRPr lang="en-US" altLang="zh-CN"/>
          </a:p>
        </p:txBody>
      </p:sp>
    </p:spTree>
    <p:extLst>
      <p:ext uri="{BB962C8B-B14F-4D97-AF65-F5344CB8AC3E}">
        <p14:creationId xmlns:p14="http://schemas.microsoft.com/office/powerpoint/2010/main" val="3099860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16</a:t>
            </a:fld>
            <a:endParaRPr lang="en-US" altLang="zh-CN"/>
          </a:p>
        </p:txBody>
      </p:sp>
    </p:spTree>
    <p:extLst>
      <p:ext uri="{BB962C8B-B14F-4D97-AF65-F5344CB8AC3E}">
        <p14:creationId xmlns:p14="http://schemas.microsoft.com/office/powerpoint/2010/main" val="2069302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17</a:t>
            </a:fld>
            <a:endParaRPr lang="en-US" altLang="zh-CN"/>
          </a:p>
        </p:txBody>
      </p:sp>
    </p:spTree>
    <p:extLst>
      <p:ext uri="{BB962C8B-B14F-4D97-AF65-F5344CB8AC3E}">
        <p14:creationId xmlns:p14="http://schemas.microsoft.com/office/powerpoint/2010/main" val="3298669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18</a:t>
            </a:fld>
            <a:endParaRPr lang="en-US" altLang="zh-CN"/>
          </a:p>
        </p:txBody>
      </p:sp>
    </p:spTree>
    <p:extLst>
      <p:ext uri="{BB962C8B-B14F-4D97-AF65-F5344CB8AC3E}">
        <p14:creationId xmlns:p14="http://schemas.microsoft.com/office/powerpoint/2010/main" val="1496639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19</a:t>
            </a:fld>
            <a:endParaRPr lang="en-US" altLang="zh-CN"/>
          </a:p>
        </p:txBody>
      </p:sp>
    </p:spTree>
    <p:extLst>
      <p:ext uri="{BB962C8B-B14F-4D97-AF65-F5344CB8AC3E}">
        <p14:creationId xmlns:p14="http://schemas.microsoft.com/office/powerpoint/2010/main" val="2364881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2</a:t>
            </a:fld>
            <a:endParaRPr lang="en-US" altLang="zh-CN"/>
          </a:p>
        </p:txBody>
      </p:sp>
    </p:spTree>
    <p:extLst>
      <p:ext uri="{BB962C8B-B14F-4D97-AF65-F5344CB8AC3E}">
        <p14:creationId xmlns:p14="http://schemas.microsoft.com/office/powerpoint/2010/main" val="4228515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20</a:t>
            </a:fld>
            <a:endParaRPr lang="en-US" altLang="zh-CN"/>
          </a:p>
        </p:txBody>
      </p:sp>
    </p:spTree>
    <p:extLst>
      <p:ext uri="{BB962C8B-B14F-4D97-AF65-F5344CB8AC3E}">
        <p14:creationId xmlns:p14="http://schemas.microsoft.com/office/powerpoint/2010/main" val="3302151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21</a:t>
            </a:fld>
            <a:endParaRPr lang="en-US" altLang="zh-CN"/>
          </a:p>
        </p:txBody>
      </p:sp>
    </p:spTree>
    <p:extLst>
      <p:ext uri="{BB962C8B-B14F-4D97-AF65-F5344CB8AC3E}">
        <p14:creationId xmlns:p14="http://schemas.microsoft.com/office/powerpoint/2010/main" val="331811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22</a:t>
            </a:fld>
            <a:endParaRPr lang="en-US" altLang="zh-CN"/>
          </a:p>
        </p:txBody>
      </p:sp>
    </p:spTree>
    <p:extLst>
      <p:ext uri="{BB962C8B-B14F-4D97-AF65-F5344CB8AC3E}">
        <p14:creationId xmlns:p14="http://schemas.microsoft.com/office/powerpoint/2010/main" val="3919237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23</a:t>
            </a:fld>
            <a:endParaRPr lang="en-US" altLang="zh-CN"/>
          </a:p>
        </p:txBody>
      </p:sp>
    </p:spTree>
    <p:extLst>
      <p:ext uri="{BB962C8B-B14F-4D97-AF65-F5344CB8AC3E}">
        <p14:creationId xmlns:p14="http://schemas.microsoft.com/office/powerpoint/2010/main" val="2103248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24</a:t>
            </a:fld>
            <a:endParaRPr lang="en-US" altLang="zh-CN"/>
          </a:p>
        </p:txBody>
      </p:sp>
    </p:spTree>
    <p:extLst>
      <p:ext uri="{BB962C8B-B14F-4D97-AF65-F5344CB8AC3E}">
        <p14:creationId xmlns:p14="http://schemas.microsoft.com/office/powerpoint/2010/main" val="1465879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25</a:t>
            </a:fld>
            <a:endParaRPr lang="en-US" altLang="zh-CN"/>
          </a:p>
        </p:txBody>
      </p:sp>
    </p:spTree>
    <p:extLst>
      <p:ext uri="{BB962C8B-B14F-4D97-AF65-F5344CB8AC3E}">
        <p14:creationId xmlns:p14="http://schemas.microsoft.com/office/powerpoint/2010/main" val="3226153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26</a:t>
            </a:fld>
            <a:endParaRPr lang="en-US" altLang="zh-CN"/>
          </a:p>
        </p:txBody>
      </p:sp>
    </p:spTree>
    <p:extLst>
      <p:ext uri="{BB962C8B-B14F-4D97-AF65-F5344CB8AC3E}">
        <p14:creationId xmlns:p14="http://schemas.microsoft.com/office/powerpoint/2010/main" val="265438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27</a:t>
            </a:fld>
            <a:endParaRPr lang="en-US" altLang="zh-CN"/>
          </a:p>
        </p:txBody>
      </p:sp>
    </p:spTree>
    <p:extLst>
      <p:ext uri="{BB962C8B-B14F-4D97-AF65-F5344CB8AC3E}">
        <p14:creationId xmlns:p14="http://schemas.microsoft.com/office/powerpoint/2010/main" val="3303707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28</a:t>
            </a:fld>
            <a:endParaRPr lang="en-US" altLang="zh-CN"/>
          </a:p>
        </p:txBody>
      </p:sp>
    </p:spTree>
    <p:extLst>
      <p:ext uri="{BB962C8B-B14F-4D97-AF65-F5344CB8AC3E}">
        <p14:creationId xmlns:p14="http://schemas.microsoft.com/office/powerpoint/2010/main" val="415665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3</a:t>
            </a:fld>
            <a:endParaRPr lang="en-US" altLang="zh-CN"/>
          </a:p>
        </p:txBody>
      </p:sp>
    </p:spTree>
    <p:extLst>
      <p:ext uri="{BB962C8B-B14F-4D97-AF65-F5344CB8AC3E}">
        <p14:creationId xmlns:p14="http://schemas.microsoft.com/office/powerpoint/2010/main" val="2788349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4</a:t>
            </a:fld>
            <a:endParaRPr lang="en-US" altLang="zh-CN"/>
          </a:p>
        </p:txBody>
      </p:sp>
    </p:spTree>
    <p:extLst>
      <p:ext uri="{BB962C8B-B14F-4D97-AF65-F5344CB8AC3E}">
        <p14:creationId xmlns:p14="http://schemas.microsoft.com/office/powerpoint/2010/main" val="693683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5</a:t>
            </a:fld>
            <a:endParaRPr lang="en-US" altLang="zh-CN"/>
          </a:p>
        </p:txBody>
      </p:sp>
    </p:spTree>
    <p:extLst>
      <p:ext uri="{BB962C8B-B14F-4D97-AF65-F5344CB8AC3E}">
        <p14:creationId xmlns:p14="http://schemas.microsoft.com/office/powerpoint/2010/main" val="1065310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6</a:t>
            </a:fld>
            <a:endParaRPr lang="en-US" altLang="zh-CN"/>
          </a:p>
        </p:txBody>
      </p:sp>
    </p:spTree>
    <p:extLst>
      <p:ext uri="{BB962C8B-B14F-4D97-AF65-F5344CB8AC3E}">
        <p14:creationId xmlns:p14="http://schemas.microsoft.com/office/powerpoint/2010/main" val="20268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7</a:t>
            </a:fld>
            <a:endParaRPr lang="en-US" altLang="zh-CN"/>
          </a:p>
        </p:txBody>
      </p:sp>
    </p:spTree>
    <p:extLst>
      <p:ext uri="{BB962C8B-B14F-4D97-AF65-F5344CB8AC3E}">
        <p14:creationId xmlns:p14="http://schemas.microsoft.com/office/powerpoint/2010/main" val="114952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8</a:t>
            </a:fld>
            <a:endParaRPr lang="en-US" altLang="zh-CN"/>
          </a:p>
        </p:txBody>
      </p:sp>
    </p:spTree>
    <p:extLst>
      <p:ext uri="{BB962C8B-B14F-4D97-AF65-F5344CB8AC3E}">
        <p14:creationId xmlns:p14="http://schemas.microsoft.com/office/powerpoint/2010/main" val="3690128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B532AD8-F224-48A5-8678-91C9CB63265B}" type="slidenum">
              <a:rPr lang="en-US" altLang="zh-CN" smtClean="0"/>
              <a:pPr>
                <a:defRPr/>
              </a:pPr>
              <a:t>9</a:t>
            </a:fld>
            <a:endParaRPr lang="en-US" altLang="zh-CN"/>
          </a:p>
        </p:txBody>
      </p:sp>
    </p:spTree>
    <p:extLst>
      <p:ext uri="{BB962C8B-B14F-4D97-AF65-F5344CB8AC3E}">
        <p14:creationId xmlns:p14="http://schemas.microsoft.com/office/powerpoint/2010/main" val="2505163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CSSppt母板首页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8305800" y="6477000"/>
            <a:ext cx="184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pPr algn="l" eaLnBrk="1" hangingPunct="1">
              <a:lnSpc>
                <a:spcPct val="88000"/>
              </a:lnSpc>
            </a:pPr>
            <a:endParaRPr lang="zh-CN" altLang="zh-CN" sz="1000">
              <a:solidFill>
                <a:schemeClr val="bg2"/>
              </a:solidFill>
              <a:latin typeface="Impact" pitchFamily="34" charset="0"/>
            </a:endParaRPr>
          </a:p>
        </p:txBody>
      </p:sp>
      <p:sp>
        <p:nvSpPr>
          <p:cNvPr id="217091" name="Rectangle 3"/>
          <p:cNvSpPr>
            <a:spLocks noGrp="1" noChangeArrowheads="1"/>
          </p:cNvSpPr>
          <p:nvPr>
            <p:ph type="ctrTitle"/>
          </p:nvPr>
        </p:nvSpPr>
        <p:spPr>
          <a:xfrm>
            <a:off x="685800" y="2339975"/>
            <a:ext cx="7772400" cy="1470025"/>
          </a:xfrm>
        </p:spPr>
        <p:txBody>
          <a:bodyPr/>
          <a:lstStyle>
            <a:lvl1pPr algn="ctr">
              <a:defRPr sz="3600"/>
            </a:lvl1pPr>
          </a:lstStyle>
          <a:p>
            <a:r>
              <a:rPr lang="zh-CN" altLang="en-US"/>
              <a:t>单击此处编辑母版标题样式</a:t>
            </a:r>
          </a:p>
        </p:txBody>
      </p:sp>
      <p:sp>
        <p:nvSpPr>
          <p:cNvPr id="217092" name="Rectangle 4"/>
          <p:cNvSpPr>
            <a:spLocks noGrp="1" noChangeArrowheads="1"/>
          </p:cNvSpPr>
          <p:nvPr>
            <p:ph type="subTitle" idx="1"/>
          </p:nvPr>
        </p:nvSpPr>
        <p:spPr>
          <a:xfrm>
            <a:off x="1371600" y="3886200"/>
            <a:ext cx="6400800" cy="1600200"/>
          </a:xfrm>
        </p:spPr>
        <p:txBody>
          <a:bodyPr/>
          <a:lstStyle>
            <a:lvl1pPr marL="0" indent="0" algn="ctr">
              <a:lnSpc>
                <a:spcPct val="130000"/>
              </a:lnSpc>
              <a:spcBef>
                <a:spcPct val="0"/>
              </a:spcBef>
              <a:spcAft>
                <a:spcPct val="0"/>
              </a:spcAft>
              <a:buFontTx/>
              <a:buNone/>
              <a:defRPr sz="2200">
                <a:solidFill>
                  <a:schemeClr val="bg1"/>
                </a:solidFill>
              </a:defRPr>
            </a:lvl1pPr>
          </a:lstStyle>
          <a:p>
            <a:r>
              <a:rPr lang="zh-CN" altLang="en-US"/>
              <a:t>单击此处编辑母版副标题样式</a:t>
            </a:r>
          </a:p>
        </p:txBody>
      </p:sp>
    </p:spTree>
    <p:extLst>
      <p:ext uri="{BB962C8B-B14F-4D97-AF65-F5344CB8AC3E}">
        <p14:creationId xmlns:p14="http://schemas.microsoft.com/office/powerpoint/2010/main" val="131526918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pPr>
              <a:defRPr/>
            </a:pPr>
            <a:fld id="{CB1BE645-B11A-47BD-92E4-5653D3B47BF1}" type="slidenum">
              <a:rPr lang="en-US" altLang="zh-CN"/>
              <a:pPr>
                <a:defRPr/>
              </a:pPr>
              <a:t>‹#›</a:t>
            </a:fld>
            <a:endParaRPr lang="en-US" altLang="zh-CN"/>
          </a:p>
        </p:txBody>
      </p:sp>
    </p:spTree>
    <p:extLst>
      <p:ext uri="{BB962C8B-B14F-4D97-AF65-F5344CB8AC3E}">
        <p14:creationId xmlns:p14="http://schemas.microsoft.com/office/powerpoint/2010/main" val="29474086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15125" y="838200"/>
            <a:ext cx="2033588" cy="5562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838200"/>
            <a:ext cx="5953125" cy="5562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pPr>
              <a:defRPr/>
            </a:pPr>
            <a:fld id="{53832AB5-E510-4BDE-8FEE-70A06F5EA52D}" type="slidenum">
              <a:rPr lang="en-US" altLang="zh-CN"/>
              <a:pPr>
                <a:defRPr/>
              </a:pPr>
              <a:t>‹#›</a:t>
            </a:fld>
            <a:endParaRPr lang="en-US" altLang="zh-CN"/>
          </a:p>
        </p:txBody>
      </p:sp>
    </p:spTree>
    <p:extLst>
      <p:ext uri="{BB962C8B-B14F-4D97-AF65-F5344CB8AC3E}">
        <p14:creationId xmlns:p14="http://schemas.microsoft.com/office/powerpoint/2010/main" val="304395978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6248400" cy="4572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447800"/>
            <a:ext cx="3992563"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754563" y="14478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754563" y="40005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5"/>
          <p:cNvSpPr>
            <a:spLocks noGrp="1" noChangeArrowheads="1"/>
          </p:cNvSpPr>
          <p:nvPr>
            <p:ph type="sldNum" sz="quarter" idx="10"/>
          </p:nvPr>
        </p:nvSpPr>
        <p:spPr>
          <a:ln/>
        </p:spPr>
        <p:txBody>
          <a:bodyPr/>
          <a:lstStyle>
            <a:lvl1pPr>
              <a:defRPr/>
            </a:lvl1pPr>
          </a:lstStyle>
          <a:p>
            <a:pPr>
              <a:defRPr/>
            </a:pPr>
            <a:fld id="{36054C56-9821-425E-98FA-60FFDFD434CF}" type="slidenum">
              <a:rPr lang="en-US" altLang="zh-CN"/>
              <a:pPr>
                <a:defRPr/>
              </a:pPr>
              <a:t>‹#›</a:t>
            </a:fld>
            <a:endParaRPr lang="en-US" altLang="zh-CN"/>
          </a:p>
        </p:txBody>
      </p:sp>
    </p:spTree>
    <p:extLst>
      <p:ext uri="{BB962C8B-B14F-4D97-AF65-F5344CB8AC3E}">
        <p14:creationId xmlns:p14="http://schemas.microsoft.com/office/powerpoint/2010/main" val="241932866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6248400" cy="4572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09600" y="1447800"/>
            <a:ext cx="8139113" cy="4953000"/>
          </a:xfrm>
        </p:spPr>
        <p:txBody>
          <a:bodyPr/>
          <a:lstStyle/>
          <a:p>
            <a:pPr lvl="0"/>
            <a:endParaRPr lang="zh-CN" altLang="en-US" noProof="0" smtClean="0"/>
          </a:p>
        </p:txBody>
      </p:sp>
      <p:sp>
        <p:nvSpPr>
          <p:cNvPr id="4" name="Rectangle 5"/>
          <p:cNvSpPr>
            <a:spLocks noGrp="1" noChangeArrowheads="1"/>
          </p:cNvSpPr>
          <p:nvPr>
            <p:ph type="sldNum" sz="quarter" idx="10"/>
          </p:nvPr>
        </p:nvSpPr>
        <p:spPr>
          <a:ln/>
        </p:spPr>
        <p:txBody>
          <a:bodyPr/>
          <a:lstStyle>
            <a:lvl1pPr>
              <a:defRPr/>
            </a:lvl1pPr>
          </a:lstStyle>
          <a:p>
            <a:pPr>
              <a:defRPr/>
            </a:pPr>
            <a:fld id="{9883A749-FB75-4CA3-A067-DF03EC98025B}" type="slidenum">
              <a:rPr lang="en-US" altLang="zh-CN"/>
              <a:pPr>
                <a:defRPr/>
              </a:pPr>
              <a:t>‹#›</a:t>
            </a:fld>
            <a:endParaRPr lang="en-US" altLang="zh-CN"/>
          </a:p>
        </p:txBody>
      </p:sp>
    </p:spTree>
    <p:extLst>
      <p:ext uri="{BB962C8B-B14F-4D97-AF65-F5344CB8AC3E}">
        <p14:creationId xmlns:p14="http://schemas.microsoft.com/office/powerpoint/2010/main" val="242389880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838200"/>
            <a:ext cx="8139113" cy="5562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5"/>
          <p:cNvSpPr>
            <a:spLocks noGrp="1" noChangeArrowheads="1"/>
          </p:cNvSpPr>
          <p:nvPr>
            <p:ph type="sldNum" sz="quarter" idx="10"/>
          </p:nvPr>
        </p:nvSpPr>
        <p:spPr>
          <a:ln/>
        </p:spPr>
        <p:txBody>
          <a:bodyPr/>
          <a:lstStyle>
            <a:lvl1pPr>
              <a:defRPr/>
            </a:lvl1pPr>
          </a:lstStyle>
          <a:p>
            <a:pPr>
              <a:defRPr/>
            </a:pPr>
            <a:fld id="{86EA643C-17DB-40AD-B829-77BA3A36AECE}" type="slidenum">
              <a:rPr lang="en-US" altLang="zh-CN"/>
              <a:pPr>
                <a:defRPr/>
              </a:pPr>
              <a:t>‹#›</a:t>
            </a:fld>
            <a:endParaRPr lang="en-US" altLang="zh-CN"/>
          </a:p>
        </p:txBody>
      </p:sp>
    </p:spTree>
    <p:extLst>
      <p:ext uri="{BB962C8B-B14F-4D97-AF65-F5344CB8AC3E}">
        <p14:creationId xmlns:p14="http://schemas.microsoft.com/office/powerpoint/2010/main" val="15587671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pPr>
              <a:defRPr/>
            </a:pPr>
            <a:fld id="{6E7DAE66-2E54-4706-990B-E0B6E14A8F28}" type="slidenum">
              <a:rPr lang="en-US" altLang="zh-CN"/>
              <a:pPr>
                <a:defRPr/>
              </a:pPr>
              <a:t>‹#›</a:t>
            </a:fld>
            <a:endParaRPr lang="en-US" altLang="zh-CN"/>
          </a:p>
        </p:txBody>
      </p:sp>
    </p:spTree>
    <p:extLst>
      <p:ext uri="{BB962C8B-B14F-4D97-AF65-F5344CB8AC3E}">
        <p14:creationId xmlns:p14="http://schemas.microsoft.com/office/powerpoint/2010/main" val="127137027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sldNum" sz="quarter" idx="10"/>
          </p:nvPr>
        </p:nvSpPr>
        <p:spPr>
          <a:ln/>
        </p:spPr>
        <p:txBody>
          <a:bodyPr/>
          <a:lstStyle>
            <a:lvl1pPr>
              <a:defRPr/>
            </a:lvl1pPr>
          </a:lstStyle>
          <a:p>
            <a:pPr>
              <a:defRPr/>
            </a:pPr>
            <a:fld id="{D60A94F8-AB1A-4BA7-B2AB-AF642E91FDFD}" type="slidenum">
              <a:rPr lang="en-US" altLang="zh-CN"/>
              <a:pPr>
                <a:defRPr/>
              </a:pPr>
              <a:t>‹#›</a:t>
            </a:fld>
            <a:endParaRPr lang="en-US" altLang="zh-CN"/>
          </a:p>
        </p:txBody>
      </p:sp>
    </p:spTree>
    <p:extLst>
      <p:ext uri="{BB962C8B-B14F-4D97-AF65-F5344CB8AC3E}">
        <p14:creationId xmlns:p14="http://schemas.microsoft.com/office/powerpoint/2010/main" val="250634217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447800"/>
            <a:ext cx="399256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4563" y="1447800"/>
            <a:ext cx="399415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sldNum" sz="quarter" idx="10"/>
          </p:nvPr>
        </p:nvSpPr>
        <p:spPr>
          <a:ln/>
        </p:spPr>
        <p:txBody>
          <a:bodyPr/>
          <a:lstStyle>
            <a:lvl1pPr>
              <a:defRPr/>
            </a:lvl1pPr>
          </a:lstStyle>
          <a:p>
            <a:pPr>
              <a:defRPr/>
            </a:pPr>
            <a:fld id="{A1444283-B44A-40E7-803C-8030E44D51A6}" type="slidenum">
              <a:rPr lang="en-US" altLang="zh-CN"/>
              <a:pPr>
                <a:defRPr/>
              </a:pPr>
              <a:t>‹#›</a:t>
            </a:fld>
            <a:endParaRPr lang="en-US" altLang="zh-CN"/>
          </a:p>
        </p:txBody>
      </p:sp>
    </p:spTree>
    <p:extLst>
      <p:ext uri="{BB962C8B-B14F-4D97-AF65-F5344CB8AC3E}">
        <p14:creationId xmlns:p14="http://schemas.microsoft.com/office/powerpoint/2010/main" val="30862479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sldNum" sz="quarter" idx="10"/>
          </p:nvPr>
        </p:nvSpPr>
        <p:spPr>
          <a:ln/>
        </p:spPr>
        <p:txBody>
          <a:bodyPr/>
          <a:lstStyle>
            <a:lvl1pPr>
              <a:defRPr/>
            </a:lvl1pPr>
          </a:lstStyle>
          <a:p>
            <a:pPr>
              <a:defRPr/>
            </a:pPr>
            <a:fld id="{0A2DDF3C-9BA2-4D3E-A7EA-DEE250FC5F0D}" type="slidenum">
              <a:rPr lang="en-US" altLang="zh-CN"/>
              <a:pPr>
                <a:defRPr/>
              </a:pPr>
              <a:t>‹#›</a:t>
            </a:fld>
            <a:endParaRPr lang="en-US" altLang="zh-CN"/>
          </a:p>
        </p:txBody>
      </p:sp>
    </p:spTree>
    <p:extLst>
      <p:ext uri="{BB962C8B-B14F-4D97-AF65-F5344CB8AC3E}">
        <p14:creationId xmlns:p14="http://schemas.microsoft.com/office/powerpoint/2010/main" val="354040793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sldNum" sz="quarter" idx="10"/>
          </p:nvPr>
        </p:nvSpPr>
        <p:spPr>
          <a:ln/>
        </p:spPr>
        <p:txBody>
          <a:bodyPr/>
          <a:lstStyle>
            <a:lvl1pPr>
              <a:defRPr/>
            </a:lvl1pPr>
          </a:lstStyle>
          <a:p>
            <a:pPr>
              <a:defRPr/>
            </a:pPr>
            <a:fld id="{2FEA8C3E-B8BD-4B9E-8E20-04DB67508319}" type="slidenum">
              <a:rPr lang="en-US" altLang="zh-CN"/>
              <a:pPr>
                <a:defRPr/>
              </a:pPr>
              <a:t>‹#›</a:t>
            </a:fld>
            <a:endParaRPr lang="en-US" altLang="zh-CN"/>
          </a:p>
        </p:txBody>
      </p:sp>
    </p:spTree>
    <p:extLst>
      <p:ext uri="{BB962C8B-B14F-4D97-AF65-F5344CB8AC3E}">
        <p14:creationId xmlns:p14="http://schemas.microsoft.com/office/powerpoint/2010/main" val="47787723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19B23886-3668-48CB-A622-442CF5090BB0}" type="slidenum">
              <a:rPr lang="en-US" altLang="zh-CN"/>
              <a:pPr>
                <a:defRPr/>
              </a:pPr>
              <a:t>‹#›</a:t>
            </a:fld>
            <a:endParaRPr lang="en-US" altLang="zh-CN"/>
          </a:p>
        </p:txBody>
      </p:sp>
    </p:spTree>
    <p:extLst>
      <p:ext uri="{BB962C8B-B14F-4D97-AF65-F5344CB8AC3E}">
        <p14:creationId xmlns:p14="http://schemas.microsoft.com/office/powerpoint/2010/main" val="195634442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pPr>
              <a:defRPr/>
            </a:pPr>
            <a:fld id="{6EAF87A7-A314-45B8-8BFA-CDBA270A1A39}" type="slidenum">
              <a:rPr lang="en-US" altLang="zh-CN"/>
              <a:pPr>
                <a:defRPr/>
              </a:pPr>
              <a:t>‹#›</a:t>
            </a:fld>
            <a:endParaRPr lang="en-US" altLang="zh-CN"/>
          </a:p>
        </p:txBody>
      </p:sp>
    </p:spTree>
    <p:extLst>
      <p:ext uri="{BB962C8B-B14F-4D97-AF65-F5344CB8AC3E}">
        <p14:creationId xmlns:p14="http://schemas.microsoft.com/office/powerpoint/2010/main" val="59775388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pPr>
              <a:defRPr/>
            </a:pPr>
            <a:fld id="{313ED3A3-BA25-47CA-9A28-E4289CEAD9C3}" type="slidenum">
              <a:rPr lang="en-US" altLang="zh-CN"/>
              <a:pPr>
                <a:defRPr/>
              </a:pPr>
              <a:t>‹#›</a:t>
            </a:fld>
            <a:endParaRPr lang="en-US" altLang="zh-CN"/>
          </a:p>
        </p:txBody>
      </p:sp>
    </p:spTree>
    <p:extLst>
      <p:ext uri="{BB962C8B-B14F-4D97-AF65-F5344CB8AC3E}">
        <p14:creationId xmlns:p14="http://schemas.microsoft.com/office/powerpoint/2010/main" val="17113910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未标题-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8" name="Rectangle 4"/>
          <p:cNvSpPr>
            <a:spLocks noGrp="1" noChangeArrowheads="1"/>
          </p:cNvSpPr>
          <p:nvPr>
            <p:ph type="body" idx="1"/>
          </p:nvPr>
        </p:nvSpPr>
        <p:spPr bwMode="auto">
          <a:xfrm>
            <a:off x="609600" y="1447800"/>
            <a:ext cx="81391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16069" name="Rectangle 5"/>
          <p:cNvSpPr>
            <a:spLocks noGrp="1" noChangeArrowheads="1"/>
          </p:cNvSpPr>
          <p:nvPr>
            <p:ph type="sldNum" sz="quarter" idx="4"/>
          </p:nvPr>
        </p:nvSpPr>
        <p:spPr bwMode="auto">
          <a:xfrm>
            <a:off x="8229600" y="6524625"/>
            <a:ext cx="303213" cy="180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a:solidFill>
                  <a:srgbClr val="4D5E68"/>
                </a:solidFill>
                <a:latin typeface="Impact" pitchFamily="34" charset="0"/>
              </a:defRPr>
            </a:lvl1pPr>
          </a:lstStyle>
          <a:p>
            <a:pPr>
              <a:defRPr/>
            </a:pPr>
            <a:fld id="{89442F26-24B1-4BCB-9A61-8A323E6F9656}" type="slidenum">
              <a:rPr lang="en-US" altLang="zh-CN"/>
              <a:pPr>
                <a:defRPr/>
              </a:pPr>
              <a:t>‹#›</a:t>
            </a:fld>
            <a:endParaRPr lang="en-US" altLang="zh-CN"/>
          </a:p>
        </p:txBody>
      </p:sp>
      <p:sp>
        <p:nvSpPr>
          <p:cNvPr id="1030" name="Rectangle 6"/>
          <p:cNvSpPr>
            <a:spLocks noChangeArrowheads="1"/>
          </p:cNvSpPr>
          <p:nvPr/>
        </p:nvSpPr>
        <p:spPr bwMode="auto">
          <a:xfrm>
            <a:off x="7872413" y="6513513"/>
            <a:ext cx="509587"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r>
              <a:rPr lang="en-US" altLang="zh-CN" sz="900">
                <a:solidFill>
                  <a:srgbClr val="4D5E68"/>
                </a:solidFill>
                <a:latin typeface="Impact" pitchFamily="34" charset="0"/>
              </a:rPr>
              <a:t>Page</a:t>
            </a:r>
          </a:p>
        </p:txBody>
      </p:sp>
      <p:sp>
        <p:nvSpPr>
          <p:cNvPr id="1031" name="Rectangle 7"/>
          <p:cNvSpPr>
            <a:spLocks noChangeArrowheads="1"/>
          </p:cNvSpPr>
          <p:nvPr/>
        </p:nvSpPr>
        <p:spPr bwMode="auto">
          <a:xfrm>
            <a:off x="468313" y="6524625"/>
            <a:ext cx="38100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r>
              <a:rPr lang="zh-CN" altLang="en-US" sz="900">
                <a:solidFill>
                  <a:schemeClr val="bg1"/>
                </a:solidFill>
                <a:latin typeface="Impact" pitchFamily="34" charset="0"/>
              </a:rPr>
              <a:t>散裂中子源进展汇报  </a:t>
            </a:r>
            <a:fld id="{D59F948B-F6C4-4FE3-8D78-B4F2453B3909}" type="datetime4">
              <a:rPr lang="en-US" sz="900">
                <a:solidFill>
                  <a:schemeClr val="bg1"/>
                </a:solidFill>
                <a:latin typeface="Impact" pitchFamily="34" charset="0"/>
              </a:rPr>
              <a:pPr algn="l" eaLnBrk="0" hangingPunct="0"/>
              <a:t>September 21, 2016</a:t>
            </a:fld>
            <a:endParaRPr lang="zh-CN" altLang="en-US" sz="900">
              <a:solidFill>
                <a:schemeClr val="bg1"/>
              </a:solidFill>
              <a:latin typeface="Impact" pitchFamily="34" charset="0"/>
            </a:endParaRPr>
          </a:p>
        </p:txBody>
      </p:sp>
    </p:spTree>
  </p:cSld>
  <p:clrMap bg1="lt1" tx1="dk1" bg2="lt2" tx2="dk2" accent1="accent1" accent2="accent2" accent3="accent3" accent4="accent4" accent5="accent5" accent6="accent6" hlink="hlink" folHlink="folHlink"/>
  <p:sldLayoutIdLst>
    <p:sldLayoutId id="2147483695"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p:fade/>
  </p:transition>
  <p:hf hdr="0" ftr="0" dt="0"/>
  <p:txStyles>
    <p:title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itchFamily="34" charset="0"/>
          <a:ea typeface="宋体" pitchFamily="2" charset="-122"/>
        </a:defRPr>
      </a:lvl2pPr>
      <a:lvl3pPr algn="l" rtl="0" eaLnBrk="0" fontAlgn="base" hangingPunct="0">
        <a:spcBef>
          <a:spcPct val="0"/>
        </a:spcBef>
        <a:spcAft>
          <a:spcPct val="0"/>
        </a:spcAft>
        <a:defRPr sz="2200" b="1">
          <a:solidFill>
            <a:srgbClr val="4D5E68"/>
          </a:solidFill>
          <a:latin typeface="Arial" pitchFamily="34" charset="0"/>
          <a:ea typeface="宋体" pitchFamily="2" charset="-122"/>
        </a:defRPr>
      </a:lvl3pPr>
      <a:lvl4pPr algn="l" rtl="0" eaLnBrk="0" fontAlgn="base" hangingPunct="0">
        <a:spcBef>
          <a:spcPct val="0"/>
        </a:spcBef>
        <a:spcAft>
          <a:spcPct val="0"/>
        </a:spcAft>
        <a:defRPr sz="2200" b="1">
          <a:solidFill>
            <a:srgbClr val="4D5E68"/>
          </a:solidFill>
          <a:latin typeface="Arial" pitchFamily="34" charset="0"/>
          <a:ea typeface="宋体" pitchFamily="2" charset="-122"/>
        </a:defRPr>
      </a:lvl4pPr>
      <a:lvl5pPr algn="l" rtl="0" eaLnBrk="0" fontAlgn="base" hangingPunct="0">
        <a:spcBef>
          <a:spcPct val="0"/>
        </a:spcBef>
        <a:spcAft>
          <a:spcPct val="0"/>
        </a:spcAft>
        <a:defRPr sz="2200" b="1">
          <a:solidFill>
            <a:srgbClr val="4D5E68"/>
          </a:solidFill>
          <a:latin typeface="Arial" pitchFamily="34" charset="0"/>
          <a:ea typeface="宋体" pitchFamily="2" charset="-122"/>
        </a:defRPr>
      </a:lvl5pPr>
      <a:lvl6pPr marL="457200" algn="l" rtl="0" fontAlgn="base">
        <a:spcBef>
          <a:spcPct val="0"/>
        </a:spcBef>
        <a:spcAft>
          <a:spcPct val="0"/>
        </a:spcAft>
        <a:defRPr sz="2200" b="1">
          <a:solidFill>
            <a:srgbClr val="4D5E68"/>
          </a:solidFill>
          <a:latin typeface="Arial" pitchFamily="34" charset="0"/>
          <a:ea typeface="宋体" pitchFamily="2" charset="-122"/>
        </a:defRPr>
      </a:lvl6pPr>
      <a:lvl7pPr marL="914400" algn="l" rtl="0" fontAlgn="base">
        <a:spcBef>
          <a:spcPct val="0"/>
        </a:spcBef>
        <a:spcAft>
          <a:spcPct val="0"/>
        </a:spcAft>
        <a:defRPr sz="2200" b="1">
          <a:solidFill>
            <a:srgbClr val="4D5E68"/>
          </a:solidFill>
          <a:latin typeface="Arial" pitchFamily="34" charset="0"/>
          <a:ea typeface="宋体" pitchFamily="2" charset="-122"/>
        </a:defRPr>
      </a:lvl7pPr>
      <a:lvl8pPr marL="1371600" algn="l" rtl="0" fontAlgn="base">
        <a:spcBef>
          <a:spcPct val="0"/>
        </a:spcBef>
        <a:spcAft>
          <a:spcPct val="0"/>
        </a:spcAft>
        <a:defRPr sz="2200" b="1">
          <a:solidFill>
            <a:srgbClr val="4D5E68"/>
          </a:solidFill>
          <a:latin typeface="Arial" pitchFamily="34" charset="0"/>
          <a:ea typeface="宋体" pitchFamily="2" charset="-122"/>
        </a:defRPr>
      </a:lvl8pPr>
      <a:lvl9pPr marL="1828800" algn="l" rtl="0" fontAlgn="base">
        <a:spcBef>
          <a:spcPct val="0"/>
        </a:spcBef>
        <a:spcAft>
          <a:spcPct val="0"/>
        </a:spcAft>
        <a:defRPr sz="2200" b="1">
          <a:solidFill>
            <a:srgbClr val="4D5E68"/>
          </a:solidFill>
          <a:latin typeface="Arial" pitchFamily="34" charset="0"/>
          <a:ea typeface="宋体" pitchFamily="2" charset="-122"/>
        </a:defRPr>
      </a:lvl9pPr>
    </p:titleStyle>
    <p:body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itchFamily="2" charset="2"/>
        <a:buChar char="§"/>
        <a:defRPr b="1">
          <a:solidFill>
            <a:srgbClr val="4D5E68"/>
          </a:solidFill>
          <a:latin typeface="+mn-lt"/>
          <a:ea typeface="+mn-ea"/>
        </a:defRPr>
      </a:lvl3pPr>
      <a:lvl4pPr marL="1600200" indent="-228600" algn="l" rtl="0" eaLnBrk="0" fontAlgn="base" hangingPunct="0">
        <a:spcBef>
          <a:spcPct val="20000"/>
        </a:spcBef>
        <a:spcAft>
          <a:spcPct val="0"/>
        </a:spcAft>
        <a:buChar char="–"/>
        <a:defRPr b="1">
          <a:solidFill>
            <a:srgbClr val="4D5E68"/>
          </a:solidFill>
          <a:latin typeface="+mn-lt"/>
          <a:ea typeface="+mn-ea"/>
        </a:defRPr>
      </a:lvl4pPr>
      <a:lvl5pPr marL="2057400" indent="-228600" algn="l" rtl="0" eaLnBrk="0" fontAlgn="base" hangingPunct="0">
        <a:spcBef>
          <a:spcPct val="20000"/>
        </a:spcBef>
        <a:spcAft>
          <a:spcPct val="0"/>
        </a:spcAft>
        <a:buChar char="»"/>
        <a:defRPr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8.emf"/><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hyperlink" Target="http://www.sciencedirect.com/science/article/pii/S096980431630314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hyperlink" Target="http://dx.doi.org/10.1016/j.apradiso.2016.06.02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40.png"/><Relationship Id="rId7" Type="http://schemas.openxmlformats.org/officeDocument/2006/relationships/image" Target="../media/image18.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3.emf"/><Relationship Id="rId4" Type="http://schemas.openxmlformats.org/officeDocument/2006/relationships/image" Target="../media/image2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5536" y="927884"/>
            <a:ext cx="8382000" cy="2448272"/>
          </a:xfrm>
        </p:spPr>
        <p:txBody>
          <a:bodyPr/>
          <a:lstStyle/>
          <a:p>
            <a:pPr eaLnBrk="1" hangingPunct="1">
              <a:lnSpc>
                <a:spcPct val="130000"/>
              </a:lnSpc>
            </a:pPr>
            <a:r>
              <a:rPr lang="en-US" altLang="zh-CN" dirty="0" smtClean="0">
                <a:solidFill>
                  <a:srgbClr val="FFFF00"/>
                </a:solidFill>
                <a:latin typeface="Times New Roman" pitchFamily="18" charset="0"/>
                <a:ea typeface="华文新魏" pitchFamily="2" charset="-122"/>
              </a:rPr>
              <a:t>Study on patient-induced radioactivity during proton treatment in </a:t>
            </a:r>
            <a:r>
              <a:rPr lang="en-US" altLang="zh-CN" dirty="0" err="1" smtClean="0">
                <a:solidFill>
                  <a:srgbClr val="FFFF00"/>
                </a:solidFill>
                <a:latin typeface="Times New Roman" pitchFamily="18" charset="0"/>
                <a:ea typeface="华文新魏" pitchFamily="2" charset="-122"/>
              </a:rPr>
              <a:t>hengjian</a:t>
            </a:r>
            <a:r>
              <a:rPr lang="en-US" altLang="zh-CN" dirty="0" smtClean="0">
                <a:solidFill>
                  <a:srgbClr val="FFFF00"/>
                </a:solidFill>
                <a:latin typeface="Times New Roman" pitchFamily="18" charset="0"/>
                <a:ea typeface="华文新魏" pitchFamily="2" charset="-122"/>
              </a:rPr>
              <a:t> proton medical facility</a:t>
            </a:r>
            <a:r>
              <a:rPr lang="en-US" altLang="zh-CN" sz="4800" dirty="0">
                <a:solidFill>
                  <a:schemeClr val="bg1"/>
                </a:solidFill>
                <a:latin typeface="Times New Roman" pitchFamily="18" charset="0"/>
                <a:ea typeface="华文新魏" pitchFamily="2" charset="-122"/>
              </a:rPr>
              <a:t/>
            </a:r>
            <a:br>
              <a:rPr lang="en-US" altLang="zh-CN" sz="4800" dirty="0">
                <a:solidFill>
                  <a:schemeClr val="bg1"/>
                </a:solidFill>
                <a:latin typeface="Times New Roman" pitchFamily="18" charset="0"/>
                <a:ea typeface="华文新魏" pitchFamily="2" charset="-122"/>
              </a:rPr>
            </a:br>
            <a:endParaRPr lang="en-US" altLang="zh-CN" sz="2400" dirty="0" smtClean="0">
              <a:solidFill>
                <a:schemeClr val="bg1"/>
              </a:solidFill>
              <a:latin typeface="Times New Roman" pitchFamily="18" charset="0"/>
              <a:ea typeface="华文新魏" pitchFamily="2" charset="-122"/>
            </a:endParaRPr>
          </a:p>
        </p:txBody>
      </p:sp>
      <p:sp>
        <p:nvSpPr>
          <p:cNvPr id="2" name="矩形 1"/>
          <p:cNvSpPr/>
          <p:nvPr/>
        </p:nvSpPr>
        <p:spPr>
          <a:xfrm>
            <a:off x="2195736" y="3131386"/>
            <a:ext cx="4572000" cy="523220"/>
          </a:xfrm>
          <a:prstGeom prst="rect">
            <a:avLst/>
          </a:prstGeom>
        </p:spPr>
        <p:txBody>
          <a:bodyPr>
            <a:spAutoFit/>
          </a:bodyPr>
          <a:lstStyle/>
          <a:p>
            <a:r>
              <a:rPr lang="en-US" altLang="zh-CN" sz="2800" dirty="0" smtClean="0">
                <a:solidFill>
                  <a:srgbClr val="9900FF"/>
                </a:solidFill>
                <a:latin typeface="Times New Roman" pitchFamily="18" charset="0"/>
                <a:ea typeface="华文新魏" pitchFamily="2" charset="-122"/>
              </a:rPr>
              <a:t>Dr. </a:t>
            </a:r>
            <a:r>
              <a:rPr lang="en-US" altLang="zh-CN" sz="2800" dirty="0" err="1" smtClean="0">
                <a:solidFill>
                  <a:srgbClr val="9900FF"/>
                </a:solidFill>
                <a:latin typeface="Times New Roman" pitchFamily="18" charset="0"/>
                <a:ea typeface="华文新魏" pitchFamily="2" charset="-122"/>
              </a:rPr>
              <a:t>Qingbiao</a:t>
            </a:r>
            <a:r>
              <a:rPr lang="en-US" altLang="zh-CN" sz="2800" dirty="0" smtClean="0">
                <a:solidFill>
                  <a:srgbClr val="9900FF"/>
                </a:solidFill>
                <a:latin typeface="Times New Roman" pitchFamily="18" charset="0"/>
                <a:ea typeface="华文新魏" pitchFamily="2" charset="-122"/>
              </a:rPr>
              <a:t> Wu</a:t>
            </a:r>
            <a:endParaRPr lang="zh-CN" altLang="en-US" sz="2800" dirty="0">
              <a:solidFill>
                <a:srgbClr val="9900FF"/>
              </a:solidFill>
            </a:endParaRPr>
          </a:p>
        </p:txBody>
      </p:sp>
      <p:sp>
        <p:nvSpPr>
          <p:cNvPr id="3" name="矩形 2"/>
          <p:cNvSpPr/>
          <p:nvPr/>
        </p:nvSpPr>
        <p:spPr>
          <a:xfrm>
            <a:off x="755576" y="3933056"/>
            <a:ext cx="7776864" cy="1754326"/>
          </a:xfrm>
          <a:prstGeom prst="rect">
            <a:avLst/>
          </a:prstGeom>
        </p:spPr>
        <p:txBody>
          <a:bodyPr wrap="square">
            <a:spAutoFit/>
          </a:bodyPr>
          <a:lstStyle/>
          <a:p>
            <a:pPr indent="-457200">
              <a:lnSpc>
                <a:spcPct val="150000"/>
              </a:lnSpc>
            </a:pPr>
            <a:r>
              <a:rPr lang="en-US" altLang="zh-CN" dirty="0" smtClean="0">
                <a:solidFill>
                  <a:schemeClr val="bg1"/>
                </a:solidFill>
                <a:latin typeface="Times New Roman" pitchFamily="18" charset="0"/>
                <a:ea typeface="华文新魏" pitchFamily="2" charset="-122"/>
              </a:rPr>
              <a:t>a. China </a:t>
            </a:r>
            <a:r>
              <a:rPr lang="en-US" altLang="zh-CN" dirty="0">
                <a:solidFill>
                  <a:schemeClr val="bg1"/>
                </a:solidFill>
                <a:latin typeface="Times New Roman" pitchFamily="18" charset="0"/>
                <a:ea typeface="华文新魏" pitchFamily="2" charset="-122"/>
              </a:rPr>
              <a:t>Spallation Neutron Source (CSNS)</a:t>
            </a:r>
            <a:r>
              <a:rPr lang="zh-CN" altLang="en-US" dirty="0">
                <a:solidFill>
                  <a:schemeClr val="bg1"/>
                </a:solidFill>
                <a:latin typeface="Times New Roman" pitchFamily="18" charset="0"/>
                <a:ea typeface="华文新魏" pitchFamily="2" charset="-122"/>
              </a:rPr>
              <a:t>，</a:t>
            </a:r>
            <a:r>
              <a:rPr lang="en-US" altLang="zh-CN" dirty="0">
                <a:solidFill>
                  <a:schemeClr val="bg1"/>
                </a:solidFill>
                <a:latin typeface="Times New Roman" pitchFamily="18" charset="0"/>
                <a:ea typeface="华文新魏" pitchFamily="2" charset="-122"/>
              </a:rPr>
              <a:t>Institute of High Energy Physics (IHEP), Chinese Academy </a:t>
            </a:r>
            <a:r>
              <a:rPr lang="en-US" altLang="zh-CN" dirty="0" smtClean="0">
                <a:solidFill>
                  <a:schemeClr val="bg1"/>
                </a:solidFill>
                <a:latin typeface="Times New Roman" pitchFamily="18" charset="0"/>
                <a:ea typeface="华文新魏" pitchFamily="2" charset="-122"/>
              </a:rPr>
              <a:t>       of </a:t>
            </a:r>
            <a:r>
              <a:rPr lang="en-US" altLang="zh-CN" dirty="0">
                <a:solidFill>
                  <a:schemeClr val="bg1"/>
                </a:solidFill>
                <a:latin typeface="Times New Roman" pitchFamily="18" charset="0"/>
                <a:ea typeface="华文新魏" pitchFamily="2" charset="-122"/>
              </a:rPr>
              <a:t>Sciences (CAS), Dongguan 523803, People's Republic of China</a:t>
            </a:r>
            <a:br>
              <a:rPr lang="en-US" altLang="zh-CN" dirty="0">
                <a:solidFill>
                  <a:schemeClr val="bg1"/>
                </a:solidFill>
                <a:latin typeface="Times New Roman" pitchFamily="18" charset="0"/>
                <a:ea typeface="华文新魏" pitchFamily="2" charset="-122"/>
              </a:rPr>
            </a:br>
            <a:r>
              <a:rPr lang="en-US" altLang="zh-CN" dirty="0">
                <a:solidFill>
                  <a:schemeClr val="bg1"/>
                </a:solidFill>
                <a:latin typeface="Times New Roman" pitchFamily="18" charset="0"/>
                <a:ea typeface="华文新魏" pitchFamily="2" charset="-122"/>
              </a:rPr>
              <a:t>b. Dongguan Institute of Neutron Science (DINS), Dongguan 523808, People's Republic of China </a:t>
            </a:r>
            <a:endParaRPr lang="en-US" altLang="zh-CN" dirty="0" smtClean="0">
              <a:solidFill>
                <a:schemeClr val="bg1"/>
              </a:solidFill>
              <a:latin typeface="Times New Roman" pitchFamily="18" charset="0"/>
              <a:ea typeface="华文新魏" pitchFamily="2" charset="-122"/>
            </a:endParaRPr>
          </a:p>
          <a:p>
            <a:pPr indent="-457200">
              <a:lnSpc>
                <a:spcPct val="150000"/>
              </a:lnSpc>
            </a:pPr>
            <a:r>
              <a:rPr lang="en-US" altLang="zh-CN" sz="1600" dirty="0">
                <a:solidFill>
                  <a:schemeClr val="bg1"/>
                </a:solidFill>
                <a:latin typeface="Times New Roman" pitchFamily="18" charset="0"/>
                <a:ea typeface="华文新魏" pitchFamily="2" charset="-122"/>
              </a:rPr>
              <a:t/>
            </a:r>
            <a:br>
              <a:rPr lang="en-US" altLang="zh-CN" sz="1600" dirty="0">
                <a:solidFill>
                  <a:schemeClr val="bg1"/>
                </a:solidFill>
                <a:latin typeface="Times New Roman" pitchFamily="18" charset="0"/>
                <a:ea typeface="华文新魏" pitchFamily="2" charset="-122"/>
              </a:rPr>
            </a:br>
            <a:endParaRPr lang="zh-CN" altLang="en-US" dirty="0"/>
          </a:p>
        </p:txBody>
      </p:sp>
      <p:sp>
        <p:nvSpPr>
          <p:cNvPr id="4" name="矩形 3"/>
          <p:cNvSpPr/>
          <p:nvPr/>
        </p:nvSpPr>
        <p:spPr>
          <a:xfrm>
            <a:off x="3936121" y="5225717"/>
            <a:ext cx="1415772" cy="461665"/>
          </a:xfrm>
          <a:prstGeom prst="rect">
            <a:avLst/>
          </a:prstGeom>
        </p:spPr>
        <p:txBody>
          <a:bodyPr wrap="none">
            <a:spAutoFit/>
          </a:bodyPr>
          <a:lstStyle/>
          <a:p>
            <a:r>
              <a:rPr lang="en-US" altLang="zh-CN" sz="2400" dirty="0" smtClean="0">
                <a:solidFill>
                  <a:schemeClr val="bg1"/>
                </a:solidFill>
                <a:latin typeface="Times New Roman" pitchFamily="18" charset="0"/>
                <a:ea typeface="华文新魏" pitchFamily="2" charset="-122"/>
              </a:rPr>
              <a:t>2016.9.23</a:t>
            </a:r>
            <a:endParaRPr lang="zh-CN" altLang="en-US" sz="2400" dirty="0"/>
          </a:p>
        </p:txBody>
      </p:sp>
      <p:sp>
        <p:nvSpPr>
          <p:cNvPr id="5" name="文本框 4"/>
          <p:cNvSpPr txBox="1"/>
          <p:nvPr/>
        </p:nvSpPr>
        <p:spPr>
          <a:xfrm>
            <a:off x="6603749" y="6381328"/>
            <a:ext cx="2173787" cy="307777"/>
          </a:xfrm>
          <a:prstGeom prst="rect">
            <a:avLst/>
          </a:prstGeom>
          <a:noFill/>
        </p:spPr>
        <p:txBody>
          <a:bodyPr wrap="square" rtlCol="0">
            <a:spAutoFit/>
          </a:bodyPr>
          <a:lstStyle/>
          <a:p>
            <a:r>
              <a:rPr lang="en-US" altLang="zh-CN" dirty="0" smtClean="0">
                <a:solidFill>
                  <a:schemeClr val="bg1"/>
                </a:solidFill>
              </a:rPr>
              <a:t>Email: qbwu@ihep.ac.cn</a:t>
            </a:r>
            <a:endParaRPr lang="zh-CN" altLang="en-US" dirty="0">
              <a:solidFill>
                <a:schemeClr val="bg1"/>
              </a:solidFill>
            </a:endParaRPr>
          </a:p>
        </p:txBody>
      </p:sp>
    </p:spTree>
  </p:cSld>
  <p:clrMapOvr>
    <a:masterClrMapping/>
  </p:clrMapOvr>
  <p:transition advTm="10702">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10</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2.4. Induced dose rate distribution and its decay with </a:t>
            </a:r>
            <a:r>
              <a:rPr lang="en-US" altLang="zh-CN" sz="1400" b="0" dirty="0" smtClean="0"/>
              <a:t>time </a:t>
            </a:r>
          </a:p>
          <a:p>
            <a:pPr algn="just" eaLnBrk="1" hangingPunct="1">
              <a:lnSpc>
                <a:spcPct val="110000"/>
              </a:lnSpc>
              <a:buFont typeface="Wingdings" panose="05000000000000000000" pitchFamily="2" charset="2"/>
              <a:buChar char="Ø"/>
            </a:pPr>
            <a:endParaRPr kumimoji="1" lang="en-US" altLang="zh-CN" sz="1400" dirty="0" smtClean="0">
              <a:solidFill>
                <a:schemeClr val="tx1"/>
              </a:solidFill>
            </a:endParaRPr>
          </a:p>
        </p:txBody>
      </p:sp>
      <p:pic>
        <p:nvPicPr>
          <p:cNvPr id="3" name="图片 2"/>
          <p:cNvPicPr>
            <a:picLocks noChangeAspect="1"/>
          </p:cNvPicPr>
          <p:nvPr/>
        </p:nvPicPr>
        <p:blipFill>
          <a:blip r:embed="rId3"/>
          <a:stretch>
            <a:fillRect/>
          </a:stretch>
        </p:blipFill>
        <p:spPr>
          <a:xfrm>
            <a:off x="179512" y="2308507"/>
            <a:ext cx="4248472" cy="4216117"/>
          </a:xfrm>
          <a:prstGeom prst="rect">
            <a:avLst/>
          </a:prstGeom>
        </p:spPr>
      </p:pic>
      <p:pic>
        <p:nvPicPr>
          <p:cNvPr id="4" name="图片 3"/>
          <p:cNvPicPr>
            <a:picLocks noChangeAspect="1"/>
          </p:cNvPicPr>
          <p:nvPr/>
        </p:nvPicPr>
        <p:blipFill>
          <a:blip r:embed="rId4"/>
          <a:stretch>
            <a:fillRect/>
          </a:stretch>
        </p:blipFill>
        <p:spPr>
          <a:xfrm>
            <a:off x="4716017" y="2318065"/>
            <a:ext cx="4034284" cy="4206560"/>
          </a:xfrm>
          <a:prstGeom prst="rect">
            <a:avLst/>
          </a:prstGeom>
        </p:spPr>
      </p:pic>
      <p:sp>
        <p:nvSpPr>
          <p:cNvPr id="5" name="文本框 4"/>
          <p:cNvSpPr txBox="1"/>
          <p:nvPr/>
        </p:nvSpPr>
        <p:spPr>
          <a:xfrm>
            <a:off x="1049160" y="1986443"/>
            <a:ext cx="2664296" cy="307777"/>
          </a:xfrm>
          <a:prstGeom prst="rect">
            <a:avLst/>
          </a:prstGeom>
          <a:noFill/>
        </p:spPr>
        <p:txBody>
          <a:bodyPr wrap="square" rtlCol="0">
            <a:spAutoFit/>
          </a:bodyPr>
          <a:lstStyle/>
          <a:p>
            <a:r>
              <a:rPr lang="en-US" altLang="zh-CN" dirty="0" smtClean="0"/>
              <a:t>Single 2-min irradiation</a:t>
            </a:r>
            <a:endParaRPr lang="zh-CN" altLang="en-US" dirty="0"/>
          </a:p>
        </p:txBody>
      </p:sp>
      <p:sp>
        <p:nvSpPr>
          <p:cNvPr id="9" name="文本框 8"/>
          <p:cNvSpPr txBox="1"/>
          <p:nvPr/>
        </p:nvSpPr>
        <p:spPr>
          <a:xfrm>
            <a:off x="5256994" y="1996001"/>
            <a:ext cx="2664296" cy="307777"/>
          </a:xfrm>
          <a:prstGeom prst="rect">
            <a:avLst/>
          </a:prstGeom>
          <a:noFill/>
        </p:spPr>
        <p:txBody>
          <a:bodyPr wrap="square" rtlCol="0">
            <a:spAutoFit/>
          </a:bodyPr>
          <a:lstStyle/>
          <a:p>
            <a:r>
              <a:rPr lang="en-US" altLang="zh-CN" dirty="0" smtClean="0"/>
              <a:t>30-year continuous irradiation</a:t>
            </a:r>
            <a:endParaRPr lang="zh-CN" altLang="en-US" dirty="0"/>
          </a:p>
        </p:txBody>
      </p:sp>
    </p:spTree>
    <p:extLst>
      <p:ext uri="{BB962C8B-B14F-4D97-AF65-F5344CB8AC3E}">
        <p14:creationId xmlns:p14="http://schemas.microsoft.com/office/powerpoint/2010/main" val="1867661770"/>
      </p:ext>
    </p:extLst>
  </p:cSld>
  <p:clrMapOvr>
    <a:masterClrMapping/>
  </p:clrMapOvr>
  <p:transition advTm="22413">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11</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2.4. Induced dose rate distribution and its decay with </a:t>
            </a:r>
            <a:r>
              <a:rPr lang="en-US" altLang="zh-CN" sz="1400" b="0" dirty="0" smtClean="0"/>
              <a:t>time </a:t>
            </a:r>
          </a:p>
          <a:p>
            <a:pPr algn="just" eaLnBrk="1" hangingPunct="1">
              <a:lnSpc>
                <a:spcPct val="110000"/>
              </a:lnSpc>
              <a:buFont typeface="Wingdings" panose="05000000000000000000" pitchFamily="2" charset="2"/>
              <a:buChar char="Ø"/>
            </a:pPr>
            <a:endParaRPr kumimoji="1" lang="en-US" altLang="zh-CN" sz="1400" dirty="0" smtClean="0">
              <a:solidFill>
                <a:schemeClr val="tx1"/>
              </a:solidFill>
            </a:endParaRPr>
          </a:p>
        </p:txBody>
      </p:sp>
      <p:pic>
        <p:nvPicPr>
          <p:cNvPr id="2" name="图片 1"/>
          <p:cNvPicPr>
            <a:picLocks noChangeAspect="1"/>
          </p:cNvPicPr>
          <p:nvPr/>
        </p:nvPicPr>
        <p:blipFill>
          <a:blip r:embed="rId3"/>
          <a:stretch>
            <a:fillRect/>
          </a:stretch>
        </p:blipFill>
        <p:spPr>
          <a:xfrm>
            <a:off x="251520" y="1966376"/>
            <a:ext cx="5221987" cy="4648736"/>
          </a:xfrm>
          <a:prstGeom prst="rect">
            <a:avLst/>
          </a:prstGeom>
        </p:spPr>
      </p:pic>
      <p:sp>
        <p:nvSpPr>
          <p:cNvPr id="12" name="文本框 11"/>
          <p:cNvSpPr txBox="1"/>
          <p:nvPr/>
        </p:nvSpPr>
        <p:spPr>
          <a:xfrm>
            <a:off x="4745668" y="1580470"/>
            <a:ext cx="4260791" cy="4859792"/>
          </a:xfrm>
          <a:prstGeom prst="rect">
            <a:avLst/>
          </a:prstGeom>
          <a:noFill/>
        </p:spPr>
        <p:txBody>
          <a:bodyPr wrap="square" rtlCol="0">
            <a:spAutoFit/>
          </a:bodyPr>
          <a:lstStyle/>
          <a:p>
            <a:pPr>
              <a:lnSpc>
                <a:spcPct val="120000"/>
              </a:lnSpc>
              <a:spcAft>
                <a:spcPts val="600"/>
              </a:spcAft>
            </a:pPr>
            <a:r>
              <a:rPr lang="en-US" altLang="zh-CN" dirty="0" smtClean="0"/>
              <a:t>Key points:</a:t>
            </a:r>
          </a:p>
          <a:p>
            <a:pPr marL="285750" indent="-285750" algn="just">
              <a:lnSpc>
                <a:spcPct val="120000"/>
              </a:lnSpc>
              <a:buFont typeface="Wingdings" panose="05000000000000000000" pitchFamily="2" charset="2"/>
              <a:buChar char="Ø"/>
            </a:pPr>
            <a:r>
              <a:rPr lang="en-US" altLang="zh-CN" sz="1200" u="sng" dirty="0"/>
              <a:t>I</a:t>
            </a:r>
            <a:r>
              <a:rPr lang="en-US" altLang="zh-CN" sz="1200" u="sng" dirty="0" smtClean="0"/>
              <a:t>nduced </a:t>
            </a:r>
            <a:r>
              <a:rPr lang="en-US" altLang="zh-CN" sz="1200" u="sng" dirty="0"/>
              <a:t>radioactivity in the treatment room comes mainly from the patient after the single short-time treatment is </a:t>
            </a:r>
            <a:r>
              <a:rPr lang="en-US" altLang="zh-CN" sz="1200" u="sng" dirty="0" smtClean="0"/>
              <a:t>completed</a:t>
            </a:r>
            <a:r>
              <a:rPr lang="en-US" altLang="zh-CN" sz="1200" u="sng" dirty="0"/>
              <a:t>. </a:t>
            </a:r>
            <a:endParaRPr lang="en-US" altLang="zh-CN" sz="1200" u="sng" dirty="0" smtClean="0"/>
          </a:p>
          <a:p>
            <a:pPr marL="285750" indent="-285750" algn="just">
              <a:lnSpc>
                <a:spcPct val="120000"/>
              </a:lnSpc>
              <a:buFont typeface="Wingdings" panose="05000000000000000000" pitchFamily="2" charset="2"/>
              <a:buChar char="Ø"/>
            </a:pPr>
            <a:r>
              <a:rPr lang="en-US" altLang="zh-CN" sz="1200" u="sng" dirty="0" smtClean="0"/>
              <a:t>The residual dose rate near patient can reach 200 </a:t>
            </a:r>
            <a:r>
              <a:rPr lang="el-GR" altLang="zh-CN" sz="1200" u="sng" dirty="0"/>
              <a:t>μ</a:t>
            </a:r>
            <a:r>
              <a:rPr lang="en-US" altLang="zh-CN" sz="1200" u="sng" dirty="0" err="1"/>
              <a:t>Sv</a:t>
            </a:r>
            <a:r>
              <a:rPr lang="en-US" altLang="zh-CN" sz="1200" u="sng" dirty="0"/>
              <a:t>/h </a:t>
            </a:r>
            <a:r>
              <a:rPr lang="en-US" altLang="zh-CN" sz="1200" u="sng" dirty="0" smtClean="0"/>
              <a:t>at the cooling </a:t>
            </a:r>
            <a:r>
              <a:rPr lang="en-US" altLang="zh-CN" sz="1200" u="sng" dirty="0"/>
              <a:t>time </a:t>
            </a:r>
            <a:r>
              <a:rPr lang="en-US" altLang="zh-CN" sz="1200" u="sng" dirty="0" smtClean="0"/>
              <a:t>of 1 min. </a:t>
            </a:r>
          </a:p>
          <a:p>
            <a:pPr marL="285750" indent="-285750" algn="just">
              <a:lnSpc>
                <a:spcPct val="120000"/>
              </a:lnSpc>
              <a:buFont typeface="Wingdings" panose="05000000000000000000" pitchFamily="2" charset="2"/>
              <a:buChar char="Ø"/>
            </a:pPr>
            <a:r>
              <a:rPr lang="en-US" altLang="zh-CN" sz="1200" dirty="0"/>
              <a:t>R</a:t>
            </a:r>
            <a:r>
              <a:rPr lang="en-US" altLang="zh-CN" sz="1200" dirty="0" smtClean="0"/>
              <a:t>esidual dose rate from concrete, beam pipe, and nozzle, all &lt; 0.5 </a:t>
            </a:r>
            <a:r>
              <a:rPr lang="el-GR" altLang="zh-CN" sz="1200" dirty="0"/>
              <a:t>μ</a:t>
            </a:r>
            <a:r>
              <a:rPr lang="en-US" altLang="zh-CN" sz="1200" dirty="0" err="1"/>
              <a:t>Sv</a:t>
            </a:r>
            <a:r>
              <a:rPr lang="en-US" altLang="zh-CN" sz="1200" dirty="0"/>
              <a:t>/h </a:t>
            </a:r>
            <a:r>
              <a:rPr lang="en-US" altLang="zh-CN" sz="1200" dirty="0" smtClean="0"/>
              <a:t>in most space of the treatment room</a:t>
            </a:r>
            <a:r>
              <a:rPr lang="en-US" altLang="zh-CN" sz="1200" dirty="0"/>
              <a:t>. </a:t>
            </a:r>
            <a:endParaRPr lang="en-US" altLang="zh-CN" sz="1200" dirty="0" smtClean="0"/>
          </a:p>
          <a:p>
            <a:pPr marL="285750" indent="-285750" algn="just">
              <a:lnSpc>
                <a:spcPct val="120000"/>
              </a:lnSpc>
              <a:buFont typeface="Wingdings" panose="05000000000000000000" pitchFamily="2" charset="2"/>
              <a:buChar char="Ø"/>
            </a:pPr>
            <a:r>
              <a:rPr lang="en-US" altLang="zh-CN" sz="1200" dirty="0" smtClean="0"/>
              <a:t>The </a:t>
            </a:r>
            <a:r>
              <a:rPr lang="en-US" altLang="zh-CN" sz="1200" dirty="0"/>
              <a:t>residual dose rate declines quickly in the 30-min cooling time between two </a:t>
            </a:r>
            <a:r>
              <a:rPr lang="en-US" altLang="zh-CN" sz="1200" dirty="0" smtClean="0"/>
              <a:t>treatments.</a:t>
            </a:r>
          </a:p>
          <a:p>
            <a:pPr marL="285750" indent="-285750" algn="just">
              <a:lnSpc>
                <a:spcPct val="120000"/>
              </a:lnSpc>
              <a:buFont typeface="Wingdings" panose="05000000000000000000" pitchFamily="2" charset="2"/>
              <a:buChar char="Ø"/>
            </a:pPr>
            <a:r>
              <a:rPr lang="en-US" altLang="zh-CN" sz="1200" dirty="0" smtClean="0"/>
              <a:t>After </a:t>
            </a:r>
            <a:r>
              <a:rPr lang="en-US" altLang="zh-CN" sz="1200" u="sng" dirty="0"/>
              <a:t>30-year continuous </a:t>
            </a:r>
            <a:r>
              <a:rPr lang="en-US" altLang="zh-CN" sz="1200" dirty="0"/>
              <a:t>treatment, </a:t>
            </a:r>
            <a:r>
              <a:rPr lang="en-US" altLang="zh-CN" sz="1200" dirty="0" smtClean="0"/>
              <a:t>the </a:t>
            </a:r>
            <a:r>
              <a:rPr lang="en-US" altLang="zh-CN" sz="1200" dirty="0"/>
              <a:t>residual dose rate from concrete, beam pipe, and nozzle all will build up to </a:t>
            </a:r>
            <a:r>
              <a:rPr lang="en-US" altLang="zh-CN" sz="1200" u="sng" dirty="0"/>
              <a:t>5–10 times</a:t>
            </a:r>
            <a:r>
              <a:rPr lang="en-US" altLang="zh-CN" sz="1200" dirty="0"/>
              <a:t>, but still </a:t>
            </a:r>
            <a:r>
              <a:rPr lang="en-US" altLang="zh-CN" sz="1200" u="sng" dirty="0"/>
              <a:t>&lt; 2.5 </a:t>
            </a:r>
            <a:r>
              <a:rPr lang="el-GR" altLang="zh-CN" sz="1200" u="sng" dirty="0"/>
              <a:t>μ</a:t>
            </a:r>
            <a:r>
              <a:rPr lang="en-US" altLang="zh-CN" sz="1200" u="sng" dirty="0" err="1"/>
              <a:t>Sv</a:t>
            </a:r>
            <a:r>
              <a:rPr lang="en-US" altLang="zh-CN" sz="1200" u="sng" dirty="0"/>
              <a:t>/h </a:t>
            </a:r>
            <a:r>
              <a:rPr lang="en-US" altLang="zh-CN" sz="1200" dirty="0"/>
              <a:t>in most space of the treatment room. </a:t>
            </a:r>
            <a:endParaRPr lang="en-US" altLang="zh-CN" sz="1200" dirty="0" smtClean="0"/>
          </a:p>
          <a:p>
            <a:pPr marL="285750" indent="-285750" algn="just">
              <a:lnSpc>
                <a:spcPct val="120000"/>
              </a:lnSpc>
              <a:buFont typeface="Wingdings" panose="05000000000000000000" pitchFamily="2" charset="2"/>
              <a:buChar char="Ø"/>
            </a:pPr>
            <a:r>
              <a:rPr lang="en-US" altLang="zh-CN" sz="1200" dirty="0" smtClean="0"/>
              <a:t>The </a:t>
            </a:r>
            <a:r>
              <a:rPr lang="en-US" altLang="zh-CN" sz="1200" dirty="0"/>
              <a:t>irradiation profile of </a:t>
            </a:r>
            <a:r>
              <a:rPr lang="en-US" altLang="zh-CN" sz="1200" u="sng" dirty="0"/>
              <a:t>30-year continuous </a:t>
            </a:r>
            <a:r>
              <a:rPr lang="en-US" altLang="zh-CN" sz="1200" dirty="0"/>
              <a:t>treatment is </a:t>
            </a:r>
            <a:r>
              <a:rPr lang="en-US" altLang="zh-CN" sz="1200" u="sng" dirty="0"/>
              <a:t>overestimated </a:t>
            </a:r>
            <a:r>
              <a:rPr lang="en-US" altLang="zh-CN" sz="1200" dirty="0"/>
              <a:t>and need to be corrected by taking the cooling </a:t>
            </a:r>
            <a:r>
              <a:rPr lang="en-US" altLang="zh-CN" sz="1200" dirty="0" smtClean="0"/>
              <a:t>process </a:t>
            </a:r>
            <a:r>
              <a:rPr lang="en-US" altLang="zh-CN" sz="1200" dirty="0"/>
              <a:t>into </a:t>
            </a:r>
            <a:r>
              <a:rPr lang="en-US" altLang="zh-CN" sz="1200" dirty="0" smtClean="0"/>
              <a:t>consideration. </a:t>
            </a:r>
            <a:r>
              <a:rPr lang="en-US" altLang="zh-CN" sz="1200" u="sng" dirty="0" smtClean="0">
                <a:sym typeface="Wingdings" panose="05000000000000000000" pitchFamily="2" charset="2"/>
              </a:rPr>
              <a:t>Monte Carlo simulation can’t do this job, traditional activation formula only deal with one time irradiation.  New formulas needed !</a:t>
            </a:r>
            <a:endParaRPr lang="en-US" altLang="zh-CN" sz="1200" u="sng" dirty="0"/>
          </a:p>
        </p:txBody>
      </p:sp>
    </p:spTree>
    <p:extLst>
      <p:ext uri="{BB962C8B-B14F-4D97-AF65-F5344CB8AC3E}">
        <p14:creationId xmlns:p14="http://schemas.microsoft.com/office/powerpoint/2010/main" val="3231377533"/>
      </p:ext>
    </p:extLst>
  </p:cSld>
  <p:clrMapOvr>
    <a:masterClrMapping/>
  </p:clrMapOvr>
  <p:transition advTm="22413">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12</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2.5. Air- and patient-induced radionuclides and dose rates from a single short-time </a:t>
            </a:r>
            <a:r>
              <a:rPr lang="en-US" altLang="zh-CN" sz="1400" b="0" dirty="0" smtClean="0"/>
              <a:t>treatment</a:t>
            </a:r>
          </a:p>
          <a:p>
            <a:pPr algn="just" eaLnBrk="1" hangingPunct="1">
              <a:lnSpc>
                <a:spcPct val="110000"/>
              </a:lnSpc>
              <a:buFont typeface="Wingdings" panose="05000000000000000000" pitchFamily="2" charset="2"/>
              <a:buChar char="Ø"/>
            </a:pPr>
            <a:endParaRPr kumimoji="1" lang="en-US" altLang="zh-CN" sz="1400" dirty="0" smtClean="0">
              <a:solidFill>
                <a:schemeClr val="tx1"/>
              </a:solidFill>
            </a:endParaRPr>
          </a:p>
        </p:txBody>
      </p:sp>
      <p:sp>
        <p:nvSpPr>
          <p:cNvPr id="7" name="文本框 6"/>
          <p:cNvSpPr txBox="1"/>
          <p:nvPr/>
        </p:nvSpPr>
        <p:spPr>
          <a:xfrm>
            <a:off x="5644897" y="2420888"/>
            <a:ext cx="3129034" cy="2431435"/>
          </a:xfrm>
          <a:prstGeom prst="rect">
            <a:avLst/>
          </a:prstGeom>
          <a:noFill/>
        </p:spPr>
        <p:txBody>
          <a:bodyPr wrap="square" rtlCol="0">
            <a:spAutoFit/>
          </a:bodyPr>
          <a:lstStyle/>
          <a:p>
            <a:pPr>
              <a:lnSpc>
                <a:spcPct val="150000"/>
              </a:lnSpc>
              <a:spcAft>
                <a:spcPts val="600"/>
              </a:spcAft>
            </a:pPr>
            <a:r>
              <a:rPr lang="en-US" altLang="zh-CN" dirty="0" smtClean="0"/>
              <a:t>Key points:</a:t>
            </a:r>
          </a:p>
          <a:p>
            <a:pPr marL="285750" indent="-285750" algn="just">
              <a:lnSpc>
                <a:spcPct val="150000"/>
              </a:lnSpc>
              <a:buFont typeface="Wingdings" panose="05000000000000000000" pitchFamily="2" charset="2"/>
              <a:buChar char="Ø"/>
            </a:pPr>
            <a:r>
              <a:rPr lang="en-US" altLang="zh-CN" sz="1200" u="sng" dirty="0"/>
              <a:t>The residual dose rate is dominated by the patient activation, in which O-15 dominates in the first </a:t>
            </a:r>
            <a:r>
              <a:rPr lang="en-US" altLang="zh-CN" sz="1200" u="sng" dirty="0" smtClean="0"/>
              <a:t>10 min </a:t>
            </a:r>
            <a:r>
              <a:rPr lang="en-US" altLang="zh-CN" sz="1200" u="sng" dirty="0"/>
              <a:t>of cooling, both O-15 and C-11 dominate in the cooling time between 10 and 15 min, and C-11 dominates after 15 min of cooling.</a:t>
            </a:r>
            <a:r>
              <a:rPr lang="en-US" altLang="zh-CN" sz="1200" dirty="0"/>
              <a:t> </a:t>
            </a:r>
          </a:p>
        </p:txBody>
      </p:sp>
      <p:pic>
        <p:nvPicPr>
          <p:cNvPr id="3" name="图片 2"/>
          <p:cNvPicPr>
            <a:picLocks noChangeAspect="1"/>
          </p:cNvPicPr>
          <p:nvPr/>
        </p:nvPicPr>
        <p:blipFill>
          <a:blip r:embed="rId3"/>
          <a:stretch>
            <a:fillRect/>
          </a:stretch>
        </p:blipFill>
        <p:spPr>
          <a:xfrm>
            <a:off x="35496" y="1828867"/>
            <a:ext cx="5626202" cy="5013176"/>
          </a:xfrm>
          <a:prstGeom prst="rect">
            <a:avLst/>
          </a:prstGeom>
        </p:spPr>
      </p:pic>
    </p:spTree>
    <p:extLst>
      <p:ext uri="{BB962C8B-B14F-4D97-AF65-F5344CB8AC3E}">
        <p14:creationId xmlns:p14="http://schemas.microsoft.com/office/powerpoint/2010/main" val="2949638996"/>
      </p:ext>
    </p:extLst>
  </p:cSld>
  <p:clrMapOvr>
    <a:masterClrMapping/>
  </p:clrMapOvr>
  <p:transition advTm="22413">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13</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2.5. Air- and patient-induced radionuclides and dose rates from a single short-time </a:t>
            </a:r>
            <a:r>
              <a:rPr lang="en-US" altLang="zh-CN" sz="1400" b="0" dirty="0" smtClean="0"/>
              <a:t>treatment</a:t>
            </a:r>
          </a:p>
          <a:p>
            <a:pPr algn="just" eaLnBrk="1" hangingPunct="1">
              <a:lnSpc>
                <a:spcPct val="110000"/>
              </a:lnSpc>
              <a:buFont typeface="Wingdings" panose="05000000000000000000" pitchFamily="2" charset="2"/>
              <a:buChar char="Ø"/>
            </a:pPr>
            <a:endParaRPr kumimoji="1" lang="en-US" altLang="zh-CN" sz="1400" dirty="0" smtClean="0">
              <a:solidFill>
                <a:schemeClr val="tx1"/>
              </a:solidFill>
            </a:endParaRPr>
          </a:p>
        </p:txBody>
      </p:sp>
      <p:sp>
        <p:nvSpPr>
          <p:cNvPr id="7" name="文本框 6"/>
          <p:cNvSpPr txBox="1"/>
          <p:nvPr/>
        </p:nvSpPr>
        <p:spPr>
          <a:xfrm>
            <a:off x="4932040" y="2132856"/>
            <a:ext cx="3937884" cy="2708434"/>
          </a:xfrm>
          <a:prstGeom prst="rect">
            <a:avLst/>
          </a:prstGeom>
          <a:noFill/>
        </p:spPr>
        <p:txBody>
          <a:bodyPr wrap="square" rtlCol="0">
            <a:spAutoFit/>
          </a:bodyPr>
          <a:lstStyle/>
          <a:p>
            <a:pPr>
              <a:lnSpc>
                <a:spcPct val="150000"/>
              </a:lnSpc>
              <a:spcAft>
                <a:spcPts val="600"/>
              </a:spcAft>
            </a:pPr>
            <a:r>
              <a:rPr lang="en-US" altLang="zh-CN" dirty="0" smtClean="0"/>
              <a:t>Key points:</a:t>
            </a:r>
          </a:p>
          <a:p>
            <a:pPr marL="285750" indent="-285750" algn="just">
              <a:lnSpc>
                <a:spcPct val="150000"/>
              </a:lnSpc>
              <a:buFont typeface="Wingdings" panose="05000000000000000000" pitchFamily="2" charset="2"/>
              <a:buChar char="Ø"/>
            </a:pPr>
            <a:r>
              <a:rPr lang="en-US" altLang="zh-CN" sz="1200" dirty="0" smtClean="0"/>
              <a:t>The O-15 is produced through </a:t>
            </a:r>
            <a:r>
              <a:rPr lang="en-US" altLang="zh-CN" sz="1200" baseline="30000" dirty="0" smtClean="0"/>
              <a:t>16</a:t>
            </a:r>
            <a:r>
              <a:rPr lang="en-US" altLang="zh-CN" sz="1200" dirty="0" smtClean="0"/>
              <a:t>O(</a:t>
            </a:r>
            <a:r>
              <a:rPr lang="en-US" altLang="zh-CN" sz="1200" dirty="0" err="1" smtClean="0"/>
              <a:t>p,pn</a:t>
            </a:r>
            <a:r>
              <a:rPr lang="en-US" altLang="zh-CN" sz="1200" dirty="0" smtClean="0"/>
              <a:t>)</a:t>
            </a:r>
            <a:r>
              <a:rPr lang="en-US" altLang="zh-CN" sz="1200" baseline="30000" dirty="0" smtClean="0"/>
              <a:t>15</a:t>
            </a:r>
            <a:r>
              <a:rPr lang="en-US" altLang="zh-CN" sz="1200" dirty="0" smtClean="0"/>
              <a:t>O reaction during treatment, while proton reaches the patient (water phantom).</a:t>
            </a:r>
          </a:p>
          <a:p>
            <a:pPr marL="285750" indent="-285750" algn="just">
              <a:lnSpc>
                <a:spcPct val="150000"/>
              </a:lnSpc>
              <a:buFont typeface="Wingdings" panose="05000000000000000000" pitchFamily="2" charset="2"/>
              <a:buChar char="Ø"/>
            </a:pPr>
            <a:r>
              <a:rPr lang="en-US" altLang="zh-CN" sz="1200" dirty="0"/>
              <a:t>The activity concentration after </a:t>
            </a:r>
            <a:r>
              <a:rPr lang="en-US" altLang="zh-CN" sz="1200" dirty="0" smtClean="0"/>
              <a:t>2-min treatment and 1-min </a:t>
            </a:r>
            <a:r>
              <a:rPr lang="en-US" altLang="zh-CN" sz="1200" dirty="0"/>
              <a:t>cooling </a:t>
            </a:r>
            <a:r>
              <a:rPr lang="en-US" altLang="zh-CN" sz="1200" dirty="0" smtClean="0"/>
              <a:t>can be verified using activation formula:</a:t>
            </a:r>
          </a:p>
          <a:p>
            <a:pPr algn="just">
              <a:lnSpc>
                <a:spcPct val="150000"/>
              </a:lnSpc>
            </a:pPr>
            <a:endParaRPr lang="en-US" altLang="zh-CN" sz="1200" dirty="0" smtClean="0"/>
          </a:p>
          <a:p>
            <a:pPr marL="285750" indent="-285750" algn="just">
              <a:lnSpc>
                <a:spcPct val="150000"/>
              </a:lnSpc>
              <a:buFont typeface="Wingdings" panose="05000000000000000000" pitchFamily="2" charset="2"/>
              <a:buChar char="Ø"/>
            </a:pPr>
            <a:endParaRPr lang="en-US" altLang="zh-CN" sz="1200" dirty="0" smtClean="0"/>
          </a:p>
        </p:txBody>
      </p:sp>
      <p:pic>
        <p:nvPicPr>
          <p:cNvPr id="9" name="图片 8"/>
          <p:cNvPicPr>
            <a:picLocks noChangeAspect="1"/>
          </p:cNvPicPr>
          <p:nvPr/>
        </p:nvPicPr>
        <p:blipFill>
          <a:blip r:embed="rId3"/>
          <a:stretch>
            <a:fillRect/>
          </a:stretch>
        </p:blipFill>
        <p:spPr>
          <a:xfrm>
            <a:off x="323528" y="1932039"/>
            <a:ext cx="4428949" cy="2519835"/>
          </a:xfrm>
          <a:prstGeom prst="rect">
            <a:avLst/>
          </a:prstGeom>
        </p:spPr>
      </p:pic>
      <p:pic>
        <p:nvPicPr>
          <p:cNvPr id="4" name="图片 3"/>
          <p:cNvPicPr>
            <a:picLocks noChangeAspect="1"/>
          </p:cNvPicPr>
          <p:nvPr/>
        </p:nvPicPr>
        <p:blipFill>
          <a:blip r:embed="rId4"/>
          <a:stretch>
            <a:fillRect/>
          </a:stretch>
        </p:blipFill>
        <p:spPr>
          <a:xfrm>
            <a:off x="5653103" y="4529223"/>
            <a:ext cx="3024336" cy="1244947"/>
          </a:xfrm>
          <a:prstGeom prst="rect">
            <a:avLst/>
          </a:prstGeom>
        </p:spPr>
      </p:pic>
      <p:pic>
        <p:nvPicPr>
          <p:cNvPr id="11" name="图片 10"/>
          <p:cNvPicPr>
            <a:picLocks noChangeAspect="1"/>
          </p:cNvPicPr>
          <p:nvPr/>
        </p:nvPicPr>
        <p:blipFill>
          <a:blip r:embed="rId5"/>
          <a:stretch>
            <a:fillRect/>
          </a:stretch>
        </p:blipFill>
        <p:spPr>
          <a:xfrm>
            <a:off x="416171" y="4451874"/>
            <a:ext cx="2376264" cy="2281294"/>
          </a:xfrm>
          <a:prstGeom prst="rect">
            <a:avLst/>
          </a:prstGeom>
        </p:spPr>
      </p:pic>
      <p:sp>
        <p:nvSpPr>
          <p:cNvPr id="5" name="矩形 4"/>
          <p:cNvSpPr/>
          <p:nvPr/>
        </p:nvSpPr>
        <p:spPr>
          <a:xfrm>
            <a:off x="2883857" y="4567984"/>
            <a:ext cx="1900777" cy="307777"/>
          </a:xfrm>
          <a:prstGeom prst="rect">
            <a:avLst/>
          </a:prstGeom>
        </p:spPr>
        <p:txBody>
          <a:bodyPr wrap="none">
            <a:spAutoFit/>
          </a:bodyPr>
          <a:lstStyle/>
          <a:p>
            <a:r>
              <a:rPr lang="en-US" altLang="zh-CN" dirty="0">
                <a:solidFill>
                  <a:srgbClr val="000000"/>
                </a:solidFill>
                <a:latin typeface="+mn-lt"/>
              </a:rPr>
              <a:t>Take O-15 for </a:t>
            </a:r>
            <a:r>
              <a:rPr lang="en-US" altLang="zh-CN" dirty="0" smtClean="0">
                <a:solidFill>
                  <a:srgbClr val="000000"/>
                </a:solidFill>
                <a:latin typeface="+mn-lt"/>
              </a:rPr>
              <a:t>example: </a:t>
            </a:r>
            <a:endParaRPr lang="zh-CN" altLang="en-US" dirty="0">
              <a:latin typeface="+mn-lt"/>
            </a:endParaRPr>
          </a:p>
        </p:txBody>
      </p:sp>
      <p:pic>
        <p:nvPicPr>
          <p:cNvPr id="8" name="图片 7"/>
          <p:cNvPicPr>
            <a:picLocks noChangeAspect="1"/>
          </p:cNvPicPr>
          <p:nvPr/>
        </p:nvPicPr>
        <p:blipFill>
          <a:blip r:embed="rId6"/>
          <a:stretch>
            <a:fillRect/>
          </a:stretch>
        </p:blipFill>
        <p:spPr>
          <a:xfrm>
            <a:off x="2741249" y="5008122"/>
            <a:ext cx="2478435" cy="287151"/>
          </a:xfrm>
          <a:prstGeom prst="rect">
            <a:avLst/>
          </a:prstGeom>
        </p:spPr>
      </p:pic>
      <p:pic>
        <p:nvPicPr>
          <p:cNvPr id="10" name="图片 9"/>
          <p:cNvPicPr>
            <a:picLocks noChangeAspect="1"/>
          </p:cNvPicPr>
          <p:nvPr/>
        </p:nvPicPr>
        <p:blipFill>
          <a:blip r:embed="rId7"/>
          <a:stretch>
            <a:fillRect/>
          </a:stretch>
        </p:blipFill>
        <p:spPr>
          <a:xfrm>
            <a:off x="2668856" y="5358372"/>
            <a:ext cx="2575608" cy="302467"/>
          </a:xfrm>
          <a:prstGeom prst="rect">
            <a:avLst/>
          </a:prstGeom>
        </p:spPr>
      </p:pic>
      <p:pic>
        <p:nvPicPr>
          <p:cNvPr id="13" name="图片 12"/>
          <p:cNvPicPr>
            <a:picLocks noChangeAspect="1"/>
          </p:cNvPicPr>
          <p:nvPr/>
        </p:nvPicPr>
        <p:blipFill>
          <a:blip r:embed="rId8"/>
          <a:stretch>
            <a:fillRect/>
          </a:stretch>
        </p:blipFill>
        <p:spPr>
          <a:xfrm>
            <a:off x="2668856" y="5781905"/>
            <a:ext cx="3055272" cy="555340"/>
          </a:xfrm>
          <a:prstGeom prst="rect">
            <a:avLst/>
          </a:prstGeom>
        </p:spPr>
      </p:pic>
      <p:sp>
        <p:nvSpPr>
          <p:cNvPr id="2" name="矩形 1"/>
          <p:cNvSpPr/>
          <p:nvPr/>
        </p:nvSpPr>
        <p:spPr>
          <a:xfrm>
            <a:off x="5352809" y="5994643"/>
            <a:ext cx="3180003" cy="461665"/>
          </a:xfrm>
          <a:prstGeom prst="rect">
            <a:avLst/>
          </a:prstGeom>
        </p:spPr>
        <p:txBody>
          <a:bodyPr wrap="square">
            <a:spAutoFit/>
          </a:bodyPr>
          <a:lstStyle/>
          <a:p>
            <a:r>
              <a:rPr lang="en-US" altLang="zh-CN" sz="1200" dirty="0" smtClean="0">
                <a:solidFill>
                  <a:srgbClr val="9900FF"/>
                </a:solidFill>
                <a:latin typeface="+mn-lt"/>
              </a:rPr>
              <a:t>Agrees with FLUKA’s simulation result in Table 5 </a:t>
            </a:r>
            <a:r>
              <a:rPr lang="en-US" altLang="zh-CN" sz="1200" dirty="0">
                <a:solidFill>
                  <a:srgbClr val="9900FF"/>
                </a:solidFill>
                <a:latin typeface="+mn-lt"/>
              </a:rPr>
              <a:t>completely </a:t>
            </a:r>
            <a:r>
              <a:rPr lang="en-US" altLang="zh-CN" sz="1200" dirty="0" smtClean="0">
                <a:solidFill>
                  <a:srgbClr val="9900FF"/>
                </a:solidFill>
                <a:latin typeface="+mn-lt"/>
              </a:rPr>
              <a:t>!</a:t>
            </a:r>
            <a:endParaRPr lang="zh-CN" altLang="en-US" sz="1200" dirty="0">
              <a:solidFill>
                <a:srgbClr val="9900FF"/>
              </a:solidFill>
              <a:latin typeface="+mn-lt"/>
            </a:endParaRPr>
          </a:p>
        </p:txBody>
      </p:sp>
      <p:cxnSp>
        <p:nvCxnSpPr>
          <p:cNvPr id="6" name="直接连接符 5"/>
          <p:cNvCxnSpPr/>
          <p:nvPr/>
        </p:nvCxnSpPr>
        <p:spPr bwMode="auto">
          <a:xfrm>
            <a:off x="3995936" y="6337245"/>
            <a:ext cx="936104" cy="0"/>
          </a:xfrm>
          <a:prstGeom prst="line">
            <a:avLst/>
          </a:prstGeom>
          <a:solidFill>
            <a:srgbClr val="FFFF00"/>
          </a:solidFill>
          <a:ln w="28575" cap="flat" cmpd="sng" algn="ctr">
            <a:solidFill>
              <a:srgbClr val="9900FF"/>
            </a:solidFill>
            <a:prstDash val="solid"/>
            <a:round/>
            <a:headEnd type="none" w="med" len="med"/>
            <a:tailEnd type="none" w="med" len="med"/>
          </a:ln>
          <a:effectLst/>
        </p:spPr>
      </p:cxnSp>
      <p:cxnSp>
        <p:nvCxnSpPr>
          <p:cNvPr id="17" name="直接连接符 16"/>
          <p:cNvCxnSpPr/>
          <p:nvPr/>
        </p:nvCxnSpPr>
        <p:spPr bwMode="auto">
          <a:xfrm>
            <a:off x="1250233" y="3140968"/>
            <a:ext cx="288032" cy="0"/>
          </a:xfrm>
          <a:prstGeom prst="line">
            <a:avLst/>
          </a:prstGeom>
          <a:solidFill>
            <a:srgbClr val="FFFF00"/>
          </a:solidFill>
          <a:ln w="28575" cap="flat" cmpd="sng" algn="ctr">
            <a:solidFill>
              <a:srgbClr val="9900FF"/>
            </a:solidFill>
            <a:prstDash val="solid"/>
            <a:round/>
            <a:headEnd type="none" w="med" len="med"/>
            <a:tailEnd type="none" w="med" len="med"/>
          </a:ln>
          <a:effectLst/>
        </p:spPr>
      </p:cxnSp>
      <p:cxnSp>
        <p:nvCxnSpPr>
          <p:cNvPr id="19" name="直接连接符 18"/>
          <p:cNvCxnSpPr/>
          <p:nvPr/>
        </p:nvCxnSpPr>
        <p:spPr bwMode="auto">
          <a:xfrm>
            <a:off x="1250233" y="4293096"/>
            <a:ext cx="278633" cy="0"/>
          </a:xfrm>
          <a:prstGeom prst="line">
            <a:avLst/>
          </a:prstGeom>
          <a:solidFill>
            <a:srgbClr val="FFFF00"/>
          </a:solidFill>
          <a:ln w="28575" cap="flat" cmpd="sng" algn="ctr">
            <a:solidFill>
              <a:srgbClr val="9900FF"/>
            </a:solidFill>
            <a:prstDash val="solid"/>
            <a:round/>
            <a:headEnd type="none" w="med" len="med"/>
            <a:tailEnd type="none" w="med" len="med"/>
          </a:ln>
          <a:effectLst/>
        </p:spPr>
      </p:cxnSp>
    </p:spTree>
    <p:extLst>
      <p:ext uri="{BB962C8B-B14F-4D97-AF65-F5344CB8AC3E}">
        <p14:creationId xmlns:p14="http://schemas.microsoft.com/office/powerpoint/2010/main" val="1577618858"/>
      </p:ext>
    </p:extLst>
  </p:cSld>
  <p:clrMapOvr>
    <a:masterClrMapping/>
  </p:clrMapOvr>
  <p:transition advTm="224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14</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2.6. </a:t>
            </a:r>
            <a:r>
              <a:rPr lang="en-US" altLang="zh-CN" sz="1400" b="0" dirty="0" smtClean="0"/>
              <a:t>The components</a:t>
            </a:r>
            <a:r>
              <a:rPr lang="en-US" altLang="zh-CN" sz="1400" b="0" dirty="0"/>
              <a:t>’ </a:t>
            </a:r>
            <a:r>
              <a:rPr lang="en-US" altLang="zh-CN" sz="1400" b="0" dirty="0" smtClean="0"/>
              <a:t>radionuclides and dose rates from long-time treatment</a:t>
            </a:r>
          </a:p>
          <a:p>
            <a:pPr algn="just" eaLnBrk="1" hangingPunct="1">
              <a:lnSpc>
                <a:spcPct val="110000"/>
              </a:lnSpc>
              <a:buFont typeface="Arial" panose="020B0604020202020204" pitchFamily="34" charset="0"/>
              <a:buChar char="•"/>
            </a:pPr>
            <a:r>
              <a:rPr lang="en-US" altLang="zh-CN" sz="1400" b="0" dirty="0"/>
              <a:t>2.6.1. Buildup formulas of periodic irradiation </a:t>
            </a:r>
            <a:endParaRPr lang="en-US" altLang="zh-CN" sz="1400" b="0" dirty="0" smtClean="0"/>
          </a:p>
          <a:p>
            <a:pPr lvl="1" algn="just" eaLnBrk="1" hangingPunct="1">
              <a:lnSpc>
                <a:spcPct val="110000"/>
              </a:lnSpc>
              <a:buFont typeface="Wingdings" panose="05000000000000000000" pitchFamily="2" charset="2"/>
              <a:buChar char="Ø"/>
            </a:pPr>
            <a:r>
              <a:rPr lang="en-US" altLang="zh-CN" sz="1200" b="0" dirty="0" smtClean="0">
                <a:solidFill>
                  <a:schemeClr val="tx1"/>
                </a:solidFill>
              </a:rPr>
              <a:t>The nested periodic irradiation profile of HJPMF:</a:t>
            </a:r>
          </a:p>
          <a:p>
            <a:pPr lvl="1" algn="just" eaLnBrk="1" hangingPunct="1">
              <a:lnSpc>
                <a:spcPct val="110000"/>
              </a:lnSpc>
              <a:buFont typeface="Arial" panose="020B0604020202020204" pitchFamily="34" charset="0"/>
              <a:buChar char="•"/>
            </a:pPr>
            <a:r>
              <a:rPr lang="en-US" altLang="zh-CN" sz="1200" b="0" dirty="0" smtClean="0">
                <a:solidFill>
                  <a:srgbClr val="7030A0"/>
                </a:solidFill>
              </a:rPr>
              <a:t>1</a:t>
            </a:r>
            <a:r>
              <a:rPr lang="en-US" altLang="zh-CN" sz="1200" b="0" baseline="30000" dirty="0" smtClean="0">
                <a:solidFill>
                  <a:srgbClr val="7030A0"/>
                </a:solidFill>
              </a:rPr>
              <a:t>st</a:t>
            </a:r>
            <a:r>
              <a:rPr lang="en-US" altLang="zh-CN" sz="1200" b="0" dirty="0" smtClean="0">
                <a:solidFill>
                  <a:srgbClr val="7030A0"/>
                </a:solidFill>
              </a:rPr>
              <a:t> day irradiation</a:t>
            </a:r>
            <a:r>
              <a:rPr lang="en-US" altLang="zh-CN" sz="1200" b="0" dirty="0" smtClean="0"/>
              <a:t>: </a:t>
            </a:r>
            <a:r>
              <a:rPr lang="en-US" altLang="zh-CN" sz="1200" b="0" dirty="0" smtClean="0">
                <a:solidFill>
                  <a:schemeClr val="tx1"/>
                </a:solidFill>
              </a:rPr>
              <a:t>t</a:t>
            </a:r>
            <a:r>
              <a:rPr lang="en-US" altLang="zh-CN" sz="1200" b="0" baseline="-25000" dirty="0" smtClean="0">
                <a:solidFill>
                  <a:schemeClr val="tx1"/>
                </a:solidFill>
              </a:rPr>
              <a:t>i1</a:t>
            </a:r>
            <a:r>
              <a:rPr lang="en-US" altLang="zh-CN" sz="1200" b="0" dirty="0" smtClean="0">
                <a:solidFill>
                  <a:schemeClr val="tx1"/>
                </a:solidFill>
              </a:rPr>
              <a:t> = 2 </a:t>
            </a:r>
            <a:r>
              <a:rPr lang="en-US" altLang="zh-CN" sz="1200" b="0" dirty="0">
                <a:solidFill>
                  <a:schemeClr val="tx1"/>
                </a:solidFill>
              </a:rPr>
              <a:t>min</a:t>
            </a:r>
            <a:r>
              <a:rPr lang="en-US" altLang="zh-CN" sz="1200" b="0" dirty="0" smtClean="0">
                <a:solidFill>
                  <a:schemeClr val="tx1"/>
                </a:solidFill>
              </a:rPr>
              <a:t>, t</a:t>
            </a:r>
            <a:r>
              <a:rPr lang="en-US" altLang="zh-CN" sz="1200" b="0" baseline="-25000" dirty="0" smtClean="0">
                <a:solidFill>
                  <a:schemeClr val="tx1"/>
                </a:solidFill>
              </a:rPr>
              <a:t>c1</a:t>
            </a:r>
            <a:r>
              <a:rPr lang="en-US" altLang="zh-CN" sz="1200" b="0" dirty="0" smtClean="0">
                <a:solidFill>
                  <a:schemeClr val="tx1"/>
                </a:solidFill>
              </a:rPr>
              <a:t> = 30 </a:t>
            </a:r>
            <a:r>
              <a:rPr lang="en-US" altLang="zh-CN" sz="1200" b="0" dirty="0">
                <a:solidFill>
                  <a:schemeClr val="tx1"/>
                </a:solidFill>
              </a:rPr>
              <a:t>min</a:t>
            </a:r>
            <a:r>
              <a:rPr lang="en-US" altLang="zh-CN" sz="1200" b="0" dirty="0" smtClean="0">
                <a:solidFill>
                  <a:schemeClr val="tx1"/>
                </a:solidFill>
              </a:rPr>
              <a:t>, the </a:t>
            </a:r>
            <a:r>
              <a:rPr lang="en-US" altLang="zh-CN" sz="1200" b="0" dirty="0">
                <a:solidFill>
                  <a:schemeClr val="tx1"/>
                </a:solidFill>
              </a:rPr>
              <a:t>first- </a:t>
            </a:r>
            <a:r>
              <a:rPr lang="en-US" altLang="zh-CN" sz="1200" b="0" dirty="0" smtClean="0">
                <a:solidFill>
                  <a:schemeClr val="tx1"/>
                </a:solidFill>
              </a:rPr>
              <a:t>layer period t</a:t>
            </a:r>
            <a:r>
              <a:rPr lang="en-US" altLang="zh-CN" sz="1200" b="0" baseline="-25000" dirty="0" smtClean="0">
                <a:solidFill>
                  <a:schemeClr val="tx1"/>
                </a:solidFill>
              </a:rPr>
              <a:t>1</a:t>
            </a:r>
            <a:r>
              <a:rPr lang="en-US" altLang="zh-CN" sz="1200" b="0" dirty="0" smtClean="0">
                <a:solidFill>
                  <a:schemeClr val="tx1"/>
                </a:solidFill>
              </a:rPr>
              <a:t> = 32 </a:t>
            </a:r>
            <a:r>
              <a:rPr lang="en-US" altLang="zh-CN" sz="1200" b="0" dirty="0">
                <a:solidFill>
                  <a:schemeClr val="tx1"/>
                </a:solidFill>
              </a:rPr>
              <a:t>min</a:t>
            </a:r>
            <a:r>
              <a:rPr lang="en-US" altLang="zh-CN" sz="1200" b="0" dirty="0" smtClean="0">
                <a:solidFill>
                  <a:schemeClr val="tx1"/>
                </a:solidFill>
              </a:rPr>
              <a:t>. </a:t>
            </a:r>
          </a:p>
          <a:p>
            <a:pPr marL="457200" lvl="1" indent="0" algn="just" eaLnBrk="1" hangingPunct="1">
              <a:lnSpc>
                <a:spcPct val="110000"/>
              </a:lnSpc>
              <a:buNone/>
            </a:pPr>
            <a:r>
              <a:rPr lang="en-US" altLang="zh-CN" sz="1200" b="0" dirty="0" smtClean="0">
                <a:solidFill>
                  <a:schemeClr val="tx1"/>
                </a:solidFill>
              </a:rPr>
              <a:t>                                         n</a:t>
            </a:r>
            <a:r>
              <a:rPr lang="en-US" altLang="zh-CN" sz="1200" b="0" baseline="-25000" dirty="0" smtClean="0">
                <a:solidFill>
                  <a:schemeClr val="tx1"/>
                </a:solidFill>
              </a:rPr>
              <a:t>1</a:t>
            </a:r>
            <a:r>
              <a:rPr lang="en-US" altLang="zh-CN" sz="1200" b="0" dirty="0" smtClean="0">
                <a:solidFill>
                  <a:schemeClr val="tx1"/>
                </a:solidFill>
              </a:rPr>
              <a:t> = 30 cycles, t</a:t>
            </a:r>
            <a:r>
              <a:rPr lang="en-US" altLang="zh-CN" sz="1200" b="0" baseline="-25000" dirty="0" smtClean="0">
                <a:solidFill>
                  <a:schemeClr val="tx1"/>
                </a:solidFill>
              </a:rPr>
              <a:t>i2</a:t>
            </a:r>
            <a:r>
              <a:rPr lang="en-US" altLang="zh-CN" sz="1200" b="0" dirty="0" smtClean="0">
                <a:solidFill>
                  <a:schemeClr val="tx1"/>
                </a:solidFill>
              </a:rPr>
              <a:t> = 32 min×30 = 16 h, t</a:t>
            </a:r>
            <a:r>
              <a:rPr lang="en-US" altLang="zh-CN" sz="1200" b="0" baseline="-25000" dirty="0" smtClean="0">
                <a:solidFill>
                  <a:schemeClr val="tx1"/>
                </a:solidFill>
              </a:rPr>
              <a:t>c2</a:t>
            </a:r>
            <a:r>
              <a:rPr lang="en-US" altLang="zh-CN" sz="1200" b="0" dirty="0" smtClean="0">
                <a:solidFill>
                  <a:schemeClr val="tx1"/>
                </a:solidFill>
              </a:rPr>
              <a:t> = 8 </a:t>
            </a:r>
            <a:r>
              <a:rPr lang="en-US" altLang="zh-CN" sz="1200" b="0" dirty="0">
                <a:solidFill>
                  <a:schemeClr val="tx1"/>
                </a:solidFill>
              </a:rPr>
              <a:t>h</a:t>
            </a:r>
            <a:r>
              <a:rPr lang="en-US" altLang="zh-CN" sz="1200" b="0" dirty="0" smtClean="0">
                <a:solidFill>
                  <a:schemeClr val="tx1"/>
                </a:solidFill>
              </a:rPr>
              <a:t>, the second-layer period t</a:t>
            </a:r>
            <a:r>
              <a:rPr lang="en-US" altLang="zh-CN" sz="1200" b="0" baseline="-25000" dirty="0" smtClean="0">
                <a:solidFill>
                  <a:schemeClr val="tx1"/>
                </a:solidFill>
              </a:rPr>
              <a:t>2</a:t>
            </a:r>
            <a:r>
              <a:rPr lang="en-US" altLang="zh-CN" sz="1200" b="0" dirty="0" smtClean="0">
                <a:solidFill>
                  <a:schemeClr val="tx1"/>
                </a:solidFill>
              </a:rPr>
              <a:t> = t</a:t>
            </a:r>
            <a:r>
              <a:rPr lang="en-US" altLang="zh-CN" sz="1200" b="0" baseline="-25000" dirty="0" smtClean="0">
                <a:solidFill>
                  <a:schemeClr val="tx1"/>
                </a:solidFill>
              </a:rPr>
              <a:t>i2</a:t>
            </a:r>
            <a:r>
              <a:rPr lang="en-US" altLang="zh-CN" sz="1200" b="0" dirty="0" smtClean="0">
                <a:solidFill>
                  <a:schemeClr val="tx1"/>
                </a:solidFill>
              </a:rPr>
              <a:t> + t</a:t>
            </a:r>
            <a:r>
              <a:rPr lang="en-US" altLang="zh-CN" sz="1200" b="0" baseline="-25000" dirty="0" smtClean="0">
                <a:solidFill>
                  <a:schemeClr val="tx1"/>
                </a:solidFill>
              </a:rPr>
              <a:t>c2</a:t>
            </a:r>
            <a:r>
              <a:rPr lang="en-US" altLang="zh-CN" sz="1200" b="0" dirty="0">
                <a:solidFill>
                  <a:schemeClr val="tx1"/>
                </a:solidFill>
              </a:rPr>
              <a:t> </a:t>
            </a:r>
            <a:r>
              <a:rPr lang="en-US" altLang="zh-CN" sz="1200" b="0" dirty="0" smtClean="0">
                <a:solidFill>
                  <a:schemeClr val="tx1"/>
                </a:solidFill>
              </a:rPr>
              <a:t>= 24 h =1 </a:t>
            </a:r>
            <a:r>
              <a:rPr lang="en-US" altLang="zh-CN" sz="1200" b="0" dirty="0">
                <a:solidFill>
                  <a:schemeClr val="tx1"/>
                </a:solidFill>
              </a:rPr>
              <a:t>d</a:t>
            </a:r>
            <a:r>
              <a:rPr lang="en-US" altLang="zh-CN" sz="1200" b="0" dirty="0" smtClean="0">
                <a:solidFill>
                  <a:schemeClr val="tx1"/>
                </a:solidFill>
              </a:rPr>
              <a:t>.   </a:t>
            </a:r>
          </a:p>
          <a:p>
            <a:pPr lvl="1" algn="just" eaLnBrk="1" hangingPunct="1">
              <a:lnSpc>
                <a:spcPct val="110000"/>
              </a:lnSpc>
              <a:buFont typeface="Arial" panose="020B0604020202020204" pitchFamily="34" charset="0"/>
              <a:buChar char="•"/>
            </a:pPr>
            <a:r>
              <a:rPr lang="en-US" altLang="zh-CN" sz="1200" b="0" dirty="0" smtClean="0">
                <a:solidFill>
                  <a:srgbClr val="7030A0"/>
                </a:solidFill>
              </a:rPr>
              <a:t>1</a:t>
            </a:r>
            <a:r>
              <a:rPr lang="en-US" altLang="zh-CN" sz="1200" b="0" baseline="30000" dirty="0" smtClean="0">
                <a:solidFill>
                  <a:srgbClr val="7030A0"/>
                </a:solidFill>
              </a:rPr>
              <a:t>st</a:t>
            </a:r>
            <a:r>
              <a:rPr lang="en-US" altLang="zh-CN" sz="1200" b="0" dirty="0" smtClean="0">
                <a:solidFill>
                  <a:srgbClr val="7030A0"/>
                </a:solidFill>
              </a:rPr>
              <a:t> week irradiation</a:t>
            </a:r>
            <a:r>
              <a:rPr lang="en-US" altLang="zh-CN" sz="1200" b="0" dirty="0" smtClean="0"/>
              <a:t>: </a:t>
            </a:r>
            <a:r>
              <a:rPr lang="en-US" altLang="zh-CN" sz="1200" b="0" dirty="0" smtClean="0">
                <a:solidFill>
                  <a:schemeClr val="tx1"/>
                </a:solidFill>
              </a:rPr>
              <a:t>n</a:t>
            </a:r>
            <a:r>
              <a:rPr lang="en-US" altLang="zh-CN" sz="1200" b="0" baseline="-25000" dirty="0" smtClean="0">
                <a:solidFill>
                  <a:schemeClr val="tx1"/>
                </a:solidFill>
              </a:rPr>
              <a:t>2</a:t>
            </a:r>
            <a:r>
              <a:rPr lang="en-US" altLang="zh-CN" sz="1200" b="0" dirty="0" smtClean="0">
                <a:solidFill>
                  <a:schemeClr val="tx1"/>
                </a:solidFill>
              </a:rPr>
              <a:t> = 6 cycles, t</a:t>
            </a:r>
            <a:r>
              <a:rPr lang="en-US" altLang="zh-CN" sz="1200" b="0" baseline="-25000" dirty="0" smtClean="0">
                <a:solidFill>
                  <a:schemeClr val="tx1"/>
                </a:solidFill>
              </a:rPr>
              <a:t>i3</a:t>
            </a:r>
            <a:r>
              <a:rPr lang="en-US" altLang="zh-CN" sz="1200" b="0" dirty="0" smtClean="0">
                <a:solidFill>
                  <a:schemeClr val="tx1"/>
                </a:solidFill>
              </a:rPr>
              <a:t> = 1 d×6 = 6 </a:t>
            </a:r>
            <a:r>
              <a:rPr lang="en-US" altLang="zh-CN" sz="1200" b="0" dirty="0">
                <a:solidFill>
                  <a:schemeClr val="tx1"/>
                </a:solidFill>
              </a:rPr>
              <a:t>days</a:t>
            </a:r>
            <a:r>
              <a:rPr lang="en-US" altLang="zh-CN" sz="1200" b="0" dirty="0" smtClean="0">
                <a:solidFill>
                  <a:schemeClr val="tx1"/>
                </a:solidFill>
              </a:rPr>
              <a:t>, t</a:t>
            </a:r>
            <a:r>
              <a:rPr lang="en-US" altLang="zh-CN" sz="1200" b="0" baseline="-25000" dirty="0" smtClean="0">
                <a:solidFill>
                  <a:schemeClr val="tx1"/>
                </a:solidFill>
              </a:rPr>
              <a:t>c3</a:t>
            </a:r>
            <a:r>
              <a:rPr lang="en-US" altLang="zh-CN" sz="1200" b="0" dirty="0" smtClean="0">
                <a:solidFill>
                  <a:schemeClr val="tx1"/>
                </a:solidFill>
              </a:rPr>
              <a:t> = 1 </a:t>
            </a:r>
            <a:r>
              <a:rPr lang="en-US" altLang="zh-CN" sz="1200" b="0" dirty="0">
                <a:solidFill>
                  <a:schemeClr val="tx1"/>
                </a:solidFill>
              </a:rPr>
              <a:t>d</a:t>
            </a:r>
            <a:r>
              <a:rPr lang="en-US" altLang="zh-CN" sz="1200" b="0" dirty="0" smtClean="0">
                <a:solidFill>
                  <a:schemeClr val="tx1"/>
                </a:solidFill>
              </a:rPr>
              <a:t>, the third-layer period t</a:t>
            </a:r>
            <a:r>
              <a:rPr lang="en-US" altLang="zh-CN" sz="1200" b="0" baseline="-25000" dirty="0" smtClean="0">
                <a:solidFill>
                  <a:schemeClr val="tx1"/>
                </a:solidFill>
              </a:rPr>
              <a:t>3</a:t>
            </a:r>
            <a:r>
              <a:rPr lang="en-US" altLang="zh-CN" sz="1200" b="0" dirty="0" smtClean="0">
                <a:solidFill>
                  <a:schemeClr val="tx1"/>
                </a:solidFill>
              </a:rPr>
              <a:t> = t</a:t>
            </a:r>
            <a:r>
              <a:rPr lang="en-US" altLang="zh-CN" sz="1200" b="0" baseline="-25000" dirty="0" smtClean="0">
                <a:solidFill>
                  <a:schemeClr val="tx1"/>
                </a:solidFill>
              </a:rPr>
              <a:t>i3</a:t>
            </a:r>
            <a:r>
              <a:rPr lang="en-US" altLang="zh-CN" sz="1200" b="0" dirty="0" smtClean="0">
                <a:solidFill>
                  <a:schemeClr val="tx1"/>
                </a:solidFill>
              </a:rPr>
              <a:t> + t</a:t>
            </a:r>
            <a:r>
              <a:rPr lang="en-US" altLang="zh-CN" sz="1200" b="0" baseline="-25000" dirty="0" smtClean="0">
                <a:solidFill>
                  <a:schemeClr val="tx1"/>
                </a:solidFill>
              </a:rPr>
              <a:t>c3</a:t>
            </a:r>
            <a:r>
              <a:rPr lang="en-US" altLang="zh-CN" sz="1200" b="0" dirty="0" smtClean="0">
                <a:solidFill>
                  <a:schemeClr val="tx1"/>
                </a:solidFill>
              </a:rPr>
              <a:t> = 1 </a:t>
            </a:r>
            <a:r>
              <a:rPr lang="en-US" altLang="zh-CN" sz="1200" b="0" dirty="0">
                <a:solidFill>
                  <a:schemeClr val="tx1"/>
                </a:solidFill>
              </a:rPr>
              <a:t>week</a:t>
            </a:r>
            <a:r>
              <a:rPr lang="en-US" altLang="zh-CN" sz="1200" b="0" dirty="0" smtClean="0">
                <a:solidFill>
                  <a:schemeClr val="tx1"/>
                </a:solidFill>
              </a:rPr>
              <a:t>. </a:t>
            </a:r>
          </a:p>
          <a:p>
            <a:pPr lvl="1" algn="just" eaLnBrk="1" hangingPunct="1">
              <a:lnSpc>
                <a:spcPct val="110000"/>
              </a:lnSpc>
              <a:buFont typeface="Arial" panose="020B0604020202020204" pitchFamily="34" charset="0"/>
              <a:buChar char="•"/>
            </a:pPr>
            <a:r>
              <a:rPr lang="en-US" altLang="zh-CN" sz="1200" b="0" dirty="0" smtClean="0">
                <a:solidFill>
                  <a:srgbClr val="7030A0"/>
                </a:solidFill>
              </a:rPr>
              <a:t>1</a:t>
            </a:r>
            <a:r>
              <a:rPr lang="en-US" altLang="zh-CN" sz="1200" b="0" baseline="30000" dirty="0" smtClean="0">
                <a:solidFill>
                  <a:srgbClr val="7030A0"/>
                </a:solidFill>
              </a:rPr>
              <a:t>st</a:t>
            </a:r>
            <a:r>
              <a:rPr lang="en-US" altLang="zh-CN" sz="1200" b="0" dirty="0" smtClean="0">
                <a:solidFill>
                  <a:srgbClr val="7030A0"/>
                </a:solidFill>
              </a:rPr>
              <a:t> year irradiation</a:t>
            </a:r>
            <a:r>
              <a:rPr lang="en-US" altLang="zh-CN" sz="1200" b="0" dirty="0" smtClean="0"/>
              <a:t>: </a:t>
            </a:r>
            <a:r>
              <a:rPr lang="en-US" altLang="zh-CN" sz="1200" b="0" dirty="0" smtClean="0">
                <a:solidFill>
                  <a:schemeClr val="tx1"/>
                </a:solidFill>
              </a:rPr>
              <a:t>n</a:t>
            </a:r>
            <a:r>
              <a:rPr lang="en-US" altLang="zh-CN" sz="1200" b="0" baseline="-25000" dirty="0" smtClean="0">
                <a:solidFill>
                  <a:schemeClr val="tx1"/>
                </a:solidFill>
              </a:rPr>
              <a:t>3</a:t>
            </a:r>
            <a:r>
              <a:rPr lang="en-US" altLang="zh-CN" sz="1200" b="0" dirty="0" smtClean="0">
                <a:solidFill>
                  <a:schemeClr val="tx1"/>
                </a:solidFill>
              </a:rPr>
              <a:t> = 50 </a:t>
            </a:r>
            <a:r>
              <a:rPr lang="en-US" altLang="zh-CN" sz="1200" b="0" dirty="0">
                <a:solidFill>
                  <a:schemeClr val="tx1"/>
                </a:solidFill>
              </a:rPr>
              <a:t>cycles</a:t>
            </a:r>
            <a:r>
              <a:rPr lang="en-US" altLang="zh-CN" sz="1200" b="0" dirty="0" smtClean="0">
                <a:solidFill>
                  <a:schemeClr val="tx1"/>
                </a:solidFill>
              </a:rPr>
              <a:t>, t</a:t>
            </a:r>
            <a:r>
              <a:rPr lang="en-US" altLang="zh-CN" sz="1200" b="0" baseline="-25000" dirty="0" smtClean="0">
                <a:solidFill>
                  <a:schemeClr val="tx1"/>
                </a:solidFill>
              </a:rPr>
              <a:t>i4</a:t>
            </a:r>
            <a:r>
              <a:rPr lang="en-US" altLang="zh-CN" sz="1200" b="0" dirty="0" smtClean="0">
                <a:solidFill>
                  <a:schemeClr val="tx1"/>
                </a:solidFill>
              </a:rPr>
              <a:t> = 1 week×50 = 50 </a:t>
            </a:r>
            <a:r>
              <a:rPr lang="en-US" altLang="zh-CN" sz="1200" b="0" dirty="0">
                <a:solidFill>
                  <a:schemeClr val="tx1"/>
                </a:solidFill>
              </a:rPr>
              <a:t>weeks </a:t>
            </a:r>
            <a:r>
              <a:rPr lang="en-US" altLang="zh-CN" sz="1200" b="0" dirty="0" smtClean="0">
                <a:solidFill>
                  <a:schemeClr val="tx1"/>
                </a:solidFill>
              </a:rPr>
              <a:t> = 350 days, t</a:t>
            </a:r>
            <a:r>
              <a:rPr lang="en-US" altLang="zh-CN" sz="1200" b="0" baseline="-25000" dirty="0" smtClean="0">
                <a:solidFill>
                  <a:schemeClr val="tx1"/>
                </a:solidFill>
              </a:rPr>
              <a:t>c4</a:t>
            </a:r>
            <a:r>
              <a:rPr lang="en-US" altLang="zh-CN" sz="1200" b="0" dirty="0" smtClean="0">
                <a:solidFill>
                  <a:schemeClr val="tx1"/>
                </a:solidFill>
              </a:rPr>
              <a:t> = (365 - 350) days = 15 days, t</a:t>
            </a:r>
            <a:r>
              <a:rPr lang="en-US" altLang="zh-CN" sz="1200" b="0" baseline="-25000" dirty="0" smtClean="0">
                <a:solidFill>
                  <a:schemeClr val="tx1"/>
                </a:solidFill>
              </a:rPr>
              <a:t>4</a:t>
            </a:r>
            <a:r>
              <a:rPr lang="en-US" altLang="zh-CN" sz="1200" b="0" dirty="0" smtClean="0">
                <a:solidFill>
                  <a:schemeClr val="tx1"/>
                </a:solidFill>
              </a:rPr>
              <a:t> = 1 </a:t>
            </a:r>
            <a:r>
              <a:rPr lang="en-US" altLang="zh-CN" sz="1200" b="0" dirty="0">
                <a:solidFill>
                  <a:schemeClr val="tx1"/>
                </a:solidFill>
              </a:rPr>
              <a:t>year </a:t>
            </a:r>
            <a:r>
              <a:rPr lang="en-US" altLang="zh-CN" sz="1200" b="0" dirty="0" smtClean="0">
                <a:solidFill>
                  <a:schemeClr val="tx1"/>
                </a:solidFill>
              </a:rPr>
              <a:t>= 365 days. </a:t>
            </a:r>
          </a:p>
          <a:p>
            <a:pPr lvl="1" algn="just" eaLnBrk="1" hangingPunct="1">
              <a:lnSpc>
                <a:spcPct val="110000"/>
              </a:lnSpc>
              <a:buFont typeface="Arial" panose="020B0604020202020204" pitchFamily="34" charset="0"/>
              <a:buChar char="•"/>
            </a:pPr>
            <a:r>
              <a:rPr lang="en-US" altLang="zh-CN" sz="1200" b="0" dirty="0" smtClean="0">
                <a:solidFill>
                  <a:srgbClr val="7030A0"/>
                </a:solidFill>
              </a:rPr>
              <a:t>30 years irradiation</a:t>
            </a:r>
            <a:r>
              <a:rPr lang="en-US" altLang="zh-CN" sz="1200" b="0" dirty="0" smtClean="0"/>
              <a:t>: </a:t>
            </a:r>
            <a:r>
              <a:rPr lang="en-US" altLang="zh-CN" sz="1200" b="0" dirty="0" smtClean="0">
                <a:solidFill>
                  <a:schemeClr val="tx1"/>
                </a:solidFill>
              </a:rPr>
              <a:t>n</a:t>
            </a:r>
            <a:r>
              <a:rPr lang="en-US" altLang="zh-CN" sz="1200" b="0" baseline="-25000" dirty="0" smtClean="0">
                <a:solidFill>
                  <a:schemeClr val="tx1"/>
                </a:solidFill>
              </a:rPr>
              <a:t>4</a:t>
            </a:r>
            <a:r>
              <a:rPr lang="en-US" altLang="zh-CN" sz="1200" b="0" dirty="0" smtClean="0">
                <a:solidFill>
                  <a:schemeClr val="tx1"/>
                </a:solidFill>
              </a:rPr>
              <a:t> = 30 </a:t>
            </a:r>
            <a:r>
              <a:rPr lang="en-US" altLang="zh-CN" sz="1200" b="0" dirty="0">
                <a:solidFill>
                  <a:schemeClr val="tx1"/>
                </a:solidFill>
              </a:rPr>
              <a:t>cycles.</a:t>
            </a:r>
            <a:r>
              <a:rPr lang="en-US" altLang="zh-CN" sz="1200" b="0" dirty="0" smtClean="0">
                <a:solidFill>
                  <a:schemeClr val="tx1"/>
                </a:solidFill>
              </a:rPr>
              <a:t> </a:t>
            </a:r>
          </a:p>
          <a:p>
            <a:pPr lvl="1" algn="just" eaLnBrk="1" hangingPunct="1">
              <a:lnSpc>
                <a:spcPct val="110000"/>
              </a:lnSpc>
              <a:buFont typeface="Wingdings" panose="05000000000000000000" pitchFamily="2" charset="2"/>
              <a:buChar char="Ø"/>
            </a:pPr>
            <a:r>
              <a:rPr lang="en-US" altLang="zh-CN" sz="1200" b="0" dirty="0">
                <a:solidFill>
                  <a:schemeClr val="tx1"/>
                </a:solidFill>
              </a:rPr>
              <a:t>A</a:t>
            </a:r>
            <a:r>
              <a:rPr lang="en-US" altLang="zh-CN" sz="1200" b="0" dirty="0" smtClean="0">
                <a:solidFill>
                  <a:schemeClr val="tx1"/>
                </a:solidFill>
              </a:rPr>
              <a:t>fter </a:t>
            </a:r>
            <a:r>
              <a:rPr lang="en-US" altLang="zh-CN" sz="1200" b="0" dirty="0">
                <a:solidFill>
                  <a:schemeClr val="tx1"/>
                </a:solidFill>
              </a:rPr>
              <a:t>the </a:t>
            </a:r>
            <a:r>
              <a:rPr lang="en-US" altLang="zh-CN" sz="1200" b="0" i="1" dirty="0">
                <a:solidFill>
                  <a:schemeClr val="tx1"/>
                </a:solidFill>
              </a:rPr>
              <a:t>k</a:t>
            </a:r>
            <a:r>
              <a:rPr lang="en-US" altLang="zh-CN" sz="1200" b="0" dirty="0">
                <a:solidFill>
                  <a:schemeClr val="tx1"/>
                </a:solidFill>
              </a:rPr>
              <a:t>th-layer </a:t>
            </a:r>
            <a:r>
              <a:rPr lang="en-US" altLang="zh-CN" sz="1200" b="0" i="1" dirty="0" err="1" smtClean="0">
                <a:solidFill>
                  <a:schemeClr val="tx1"/>
                </a:solidFill>
              </a:rPr>
              <a:t>n</a:t>
            </a:r>
            <a:r>
              <a:rPr lang="en-US" altLang="zh-CN" sz="1200" b="0" i="1" baseline="-25000" dirty="0" err="1" smtClean="0">
                <a:solidFill>
                  <a:schemeClr val="tx1"/>
                </a:solidFill>
              </a:rPr>
              <a:t>k</a:t>
            </a:r>
            <a:r>
              <a:rPr lang="en-US" altLang="zh-CN" sz="1200" b="0" i="1" dirty="0" smtClean="0">
                <a:solidFill>
                  <a:schemeClr val="tx1"/>
                </a:solidFill>
              </a:rPr>
              <a:t> </a:t>
            </a:r>
            <a:r>
              <a:rPr lang="en-US" altLang="zh-CN" sz="1200" b="0" dirty="0" smtClean="0">
                <a:solidFill>
                  <a:schemeClr val="tx1"/>
                </a:solidFill>
              </a:rPr>
              <a:t>cycle </a:t>
            </a:r>
            <a:r>
              <a:rPr lang="en-US" altLang="zh-CN" sz="1200" b="0" dirty="0">
                <a:solidFill>
                  <a:schemeClr val="tx1"/>
                </a:solidFill>
              </a:rPr>
              <a:t>treatment is completed, the activity been built up reaches a maximum value and minimum value at the last treatment-ending moment and cooling-ending moment, respectively: </a:t>
            </a:r>
            <a:endParaRPr lang="en-US" altLang="zh-CN" sz="1200" b="0" dirty="0" smtClean="0">
              <a:solidFill>
                <a:schemeClr val="tx1"/>
              </a:solidFill>
            </a:endParaRPr>
          </a:p>
          <a:p>
            <a:pPr lvl="1" algn="just" eaLnBrk="1" hangingPunct="1">
              <a:lnSpc>
                <a:spcPct val="110000"/>
              </a:lnSpc>
              <a:buFont typeface="Wingdings" panose="05000000000000000000" pitchFamily="2" charset="2"/>
              <a:buChar char="Ø"/>
            </a:pPr>
            <a:endParaRPr kumimoji="1" lang="en-US" altLang="zh-CN" sz="1200" dirty="0" smtClean="0">
              <a:solidFill>
                <a:schemeClr val="tx1"/>
              </a:solidFill>
            </a:endParaRPr>
          </a:p>
        </p:txBody>
      </p:sp>
      <p:pic>
        <p:nvPicPr>
          <p:cNvPr id="2" name="图片 1"/>
          <p:cNvPicPr>
            <a:picLocks noChangeAspect="1"/>
          </p:cNvPicPr>
          <p:nvPr/>
        </p:nvPicPr>
        <p:blipFill>
          <a:blip r:embed="rId3"/>
          <a:stretch>
            <a:fillRect/>
          </a:stretch>
        </p:blipFill>
        <p:spPr>
          <a:xfrm>
            <a:off x="1795738" y="4566680"/>
            <a:ext cx="4104456" cy="749450"/>
          </a:xfrm>
          <a:prstGeom prst="rect">
            <a:avLst/>
          </a:prstGeom>
        </p:spPr>
      </p:pic>
      <p:pic>
        <p:nvPicPr>
          <p:cNvPr id="4" name="图片 3"/>
          <p:cNvPicPr>
            <a:picLocks noChangeAspect="1"/>
          </p:cNvPicPr>
          <p:nvPr/>
        </p:nvPicPr>
        <p:blipFill>
          <a:blip r:embed="rId4"/>
          <a:stretch>
            <a:fillRect/>
          </a:stretch>
        </p:blipFill>
        <p:spPr>
          <a:xfrm>
            <a:off x="1755029" y="5418802"/>
            <a:ext cx="4145165" cy="576064"/>
          </a:xfrm>
          <a:prstGeom prst="rect">
            <a:avLst/>
          </a:prstGeom>
        </p:spPr>
      </p:pic>
      <p:sp>
        <p:nvSpPr>
          <p:cNvPr id="5" name="矩形 4"/>
          <p:cNvSpPr/>
          <p:nvPr/>
        </p:nvSpPr>
        <p:spPr>
          <a:xfrm>
            <a:off x="6069770" y="5054520"/>
            <a:ext cx="2091405" cy="523220"/>
          </a:xfrm>
          <a:prstGeom prst="rect">
            <a:avLst/>
          </a:prstGeom>
        </p:spPr>
        <p:txBody>
          <a:bodyPr wrap="square">
            <a:spAutoFit/>
          </a:bodyPr>
          <a:lstStyle/>
          <a:p>
            <a:r>
              <a:rPr lang="en-US" altLang="zh-CN" b="1" dirty="0">
                <a:solidFill>
                  <a:srgbClr val="7030A0"/>
                </a:solidFill>
                <a:latin typeface="LHCFA D+ Adv O Tb 83ee 1dd. B"/>
              </a:rPr>
              <a:t>buildup formulas of periodic irradiation </a:t>
            </a:r>
            <a:endParaRPr lang="zh-CN" altLang="en-US" b="1" dirty="0">
              <a:solidFill>
                <a:srgbClr val="7030A0"/>
              </a:solidFill>
            </a:endParaRPr>
          </a:p>
        </p:txBody>
      </p:sp>
      <p:sp>
        <p:nvSpPr>
          <p:cNvPr id="6" name="右大括号 5"/>
          <p:cNvSpPr/>
          <p:nvPr/>
        </p:nvSpPr>
        <p:spPr bwMode="auto">
          <a:xfrm>
            <a:off x="6012161" y="4869160"/>
            <a:ext cx="144016" cy="1017024"/>
          </a:xfrm>
          <a:prstGeom prst="rightBrace">
            <a:avLst>
              <a:gd name="adj1" fmla="val 26167"/>
              <a:gd name="adj2" fmla="val 50000"/>
            </a:avLst>
          </a:prstGeom>
          <a:noFill/>
          <a:ln w="9525"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2380837689"/>
      </p:ext>
    </p:extLst>
  </p:cSld>
  <p:clrMapOvr>
    <a:masterClrMapping/>
  </p:clrMapOvr>
  <p:transition advTm="224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15</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mc:AlternateContent xmlns:mc="http://schemas.openxmlformats.org/markup-compatibility/2006" xmlns:a14="http://schemas.microsoft.com/office/drawing/2010/main">
        <mc:Choice Requires="a14">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smtClean="0"/>
                  <a:t>2.6. The components</a:t>
                </a:r>
                <a:r>
                  <a:rPr lang="en-US" altLang="zh-CN" sz="1400" b="0" dirty="0"/>
                  <a:t>’ </a:t>
                </a:r>
                <a:r>
                  <a:rPr lang="en-US" altLang="zh-CN" sz="1400" b="0" dirty="0" smtClean="0"/>
                  <a:t>radionuclides and dose rates from long-time treatment</a:t>
                </a:r>
              </a:p>
              <a:p>
                <a:pPr algn="just" eaLnBrk="1" hangingPunct="1">
                  <a:lnSpc>
                    <a:spcPct val="110000"/>
                  </a:lnSpc>
                  <a:buFont typeface="Arial" panose="020B0604020202020204" pitchFamily="34" charset="0"/>
                  <a:buChar char="•"/>
                </a:pPr>
                <a:r>
                  <a:rPr lang="en-US" altLang="zh-CN" sz="1400" b="0" dirty="0"/>
                  <a:t>2.6.2. Activity buildup process and saturation </a:t>
                </a:r>
                <a:r>
                  <a:rPr lang="en-US" altLang="zh-CN" sz="1400" b="0" dirty="0" smtClean="0"/>
                  <a:t>degree </a:t>
                </a:r>
              </a:p>
              <a:p>
                <a:pPr lvl="1" algn="just" eaLnBrk="1" hangingPunct="1">
                  <a:lnSpc>
                    <a:spcPct val="110000"/>
                  </a:lnSpc>
                  <a:buFont typeface="Wingdings" panose="05000000000000000000" pitchFamily="2" charset="2"/>
                  <a:buChar char="Ø"/>
                </a:pPr>
                <a:r>
                  <a:rPr lang="en-US" altLang="zh-CN" sz="1200" b="0" dirty="0" smtClean="0">
                    <a:solidFill>
                      <a:schemeClr val="tx1"/>
                    </a:solidFill>
                  </a:rPr>
                  <a:t>From the buildup formula </a:t>
                </a:r>
                <a:r>
                  <a:rPr lang="en-US" altLang="zh-CN" sz="1200" b="0" dirty="0">
                    <a:solidFill>
                      <a:schemeClr val="tx1"/>
                    </a:solidFill>
                  </a:rPr>
                  <a:t>(6a), </a:t>
                </a:r>
                <a:r>
                  <a:rPr lang="en-US" altLang="zh-CN" sz="1200" b="0" dirty="0" smtClean="0">
                    <a:solidFill>
                      <a:schemeClr val="tx1"/>
                    </a:solidFill>
                  </a:rPr>
                  <a:t>we found two extreme cases</a:t>
                </a:r>
                <a:r>
                  <a:rPr lang="en-US" altLang="zh-CN" sz="1200" b="0" dirty="0">
                    <a:solidFill>
                      <a:schemeClr val="tx1"/>
                    </a:solidFill>
                  </a:rPr>
                  <a:t>: </a:t>
                </a:r>
                <a:endParaRPr lang="en-US" altLang="zh-CN" sz="1200" b="0" dirty="0" smtClean="0">
                  <a:solidFill>
                    <a:schemeClr val="tx1"/>
                  </a:solidFill>
                </a:endParaRPr>
              </a:p>
              <a:p>
                <a:pPr lvl="1" algn="just" eaLnBrk="1" hangingPunct="1">
                  <a:lnSpc>
                    <a:spcPct val="110000"/>
                  </a:lnSpc>
                  <a:buFont typeface="Arial" panose="020B0604020202020204" pitchFamily="34" charset="0"/>
                  <a:buChar char="•"/>
                </a:pPr>
                <a:r>
                  <a:rPr lang="en-US" altLang="zh-CN" sz="1200" b="0" dirty="0" smtClean="0">
                    <a:solidFill>
                      <a:srgbClr val="7030A0"/>
                    </a:solidFill>
                  </a:rPr>
                  <a:t>Case 1: The nuclide half-life is far less than each nested period (</a:t>
                </a:r>
                <a:r>
                  <a:rPr lang="en-US" altLang="zh-CN" sz="1200" b="0" i="1" dirty="0" smtClean="0">
                    <a:solidFill>
                      <a:srgbClr val="7030A0"/>
                    </a:solidFill>
                  </a:rPr>
                  <a:t>T </a:t>
                </a:r>
                <a:r>
                  <a:rPr lang="en-US" altLang="zh-CN" sz="1200" b="0" dirty="0">
                    <a:solidFill>
                      <a:srgbClr val="7030A0"/>
                    </a:solidFill>
                  </a:rPr>
                  <a:t>≪ </a:t>
                </a:r>
                <a:r>
                  <a:rPr lang="en-US" altLang="zh-CN" sz="1200" b="0" i="1" dirty="0" err="1" smtClean="0">
                    <a:solidFill>
                      <a:srgbClr val="7030A0"/>
                    </a:solidFill>
                  </a:rPr>
                  <a:t>t</a:t>
                </a:r>
                <a:r>
                  <a:rPr lang="en-US" altLang="zh-CN" sz="1200" b="0" i="1" baseline="-25000" dirty="0" err="1" smtClean="0">
                    <a:solidFill>
                      <a:srgbClr val="7030A0"/>
                    </a:solidFill>
                  </a:rPr>
                  <a:t>l</a:t>
                </a:r>
                <a:r>
                  <a:rPr lang="en-US" altLang="zh-CN" sz="1200" b="0" dirty="0">
                    <a:solidFill>
                      <a:srgbClr val="7030A0"/>
                    </a:solidFill>
                  </a:rPr>
                  <a:t>). </a:t>
                </a:r>
                <a:endParaRPr lang="en-US" altLang="zh-CN" sz="1200" b="0" dirty="0" smtClean="0">
                  <a:solidFill>
                    <a:srgbClr val="7030A0"/>
                  </a:solidFill>
                </a:endParaRPr>
              </a:p>
              <a:p>
                <a:pPr marL="457200" lvl="1" indent="0" algn="just" eaLnBrk="1" hangingPunct="1">
                  <a:lnSpc>
                    <a:spcPct val="110000"/>
                  </a:lnSpc>
                  <a:buNone/>
                </a:pPr>
                <a:r>
                  <a:rPr lang="en-US" altLang="zh-CN" sz="1200" b="0" dirty="0" smtClean="0"/>
                  <a:t>                      </a:t>
                </a:r>
              </a:p>
              <a:p>
                <a:pPr marL="457200" lvl="1" indent="0" algn="just" eaLnBrk="1" hangingPunct="1">
                  <a:lnSpc>
                    <a:spcPct val="110000"/>
                  </a:lnSpc>
                  <a:buNone/>
                </a:pPr>
                <a:r>
                  <a:rPr lang="en-US" altLang="zh-CN" sz="1200" b="0" dirty="0" smtClean="0">
                    <a:solidFill>
                      <a:schemeClr val="tx1"/>
                    </a:solidFill>
                  </a:rPr>
                  <a:t>Which indicates that </a:t>
                </a:r>
                <a:r>
                  <a:rPr lang="en-US" altLang="zh-CN" sz="1200" b="0" dirty="0">
                    <a:solidFill>
                      <a:srgbClr val="00B050"/>
                    </a:solidFill>
                  </a:rPr>
                  <a:t>the maximum </a:t>
                </a:r>
                <a:r>
                  <a:rPr lang="en-US" altLang="zh-CN" sz="1200" b="0" dirty="0" smtClean="0">
                    <a:solidFill>
                      <a:srgbClr val="00B050"/>
                    </a:solidFill>
                  </a:rPr>
                  <a:t>activity of the short-life nuclide is always the same </a:t>
                </a:r>
                <a:r>
                  <a:rPr lang="en-US" altLang="zh-CN" sz="1200" b="0" dirty="0">
                    <a:solidFill>
                      <a:srgbClr val="00B050"/>
                    </a:solidFill>
                  </a:rPr>
                  <a:t>as the first </a:t>
                </a:r>
                <a:r>
                  <a:rPr lang="en-US" altLang="zh-CN" sz="1200" b="0" dirty="0" smtClean="0">
                    <a:solidFill>
                      <a:srgbClr val="00B050"/>
                    </a:solidFill>
                  </a:rPr>
                  <a:t>single treatment produced</a:t>
                </a:r>
                <a:r>
                  <a:rPr lang="en-US" altLang="zh-CN" sz="1200" b="0" dirty="0">
                    <a:solidFill>
                      <a:srgbClr val="00B050"/>
                    </a:solidFill>
                  </a:rPr>
                  <a:t>.</a:t>
                </a:r>
                <a:r>
                  <a:rPr lang="en-US" altLang="zh-CN" sz="1200" b="0" dirty="0" smtClean="0">
                    <a:solidFill>
                      <a:srgbClr val="00B050"/>
                    </a:solidFill>
                  </a:rPr>
                  <a:t>  </a:t>
                </a:r>
              </a:p>
              <a:p>
                <a:pPr lvl="1" algn="just" eaLnBrk="1" hangingPunct="1">
                  <a:lnSpc>
                    <a:spcPct val="110000"/>
                  </a:lnSpc>
                  <a:buFont typeface="Arial" panose="020B0604020202020204" pitchFamily="34" charset="0"/>
                  <a:buChar char="•"/>
                </a:pPr>
                <a:r>
                  <a:rPr lang="en-US" altLang="zh-CN" sz="1200" b="0" dirty="0">
                    <a:solidFill>
                      <a:srgbClr val="7030A0"/>
                    </a:solidFill>
                  </a:rPr>
                  <a:t>Case </a:t>
                </a:r>
                <a:r>
                  <a:rPr lang="en-US" altLang="zh-CN" sz="1200" b="0" dirty="0" smtClean="0">
                    <a:solidFill>
                      <a:srgbClr val="7030A0"/>
                    </a:solidFill>
                  </a:rPr>
                  <a:t>2: </a:t>
                </a:r>
                <a:r>
                  <a:rPr lang="en-US" altLang="zh-CN" sz="1200" b="0" dirty="0">
                    <a:solidFill>
                      <a:srgbClr val="7030A0"/>
                    </a:solidFill>
                  </a:rPr>
                  <a:t>The nuclide half-life is far longer than each nested period </a:t>
                </a:r>
                <a:r>
                  <a:rPr lang="en-US" altLang="zh-CN" sz="1200" b="0" dirty="0" smtClean="0">
                    <a:solidFill>
                      <a:srgbClr val="7030A0"/>
                    </a:solidFill>
                  </a:rPr>
                  <a:t>(</a:t>
                </a:r>
                <a:r>
                  <a:rPr lang="en-US" altLang="zh-CN" sz="1200" b="0" i="1" dirty="0">
                    <a:solidFill>
                      <a:srgbClr val="7030A0"/>
                    </a:solidFill>
                  </a:rPr>
                  <a:t>T </a:t>
                </a:r>
                <a:r>
                  <a:rPr lang="en-US" altLang="zh-CN" sz="1200" b="0" dirty="0">
                    <a:solidFill>
                      <a:srgbClr val="7030A0"/>
                    </a:solidFill>
                  </a:rPr>
                  <a:t>≫</a:t>
                </a:r>
                <a:r>
                  <a:rPr lang="en-US" altLang="zh-CN" sz="1200" b="0" dirty="0" smtClean="0">
                    <a:solidFill>
                      <a:srgbClr val="7030A0"/>
                    </a:solidFill>
                  </a:rPr>
                  <a:t> </a:t>
                </a:r>
                <a:r>
                  <a:rPr lang="en-US" altLang="zh-CN" sz="1200" b="0" i="1" dirty="0" err="1" smtClean="0">
                    <a:solidFill>
                      <a:srgbClr val="7030A0"/>
                    </a:solidFill>
                  </a:rPr>
                  <a:t>t</a:t>
                </a:r>
                <a:r>
                  <a:rPr lang="en-US" altLang="zh-CN" sz="1200" b="0" i="1" baseline="-25000" dirty="0" err="1" smtClean="0">
                    <a:solidFill>
                      <a:srgbClr val="7030A0"/>
                    </a:solidFill>
                  </a:rPr>
                  <a:t>l</a:t>
                </a:r>
                <a:r>
                  <a:rPr lang="en-US" altLang="zh-CN" sz="1200" b="0" dirty="0" smtClean="0">
                    <a:solidFill>
                      <a:srgbClr val="7030A0"/>
                    </a:solidFill>
                  </a:rPr>
                  <a:t>). </a:t>
                </a:r>
              </a:p>
              <a:p>
                <a:pPr marL="914400" lvl="2" indent="0" algn="just" eaLnBrk="1" hangingPunct="1">
                  <a:lnSpc>
                    <a:spcPct val="110000"/>
                  </a:lnSpc>
                  <a:buNone/>
                </a:pPr>
                <a14:m>
                  <m:oMath xmlns:m="http://schemas.openxmlformats.org/officeDocument/2006/math">
                    <m:sSub>
                      <m:sSubPr>
                        <m:ctrlPr>
                          <a:rPr lang="zh-CN" altLang="zh-CN" sz="1000" i="1">
                            <a:latin typeface="Cambria Math" panose="02040503050406030204" pitchFamily="18" charset="0"/>
                          </a:rPr>
                        </m:ctrlPr>
                      </m:sSubPr>
                      <m:e>
                        <m:r>
                          <m:rPr>
                            <m:sty m:val="p"/>
                          </m:rPr>
                          <a:rPr lang="en-US" altLang="zh-CN" sz="1000">
                            <a:latin typeface="Cambria Math" panose="02040503050406030204" pitchFamily="18" charset="0"/>
                          </a:rPr>
                          <m:t>S</m:t>
                        </m:r>
                      </m:e>
                      <m:sub>
                        <m:r>
                          <a:rPr lang="en-US" altLang="zh-CN" sz="1000" i="1">
                            <a:latin typeface="Cambria Math" panose="02040503050406030204" pitchFamily="18" charset="0"/>
                          </a:rPr>
                          <m:t>𝑘</m:t>
                        </m:r>
                        <m:r>
                          <a:rPr lang="en-US" altLang="zh-CN" sz="1000" i="1">
                            <a:latin typeface="Cambria Math" panose="02040503050406030204" pitchFamily="18" charset="0"/>
                          </a:rPr>
                          <m:t>,</m:t>
                        </m:r>
                        <m:r>
                          <a:rPr lang="en-US" altLang="zh-CN" sz="1000" i="1">
                            <a:latin typeface="Cambria Math" panose="02040503050406030204" pitchFamily="18" charset="0"/>
                          </a:rPr>
                          <m:t>𝑚𝑎𝑥</m:t>
                        </m:r>
                      </m:sub>
                    </m:sSub>
                    <m:r>
                      <a:rPr lang="en-US" altLang="zh-CN" sz="1000" i="1">
                        <a:latin typeface="Cambria Math" panose="02040503050406030204" pitchFamily="18" charset="0"/>
                      </a:rPr>
                      <m:t>=</m:t>
                    </m:r>
                    <m:sSub>
                      <m:sSubPr>
                        <m:ctrlPr>
                          <a:rPr lang="zh-CN" altLang="zh-CN" sz="1000" i="1">
                            <a:latin typeface="Cambria Math" panose="02040503050406030204" pitchFamily="18" charset="0"/>
                          </a:rPr>
                        </m:ctrlPr>
                      </m:sSubPr>
                      <m:e>
                        <m:r>
                          <m:rPr>
                            <m:sty m:val="p"/>
                          </m:rPr>
                          <a:rPr lang="en-US" altLang="zh-CN" sz="1000">
                            <a:latin typeface="Cambria Math" panose="02040503050406030204" pitchFamily="18" charset="0"/>
                          </a:rPr>
                          <m:t>S</m:t>
                        </m:r>
                      </m:e>
                      <m:sub>
                        <m:r>
                          <a:rPr lang="en-US" altLang="zh-CN" sz="1000" i="1">
                            <a:latin typeface="Cambria Math" panose="02040503050406030204" pitchFamily="18" charset="0"/>
                          </a:rPr>
                          <m:t>𝑖</m:t>
                        </m:r>
                        <m:r>
                          <a:rPr lang="en-US" altLang="zh-CN" sz="1000" i="1">
                            <a:latin typeface="Cambria Math" panose="02040503050406030204" pitchFamily="18" charset="0"/>
                          </a:rPr>
                          <m:t>1</m:t>
                        </m:r>
                      </m:sub>
                    </m:sSub>
                    <m:nary>
                      <m:naryPr>
                        <m:chr m:val="∏"/>
                        <m:limLoc m:val="undOvr"/>
                        <m:ctrlPr>
                          <a:rPr lang="zh-CN" altLang="zh-CN" sz="1000" i="1">
                            <a:latin typeface="Cambria Math" panose="02040503050406030204" pitchFamily="18" charset="0"/>
                          </a:rPr>
                        </m:ctrlPr>
                      </m:naryPr>
                      <m:sub>
                        <m:r>
                          <a:rPr lang="en-US" altLang="zh-CN" sz="1000" i="1">
                            <a:latin typeface="Cambria Math" panose="02040503050406030204" pitchFamily="18" charset="0"/>
                          </a:rPr>
                          <m:t>𝑙</m:t>
                        </m:r>
                        <m:r>
                          <a:rPr lang="en-US" altLang="zh-CN" sz="1000" i="1">
                            <a:latin typeface="Cambria Math" panose="02040503050406030204" pitchFamily="18" charset="0"/>
                          </a:rPr>
                          <m:t>=1</m:t>
                        </m:r>
                      </m:sub>
                      <m:sup>
                        <m:r>
                          <a:rPr lang="en-US" altLang="zh-CN" sz="1000" i="1">
                            <a:latin typeface="Cambria Math" panose="02040503050406030204" pitchFamily="18" charset="0"/>
                          </a:rPr>
                          <m:t>𝑘</m:t>
                        </m:r>
                      </m:sup>
                      <m:e>
                        <m:d>
                          <m:dPr>
                            <m:ctrlPr>
                              <a:rPr lang="zh-CN" altLang="zh-CN" sz="1000" i="1">
                                <a:latin typeface="Cambria Math" panose="02040503050406030204" pitchFamily="18" charset="0"/>
                              </a:rPr>
                            </m:ctrlPr>
                          </m:dPr>
                          <m:e>
                            <m:f>
                              <m:fPr>
                                <m:ctrlPr>
                                  <a:rPr lang="zh-CN" altLang="zh-CN" sz="1000" i="1">
                                    <a:latin typeface="Cambria Math" panose="02040503050406030204" pitchFamily="18" charset="0"/>
                                  </a:rPr>
                                </m:ctrlPr>
                              </m:fPr>
                              <m:num>
                                <m:r>
                                  <a:rPr lang="en-US" altLang="zh-CN" sz="1000" i="1">
                                    <a:latin typeface="Cambria Math" panose="02040503050406030204" pitchFamily="18" charset="0"/>
                                  </a:rPr>
                                  <m:t>1−</m:t>
                                </m:r>
                                <m:sSup>
                                  <m:sSupPr>
                                    <m:ctrlPr>
                                      <a:rPr lang="zh-CN" altLang="zh-CN" sz="1000" i="1">
                                        <a:latin typeface="Cambria Math" panose="02040503050406030204" pitchFamily="18" charset="0"/>
                                      </a:rPr>
                                    </m:ctrlPr>
                                  </m:sSupPr>
                                  <m:e>
                                    <m:r>
                                      <a:rPr lang="en-US" altLang="zh-CN" sz="1000" i="1">
                                        <a:latin typeface="Cambria Math" panose="02040503050406030204" pitchFamily="18" charset="0"/>
                                      </a:rPr>
                                      <m:t>2</m:t>
                                    </m:r>
                                  </m:e>
                                  <m:sup>
                                    <m:r>
                                      <a:rPr lang="en-US" altLang="zh-CN" sz="1000" i="1">
                                        <a:latin typeface="Cambria Math" panose="02040503050406030204" pitchFamily="18" charset="0"/>
                                      </a:rPr>
                                      <m:t>−</m:t>
                                    </m:r>
                                    <m:f>
                                      <m:fPr>
                                        <m:ctrlPr>
                                          <a:rPr lang="zh-CN" altLang="zh-CN" sz="1000" i="1">
                                            <a:latin typeface="Cambria Math" panose="02040503050406030204" pitchFamily="18" charset="0"/>
                                          </a:rPr>
                                        </m:ctrlPr>
                                      </m:fPr>
                                      <m:num>
                                        <m:sSub>
                                          <m:sSubPr>
                                            <m:ctrlPr>
                                              <a:rPr lang="zh-CN" altLang="zh-CN" sz="1000" i="1">
                                                <a:latin typeface="Cambria Math" panose="02040503050406030204" pitchFamily="18" charset="0"/>
                                              </a:rPr>
                                            </m:ctrlPr>
                                          </m:sSubPr>
                                          <m:e>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𝑛</m:t>
                                                </m:r>
                                              </m:e>
                                              <m:sub>
                                                <m:r>
                                                  <a:rPr lang="en-US" altLang="zh-CN" sz="1000" i="1">
                                                    <a:latin typeface="Cambria Math" panose="02040503050406030204" pitchFamily="18" charset="0"/>
                                                  </a:rPr>
                                                  <m:t>𝑙</m:t>
                                                </m:r>
                                              </m:sub>
                                            </m:sSub>
                                            <m:r>
                                              <a:rPr lang="en-US" altLang="zh-CN" sz="1000" i="1">
                                                <a:latin typeface="Cambria Math" panose="02040503050406030204" pitchFamily="18" charset="0"/>
                                              </a:rPr>
                                              <m:t>𝑡</m:t>
                                            </m:r>
                                          </m:e>
                                          <m:sub>
                                            <m:r>
                                              <a:rPr lang="en-US" altLang="zh-CN" sz="1000" i="1">
                                                <a:latin typeface="Cambria Math" panose="02040503050406030204" pitchFamily="18" charset="0"/>
                                              </a:rPr>
                                              <m:t>𝑙</m:t>
                                            </m:r>
                                          </m:sub>
                                        </m:sSub>
                                      </m:num>
                                      <m:den>
                                        <m:r>
                                          <a:rPr lang="en-US" altLang="zh-CN" sz="1000" i="1">
                                            <a:latin typeface="Cambria Math" panose="02040503050406030204" pitchFamily="18" charset="0"/>
                                          </a:rPr>
                                          <m:t>𝑇</m:t>
                                        </m:r>
                                      </m:den>
                                    </m:f>
                                  </m:sup>
                                </m:sSup>
                              </m:num>
                              <m:den>
                                <m:r>
                                  <a:rPr lang="en-US" altLang="zh-CN" sz="1000" i="1">
                                    <a:latin typeface="Cambria Math" panose="02040503050406030204" pitchFamily="18" charset="0"/>
                                  </a:rPr>
                                  <m:t>1−</m:t>
                                </m:r>
                                <m:sSup>
                                  <m:sSupPr>
                                    <m:ctrlPr>
                                      <a:rPr lang="zh-CN" altLang="zh-CN" sz="1000" i="1">
                                        <a:latin typeface="Cambria Math" panose="02040503050406030204" pitchFamily="18" charset="0"/>
                                      </a:rPr>
                                    </m:ctrlPr>
                                  </m:sSupPr>
                                  <m:e>
                                    <m:r>
                                      <a:rPr lang="en-US" altLang="zh-CN" sz="1000" i="1">
                                        <a:latin typeface="Cambria Math" panose="02040503050406030204" pitchFamily="18" charset="0"/>
                                      </a:rPr>
                                      <m:t>2</m:t>
                                    </m:r>
                                  </m:e>
                                  <m:sup>
                                    <m:r>
                                      <a:rPr lang="en-US" altLang="zh-CN" sz="1000" i="1">
                                        <a:latin typeface="Cambria Math" panose="02040503050406030204" pitchFamily="18" charset="0"/>
                                      </a:rPr>
                                      <m:t>−</m:t>
                                    </m:r>
                                    <m:f>
                                      <m:fPr>
                                        <m:ctrlPr>
                                          <a:rPr lang="zh-CN" altLang="zh-CN" sz="1000" i="1">
                                            <a:latin typeface="Cambria Math" panose="02040503050406030204" pitchFamily="18" charset="0"/>
                                          </a:rPr>
                                        </m:ctrlPr>
                                      </m:fPr>
                                      <m:num>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𝑙</m:t>
                                            </m:r>
                                          </m:sub>
                                        </m:sSub>
                                      </m:num>
                                      <m:den>
                                        <m:r>
                                          <a:rPr lang="en-US" altLang="zh-CN" sz="1000" i="1">
                                            <a:latin typeface="Cambria Math" panose="02040503050406030204" pitchFamily="18" charset="0"/>
                                          </a:rPr>
                                          <m:t>𝑇</m:t>
                                        </m:r>
                                      </m:den>
                                    </m:f>
                                  </m:sup>
                                </m:sSup>
                              </m:den>
                            </m:f>
                          </m:e>
                        </m:d>
                      </m:e>
                    </m:nary>
                    <m:r>
                      <a:rPr lang="en-US" altLang="zh-CN" sz="1000" i="1">
                        <a:latin typeface="Cambria Math" panose="02040503050406030204" pitchFamily="18" charset="0"/>
                      </a:rPr>
                      <m:t>=</m:t>
                    </m:r>
                    <m:sSub>
                      <m:sSubPr>
                        <m:ctrlPr>
                          <a:rPr lang="zh-CN" altLang="zh-CN" sz="1000" i="1">
                            <a:latin typeface="Cambria Math" panose="02040503050406030204" pitchFamily="18" charset="0"/>
                          </a:rPr>
                        </m:ctrlPr>
                      </m:sSubPr>
                      <m:e>
                        <m:r>
                          <m:rPr>
                            <m:sty m:val="p"/>
                          </m:rPr>
                          <a:rPr lang="en-US" altLang="zh-CN" sz="1000">
                            <a:latin typeface="Cambria Math" panose="02040503050406030204" pitchFamily="18" charset="0"/>
                          </a:rPr>
                          <m:t>S</m:t>
                        </m:r>
                      </m:e>
                      <m:sub>
                        <m:r>
                          <a:rPr lang="en-US" altLang="zh-CN" sz="1000" i="1">
                            <a:latin typeface="Cambria Math" panose="02040503050406030204" pitchFamily="18" charset="0"/>
                          </a:rPr>
                          <m:t>𝑖</m:t>
                        </m:r>
                        <m:r>
                          <a:rPr lang="en-US" altLang="zh-CN" sz="1000" i="1">
                            <a:latin typeface="Cambria Math" panose="02040503050406030204" pitchFamily="18" charset="0"/>
                          </a:rPr>
                          <m:t>1</m:t>
                        </m:r>
                      </m:sub>
                    </m:sSub>
                    <m:nary>
                      <m:naryPr>
                        <m:chr m:val="∏"/>
                        <m:limLoc m:val="undOvr"/>
                        <m:ctrlPr>
                          <a:rPr lang="zh-CN" altLang="zh-CN" sz="1000" i="1">
                            <a:latin typeface="Cambria Math" panose="02040503050406030204" pitchFamily="18" charset="0"/>
                          </a:rPr>
                        </m:ctrlPr>
                      </m:naryPr>
                      <m:sub>
                        <m:r>
                          <a:rPr lang="en-US" altLang="zh-CN" sz="1000" i="1">
                            <a:latin typeface="Cambria Math" panose="02040503050406030204" pitchFamily="18" charset="0"/>
                          </a:rPr>
                          <m:t>𝑙</m:t>
                        </m:r>
                        <m:r>
                          <a:rPr lang="en-US" altLang="zh-CN" sz="1000" i="1">
                            <a:latin typeface="Cambria Math" panose="02040503050406030204" pitchFamily="18" charset="0"/>
                          </a:rPr>
                          <m:t>=1</m:t>
                        </m:r>
                      </m:sub>
                      <m:sup>
                        <m:r>
                          <a:rPr lang="en-US" altLang="zh-CN" sz="1000" i="1">
                            <a:latin typeface="Cambria Math" panose="02040503050406030204" pitchFamily="18" charset="0"/>
                          </a:rPr>
                          <m:t>𝑘</m:t>
                        </m:r>
                      </m:sup>
                      <m:e>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𝑛</m:t>
                            </m:r>
                          </m:e>
                          <m:sub>
                            <m:r>
                              <a:rPr lang="en-US" altLang="zh-CN" sz="1000" i="1">
                                <a:latin typeface="Cambria Math" panose="02040503050406030204" pitchFamily="18" charset="0"/>
                              </a:rPr>
                              <m:t>𝑙</m:t>
                            </m:r>
                          </m:sub>
                        </m:sSub>
                      </m:e>
                    </m:nary>
                  </m:oMath>
                </a14:m>
                <a:r>
                  <a:rPr lang="en-US" altLang="zh-CN" sz="1100" dirty="0"/>
                  <a:t>                      (7a</a:t>
                </a:r>
                <a:r>
                  <a:rPr lang="en-US" altLang="zh-CN" sz="1100" dirty="0" smtClean="0"/>
                  <a:t>)</a:t>
                </a:r>
                <a:endParaRPr lang="en-US" altLang="zh-CN" sz="1100" b="0" dirty="0" smtClean="0"/>
              </a:p>
              <a:p>
                <a:pPr marL="457200" lvl="1" indent="0" algn="just" eaLnBrk="1" hangingPunct="1">
                  <a:lnSpc>
                    <a:spcPct val="110000"/>
                  </a:lnSpc>
                  <a:buNone/>
                </a:pPr>
                <a:r>
                  <a:rPr lang="en-US" altLang="zh-CN" sz="1200" b="0" dirty="0">
                    <a:solidFill>
                      <a:schemeClr val="tx1"/>
                    </a:solidFill>
                  </a:rPr>
                  <a:t>Formula (7a) </a:t>
                </a:r>
                <a:r>
                  <a:rPr lang="en-US" altLang="zh-CN" sz="1200" b="0" dirty="0" smtClean="0">
                    <a:solidFill>
                      <a:schemeClr val="tx1"/>
                    </a:solidFill>
                  </a:rPr>
                  <a:t>shows that </a:t>
                </a:r>
                <a:r>
                  <a:rPr lang="en-US" altLang="zh-CN" sz="1200" b="0" dirty="0" smtClean="0">
                    <a:solidFill>
                      <a:srgbClr val="00B050"/>
                    </a:solidFill>
                  </a:rPr>
                  <a:t>for the long-life nuclide, its cooling process could be neglected, its activity increases proportionally </a:t>
                </a:r>
                <a:r>
                  <a:rPr lang="en-US" altLang="zh-CN" sz="1200" b="0" dirty="0">
                    <a:solidFill>
                      <a:srgbClr val="00B050"/>
                    </a:solidFill>
                  </a:rPr>
                  <a:t>with </a:t>
                </a:r>
                <a:r>
                  <a:rPr lang="en-US" altLang="zh-CN" sz="1200" b="0" dirty="0" smtClean="0">
                    <a:solidFill>
                      <a:srgbClr val="00B050"/>
                    </a:solidFill>
                  </a:rPr>
                  <a:t>total number of treatment.</a:t>
                </a:r>
              </a:p>
              <a:p>
                <a:pPr marL="857250" lvl="2" indent="0" algn="just" eaLnBrk="1" hangingPunct="1">
                  <a:lnSpc>
                    <a:spcPct val="110000"/>
                  </a:lnSpc>
                  <a:buNone/>
                </a:pPr>
                <a14:m>
                  <m:oMathPara xmlns:m="http://schemas.openxmlformats.org/officeDocument/2006/math">
                    <m:oMathParaPr>
                      <m:jc m:val="centerGroup"/>
                    </m:oMathParaPr>
                    <m:oMath xmlns:m="http://schemas.openxmlformats.org/officeDocument/2006/math">
                      <m:sSub>
                        <m:sSubPr>
                          <m:ctrlPr>
                            <a:rPr lang="zh-CN" altLang="zh-CN" sz="1000" i="1">
                              <a:latin typeface="Cambria Math" panose="02040503050406030204" pitchFamily="18" charset="0"/>
                            </a:rPr>
                          </m:ctrlPr>
                        </m:sSubPr>
                        <m:e>
                          <m:r>
                            <m:rPr>
                              <m:sty m:val="p"/>
                            </m:rPr>
                            <a:rPr lang="en-US" altLang="zh-CN" sz="1000">
                              <a:latin typeface="Cambria Math" panose="02040503050406030204" pitchFamily="18" charset="0"/>
                            </a:rPr>
                            <m:t>S</m:t>
                          </m:r>
                        </m:e>
                        <m:sub>
                          <m:r>
                            <a:rPr lang="en-US" altLang="zh-CN" sz="1000" i="1">
                              <a:latin typeface="Cambria Math" panose="02040503050406030204" pitchFamily="18" charset="0"/>
                            </a:rPr>
                            <m:t>𝑘</m:t>
                          </m:r>
                          <m:r>
                            <a:rPr lang="en-US" altLang="zh-CN" sz="1000" i="1">
                              <a:latin typeface="Cambria Math" panose="02040503050406030204" pitchFamily="18" charset="0"/>
                            </a:rPr>
                            <m:t>,</m:t>
                          </m:r>
                          <m:r>
                            <a:rPr lang="en-US" altLang="zh-CN" sz="1000" i="1">
                              <a:latin typeface="Cambria Math" panose="02040503050406030204" pitchFamily="18" charset="0"/>
                            </a:rPr>
                            <m:t>𝑚𝑎𝑥</m:t>
                          </m:r>
                        </m:sub>
                      </m:sSub>
                      <m:r>
                        <a:rPr lang="en-US" altLang="zh-CN" sz="1000" i="1">
                          <a:latin typeface="Cambria Math" panose="02040503050406030204" pitchFamily="18" charset="0"/>
                        </a:rPr>
                        <m:t>=</m:t>
                      </m:r>
                      <m:sSub>
                        <m:sSubPr>
                          <m:ctrlPr>
                            <a:rPr lang="zh-CN" altLang="zh-CN" sz="1000" i="1">
                              <a:latin typeface="Cambria Math" panose="02040503050406030204" pitchFamily="18" charset="0"/>
                            </a:rPr>
                          </m:ctrlPr>
                        </m:sSubPr>
                        <m:e>
                          <m:r>
                            <m:rPr>
                              <m:sty m:val="p"/>
                            </m:rPr>
                            <a:rPr lang="en-US" altLang="zh-CN" sz="1000">
                              <a:latin typeface="Cambria Math" panose="02040503050406030204" pitchFamily="18" charset="0"/>
                            </a:rPr>
                            <m:t>S</m:t>
                          </m:r>
                        </m:e>
                        <m:sub>
                          <m:r>
                            <a:rPr lang="en-US" altLang="zh-CN" sz="1000" i="1">
                              <a:latin typeface="Cambria Math" panose="02040503050406030204" pitchFamily="18" charset="0"/>
                            </a:rPr>
                            <m:t>𝑠𝑎𝑡</m:t>
                          </m:r>
                        </m:sub>
                      </m:sSub>
                      <m:d>
                        <m:dPr>
                          <m:ctrlPr>
                            <a:rPr lang="zh-CN" altLang="zh-CN" sz="1000" i="1">
                              <a:latin typeface="Cambria Math" panose="02040503050406030204" pitchFamily="18" charset="0"/>
                            </a:rPr>
                          </m:ctrlPr>
                        </m:dPr>
                        <m:e>
                          <m:r>
                            <a:rPr lang="en-US" altLang="zh-CN" sz="1000" i="1">
                              <a:latin typeface="Cambria Math" panose="02040503050406030204" pitchFamily="18" charset="0"/>
                            </a:rPr>
                            <m:t>1−</m:t>
                          </m:r>
                          <m:sSup>
                            <m:sSupPr>
                              <m:ctrlPr>
                                <a:rPr lang="zh-CN" altLang="zh-CN" sz="1000" i="1">
                                  <a:latin typeface="Cambria Math" panose="02040503050406030204" pitchFamily="18" charset="0"/>
                                </a:rPr>
                              </m:ctrlPr>
                            </m:sSupPr>
                            <m:e>
                              <m:r>
                                <a:rPr lang="en-US" altLang="zh-CN" sz="1000" i="1">
                                  <a:latin typeface="Cambria Math" panose="02040503050406030204" pitchFamily="18" charset="0"/>
                                </a:rPr>
                                <m:t>2</m:t>
                              </m:r>
                            </m:e>
                            <m:sup>
                              <m:f>
                                <m:fPr>
                                  <m:type m:val="lin"/>
                                  <m:ctrlPr>
                                    <a:rPr lang="zh-CN" altLang="zh-CN" sz="1000" i="1">
                                      <a:latin typeface="Cambria Math" panose="02040503050406030204" pitchFamily="18" charset="0"/>
                                    </a:rPr>
                                  </m:ctrlPr>
                                </m:fPr>
                                <m:num>
                                  <m:r>
                                    <a:rPr lang="en-US" altLang="zh-CN" sz="1000" i="1">
                                      <a:latin typeface="Cambria Math" panose="02040503050406030204" pitchFamily="18" charset="0"/>
                                    </a:rPr>
                                    <m:t>−</m:t>
                                  </m:r>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𝑖</m:t>
                                      </m:r>
                                      <m:r>
                                        <a:rPr lang="en-US" altLang="zh-CN" sz="1000" i="1">
                                          <a:latin typeface="Cambria Math" panose="02040503050406030204" pitchFamily="18" charset="0"/>
                                        </a:rPr>
                                        <m:t>1</m:t>
                                      </m:r>
                                    </m:sub>
                                  </m:sSub>
                                </m:num>
                                <m:den>
                                  <m:r>
                                    <a:rPr lang="en-US" altLang="zh-CN" sz="1000" i="1">
                                      <a:latin typeface="Cambria Math" panose="02040503050406030204" pitchFamily="18" charset="0"/>
                                    </a:rPr>
                                    <m:t>𝑇</m:t>
                                  </m:r>
                                </m:den>
                              </m:f>
                            </m:sup>
                          </m:sSup>
                        </m:e>
                      </m:d>
                      <m:nary>
                        <m:naryPr>
                          <m:chr m:val="∏"/>
                          <m:limLoc m:val="undOvr"/>
                          <m:ctrlPr>
                            <a:rPr lang="zh-CN" altLang="zh-CN" sz="1000" i="1">
                              <a:latin typeface="Cambria Math" panose="02040503050406030204" pitchFamily="18" charset="0"/>
                            </a:rPr>
                          </m:ctrlPr>
                        </m:naryPr>
                        <m:sub>
                          <m:r>
                            <a:rPr lang="en-US" altLang="zh-CN" sz="1000" i="1">
                              <a:latin typeface="Cambria Math" panose="02040503050406030204" pitchFamily="18" charset="0"/>
                            </a:rPr>
                            <m:t>𝑙</m:t>
                          </m:r>
                          <m:r>
                            <a:rPr lang="en-US" altLang="zh-CN" sz="1000" i="1">
                              <a:latin typeface="Cambria Math" panose="02040503050406030204" pitchFamily="18" charset="0"/>
                            </a:rPr>
                            <m:t>=1</m:t>
                          </m:r>
                        </m:sub>
                        <m:sup>
                          <m:r>
                            <a:rPr lang="en-US" altLang="zh-CN" sz="1000" i="1">
                              <a:latin typeface="Cambria Math" panose="02040503050406030204" pitchFamily="18" charset="0"/>
                            </a:rPr>
                            <m:t>𝑘</m:t>
                          </m:r>
                        </m:sup>
                        <m:e>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𝑛</m:t>
                              </m:r>
                            </m:e>
                            <m:sub>
                              <m:r>
                                <a:rPr lang="en-US" altLang="zh-CN" sz="1000" i="1">
                                  <a:latin typeface="Cambria Math" panose="02040503050406030204" pitchFamily="18" charset="0"/>
                                </a:rPr>
                                <m:t>𝑙</m:t>
                              </m:r>
                            </m:sub>
                          </m:sSub>
                        </m:e>
                      </m:nary>
                      <m:r>
                        <a:rPr lang="en-US" altLang="zh-CN" sz="1000" i="1">
                          <a:latin typeface="Cambria Math" panose="02040503050406030204" pitchFamily="18" charset="0"/>
                        </a:rPr>
                        <m:t>=</m:t>
                      </m:r>
                      <m:sSub>
                        <m:sSubPr>
                          <m:ctrlPr>
                            <a:rPr lang="zh-CN" altLang="zh-CN" sz="1000" i="1">
                              <a:latin typeface="Cambria Math" panose="02040503050406030204" pitchFamily="18" charset="0"/>
                            </a:rPr>
                          </m:ctrlPr>
                        </m:sSubPr>
                        <m:e>
                          <m:r>
                            <m:rPr>
                              <m:sty m:val="p"/>
                            </m:rPr>
                            <a:rPr lang="en-US" altLang="zh-CN" sz="1000">
                              <a:latin typeface="Cambria Math" panose="02040503050406030204" pitchFamily="18" charset="0"/>
                            </a:rPr>
                            <m:t>S</m:t>
                          </m:r>
                        </m:e>
                        <m:sub>
                          <m:r>
                            <a:rPr lang="en-US" altLang="zh-CN" sz="1000" i="1">
                              <a:latin typeface="Cambria Math" panose="02040503050406030204" pitchFamily="18" charset="0"/>
                            </a:rPr>
                            <m:t>𝑠𝑎𝑡</m:t>
                          </m:r>
                        </m:sub>
                      </m:sSub>
                      <m:d>
                        <m:dPr>
                          <m:ctrlPr>
                            <a:rPr lang="zh-CN" altLang="zh-CN" sz="1000" i="1">
                              <a:latin typeface="Cambria Math" panose="02040503050406030204" pitchFamily="18" charset="0"/>
                            </a:rPr>
                          </m:ctrlPr>
                        </m:dPr>
                        <m:e>
                          <m:d>
                            <m:dPr>
                              <m:ctrlPr>
                                <a:rPr lang="zh-CN" altLang="zh-CN" sz="1000" i="1">
                                  <a:latin typeface="Cambria Math" panose="02040503050406030204" pitchFamily="18" charset="0"/>
                                </a:rPr>
                              </m:ctrlPr>
                            </m:dPr>
                            <m:e>
                              <m:func>
                                <m:funcPr>
                                  <m:ctrlPr>
                                    <a:rPr lang="zh-CN" altLang="zh-CN" sz="1000" i="1">
                                      <a:latin typeface="Cambria Math" panose="02040503050406030204" pitchFamily="18" charset="0"/>
                                    </a:rPr>
                                  </m:ctrlPr>
                                </m:funcPr>
                                <m:fName>
                                  <m:r>
                                    <m:rPr>
                                      <m:sty m:val="p"/>
                                    </m:rPr>
                                    <a:rPr lang="en-US" altLang="zh-CN" sz="1000">
                                      <a:latin typeface="Cambria Math" panose="02040503050406030204" pitchFamily="18" charset="0"/>
                                    </a:rPr>
                                    <m:t>ln</m:t>
                                  </m:r>
                                </m:fName>
                                <m:e>
                                  <m:r>
                                    <a:rPr lang="en-US" altLang="zh-CN" sz="1000" i="1">
                                      <a:latin typeface="Cambria Math" panose="02040503050406030204" pitchFamily="18" charset="0"/>
                                    </a:rPr>
                                    <m:t>2</m:t>
                                  </m:r>
                                </m:e>
                              </m:func>
                            </m:e>
                          </m:d>
                          <m:f>
                            <m:fPr>
                              <m:ctrlPr>
                                <a:rPr lang="zh-CN" altLang="zh-CN" sz="1000" i="1">
                                  <a:latin typeface="Cambria Math" panose="02040503050406030204" pitchFamily="18" charset="0"/>
                                </a:rPr>
                              </m:ctrlPr>
                            </m:fPr>
                            <m:num>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𝑖</m:t>
                                  </m:r>
                                  <m:r>
                                    <a:rPr lang="en-US" altLang="zh-CN" sz="1000" i="1">
                                      <a:latin typeface="Cambria Math" panose="02040503050406030204" pitchFamily="18" charset="0"/>
                                    </a:rPr>
                                    <m:t>1</m:t>
                                  </m:r>
                                </m:sub>
                              </m:sSub>
                            </m:num>
                            <m:den>
                              <m:r>
                                <a:rPr lang="en-US" altLang="zh-CN" sz="1000" i="1">
                                  <a:latin typeface="Cambria Math" panose="02040503050406030204" pitchFamily="18" charset="0"/>
                                </a:rPr>
                                <m:t>𝑇</m:t>
                              </m:r>
                            </m:den>
                          </m:f>
                        </m:e>
                      </m:d>
                      <m:nary>
                        <m:naryPr>
                          <m:chr m:val="∏"/>
                          <m:limLoc m:val="undOvr"/>
                          <m:ctrlPr>
                            <a:rPr lang="zh-CN" altLang="zh-CN" sz="1000" i="1">
                              <a:latin typeface="Cambria Math" panose="02040503050406030204" pitchFamily="18" charset="0"/>
                            </a:rPr>
                          </m:ctrlPr>
                        </m:naryPr>
                        <m:sub>
                          <m:r>
                            <a:rPr lang="en-US" altLang="zh-CN" sz="1000" i="1">
                              <a:latin typeface="Cambria Math" panose="02040503050406030204" pitchFamily="18" charset="0"/>
                            </a:rPr>
                            <m:t>𝑙</m:t>
                          </m:r>
                          <m:r>
                            <a:rPr lang="en-US" altLang="zh-CN" sz="1000" i="1">
                              <a:latin typeface="Cambria Math" panose="02040503050406030204" pitchFamily="18" charset="0"/>
                            </a:rPr>
                            <m:t>=1</m:t>
                          </m:r>
                        </m:sub>
                        <m:sup>
                          <m:r>
                            <a:rPr lang="en-US" altLang="zh-CN" sz="1000" i="1">
                              <a:latin typeface="Cambria Math" panose="02040503050406030204" pitchFamily="18" charset="0"/>
                            </a:rPr>
                            <m:t>𝑘</m:t>
                          </m:r>
                        </m:sup>
                        <m:e>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𝑛</m:t>
                              </m:r>
                            </m:e>
                            <m:sub>
                              <m:r>
                                <a:rPr lang="en-US" altLang="zh-CN" sz="1000" i="1">
                                  <a:latin typeface="Cambria Math" panose="02040503050406030204" pitchFamily="18" charset="0"/>
                                </a:rPr>
                                <m:t>𝑙</m:t>
                              </m:r>
                            </m:sub>
                          </m:sSub>
                        </m:e>
                      </m:nary>
                      <m:r>
                        <a:rPr lang="en-US" altLang="zh-CN" sz="1000" i="1">
                          <a:latin typeface="Cambria Math" panose="02040503050406030204" pitchFamily="18" charset="0"/>
                        </a:rPr>
                        <m:t>=</m:t>
                      </m:r>
                      <m:sSub>
                        <m:sSubPr>
                          <m:ctrlPr>
                            <a:rPr lang="zh-CN" altLang="zh-CN" sz="1000" i="1">
                              <a:latin typeface="Cambria Math" panose="02040503050406030204" pitchFamily="18" charset="0"/>
                            </a:rPr>
                          </m:ctrlPr>
                        </m:sSubPr>
                        <m:e>
                          <m:r>
                            <m:rPr>
                              <m:sty m:val="p"/>
                            </m:rPr>
                            <a:rPr lang="en-US" altLang="zh-CN" sz="1000">
                              <a:latin typeface="Cambria Math" panose="02040503050406030204" pitchFamily="18" charset="0"/>
                            </a:rPr>
                            <m:t>S</m:t>
                          </m:r>
                        </m:e>
                        <m:sub>
                          <m:r>
                            <a:rPr lang="en-US" altLang="zh-CN" sz="1000" i="1">
                              <a:latin typeface="Cambria Math" panose="02040503050406030204" pitchFamily="18" charset="0"/>
                            </a:rPr>
                            <m:t>𝑠𝑎𝑡</m:t>
                          </m:r>
                        </m:sub>
                      </m:sSub>
                      <m:d>
                        <m:dPr>
                          <m:ctrlPr>
                            <a:rPr lang="zh-CN" altLang="zh-CN" sz="1000" i="1">
                              <a:latin typeface="Cambria Math" panose="02040503050406030204" pitchFamily="18" charset="0"/>
                            </a:rPr>
                          </m:ctrlPr>
                        </m:dPr>
                        <m:e>
                          <m:d>
                            <m:dPr>
                              <m:ctrlPr>
                                <a:rPr lang="zh-CN" altLang="zh-CN" sz="1000" i="1">
                                  <a:latin typeface="Cambria Math" panose="02040503050406030204" pitchFamily="18" charset="0"/>
                                </a:rPr>
                              </m:ctrlPr>
                            </m:dPr>
                            <m:e>
                              <m:func>
                                <m:funcPr>
                                  <m:ctrlPr>
                                    <a:rPr lang="zh-CN" altLang="zh-CN" sz="1000" i="1">
                                      <a:latin typeface="Cambria Math" panose="02040503050406030204" pitchFamily="18" charset="0"/>
                                    </a:rPr>
                                  </m:ctrlPr>
                                </m:funcPr>
                                <m:fName>
                                  <m:r>
                                    <m:rPr>
                                      <m:sty m:val="p"/>
                                    </m:rPr>
                                    <a:rPr lang="en-US" altLang="zh-CN" sz="1000">
                                      <a:latin typeface="Cambria Math" panose="02040503050406030204" pitchFamily="18" charset="0"/>
                                    </a:rPr>
                                    <m:t>ln</m:t>
                                  </m:r>
                                </m:fName>
                                <m:e>
                                  <m:r>
                                    <a:rPr lang="en-US" altLang="zh-CN" sz="1000" i="1">
                                      <a:latin typeface="Cambria Math" panose="02040503050406030204" pitchFamily="18" charset="0"/>
                                    </a:rPr>
                                    <m:t>2</m:t>
                                  </m:r>
                                </m:e>
                              </m:func>
                            </m:e>
                          </m:d>
                          <m:f>
                            <m:fPr>
                              <m:ctrlPr>
                                <a:rPr lang="zh-CN" altLang="zh-CN" sz="1000" i="1">
                                  <a:latin typeface="Cambria Math" panose="02040503050406030204" pitchFamily="18" charset="0"/>
                                </a:rPr>
                              </m:ctrlPr>
                            </m:fPr>
                            <m:num>
                              <m:d>
                                <m:dPr>
                                  <m:ctrlPr>
                                    <a:rPr lang="zh-CN" altLang="zh-CN" sz="1000" i="1">
                                      <a:latin typeface="Cambria Math" panose="02040503050406030204" pitchFamily="18" charset="0"/>
                                    </a:rPr>
                                  </m:ctrlPr>
                                </m:dPr>
                                <m:e>
                                  <m:nary>
                                    <m:naryPr>
                                      <m:chr m:val="∏"/>
                                      <m:limLoc m:val="undOvr"/>
                                      <m:ctrlPr>
                                        <a:rPr lang="zh-CN" altLang="zh-CN" sz="1000" i="1">
                                          <a:latin typeface="Cambria Math" panose="02040503050406030204" pitchFamily="18" charset="0"/>
                                        </a:rPr>
                                      </m:ctrlPr>
                                    </m:naryPr>
                                    <m:sub>
                                      <m:r>
                                        <a:rPr lang="en-US" altLang="zh-CN" sz="1000" i="1">
                                          <a:latin typeface="Cambria Math" panose="02040503050406030204" pitchFamily="18" charset="0"/>
                                        </a:rPr>
                                        <m:t>𝑙</m:t>
                                      </m:r>
                                      <m:r>
                                        <a:rPr lang="en-US" altLang="zh-CN" sz="1000" i="1">
                                          <a:latin typeface="Cambria Math" panose="02040503050406030204" pitchFamily="18" charset="0"/>
                                        </a:rPr>
                                        <m:t>=1</m:t>
                                      </m:r>
                                    </m:sub>
                                    <m:sup>
                                      <m:r>
                                        <a:rPr lang="en-US" altLang="zh-CN" sz="1000" i="1">
                                          <a:latin typeface="Cambria Math" panose="02040503050406030204" pitchFamily="18" charset="0"/>
                                        </a:rPr>
                                        <m:t>𝑘</m:t>
                                      </m:r>
                                    </m:sup>
                                    <m:e>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𝑛</m:t>
                                          </m:r>
                                        </m:e>
                                        <m:sub>
                                          <m:r>
                                            <a:rPr lang="en-US" altLang="zh-CN" sz="1000" i="1">
                                              <a:latin typeface="Cambria Math" panose="02040503050406030204" pitchFamily="18" charset="0"/>
                                            </a:rPr>
                                            <m:t>𝑙</m:t>
                                          </m:r>
                                        </m:sub>
                                      </m:sSub>
                                    </m:e>
                                  </m:nary>
                                </m:e>
                              </m:d>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𝑖</m:t>
                                  </m:r>
                                  <m:r>
                                    <a:rPr lang="en-US" altLang="zh-CN" sz="1000" i="1">
                                      <a:latin typeface="Cambria Math" panose="02040503050406030204" pitchFamily="18" charset="0"/>
                                    </a:rPr>
                                    <m:t>1</m:t>
                                  </m:r>
                                </m:sub>
                              </m:sSub>
                            </m:num>
                            <m:den>
                              <m:r>
                                <a:rPr lang="en-US" altLang="zh-CN" sz="1000" i="1">
                                  <a:latin typeface="Cambria Math" panose="02040503050406030204" pitchFamily="18" charset="0"/>
                                </a:rPr>
                                <m:t>𝑇</m:t>
                              </m:r>
                            </m:den>
                          </m:f>
                        </m:e>
                      </m:d>
                      <m:f>
                        <m:fPr>
                          <m:ctrlPr>
                            <a:rPr lang="zh-CN" altLang="zh-CN" sz="1000" i="1">
                              <a:latin typeface="Cambria Math" panose="02040503050406030204" pitchFamily="18" charset="0"/>
                            </a:rPr>
                          </m:ctrlPr>
                        </m:fPr>
                        <m:num>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𝑡𝑜𝑡</m:t>
                              </m:r>
                            </m:sub>
                          </m:sSub>
                        </m:num>
                        <m:den>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𝑡𝑜𝑡</m:t>
                              </m:r>
                            </m:sub>
                          </m:sSub>
                        </m:den>
                      </m:f>
                      <m:r>
                        <a:rPr lang="en-US" altLang="zh-CN" sz="1000" i="1">
                          <a:latin typeface="Cambria Math" panose="02040503050406030204" pitchFamily="18" charset="0"/>
                        </a:rPr>
                        <m:t>=</m:t>
                      </m:r>
                      <m:sSub>
                        <m:sSubPr>
                          <m:ctrlPr>
                            <a:rPr lang="zh-CN" altLang="zh-CN" sz="1000" i="1">
                              <a:latin typeface="Cambria Math" panose="02040503050406030204" pitchFamily="18" charset="0"/>
                            </a:rPr>
                          </m:ctrlPr>
                        </m:sSubPr>
                        <m:e>
                          <m:r>
                            <m:rPr>
                              <m:sty m:val="p"/>
                            </m:rPr>
                            <a:rPr lang="en-US" altLang="zh-CN" sz="1000">
                              <a:latin typeface="Cambria Math" panose="02040503050406030204" pitchFamily="18" charset="0"/>
                            </a:rPr>
                            <m:t>S</m:t>
                          </m:r>
                        </m:e>
                        <m:sub>
                          <m:r>
                            <a:rPr lang="en-US" altLang="zh-CN" sz="1000" i="1">
                              <a:latin typeface="Cambria Math" panose="02040503050406030204" pitchFamily="18" charset="0"/>
                            </a:rPr>
                            <m:t>𝑠𝑎𝑡</m:t>
                          </m:r>
                        </m:sub>
                      </m:sSub>
                      <m:d>
                        <m:dPr>
                          <m:ctrlPr>
                            <a:rPr lang="zh-CN" altLang="zh-CN" sz="1000" i="1">
                              <a:latin typeface="Cambria Math" panose="02040503050406030204" pitchFamily="18" charset="0"/>
                            </a:rPr>
                          </m:ctrlPr>
                        </m:dPr>
                        <m:e>
                          <m:d>
                            <m:dPr>
                              <m:ctrlPr>
                                <a:rPr lang="zh-CN" altLang="zh-CN" sz="1000" i="1">
                                  <a:latin typeface="Cambria Math" panose="02040503050406030204" pitchFamily="18" charset="0"/>
                                </a:rPr>
                              </m:ctrlPr>
                            </m:dPr>
                            <m:e>
                              <m:func>
                                <m:funcPr>
                                  <m:ctrlPr>
                                    <a:rPr lang="zh-CN" altLang="zh-CN" sz="1000" i="1">
                                      <a:latin typeface="Cambria Math" panose="02040503050406030204" pitchFamily="18" charset="0"/>
                                    </a:rPr>
                                  </m:ctrlPr>
                                </m:funcPr>
                                <m:fName>
                                  <m:r>
                                    <m:rPr>
                                      <m:sty m:val="p"/>
                                    </m:rPr>
                                    <a:rPr lang="en-US" altLang="zh-CN" sz="1000">
                                      <a:latin typeface="Cambria Math" panose="02040503050406030204" pitchFamily="18" charset="0"/>
                                    </a:rPr>
                                    <m:t>ln</m:t>
                                  </m:r>
                                </m:fName>
                                <m:e>
                                  <m:r>
                                    <a:rPr lang="en-US" altLang="zh-CN" sz="1000" i="1">
                                      <a:latin typeface="Cambria Math" panose="02040503050406030204" pitchFamily="18" charset="0"/>
                                    </a:rPr>
                                    <m:t>2</m:t>
                                  </m:r>
                                </m:e>
                              </m:func>
                            </m:e>
                          </m:d>
                          <m:f>
                            <m:fPr>
                              <m:ctrlPr>
                                <a:rPr lang="zh-CN" altLang="zh-CN" sz="1000" i="1">
                                  <a:latin typeface="Cambria Math" panose="02040503050406030204" pitchFamily="18" charset="0"/>
                                </a:rPr>
                              </m:ctrlPr>
                            </m:fPr>
                            <m:num>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𝑡𝑜𝑡</m:t>
                                  </m:r>
                                </m:sub>
                              </m:sSub>
                            </m:num>
                            <m:den>
                              <m:r>
                                <a:rPr lang="en-US" altLang="zh-CN" sz="1000" i="1">
                                  <a:latin typeface="Cambria Math" panose="02040503050406030204" pitchFamily="18" charset="0"/>
                                </a:rPr>
                                <m:t>𝑇</m:t>
                              </m:r>
                            </m:den>
                          </m:f>
                        </m:e>
                      </m:d>
                      <m:f>
                        <m:fPr>
                          <m:ctrlPr>
                            <a:rPr lang="zh-CN" altLang="zh-CN" sz="1000" i="1">
                              <a:latin typeface="Cambria Math" panose="02040503050406030204" pitchFamily="18" charset="0"/>
                            </a:rPr>
                          </m:ctrlPr>
                        </m:fPr>
                        <m:num>
                          <m:d>
                            <m:dPr>
                              <m:ctrlPr>
                                <a:rPr lang="zh-CN" altLang="zh-CN" sz="1000" i="1">
                                  <a:latin typeface="Cambria Math" panose="02040503050406030204" pitchFamily="18" charset="0"/>
                                </a:rPr>
                              </m:ctrlPr>
                            </m:dPr>
                            <m:e>
                              <m:nary>
                                <m:naryPr>
                                  <m:chr m:val="∏"/>
                                  <m:limLoc m:val="undOvr"/>
                                  <m:ctrlPr>
                                    <a:rPr lang="zh-CN" altLang="zh-CN" sz="1000" i="1">
                                      <a:latin typeface="Cambria Math" panose="02040503050406030204" pitchFamily="18" charset="0"/>
                                    </a:rPr>
                                  </m:ctrlPr>
                                </m:naryPr>
                                <m:sub>
                                  <m:r>
                                    <a:rPr lang="en-US" altLang="zh-CN" sz="1000" i="1">
                                      <a:latin typeface="Cambria Math" panose="02040503050406030204" pitchFamily="18" charset="0"/>
                                    </a:rPr>
                                    <m:t>𝑙</m:t>
                                  </m:r>
                                  <m:r>
                                    <a:rPr lang="en-US" altLang="zh-CN" sz="1000" i="1">
                                      <a:latin typeface="Cambria Math" panose="02040503050406030204" pitchFamily="18" charset="0"/>
                                    </a:rPr>
                                    <m:t>=1</m:t>
                                  </m:r>
                                </m:sub>
                                <m:sup>
                                  <m:r>
                                    <a:rPr lang="en-US" altLang="zh-CN" sz="1000" i="1">
                                      <a:latin typeface="Cambria Math" panose="02040503050406030204" pitchFamily="18" charset="0"/>
                                    </a:rPr>
                                    <m:t>𝑘</m:t>
                                  </m:r>
                                </m:sup>
                                <m:e>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𝑛</m:t>
                                      </m:r>
                                    </m:e>
                                    <m:sub>
                                      <m:r>
                                        <a:rPr lang="en-US" altLang="zh-CN" sz="1000" i="1">
                                          <a:latin typeface="Cambria Math" panose="02040503050406030204" pitchFamily="18" charset="0"/>
                                        </a:rPr>
                                        <m:t>𝑙</m:t>
                                      </m:r>
                                    </m:sub>
                                  </m:sSub>
                                </m:e>
                              </m:nary>
                            </m:e>
                          </m:d>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𝑖</m:t>
                              </m:r>
                              <m:r>
                                <a:rPr lang="en-US" altLang="zh-CN" sz="1000" i="1">
                                  <a:latin typeface="Cambria Math" panose="02040503050406030204" pitchFamily="18" charset="0"/>
                                </a:rPr>
                                <m:t>1</m:t>
                              </m:r>
                            </m:sub>
                          </m:sSub>
                        </m:num>
                        <m:den>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𝑡𝑜𝑡</m:t>
                              </m:r>
                            </m:sub>
                          </m:sSub>
                        </m:den>
                      </m:f>
                    </m:oMath>
                  </m:oMathPara>
                </a14:m>
                <a:endParaRPr lang="en-US" altLang="zh-CN" sz="1000" i="1" dirty="0" smtClean="0"/>
              </a:p>
              <a:p>
                <a:pPr marL="857250" lvl="2" indent="0" algn="just" eaLnBrk="1" hangingPunct="1">
                  <a:lnSpc>
                    <a:spcPct val="110000"/>
                  </a:lnSpc>
                  <a:buNone/>
                </a:pPr>
                <a:r>
                  <a:rPr lang="en-US" altLang="zh-CN" sz="1000" dirty="0" smtClean="0"/>
                  <a:t>             </a:t>
                </a:r>
                <a14:m>
                  <m:oMath xmlns:m="http://schemas.openxmlformats.org/officeDocument/2006/math">
                    <m:r>
                      <a:rPr lang="en-US" altLang="zh-CN" sz="1000" i="1">
                        <a:latin typeface="Cambria Math" panose="02040503050406030204" pitchFamily="18" charset="0"/>
                      </a:rPr>
                      <m:t>=</m:t>
                    </m:r>
                    <m:sSub>
                      <m:sSubPr>
                        <m:ctrlPr>
                          <a:rPr lang="zh-CN" altLang="zh-CN" sz="1000" i="1">
                            <a:latin typeface="Cambria Math" panose="02040503050406030204" pitchFamily="18" charset="0"/>
                          </a:rPr>
                        </m:ctrlPr>
                      </m:sSubPr>
                      <m:e>
                        <m:r>
                          <m:rPr>
                            <m:sty m:val="p"/>
                          </m:rPr>
                          <a:rPr lang="en-US" altLang="zh-CN" sz="1000">
                            <a:latin typeface="Cambria Math" panose="02040503050406030204" pitchFamily="18" charset="0"/>
                          </a:rPr>
                          <m:t>S</m:t>
                        </m:r>
                      </m:e>
                      <m:sub>
                        <m:r>
                          <a:rPr lang="en-US" altLang="zh-CN" sz="1000" i="1">
                            <a:latin typeface="Cambria Math" panose="02040503050406030204" pitchFamily="18" charset="0"/>
                          </a:rPr>
                          <m:t>𝑠𝑎𝑡</m:t>
                        </m:r>
                      </m:sub>
                    </m:sSub>
                    <m:d>
                      <m:dPr>
                        <m:ctrlPr>
                          <a:rPr lang="zh-CN" altLang="zh-CN" sz="1000" i="1">
                            <a:latin typeface="Cambria Math" panose="02040503050406030204" pitchFamily="18" charset="0"/>
                          </a:rPr>
                        </m:ctrlPr>
                      </m:dPr>
                      <m:e>
                        <m:r>
                          <a:rPr lang="en-US" altLang="zh-CN" sz="1000" i="1">
                            <a:latin typeface="Cambria Math" panose="02040503050406030204" pitchFamily="18" charset="0"/>
                          </a:rPr>
                          <m:t>1−</m:t>
                        </m:r>
                        <m:sSup>
                          <m:sSupPr>
                            <m:ctrlPr>
                              <a:rPr lang="zh-CN" altLang="zh-CN" sz="1000" i="1">
                                <a:latin typeface="Cambria Math" panose="02040503050406030204" pitchFamily="18" charset="0"/>
                              </a:rPr>
                            </m:ctrlPr>
                          </m:sSupPr>
                          <m:e>
                            <m:r>
                              <a:rPr lang="en-US" altLang="zh-CN" sz="1000" i="1">
                                <a:latin typeface="Cambria Math" panose="02040503050406030204" pitchFamily="18" charset="0"/>
                              </a:rPr>
                              <m:t>2</m:t>
                            </m:r>
                          </m:e>
                          <m:sup>
                            <m:r>
                              <a:rPr lang="en-US" altLang="zh-CN" sz="1000" i="1">
                                <a:latin typeface="Cambria Math" panose="02040503050406030204" pitchFamily="18" charset="0"/>
                              </a:rPr>
                              <m:t>−</m:t>
                            </m:r>
                            <m:f>
                              <m:fPr>
                                <m:ctrlPr>
                                  <a:rPr lang="zh-CN" altLang="zh-CN" sz="1000" i="1">
                                    <a:latin typeface="Cambria Math" panose="02040503050406030204" pitchFamily="18" charset="0"/>
                                  </a:rPr>
                                </m:ctrlPr>
                              </m:fPr>
                              <m:num>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𝑡𝑜𝑡</m:t>
                                    </m:r>
                                  </m:sub>
                                </m:sSub>
                              </m:num>
                              <m:den>
                                <m:r>
                                  <a:rPr lang="en-US" altLang="zh-CN" sz="1000" i="1">
                                    <a:latin typeface="Cambria Math" panose="02040503050406030204" pitchFamily="18" charset="0"/>
                                  </a:rPr>
                                  <m:t>𝑇</m:t>
                                </m:r>
                              </m:den>
                            </m:f>
                          </m:sup>
                        </m:sSup>
                      </m:e>
                    </m:d>
                    <m:f>
                      <m:fPr>
                        <m:ctrlPr>
                          <a:rPr lang="zh-CN" altLang="zh-CN" sz="1000" i="1">
                            <a:latin typeface="Cambria Math" panose="02040503050406030204" pitchFamily="18" charset="0"/>
                          </a:rPr>
                        </m:ctrlPr>
                      </m:fPr>
                      <m:num>
                        <m:d>
                          <m:dPr>
                            <m:ctrlPr>
                              <a:rPr lang="zh-CN" altLang="zh-CN" sz="1000" i="1">
                                <a:latin typeface="Cambria Math" panose="02040503050406030204" pitchFamily="18" charset="0"/>
                              </a:rPr>
                            </m:ctrlPr>
                          </m:dPr>
                          <m:e>
                            <m:nary>
                              <m:naryPr>
                                <m:chr m:val="∏"/>
                                <m:limLoc m:val="undOvr"/>
                                <m:ctrlPr>
                                  <a:rPr lang="zh-CN" altLang="zh-CN" sz="1000" i="1">
                                    <a:latin typeface="Cambria Math" panose="02040503050406030204" pitchFamily="18" charset="0"/>
                                  </a:rPr>
                                </m:ctrlPr>
                              </m:naryPr>
                              <m:sub>
                                <m:r>
                                  <a:rPr lang="en-US" altLang="zh-CN" sz="1000" i="1">
                                    <a:latin typeface="Cambria Math" panose="02040503050406030204" pitchFamily="18" charset="0"/>
                                  </a:rPr>
                                  <m:t>𝑙</m:t>
                                </m:r>
                                <m:r>
                                  <a:rPr lang="en-US" altLang="zh-CN" sz="1000" i="1">
                                    <a:latin typeface="Cambria Math" panose="02040503050406030204" pitchFamily="18" charset="0"/>
                                  </a:rPr>
                                  <m:t>=1</m:t>
                                </m:r>
                              </m:sub>
                              <m:sup>
                                <m:r>
                                  <a:rPr lang="en-US" altLang="zh-CN" sz="1000" i="1">
                                    <a:latin typeface="Cambria Math" panose="02040503050406030204" pitchFamily="18" charset="0"/>
                                  </a:rPr>
                                  <m:t>𝑘</m:t>
                                </m:r>
                              </m:sup>
                              <m:e>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𝑛</m:t>
                                    </m:r>
                                  </m:e>
                                  <m:sub>
                                    <m:r>
                                      <a:rPr lang="en-US" altLang="zh-CN" sz="1000" i="1">
                                        <a:latin typeface="Cambria Math" panose="02040503050406030204" pitchFamily="18" charset="0"/>
                                      </a:rPr>
                                      <m:t>𝑙</m:t>
                                    </m:r>
                                  </m:sub>
                                </m:sSub>
                              </m:e>
                            </m:nary>
                          </m:e>
                        </m:d>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𝑖</m:t>
                            </m:r>
                            <m:r>
                              <a:rPr lang="en-US" altLang="zh-CN" sz="1000" i="1">
                                <a:latin typeface="Cambria Math" panose="02040503050406030204" pitchFamily="18" charset="0"/>
                              </a:rPr>
                              <m:t>1</m:t>
                            </m:r>
                          </m:sub>
                        </m:sSub>
                      </m:num>
                      <m:den>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𝑡𝑜𝑡</m:t>
                            </m:r>
                          </m:sub>
                        </m:sSub>
                      </m:den>
                    </m:f>
                    <m:r>
                      <a:rPr lang="en-US" altLang="zh-CN" sz="1000" i="1">
                        <a:latin typeface="Cambria Math" panose="02040503050406030204" pitchFamily="18" charset="0"/>
                      </a:rPr>
                      <m:t>=</m:t>
                    </m:r>
                    <m:sSub>
                      <m:sSubPr>
                        <m:ctrlPr>
                          <a:rPr lang="zh-CN" altLang="zh-CN" sz="1000" i="1">
                            <a:latin typeface="Cambria Math" panose="02040503050406030204" pitchFamily="18" charset="0"/>
                          </a:rPr>
                        </m:ctrlPr>
                      </m:sSubPr>
                      <m:e>
                        <m:r>
                          <m:rPr>
                            <m:sty m:val="p"/>
                          </m:rPr>
                          <a:rPr lang="en-US" altLang="zh-CN" sz="1000">
                            <a:latin typeface="Cambria Math" panose="02040503050406030204" pitchFamily="18" charset="0"/>
                          </a:rPr>
                          <m:t>S</m:t>
                        </m:r>
                      </m:e>
                      <m:sub>
                        <m:r>
                          <a:rPr lang="en-US" altLang="zh-CN" sz="1000" i="1">
                            <a:latin typeface="Cambria Math" panose="02040503050406030204" pitchFamily="18" charset="0"/>
                          </a:rPr>
                          <m:t>𝑠𝑎𝑡</m:t>
                        </m:r>
                      </m:sub>
                    </m:sSub>
                    <m:f>
                      <m:fPr>
                        <m:ctrlPr>
                          <a:rPr lang="zh-CN" altLang="zh-CN" sz="1000" i="1">
                            <a:latin typeface="Cambria Math" panose="02040503050406030204" pitchFamily="18" charset="0"/>
                          </a:rPr>
                        </m:ctrlPr>
                      </m:fPr>
                      <m:num>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𝑖𝑡𝑜𝑡</m:t>
                            </m:r>
                          </m:sub>
                        </m:sSub>
                      </m:num>
                      <m:den>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𝑡𝑜𝑡</m:t>
                            </m:r>
                          </m:sub>
                        </m:sSub>
                      </m:den>
                    </m:f>
                    <m:d>
                      <m:dPr>
                        <m:ctrlPr>
                          <a:rPr lang="zh-CN" altLang="zh-CN" sz="1000" i="1">
                            <a:latin typeface="Cambria Math" panose="02040503050406030204" pitchFamily="18" charset="0"/>
                          </a:rPr>
                        </m:ctrlPr>
                      </m:dPr>
                      <m:e>
                        <m:r>
                          <a:rPr lang="en-US" altLang="zh-CN" sz="1000" i="1">
                            <a:latin typeface="Cambria Math" panose="02040503050406030204" pitchFamily="18" charset="0"/>
                          </a:rPr>
                          <m:t>1−</m:t>
                        </m:r>
                        <m:sSup>
                          <m:sSupPr>
                            <m:ctrlPr>
                              <a:rPr lang="zh-CN" altLang="zh-CN" sz="1000" i="1">
                                <a:latin typeface="Cambria Math" panose="02040503050406030204" pitchFamily="18" charset="0"/>
                              </a:rPr>
                            </m:ctrlPr>
                          </m:sSupPr>
                          <m:e>
                            <m:r>
                              <a:rPr lang="en-US" altLang="zh-CN" sz="1000" i="1">
                                <a:latin typeface="Cambria Math" panose="02040503050406030204" pitchFamily="18" charset="0"/>
                              </a:rPr>
                              <m:t>2</m:t>
                            </m:r>
                          </m:e>
                          <m:sup>
                            <m:r>
                              <a:rPr lang="en-US" altLang="zh-CN" sz="1000" i="1">
                                <a:latin typeface="Cambria Math" panose="02040503050406030204" pitchFamily="18" charset="0"/>
                              </a:rPr>
                              <m:t>−</m:t>
                            </m:r>
                            <m:f>
                              <m:fPr>
                                <m:ctrlPr>
                                  <a:rPr lang="zh-CN" altLang="zh-CN" sz="1000" i="1">
                                    <a:latin typeface="Cambria Math" panose="02040503050406030204" pitchFamily="18" charset="0"/>
                                  </a:rPr>
                                </m:ctrlPr>
                              </m:fPr>
                              <m:num>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𝑡𝑜𝑡</m:t>
                                    </m:r>
                                  </m:sub>
                                </m:sSub>
                              </m:num>
                              <m:den>
                                <m:r>
                                  <a:rPr lang="en-US" altLang="zh-CN" sz="1000" i="1">
                                    <a:latin typeface="Cambria Math" panose="02040503050406030204" pitchFamily="18" charset="0"/>
                                  </a:rPr>
                                  <m:t>𝑇</m:t>
                                </m:r>
                              </m:den>
                            </m:f>
                          </m:sup>
                        </m:sSup>
                      </m:e>
                    </m:d>
                    <m:r>
                      <a:rPr lang="en-US" altLang="zh-CN" sz="1000">
                        <a:latin typeface="Cambria Math" panose="02040503050406030204" pitchFamily="18" charset="0"/>
                      </a:rPr>
                      <m:t>=</m:t>
                    </m:r>
                    <m:r>
                      <a:rPr lang="en-US" altLang="zh-CN" sz="1000" i="1">
                        <a:latin typeface="Cambria Math" panose="02040503050406030204" pitchFamily="18" charset="0"/>
                      </a:rPr>
                      <m:t>𝑁</m:t>
                    </m:r>
                    <m:r>
                      <a:rPr lang="en-US" altLang="zh-CN" sz="1000" i="1">
                        <a:latin typeface="Cambria Math" panose="02040503050406030204" pitchFamily="18" charset="0"/>
                      </a:rPr>
                      <m:t>𝜎</m:t>
                    </m:r>
                    <m:d>
                      <m:dPr>
                        <m:ctrlPr>
                          <a:rPr lang="zh-CN" altLang="zh-CN" sz="1000" i="1">
                            <a:latin typeface="Cambria Math" panose="02040503050406030204" pitchFamily="18" charset="0"/>
                          </a:rPr>
                        </m:ctrlPr>
                      </m:dPr>
                      <m:e>
                        <m:r>
                          <a:rPr lang="en-US" altLang="zh-CN" sz="1000" i="1">
                            <a:latin typeface="Cambria Math" panose="02040503050406030204" pitchFamily="18" charset="0"/>
                          </a:rPr>
                          <m:t>𝛷</m:t>
                        </m:r>
                        <m:f>
                          <m:fPr>
                            <m:ctrlPr>
                              <a:rPr lang="zh-CN" altLang="zh-CN" sz="1000" i="1">
                                <a:latin typeface="Cambria Math" panose="02040503050406030204" pitchFamily="18" charset="0"/>
                              </a:rPr>
                            </m:ctrlPr>
                          </m:fPr>
                          <m:num>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𝑖𝑡𝑜𝑡</m:t>
                                </m:r>
                              </m:sub>
                            </m:sSub>
                          </m:num>
                          <m:den>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𝑡𝑜𝑡</m:t>
                                </m:r>
                              </m:sub>
                            </m:sSub>
                          </m:den>
                        </m:f>
                      </m:e>
                    </m:d>
                    <m:d>
                      <m:dPr>
                        <m:ctrlPr>
                          <a:rPr lang="zh-CN" altLang="zh-CN" sz="1000" i="1">
                            <a:latin typeface="Cambria Math" panose="02040503050406030204" pitchFamily="18" charset="0"/>
                          </a:rPr>
                        </m:ctrlPr>
                      </m:dPr>
                      <m:e>
                        <m:r>
                          <a:rPr lang="en-US" altLang="zh-CN" sz="1000" i="1">
                            <a:latin typeface="Cambria Math" panose="02040503050406030204" pitchFamily="18" charset="0"/>
                          </a:rPr>
                          <m:t>1−</m:t>
                        </m:r>
                        <m:sSup>
                          <m:sSupPr>
                            <m:ctrlPr>
                              <a:rPr lang="zh-CN" altLang="zh-CN" sz="1000" i="1">
                                <a:latin typeface="Cambria Math" panose="02040503050406030204" pitchFamily="18" charset="0"/>
                              </a:rPr>
                            </m:ctrlPr>
                          </m:sSupPr>
                          <m:e>
                            <m:r>
                              <a:rPr lang="en-US" altLang="zh-CN" sz="1000" i="1">
                                <a:latin typeface="Cambria Math" panose="02040503050406030204" pitchFamily="18" charset="0"/>
                              </a:rPr>
                              <m:t>2</m:t>
                            </m:r>
                          </m:e>
                          <m:sup>
                            <m:r>
                              <a:rPr lang="en-US" altLang="zh-CN" sz="1000" i="1">
                                <a:latin typeface="Cambria Math" panose="02040503050406030204" pitchFamily="18" charset="0"/>
                              </a:rPr>
                              <m:t>−</m:t>
                            </m:r>
                            <m:f>
                              <m:fPr>
                                <m:ctrlPr>
                                  <a:rPr lang="zh-CN" altLang="zh-CN" sz="1000" i="1">
                                    <a:latin typeface="Cambria Math" panose="02040503050406030204" pitchFamily="18" charset="0"/>
                                  </a:rPr>
                                </m:ctrlPr>
                              </m:fPr>
                              <m:num>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𝑡</m:t>
                                    </m:r>
                                  </m:e>
                                  <m:sub>
                                    <m:r>
                                      <a:rPr lang="en-US" altLang="zh-CN" sz="1000" i="1">
                                        <a:latin typeface="Cambria Math" panose="02040503050406030204" pitchFamily="18" charset="0"/>
                                      </a:rPr>
                                      <m:t>𝑡𝑜𝑡</m:t>
                                    </m:r>
                                  </m:sub>
                                </m:sSub>
                              </m:num>
                              <m:den>
                                <m:r>
                                  <a:rPr lang="en-US" altLang="zh-CN" sz="1000" i="1">
                                    <a:latin typeface="Cambria Math" panose="02040503050406030204" pitchFamily="18" charset="0"/>
                                  </a:rPr>
                                  <m:t>𝑇</m:t>
                                </m:r>
                              </m:den>
                            </m:f>
                          </m:sup>
                        </m:sSup>
                      </m:e>
                    </m:d>
                  </m:oMath>
                </a14:m>
                <a:r>
                  <a:rPr lang="en-US" altLang="zh-CN" sz="1100" dirty="0"/>
                  <a:t>         (7b</a:t>
                </a:r>
                <a:r>
                  <a:rPr lang="en-US" altLang="zh-CN" sz="1100" dirty="0" smtClean="0"/>
                  <a:t>)</a:t>
                </a:r>
                <a:endParaRPr lang="en-US" altLang="zh-CN" sz="1200" b="0" dirty="0" smtClean="0"/>
              </a:p>
              <a:p>
                <a:pPr marL="457200" lvl="1" indent="0" algn="just" eaLnBrk="1" hangingPunct="1">
                  <a:lnSpc>
                    <a:spcPct val="110000"/>
                  </a:lnSpc>
                  <a:buNone/>
                </a:pPr>
                <a:r>
                  <a:rPr lang="en-US" altLang="zh-CN" sz="1200" b="0" dirty="0" smtClean="0">
                    <a:solidFill>
                      <a:schemeClr val="tx1"/>
                    </a:solidFill>
                  </a:rPr>
                  <a:t>Formula </a:t>
                </a:r>
                <a:r>
                  <a:rPr lang="en-US" altLang="zh-CN" sz="1200" b="0" dirty="0">
                    <a:solidFill>
                      <a:schemeClr val="tx1"/>
                    </a:solidFill>
                  </a:rPr>
                  <a:t>(7b) </a:t>
                </a:r>
                <a:r>
                  <a:rPr lang="en-US" altLang="zh-CN" sz="1200" b="0" dirty="0" smtClean="0">
                    <a:solidFill>
                      <a:schemeClr val="tx1"/>
                    </a:solidFill>
                  </a:rPr>
                  <a:t>shows that </a:t>
                </a:r>
                <a:r>
                  <a:rPr lang="en-US" altLang="zh-CN" sz="1200" b="0" dirty="0">
                    <a:solidFill>
                      <a:srgbClr val="00B050"/>
                    </a:solidFill>
                  </a:rPr>
                  <a:t>for </a:t>
                </a:r>
                <a:r>
                  <a:rPr lang="en-US" altLang="zh-CN" sz="1200" b="0" dirty="0" smtClean="0">
                    <a:solidFill>
                      <a:srgbClr val="00B050"/>
                    </a:solidFill>
                  </a:rPr>
                  <a:t>the long-life nuclide, its activity </a:t>
                </a:r>
                <a:r>
                  <a:rPr lang="en-US" altLang="zh-CN" sz="1200" b="0" dirty="0">
                    <a:solidFill>
                      <a:srgbClr val="00B050"/>
                    </a:solidFill>
                  </a:rPr>
                  <a:t>could </a:t>
                </a:r>
                <a:r>
                  <a:rPr lang="en-US" altLang="zh-CN" sz="1200" b="0" dirty="0" smtClean="0">
                    <a:solidFill>
                      <a:srgbClr val="00B050"/>
                    </a:solidFill>
                  </a:rPr>
                  <a:t>be calculated as continuous irradiation, but the beam current (</a:t>
                </a:r>
                <a:r>
                  <a:rPr lang="en-US" altLang="zh-CN" sz="1200" b="0" dirty="0">
                    <a:solidFill>
                      <a:srgbClr val="00B050"/>
                    </a:solidFill>
                  </a:rPr>
                  <a:t>or flux) </a:t>
                </a:r>
                <a:r>
                  <a:rPr lang="en-US" altLang="zh-CN" sz="1200" b="0" dirty="0" smtClean="0">
                    <a:solidFill>
                      <a:srgbClr val="00B050"/>
                    </a:solidFill>
                  </a:rPr>
                  <a:t>must be decreased by multiplying the duty </a:t>
                </a:r>
                <a:r>
                  <a:rPr lang="en-US" altLang="zh-CN" sz="1200" b="0" dirty="0">
                    <a:solidFill>
                      <a:srgbClr val="00B050"/>
                    </a:solidFill>
                  </a:rPr>
                  <a:t>factor </a:t>
                </a:r>
                <a:r>
                  <a:rPr lang="en-US" altLang="zh-CN" sz="1200" b="0" dirty="0" smtClean="0">
                    <a:solidFill>
                      <a:srgbClr val="00B050"/>
                    </a:solidFill>
                  </a:rPr>
                  <a:t>of irradiation time. </a:t>
                </a:r>
              </a:p>
              <a:p>
                <a:pPr marL="457200" lvl="1" indent="0" algn="just" eaLnBrk="1" hangingPunct="1">
                  <a:lnSpc>
                    <a:spcPct val="110000"/>
                  </a:lnSpc>
                  <a:buNone/>
                </a:pPr>
                <a:r>
                  <a:rPr lang="en-US" altLang="zh-CN" sz="1200" b="0" dirty="0" smtClean="0">
                    <a:solidFill>
                      <a:schemeClr val="tx1"/>
                    </a:solidFill>
                  </a:rPr>
                  <a:t>To HJPMF</a:t>
                </a:r>
                <a:r>
                  <a:rPr lang="en-US" altLang="zh-CN" sz="1200" b="0" dirty="0">
                    <a:solidFill>
                      <a:schemeClr val="tx1"/>
                    </a:solidFill>
                  </a:rPr>
                  <a:t>:</a:t>
                </a:r>
                <a:endParaRPr lang="en-US" altLang="zh-CN" sz="1200" b="0" dirty="0" smtClean="0">
                  <a:solidFill>
                    <a:schemeClr val="tx1"/>
                  </a:solidFill>
                </a:endParaRPr>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mc:Choice>
        <mc:Fallback xmlns="">
          <p:sp>
            <p:nvSpPr>
              <p:cNvPr id="4100" name="AutoShape 4"/>
              <p:cNvSpPr>
                <a:spLocks noGrp="1" noRot="1" noChangeAspect="1" noMove="1" noResize="1" noEditPoints="1" noAdjustHandles="1" noChangeArrowheads="1" noChangeShapeType="1" noTextEdit="1"/>
              </p:cNvSpPr>
              <p:nvPr>
                <p:ph type="body" idx="1"/>
              </p:nvPr>
            </p:nvSpPr>
            <p:spPr>
              <a:xfrm>
                <a:off x="539750" y="1557338"/>
                <a:ext cx="8210550" cy="4953000"/>
              </a:xfrm>
              <a:prstGeom prst="foldedCorner">
                <a:avLst>
                  <a:gd name="adj" fmla="val 12500"/>
                </a:avLst>
              </a:prstGeom>
              <a:blipFill rotWithShape="0">
                <a:blip r:embed="rId3"/>
                <a:stretch>
                  <a:fillRect/>
                </a:stretch>
              </a:blipFill>
              <a:ln w="38100">
                <a:solidFill>
                  <a:schemeClr val="bg1"/>
                </a:solidFill>
                <a:round/>
                <a:headEnd/>
                <a:tailEnd/>
              </a:ln>
            </p:spPr>
            <p:txBody>
              <a:bodyPr/>
              <a:lstStyle/>
              <a:p>
                <a:r>
                  <a:rPr lang="zh-CN" altLang="en-US">
                    <a:noFill/>
                  </a:rPr>
                  <a:t> </a:t>
                </a:r>
              </a:p>
            </p:txBody>
          </p:sp>
        </mc:Fallback>
      </mc:AlternateContent>
      <p:pic>
        <p:nvPicPr>
          <p:cNvPr id="7" name="图片 6"/>
          <p:cNvPicPr>
            <a:picLocks noChangeAspect="1"/>
          </p:cNvPicPr>
          <p:nvPr/>
        </p:nvPicPr>
        <p:blipFill>
          <a:blip r:embed="rId4"/>
          <a:stretch>
            <a:fillRect/>
          </a:stretch>
        </p:blipFill>
        <p:spPr>
          <a:xfrm>
            <a:off x="2555776" y="2790451"/>
            <a:ext cx="1656184" cy="269532"/>
          </a:xfrm>
          <a:prstGeom prst="rect">
            <a:avLst/>
          </a:prstGeom>
        </p:spPr>
      </p:pic>
      <p:pic>
        <p:nvPicPr>
          <p:cNvPr id="16" name="图片 15"/>
          <p:cNvPicPr>
            <a:picLocks noChangeAspect="1"/>
          </p:cNvPicPr>
          <p:nvPr/>
        </p:nvPicPr>
        <p:blipFill>
          <a:blip r:embed="rId5"/>
          <a:stretch>
            <a:fillRect/>
          </a:stretch>
        </p:blipFill>
        <p:spPr>
          <a:xfrm>
            <a:off x="5220072" y="1893004"/>
            <a:ext cx="3657941" cy="667919"/>
          </a:xfrm>
          <a:prstGeom prst="rect">
            <a:avLst/>
          </a:prstGeom>
        </p:spPr>
      </p:pic>
      <p:pic>
        <p:nvPicPr>
          <p:cNvPr id="13" name="图片 12"/>
          <p:cNvPicPr>
            <a:picLocks noChangeAspect="1"/>
          </p:cNvPicPr>
          <p:nvPr/>
        </p:nvPicPr>
        <p:blipFill>
          <a:blip r:embed="rId6"/>
          <a:stretch>
            <a:fillRect/>
          </a:stretch>
        </p:blipFill>
        <p:spPr>
          <a:xfrm>
            <a:off x="2267744" y="6085506"/>
            <a:ext cx="3024336" cy="439119"/>
          </a:xfrm>
          <a:prstGeom prst="rect">
            <a:avLst/>
          </a:prstGeom>
        </p:spPr>
      </p:pic>
      <mc:AlternateContent xmlns:mc="http://schemas.openxmlformats.org/markup-compatibility/2006" xmlns:a14="http://schemas.microsoft.com/office/drawing/2010/main">
        <mc:Choice Requires="a14">
          <p:sp>
            <p:nvSpPr>
              <p:cNvPr id="2" name="矩形 1"/>
              <p:cNvSpPr/>
              <p:nvPr/>
            </p:nvSpPr>
            <p:spPr>
              <a:xfrm>
                <a:off x="4404838" y="3744661"/>
                <a:ext cx="4345462" cy="317266"/>
              </a:xfrm>
              <a:prstGeom prst="rect">
                <a:avLst/>
              </a:prstGeom>
            </p:spPr>
            <p:txBody>
              <a:bodyPr wrap="square">
                <a:spAutoFit/>
              </a:bodyPr>
              <a:lstStyle/>
              <a:p>
                <a:r>
                  <a:rPr lang="en-US" altLang="zh-CN" sz="1000" dirty="0" smtClean="0">
                    <a:solidFill>
                      <a:srgbClr val="9900FF"/>
                    </a:solidFill>
                    <a:latin typeface="Times New Roman" panose="02020603050405020304" pitchFamily="18" charset="0"/>
                  </a:rPr>
                  <a:t>Utilizing the limitation of</a:t>
                </a:r>
                <a14:m>
                  <m:oMath xmlns:m="http://schemas.openxmlformats.org/officeDocument/2006/math">
                    <m:sSup>
                      <m:sSupPr>
                        <m:ctrlPr>
                          <a:rPr lang="zh-CN" altLang="zh-CN" sz="1000" i="1">
                            <a:solidFill>
                              <a:srgbClr val="9900FF"/>
                            </a:solidFill>
                            <a:effectLst/>
                            <a:latin typeface="Cambria Math" panose="02040503050406030204" pitchFamily="18" charset="0"/>
                            <a:ea typeface="Cambria Math" panose="02040503050406030204" pitchFamily="18" charset="0"/>
                          </a:rPr>
                        </m:ctrlPr>
                      </m:sSupPr>
                      <m:e>
                        <m:r>
                          <a:rPr lang="en-US" altLang="zh-CN" sz="1000" i="1">
                            <a:solidFill>
                              <a:srgbClr val="9900FF"/>
                            </a:solidFill>
                            <a:effectLst/>
                            <a:latin typeface="Cambria Math" panose="02040503050406030204" pitchFamily="18" charset="0"/>
                            <a:cs typeface="Times New Roman" panose="02020603050405020304" pitchFamily="18" charset="0"/>
                          </a:rPr>
                          <m:t>  2</m:t>
                        </m:r>
                      </m:e>
                      <m:sup>
                        <m:r>
                          <a:rPr lang="en-US" altLang="zh-CN" sz="1000" i="1">
                            <a:solidFill>
                              <a:srgbClr val="9900FF"/>
                            </a:solidFill>
                            <a:effectLst/>
                            <a:latin typeface="Cambria Math" panose="02040503050406030204" pitchFamily="18" charset="0"/>
                            <a:cs typeface="Times New Roman" panose="02020603050405020304" pitchFamily="18" charset="0"/>
                          </a:rPr>
                          <m:t>−</m:t>
                        </m:r>
                        <m:r>
                          <a:rPr lang="en-US" altLang="zh-CN" sz="1000" i="1">
                            <a:solidFill>
                              <a:srgbClr val="9900FF"/>
                            </a:solidFill>
                            <a:effectLst/>
                            <a:latin typeface="Cambria Math" panose="02040503050406030204" pitchFamily="18" charset="0"/>
                            <a:cs typeface="Times New Roman" panose="02020603050405020304" pitchFamily="18" charset="0"/>
                          </a:rPr>
                          <m:t>𝑥</m:t>
                        </m:r>
                      </m:sup>
                    </m:sSup>
                    <m:r>
                      <a:rPr lang="en-US" altLang="zh-CN" sz="1000" i="1">
                        <a:solidFill>
                          <a:srgbClr val="9900FF"/>
                        </a:solidFill>
                        <a:effectLst/>
                        <a:latin typeface="Cambria Math" panose="02040503050406030204" pitchFamily="18" charset="0"/>
                        <a:cs typeface="Times New Roman" panose="02020603050405020304" pitchFamily="18" charset="0"/>
                      </a:rPr>
                      <m:t>=</m:t>
                    </m:r>
                    <m:r>
                      <a:rPr lang="en-US" altLang="zh-CN" sz="1000">
                        <a:solidFill>
                          <a:srgbClr val="9900FF"/>
                        </a:solidFill>
                        <a:effectLst/>
                        <a:latin typeface="Cambria Math" panose="02040503050406030204" pitchFamily="18" charset="0"/>
                        <a:cs typeface="Times New Roman" panose="02020603050405020304" pitchFamily="18" charset="0"/>
                      </a:rPr>
                      <m:t>1+</m:t>
                    </m:r>
                    <m:f>
                      <m:fPr>
                        <m:ctrlPr>
                          <a:rPr lang="zh-CN" altLang="zh-CN" sz="1000" i="1">
                            <a:solidFill>
                              <a:srgbClr val="9900FF"/>
                            </a:solidFill>
                            <a:effectLst/>
                            <a:latin typeface="Cambria Math" panose="02040503050406030204" pitchFamily="18" charset="0"/>
                            <a:ea typeface="Cambria Math" panose="02040503050406030204" pitchFamily="18" charset="0"/>
                          </a:rPr>
                        </m:ctrlPr>
                      </m:fPr>
                      <m:num>
                        <m:r>
                          <a:rPr lang="en-US" altLang="zh-CN" sz="1000" i="1">
                            <a:solidFill>
                              <a:srgbClr val="9900FF"/>
                            </a:solidFill>
                            <a:effectLst/>
                            <a:latin typeface="Cambria Math" panose="02040503050406030204" pitchFamily="18" charset="0"/>
                            <a:cs typeface="Times New Roman" panose="02020603050405020304" pitchFamily="18" charset="0"/>
                          </a:rPr>
                          <m:t>−1</m:t>
                        </m:r>
                        <m:r>
                          <a:rPr lang="zh-CN" altLang="zh-CN" sz="1000" i="1">
                            <a:solidFill>
                              <a:srgbClr val="9900FF"/>
                            </a:solidFill>
                            <a:effectLst/>
                            <a:latin typeface="Cambria Math" panose="02040503050406030204" pitchFamily="18" charset="0"/>
                            <a:cs typeface="Times New Roman" panose="02020603050405020304" pitchFamily="18" charset="0"/>
                          </a:rPr>
                          <m:t>×</m:t>
                        </m:r>
                        <m:func>
                          <m:funcPr>
                            <m:ctrlPr>
                              <a:rPr lang="zh-CN" altLang="zh-CN" sz="1000" i="1">
                                <a:solidFill>
                                  <a:srgbClr val="9900FF"/>
                                </a:solidFill>
                                <a:effectLst/>
                                <a:latin typeface="Cambria Math" panose="02040503050406030204" pitchFamily="18" charset="0"/>
                                <a:ea typeface="Cambria Math" panose="02040503050406030204" pitchFamily="18" charset="0"/>
                              </a:rPr>
                            </m:ctrlPr>
                          </m:funcPr>
                          <m:fName>
                            <m:r>
                              <m:rPr>
                                <m:sty m:val="p"/>
                              </m:rPr>
                              <a:rPr lang="en-US" altLang="zh-CN" sz="1000">
                                <a:solidFill>
                                  <a:srgbClr val="9900FF"/>
                                </a:solidFill>
                                <a:effectLst/>
                                <a:latin typeface="Cambria Math" panose="02040503050406030204" pitchFamily="18" charset="0"/>
                                <a:cs typeface="Times New Roman" panose="02020603050405020304" pitchFamily="18" charset="0"/>
                              </a:rPr>
                              <m:t>ln</m:t>
                            </m:r>
                          </m:fName>
                          <m:e>
                            <m:r>
                              <a:rPr lang="en-US" altLang="zh-CN" sz="1000" i="1">
                                <a:solidFill>
                                  <a:srgbClr val="9900FF"/>
                                </a:solidFill>
                                <a:effectLst/>
                                <a:latin typeface="Cambria Math" panose="02040503050406030204" pitchFamily="18" charset="0"/>
                                <a:cs typeface="Times New Roman" panose="02020603050405020304" pitchFamily="18" charset="0"/>
                              </a:rPr>
                              <m:t>2</m:t>
                            </m:r>
                          </m:e>
                        </m:func>
                      </m:num>
                      <m:den>
                        <m:r>
                          <a:rPr lang="en-US" altLang="zh-CN" sz="1000" i="1">
                            <a:solidFill>
                              <a:srgbClr val="9900FF"/>
                            </a:solidFill>
                            <a:effectLst/>
                            <a:latin typeface="Cambria Math" panose="02040503050406030204" pitchFamily="18" charset="0"/>
                            <a:cs typeface="Times New Roman" panose="02020603050405020304" pitchFamily="18" charset="0"/>
                          </a:rPr>
                          <m:t>1!</m:t>
                        </m:r>
                      </m:den>
                    </m:f>
                    <m:r>
                      <a:rPr lang="en-US" altLang="zh-CN" sz="1000" i="1">
                        <a:solidFill>
                          <a:srgbClr val="9900FF"/>
                        </a:solidFill>
                        <a:effectLst/>
                        <a:latin typeface="Cambria Math" panose="02040503050406030204" pitchFamily="18" charset="0"/>
                        <a:cs typeface="Times New Roman" panose="02020603050405020304" pitchFamily="18" charset="0"/>
                      </a:rPr>
                      <m:t>𝑥</m:t>
                    </m:r>
                    <m:r>
                      <a:rPr lang="en-US" altLang="zh-CN" sz="1000">
                        <a:solidFill>
                          <a:srgbClr val="9900FF"/>
                        </a:solidFill>
                        <a:effectLst/>
                        <a:latin typeface="Cambria Math" panose="02040503050406030204" pitchFamily="18" charset="0"/>
                        <a:cs typeface="Times New Roman" panose="02020603050405020304" pitchFamily="18" charset="0"/>
                      </a:rPr>
                      <m:t>+⋯=1</m:t>
                    </m:r>
                    <m:r>
                      <a:rPr lang="en-US" altLang="zh-CN" sz="1000" i="1">
                        <a:solidFill>
                          <a:srgbClr val="9900FF"/>
                        </a:solidFill>
                        <a:effectLst/>
                        <a:latin typeface="Cambria Math" panose="02040503050406030204" pitchFamily="18" charset="0"/>
                        <a:cs typeface="Times New Roman" panose="02020603050405020304" pitchFamily="18" charset="0"/>
                      </a:rPr>
                      <m:t>−</m:t>
                    </m:r>
                    <m:d>
                      <m:dPr>
                        <m:ctrlPr>
                          <a:rPr lang="zh-CN" altLang="zh-CN" sz="1000" i="1">
                            <a:solidFill>
                              <a:srgbClr val="9900FF"/>
                            </a:solidFill>
                            <a:effectLst/>
                            <a:latin typeface="Cambria Math" panose="02040503050406030204" pitchFamily="18" charset="0"/>
                            <a:ea typeface="Cambria Math" panose="02040503050406030204" pitchFamily="18" charset="0"/>
                          </a:rPr>
                        </m:ctrlPr>
                      </m:dPr>
                      <m:e>
                        <m:func>
                          <m:funcPr>
                            <m:ctrlPr>
                              <a:rPr lang="zh-CN" altLang="zh-CN" sz="1000" i="1">
                                <a:solidFill>
                                  <a:srgbClr val="9900FF"/>
                                </a:solidFill>
                                <a:effectLst/>
                                <a:latin typeface="Cambria Math" panose="02040503050406030204" pitchFamily="18" charset="0"/>
                                <a:ea typeface="Cambria Math" panose="02040503050406030204" pitchFamily="18" charset="0"/>
                              </a:rPr>
                            </m:ctrlPr>
                          </m:funcPr>
                          <m:fName>
                            <m:r>
                              <m:rPr>
                                <m:sty m:val="p"/>
                              </m:rPr>
                              <a:rPr lang="en-US" altLang="zh-CN" sz="1000">
                                <a:solidFill>
                                  <a:srgbClr val="9900FF"/>
                                </a:solidFill>
                                <a:effectLst/>
                                <a:latin typeface="Cambria Math" panose="02040503050406030204" pitchFamily="18" charset="0"/>
                                <a:cs typeface="Times New Roman" panose="02020603050405020304" pitchFamily="18" charset="0"/>
                              </a:rPr>
                              <m:t>ln</m:t>
                            </m:r>
                          </m:fName>
                          <m:e>
                            <m:r>
                              <a:rPr lang="en-US" altLang="zh-CN" sz="1000" i="1">
                                <a:solidFill>
                                  <a:srgbClr val="9900FF"/>
                                </a:solidFill>
                                <a:effectLst/>
                                <a:latin typeface="Cambria Math" panose="02040503050406030204" pitchFamily="18" charset="0"/>
                                <a:cs typeface="Times New Roman" panose="02020603050405020304" pitchFamily="18" charset="0"/>
                              </a:rPr>
                              <m:t>2</m:t>
                            </m:r>
                          </m:e>
                        </m:func>
                      </m:e>
                    </m:d>
                    <m:r>
                      <a:rPr lang="en-US" altLang="zh-CN" sz="1000" i="1">
                        <a:solidFill>
                          <a:srgbClr val="9900FF"/>
                        </a:solidFill>
                        <a:effectLst/>
                        <a:latin typeface="Cambria Math" panose="02040503050406030204" pitchFamily="18" charset="0"/>
                        <a:cs typeface="Times New Roman" panose="02020603050405020304" pitchFamily="18" charset="0"/>
                      </a:rPr>
                      <m:t>𝑥</m:t>
                    </m:r>
                    <m:r>
                      <a:rPr lang="en-US" altLang="zh-CN" sz="1000" i="1">
                        <a:solidFill>
                          <a:srgbClr val="9900FF"/>
                        </a:solidFill>
                        <a:effectLst/>
                        <a:latin typeface="Cambria Math" panose="02040503050406030204" pitchFamily="18" charset="0"/>
                        <a:cs typeface="Times New Roman" panose="02020603050405020304" pitchFamily="18" charset="0"/>
                      </a:rPr>
                      <m:t>    </m:t>
                    </m:r>
                    <m:d>
                      <m:dPr>
                        <m:ctrlPr>
                          <a:rPr lang="zh-CN" altLang="zh-CN" sz="1000" i="1">
                            <a:solidFill>
                              <a:srgbClr val="9900FF"/>
                            </a:solidFill>
                            <a:effectLst/>
                            <a:latin typeface="Cambria Math" panose="02040503050406030204" pitchFamily="18" charset="0"/>
                            <a:ea typeface="Cambria Math" panose="02040503050406030204" pitchFamily="18" charset="0"/>
                          </a:rPr>
                        </m:ctrlPr>
                      </m:dPr>
                      <m:e>
                        <m:r>
                          <a:rPr lang="en-US" altLang="zh-CN" sz="1000" i="1">
                            <a:solidFill>
                              <a:srgbClr val="9900FF"/>
                            </a:solidFill>
                            <a:effectLst/>
                            <a:latin typeface="Cambria Math" panose="02040503050406030204" pitchFamily="18" charset="0"/>
                            <a:cs typeface="Times New Roman" panose="02020603050405020304" pitchFamily="18" charset="0"/>
                          </a:rPr>
                          <m:t>𝑥</m:t>
                        </m:r>
                        <m:r>
                          <a:rPr lang="zh-CN" altLang="zh-CN" sz="1000">
                            <a:solidFill>
                              <a:srgbClr val="9900FF"/>
                            </a:solidFill>
                            <a:effectLst/>
                            <a:latin typeface="Cambria Math" panose="02040503050406030204" pitchFamily="18" charset="0"/>
                            <a:cs typeface="Times New Roman" panose="02020603050405020304" pitchFamily="18" charset="0"/>
                          </a:rPr>
                          <m:t>→</m:t>
                        </m:r>
                        <m:r>
                          <a:rPr lang="en-US" altLang="zh-CN" sz="1000">
                            <a:solidFill>
                              <a:srgbClr val="9900FF"/>
                            </a:solidFill>
                            <a:effectLst/>
                            <a:latin typeface="Cambria Math" panose="02040503050406030204" pitchFamily="18" charset="0"/>
                            <a:cs typeface="Times New Roman" panose="02020603050405020304" pitchFamily="18" charset="0"/>
                          </a:rPr>
                          <m:t>0</m:t>
                        </m:r>
                      </m:e>
                    </m:d>
                  </m:oMath>
                </a14:m>
                <a:endParaRPr lang="zh-CN" altLang="en-US" sz="1000" dirty="0">
                  <a:solidFill>
                    <a:srgbClr val="9900FF"/>
                  </a:solidFill>
                </a:endParaRPr>
              </a:p>
            </p:txBody>
          </p:sp>
        </mc:Choice>
        <mc:Fallback xmlns="">
          <p:sp>
            <p:nvSpPr>
              <p:cNvPr id="2" name="矩形 1"/>
              <p:cNvSpPr>
                <a:spLocks noRot="1" noChangeAspect="1" noMove="1" noResize="1" noEditPoints="1" noAdjustHandles="1" noChangeArrowheads="1" noChangeShapeType="1" noTextEdit="1"/>
              </p:cNvSpPr>
              <p:nvPr/>
            </p:nvSpPr>
            <p:spPr>
              <a:xfrm>
                <a:off x="4404838" y="3744661"/>
                <a:ext cx="4345462" cy="317266"/>
              </a:xfrm>
              <a:prstGeom prst="rect">
                <a:avLst/>
              </a:prstGeom>
              <a:blipFill rotWithShape="0">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19897452"/>
      </p:ext>
    </p:extLst>
  </p:cSld>
  <p:clrMapOvr>
    <a:masterClrMapping/>
  </p:clrMapOvr>
  <p:transition advTm="22413">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16</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2.6. </a:t>
            </a:r>
            <a:r>
              <a:rPr lang="en-US" altLang="zh-CN" sz="1400" b="0" dirty="0" smtClean="0"/>
              <a:t>The components</a:t>
            </a:r>
            <a:r>
              <a:rPr lang="en-US" altLang="zh-CN" sz="1400" b="0" dirty="0"/>
              <a:t>’ </a:t>
            </a:r>
            <a:r>
              <a:rPr lang="en-US" altLang="zh-CN" sz="1400" b="0" dirty="0" smtClean="0"/>
              <a:t>radionuclides and dose rates from long-time treatment</a:t>
            </a:r>
          </a:p>
          <a:p>
            <a:pPr algn="just" eaLnBrk="1" hangingPunct="1">
              <a:lnSpc>
                <a:spcPct val="110000"/>
              </a:lnSpc>
              <a:buFont typeface="Arial" panose="020B0604020202020204" pitchFamily="34" charset="0"/>
              <a:buChar char="•"/>
            </a:pPr>
            <a:r>
              <a:rPr lang="en-US" altLang="zh-CN" sz="1400" b="0" dirty="0"/>
              <a:t>2.6.2. Activity buildup process and saturation </a:t>
            </a:r>
            <a:r>
              <a:rPr lang="en-US" altLang="zh-CN" sz="1400" b="0" dirty="0" smtClean="0"/>
              <a:t>degree </a:t>
            </a:r>
          </a:p>
          <a:p>
            <a:pPr lvl="1" algn="just" eaLnBrk="1" hangingPunct="1">
              <a:lnSpc>
                <a:spcPct val="110000"/>
              </a:lnSpc>
              <a:buFont typeface="Wingdings" panose="05000000000000000000" pitchFamily="2" charset="2"/>
              <a:buChar char="Ø"/>
            </a:pPr>
            <a:r>
              <a:rPr lang="en-US" altLang="zh-CN" sz="1200" b="0" dirty="0">
                <a:solidFill>
                  <a:srgbClr val="7030A0"/>
                </a:solidFill>
              </a:rPr>
              <a:t>The </a:t>
            </a:r>
            <a:r>
              <a:rPr lang="en-US" altLang="zh-CN" sz="1200" b="0" dirty="0" smtClean="0">
                <a:solidFill>
                  <a:srgbClr val="7030A0"/>
                </a:solidFill>
              </a:rPr>
              <a:t>direct way of </a:t>
            </a:r>
            <a:r>
              <a:rPr lang="en-US" altLang="zh-CN" sz="1200" b="0" dirty="0">
                <a:solidFill>
                  <a:srgbClr val="7030A0"/>
                </a:solidFill>
              </a:rPr>
              <a:t>finding </a:t>
            </a:r>
            <a:r>
              <a:rPr lang="en-US" altLang="zh-CN" sz="1200" b="0" dirty="0" smtClean="0">
                <a:solidFill>
                  <a:srgbClr val="7030A0"/>
                </a:solidFill>
              </a:rPr>
              <a:t>the activity build-up process is adding </a:t>
            </a:r>
            <a:r>
              <a:rPr lang="en-US" altLang="zh-CN" sz="1200" b="0" dirty="0">
                <a:solidFill>
                  <a:srgbClr val="7030A0"/>
                </a:solidFill>
              </a:rPr>
              <a:t>up </a:t>
            </a:r>
            <a:r>
              <a:rPr lang="en-US" altLang="zh-CN" sz="1200" b="0" dirty="0" smtClean="0">
                <a:solidFill>
                  <a:srgbClr val="7030A0"/>
                </a:solidFill>
              </a:rPr>
              <a:t>the activity produced by each of the former irradiation. </a:t>
            </a:r>
            <a:r>
              <a:rPr lang="en-US" altLang="zh-CN" sz="1200" b="0" dirty="0" smtClean="0">
                <a:solidFill>
                  <a:schemeClr val="tx1"/>
                </a:solidFill>
              </a:rPr>
              <a:t>To </a:t>
            </a:r>
            <a:r>
              <a:rPr lang="en-US" altLang="zh-CN" sz="1200" b="0" dirty="0">
                <a:solidFill>
                  <a:schemeClr val="tx1"/>
                </a:solidFill>
              </a:rPr>
              <a:t>HJPMF</a:t>
            </a:r>
            <a:r>
              <a:rPr lang="en-US" altLang="zh-CN" sz="1200" b="0" dirty="0" smtClean="0">
                <a:solidFill>
                  <a:schemeClr val="tx1"/>
                </a:solidFill>
              </a:rPr>
              <a:t>, it is programmed and shown in </a:t>
            </a:r>
            <a:r>
              <a:rPr lang="en-US" altLang="zh-CN" sz="1200" b="0" dirty="0">
                <a:solidFill>
                  <a:schemeClr val="tx1"/>
                </a:solidFill>
              </a:rPr>
              <a:t>Fig. 8. </a:t>
            </a:r>
            <a:endParaRPr lang="en-US" altLang="zh-CN" sz="1200" b="0" dirty="0" smtClean="0">
              <a:solidFill>
                <a:schemeClr val="tx1"/>
              </a:solidFill>
            </a:endParaRPr>
          </a:p>
          <a:p>
            <a:pPr lvl="1" algn="just" eaLnBrk="1" hangingPunct="1">
              <a:lnSpc>
                <a:spcPct val="110000"/>
              </a:lnSpc>
              <a:buFont typeface="Wingdings" panose="05000000000000000000" pitchFamily="2" charset="2"/>
              <a:buChar char="Ø"/>
            </a:pPr>
            <a:r>
              <a:rPr lang="en-US" altLang="zh-CN" sz="1200" b="0" dirty="0" smtClean="0">
                <a:solidFill>
                  <a:srgbClr val="7030A0"/>
                </a:solidFill>
              </a:rPr>
              <a:t>It is very important to determine theoretically what saturation degree of each nuclide can reach during the accelerator’s </a:t>
            </a:r>
            <a:r>
              <a:rPr lang="en-US" altLang="zh-CN" sz="1200" b="0" dirty="0">
                <a:solidFill>
                  <a:srgbClr val="7030A0"/>
                </a:solidFill>
              </a:rPr>
              <a:t>life-time, </a:t>
            </a:r>
            <a:r>
              <a:rPr lang="en-US" altLang="zh-CN" sz="1200" b="0" dirty="0" smtClean="0">
                <a:solidFill>
                  <a:srgbClr val="7030A0"/>
                </a:solidFill>
              </a:rPr>
              <a:t>and how fast it does</a:t>
            </a:r>
            <a:r>
              <a:rPr lang="en-US" altLang="zh-CN" sz="1200" b="0" dirty="0" smtClean="0"/>
              <a:t>. </a:t>
            </a:r>
            <a:r>
              <a:rPr lang="en-US" altLang="zh-CN" sz="1200" b="0" dirty="0" smtClean="0">
                <a:solidFill>
                  <a:schemeClr val="tx1"/>
                </a:solidFill>
              </a:rPr>
              <a:t>For this purpose, formula </a:t>
            </a:r>
            <a:r>
              <a:rPr lang="en-US" altLang="zh-CN" sz="1200" b="0" dirty="0">
                <a:solidFill>
                  <a:schemeClr val="tx1"/>
                </a:solidFill>
              </a:rPr>
              <a:t>(6a) </a:t>
            </a:r>
            <a:r>
              <a:rPr lang="en-US" altLang="zh-CN" sz="1200" b="0" dirty="0" smtClean="0">
                <a:solidFill>
                  <a:schemeClr val="tx1"/>
                </a:solidFill>
              </a:rPr>
              <a:t>can be used to define and calculate the saturation degree at different running times. The saturation degrees are </a:t>
            </a:r>
            <a:r>
              <a:rPr lang="en-US" altLang="zh-CN" sz="1200" b="0" dirty="0">
                <a:solidFill>
                  <a:schemeClr val="tx1"/>
                </a:solidFill>
              </a:rPr>
              <a:t>functions of the nuclide half-life, as plotted in Fig. 9. </a:t>
            </a:r>
            <a:endParaRPr lang="en-US" altLang="zh-CN" sz="1200" b="0" dirty="0" smtClean="0">
              <a:solidFill>
                <a:schemeClr val="tx1"/>
              </a:solidFill>
            </a:endParaRPr>
          </a:p>
          <a:p>
            <a:pPr lvl="1" algn="just" eaLnBrk="1" hangingPunct="1">
              <a:lnSpc>
                <a:spcPct val="110000"/>
              </a:lnSpc>
              <a:buFont typeface="Wingdings" panose="05000000000000000000" pitchFamily="2" charset="2"/>
              <a:buChar char="Ø"/>
            </a:pPr>
            <a:r>
              <a:rPr lang="en-US" altLang="zh-CN" sz="1200" b="0" dirty="0">
                <a:solidFill>
                  <a:schemeClr val="tx1"/>
                </a:solidFill>
              </a:rPr>
              <a:t>From Fig. 9, </a:t>
            </a:r>
            <a:r>
              <a:rPr lang="en-US" altLang="zh-CN" sz="1200" b="0" dirty="0" smtClean="0">
                <a:solidFill>
                  <a:schemeClr val="tx1"/>
                </a:solidFill>
              </a:rPr>
              <a:t>it can be found that</a:t>
            </a:r>
            <a:r>
              <a:rPr lang="en-US" altLang="zh-CN" sz="1200" b="0" dirty="0">
                <a:solidFill>
                  <a:schemeClr val="tx1"/>
                </a:solidFill>
              </a:rPr>
              <a:t>: </a:t>
            </a:r>
            <a:r>
              <a:rPr lang="en-US" altLang="zh-CN" sz="1200" b="0" dirty="0">
                <a:solidFill>
                  <a:srgbClr val="7030A0"/>
                </a:solidFill>
              </a:rPr>
              <a:t>With </a:t>
            </a:r>
            <a:r>
              <a:rPr lang="en-US" altLang="zh-CN" sz="1200" b="0" dirty="0" smtClean="0">
                <a:solidFill>
                  <a:srgbClr val="7030A0"/>
                </a:solidFill>
              </a:rPr>
              <a:t>the increase of half-life</a:t>
            </a:r>
            <a:r>
              <a:rPr lang="en-US" altLang="zh-CN" sz="1200" b="0" dirty="0">
                <a:solidFill>
                  <a:srgbClr val="7030A0"/>
                </a:solidFill>
              </a:rPr>
              <a:t>, the </a:t>
            </a:r>
            <a:r>
              <a:rPr lang="en-US" altLang="zh-CN" sz="1200" b="0" dirty="0" smtClean="0">
                <a:solidFill>
                  <a:srgbClr val="7030A0"/>
                </a:solidFill>
              </a:rPr>
              <a:t>nuclide not only needs longer time to reach saturation, but </a:t>
            </a:r>
            <a:r>
              <a:rPr lang="en-US" altLang="zh-CN" sz="1200" b="0" dirty="0">
                <a:solidFill>
                  <a:srgbClr val="7030A0"/>
                </a:solidFill>
              </a:rPr>
              <a:t>also </a:t>
            </a:r>
            <a:r>
              <a:rPr lang="en-US" altLang="zh-CN" sz="1200" b="0" dirty="0" smtClean="0">
                <a:solidFill>
                  <a:srgbClr val="7030A0"/>
                </a:solidFill>
              </a:rPr>
              <a:t>decreases its saturation degree</a:t>
            </a:r>
            <a:r>
              <a:rPr lang="en-US" altLang="zh-CN" sz="1200" b="0" dirty="0"/>
              <a:t>. </a:t>
            </a:r>
            <a:r>
              <a:rPr lang="en-US" altLang="zh-CN" sz="1200" b="0" dirty="0" smtClean="0"/>
              <a:t> </a:t>
            </a:r>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p:pic>
        <p:nvPicPr>
          <p:cNvPr id="2" name="图片 1"/>
          <p:cNvPicPr>
            <a:picLocks noChangeAspect="1"/>
          </p:cNvPicPr>
          <p:nvPr/>
        </p:nvPicPr>
        <p:blipFill>
          <a:blip r:embed="rId3"/>
          <a:stretch>
            <a:fillRect/>
          </a:stretch>
        </p:blipFill>
        <p:spPr>
          <a:xfrm>
            <a:off x="309471" y="4002804"/>
            <a:ext cx="4138111" cy="2544284"/>
          </a:xfrm>
          <a:prstGeom prst="rect">
            <a:avLst/>
          </a:prstGeom>
        </p:spPr>
      </p:pic>
      <p:pic>
        <p:nvPicPr>
          <p:cNvPr id="3" name="图片 2"/>
          <p:cNvPicPr>
            <a:picLocks noChangeAspect="1"/>
          </p:cNvPicPr>
          <p:nvPr/>
        </p:nvPicPr>
        <p:blipFill>
          <a:blip r:embed="rId4"/>
          <a:stretch>
            <a:fillRect/>
          </a:stretch>
        </p:blipFill>
        <p:spPr>
          <a:xfrm>
            <a:off x="4573836" y="4027754"/>
            <a:ext cx="4176464" cy="2539522"/>
          </a:xfrm>
          <a:prstGeom prst="rect">
            <a:avLst/>
          </a:prstGeom>
        </p:spPr>
      </p:pic>
    </p:spTree>
    <p:extLst>
      <p:ext uri="{BB962C8B-B14F-4D97-AF65-F5344CB8AC3E}">
        <p14:creationId xmlns:p14="http://schemas.microsoft.com/office/powerpoint/2010/main" val="2446678110"/>
      </p:ext>
    </p:extLst>
  </p:cSld>
  <p:clrMapOvr>
    <a:masterClrMapping/>
  </p:clrMapOvr>
  <p:transition advTm="22413">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17</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2.6. </a:t>
            </a:r>
            <a:r>
              <a:rPr lang="en-US" altLang="zh-CN" sz="1400" b="0" dirty="0" smtClean="0"/>
              <a:t>The components</a:t>
            </a:r>
            <a:r>
              <a:rPr lang="en-US" altLang="zh-CN" sz="1400" b="0" dirty="0"/>
              <a:t>’ </a:t>
            </a:r>
            <a:r>
              <a:rPr lang="en-US" altLang="zh-CN" sz="1400" b="0" dirty="0" smtClean="0"/>
              <a:t>radionuclides and dose rates from long-time treatment</a:t>
            </a:r>
          </a:p>
          <a:p>
            <a:pPr algn="just" eaLnBrk="1" hangingPunct="1">
              <a:lnSpc>
                <a:spcPct val="110000"/>
              </a:lnSpc>
              <a:buFont typeface="Arial" panose="020B0604020202020204" pitchFamily="34" charset="0"/>
              <a:buChar char="•"/>
            </a:pPr>
            <a:r>
              <a:rPr lang="en-US" altLang="zh-CN" sz="1400" b="0" dirty="0"/>
              <a:t>2.6.2. Activity buildup process and saturation </a:t>
            </a:r>
            <a:r>
              <a:rPr lang="en-US" altLang="zh-CN" sz="1400" b="0" dirty="0" smtClean="0"/>
              <a:t>degree </a:t>
            </a:r>
          </a:p>
          <a:p>
            <a:pPr lvl="1" algn="just" eaLnBrk="1" hangingPunct="1">
              <a:lnSpc>
                <a:spcPct val="110000"/>
              </a:lnSpc>
              <a:buFont typeface="Wingdings" panose="05000000000000000000" pitchFamily="2" charset="2"/>
              <a:buChar char="Ø"/>
            </a:pPr>
            <a:r>
              <a:rPr lang="en-US" altLang="zh-CN" sz="1200" b="0" dirty="0">
                <a:solidFill>
                  <a:schemeClr val="tx1"/>
                </a:solidFill>
              </a:rPr>
              <a:t>Formula (6a) and Fig. 9 are </a:t>
            </a:r>
            <a:r>
              <a:rPr lang="en-US" altLang="zh-CN" sz="1200" b="0" dirty="0" smtClean="0">
                <a:solidFill>
                  <a:schemeClr val="tx1"/>
                </a:solidFill>
              </a:rPr>
              <a:t>important to </a:t>
            </a:r>
            <a:r>
              <a:rPr lang="en-US" altLang="zh-CN" sz="1200" b="0" dirty="0">
                <a:solidFill>
                  <a:schemeClr val="tx1"/>
                </a:solidFill>
              </a:rPr>
              <a:t>find </a:t>
            </a:r>
            <a:r>
              <a:rPr lang="en-US" altLang="zh-CN" sz="1200" b="0" dirty="0" smtClean="0">
                <a:solidFill>
                  <a:schemeClr val="tx1"/>
                </a:solidFill>
              </a:rPr>
              <a:t>the activity </a:t>
            </a:r>
            <a:r>
              <a:rPr lang="en-US" altLang="zh-CN" sz="1200" b="0" dirty="0">
                <a:solidFill>
                  <a:schemeClr val="tx1"/>
                </a:solidFill>
              </a:rPr>
              <a:t>buildup </a:t>
            </a:r>
            <a:r>
              <a:rPr lang="en-US" altLang="zh-CN" sz="1200" b="0" dirty="0" smtClean="0">
                <a:solidFill>
                  <a:schemeClr val="tx1"/>
                </a:solidFill>
              </a:rPr>
              <a:t>process of a known nuclide.</a:t>
            </a:r>
          </a:p>
          <a:p>
            <a:pPr lvl="1" algn="just" eaLnBrk="1" hangingPunct="1">
              <a:lnSpc>
                <a:spcPct val="110000"/>
              </a:lnSpc>
              <a:buFont typeface="Wingdings" panose="05000000000000000000" pitchFamily="2" charset="2"/>
              <a:buChar char="p"/>
            </a:pPr>
            <a:r>
              <a:rPr lang="en-US" altLang="zh-CN" sz="1200" b="0" dirty="0" smtClean="0">
                <a:solidFill>
                  <a:schemeClr val="tx1"/>
                </a:solidFill>
              </a:rPr>
              <a:t>Example, </a:t>
            </a:r>
            <a:r>
              <a:rPr lang="en-US" altLang="zh-CN" sz="1200" b="0" baseline="30000" dirty="0" smtClean="0">
                <a:solidFill>
                  <a:srgbClr val="9900FF"/>
                </a:solidFill>
              </a:rPr>
              <a:t>24</a:t>
            </a:r>
            <a:r>
              <a:rPr lang="en-US" altLang="zh-CN" sz="1200" b="0" dirty="0" smtClean="0">
                <a:solidFill>
                  <a:srgbClr val="9900FF"/>
                </a:solidFill>
              </a:rPr>
              <a:t>Na : T = 15 h</a:t>
            </a:r>
            <a:r>
              <a:rPr lang="en-US" altLang="zh-CN" sz="1200" b="0" dirty="0" smtClean="0">
                <a:solidFill>
                  <a:schemeClr val="tx1"/>
                </a:solidFill>
              </a:rPr>
              <a:t>. </a:t>
            </a:r>
          </a:p>
          <a:p>
            <a:pPr lvl="1" algn="just" eaLnBrk="1" hangingPunct="1">
              <a:lnSpc>
                <a:spcPct val="110000"/>
              </a:lnSpc>
              <a:buFont typeface="Arial" panose="020B0604020202020204" pitchFamily="34" charset="0"/>
              <a:buChar char="•"/>
            </a:pPr>
            <a:r>
              <a:rPr lang="en-US" altLang="zh-CN" sz="1200" b="0" dirty="0" smtClean="0">
                <a:solidFill>
                  <a:schemeClr val="tx1"/>
                </a:solidFill>
              </a:rPr>
              <a:t>The single-treatment saturation degree is </a:t>
            </a:r>
            <a:r>
              <a:rPr lang="en-US" altLang="zh-CN" sz="1200" b="0" dirty="0" smtClean="0">
                <a:solidFill>
                  <a:srgbClr val="9900FF"/>
                </a:solidFill>
              </a:rPr>
              <a:t>0.03</a:t>
            </a:r>
            <a:r>
              <a:rPr lang="en-US" altLang="zh-CN" sz="1200" b="0" dirty="0" smtClean="0">
                <a:solidFill>
                  <a:schemeClr val="tx1"/>
                </a:solidFill>
              </a:rPr>
              <a:t>; </a:t>
            </a:r>
            <a:r>
              <a:rPr lang="en-US" altLang="zh-CN" sz="1200" b="0" dirty="0" smtClean="0">
                <a:solidFill>
                  <a:schemeClr val="tx1"/>
                </a:solidFill>
                <a:sym typeface="Wingdings" panose="05000000000000000000" pitchFamily="2" charset="2"/>
              </a:rPr>
              <a:t> </a:t>
            </a:r>
            <a:r>
              <a:rPr lang="en-US" altLang="zh-CN" sz="1200" b="0" baseline="30000" dirty="0">
                <a:solidFill>
                  <a:schemeClr val="tx1"/>
                </a:solidFill>
              </a:rPr>
              <a:t>24</a:t>
            </a:r>
            <a:r>
              <a:rPr lang="en-US" altLang="zh-CN" sz="1200" b="0" dirty="0">
                <a:solidFill>
                  <a:schemeClr val="tx1"/>
                </a:solidFill>
              </a:rPr>
              <a:t>Na </a:t>
            </a:r>
            <a:r>
              <a:rPr lang="en-US" altLang="zh-CN" sz="1200" b="0" dirty="0" smtClean="0">
                <a:solidFill>
                  <a:schemeClr val="tx1"/>
                </a:solidFill>
                <a:sym typeface="Wingdings" panose="05000000000000000000" pitchFamily="2" charset="2"/>
              </a:rPr>
              <a:t>will build 33 times when reach saturation !</a:t>
            </a:r>
            <a:endParaRPr lang="en-US" altLang="zh-CN" sz="1200" b="0" dirty="0" smtClean="0">
              <a:solidFill>
                <a:schemeClr val="tx1"/>
              </a:solidFill>
            </a:endParaRPr>
          </a:p>
          <a:p>
            <a:pPr lvl="1" algn="just" eaLnBrk="1" hangingPunct="1">
              <a:lnSpc>
                <a:spcPct val="110000"/>
              </a:lnSpc>
              <a:buFont typeface="Arial" panose="020B0604020202020204" pitchFamily="34" charset="0"/>
              <a:buChar char="•"/>
            </a:pPr>
            <a:r>
              <a:rPr lang="en-US" altLang="zh-CN" sz="1200" b="0" dirty="0" smtClean="0">
                <a:solidFill>
                  <a:schemeClr val="tx1"/>
                </a:solidFill>
              </a:rPr>
              <a:t>its 1-week saturation degree is </a:t>
            </a:r>
            <a:r>
              <a:rPr lang="en-US" altLang="zh-CN" sz="1200" b="0" dirty="0" smtClean="0">
                <a:solidFill>
                  <a:srgbClr val="9900FF"/>
                </a:solidFill>
              </a:rPr>
              <a:t>1</a:t>
            </a:r>
            <a:r>
              <a:rPr lang="en-US" altLang="zh-CN" sz="1200" b="0" dirty="0" smtClean="0">
                <a:solidFill>
                  <a:schemeClr val="tx1"/>
                </a:solidFill>
              </a:rPr>
              <a:t>;  </a:t>
            </a:r>
            <a:r>
              <a:rPr lang="en-US" altLang="zh-CN" sz="1200" b="0" dirty="0" smtClean="0">
                <a:solidFill>
                  <a:schemeClr val="tx1"/>
                </a:solidFill>
                <a:sym typeface="Wingdings" panose="05000000000000000000" pitchFamily="2" charset="2"/>
              </a:rPr>
              <a:t> </a:t>
            </a:r>
            <a:r>
              <a:rPr lang="en-US" altLang="zh-CN" sz="1200" b="0" baseline="30000" dirty="0">
                <a:solidFill>
                  <a:schemeClr val="tx1"/>
                </a:solidFill>
              </a:rPr>
              <a:t>24</a:t>
            </a:r>
            <a:r>
              <a:rPr lang="en-US" altLang="zh-CN" sz="1200" b="0" dirty="0">
                <a:solidFill>
                  <a:schemeClr val="tx1"/>
                </a:solidFill>
              </a:rPr>
              <a:t>Na </a:t>
            </a:r>
            <a:r>
              <a:rPr lang="en-US" altLang="zh-CN" sz="1200" b="0" dirty="0" smtClean="0">
                <a:solidFill>
                  <a:schemeClr val="tx1"/>
                </a:solidFill>
              </a:rPr>
              <a:t>will reach saturation in the 1</a:t>
            </a:r>
            <a:r>
              <a:rPr lang="en-US" altLang="zh-CN" sz="1200" b="0" baseline="30000" dirty="0" smtClean="0">
                <a:solidFill>
                  <a:schemeClr val="tx1"/>
                </a:solidFill>
              </a:rPr>
              <a:t>st</a:t>
            </a:r>
            <a:r>
              <a:rPr lang="en-US" altLang="zh-CN" sz="1200" b="0" dirty="0" smtClean="0">
                <a:solidFill>
                  <a:schemeClr val="tx1"/>
                </a:solidFill>
              </a:rPr>
              <a:t> week !</a:t>
            </a:r>
          </a:p>
          <a:p>
            <a:pPr lvl="1" algn="just" eaLnBrk="1" hangingPunct="1">
              <a:lnSpc>
                <a:spcPct val="110000"/>
              </a:lnSpc>
              <a:buFont typeface="Arial" panose="020B0604020202020204" pitchFamily="34" charset="0"/>
              <a:buChar char="•"/>
            </a:pPr>
            <a:r>
              <a:rPr lang="en-US" altLang="zh-CN" sz="1200" b="0" dirty="0" smtClean="0">
                <a:solidFill>
                  <a:schemeClr val="tx1"/>
                </a:solidFill>
              </a:rPr>
              <a:t>its 30-year saturation degree              is </a:t>
            </a:r>
            <a:r>
              <a:rPr lang="en-US" altLang="zh-CN" sz="1200" b="0" dirty="0" smtClean="0">
                <a:solidFill>
                  <a:srgbClr val="9900FF"/>
                </a:solidFill>
              </a:rPr>
              <a:t>0.05</a:t>
            </a:r>
            <a:r>
              <a:rPr lang="en-US" altLang="zh-CN" sz="1200" b="0" dirty="0" smtClean="0">
                <a:solidFill>
                  <a:schemeClr val="tx1"/>
                </a:solidFill>
              </a:rPr>
              <a:t>.  </a:t>
            </a:r>
            <a:r>
              <a:rPr lang="en-US" altLang="zh-CN" sz="1200" b="0" dirty="0" smtClean="0">
                <a:solidFill>
                  <a:schemeClr val="tx1"/>
                </a:solidFill>
                <a:sym typeface="Wingdings" panose="05000000000000000000" pitchFamily="2" charset="2"/>
              </a:rPr>
              <a:t> </a:t>
            </a:r>
            <a:r>
              <a:rPr lang="en-US" altLang="zh-CN" sz="1200" b="0" baseline="30000" dirty="0" smtClean="0">
                <a:solidFill>
                  <a:schemeClr val="tx1"/>
                </a:solidFill>
              </a:rPr>
              <a:t>24</a:t>
            </a:r>
            <a:r>
              <a:rPr lang="en-US" altLang="zh-CN" sz="1200" b="0" dirty="0" smtClean="0">
                <a:solidFill>
                  <a:schemeClr val="tx1"/>
                </a:solidFill>
              </a:rPr>
              <a:t>Na’s activity is only 1/20 of the ideal saturation when reaches </a:t>
            </a:r>
          </a:p>
          <a:p>
            <a:pPr marL="457200" lvl="1" indent="0" algn="just" eaLnBrk="1" hangingPunct="1">
              <a:lnSpc>
                <a:spcPct val="110000"/>
              </a:lnSpc>
              <a:buNone/>
            </a:pPr>
            <a:r>
              <a:rPr lang="en-US" altLang="zh-CN" sz="1200" b="0" dirty="0" smtClean="0">
                <a:solidFill>
                  <a:schemeClr val="tx1"/>
                </a:solidFill>
              </a:rPr>
              <a:t>         saturation !</a:t>
            </a:r>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p:pic>
        <p:nvPicPr>
          <p:cNvPr id="3" name="图片 2"/>
          <p:cNvPicPr>
            <a:picLocks noChangeAspect="1"/>
          </p:cNvPicPr>
          <p:nvPr/>
        </p:nvPicPr>
        <p:blipFill>
          <a:blip r:embed="rId3"/>
          <a:stretch>
            <a:fillRect/>
          </a:stretch>
        </p:blipFill>
        <p:spPr>
          <a:xfrm>
            <a:off x="2172499" y="3573016"/>
            <a:ext cx="5279821" cy="3210425"/>
          </a:xfrm>
          <a:prstGeom prst="rect">
            <a:avLst/>
          </a:prstGeom>
        </p:spPr>
      </p:pic>
      <p:pic>
        <p:nvPicPr>
          <p:cNvPr id="2" name="图片 1"/>
          <p:cNvPicPr>
            <a:picLocks noChangeAspect="1"/>
          </p:cNvPicPr>
          <p:nvPr/>
        </p:nvPicPr>
        <p:blipFill>
          <a:blip r:embed="rId4"/>
          <a:stretch>
            <a:fillRect/>
          </a:stretch>
        </p:blipFill>
        <p:spPr>
          <a:xfrm>
            <a:off x="3196652" y="3356992"/>
            <a:ext cx="411203" cy="230205"/>
          </a:xfrm>
          <a:prstGeom prst="rect">
            <a:avLst/>
          </a:prstGeom>
        </p:spPr>
      </p:pic>
      <p:cxnSp>
        <p:nvCxnSpPr>
          <p:cNvPr id="6" name="直接连接符 5"/>
          <p:cNvCxnSpPr/>
          <p:nvPr/>
        </p:nvCxnSpPr>
        <p:spPr bwMode="auto">
          <a:xfrm>
            <a:off x="4499992" y="3645024"/>
            <a:ext cx="0" cy="2664296"/>
          </a:xfrm>
          <a:prstGeom prst="line">
            <a:avLst/>
          </a:prstGeom>
          <a:solidFill>
            <a:srgbClr val="FFFF00"/>
          </a:solidFill>
          <a:ln w="19050" cap="flat" cmpd="sng" algn="ctr">
            <a:solidFill>
              <a:srgbClr val="9900FF"/>
            </a:solidFill>
            <a:prstDash val="lgDashDot"/>
            <a:round/>
            <a:headEnd type="none" w="med" len="med"/>
            <a:tailEnd type="none" w="med" len="med"/>
          </a:ln>
          <a:effectLst/>
        </p:spPr>
      </p:cxnSp>
      <p:sp>
        <p:nvSpPr>
          <p:cNvPr id="9" name="矩形 8"/>
          <p:cNvSpPr/>
          <p:nvPr/>
        </p:nvSpPr>
        <p:spPr>
          <a:xfrm>
            <a:off x="4239476" y="5993476"/>
            <a:ext cx="548548" cy="307777"/>
          </a:xfrm>
          <a:prstGeom prst="rect">
            <a:avLst/>
          </a:prstGeom>
          <a:ln>
            <a:noFill/>
          </a:ln>
        </p:spPr>
        <p:txBody>
          <a:bodyPr wrap="none">
            <a:spAutoFit/>
          </a:bodyPr>
          <a:lstStyle/>
          <a:p>
            <a:r>
              <a:rPr lang="en-US" altLang="zh-CN" baseline="30000" dirty="0">
                <a:solidFill>
                  <a:srgbClr val="9900FF"/>
                </a:solidFill>
              </a:rPr>
              <a:t>24</a:t>
            </a:r>
            <a:r>
              <a:rPr lang="en-US" altLang="zh-CN" dirty="0">
                <a:solidFill>
                  <a:srgbClr val="9900FF"/>
                </a:solidFill>
              </a:rPr>
              <a:t>Na</a:t>
            </a:r>
            <a:endParaRPr lang="zh-CN" altLang="en-US" dirty="0">
              <a:solidFill>
                <a:srgbClr val="9900FF"/>
              </a:solidFill>
            </a:endParaRPr>
          </a:p>
        </p:txBody>
      </p:sp>
      <p:sp>
        <p:nvSpPr>
          <p:cNvPr id="10" name="椭圆 9"/>
          <p:cNvSpPr/>
          <p:nvPr/>
        </p:nvSpPr>
        <p:spPr bwMode="auto">
          <a:xfrm>
            <a:off x="4427984" y="3587197"/>
            <a:ext cx="144016" cy="12983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p:txBody>
      </p:sp>
      <p:sp>
        <p:nvSpPr>
          <p:cNvPr id="14" name="椭圆 13"/>
          <p:cNvSpPr/>
          <p:nvPr/>
        </p:nvSpPr>
        <p:spPr bwMode="auto">
          <a:xfrm>
            <a:off x="4427984" y="4718329"/>
            <a:ext cx="144016" cy="12983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p:txBody>
      </p:sp>
      <p:sp>
        <p:nvSpPr>
          <p:cNvPr id="15" name="椭圆 14"/>
          <p:cNvSpPr/>
          <p:nvPr/>
        </p:nvSpPr>
        <p:spPr bwMode="auto">
          <a:xfrm>
            <a:off x="4427984" y="4929215"/>
            <a:ext cx="144016" cy="12983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3050141294"/>
      </p:ext>
    </p:extLst>
  </p:cSld>
  <p:clrMapOvr>
    <a:masterClrMapping/>
  </p:clrMapOvr>
  <p:transition advTm="224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18</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2.6. </a:t>
            </a:r>
            <a:r>
              <a:rPr lang="en-US" altLang="zh-CN" sz="1400" b="0" dirty="0" smtClean="0"/>
              <a:t>The components</a:t>
            </a:r>
            <a:r>
              <a:rPr lang="en-US" altLang="zh-CN" sz="1400" b="0" dirty="0"/>
              <a:t>’ </a:t>
            </a:r>
            <a:r>
              <a:rPr lang="en-US" altLang="zh-CN" sz="1400" b="0" dirty="0" smtClean="0"/>
              <a:t>radionuclides and dose rates from long-time treatment</a:t>
            </a:r>
          </a:p>
          <a:p>
            <a:pPr algn="just" eaLnBrk="1" hangingPunct="1">
              <a:lnSpc>
                <a:spcPct val="110000"/>
              </a:lnSpc>
              <a:buFont typeface="Arial" panose="020B0604020202020204" pitchFamily="34" charset="0"/>
              <a:buChar char="•"/>
            </a:pPr>
            <a:r>
              <a:rPr lang="en-US" altLang="zh-CN" sz="1400" b="0" dirty="0"/>
              <a:t>2.6.3. </a:t>
            </a:r>
            <a:r>
              <a:rPr lang="en-US" altLang="zh-CN" sz="1400" b="0" dirty="0" smtClean="0"/>
              <a:t>Fixed components</a:t>
            </a:r>
            <a:r>
              <a:rPr lang="en-US" altLang="zh-CN" sz="1400" b="0" dirty="0"/>
              <a:t>’ </a:t>
            </a:r>
            <a:r>
              <a:rPr lang="en-US" altLang="zh-CN" sz="1400" b="0" dirty="0" smtClean="0"/>
              <a:t>radionuclides and dose rates from long-time treatment</a:t>
            </a:r>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p:pic>
        <p:nvPicPr>
          <p:cNvPr id="4" name="图片 3"/>
          <p:cNvPicPr>
            <a:picLocks noChangeAspect="1"/>
          </p:cNvPicPr>
          <p:nvPr/>
        </p:nvPicPr>
        <p:blipFill rotWithShape="1">
          <a:blip r:embed="rId3"/>
          <a:srcRect b="54769"/>
          <a:stretch/>
        </p:blipFill>
        <p:spPr>
          <a:xfrm>
            <a:off x="179512" y="2708920"/>
            <a:ext cx="8654802" cy="2952328"/>
          </a:xfrm>
          <a:prstGeom prst="rect">
            <a:avLst/>
          </a:prstGeom>
        </p:spPr>
      </p:pic>
      <p:sp>
        <p:nvSpPr>
          <p:cNvPr id="2" name="矩形 1"/>
          <p:cNvSpPr/>
          <p:nvPr/>
        </p:nvSpPr>
        <p:spPr bwMode="auto">
          <a:xfrm>
            <a:off x="5076056" y="2996952"/>
            <a:ext cx="1296144" cy="2376264"/>
          </a:xfrm>
          <a:prstGeom prst="rect">
            <a:avLst/>
          </a:prstGeom>
          <a:noFill/>
          <a:ln w="28575" cap="flat" cmpd="sng" algn="ctr">
            <a:solidFill>
              <a:srgbClr val="99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rgbClr val="9900FF"/>
              </a:solidFill>
              <a:effectLst/>
              <a:latin typeface="Arial" pitchFamily="34" charset="0"/>
              <a:ea typeface="宋体" pitchFamily="2" charset="-122"/>
            </a:endParaRPr>
          </a:p>
        </p:txBody>
      </p:sp>
      <p:cxnSp>
        <p:nvCxnSpPr>
          <p:cNvPr id="9" name="直接连接符 8"/>
          <p:cNvCxnSpPr/>
          <p:nvPr/>
        </p:nvCxnSpPr>
        <p:spPr bwMode="auto">
          <a:xfrm>
            <a:off x="3851920" y="3284984"/>
            <a:ext cx="721097" cy="0"/>
          </a:xfrm>
          <a:prstGeom prst="line">
            <a:avLst/>
          </a:prstGeom>
          <a:solidFill>
            <a:srgbClr val="FFFF00"/>
          </a:solidFill>
          <a:ln w="28575" cap="flat" cmpd="sng" algn="ctr">
            <a:solidFill>
              <a:srgbClr val="9900FF"/>
            </a:solidFill>
            <a:prstDash val="solid"/>
            <a:round/>
            <a:headEnd type="none" w="med" len="med"/>
            <a:tailEnd type="none" w="med" len="med"/>
          </a:ln>
          <a:effectLst/>
        </p:spPr>
      </p:cxnSp>
      <p:cxnSp>
        <p:nvCxnSpPr>
          <p:cNvPr id="13" name="直接连接符 12"/>
          <p:cNvCxnSpPr/>
          <p:nvPr/>
        </p:nvCxnSpPr>
        <p:spPr bwMode="auto">
          <a:xfrm>
            <a:off x="6444208" y="3284984"/>
            <a:ext cx="504056" cy="0"/>
          </a:xfrm>
          <a:prstGeom prst="line">
            <a:avLst/>
          </a:prstGeom>
          <a:solidFill>
            <a:srgbClr val="FFFF00"/>
          </a:solidFill>
          <a:ln w="28575" cap="flat" cmpd="sng" algn="ctr">
            <a:solidFill>
              <a:srgbClr val="9900FF"/>
            </a:solidFill>
            <a:prstDash val="solid"/>
            <a:round/>
            <a:headEnd type="none" w="med" len="med"/>
            <a:tailEnd type="none" w="med" len="med"/>
          </a:ln>
          <a:effectLst/>
        </p:spPr>
      </p:cxnSp>
    </p:spTree>
    <p:extLst>
      <p:ext uri="{BB962C8B-B14F-4D97-AF65-F5344CB8AC3E}">
        <p14:creationId xmlns:p14="http://schemas.microsoft.com/office/powerpoint/2010/main" val="1148612636"/>
      </p:ext>
    </p:extLst>
  </p:cSld>
  <p:clrMapOvr>
    <a:masterClrMapping/>
  </p:clrMapOvr>
  <p:transition advTm="224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19</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2.6. </a:t>
            </a:r>
            <a:r>
              <a:rPr lang="en-US" altLang="zh-CN" sz="1400" b="0" dirty="0" smtClean="0"/>
              <a:t>The components</a:t>
            </a:r>
            <a:r>
              <a:rPr lang="en-US" altLang="zh-CN" sz="1400" b="0" dirty="0"/>
              <a:t>’ </a:t>
            </a:r>
            <a:r>
              <a:rPr lang="en-US" altLang="zh-CN" sz="1400" b="0" dirty="0" smtClean="0"/>
              <a:t>radionuclides and dose rates from long-time treatment</a:t>
            </a:r>
          </a:p>
          <a:p>
            <a:pPr algn="just" eaLnBrk="1" hangingPunct="1">
              <a:lnSpc>
                <a:spcPct val="110000"/>
              </a:lnSpc>
              <a:buFont typeface="Arial" panose="020B0604020202020204" pitchFamily="34" charset="0"/>
              <a:buChar char="•"/>
            </a:pPr>
            <a:r>
              <a:rPr lang="en-US" altLang="zh-CN" sz="1400" b="0" dirty="0"/>
              <a:t>2.6.3. </a:t>
            </a:r>
            <a:r>
              <a:rPr lang="en-US" altLang="zh-CN" sz="1400" b="0" dirty="0" smtClean="0"/>
              <a:t>Fixed components</a:t>
            </a:r>
            <a:r>
              <a:rPr lang="en-US" altLang="zh-CN" sz="1400" b="0" dirty="0"/>
              <a:t>’ </a:t>
            </a:r>
            <a:r>
              <a:rPr lang="en-US" altLang="zh-CN" sz="1400" b="0" dirty="0" smtClean="0"/>
              <a:t>radionuclides and dose rates from long-time treatment</a:t>
            </a:r>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p:pic>
        <p:nvPicPr>
          <p:cNvPr id="2" name="图片 1"/>
          <p:cNvPicPr>
            <a:picLocks noChangeAspect="1"/>
          </p:cNvPicPr>
          <p:nvPr/>
        </p:nvPicPr>
        <p:blipFill>
          <a:blip r:embed="rId3"/>
          <a:stretch>
            <a:fillRect/>
          </a:stretch>
        </p:blipFill>
        <p:spPr>
          <a:xfrm rot="5400000">
            <a:off x="2807141" y="2034317"/>
            <a:ext cx="2607636" cy="6992536"/>
          </a:xfrm>
          <a:prstGeom prst="rect">
            <a:avLst/>
          </a:prstGeom>
        </p:spPr>
      </p:pic>
      <p:pic>
        <p:nvPicPr>
          <p:cNvPr id="4" name="图片 3"/>
          <p:cNvPicPr>
            <a:picLocks noChangeAspect="1"/>
          </p:cNvPicPr>
          <p:nvPr/>
        </p:nvPicPr>
        <p:blipFill rotWithShape="1">
          <a:blip r:embed="rId4"/>
          <a:srcRect t="44914"/>
          <a:stretch/>
        </p:blipFill>
        <p:spPr>
          <a:xfrm>
            <a:off x="678057" y="2348880"/>
            <a:ext cx="6865803" cy="2852385"/>
          </a:xfrm>
          <a:prstGeom prst="rect">
            <a:avLst/>
          </a:prstGeom>
        </p:spPr>
      </p:pic>
    </p:spTree>
    <p:extLst>
      <p:ext uri="{BB962C8B-B14F-4D97-AF65-F5344CB8AC3E}">
        <p14:creationId xmlns:p14="http://schemas.microsoft.com/office/powerpoint/2010/main" val="402605601"/>
      </p:ext>
    </p:extLst>
  </p:cSld>
  <p:clrMapOvr>
    <a:masterClrMapping/>
  </p:clrMapOvr>
  <p:transition advTm="22413">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2</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467544" y="980728"/>
            <a:ext cx="8210550" cy="457200"/>
          </a:xfrm>
        </p:spPr>
        <p:txBody>
          <a:bodyPr/>
          <a:lstStyle/>
          <a:p>
            <a:pPr algn="ctr" eaLnBrk="1" hangingPunct="1"/>
            <a:r>
              <a:rPr lang="pt-BR" altLang="zh-CN" sz="2400" b="0" dirty="0" smtClean="0">
                <a:solidFill>
                  <a:schemeClr val="tx1"/>
                </a:solidFill>
              </a:rPr>
              <a:t>Note to the report</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2000" b="0" dirty="0" smtClean="0"/>
              <a:t>The report is based on </a:t>
            </a:r>
            <a:r>
              <a:rPr lang="en-US" altLang="zh-CN" sz="2000" b="0" dirty="0"/>
              <a:t>the </a:t>
            </a:r>
            <a:r>
              <a:rPr lang="en-US" altLang="zh-CN" sz="2000" b="0" dirty="0" smtClean="0"/>
              <a:t>same article published in </a:t>
            </a:r>
            <a:r>
              <a:rPr lang="en-US" altLang="zh-CN" sz="2000" b="0" i="1" dirty="0" smtClean="0"/>
              <a:t>Applied Radiation and Isotopes </a:t>
            </a:r>
            <a:r>
              <a:rPr lang="en-US" altLang="zh-CN" sz="2000" b="0" dirty="0" smtClean="0"/>
              <a:t>recently. </a:t>
            </a:r>
          </a:p>
          <a:p>
            <a:pPr algn="just" eaLnBrk="1" hangingPunct="1">
              <a:lnSpc>
                <a:spcPct val="110000"/>
              </a:lnSpc>
              <a:buFont typeface="Wingdings" panose="05000000000000000000" pitchFamily="2" charset="2"/>
              <a:buChar char="l"/>
            </a:pPr>
            <a:r>
              <a:rPr lang="en-US" altLang="zh-CN" sz="2000" b="0" dirty="0" smtClean="0"/>
              <a:t>For the consideration of copyright and comprehension, it </a:t>
            </a:r>
            <a:r>
              <a:rPr lang="en-US" altLang="zh-CN" sz="2000" b="0" dirty="0"/>
              <a:t>is </a:t>
            </a:r>
            <a:r>
              <a:rPr lang="en-US" altLang="zh-CN" sz="2000" b="0" dirty="0" smtClean="0"/>
              <a:t>suggested to download the full article from the links: </a:t>
            </a:r>
          </a:p>
          <a:p>
            <a:pPr marL="400050" lvl="1" indent="0" algn="just" eaLnBrk="1" hangingPunct="1">
              <a:lnSpc>
                <a:spcPct val="110000"/>
              </a:lnSpc>
              <a:buNone/>
            </a:pPr>
            <a:r>
              <a:rPr lang="en-US" altLang="zh-CN" sz="1800" b="0" dirty="0">
                <a:hlinkClick r:id="rId3"/>
              </a:rPr>
              <a:t>http://</a:t>
            </a:r>
            <a:r>
              <a:rPr lang="en-US" altLang="zh-CN" sz="1800" b="0" dirty="0" smtClean="0">
                <a:hlinkClick r:id="rId3"/>
              </a:rPr>
              <a:t>www.sciencedirect.com/science/article/pii/S0969804316303141</a:t>
            </a:r>
            <a:endParaRPr lang="en-US" altLang="zh-CN" sz="1800" b="0" dirty="0" smtClean="0"/>
          </a:p>
          <a:p>
            <a:pPr marL="400050" lvl="1" indent="0" algn="just" eaLnBrk="1" hangingPunct="1">
              <a:lnSpc>
                <a:spcPct val="110000"/>
              </a:lnSpc>
              <a:buNone/>
            </a:pPr>
            <a:r>
              <a:rPr lang="en-US" altLang="zh-CN" sz="1800" b="0" dirty="0">
                <a:hlinkClick r:id="rId4"/>
              </a:rPr>
              <a:t>http://</a:t>
            </a:r>
            <a:r>
              <a:rPr lang="en-US" altLang="zh-CN" sz="1800" b="0" dirty="0" smtClean="0">
                <a:hlinkClick r:id="rId4"/>
              </a:rPr>
              <a:t>dx.doi.org/10.1016/j.apradiso.2016.06.029</a:t>
            </a:r>
            <a:endParaRPr lang="en-US" altLang="zh-CN" sz="1800" b="0" dirty="0" smtClean="0"/>
          </a:p>
          <a:p>
            <a:pPr marL="0" indent="0" algn="just" eaLnBrk="1" hangingPunct="1">
              <a:lnSpc>
                <a:spcPct val="110000"/>
              </a:lnSpc>
              <a:buNone/>
            </a:pPr>
            <a:endParaRPr lang="en-US" altLang="zh-CN" sz="2000" b="0" dirty="0" smtClean="0"/>
          </a:p>
        </p:txBody>
      </p:sp>
      <p:pic>
        <p:nvPicPr>
          <p:cNvPr id="3" name="图片 2"/>
          <p:cNvPicPr>
            <a:picLocks noChangeAspect="1"/>
          </p:cNvPicPr>
          <p:nvPr/>
        </p:nvPicPr>
        <p:blipFill>
          <a:blip r:embed="rId5"/>
          <a:stretch>
            <a:fillRect/>
          </a:stretch>
        </p:blipFill>
        <p:spPr>
          <a:xfrm>
            <a:off x="1475656" y="3957823"/>
            <a:ext cx="5848596" cy="2747777"/>
          </a:xfrm>
          <a:prstGeom prst="rect">
            <a:avLst/>
          </a:prstGeom>
        </p:spPr>
      </p:pic>
    </p:spTree>
  </p:cSld>
  <p:clrMapOvr>
    <a:masterClrMapping/>
  </p:clrMapOvr>
  <p:transition advTm="22413">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20</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2.6. </a:t>
            </a:r>
            <a:r>
              <a:rPr lang="en-US" altLang="zh-CN" sz="1400" b="0" dirty="0" smtClean="0"/>
              <a:t>The components</a:t>
            </a:r>
            <a:r>
              <a:rPr lang="en-US" altLang="zh-CN" sz="1400" b="0" dirty="0"/>
              <a:t>’ </a:t>
            </a:r>
            <a:r>
              <a:rPr lang="en-US" altLang="zh-CN" sz="1400" b="0" dirty="0" smtClean="0"/>
              <a:t>radionuclides and dose rates from long-time treatment</a:t>
            </a:r>
          </a:p>
          <a:p>
            <a:pPr algn="just" eaLnBrk="1" hangingPunct="1">
              <a:lnSpc>
                <a:spcPct val="110000"/>
              </a:lnSpc>
              <a:buFont typeface="Arial" panose="020B0604020202020204" pitchFamily="34" charset="0"/>
              <a:buChar char="•"/>
            </a:pPr>
            <a:r>
              <a:rPr lang="en-US" altLang="zh-CN" sz="1400" b="0" dirty="0"/>
              <a:t>2.6.3. </a:t>
            </a:r>
            <a:r>
              <a:rPr lang="en-US" altLang="zh-CN" sz="1400" b="0" dirty="0" smtClean="0"/>
              <a:t>Fixed components</a:t>
            </a:r>
            <a:r>
              <a:rPr lang="en-US" altLang="zh-CN" sz="1400" b="0" dirty="0"/>
              <a:t>’ </a:t>
            </a:r>
            <a:r>
              <a:rPr lang="en-US" altLang="zh-CN" sz="1400" b="0" dirty="0" smtClean="0"/>
              <a:t>radionuclides and dose rates from long-time treatment</a:t>
            </a:r>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p:pic>
        <p:nvPicPr>
          <p:cNvPr id="3" name="图片 2"/>
          <p:cNvPicPr>
            <a:picLocks noChangeAspect="1"/>
          </p:cNvPicPr>
          <p:nvPr/>
        </p:nvPicPr>
        <p:blipFill>
          <a:blip r:embed="rId3"/>
          <a:stretch>
            <a:fillRect/>
          </a:stretch>
        </p:blipFill>
        <p:spPr>
          <a:xfrm>
            <a:off x="107504" y="2276872"/>
            <a:ext cx="4963349" cy="4352529"/>
          </a:xfrm>
          <a:prstGeom prst="rect">
            <a:avLst/>
          </a:prstGeom>
        </p:spPr>
      </p:pic>
      <p:sp>
        <p:nvSpPr>
          <p:cNvPr id="8" name="文本框 7"/>
          <p:cNvSpPr txBox="1"/>
          <p:nvPr/>
        </p:nvSpPr>
        <p:spPr>
          <a:xfrm>
            <a:off x="4427984" y="2150371"/>
            <a:ext cx="4548823" cy="4262705"/>
          </a:xfrm>
          <a:prstGeom prst="rect">
            <a:avLst/>
          </a:prstGeom>
          <a:noFill/>
        </p:spPr>
        <p:txBody>
          <a:bodyPr wrap="square" rtlCol="0">
            <a:spAutoFit/>
          </a:bodyPr>
          <a:lstStyle/>
          <a:p>
            <a:pPr>
              <a:spcAft>
                <a:spcPts val="600"/>
              </a:spcAft>
            </a:pPr>
            <a:r>
              <a:rPr lang="en-US" altLang="zh-CN" dirty="0" smtClean="0"/>
              <a:t>Key points:</a:t>
            </a:r>
          </a:p>
          <a:p>
            <a:pPr marL="285750" indent="-285750" algn="just">
              <a:buFont typeface="Wingdings" panose="05000000000000000000" pitchFamily="2" charset="2"/>
              <a:buChar char="Ø"/>
            </a:pPr>
            <a:r>
              <a:rPr lang="en-US" altLang="zh-CN" sz="1200" dirty="0" smtClean="0"/>
              <a:t>The fixed components’ dose rate at 1-min cooling from 30-year periodic treatment are at most </a:t>
            </a:r>
            <a:r>
              <a:rPr lang="en-US" altLang="zh-CN" sz="1200" dirty="0" smtClean="0">
                <a:solidFill>
                  <a:srgbClr val="00B050"/>
                </a:solidFill>
              </a:rPr>
              <a:t>2.2 times </a:t>
            </a:r>
            <a:r>
              <a:rPr lang="en-US" altLang="zh-CN" sz="1200" dirty="0" smtClean="0"/>
              <a:t>of that of </a:t>
            </a:r>
            <a:r>
              <a:rPr lang="en-US" altLang="zh-CN" sz="1200" dirty="0"/>
              <a:t>2 </a:t>
            </a:r>
            <a:r>
              <a:rPr lang="en-US" altLang="zh-CN" sz="1200" dirty="0" smtClean="0"/>
              <a:t>min single short-time treatment, lower than ever expected.</a:t>
            </a:r>
            <a:endParaRPr lang="en-US" altLang="zh-CN" sz="1200" u="sng" dirty="0" smtClean="0"/>
          </a:p>
          <a:p>
            <a:pPr marL="285750" indent="-285750" algn="just">
              <a:buFont typeface="Wingdings" panose="05000000000000000000" pitchFamily="2" charset="2"/>
              <a:buChar char="Ø"/>
            </a:pPr>
            <a:r>
              <a:rPr lang="en-US" altLang="zh-CN" sz="1200" dirty="0"/>
              <a:t>Even </a:t>
            </a:r>
            <a:r>
              <a:rPr lang="en-US" altLang="zh-CN" sz="1200" dirty="0" smtClean="0"/>
              <a:t>after long-time treatment, the </a:t>
            </a:r>
            <a:r>
              <a:rPr lang="en-US" altLang="zh-CN" sz="1200" dirty="0"/>
              <a:t>residual dose rate at a distance of 1 m from the </a:t>
            </a:r>
            <a:r>
              <a:rPr lang="en-US" altLang="zh-CN" sz="1200" dirty="0" err="1"/>
              <a:t>isocenter</a:t>
            </a:r>
            <a:r>
              <a:rPr lang="en-US" altLang="zh-CN" sz="1200" dirty="0"/>
              <a:t> is still dominated by the patient in the cooling time of 30 </a:t>
            </a:r>
            <a:r>
              <a:rPr lang="en-US" altLang="zh-CN" sz="1200" dirty="0" smtClean="0"/>
              <a:t>min.</a:t>
            </a:r>
            <a:r>
              <a:rPr lang="en-US" altLang="zh-CN" sz="1200" u="sng" dirty="0" smtClean="0"/>
              <a:t> </a:t>
            </a:r>
          </a:p>
          <a:p>
            <a:pPr marL="285750" indent="-285750" algn="just">
              <a:buFont typeface="Wingdings" panose="05000000000000000000" pitchFamily="2" charset="2"/>
              <a:buChar char="Ø"/>
            </a:pPr>
            <a:r>
              <a:rPr lang="en-US" altLang="zh-CN" sz="1200" dirty="0" smtClean="0"/>
              <a:t>The second contributor to dose rate is concrete wall or couch. Both of them contribute </a:t>
            </a:r>
            <a:r>
              <a:rPr lang="en-US" altLang="zh-CN" sz="1200" dirty="0" smtClean="0">
                <a:solidFill>
                  <a:srgbClr val="00B050"/>
                </a:solidFill>
              </a:rPr>
              <a:t>0.2–0.5 </a:t>
            </a:r>
            <a:r>
              <a:rPr lang="el-GR" altLang="zh-CN" sz="1200" dirty="0" smtClean="0">
                <a:solidFill>
                  <a:srgbClr val="00B050"/>
                </a:solidFill>
              </a:rPr>
              <a:t>μ</a:t>
            </a:r>
            <a:r>
              <a:rPr lang="en-US" altLang="zh-CN" sz="1200" dirty="0" err="1">
                <a:solidFill>
                  <a:srgbClr val="00B050"/>
                </a:solidFill>
              </a:rPr>
              <a:t>Sv</a:t>
            </a:r>
            <a:r>
              <a:rPr lang="en-US" altLang="zh-CN" sz="1200" dirty="0">
                <a:solidFill>
                  <a:srgbClr val="00B050"/>
                </a:solidFill>
              </a:rPr>
              <a:t>/h </a:t>
            </a:r>
            <a:r>
              <a:rPr lang="en-US" altLang="zh-CN" sz="1200" dirty="0"/>
              <a:t>at 1-min </a:t>
            </a:r>
            <a:r>
              <a:rPr lang="en-US" altLang="zh-CN" sz="1200" dirty="0" smtClean="0"/>
              <a:t>cooling at a distance of 1 m from the </a:t>
            </a:r>
            <a:r>
              <a:rPr lang="en-US" altLang="zh-CN" sz="1200" dirty="0" err="1" smtClean="0"/>
              <a:t>isocenter</a:t>
            </a:r>
            <a:r>
              <a:rPr lang="en-US" altLang="zh-CN" sz="1200" dirty="0" smtClean="0"/>
              <a:t>.</a:t>
            </a:r>
          </a:p>
          <a:p>
            <a:pPr marL="285750" indent="-285750" algn="just">
              <a:buFont typeface="Wingdings" panose="05000000000000000000" pitchFamily="2" charset="2"/>
              <a:buChar char="Ø"/>
            </a:pPr>
            <a:r>
              <a:rPr lang="en-US" altLang="zh-CN" sz="1200" dirty="0" smtClean="0"/>
              <a:t>The dose rate at1-min cooling </a:t>
            </a:r>
            <a:r>
              <a:rPr lang="en-US" altLang="zh-CN" sz="1200" dirty="0">
                <a:solidFill>
                  <a:srgbClr val="00B050"/>
                </a:solidFill>
              </a:rPr>
              <a:t>from </a:t>
            </a:r>
            <a:r>
              <a:rPr lang="en-US" altLang="zh-CN" sz="1200" dirty="0" smtClean="0">
                <a:solidFill>
                  <a:srgbClr val="00B050"/>
                </a:solidFill>
              </a:rPr>
              <a:t>couch </a:t>
            </a:r>
            <a:r>
              <a:rPr lang="en-US" altLang="zh-CN" sz="1200" dirty="0" smtClean="0"/>
              <a:t>at the </a:t>
            </a:r>
            <a:r>
              <a:rPr lang="en-US" altLang="zh-CN" sz="1200" dirty="0" err="1" smtClean="0"/>
              <a:t>isocenter</a:t>
            </a:r>
            <a:r>
              <a:rPr lang="en-US" altLang="zh-CN" sz="1200" dirty="0" smtClean="0"/>
              <a:t> will be approximately 5 </a:t>
            </a:r>
            <a:r>
              <a:rPr lang="el-GR" altLang="zh-CN" sz="1200" dirty="0"/>
              <a:t>μ</a:t>
            </a:r>
            <a:r>
              <a:rPr lang="en-US" altLang="zh-CN" sz="1200" dirty="0" err="1"/>
              <a:t>Sv</a:t>
            </a:r>
            <a:r>
              <a:rPr lang="en-US" altLang="zh-CN" sz="1200" dirty="0"/>
              <a:t>/h </a:t>
            </a:r>
            <a:r>
              <a:rPr lang="en-US" altLang="zh-CN" sz="1200" dirty="0" smtClean="0"/>
              <a:t>after a single short-time treatment, and will buildup to approximately 80 </a:t>
            </a:r>
            <a:r>
              <a:rPr lang="el-GR" altLang="zh-CN" sz="1200" dirty="0"/>
              <a:t>μ</a:t>
            </a:r>
            <a:r>
              <a:rPr lang="en-US" altLang="zh-CN" sz="1200" dirty="0" err="1"/>
              <a:t>Sv</a:t>
            </a:r>
            <a:r>
              <a:rPr lang="en-US" altLang="zh-CN" sz="1200" dirty="0"/>
              <a:t>/h </a:t>
            </a:r>
            <a:r>
              <a:rPr lang="en-US" altLang="zh-CN" sz="1200" dirty="0" smtClean="0"/>
              <a:t>after 30-year continuous treatment</a:t>
            </a:r>
            <a:r>
              <a:rPr lang="en-US" altLang="zh-CN" sz="1200" dirty="0"/>
              <a:t>. However</a:t>
            </a:r>
            <a:r>
              <a:rPr lang="en-US" altLang="zh-CN" sz="1200" dirty="0" smtClean="0"/>
              <a:t>, by adopting the buildup formulas to correct, after 30-years periodic treatment, it will buildup to approximately </a:t>
            </a:r>
            <a:r>
              <a:rPr lang="en-US" altLang="zh-CN" sz="1200" dirty="0">
                <a:solidFill>
                  <a:srgbClr val="00B050"/>
                </a:solidFill>
              </a:rPr>
              <a:t>8 </a:t>
            </a:r>
            <a:r>
              <a:rPr lang="el-GR" altLang="zh-CN" sz="1200" dirty="0">
                <a:solidFill>
                  <a:srgbClr val="00B050"/>
                </a:solidFill>
              </a:rPr>
              <a:t>μ</a:t>
            </a:r>
            <a:r>
              <a:rPr lang="en-US" altLang="zh-CN" sz="1200" dirty="0" err="1">
                <a:solidFill>
                  <a:srgbClr val="00B050"/>
                </a:solidFill>
              </a:rPr>
              <a:t>Sv</a:t>
            </a:r>
            <a:r>
              <a:rPr lang="en-US" altLang="zh-CN" sz="1200" dirty="0">
                <a:solidFill>
                  <a:srgbClr val="00B050"/>
                </a:solidFill>
              </a:rPr>
              <a:t>/h</a:t>
            </a:r>
            <a:r>
              <a:rPr lang="en-US" altLang="zh-CN" sz="1200" dirty="0"/>
              <a:t>, </a:t>
            </a:r>
            <a:r>
              <a:rPr lang="en-US" altLang="zh-CN" sz="1200" dirty="0" smtClean="0"/>
              <a:t>which is one-tenth of that after 30-year continuous </a:t>
            </a:r>
            <a:r>
              <a:rPr lang="en-US" altLang="zh-CN" sz="1200" dirty="0"/>
              <a:t>treatment</a:t>
            </a:r>
            <a:r>
              <a:rPr lang="en-US" altLang="zh-CN" sz="1200" dirty="0" smtClean="0"/>
              <a:t>, and is still much less than the dose rate from patient</a:t>
            </a:r>
            <a:r>
              <a:rPr lang="en-US" altLang="zh-CN" sz="1200" dirty="0"/>
              <a:t>. </a:t>
            </a:r>
            <a:r>
              <a:rPr lang="en-US" altLang="zh-CN" sz="1200" dirty="0" smtClean="0"/>
              <a:t>. </a:t>
            </a:r>
          </a:p>
          <a:p>
            <a:pPr marL="285750" indent="-285750" algn="just">
              <a:buFont typeface="Wingdings" panose="05000000000000000000" pitchFamily="2" charset="2"/>
              <a:buChar char="Ø"/>
            </a:pPr>
            <a:r>
              <a:rPr lang="en-US" altLang="zh-CN" sz="1200" dirty="0" smtClean="0"/>
              <a:t>Al-28 </a:t>
            </a:r>
            <a:r>
              <a:rPr lang="en-US" altLang="zh-CN" sz="1200" dirty="0"/>
              <a:t>and Na-24 are the two main radionuclides produced in concrete after long-time treatment and in the 30-min cooling time</a:t>
            </a:r>
            <a:r>
              <a:rPr lang="en-US" altLang="zh-CN" sz="1200" dirty="0" smtClean="0"/>
              <a:t>. Na-24 </a:t>
            </a:r>
            <a:r>
              <a:rPr lang="en-US" altLang="zh-CN" sz="1200" dirty="0"/>
              <a:t>produced by concrete without sodium decreases to approximately 1/17 of concrete with sodium. </a:t>
            </a:r>
            <a:endParaRPr lang="en-US" altLang="zh-CN" sz="1200" dirty="0">
              <a:solidFill>
                <a:srgbClr val="7030A0"/>
              </a:solidFill>
            </a:endParaRPr>
          </a:p>
        </p:txBody>
      </p:sp>
    </p:spTree>
    <p:extLst>
      <p:ext uri="{BB962C8B-B14F-4D97-AF65-F5344CB8AC3E}">
        <p14:creationId xmlns:p14="http://schemas.microsoft.com/office/powerpoint/2010/main" val="1554507854"/>
      </p:ext>
    </p:extLst>
  </p:cSld>
  <p:clrMapOvr>
    <a:masterClrMapping/>
  </p:clrMapOvr>
  <p:transition advTm="22413">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21</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2.7. Radiation protection for the patient </a:t>
            </a:r>
            <a:r>
              <a:rPr lang="en-US" altLang="zh-CN" sz="1400" b="0" dirty="0" smtClean="0"/>
              <a:t>escort</a:t>
            </a: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p:sp>
        <p:nvSpPr>
          <p:cNvPr id="8" name="文本框 7"/>
          <p:cNvSpPr txBox="1"/>
          <p:nvPr/>
        </p:nvSpPr>
        <p:spPr>
          <a:xfrm>
            <a:off x="3162745" y="2032924"/>
            <a:ext cx="5801107" cy="2970044"/>
          </a:xfrm>
          <a:prstGeom prst="rect">
            <a:avLst/>
          </a:prstGeom>
          <a:noFill/>
        </p:spPr>
        <p:txBody>
          <a:bodyPr wrap="square" rtlCol="0">
            <a:spAutoFit/>
          </a:bodyPr>
          <a:lstStyle/>
          <a:p>
            <a:pPr>
              <a:spcAft>
                <a:spcPts val="600"/>
              </a:spcAft>
            </a:pPr>
            <a:r>
              <a:rPr lang="en-US" altLang="zh-CN" dirty="0" smtClean="0"/>
              <a:t>Key points:</a:t>
            </a:r>
          </a:p>
          <a:p>
            <a:pPr marL="285750" indent="-285750" algn="just">
              <a:buFont typeface="Wingdings" panose="05000000000000000000" pitchFamily="2" charset="2"/>
              <a:buChar char="Ø"/>
            </a:pPr>
            <a:r>
              <a:rPr lang="en-US" altLang="zh-CN" sz="1200" dirty="0"/>
              <a:t>In </a:t>
            </a:r>
            <a:r>
              <a:rPr lang="en-US" altLang="zh-CN" sz="1200" dirty="0" smtClean="0"/>
              <a:t>order to evaluate the radiation influence of patient-induced activity to his/her surrounding environment, we </a:t>
            </a:r>
            <a:r>
              <a:rPr lang="en-US" altLang="zh-CN" sz="1200" u="sng" dirty="0" smtClean="0"/>
              <a:t>calculated the residual dose rate produced by the patient at different distances and cooling times, and the integral dose at these cooling time intervals</a:t>
            </a:r>
            <a:r>
              <a:rPr lang="en-US" altLang="zh-CN" sz="1200" dirty="0" smtClean="0"/>
              <a:t>.</a:t>
            </a:r>
            <a:endParaRPr lang="en-US" altLang="zh-CN" sz="1200" u="sng" dirty="0" smtClean="0"/>
          </a:p>
          <a:p>
            <a:pPr marL="285750" indent="-285750" algn="just">
              <a:buFont typeface="Wingdings" panose="05000000000000000000" pitchFamily="2" charset="2"/>
              <a:buChar char="Ø"/>
            </a:pPr>
            <a:r>
              <a:rPr lang="en-US" altLang="zh-CN" sz="1200" dirty="0"/>
              <a:t>For simple and conservative calculation, we assumed the </a:t>
            </a:r>
            <a:r>
              <a:rPr lang="en-US" altLang="zh-CN" sz="1200" dirty="0" smtClean="0"/>
              <a:t>patient </a:t>
            </a:r>
            <a:r>
              <a:rPr lang="en-US" altLang="zh-CN" sz="1200" dirty="0"/>
              <a:t>could be cured in 1 year, the escort began to contact the patient at 1 or 5 min after the treatment is completed, the average contact distance is 30 cm, 60 cm, or 1 m</a:t>
            </a:r>
            <a:r>
              <a:rPr lang="en-US" altLang="zh-CN" sz="1200" dirty="0" smtClean="0"/>
              <a:t>.</a:t>
            </a:r>
            <a:r>
              <a:rPr lang="en-US" altLang="zh-CN" sz="1200" u="sng" dirty="0" smtClean="0"/>
              <a:t> </a:t>
            </a:r>
          </a:p>
          <a:p>
            <a:pPr marL="285750" indent="-285750" algn="just">
              <a:buFont typeface="Wingdings" panose="05000000000000000000" pitchFamily="2" charset="2"/>
              <a:buChar char="Ø"/>
            </a:pPr>
            <a:r>
              <a:rPr lang="en-US" altLang="zh-CN" sz="1200" dirty="0"/>
              <a:t>From Table 8, we found that the annual dose received by the escort is 0.464 </a:t>
            </a:r>
            <a:r>
              <a:rPr lang="en-US" altLang="zh-CN" sz="1200" dirty="0" err="1"/>
              <a:t>mSv</a:t>
            </a:r>
            <a:r>
              <a:rPr lang="en-US" altLang="zh-CN" sz="1200" dirty="0"/>
              <a:t>/a, at the contact distance and cooling time of 30 cm and 1 min, </a:t>
            </a:r>
            <a:r>
              <a:rPr lang="en-US" altLang="zh-CN" sz="1200" dirty="0" smtClean="0"/>
              <a:t>respectively.</a:t>
            </a:r>
          </a:p>
          <a:p>
            <a:pPr marL="285750" indent="-285750" algn="just">
              <a:buFont typeface="Wingdings" panose="05000000000000000000" pitchFamily="2" charset="2"/>
              <a:buChar char="Ø"/>
            </a:pPr>
            <a:r>
              <a:rPr lang="en-US" altLang="zh-CN" sz="1200" dirty="0" smtClean="0"/>
              <a:t>In practice, the </a:t>
            </a:r>
            <a:r>
              <a:rPr lang="en-US" altLang="zh-CN" sz="1200" dirty="0"/>
              <a:t>begin </a:t>
            </a:r>
            <a:r>
              <a:rPr lang="en-US" altLang="zh-CN" sz="1200" dirty="0" smtClean="0"/>
              <a:t>contact time maybe </a:t>
            </a:r>
            <a:r>
              <a:rPr lang="en-US" altLang="zh-CN" sz="1200" u="sng" dirty="0" smtClean="0"/>
              <a:t>5 min </a:t>
            </a:r>
            <a:r>
              <a:rPr lang="en-US" altLang="zh-CN" sz="1200" dirty="0" smtClean="0"/>
              <a:t>after the treatment </a:t>
            </a:r>
            <a:r>
              <a:rPr lang="en-US" altLang="zh-CN" sz="1200" dirty="0"/>
              <a:t>finished or later</a:t>
            </a:r>
            <a:r>
              <a:rPr lang="en-US" altLang="zh-CN" sz="1200" dirty="0" smtClean="0"/>
              <a:t>, and the average contact distance maybe </a:t>
            </a:r>
            <a:r>
              <a:rPr lang="en-US" altLang="zh-CN" sz="1200" u="sng" dirty="0" smtClean="0"/>
              <a:t>60 cm </a:t>
            </a:r>
            <a:r>
              <a:rPr lang="en-US" altLang="zh-CN" sz="1200" dirty="0" smtClean="0"/>
              <a:t>or farther. In </a:t>
            </a:r>
            <a:r>
              <a:rPr lang="en-US" altLang="zh-CN" sz="1200" dirty="0"/>
              <a:t>that case</a:t>
            </a:r>
            <a:r>
              <a:rPr lang="en-US" altLang="zh-CN" sz="1200" dirty="0" smtClean="0"/>
              <a:t>, the annual dose received by the escort will be at most </a:t>
            </a:r>
            <a:r>
              <a:rPr lang="en-US" altLang="zh-CN" sz="1200" u="sng" dirty="0" smtClean="0"/>
              <a:t>0.058 </a:t>
            </a:r>
            <a:r>
              <a:rPr lang="en-US" altLang="zh-CN" sz="1200" u="sng" dirty="0" err="1" smtClean="0"/>
              <a:t>mSv</a:t>
            </a:r>
            <a:r>
              <a:rPr lang="en-US" altLang="zh-CN" sz="1200" u="sng" dirty="0" smtClean="0"/>
              <a:t>/a</a:t>
            </a:r>
            <a:r>
              <a:rPr lang="en-US" altLang="zh-CN" sz="1200" dirty="0" smtClean="0"/>
              <a:t>, less </a:t>
            </a:r>
            <a:r>
              <a:rPr lang="en-US" altLang="zh-CN" sz="1200" dirty="0"/>
              <a:t>than HJPMF’s </a:t>
            </a:r>
            <a:r>
              <a:rPr lang="en-US" altLang="zh-CN" sz="1200" dirty="0" smtClean="0"/>
              <a:t>govern target value (0.1 </a:t>
            </a:r>
            <a:r>
              <a:rPr lang="en-US" altLang="zh-CN" sz="1200" dirty="0" err="1" smtClean="0"/>
              <a:t>mSv</a:t>
            </a:r>
            <a:r>
              <a:rPr lang="en-US" altLang="zh-CN" sz="1200" dirty="0" smtClean="0"/>
              <a:t>/a) for the public. </a:t>
            </a:r>
            <a:endParaRPr lang="en-US" altLang="zh-CN" sz="1200" u="sng" dirty="0" smtClean="0"/>
          </a:p>
        </p:txBody>
      </p:sp>
      <p:pic>
        <p:nvPicPr>
          <p:cNvPr id="2" name="图片 1"/>
          <p:cNvPicPr>
            <a:picLocks noChangeAspect="1"/>
          </p:cNvPicPr>
          <p:nvPr/>
        </p:nvPicPr>
        <p:blipFill>
          <a:blip r:embed="rId3"/>
          <a:stretch>
            <a:fillRect/>
          </a:stretch>
        </p:blipFill>
        <p:spPr>
          <a:xfrm>
            <a:off x="223281" y="1916832"/>
            <a:ext cx="2787724" cy="4877076"/>
          </a:xfrm>
          <a:prstGeom prst="rect">
            <a:avLst/>
          </a:prstGeom>
        </p:spPr>
      </p:pic>
      <p:pic>
        <p:nvPicPr>
          <p:cNvPr id="4" name="图片 3"/>
          <p:cNvPicPr>
            <a:picLocks noChangeAspect="1"/>
          </p:cNvPicPr>
          <p:nvPr/>
        </p:nvPicPr>
        <p:blipFill>
          <a:blip r:embed="rId4"/>
          <a:stretch>
            <a:fillRect/>
          </a:stretch>
        </p:blipFill>
        <p:spPr>
          <a:xfrm>
            <a:off x="3059831" y="5062499"/>
            <a:ext cx="6006937" cy="1462126"/>
          </a:xfrm>
          <a:prstGeom prst="rect">
            <a:avLst/>
          </a:prstGeom>
        </p:spPr>
      </p:pic>
    </p:spTree>
    <p:extLst>
      <p:ext uri="{BB962C8B-B14F-4D97-AF65-F5344CB8AC3E}">
        <p14:creationId xmlns:p14="http://schemas.microsoft.com/office/powerpoint/2010/main" val="3066364646"/>
      </p:ext>
    </p:extLst>
  </p:cSld>
  <p:clrMapOvr>
    <a:masterClrMapping/>
  </p:clrMapOvr>
  <p:transition advTm="22413">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22</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smtClean="0"/>
              <a:t>2.8</a:t>
            </a:r>
            <a:r>
              <a:rPr lang="en-US" altLang="zh-CN" sz="1400" b="0" dirty="0"/>
              <a:t>. Radiation protection for the positioning </a:t>
            </a:r>
            <a:r>
              <a:rPr lang="en-US" altLang="zh-CN" sz="1400" b="0" dirty="0" smtClean="0"/>
              <a:t>technician</a:t>
            </a:r>
          </a:p>
          <a:p>
            <a:pPr algn="just" eaLnBrk="1" hangingPunct="1">
              <a:lnSpc>
                <a:spcPct val="110000"/>
              </a:lnSpc>
              <a:buFont typeface="Arial" panose="020B0604020202020204" pitchFamily="34" charset="0"/>
              <a:buChar char="•"/>
            </a:pPr>
            <a:r>
              <a:rPr lang="en-US" altLang="zh-CN" sz="1400" b="0" dirty="0"/>
              <a:t>2.8.1. Dose received from removing the irradiated </a:t>
            </a:r>
            <a:r>
              <a:rPr lang="en-US" altLang="zh-CN" sz="1400" b="0" dirty="0" smtClean="0"/>
              <a:t>patient</a:t>
            </a:r>
          </a:p>
          <a:p>
            <a:pPr lvl="1" algn="just" eaLnBrk="1" hangingPunct="1">
              <a:lnSpc>
                <a:spcPct val="110000"/>
              </a:lnSpc>
              <a:buFont typeface="Wingdings" panose="05000000000000000000" pitchFamily="2" charset="2"/>
              <a:buChar char="Ø"/>
            </a:pPr>
            <a:r>
              <a:rPr lang="en-US" altLang="zh-CN" sz="1200" b="0" dirty="0">
                <a:solidFill>
                  <a:schemeClr val="tx1"/>
                </a:solidFill>
              </a:rPr>
              <a:t>W</a:t>
            </a:r>
            <a:r>
              <a:rPr lang="en-US" altLang="zh-CN" sz="1200" b="0" dirty="0" smtClean="0">
                <a:solidFill>
                  <a:schemeClr val="tx1"/>
                </a:solidFill>
              </a:rPr>
              <a:t>e </a:t>
            </a:r>
            <a:r>
              <a:rPr lang="en-US" altLang="zh-CN" sz="1200" b="0" dirty="0">
                <a:solidFill>
                  <a:schemeClr val="tx1"/>
                </a:solidFill>
              </a:rPr>
              <a:t>assumed the following: each treatment room allocated one positioning technician, the average contact time needed to remove the patient from couch is 1 min, the average contact </a:t>
            </a:r>
            <a:r>
              <a:rPr lang="en-US" altLang="zh-CN" sz="1200" b="0" dirty="0" smtClean="0">
                <a:solidFill>
                  <a:schemeClr val="tx1"/>
                </a:solidFill>
              </a:rPr>
              <a:t>distance </a:t>
            </a:r>
            <a:r>
              <a:rPr lang="en-US" altLang="zh-CN" sz="1200" b="0" dirty="0">
                <a:solidFill>
                  <a:schemeClr val="tx1"/>
                </a:solidFill>
              </a:rPr>
              <a:t>was 60 cm or 1 m, and the begin contact time after </a:t>
            </a:r>
            <a:r>
              <a:rPr lang="en-US" altLang="zh-CN" sz="1200" b="0" dirty="0" smtClean="0">
                <a:solidFill>
                  <a:schemeClr val="tx1"/>
                </a:solidFill>
              </a:rPr>
              <a:t>completion </a:t>
            </a:r>
            <a:r>
              <a:rPr lang="en-US" altLang="zh-CN" sz="1200" b="0" dirty="0">
                <a:solidFill>
                  <a:schemeClr val="tx1"/>
                </a:solidFill>
              </a:rPr>
              <a:t>of treatment was 1, 5, or 10 min</a:t>
            </a:r>
            <a:r>
              <a:rPr lang="en-US" altLang="zh-CN" sz="1200" b="0" dirty="0" smtClean="0">
                <a:solidFill>
                  <a:schemeClr val="tx1"/>
                </a:solidFill>
              </a:rPr>
              <a:t>.</a:t>
            </a:r>
          </a:p>
          <a:p>
            <a:pPr lvl="1" algn="just" eaLnBrk="1" hangingPunct="1">
              <a:lnSpc>
                <a:spcPct val="110000"/>
              </a:lnSpc>
              <a:buFont typeface="Wingdings" panose="05000000000000000000" pitchFamily="2" charset="2"/>
              <a:buChar char="Ø"/>
            </a:pPr>
            <a:r>
              <a:rPr lang="en-US" altLang="zh-CN" sz="1200" b="0" dirty="0">
                <a:solidFill>
                  <a:schemeClr val="tx1"/>
                </a:solidFill>
              </a:rPr>
              <a:t>T</a:t>
            </a:r>
            <a:r>
              <a:rPr lang="en-US" altLang="zh-CN" sz="1200" b="0" dirty="0" smtClean="0">
                <a:solidFill>
                  <a:schemeClr val="tx1"/>
                </a:solidFill>
              </a:rPr>
              <a:t>he </a:t>
            </a:r>
            <a:r>
              <a:rPr lang="en-US" altLang="zh-CN" sz="1200" b="0" dirty="0">
                <a:solidFill>
                  <a:schemeClr val="tx1"/>
                </a:solidFill>
              </a:rPr>
              <a:t>positioning technician will receive an annual dose of </a:t>
            </a:r>
            <a:r>
              <a:rPr lang="en-US" altLang="zh-CN" sz="1200" b="0" u="sng" dirty="0">
                <a:solidFill>
                  <a:schemeClr val="tx1"/>
                </a:solidFill>
              </a:rPr>
              <a:t>4 </a:t>
            </a:r>
            <a:r>
              <a:rPr lang="en-US" altLang="zh-CN" sz="1200" b="0" u="sng" dirty="0" err="1">
                <a:solidFill>
                  <a:schemeClr val="tx1"/>
                </a:solidFill>
              </a:rPr>
              <a:t>mSv</a:t>
            </a:r>
            <a:r>
              <a:rPr lang="en-US" altLang="zh-CN" sz="1200" b="0" u="sng" dirty="0">
                <a:solidFill>
                  <a:schemeClr val="tx1"/>
                </a:solidFill>
              </a:rPr>
              <a:t>/a </a:t>
            </a:r>
            <a:r>
              <a:rPr lang="en-US" altLang="zh-CN" sz="1200" b="0" dirty="0">
                <a:solidFill>
                  <a:schemeClr val="tx1"/>
                </a:solidFill>
              </a:rPr>
              <a:t>from removing the irradiated patient at the average contact distance of </a:t>
            </a:r>
            <a:r>
              <a:rPr lang="en-US" altLang="zh-CN" sz="1200" b="0" u="sng" dirty="0">
                <a:solidFill>
                  <a:schemeClr val="tx1"/>
                </a:solidFill>
              </a:rPr>
              <a:t>1 m</a:t>
            </a:r>
            <a:r>
              <a:rPr lang="en-US" altLang="zh-CN" sz="1200" b="0" dirty="0">
                <a:solidFill>
                  <a:schemeClr val="tx1"/>
                </a:solidFill>
              </a:rPr>
              <a:t> and begin contact time of </a:t>
            </a:r>
            <a:r>
              <a:rPr lang="en-US" altLang="zh-CN" sz="1200" b="0" u="sng" dirty="0">
                <a:solidFill>
                  <a:schemeClr val="tx1"/>
                </a:solidFill>
              </a:rPr>
              <a:t>1 min</a:t>
            </a:r>
            <a:r>
              <a:rPr lang="en-US" altLang="zh-CN" sz="1200" b="0" dirty="0">
                <a:solidFill>
                  <a:schemeClr val="tx1"/>
                </a:solidFill>
              </a:rPr>
              <a:t>; this annual dose can be decreased to </a:t>
            </a:r>
            <a:r>
              <a:rPr lang="en-US" altLang="zh-CN" sz="1200" b="0" u="sng" dirty="0">
                <a:solidFill>
                  <a:schemeClr val="tx1"/>
                </a:solidFill>
              </a:rPr>
              <a:t>1.1 </a:t>
            </a:r>
            <a:r>
              <a:rPr lang="en-US" altLang="zh-CN" sz="1200" b="0" u="sng" dirty="0" err="1">
                <a:solidFill>
                  <a:schemeClr val="tx1"/>
                </a:solidFill>
              </a:rPr>
              <a:t>mSv</a:t>
            </a:r>
            <a:r>
              <a:rPr lang="en-US" altLang="zh-CN" sz="1200" b="0" u="sng" dirty="0">
                <a:solidFill>
                  <a:schemeClr val="tx1"/>
                </a:solidFill>
              </a:rPr>
              <a:t>/a </a:t>
            </a:r>
            <a:r>
              <a:rPr lang="en-US" altLang="zh-CN" sz="1200" b="0" dirty="0">
                <a:solidFill>
                  <a:schemeClr val="tx1"/>
                </a:solidFill>
              </a:rPr>
              <a:t>or even </a:t>
            </a:r>
            <a:r>
              <a:rPr lang="en-US" altLang="zh-CN" sz="1200" b="0" u="sng" dirty="0">
                <a:solidFill>
                  <a:schemeClr val="tx1"/>
                </a:solidFill>
              </a:rPr>
              <a:t>0.319 </a:t>
            </a:r>
            <a:r>
              <a:rPr lang="en-US" altLang="zh-CN" sz="1200" b="0" u="sng" dirty="0" err="1">
                <a:solidFill>
                  <a:schemeClr val="tx1"/>
                </a:solidFill>
              </a:rPr>
              <a:t>mSv</a:t>
            </a:r>
            <a:r>
              <a:rPr lang="en-US" altLang="zh-CN" sz="1200" b="0" u="sng" dirty="0">
                <a:solidFill>
                  <a:schemeClr val="tx1"/>
                </a:solidFill>
              </a:rPr>
              <a:t>/ a </a:t>
            </a:r>
            <a:r>
              <a:rPr lang="en-US" altLang="zh-CN" sz="1200" b="0" dirty="0">
                <a:solidFill>
                  <a:schemeClr val="tx1"/>
                </a:solidFill>
              </a:rPr>
              <a:t>if the begin contact time postpones to </a:t>
            </a:r>
            <a:r>
              <a:rPr lang="en-US" altLang="zh-CN" sz="1200" b="0" u="sng" dirty="0">
                <a:solidFill>
                  <a:schemeClr val="tx1"/>
                </a:solidFill>
              </a:rPr>
              <a:t>5 or 10 min </a:t>
            </a:r>
            <a:r>
              <a:rPr lang="en-US" altLang="zh-CN" sz="1200" b="0" dirty="0">
                <a:solidFill>
                  <a:schemeClr val="tx1"/>
                </a:solidFill>
              </a:rPr>
              <a:t>after </a:t>
            </a:r>
            <a:r>
              <a:rPr lang="en-US" altLang="zh-CN" sz="1200" b="0" dirty="0" smtClean="0">
                <a:solidFill>
                  <a:schemeClr val="tx1"/>
                </a:solidFill>
              </a:rPr>
              <a:t>treatment </a:t>
            </a:r>
            <a:r>
              <a:rPr lang="en-US" altLang="zh-CN" sz="1200" b="0" dirty="0">
                <a:solidFill>
                  <a:schemeClr val="tx1"/>
                </a:solidFill>
              </a:rPr>
              <a:t>is complete</a:t>
            </a:r>
            <a:r>
              <a:rPr lang="en-US" altLang="zh-CN" sz="1200" b="0" dirty="0" smtClean="0">
                <a:solidFill>
                  <a:schemeClr val="tx1"/>
                </a:solidFill>
              </a:rPr>
              <a:t>.</a:t>
            </a:r>
          </a:p>
          <a:p>
            <a:pPr lvl="1" algn="just" eaLnBrk="1" hangingPunct="1">
              <a:lnSpc>
                <a:spcPct val="110000"/>
              </a:lnSpc>
              <a:buFont typeface="Wingdings" panose="05000000000000000000" pitchFamily="2" charset="2"/>
              <a:buChar char="Ø"/>
            </a:pPr>
            <a:r>
              <a:rPr lang="en-US" altLang="zh-CN" sz="1200" b="0" dirty="0">
                <a:solidFill>
                  <a:schemeClr val="tx1"/>
                </a:solidFill>
              </a:rPr>
              <a:t>Longer wait is unnecessary and </a:t>
            </a:r>
            <a:r>
              <a:rPr lang="en-US" altLang="zh-CN" sz="1200" b="0" dirty="0" smtClean="0">
                <a:solidFill>
                  <a:schemeClr val="tx1"/>
                </a:solidFill>
              </a:rPr>
              <a:t>unrealistic !</a:t>
            </a:r>
            <a:endParaRPr lang="en-US" altLang="zh-CN" sz="1200" b="0" dirty="0">
              <a:solidFill>
                <a:schemeClr val="tx1"/>
              </a:solidFill>
            </a:endParaRPr>
          </a:p>
          <a:p>
            <a:pPr algn="just" eaLnBrk="1" hangingPunct="1">
              <a:lnSpc>
                <a:spcPct val="110000"/>
              </a:lnSpc>
              <a:buFont typeface="Arial" panose="020B0604020202020204" pitchFamily="34" charset="0"/>
              <a:buChar char="•"/>
            </a:pPr>
            <a:endParaRPr lang="en-US" altLang="zh-CN" sz="1400" b="0" dirty="0" smtClean="0"/>
          </a:p>
          <a:p>
            <a:pPr algn="just" eaLnBrk="1" hangingPunct="1">
              <a:lnSpc>
                <a:spcPct val="110000"/>
              </a:lnSpc>
              <a:buFont typeface="Arial" panose="020B0604020202020204" pitchFamily="34" charset="0"/>
              <a:buChar char="•"/>
            </a:pPr>
            <a:endParaRPr lang="en-US" altLang="zh-CN" sz="1400" b="0" dirty="0"/>
          </a:p>
          <a:p>
            <a:pPr algn="just" eaLnBrk="1" hangingPunct="1">
              <a:lnSpc>
                <a:spcPct val="110000"/>
              </a:lnSpc>
              <a:buFont typeface="Arial" panose="020B0604020202020204" pitchFamily="34" charset="0"/>
              <a:buChar char="•"/>
            </a:pPr>
            <a:endParaRPr lang="en-US" altLang="zh-CN" sz="1400" b="0" dirty="0" smtClean="0"/>
          </a:p>
          <a:p>
            <a:pPr algn="just" eaLnBrk="1" hangingPunct="1">
              <a:lnSpc>
                <a:spcPct val="110000"/>
              </a:lnSpc>
              <a:buFont typeface="Arial" panose="020B0604020202020204" pitchFamily="34" charset="0"/>
              <a:buChar char="•"/>
            </a:pPr>
            <a:endParaRPr lang="en-US" altLang="zh-CN" sz="1400" b="0" dirty="0"/>
          </a:p>
          <a:p>
            <a:pPr algn="just" eaLnBrk="1" hangingPunct="1">
              <a:lnSpc>
                <a:spcPct val="110000"/>
              </a:lnSpc>
              <a:buFont typeface="Arial" panose="020B0604020202020204" pitchFamily="34" charset="0"/>
              <a:buChar char="•"/>
            </a:pPr>
            <a:endParaRPr lang="en-US" altLang="zh-CN" sz="1400" b="0" dirty="0" smtClean="0"/>
          </a:p>
          <a:p>
            <a:pPr algn="just" eaLnBrk="1" hangingPunct="1">
              <a:lnSpc>
                <a:spcPct val="110000"/>
              </a:lnSpc>
              <a:buFont typeface="Arial" panose="020B0604020202020204" pitchFamily="34" charset="0"/>
              <a:buChar char="•"/>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p:pic>
        <p:nvPicPr>
          <p:cNvPr id="3" name="图片 2"/>
          <p:cNvPicPr>
            <a:picLocks noChangeAspect="1"/>
          </p:cNvPicPr>
          <p:nvPr/>
        </p:nvPicPr>
        <p:blipFill>
          <a:blip r:embed="rId3"/>
          <a:stretch>
            <a:fillRect/>
          </a:stretch>
        </p:blipFill>
        <p:spPr>
          <a:xfrm>
            <a:off x="542015" y="4033838"/>
            <a:ext cx="7996372" cy="1954483"/>
          </a:xfrm>
          <a:prstGeom prst="rect">
            <a:avLst/>
          </a:prstGeom>
        </p:spPr>
      </p:pic>
    </p:spTree>
    <p:extLst>
      <p:ext uri="{BB962C8B-B14F-4D97-AF65-F5344CB8AC3E}">
        <p14:creationId xmlns:p14="http://schemas.microsoft.com/office/powerpoint/2010/main" val="2757777193"/>
      </p:ext>
    </p:extLst>
  </p:cSld>
  <p:clrMapOvr>
    <a:masterClrMapping/>
  </p:clrMapOvr>
  <p:transition advTm="22413">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23</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smtClean="0"/>
              <a:t>2.8</a:t>
            </a:r>
            <a:r>
              <a:rPr lang="en-US" altLang="zh-CN" sz="1400" b="0" dirty="0"/>
              <a:t>. Radiation protection for the positioning </a:t>
            </a:r>
            <a:r>
              <a:rPr lang="en-US" altLang="zh-CN" sz="1400" b="0" dirty="0" smtClean="0"/>
              <a:t>technician</a:t>
            </a:r>
          </a:p>
          <a:p>
            <a:pPr algn="just" eaLnBrk="1" hangingPunct="1">
              <a:lnSpc>
                <a:spcPct val="110000"/>
              </a:lnSpc>
              <a:buFont typeface="Arial" panose="020B0604020202020204" pitchFamily="34" charset="0"/>
              <a:buChar char="•"/>
            </a:pPr>
            <a:r>
              <a:rPr lang="en-US" altLang="zh-CN" sz="1400" b="0" dirty="0"/>
              <a:t>2.8.2. Dose received from position the next </a:t>
            </a:r>
            <a:r>
              <a:rPr lang="en-US" altLang="zh-CN" sz="1400" b="0" dirty="0" smtClean="0"/>
              <a:t>patient</a:t>
            </a:r>
          </a:p>
          <a:p>
            <a:pPr lvl="1" algn="just" eaLnBrk="1" hangingPunct="1">
              <a:lnSpc>
                <a:spcPct val="110000"/>
              </a:lnSpc>
              <a:buFont typeface="Wingdings" panose="05000000000000000000" pitchFamily="2" charset="2"/>
              <a:buChar char="Ø"/>
            </a:pPr>
            <a:r>
              <a:rPr lang="en-US" altLang="zh-CN" sz="1200" b="0" dirty="0">
                <a:solidFill>
                  <a:schemeClr val="tx1"/>
                </a:solidFill>
              </a:rPr>
              <a:t>We assumed that the time needed for the </a:t>
            </a:r>
            <a:r>
              <a:rPr lang="en-US" altLang="zh-CN" sz="1200" b="0" dirty="0" smtClean="0">
                <a:solidFill>
                  <a:schemeClr val="tx1"/>
                </a:solidFill>
              </a:rPr>
              <a:t>position </a:t>
            </a:r>
            <a:r>
              <a:rPr lang="en-US" altLang="zh-CN" sz="1200" b="0" dirty="0">
                <a:solidFill>
                  <a:schemeClr val="tx1"/>
                </a:solidFill>
              </a:rPr>
              <a:t>process is 10 min and the patient began to enter the </a:t>
            </a:r>
            <a:r>
              <a:rPr lang="en-US" altLang="zh-CN" sz="1200" b="0" dirty="0" smtClean="0">
                <a:solidFill>
                  <a:schemeClr val="tx1"/>
                </a:solidFill>
              </a:rPr>
              <a:t>treatment </a:t>
            </a:r>
            <a:r>
              <a:rPr lang="en-US" altLang="zh-CN" sz="1200" b="0" dirty="0">
                <a:solidFill>
                  <a:schemeClr val="tx1"/>
                </a:solidFill>
              </a:rPr>
              <a:t>room at 1-min cooling </a:t>
            </a:r>
            <a:r>
              <a:rPr lang="en-US" altLang="zh-CN" sz="1200" b="0" dirty="0" smtClean="0">
                <a:solidFill>
                  <a:schemeClr val="tx1"/>
                </a:solidFill>
              </a:rPr>
              <a:t>time.</a:t>
            </a:r>
          </a:p>
          <a:p>
            <a:pPr lvl="1" algn="just" eaLnBrk="1" hangingPunct="1">
              <a:lnSpc>
                <a:spcPct val="110000"/>
              </a:lnSpc>
              <a:buFont typeface="Wingdings" panose="05000000000000000000" pitchFamily="2" charset="2"/>
              <a:buChar char="Ø"/>
            </a:pPr>
            <a:r>
              <a:rPr lang="en-US" altLang="zh-CN" sz="1200" b="0" dirty="0">
                <a:solidFill>
                  <a:schemeClr val="tx1"/>
                </a:solidFill>
              </a:rPr>
              <a:t>T</a:t>
            </a:r>
            <a:r>
              <a:rPr lang="en-US" altLang="zh-CN" sz="1200" b="0" dirty="0" smtClean="0">
                <a:solidFill>
                  <a:schemeClr val="tx1"/>
                </a:solidFill>
              </a:rPr>
              <a:t>he </a:t>
            </a:r>
            <a:r>
              <a:rPr lang="en-US" altLang="zh-CN" sz="1200" b="0" dirty="0">
                <a:solidFill>
                  <a:schemeClr val="tx1"/>
                </a:solidFill>
              </a:rPr>
              <a:t>annual dose received by the technician from positioning is no more than 0.91 </a:t>
            </a:r>
            <a:r>
              <a:rPr lang="en-US" altLang="zh-CN" sz="1200" b="0" dirty="0" err="1" smtClean="0">
                <a:solidFill>
                  <a:schemeClr val="tx1"/>
                </a:solidFill>
              </a:rPr>
              <a:t>mSv</a:t>
            </a:r>
            <a:r>
              <a:rPr lang="en-US" altLang="zh-CN" sz="1200" b="0" dirty="0" smtClean="0">
                <a:solidFill>
                  <a:schemeClr val="tx1"/>
                </a:solidFill>
              </a:rPr>
              <a:t>/a.</a:t>
            </a:r>
          </a:p>
          <a:p>
            <a:pPr lvl="1" algn="just" eaLnBrk="1" hangingPunct="1">
              <a:lnSpc>
                <a:spcPct val="110000"/>
              </a:lnSpc>
              <a:buFont typeface="Wingdings" panose="05000000000000000000" pitchFamily="2" charset="2"/>
              <a:buChar char="Ø"/>
            </a:pPr>
            <a:r>
              <a:rPr lang="en-US" altLang="zh-CN" sz="1200" b="0" dirty="0" smtClean="0">
                <a:solidFill>
                  <a:schemeClr val="tx1"/>
                </a:solidFill>
              </a:rPr>
              <a:t>Where very close to the couch</a:t>
            </a:r>
            <a:r>
              <a:rPr lang="en-US" altLang="zh-CN" sz="1200" b="0" dirty="0">
                <a:solidFill>
                  <a:schemeClr val="tx1"/>
                </a:solidFill>
              </a:rPr>
              <a:t>, which </a:t>
            </a:r>
            <a:r>
              <a:rPr lang="en-US" altLang="zh-CN" sz="1200" b="0" dirty="0" smtClean="0">
                <a:solidFill>
                  <a:schemeClr val="tx1"/>
                </a:solidFill>
              </a:rPr>
              <a:t>dominates the dose rate from fixed components in the </a:t>
            </a:r>
            <a:r>
              <a:rPr lang="en-US" altLang="zh-CN" sz="1200" b="0" dirty="0">
                <a:solidFill>
                  <a:schemeClr val="tx1"/>
                </a:solidFill>
              </a:rPr>
              <a:t>distance of </a:t>
            </a:r>
            <a:r>
              <a:rPr lang="en-US" altLang="zh-CN" sz="1200" b="0" dirty="0" smtClean="0">
                <a:solidFill>
                  <a:schemeClr val="tx1"/>
                </a:solidFill>
              </a:rPr>
              <a:t>&lt; 1 </a:t>
            </a:r>
            <a:r>
              <a:rPr lang="en-US" altLang="zh-CN" sz="1200" b="0" dirty="0">
                <a:solidFill>
                  <a:schemeClr val="tx1"/>
                </a:solidFill>
              </a:rPr>
              <a:t>m</a:t>
            </a:r>
            <a:r>
              <a:rPr lang="en-US" altLang="zh-CN" sz="1200" b="0" dirty="0" smtClean="0">
                <a:solidFill>
                  <a:schemeClr val="tx1"/>
                </a:solidFill>
              </a:rPr>
              <a:t>, and may reach 8 </a:t>
            </a:r>
            <a:r>
              <a:rPr lang="el-GR" altLang="zh-CN" sz="1200" b="0" dirty="0">
                <a:solidFill>
                  <a:schemeClr val="tx1"/>
                </a:solidFill>
              </a:rPr>
              <a:t>μ</a:t>
            </a:r>
            <a:r>
              <a:rPr lang="en-US" altLang="zh-CN" sz="1200" b="0" dirty="0" err="1">
                <a:solidFill>
                  <a:schemeClr val="tx1"/>
                </a:solidFill>
              </a:rPr>
              <a:t>Sv</a:t>
            </a:r>
            <a:r>
              <a:rPr lang="en-US" altLang="zh-CN" sz="1200" b="0" dirty="0">
                <a:solidFill>
                  <a:schemeClr val="tx1"/>
                </a:solidFill>
              </a:rPr>
              <a:t>/h </a:t>
            </a:r>
            <a:r>
              <a:rPr lang="en-US" altLang="zh-CN" sz="1200" b="0" dirty="0" smtClean="0">
                <a:solidFill>
                  <a:schemeClr val="tx1"/>
                </a:solidFill>
              </a:rPr>
              <a:t>at the </a:t>
            </a:r>
            <a:r>
              <a:rPr lang="en-US" altLang="zh-CN" sz="1200" b="0" dirty="0" err="1" smtClean="0">
                <a:solidFill>
                  <a:schemeClr val="tx1"/>
                </a:solidFill>
              </a:rPr>
              <a:t>isocenter</a:t>
            </a:r>
            <a:r>
              <a:rPr lang="en-US" altLang="zh-CN" sz="1200" b="0" dirty="0" smtClean="0">
                <a:solidFill>
                  <a:schemeClr val="tx1"/>
                </a:solidFill>
              </a:rPr>
              <a:t> and the saturation state. </a:t>
            </a:r>
            <a:r>
              <a:rPr lang="en-US" altLang="zh-CN" sz="1200" b="0" dirty="0" smtClean="0">
                <a:solidFill>
                  <a:schemeClr val="tx1"/>
                </a:solidFill>
                <a:sym typeface="Wingdings" panose="05000000000000000000" pitchFamily="2" charset="2"/>
              </a:rPr>
              <a:t>T</a:t>
            </a:r>
            <a:r>
              <a:rPr lang="en-US" altLang="zh-CN" sz="1200" b="0" dirty="0" smtClean="0">
                <a:solidFill>
                  <a:schemeClr val="tx1"/>
                </a:solidFill>
              </a:rPr>
              <a:t>he distance to the couch should be carefully monitored during the positioning process.</a:t>
            </a:r>
            <a:endParaRPr lang="en-US" altLang="zh-CN" sz="1200" b="0" dirty="0">
              <a:solidFill>
                <a:schemeClr val="tx1"/>
              </a:solidFill>
            </a:endParaRPr>
          </a:p>
          <a:p>
            <a:pPr algn="just" eaLnBrk="1" hangingPunct="1">
              <a:lnSpc>
                <a:spcPct val="110000"/>
              </a:lnSpc>
              <a:buFont typeface="Arial" panose="020B0604020202020204" pitchFamily="34" charset="0"/>
              <a:buChar char="•"/>
            </a:pPr>
            <a:endParaRPr lang="en-US" altLang="zh-CN" sz="1400" b="0" dirty="0" smtClean="0"/>
          </a:p>
          <a:p>
            <a:pPr algn="just" eaLnBrk="1" hangingPunct="1">
              <a:lnSpc>
                <a:spcPct val="110000"/>
              </a:lnSpc>
              <a:buFont typeface="Arial" panose="020B0604020202020204" pitchFamily="34" charset="0"/>
              <a:buChar char="•"/>
            </a:pPr>
            <a:endParaRPr lang="en-US" altLang="zh-CN" sz="1400" b="0" dirty="0"/>
          </a:p>
          <a:p>
            <a:pPr algn="just" eaLnBrk="1" hangingPunct="1">
              <a:lnSpc>
                <a:spcPct val="110000"/>
              </a:lnSpc>
              <a:buFont typeface="Arial" panose="020B0604020202020204" pitchFamily="34" charset="0"/>
              <a:buChar char="•"/>
            </a:pPr>
            <a:endParaRPr lang="en-US" altLang="zh-CN" sz="1400" b="0" dirty="0" smtClean="0"/>
          </a:p>
          <a:p>
            <a:pPr algn="just" eaLnBrk="1" hangingPunct="1">
              <a:lnSpc>
                <a:spcPct val="110000"/>
              </a:lnSpc>
              <a:buFont typeface="Arial" panose="020B0604020202020204" pitchFamily="34" charset="0"/>
              <a:buChar char="•"/>
            </a:pPr>
            <a:endParaRPr lang="en-US" altLang="zh-CN" sz="1400" b="0" dirty="0"/>
          </a:p>
          <a:p>
            <a:pPr algn="just" eaLnBrk="1" hangingPunct="1">
              <a:lnSpc>
                <a:spcPct val="110000"/>
              </a:lnSpc>
              <a:buFont typeface="Arial" panose="020B0604020202020204" pitchFamily="34" charset="0"/>
              <a:buChar char="•"/>
            </a:pPr>
            <a:endParaRPr lang="en-US" altLang="zh-CN" sz="1400" b="0" dirty="0" smtClean="0"/>
          </a:p>
          <a:p>
            <a:pPr algn="just" eaLnBrk="1" hangingPunct="1">
              <a:lnSpc>
                <a:spcPct val="110000"/>
              </a:lnSpc>
              <a:buFont typeface="Arial" panose="020B0604020202020204" pitchFamily="34" charset="0"/>
              <a:buChar char="•"/>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p:pic>
        <p:nvPicPr>
          <p:cNvPr id="2" name="图片 1"/>
          <p:cNvPicPr>
            <a:picLocks noChangeAspect="1"/>
          </p:cNvPicPr>
          <p:nvPr/>
        </p:nvPicPr>
        <p:blipFill>
          <a:blip r:embed="rId3"/>
          <a:stretch>
            <a:fillRect/>
          </a:stretch>
        </p:blipFill>
        <p:spPr>
          <a:xfrm>
            <a:off x="611560" y="3933056"/>
            <a:ext cx="8293199" cy="1348385"/>
          </a:xfrm>
          <a:prstGeom prst="rect">
            <a:avLst/>
          </a:prstGeom>
        </p:spPr>
      </p:pic>
    </p:spTree>
    <p:extLst>
      <p:ext uri="{BB962C8B-B14F-4D97-AF65-F5344CB8AC3E}">
        <p14:creationId xmlns:p14="http://schemas.microsoft.com/office/powerpoint/2010/main" val="3869303522"/>
      </p:ext>
    </p:extLst>
  </p:cSld>
  <p:clrMapOvr>
    <a:masterClrMapping/>
  </p:clrMapOvr>
  <p:transition advTm="22413">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24</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en-US" altLang="zh-CN" sz="2400" b="0" dirty="0"/>
              <a:t>3. Conclusions and suggestions </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u="sng" dirty="0" smtClean="0"/>
              <a:t>The patient-induced </a:t>
            </a:r>
            <a:r>
              <a:rPr lang="en-US" altLang="zh-CN" sz="1400" b="0" u="sng" dirty="0"/>
              <a:t>radioactivity is a vital factor for radiation protection to patient escort and positioning </a:t>
            </a:r>
            <a:r>
              <a:rPr lang="en-US" altLang="zh-CN" sz="1400" b="0" u="sng" dirty="0" smtClean="0"/>
              <a:t>technician, but has been ignored for years.</a:t>
            </a:r>
          </a:p>
          <a:p>
            <a:pPr marL="0" indent="0" algn="ctr" eaLnBrk="1" hangingPunct="1">
              <a:lnSpc>
                <a:spcPct val="110000"/>
              </a:lnSpc>
              <a:buNone/>
            </a:pPr>
            <a:r>
              <a:rPr lang="en-US" altLang="zh-CN" sz="1400" b="0" dirty="0" smtClean="0">
                <a:solidFill>
                  <a:srgbClr val="7030A0"/>
                </a:solidFill>
              </a:rPr>
              <a:t>More articles on treatment room and nozzle induced radioactivity, </a:t>
            </a:r>
          </a:p>
          <a:p>
            <a:pPr marL="0" indent="0" algn="ctr" eaLnBrk="1" hangingPunct="1">
              <a:lnSpc>
                <a:spcPct val="110000"/>
              </a:lnSpc>
              <a:buNone/>
            </a:pPr>
            <a:r>
              <a:rPr lang="en-US" altLang="zh-CN" sz="1400" b="0" dirty="0" smtClean="0">
                <a:solidFill>
                  <a:srgbClr val="7030A0"/>
                </a:solidFill>
              </a:rPr>
              <a:t>seldom articles on </a:t>
            </a:r>
            <a:r>
              <a:rPr lang="en-US" altLang="zh-CN" sz="1400" b="0" dirty="0">
                <a:solidFill>
                  <a:srgbClr val="7030A0"/>
                </a:solidFill>
              </a:rPr>
              <a:t>patient-induced </a:t>
            </a:r>
            <a:r>
              <a:rPr lang="en-US" altLang="zh-CN" sz="1400" b="0" dirty="0" smtClean="0">
                <a:solidFill>
                  <a:srgbClr val="7030A0"/>
                </a:solidFill>
              </a:rPr>
              <a:t>radioactivity.</a:t>
            </a:r>
          </a:p>
          <a:p>
            <a:pPr marL="0" indent="0" algn="ctr" eaLnBrk="1" hangingPunct="1">
              <a:lnSpc>
                <a:spcPct val="110000"/>
              </a:lnSpc>
              <a:buNone/>
            </a:pPr>
            <a:r>
              <a:rPr lang="en-US" altLang="zh-CN" sz="1400" b="0" dirty="0" smtClean="0">
                <a:solidFill>
                  <a:srgbClr val="7030A0"/>
                </a:solidFill>
              </a:rPr>
              <a:t> </a:t>
            </a:r>
            <a:r>
              <a:rPr lang="en-US" altLang="zh-CN" sz="1400" b="0" dirty="0" smtClean="0">
                <a:solidFill>
                  <a:srgbClr val="7030A0"/>
                </a:solidFill>
                <a:sym typeface="Wingdings" panose="05000000000000000000" pitchFamily="2" charset="2"/>
              </a:rPr>
              <a:t></a:t>
            </a:r>
            <a:r>
              <a:rPr lang="en-US" altLang="zh-CN" sz="1400" b="0" dirty="0" smtClean="0">
                <a:solidFill>
                  <a:srgbClr val="7030A0"/>
                </a:solidFill>
              </a:rPr>
              <a:t> Business consideration? (guess…)</a:t>
            </a:r>
          </a:p>
          <a:p>
            <a:pPr algn="just" eaLnBrk="1" hangingPunct="1">
              <a:lnSpc>
                <a:spcPct val="110000"/>
              </a:lnSpc>
              <a:buFont typeface="Wingdings" panose="05000000000000000000" pitchFamily="2" charset="2"/>
              <a:buChar char="l"/>
            </a:pPr>
            <a:r>
              <a:rPr lang="en-US" altLang="zh-CN" sz="1400" b="0" dirty="0"/>
              <a:t>T</a:t>
            </a:r>
            <a:r>
              <a:rPr lang="en-US" altLang="zh-CN" sz="1400" b="0" dirty="0" smtClean="0"/>
              <a:t>he results </a:t>
            </a:r>
            <a:r>
              <a:rPr lang="en-US" altLang="zh-CN" sz="1400" b="0" dirty="0"/>
              <a:t>can be adopted to other proton medical </a:t>
            </a:r>
            <a:r>
              <a:rPr lang="en-US" altLang="zh-CN" sz="1400" b="0" dirty="0" smtClean="0"/>
              <a:t>facilities.</a:t>
            </a:r>
          </a:p>
          <a:p>
            <a:pPr algn="just" eaLnBrk="1" hangingPunct="1">
              <a:lnSpc>
                <a:spcPct val="110000"/>
              </a:lnSpc>
              <a:buFont typeface="Wingdings" panose="05000000000000000000" pitchFamily="2" charset="2"/>
              <a:buChar char="l"/>
            </a:pPr>
            <a:r>
              <a:rPr lang="en-US" altLang="zh-CN" sz="1400" b="0" dirty="0" smtClean="0"/>
              <a:t>The dose rate at 1-mincooling produced by fixed components from long-time treatment is at most </a:t>
            </a:r>
            <a:r>
              <a:rPr lang="en-US" altLang="zh-CN" sz="1400" b="0" u="sng" dirty="0" smtClean="0"/>
              <a:t>2.2 times</a:t>
            </a:r>
            <a:r>
              <a:rPr lang="en-US" altLang="zh-CN" sz="1400" b="0" dirty="0" smtClean="0"/>
              <a:t> of </a:t>
            </a:r>
            <a:r>
              <a:rPr lang="en-US" altLang="zh-CN" sz="1400" b="0" dirty="0"/>
              <a:t>that </a:t>
            </a:r>
            <a:r>
              <a:rPr lang="en-US" altLang="zh-CN" sz="1400" b="0" dirty="0" smtClean="0"/>
              <a:t>from single short-time treatment, lower than expected. </a:t>
            </a:r>
          </a:p>
          <a:p>
            <a:pPr algn="just" eaLnBrk="1" hangingPunct="1">
              <a:lnSpc>
                <a:spcPct val="110000"/>
              </a:lnSpc>
              <a:buFont typeface="Wingdings" panose="05000000000000000000" pitchFamily="2" charset="2"/>
              <a:buChar char="l"/>
            </a:pPr>
            <a:r>
              <a:rPr lang="en-US" altLang="zh-CN" sz="1400" b="0" u="sng" dirty="0"/>
              <a:t>The buildup formulas and results are valuable and suitable to other accelerators </a:t>
            </a:r>
            <a:r>
              <a:rPr lang="en-US" altLang="zh-CN" sz="1400" b="0" dirty="0"/>
              <a:t>too, as long as the irradiation profile is periodic (nested or not) or can be approximated as periodic.</a:t>
            </a:r>
          </a:p>
          <a:p>
            <a:pPr algn="just" eaLnBrk="1" hangingPunct="1">
              <a:lnSpc>
                <a:spcPct val="110000"/>
              </a:lnSpc>
              <a:buFont typeface="Wingdings" panose="05000000000000000000" pitchFamily="2" charset="2"/>
              <a:buChar char="l"/>
            </a:pPr>
            <a:r>
              <a:rPr lang="en-US" altLang="zh-CN" sz="1400" b="0" dirty="0" smtClean="0"/>
              <a:t>To the patient, since his/her induced radioactivity may reach </a:t>
            </a:r>
            <a:r>
              <a:rPr lang="en-US" altLang="zh-CN" sz="1400" b="0" dirty="0"/>
              <a:t>tens </a:t>
            </a:r>
            <a:r>
              <a:rPr lang="en-US" altLang="zh-CN" sz="1400" b="0" dirty="0" smtClean="0"/>
              <a:t>of micro-Sievert per hour to 200 </a:t>
            </a:r>
            <a:r>
              <a:rPr lang="el-GR" altLang="zh-CN" sz="1400" b="0" dirty="0"/>
              <a:t>μ</a:t>
            </a:r>
            <a:r>
              <a:rPr lang="en-US" altLang="zh-CN" sz="1400" b="0" dirty="0" err="1"/>
              <a:t>Sv</a:t>
            </a:r>
            <a:r>
              <a:rPr lang="en-US" altLang="zh-CN" sz="1400" b="0" dirty="0"/>
              <a:t>/h, </a:t>
            </a:r>
            <a:r>
              <a:rPr lang="en-US" altLang="zh-CN" sz="1400" b="0" dirty="0" smtClean="0"/>
              <a:t>it is advised that </a:t>
            </a:r>
            <a:r>
              <a:rPr lang="en-US" altLang="zh-CN" sz="1400" b="0" u="sng" dirty="0" smtClean="0"/>
              <a:t>at </a:t>
            </a:r>
            <a:r>
              <a:rPr lang="en-US" altLang="zh-CN" sz="1400" b="0" u="sng" dirty="0"/>
              <a:t>least </a:t>
            </a:r>
            <a:r>
              <a:rPr lang="en-US" altLang="zh-CN" sz="1400" b="0" u="sng" dirty="0" smtClean="0"/>
              <a:t>5-min cooling time </a:t>
            </a:r>
            <a:r>
              <a:rPr lang="en-US" altLang="zh-CN" sz="1400" b="0" dirty="0" smtClean="0"/>
              <a:t>for the main short-lifetime nuclide O-15 </a:t>
            </a:r>
            <a:r>
              <a:rPr lang="en-US" altLang="zh-CN" sz="1400" b="0" dirty="0"/>
              <a:t>in the patient to decay, before the positioning technician enters the treatment room to remove the patient. </a:t>
            </a:r>
            <a:endParaRPr lang="en-US" altLang="zh-CN" sz="1400" b="0" dirty="0" smtClean="0"/>
          </a:p>
          <a:p>
            <a:pPr algn="just" eaLnBrk="1" hangingPunct="1">
              <a:lnSpc>
                <a:spcPct val="110000"/>
              </a:lnSpc>
              <a:buFont typeface="Wingdings" panose="05000000000000000000" pitchFamily="2" charset="2"/>
              <a:buChar char="l"/>
            </a:pPr>
            <a:r>
              <a:rPr lang="en-US" altLang="zh-CN" sz="1400" b="0" u="sng" dirty="0" smtClean="0"/>
              <a:t>To the patient escort</a:t>
            </a:r>
            <a:r>
              <a:rPr lang="en-US" altLang="zh-CN" sz="1400" b="0" dirty="0" smtClean="0"/>
              <a:t>, the patient-induced radioactivity is not a </a:t>
            </a:r>
            <a:r>
              <a:rPr lang="en-US" altLang="zh-CN" sz="1400" b="0" dirty="0"/>
              <a:t>serious problem</a:t>
            </a:r>
            <a:r>
              <a:rPr lang="en-US" altLang="zh-CN" sz="1400" b="0" dirty="0" smtClean="0"/>
              <a:t>, as the escort begins to contact the irradiated </a:t>
            </a:r>
            <a:r>
              <a:rPr lang="en-US" altLang="zh-CN" sz="1400" b="0" dirty="0"/>
              <a:t>patient </a:t>
            </a:r>
            <a:r>
              <a:rPr lang="en-US" altLang="zh-CN" sz="1400" b="0" dirty="0" smtClean="0"/>
              <a:t>usually at 5 min after treatment </a:t>
            </a:r>
            <a:r>
              <a:rPr lang="en-US" altLang="zh-CN" sz="1400" b="0" dirty="0"/>
              <a:t>finished </a:t>
            </a:r>
            <a:r>
              <a:rPr lang="en-US" altLang="zh-CN" sz="1400" b="0" dirty="0" smtClean="0"/>
              <a:t>or later, and the </a:t>
            </a:r>
            <a:r>
              <a:rPr lang="en-US" altLang="zh-CN" sz="1400" b="0" dirty="0"/>
              <a:t>number </a:t>
            </a:r>
            <a:r>
              <a:rPr lang="en-US" altLang="zh-CN" sz="1400" b="0" dirty="0" smtClean="0"/>
              <a:t>of treatments for a patient is limited.</a:t>
            </a:r>
          </a:p>
          <a:p>
            <a:pPr algn="just" eaLnBrk="1" hangingPunct="1">
              <a:lnSpc>
                <a:spcPct val="110000"/>
              </a:lnSpc>
              <a:buFont typeface="Arial" panose="020B0604020202020204" pitchFamily="34" charset="0"/>
              <a:buChar char="•"/>
            </a:pPr>
            <a:endParaRPr lang="en-US" altLang="zh-CN" sz="1400" b="0" dirty="0"/>
          </a:p>
          <a:p>
            <a:pPr algn="just" eaLnBrk="1" hangingPunct="1">
              <a:lnSpc>
                <a:spcPct val="110000"/>
              </a:lnSpc>
              <a:buFont typeface="Arial" panose="020B0604020202020204" pitchFamily="34" charset="0"/>
              <a:buChar char="•"/>
            </a:pPr>
            <a:endParaRPr lang="en-US" altLang="zh-CN" sz="1400" b="0" dirty="0" smtClean="0"/>
          </a:p>
          <a:p>
            <a:pPr algn="just" eaLnBrk="1" hangingPunct="1">
              <a:lnSpc>
                <a:spcPct val="110000"/>
              </a:lnSpc>
              <a:buFont typeface="Arial" panose="020B0604020202020204" pitchFamily="34" charset="0"/>
              <a:buChar char="•"/>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p:spTree>
    <p:extLst>
      <p:ext uri="{BB962C8B-B14F-4D97-AF65-F5344CB8AC3E}">
        <p14:creationId xmlns:p14="http://schemas.microsoft.com/office/powerpoint/2010/main" val="349119637"/>
      </p:ext>
    </p:extLst>
  </p:cSld>
  <p:clrMapOvr>
    <a:masterClrMapping/>
  </p:clrMapOvr>
  <p:transition advTm="22413">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25</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en-US" altLang="zh-CN" sz="2400" b="0" dirty="0"/>
              <a:t>3. Conclusions and suggestions </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u="sng" dirty="0" smtClean="0"/>
              <a:t>To the positioning technician</a:t>
            </a:r>
            <a:r>
              <a:rPr lang="en-US" altLang="zh-CN" sz="1400" b="0" dirty="0" smtClean="0"/>
              <a:t>, it is advised to pay attention to </a:t>
            </a:r>
            <a:r>
              <a:rPr lang="en-US" altLang="zh-CN" sz="1400" b="0" dirty="0"/>
              <a:t>the </a:t>
            </a:r>
            <a:r>
              <a:rPr lang="en-US" altLang="zh-CN" sz="1400" b="0" dirty="0" smtClean="0"/>
              <a:t>contact distance and contact time of the irradiated patient, so </a:t>
            </a:r>
            <a:r>
              <a:rPr lang="en-US" altLang="zh-CN" sz="1400" b="0" dirty="0"/>
              <a:t>as </a:t>
            </a:r>
            <a:r>
              <a:rPr lang="en-US" altLang="zh-CN" sz="1400" b="0" dirty="0" smtClean="0"/>
              <a:t>to reduce the dose received from removing the irradiated patient</a:t>
            </a:r>
            <a:r>
              <a:rPr lang="en-US" altLang="zh-CN" sz="1400" b="0" dirty="0"/>
              <a:t>. </a:t>
            </a:r>
            <a:r>
              <a:rPr lang="en-US" altLang="zh-CN" sz="1400" b="0" dirty="0" smtClean="0"/>
              <a:t>It is also advised to pay attention to the induced radioactivity </a:t>
            </a:r>
            <a:r>
              <a:rPr lang="en-US" altLang="zh-CN" sz="1400" b="0" dirty="0"/>
              <a:t>from </a:t>
            </a:r>
            <a:r>
              <a:rPr lang="en-US" altLang="zh-CN" sz="1400" b="0" dirty="0" smtClean="0"/>
              <a:t>couch (or other components), which is located near the </a:t>
            </a:r>
            <a:r>
              <a:rPr lang="en-US" altLang="zh-CN" sz="1400" b="0" dirty="0" err="1" smtClean="0"/>
              <a:t>isocenter</a:t>
            </a:r>
            <a:r>
              <a:rPr lang="en-US" altLang="zh-CN" sz="1400" b="0" dirty="0" smtClean="0"/>
              <a:t> and downside the beam direction, although its residual </a:t>
            </a:r>
            <a:r>
              <a:rPr lang="en-US" altLang="zh-CN" sz="1400" b="0" dirty="0"/>
              <a:t>dose </a:t>
            </a:r>
            <a:r>
              <a:rPr lang="en-US" altLang="zh-CN" sz="1400" b="0" dirty="0" smtClean="0"/>
              <a:t>rate is one order of magnitude lower than patient, but more </a:t>
            </a:r>
            <a:r>
              <a:rPr lang="en-US" altLang="zh-CN" sz="1400" b="0" dirty="0"/>
              <a:t>time </a:t>
            </a:r>
            <a:r>
              <a:rPr lang="en-US" altLang="zh-CN" sz="1400" b="0" dirty="0" smtClean="0"/>
              <a:t>is needed to position the next patient than to remove the irradiated patient. It is advised to have sufficient number of positioning technicians to reduce their average dose. Furthermore, it is notable that the dose from prompt radiation will make the acceptable dose from induced radioactivity lower than the annual </a:t>
            </a:r>
            <a:r>
              <a:rPr lang="en-US" altLang="zh-CN" sz="1400" b="0" dirty="0"/>
              <a:t>dose </a:t>
            </a:r>
            <a:r>
              <a:rPr lang="en-US" altLang="zh-CN" sz="1400" b="0" dirty="0" smtClean="0"/>
              <a:t>limit. Therefore, regular monitoring of personal dose is very </a:t>
            </a:r>
            <a:r>
              <a:rPr lang="en-US" altLang="zh-CN" sz="1400" b="0" dirty="0"/>
              <a:t>important. </a:t>
            </a:r>
            <a:endParaRPr lang="en-US" altLang="zh-CN" sz="1400" b="0" dirty="0" smtClean="0"/>
          </a:p>
          <a:p>
            <a:pPr algn="just" eaLnBrk="1" hangingPunct="1">
              <a:lnSpc>
                <a:spcPct val="110000"/>
              </a:lnSpc>
              <a:buFont typeface="Wingdings" panose="05000000000000000000" pitchFamily="2" charset="2"/>
              <a:buChar char="l"/>
            </a:pPr>
            <a:r>
              <a:rPr lang="en-US" altLang="zh-CN" sz="1400" b="0" dirty="0"/>
              <a:t>It </a:t>
            </a:r>
            <a:r>
              <a:rPr lang="en-US" altLang="zh-CN" sz="1400" b="0" dirty="0" smtClean="0"/>
              <a:t>can be found that our results agree with </a:t>
            </a:r>
            <a:r>
              <a:rPr lang="en-US" altLang="zh-CN" sz="1400" b="0" dirty="0" err="1" smtClean="0"/>
              <a:t>Thomadsen’s</a:t>
            </a:r>
            <a:r>
              <a:rPr lang="en-US" altLang="zh-CN" sz="1400" b="0" dirty="0" smtClean="0"/>
              <a:t> </a:t>
            </a:r>
            <a:r>
              <a:rPr lang="en-US" altLang="zh-CN" sz="1400" b="0" dirty="0"/>
              <a:t>review paper (</a:t>
            </a:r>
            <a:r>
              <a:rPr lang="en-US" altLang="zh-CN" sz="1400" b="0" dirty="0" err="1"/>
              <a:t>Thomadsen</a:t>
            </a:r>
            <a:r>
              <a:rPr lang="en-US" altLang="zh-CN" sz="1400" b="0" dirty="0"/>
              <a:t>, 2014). </a:t>
            </a:r>
            <a:r>
              <a:rPr lang="en-US" altLang="zh-CN" sz="1400" b="0" dirty="0" smtClean="0"/>
              <a:t>It is advised to refer to this review paper </a:t>
            </a:r>
            <a:r>
              <a:rPr lang="en-US" altLang="zh-CN" sz="1400" b="0" dirty="0"/>
              <a:t>for </a:t>
            </a:r>
            <a:r>
              <a:rPr lang="en-US" altLang="zh-CN" sz="1400" b="0" dirty="0" smtClean="0"/>
              <a:t>a comprehensive understanding of the induced radioactivity produced in various particle medical therapy facilities.</a:t>
            </a:r>
            <a:endParaRPr lang="en-US" altLang="zh-CN" sz="1400" b="0" dirty="0"/>
          </a:p>
          <a:p>
            <a:pPr algn="just" eaLnBrk="1" hangingPunct="1">
              <a:lnSpc>
                <a:spcPct val="110000"/>
              </a:lnSpc>
              <a:buFont typeface="Arial" panose="020B0604020202020204" pitchFamily="34" charset="0"/>
              <a:buChar char="•"/>
            </a:pPr>
            <a:endParaRPr lang="en-US" altLang="zh-CN" sz="1400" b="0" dirty="0" smtClean="0"/>
          </a:p>
          <a:p>
            <a:pPr algn="just" eaLnBrk="1" hangingPunct="1">
              <a:lnSpc>
                <a:spcPct val="110000"/>
              </a:lnSpc>
              <a:buFont typeface="Arial" panose="020B0604020202020204" pitchFamily="34" charset="0"/>
              <a:buChar char="•"/>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p:spTree>
    <p:extLst>
      <p:ext uri="{BB962C8B-B14F-4D97-AF65-F5344CB8AC3E}">
        <p14:creationId xmlns:p14="http://schemas.microsoft.com/office/powerpoint/2010/main" val="1745326668"/>
      </p:ext>
    </p:extLst>
  </p:cSld>
  <p:clrMapOvr>
    <a:masterClrMapping/>
  </p:clrMapOvr>
  <p:transition advTm="22413">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26</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en-US" altLang="zh-CN" sz="2400" b="0" dirty="0" smtClean="0"/>
              <a:t>Recent articles on patient-induced radioactivity:</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err="1"/>
              <a:t>Thomadsen’s</a:t>
            </a:r>
            <a:r>
              <a:rPr lang="en-US" altLang="zh-CN" sz="1400" b="0" dirty="0"/>
              <a:t> review paper (</a:t>
            </a:r>
            <a:r>
              <a:rPr lang="en-US" altLang="zh-CN" sz="1400" b="0" dirty="0" err="1"/>
              <a:t>Thomadsen</a:t>
            </a:r>
            <a:r>
              <a:rPr lang="en-US" altLang="zh-CN" sz="1400" b="0" dirty="0"/>
              <a:t>, 2014</a:t>
            </a:r>
            <a:r>
              <a:rPr lang="en-US" altLang="zh-CN" sz="1400" b="0" dirty="0" smtClean="0"/>
              <a:t>). </a:t>
            </a:r>
          </a:p>
          <a:p>
            <a:pPr marL="400050" lvl="1" indent="0" algn="just" eaLnBrk="1" hangingPunct="1">
              <a:lnSpc>
                <a:spcPct val="100000"/>
              </a:lnSpc>
              <a:buNone/>
            </a:pPr>
            <a:r>
              <a:rPr lang="en-US" altLang="zh-CN" sz="1200" b="0" dirty="0" err="1">
                <a:solidFill>
                  <a:srgbClr val="7030A0"/>
                </a:solidFill>
              </a:rPr>
              <a:t>Thomadsen</a:t>
            </a:r>
            <a:r>
              <a:rPr lang="en-US" altLang="zh-CN" sz="1200" b="0" dirty="0">
                <a:solidFill>
                  <a:srgbClr val="7030A0"/>
                </a:solidFill>
              </a:rPr>
              <a:t>, B., 2014. Potential hazard due to induced radioactivity secondary to radiotherapy: the report of task group 136 of the </a:t>
            </a:r>
            <a:r>
              <a:rPr lang="en-US" altLang="zh-CN" sz="1200" b="0" dirty="0" err="1">
                <a:solidFill>
                  <a:srgbClr val="7030A0"/>
                </a:solidFill>
              </a:rPr>
              <a:t>american</a:t>
            </a:r>
            <a:r>
              <a:rPr lang="en-US" altLang="zh-CN" sz="1200" b="0" dirty="0">
                <a:solidFill>
                  <a:srgbClr val="7030A0"/>
                </a:solidFill>
              </a:rPr>
              <a:t> association of physicists in medicine. Health Phys. 107 (5), 442-60</a:t>
            </a:r>
            <a:r>
              <a:rPr lang="en-US" altLang="zh-CN" sz="1200" b="0" dirty="0" smtClean="0">
                <a:solidFill>
                  <a:srgbClr val="7030A0"/>
                </a:solidFill>
              </a:rPr>
              <a:t>.</a:t>
            </a:r>
          </a:p>
          <a:p>
            <a:pPr marL="400050" lvl="1" indent="0" algn="just" eaLnBrk="1" hangingPunct="1">
              <a:lnSpc>
                <a:spcPct val="110000"/>
              </a:lnSpc>
              <a:buNone/>
            </a:pPr>
            <a:endParaRPr lang="en-US" altLang="zh-CN" sz="1200" b="0" dirty="0"/>
          </a:p>
          <a:p>
            <a:pPr marL="400050" lvl="1" indent="0" algn="just" eaLnBrk="1" hangingPunct="1">
              <a:lnSpc>
                <a:spcPct val="110000"/>
              </a:lnSpc>
              <a:buNone/>
            </a:pPr>
            <a:endParaRPr lang="en-US" altLang="zh-CN" sz="1200" b="0" dirty="0" smtClean="0"/>
          </a:p>
          <a:p>
            <a:pPr algn="just" eaLnBrk="1" hangingPunct="1">
              <a:lnSpc>
                <a:spcPct val="110000"/>
              </a:lnSpc>
              <a:buFont typeface="Wingdings" panose="05000000000000000000" pitchFamily="2" charset="2"/>
              <a:buChar char="l"/>
            </a:pPr>
            <a:endParaRPr lang="en-US" altLang="zh-CN" sz="1400" b="0" dirty="0" smtClean="0"/>
          </a:p>
          <a:p>
            <a:pPr algn="just" eaLnBrk="1" hangingPunct="1">
              <a:lnSpc>
                <a:spcPct val="110000"/>
              </a:lnSpc>
              <a:buFont typeface="Wingdings" panose="05000000000000000000" pitchFamily="2" charset="2"/>
              <a:buChar char="l"/>
            </a:pPr>
            <a:endParaRPr lang="en-US" altLang="zh-CN" sz="1400" b="0" dirty="0"/>
          </a:p>
          <a:p>
            <a:pPr algn="just" eaLnBrk="1" hangingPunct="1">
              <a:lnSpc>
                <a:spcPct val="110000"/>
              </a:lnSpc>
              <a:buFont typeface="Wingdings" panose="05000000000000000000" pitchFamily="2" charset="2"/>
              <a:buChar char="l"/>
            </a:pPr>
            <a:endParaRPr lang="en-US" altLang="zh-CN" sz="1400" b="0" dirty="0" smtClean="0"/>
          </a:p>
          <a:p>
            <a:pPr algn="just" eaLnBrk="1" hangingPunct="1">
              <a:lnSpc>
                <a:spcPct val="110000"/>
              </a:lnSpc>
              <a:buFont typeface="Wingdings" panose="05000000000000000000" pitchFamily="2" charset="2"/>
              <a:buChar char="l"/>
            </a:pPr>
            <a:endParaRPr lang="en-US" altLang="zh-CN" sz="1400" b="0" dirty="0"/>
          </a:p>
          <a:p>
            <a:pPr marL="0" indent="0" algn="just" eaLnBrk="1" hangingPunct="1">
              <a:lnSpc>
                <a:spcPct val="110000"/>
              </a:lnSpc>
              <a:buNone/>
            </a:pPr>
            <a:endParaRPr lang="en-US" altLang="zh-CN" sz="1400" b="0" dirty="0" smtClean="0"/>
          </a:p>
          <a:p>
            <a:pPr algn="just" eaLnBrk="1" hangingPunct="1">
              <a:lnSpc>
                <a:spcPct val="150000"/>
              </a:lnSpc>
              <a:buFont typeface="Wingdings" panose="05000000000000000000" pitchFamily="2" charset="2"/>
              <a:buChar char="l"/>
            </a:pPr>
            <a:r>
              <a:rPr lang="en-US" altLang="zh-CN" sz="1400" b="0" dirty="0"/>
              <a:t>Yung-Cheng </a:t>
            </a:r>
            <a:r>
              <a:rPr lang="en-US" altLang="zh-CN" sz="1400" b="0" dirty="0" smtClean="0"/>
              <a:t>Hsu’s article (from Taiwan), 2016.</a:t>
            </a:r>
          </a:p>
          <a:p>
            <a:pPr marL="400050" lvl="1" indent="0" algn="just" eaLnBrk="1" hangingPunct="1">
              <a:lnSpc>
                <a:spcPct val="100000"/>
              </a:lnSpc>
              <a:buNone/>
            </a:pPr>
            <a:r>
              <a:rPr lang="en-US" altLang="zh-CN" sz="1200" b="0" dirty="0">
                <a:solidFill>
                  <a:srgbClr val="7030A0"/>
                </a:solidFill>
              </a:rPr>
              <a:t>Yung-Cheng Hsu, et al</a:t>
            </a:r>
            <a:r>
              <a:rPr lang="en-US" altLang="zh-CN" sz="1200" b="0" dirty="0" smtClean="0">
                <a:solidFill>
                  <a:srgbClr val="7030A0"/>
                </a:solidFill>
              </a:rPr>
              <a:t>.,2016. </a:t>
            </a:r>
            <a:r>
              <a:rPr lang="en-US" altLang="zh-CN" sz="1200" b="0" dirty="0">
                <a:solidFill>
                  <a:srgbClr val="7030A0"/>
                </a:solidFill>
              </a:rPr>
              <a:t>Neutron yield and </a:t>
            </a:r>
            <a:endParaRPr lang="en-US" altLang="zh-CN" sz="1200" b="0" dirty="0" smtClean="0">
              <a:solidFill>
                <a:srgbClr val="7030A0"/>
              </a:solidFill>
            </a:endParaRPr>
          </a:p>
          <a:p>
            <a:pPr marL="400050" lvl="1" indent="0" algn="just" eaLnBrk="1" hangingPunct="1">
              <a:lnSpc>
                <a:spcPct val="100000"/>
              </a:lnSpc>
              <a:buNone/>
            </a:pPr>
            <a:r>
              <a:rPr lang="en-US" altLang="zh-CN" sz="1200" b="0" dirty="0" smtClean="0">
                <a:solidFill>
                  <a:srgbClr val="7030A0"/>
                </a:solidFill>
              </a:rPr>
              <a:t>induced </a:t>
            </a:r>
            <a:r>
              <a:rPr lang="en-US" altLang="zh-CN" sz="1200" b="0" dirty="0">
                <a:solidFill>
                  <a:srgbClr val="7030A0"/>
                </a:solidFill>
              </a:rPr>
              <a:t>radioactivity: a study of 235-MeV proton </a:t>
            </a:r>
            <a:endParaRPr lang="en-US" altLang="zh-CN" sz="1200" b="0" dirty="0" smtClean="0">
              <a:solidFill>
                <a:srgbClr val="7030A0"/>
              </a:solidFill>
            </a:endParaRPr>
          </a:p>
          <a:p>
            <a:pPr marL="400050" lvl="1" indent="0" algn="just" eaLnBrk="1" hangingPunct="1">
              <a:lnSpc>
                <a:spcPct val="100000"/>
              </a:lnSpc>
              <a:buNone/>
            </a:pPr>
            <a:r>
              <a:rPr lang="en-US" altLang="zh-CN" sz="1200" b="0" dirty="0" smtClean="0">
                <a:solidFill>
                  <a:srgbClr val="7030A0"/>
                </a:solidFill>
              </a:rPr>
              <a:t>and </a:t>
            </a:r>
            <a:r>
              <a:rPr lang="en-US" altLang="zh-CN" sz="1200" b="0" dirty="0">
                <a:solidFill>
                  <a:srgbClr val="7030A0"/>
                </a:solidFill>
              </a:rPr>
              <a:t>3-GeV electron </a:t>
            </a:r>
            <a:r>
              <a:rPr lang="en-US" altLang="zh-CN" sz="1200" b="0" dirty="0" smtClean="0">
                <a:solidFill>
                  <a:srgbClr val="7030A0"/>
                </a:solidFill>
              </a:rPr>
              <a:t>accelerators. </a:t>
            </a:r>
            <a:r>
              <a:rPr lang="en-US" altLang="zh-CN" sz="1200" b="0" dirty="0">
                <a:solidFill>
                  <a:srgbClr val="7030A0"/>
                </a:solidFill>
              </a:rPr>
              <a:t>Radiation </a:t>
            </a:r>
            <a:r>
              <a:rPr lang="en-US" altLang="zh-CN" sz="1200" b="0" dirty="0" smtClean="0">
                <a:solidFill>
                  <a:srgbClr val="7030A0"/>
                </a:solidFill>
              </a:rPr>
              <a:t>Protection</a:t>
            </a:r>
          </a:p>
          <a:p>
            <a:pPr marL="400050" lvl="1" indent="0" algn="just" eaLnBrk="1" hangingPunct="1">
              <a:lnSpc>
                <a:spcPct val="100000"/>
              </a:lnSpc>
              <a:buNone/>
            </a:pPr>
            <a:r>
              <a:rPr lang="en-US" altLang="zh-CN" sz="1200" b="0" dirty="0" smtClean="0">
                <a:solidFill>
                  <a:srgbClr val="7030A0"/>
                </a:solidFill>
              </a:rPr>
              <a:t>Dosimetry. Vol</a:t>
            </a:r>
            <a:r>
              <a:rPr lang="en-US" altLang="zh-CN" sz="1200" b="0" dirty="0">
                <a:solidFill>
                  <a:srgbClr val="7030A0"/>
                </a:solidFill>
              </a:rPr>
              <a:t>. 168, No. 1, pp. </a:t>
            </a:r>
            <a:r>
              <a:rPr lang="en-US" altLang="zh-CN" sz="1200" b="0" dirty="0" smtClean="0">
                <a:solidFill>
                  <a:srgbClr val="7030A0"/>
                </a:solidFill>
              </a:rPr>
              <a:t>124–133.</a:t>
            </a:r>
          </a:p>
          <a:p>
            <a:pPr marL="0" indent="0" algn="just" eaLnBrk="1" hangingPunct="1">
              <a:lnSpc>
                <a:spcPct val="110000"/>
              </a:lnSpc>
              <a:buNone/>
            </a:pPr>
            <a:endParaRPr lang="en-US" altLang="zh-CN" sz="1400" b="0" dirty="0"/>
          </a:p>
          <a:p>
            <a:pPr algn="just" eaLnBrk="1" hangingPunct="1">
              <a:lnSpc>
                <a:spcPct val="110000"/>
              </a:lnSpc>
              <a:buFont typeface="Arial" panose="020B0604020202020204" pitchFamily="34" charset="0"/>
              <a:buChar char="•"/>
            </a:pPr>
            <a:endParaRPr lang="en-US" altLang="zh-CN" sz="1400" b="0" dirty="0" smtClean="0"/>
          </a:p>
          <a:p>
            <a:pPr algn="just" eaLnBrk="1" hangingPunct="1">
              <a:lnSpc>
                <a:spcPct val="110000"/>
              </a:lnSpc>
              <a:buFont typeface="Arial" panose="020B0604020202020204" pitchFamily="34" charset="0"/>
              <a:buChar char="•"/>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p:pic>
        <p:nvPicPr>
          <p:cNvPr id="2" name="图片 1"/>
          <p:cNvPicPr>
            <a:picLocks noChangeAspect="1"/>
          </p:cNvPicPr>
          <p:nvPr/>
        </p:nvPicPr>
        <p:blipFill>
          <a:blip r:embed="rId3"/>
          <a:stretch>
            <a:fillRect/>
          </a:stretch>
        </p:blipFill>
        <p:spPr>
          <a:xfrm>
            <a:off x="971600" y="2334256"/>
            <a:ext cx="3606297" cy="2325452"/>
          </a:xfrm>
          <a:prstGeom prst="rect">
            <a:avLst/>
          </a:prstGeom>
        </p:spPr>
      </p:pic>
      <p:pic>
        <p:nvPicPr>
          <p:cNvPr id="3" name="图片 2"/>
          <p:cNvPicPr>
            <a:picLocks noChangeAspect="1"/>
          </p:cNvPicPr>
          <p:nvPr/>
        </p:nvPicPr>
        <p:blipFill>
          <a:blip r:embed="rId4"/>
          <a:stretch>
            <a:fillRect/>
          </a:stretch>
        </p:blipFill>
        <p:spPr>
          <a:xfrm>
            <a:off x="4652575" y="2564904"/>
            <a:ext cx="4129875" cy="1457705"/>
          </a:xfrm>
          <a:prstGeom prst="rect">
            <a:avLst/>
          </a:prstGeom>
        </p:spPr>
      </p:pic>
      <p:cxnSp>
        <p:nvCxnSpPr>
          <p:cNvPr id="5" name="直接连接符 4"/>
          <p:cNvCxnSpPr/>
          <p:nvPr/>
        </p:nvCxnSpPr>
        <p:spPr bwMode="auto">
          <a:xfrm>
            <a:off x="2339752" y="2852936"/>
            <a:ext cx="1584176" cy="0"/>
          </a:xfrm>
          <a:prstGeom prst="line">
            <a:avLst/>
          </a:prstGeom>
          <a:solidFill>
            <a:srgbClr val="FFFF00"/>
          </a:solidFill>
          <a:ln w="9525" cap="flat" cmpd="sng" algn="ctr">
            <a:solidFill>
              <a:srgbClr val="9900FF"/>
            </a:solidFill>
            <a:prstDash val="solid"/>
            <a:round/>
            <a:headEnd type="none" w="med" len="med"/>
            <a:tailEnd type="none" w="med" len="med"/>
          </a:ln>
          <a:effectLst/>
        </p:spPr>
      </p:cxnSp>
      <p:pic>
        <p:nvPicPr>
          <p:cNvPr id="6" name="图片 5"/>
          <p:cNvPicPr>
            <a:picLocks noChangeAspect="1"/>
          </p:cNvPicPr>
          <p:nvPr/>
        </p:nvPicPr>
        <p:blipFill>
          <a:blip r:embed="rId5"/>
          <a:stretch>
            <a:fillRect/>
          </a:stretch>
        </p:blipFill>
        <p:spPr>
          <a:xfrm>
            <a:off x="4391625" y="4437111"/>
            <a:ext cx="4499166" cy="2087513"/>
          </a:xfrm>
          <a:prstGeom prst="rect">
            <a:avLst/>
          </a:prstGeom>
        </p:spPr>
      </p:pic>
      <p:cxnSp>
        <p:nvCxnSpPr>
          <p:cNvPr id="9" name="直接连接符 8"/>
          <p:cNvCxnSpPr/>
          <p:nvPr/>
        </p:nvCxnSpPr>
        <p:spPr bwMode="auto">
          <a:xfrm>
            <a:off x="7198274" y="3573016"/>
            <a:ext cx="1584176" cy="0"/>
          </a:xfrm>
          <a:prstGeom prst="line">
            <a:avLst/>
          </a:prstGeom>
          <a:solidFill>
            <a:srgbClr val="FFFF00"/>
          </a:solidFill>
          <a:ln w="19050" cap="flat" cmpd="sng" algn="ctr">
            <a:solidFill>
              <a:srgbClr val="9900FF"/>
            </a:solidFill>
            <a:prstDash val="solid"/>
            <a:round/>
            <a:headEnd type="none" w="med" len="med"/>
            <a:tailEnd type="none" w="med" len="med"/>
          </a:ln>
          <a:effectLst/>
        </p:spPr>
      </p:cxnSp>
      <p:cxnSp>
        <p:nvCxnSpPr>
          <p:cNvPr id="10" name="直接连接符 9"/>
          <p:cNvCxnSpPr/>
          <p:nvPr/>
        </p:nvCxnSpPr>
        <p:spPr bwMode="auto">
          <a:xfrm>
            <a:off x="4652575" y="3789040"/>
            <a:ext cx="4097725" cy="0"/>
          </a:xfrm>
          <a:prstGeom prst="line">
            <a:avLst/>
          </a:prstGeom>
          <a:solidFill>
            <a:srgbClr val="FFFF00"/>
          </a:solidFill>
          <a:ln w="19050" cap="flat" cmpd="sng" algn="ctr">
            <a:solidFill>
              <a:srgbClr val="9900FF"/>
            </a:solidFill>
            <a:prstDash val="solid"/>
            <a:round/>
            <a:headEnd type="none" w="med" len="med"/>
            <a:tailEnd type="none" w="med" len="med"/>
          </a:ln>
          <a:effectLst/>
        </p:spPr>
      </p:cxnSp>
      <p:cxnSp>
        <p:nvCxnSpPr>
          <p:cNvPr id="12" name="直接连接符 11"/>
          <p:cNvCxnSpPr/>
          <p:nvPr/>
        </p:nvCxnSpPr>
        <p:spPr bwMode="auto">
          <a:xfrm flipV="1">
            <a:off x="4668649" y="4022609"/>
            <a:ext cx="1415519" cy="11230"/>
          </a:xfrm>
          <a:prstGeom prst="line">
            <a:avLst/>
          </a:prstGeom>
          <a:solidFill>
            <a:srgbClr val="FFFF00"/>
          </a:solidFill>
          <a:ln w="19050" cap="flat" cmpd="sng" algn="ctr">
            <a:solidFill>
              <a:srgbClr val="9900FF"/>
            </a:solidFill>
            <a:prstDash val="solid"/>
            <a:round/>
            <a:headEnd type="none" w="med" len="med"/>
            <a:tailEnd type="none" w="med" len="med"/>
          </a:ln>
          <a:effectLst/>
        </p:spPr>
      </p:cxnSp>
      <p:sp>
        <p:nvSpPr>
          <p:cNvPr id="13" name="文本框 12"/>
          <p:cNvSpPr txBox="1"/>
          <p:nvPr/>
        </p:nvSpPr>
        <p:spPr>
          <a:xfrm>
            <a:off x="6148139" y="3796544"/>
            <a:ext cx="2538190" cy="523220"/>
          </a:xfrm>
          <a:prstGeom prst="rect">
            <a:avLst/>
          </a:prstGeom>
          <a:noFill/>
        </p:spPr>
        <p:txBody>
          <a:bodyPr wrap="square" rtlCol="0">
            <a:spAutoFit/>
          </a:bodyPr>
          <a:lstStyle/>
          <a:p>
            <a:r>
              <a:rPr lang="en-US" altLang="zh-CN" b="1" dirty="0" smtClean="0">
                <a:solidFill>
                  <a:srgbClr val="9900FF"/>
                </a:solidFill>
                <a:latin typeface="+mn-lt"/>
              </a:rPr>
              <a:t>Not enough for </a:t>
            </a:r>
            <a:r>
              <a:rPr lang="en-US" altLang="zh-CN" b="1" baseline="30000" dirty="0" smtClean="0">
                <a:solidFill>
                  <a:srgbClr val="9900FF"/>
                </a:solidFill>
                <a:latin typeface="+mn-lt"/>
              </a:rPr>
              <a:t>15</a:t>
            </a:r>
            <a:r>
              <a:rPr lang="en-US" altLang="zh-CN" b="1" dirty="0" smtClean="0">
                <a:solidFill>
                  <a:srgbClr val="9900FF"/>
                </a:solidFill>
                <a:latin typeface="+mn-lt"/>
              </a:rPr>
              <a:t>O decay !</a:t>
            </a:r>
          </a:p>
          <a:p>
            <a:r>
              <a:rPr lang="en-US" altLang="zh-CN" b="1" u="sng" dirty="0" smtClean="0">
                <a:solidFill>
                  <a:srgbClr val="9900FF"/>
                </a:solidFill>
                <a:latin typeface="+mn-lt"/>
                <a:ea typeface="+mn-ea"/>
              </a:rPr>
              <a:t>At least </a:t>
            </a:r>
            <a:r>
              <a:rPr lang="en-US" altLang="zh-CN" b="1" u="sng" dirty="0" smtClean="0">
                <a:solidFill>
                  <a:srgbClr val="9900FF"/>
                </a:solidFill>
                <a:latin typeface="+mn-lt"/>
              </a:rPr>
              <a:t>5 min </a:t>
            </a:r>
            <a:r>
              <a:rPr lang="en-US" altLang="zh-CN" b="1" dirty="0" smtClean="0">
                <a:solidFill>
                  <a:srgbClr val="9900FF"/>
                </a:solidFill>
                <a:latin typeface="+mn-lt"/>
              </a:rPr>
              <a:t>advised !</a:t>
            </a:r>
            <a:endParaRPr lang="zh-CN" altLang="en-US" b="1" dirty="0">
              <a:solidFill>
                <a:srgbClr val="9900FF"/>
              </a:solidFill>
              <a:latin typeface="+mn-lt"/>
            </a:endParaRPr>
          </a:p>
        </p:txBody>
      </p:sp>
    </p:spTree>
    <p:extLst>
      <p:ext uri="{BB962C8B-B14F-4D97-AF65-F5344CB8AC3E}">
        <p14:creationId xmlns:p14="http://schemas.microsoft.com/office/powerpoint/2010/main" val="649964617"/>
      </p:ext>
    </p:extLst>
  </p:cSld>
  <p:clrMapOvr>
    <a:masterClrMapping/>
  </p:clrMapOvr>
  <p:transition advTm="224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27</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en-US" altLang="zh-CN" sz="2400" b="0" smtClean="0">
                <a:solidFill>
                  <a:schemeClr val="tx1"/>
                </a:solidFill>
              </a:rPr>
              <a:t>Use buildup </a:t>
            </a:r>
            <a:r>
              <a:rPr lang="en-US" altLang="zh-CN" sz="2400" b="0" dirty="0" smtClean="0">
                <a:solidFill>
                  <a:schemeClr val="tx1"/>
                </a:solidFill>
              </a:rPr>
              <a:t>method</a:t>
            </a:r>
            <a:endParaRPr kumimoji="1" lang="en-US" altLang="zh-CN" sz="2400" dirty="0" smtClean="0">
              <a:solidFill>
                <a:schemeClr val="tx1"/>
              </a:solidFill>
              <a:latin typeface="Tahoma" pitchFamily="34" charset="0"/>
            </a:endParaRPr>
          </a:p>
        </p:txBody>
      </p:sp>
      <mc:AlternateContent xmlns:mc="http://schemas.openxmlformats.org/markup-compatibility/2006" xmlns:a14="http://schemas.microsoft.com/office/drawing/2010/main">
        <mc:Choice Requires="a14">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smtClean="0"/>
                  <a:t>Problem: How to get the residual dose rate of each nuclide at different running and cooling time ?</a:t>
                </a:r>
              </a:p>
              <a:p>
                <a:pPr marL="400050" lvl="1" indent="0" algn="just" eaLnBrk="1" hangingPunct="1">
                  <a:lnSpc>
                    <a:spcPct val="110000"/>
                  </a:lnSpc>
                  <a:buNone/>
                </a:pPr>
                <a:r>
                  <a:rPr lang="en-US" altLang="zh-CN" sz="1200" b="0" dirty="0" smtClean="0">
                    <a:solidFill>
                      <a:srgbClr val="7030A0"/>
                    </a:solidFill>
                  </a:rPr>
                  <a:t>Traditional methods: </a:t>
                </a:r>
              </a:p>
              <a:p>
                <a:pPr lvl="1" algn="just" eaLnBrk="1" hangingPunct="1">
                  <a:lnSpc>
                    <a:spcPct val="110000"/>
                  </a:lnSpc>
                  <a:buFont typeface="Wingdings" panose="05000000000000000000" pitchFamily="2" charset="2"/>
                  <a:buChar char="l"/>
                </a:pPr>
                <a:r>
                  <a:rPr lang="en-US" altLang="zh-CN" sz="1200" b="0" dirty="0" smtClean="0">
                    <a:solidFill>
                      <a:schemeClr val="tx1"/>
                    </a:solidFill>
                  </a:rPr>
                  <a:t>(</a:t>
                </a:r>
                <a:r>
                  <a:rPr lang="en-US" altLang="zh-CN" sz="1200" b="0" dirty="0">
                    <a:solidFill>
                      <a:schemeClr val="tx1"/>
                    </a:solidFill>
                  </a:rPr>
                  <a:t>1) Use the </a:t>
                </a:r>
                <a:r>
                  <a:rPr lang="en-US" altLang="zh-CN" sz="1200" b="0" u="sng" dirty="0" smtClean="0">
                    <a:solidFill>
                      <a:schemeClr val="tx1"/>
                    </a:solidFill>
                  </a:rPr>
                  <a:t>traditional activation </a:t>
                </a:r>
                <a:r>
                  <a:rPr lang="en-US" altLang="zh-CN" sz="1200" b="0" u="sng" dirty="0">
                    <a:solidFill>
                      <a:schemeClr val="tx1"/>
                    </a:solidFill>
                  </a:rPr>
                  <a:t>formula </a:t>
                </a:r>
                <a:r>
                  <a:rPr lang="en-US" altLang="zh-CN" sz="1200" b="0" dirty="0">
                    <a:solidFill>
                      <a:schemeClr val="tx1"/>
                    </a:solidFill>
                  </a:rPr>
                  <a:t>as following,</a:t>
                </a:r>
              </a:p>
              <a:p>
                <a:pPr marL="400050" lvl="1" indent="0" algn="just" eaLnBrk="1" hangingPunct="1">
                  <a:lnSpc>
                    <a:spcPct val="110000"/>
                  </a:lnSpc>
                  <a:buNone/>
                </a:pPr>
                <a:endParaRPr lang="en-US" altLang="zh-CN" sz="1200" b="0" dirty="0" smtClean="0">
                  <a:solidFill>
                    <a:schemeClr val="tx1"/>
                  </a:solidFill>
                </a:endParaRPr>
              </a:p>
              <a:p>
                <a:pPr marL="400050" lvl="1" indent="0" algn="just" eaLnBrk="1" hangingPunct="1">
                  <a:lnSpc>
                    <a:spcPct val="110000"/>
                  </a:lnSpc>
                  <a:buNone/>
                </a:pPr>
                <a:endParaRPr lang="en-US" altLang="zh-CN" sz="1200" b="0" dirty="0" smtClean="0">
                  <a:solidFill>
                    <a:schemeClr val="tx1"/>
                  </a:solidFill>
                </a:endParaRPr>
              </a:p>
              <a:p>
                <a:pPr marL="0" indent="0" algn="just" eaLnBrk="1" hangingPunct="1">
                  <a:lnSpc>
                    <a:spcPct val="110000"/>
                  </a:lnSpc>
                  <a:buNone/>
                </a:pPr>
                <a:endParaRPr lang="en-US" altLang="zh-CN" sz="1400" b="0" dirty="0" smtClean="0">
                  <a:solidFill>
                    <a:schemeClr val="tx1"/>
                  </a:solidFill>
                </a:endParaRPr>
              </a:p>
              <a:p>
                <a:pPr algn="just" eaLnBrk="1" hangingPunct="1">
                  <a:lnSpc>
                    <a:spcPct val="110000"/>
                  </a:lnSpc>
                  <a:buFont typeface="Wingdings" panose="05000000000000000000" pitchFamily="2" charset="2"/>
                  <a:buChar char="l"/>
                </a:pPr>
                <a:endParaRPr lang="en-US" altLang="zh-CN" sz="1400" b="0" dirty="0">
                  <a:solidFill>
                    <a:schemeClr val="tx1"/>
                  </a:solidFill>
                </a:endParaRPr>
              </a:p>
              <a:p>
                <a:pPr marL="457200" lvl="1" indent="0" algn="just" eaLnBrk="1" hangingPunct="1">
                  <a:lnSpc>
                    <a:spcPct val="110000"/>
                  </a:lnSpc>
                  <a:buNone/>
                </a:pPr>
                <a:r>
                  <a:rPr lang="en-US" altLang="zh-CN" sz="1200" b="0" dirty="0" smtClean="0">
                    <a:solidFill>
                      <a:schemeClr val="tx1"/>
                    </a:solidFill>
                  </a:rPr>
                  <a:t>Limitation: </a:t>
                </a:r>
                <a:r>
                  <a:rPr lang="en-US" altLang="zh-CN" sz="1200" b="0" u="sng" dirty="0" smtClean="0">
                    <a:solidFill>
                      <a:schemeClr val="tx1"/>
                    </a:solidFill>
                  </a:rPr>
                  <a:t>Can’t deal with the irradiation profile such as “ running-cooling-running-cooling-……”;</a:t>
                </a:r>
              </a:p>
              <a:p>
                <a:pPr marL="457200" lvl="1" indent="0" algn="just" eaLnBrk="1" hangingPunct="1">
                  <a:lnSpc>
                    <a:spcPct val="110000"/>
                  </a:lnSpc>
                  <a:buNone/>
                </a:pPr>
                <a:r>
                  <a:rPr lang="en-US" altLang="zh-CN" sz="1200" b="0" dirty="0" smtClean="0">
                    <a:solidFill>
                      <a:schemeClr val="tx1"/>
                    </a:solidFill>
                  </a:rPr>
                  <a:t>                     Specific gamma-ray </a:t>
                </a:r>
                <a:r>
                  <a:rPr lang="en-US" altLang="zh-CN" sz="1200" b="0" dirty="0">
                    <a:solidFill>
                      <a:schemeClr val="tx1"/>
                    </a:solidFill>
                  </a:rPr>
                  <a:t>dose constant </a:t>
                </a:r>
                <a:r>
                  <a:rPr lang="en-US" altLang="zh-CN" sz="1200" b="0" dirty="0" smtClean="0">
                    <a:solidFill>
                      <a:schemeClr val="tx1"/>
                    </a:solidFill>
                  </a:rPr>
                  <a:t>needed to convert activity to dose rate (</a:t>
                </a:r>
                <a:r>
                  <a:rPr lang="en-US" altLang="zh-CN" sz="1200" b="0" dirty="0" err="1" smtClean="0">
                    <a:solidFill>
                      <a:schemeClr val="tx1"/>
                    </a:solidFill>
                  </a:rPr>
                  <a:t>Bq</a:t>
                </a:r>
                <a:r>
                  <a:rPr lang="en-US" altLang="zh-CN" sz="1200" b="0" dirty="0" smtClean="0">
                    <a:solidFill>
                      <a:schemeClr val="tx1"/>
                    </a:solidFill>
                  </a:rPr>
                  <a:t>/cm</a:t>
                </a:r>
                <a:r>
                  <a:rPr lang="en-US" altLang="zh-CN" sz="1200" b="0" baseline="30000" dirty="0" smtClean="0">
                    <a:solidFill>
                      <a:schemeClr val="tx1"/>
                    </a:solidFill>
                  </a:rPr>
                  <a:t>3</a:t>
                </a:r>
                <a:r>
                  <a:rPr lang="en-US" altLang="zh-CN" sz="1200" b="0" dirty="0" smtClean="0">
                    <a:solidFill>
                      <a:schemeClr val="tx1"/>
                    </a:solidFill>
                    <a:sym typeface="Wingdings" panose="05000000000000000000" pitchFamily="2" charset="2"/>
                  </a:rPr>
                  <a:t> </a:t>
                </a:r>
                <a:r>
                  <a:rPr lang="en-US" altLang="zh-CN" sz="1200" b="0" dirty="0" err="1" smtClean="0">
                    <a:solidFill>
                      <a:schemeClr val="tx1"/>
                    </a:solidFill>
                    <a:sym typeface="Wingdings" panose="05000000000000000000" pitchFamily="2" charset="2"/>
                  </a:rPr>
                  <a:t>Sv</a:t>
                </a:r>
                <a:r>
                  <a:rPr lang="en-US" altLang="zh-CN" sz="1200" b="0" dirty="0" smtClean="0">
                    <a:solidFill>
                      <a:schemeClr val="tx1"/>
                    </a:solidFill>
                    <a:sym typeface="Wingdings" panose="05000000000000000000" pitchFamily="2" charset="2"/>
                  </a:rPr>
                  <a:t>/h</a:t>
                </a:r>
                <a:r>
                  <a:rPr lang="en-US" altLang="zh-CN" sz="1200" b="0" dirty="0" smtClean="0">
                    <a:solidFill>
                      <a:schemeClr val="tx1"/>
                    </a:solidFill>
                  </a:rPr>
                  <a:t>);</a:t>
                </a:r>
              </a:p>
              <a:p>
                <a:pPr marL="457200" lvl="1" indent="0" algn="just" eaLnBrk="1" hangingPunct="1">
                  <a:lnSpc>
                    <a:spcPct val="110000"/>
                  </a:lnSpc>
                  <a:buNone/>
                </a:pPr>
                <a:r>
                  <a:rPr lang="en-US" altLang="zh-CN" sz="1200" b="0" dirty="0">
                    <a:solidFill>
                      <a:schemeClr val="tx1"/>
                    </a:solidFill>
                  </a:rPr>
                  <a:t> </a:t>
                </a:r>
                <a:r>
                  <a:rPr lang="en-US" altLang="zh-CN" sz="1200" b="0" dirty="0" smtClean="0">
                    <a:solidFill>
                      <a:schemeClr val="tx1"/>
                    </a:solidFill>
                  </a:rPr>
                  <a:t>                    Self-shielding factor may need considered.</a:t>
                </a:r>
              </a:p>
              <a:p>
                <a:pPr lvl="1" algn="just" eaLnBrk="1" hangingPunct="1">
                  <a:lnSpc>
                    <a:spcPct val="110000"/>
                  </a:lnSpc>
                  <a:buFont typeface="Wingdings" panose="05000000000000000000" pitchFamily="2" charset="2"/>
                  <a:buChar char="l"/>
                </a:pPr>
                <a:r>
                  <a:rPr lang="en-US" altLang="zh-CN" sz="1200" b="0" dirty="0" smtClean="0">
                    <a:solidFill>
                      <a:schemeClr val="tx1"/>
                    </a:solidFill>
                  </a:rPr>
                  <a:t>(2) Use </a:t>
                </a:r>
                <a:r>
                  <a:rPr lang="en-US" altLang="zh-CN" sz="1200" b="0" u="sng" dirty="0" smtClean="0">
                    <a:solidFill>
                      <a:schemeClr val="tx1"/>
                    </a:solidFill>
                  </a:rPr>
                  <a:t>Sullivan-Overton formula</a:t>
                </a:r>
                <a:r>
                  <a:rPr lang="zh-CN" altLang="en-US" sz="1200" b="0" dirty="0" smtClean="0">
                    <a:solidFill>
                      <a:schemeClr val="tx1"/>
                    </a:solidFill>
                  </a:rPr>
                  <a:t>，</a:t>
                </a:r>
                <a:endParaRPr lang="en-US" altLang="zh-CN" sz="1400" b="0" dirty="0" smtClean="0">
                  <a:solidFill>
                    <a:schemeClr val="tx1"/>
                  </a:solidFill>
                </a:endParaRPr>
              </a:p>
              <a:p>
                <a:pPr algn="just" eaLnBrk="1" hangingPunct="1">
                  <a:lnSpc>
                    <a:spcPct val="110000"/>
                  </a:lnSpc>
                  <a:buFont typeface="Arial" panose="020B0604020202020204" pitchFamily="34" charset="0"/>
                  <a:buChar char="•"/>
                </a:pPr>
                <a:endParaRPr lang="en-US" altLang="zh-CN" sz="1400" b="0" dirty="0" smtClean="0">
                  <a:solidFill>
                    <a:schemeClr val="tx1"/>
                  </a:solidFill>
                </a:endParaRPr>
              </a:p>
              <a:p>
                <a:pPr marL="457200" lvl="1" indent="0" algn="just" eaLnBrk="1" hangingPunct="1">
                  <a:lnSpc>
                    <a:spcPct val="110000"/>
                  </a:lnSpc>
                  <a:buNone/>
                </a:pPr>
                <a:r>
                  <a:rPr lang="en-US" altLang="zh-CN" sz="1200" b="0" dirty="0" smtClean="0">
                    <a:solidFill>
                      <a:schemeClr val="tx1"/>
                    </a:solidFill>
                  </a:rPr>
                  <a:t>Limitation: </a:t>
                </a:r>
                <a:r>
                  <a:rPr lang="en-US" altLang="zh-CN" sz="1200" b="0" u="sng" dirty="0" smtClean="0">
                    <a:solidFill>
                      <a:schemeClr val="tx1"/>
                    </a:solidFill>
                  </a:rPr>
                  <a:t>Can’t distinguish nuclide’s contribution, its just total dose rate !</a:t>
                </a:r>
              </a:p>
              <a:p>
                <a:pPr marL="457200" lvl="1" indent="0" algn="just" eaLnBrk="1" hangingPunct="1">
                  <a:lnSpc>
                    <a:spcPct val="100000"/>
                  </a:lnSpc>
                  <a:buNone/>
                </a:pPr>
                <a:r>
                  <a:rPr lang="en-US" altLang="zh-CN" sz="1200" b="0" dirty="0" smtClean="0">
                    <a:solidFill>
                      <a:schemeClr val="tx1"/>
                    </a:solidFill>
                  </a:rPr>
                  <a:t>The use condition:  Medium </a:t>
                </a:r>
                <a:r>
                  <a:rPr lang="en-US" altLang="zh-CN" sz="1200" b="0" dirty="0">
                    <a:solidFill>
                      <a:schemeClr val="tx1"/>
                    </a:solidFill>
                  </a:rPr>
                  <a:t>atomic weight </a:t>
                </a:r>
                <a:r>
                  <a:rPr lang="en-US" altLang="zh-CN" sz="1200" b="0" dirty="0" smtClean="0">
                    <a:solidFill>
                      <a:schemeClr val="tx1"/>
                    </a:solidFill>
                  </a:rPr>
                  <a:t>material</a:t>
                </a:r>
                <a:r>
                  <a:rPr lang="en-US" altLang="zh-CN" sz="1200" b="0" dirty="0">
                    <a:solidFill>
                      <a:schemeClr val="tx1"/>
                    </a:solidFill>
                  </a:rPr>
                  <a:t>;</a:t>
                </a:r>
                <a:endParaRPr lang="en-US" altLang="zh-CN" sz="1200" b="0" dirty="0" smtClean="0">
                  <a:solidFill>
                    <a:schemeClr val="tx1"/>
                  </a:solidFill>
                </a:endParaRPr>
              </a:p>
              <a:p>
                <a:pPr marL="457200" lvl="1" indent="0" algn="just" eaLnBrk="1" hangingPunct="1">
                  <a:lnSpc>
                    <a:spcPct val="100000"/>
                  </a:lnSpc>
                  <a:buNone/>
                </a:pPr>
                <a:r>
                  <a:rPr lang="en-US" altLang="zh-CN" sz="1200" b="0" dirty="0" smtClean="0">
                    <a:solidFill>
                      <a:schemeClr val="tx1"/>
                    </a:solidFill>
                  </a:rPr>
                  <a:t>                                   Proton or heavy-ion accelerator, which dominated by medium- and long- lifetime nuclides;</a:t>
                </a:r>
              </a:p>
              <a:p>
                <a:pPr marL="457200" lvl="1" indent="0" algn="just" eaLnBrk="1" hangingPunct="1">
                  <a:lnSpc>
                    <a:spcPct val="100000"/>
                  </a:lnSpc>
                  <a:buNone/>
                </a:pPr>
                <a:r>
                  <a:rPr lang="en-US" altLang="zh-CN" sz="1200" dirty="0" smtClean="0">
                    <a:solidFill>
                      <a:schemeClr val="tx1"/>
                    </a:solidFill>
                  </a:rPr>
                  <a:t>                                   </a:t>
                </a:r>
                <a14:m>
                  <m:oMath xmlns:m="http://schemas.openxmlformats.org/officeDocument/2006/math">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𝑡</m:t>
                        </m:r>
                      </m:e>
                      <m:sub>
                        <m:r>
                          <a:rPr lang="en-US" altLang="zh-CN" sz="1200" i="1">
                            <a:solidFill>
                              <a:schemeClr val="tx1"/>
                            </a:solidFill>
                            <a:latin typeface="Cambria Math" panose="02040503050406030204" pitchFamily="18" charset="0"/>
                          </a:rPr>
                          <m:t>𝑖</m:t>
                        </m:r>
                      </m:sub>
                    </m:sSub>
                  </m:oMath>
                </a14:m>
                <a:r>
                  <a:rPr lang="en-US" altLang="zh-CN" sz="1200" b="0" dirty="0" smtClean="0">
                    <a:solidFill>
                      <a:schemeClr val="tx1"/>
                    </a:solidFill>
                  </a:rPr>
                  <a:t> &gt; 0.2 h, and </a:t>
                </a:r>
                <a14:m>
                  <m:oMath xmlns:m="http://schemas.openxmlformats.org/officeDocument/2006/math">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𝑡</m:t>
                        </m:r>
                      </m:e>
                      <m:sub>
                        <m:r>
                          <a:rPr lang="en-US" altLang="zh-CN" sz="1200" i="1">
                            <a:solidFill>
                              <a:schemeClr val="tx1"/>
                            </a:solidFill>
                            <a:latin typeface="Cambria Math" panose="02040503050406030204" pitchFamily="18" charset="0"/>
                          </a:rPr>
                          <m:t>𝑐</m:t>
                        </m:r>
                      </m:sub>
                    </m:sSub>
                  </m:oMath>
                </a14:m>
                <a:r>
                  <a:rPr lang="en-US" altLang="zh-CN" sz="1200" b="0" dirty="0" smtClean="0">
                    <a:solidFill>
                      <a:schemeClr val="tx1"/>
                    </a:solidFill>
                  </a:rPr>
                  <a:t> &gt; 30 min, </a:t>
                </a:r>
                <a:r>
                  <a:rPr lang="en-US" altLang="zh-CN" sz="1200" b="0" dirty="0">
                    <a:solidFill>
                      <a:schemeClr val="tx1"/>
                    </a:solidFill>
                  </a:rPr>
                  <a:t>(</a:t>
                </a:r>
                <a14:m>
                  <m:oMath xmlns:m="http://schemas.openxmlformats.org/officeDocument/2006/math">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𝑡</m:t>
                        </m:r>
                      </m:e>
                      <m:sub>
                        <m:r>
                          <a:rPr lang="en-US" altLang="zh-CN" sz="1200" i="1">
                            <a:solidFill>
                              <a:schemeClr val="tx1"/>
                            </a:solidFill>
                            <a:latin typeface="Cambria Math" panose="02040503050406030204" pitchFamily="18" charset="0"/>
                          </a:rPr>
                          <m:t>𝑖</m:t>
                        </m:r>
                      </m:sub>
                    </m:sSub>
                  </m:oMath>
                </a14:m>
                <a:r>
                  <a:rPr lang="en-US" altLang="zh-CN" sz="1200" b="0" dirty="0">
                    <a:solidFill>
                      <a:schemeClr val="tx1"/>
                    </a:solidFill>
                  </a:rPr>
                  <a:t> </a:t>
                </a:r>
                <a:r>
                  <a:rPr lang="en-US" altLang="zh-CN" sz="1200" b="0" dirty="0" smtClean="0">
                    <a:solidFill>
                      <a:schemeClr val="tx1"/>
                    </a:solidFill>
                  </a:rPr>
                  <a:t>+ </a:t>
                </a:r>
                <a14:m>
                  <m:oMath xmlns:m="http://schemas.openxmlformats.org/officeDocument/2006/math">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𝑡</m:t>
                        </m:r>
                      </m:e>
                      <m:sub>
                        <m:r>
                          <a:rPr lang="en-US" altLang="zh-CN" sz="1200" i="1">
                            <a:solidFill>
                              <a:schemeClr val="tx1"/>
                            </a:solidFill>
                            <a:latin typeface="Cambria Math" panose="02040503050406030204" pitchFamily="18" charset="0"/>
                          </a:rPr>
                          <m:t>𝑐</m:t>
                        </m:r>
                      </m:sub>
                    </m:sSub>
                  </m:oMath>
                </a14:m>
                <a:r>
                  <a:rPr lang="en-US" altLang="zh-CN" sz="1200" b="0" dirty="0">
                    <a:solidFill>
                      <a:schemeClr val="tx1"/>
                    </a:solidFill>
                  </a:rPr>
                  <a:t> )  </a:t>
                </a:r>
                <a:r>
                  <a:rPr lang="en-US" altLang="zh-CN" sz="1200" b="0" dirty="0" smtClean="0">
                    <a:solidFill>
                      <a:schemeClr val="tx1"/>
                    </a:solidFill>
                  </a:rPr>
                  <a:t>&lt; 500 d, E</a:t>
                </a:r>
                <a:r>
                  <a:rPr lang="en-US" altLang="zh-CN" sz="1200" b="0" baseline="-25000" dirty="0" smtClean="0">
                    <a:solidFill>
                      <a:schemeClr val="tx1"/>
                    </a:solidFill>
                  </a:rPr>
                  <a:t>p</a:t>
                </a:r>
                <a:r>
                  <a:rPr lang="en-US" altLang="zh-CN" sz="1200" b="0" dirty="0" smtClean="0">
                    <a:solidFill>
                      <a:schemeClr val="tx1"/>
                    </a:solidFill>
                  </a:rPr>
                  <a:t> &gt; 200 MeV. </a:t>
                </a:r>
                <a:endParaRPr lang="en-US" altLang="zh-CN" sz="1400" b="0" dirty="0" smtClean="0">
                  <a:solidFill>
                    <a:schemeClr val="tx1"/>
                  </a:solidFill>
                </a:endParaRPr>
              </a:p>
              <a:p>
                <a:pPr marL="400050" lvl="1" indent="0" algn="just" eaLnBrk="1" hangingPunct="1">
                  <a:lnSpc>
                    <a:spcPct val="110000"/>
                  </a:lnSpc>
                  <a:buNone/>
                </a:pPr>
                <a:r>
                  <a:rPr lang="en-US" altLang="zh-CN" sz="1200" b="0" dirty="0">
                    <a:solidFill>
                      <a:srgbClr val="7030A0"/>
                    </a:solidFill>
                  </a:rPr>
                  <a:t>FLUKA </a:t>
                </a:r>
                <a:r>
                  <a:rPr lang="en-US" altLang="zh-CN" sz="1200" b="0" dirty="0" smtClean="0">
                    <a:solidFill>
                      <a:srgbClr val="7030A0"/>
                    </a:solidFill>
                  </a:rPr>
                  <a:t>simulation method: </a:t>
                </a:r>
                <a:r>
                  <a:rPr lang="en-US" altLang="zh-CN" sz="1200" b="0" dirty="0">
                    <a:solidFill>
                      <a:schemeClr val="tx1"/>
                    </a:solidFill>
                  </a:rPr>
                  <a:t>by setting different </a:t>
                </a:r>
                <a:r>
                  <a:rPr lang="en-US" altLang="zh-CN" sz="1200" b="0" dirty="0" smtClean="0">
                    <a:solidFill>
                      <a:schemeClr val="tx1"/>
                    </a:solidFill>
                  </a:rPr>
                  <a:t>running and </a:t>
                </a:r>
                <a:r>
                  <a:rPr lang="en-US" altLang="zh-CN" sz="1200" b="0" dirty="0">
                    <a:solidFill>
                      <a:schemeClr val="tx1"/>
                    </a:solidFill>
                  </a:rPr>
                  <a:t>cooling </a:t>
                </a:r>
                <a:r>
                  <a:rPr lang="en-US" altLang="zh-CN" sz="1200" b="0" dirty="0" smtClean="0">
                    <a:solidFill>
                      <a:schemeClr val="tx1"/>
                    </a:solidFill>
                  </a:rPr>
                  <a:t>times, </a:t>
                </a:r>
                <a:r>
                  <a:rPr lang="en-US" altLang="zh-CN" sz="1200" b="0" dirty="0">
                    <a:solidFill>
                      <a:schemeClr val="tx1"/>
                    </a:solidFill>
                  </a:rPr>
                  <a:t>limited by </a:t>
                </a:r>
                <a:r>
                  <a:rPr lang="en-US" altLang="zh-CN" sz="1200" b="0" dirty="0" smtClean="0">
                    <a:solidFill>
                      <a:schemeClr val="tx1"/>
                    </a:solidFill>
                  </a:rPr>
                  <a:t>card </a:t>
                </a:r>
                <a:r>
                  <a:rPr lang="en-US" altLang="zh-CN" sz="1200" b="0" dirty="0">
                    <a:solidFill>
                      <a:schemeClr val="tx1"/>
                    </a:solidFill>
                  </a:rPr>
                  <a:t>number and not easy to change.</a:t>
                </a:r>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mc:Choice>
        <mc:Fallback xmlns="">
          <p:sp>
            <p:nvSpPr>
              <p:cNvPr id="4100" name="AutoShape 4"/>
              <p:cNvSpPr>
                <a:spLocks noGrp="1" noRot="1" noChangeAspect="1" noMove="1" noResize="1" noEditPoints="1" noAdjustHandles="1" noChangeArrowheads="1" noChangeShapeType="1" noTextEdit="1"/>
              </p:cNvSpPr>
              <p:nvPr>
                <p:ph type="body" idx="1"/>
              </p:nvPr>
            </p:nvSpPr>
            <p:spPr>
              <a:xfrm>
                <a:off x="539750" y="1557338"/>
                <a:ext cx="8210550" cy="4953000"/>
              </a:xfrm>
              <a:prstGeom prst="foldedCorner">
                <a:avLst>
                  <a:gd name="adj" fmla="val 12500"/>
                </a:avLst>
              </a:prstGeom>
              <a:blipFill rotWithShape="0">
                <a:blip r:embed="rId3"/>
                <a:stretch>
                  <a:fillRect/>
                </a:stretch>
              </a:blipFill>
              <a:ln w="38100">
                <a:solidFill>
                  <a:schemeClr val="bg1"/>
                </a:solidFill>
                <a:round/>
                <a:headEnd/>
                <a:tailEnd/>
              </a:ln>
            </p:spPr>
            <p:txBody>
              <a:bodyPr/>
              <a:lstStyle/>
              <a:p>
                <a:r>
                  <a:rPr lang="zh-CN" altLang="en-US">
                    <a:noFill/>
                  </a:rPr>
                  <a:t> </a:t>
                </a:r>
              </a:p>
            </p:txBody>
          </p:sp>
        </mc:Fallback>
      </mc:AlternateContent>
      <p:pic>
        <p:nvPicPr>
          <p:cNvPr id="4" name="图片 3"/>
          <p:cNvPicPr>
            <a:picLocks noChangeAspect="1"/>
          </p:cNvPicPr>
          <p:nvPr/>
        </p:nvPicPr>
        <p:blipFill>
          <a:blip r:embed="rId4"/>
          <a:stretch>
            <a:fillRect/>
          </a:stretch>
        </p:blipFill>
        <p:spPr>
          <a:xfrm>
            <a:off x="1979712" y="2564904"/>
            <a:ext cx="3600399" cy="578464"/>
          </a:xfrm>
          <a:prstGeom prst="rect">
            <a:avLst/>
          </a:prstGeom>
        </p:spPr>
      </p:pic>
      <p:pic>
        <p:nvPicPr>
          <p:cNvPr id="7" name="图片 6"/>
          <p:cNvPicPr>
            <a:picLocks noChangeAspect="1"/>
          </p:cNvPicPr>
          <p:nvPr/>
        </p:nvPicPr>
        <p:blipFill>
          <a:blip r:embed="rId5"/>
          <a:stretch>
            <a:fillRect/>
          </a:stretch>
        </p:blipFill>
        <p:spPr>
          <a:xfrm>
            <a:off x="1979712" y="3068961"/>
            <a:ext cx="3600399" cy="578466"/>
          </a:xfrm>
          <a:prstGeom prst="rect">
            <a:avLst/>
          </a:prstGeom>
        </p:spPr>
      </p:pic>
      <p:pic>
        <p:nvPicPr>
          <p:cNvPr id="8" name="图片 7"/>
          <p:cNvPicPr>
            <a:picLocks noChangeAspect="1"/>
          </p:cNvPicPr>
          <p:nvPr/>
        </p:nvPicPr>
        <p:blipFill>
          <a:blip r:embed="rId6"/>
          <a:stretch>
            <a:fillRect/>
          </a:stretch>
        </p:blipFill>
        <p:spPr>
          <a:xfrm>
            <a:off x="899592" y="4748546"/>
            <a:ext cx="4363815" cy="330336"/>
          </a:xfrm>
          <a:prstGeom prst="rect">
            <a:avLst/>
          </a:prstGeom>
        </p:spPr>
      </p:pic>
    </p:spTree>
    <p:extLst>
      <p:ext uri="{BB962C8B-B14F-4D97-AF65-F5344CB8AC3E}">
        <p14:creationId xmlns:p14="http://schemas.microsoft.com/office/powerpoint/2010/main" val="3157791669"/>
      </p:ext>
    </p:extLst>
  </p:cSld>
  <p:clrMapOvr>
    <a:masterClrMapping/>
  </p:clrMapOvr>
  <p:transition advTm="22413">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28</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en-US" altLang="zh-CN" sz="2400" b="0" dirty="0" smtClean="0">
                <a:solidFill>
                  <a:schemeClr val="tx1"/>
                </a:solidFill>
              </a:rPr>
              <a:t>Use buildup method</a:t>
            </a:r>
            <a:endParaRPr kumimoji="1" lang="en-US" altLang="zh-CN" sz="2400" dirty="0" smtClean="0">
              <a:solidFill>
                <a:schemeClr val="tx1"/>
              </a:solidFill>
              <a:latin typeface="Tahoma" pitchFamily="34" charset="0"/>
            </a:endParaRPr>
          </a:p>
        </p:txBody>
      </p:sp>
      <mc:AlternateContent xmlns:mc="http://schemas.openxmlformats.org/markup-compatibility/2006" xmlns:a14="http://schemas.microsoft.com/office/drawing/2010/main">
        <mc:Choice Requires="a14">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smtClean="0"/>
                  <a:t>Problem: How to get the residual dose rate of each nuclide at different running and cooling time ?</a:t>
                </a:r>
              </a:p>
              <a:p>
                <a:pPr marL="400050" lvl="1" indent="0" algn="just" eaLnBrk="1" hangingPunct="1">
                  <a:lnSpc>
                    <a:spcPct val="110000"/>
                  </a:lnSpc>
                  <a:buNone/>
                </a:pPr>
                <a:r>
                  <a:rPr lang="en-US" altLang="zh-CN" sz="1200" b="0" dirty="0" smtClean="0">
                    <a:solidFill>
                      <a:srgbClr val="7030A0"/>
                    </a:solidFill>
                  </a:rPr>
                  <a:t>The buildup method (combining activation formulas with FLUKA’s simulation), described in the article: </a:t>
                </a:r>
              </a:p>
              <a:p>
                <a:pPr marL="400050" lvl="1" indent="0" algn="just" eaLnBrk="1" hangingPunct="1">
                  <a:lnSpc>
                    <a:spcPct val="100000"/>
                  </a:lnSpc>
                  <a:buNone/>
                </a:pPr>
                <a:r>
                  <a:rPr lang="en-US" altLang="zh-CN" sz="1200" b="0" dirty="0">
                    <a:solidFill>
                      <a:srgbClr val="7030A0"/>
                    </a:solidFill>
                  </a:rPr>
                  <a:t>A</a:t>
                </a:r>
                <a:r>
                  <a:rPr lang="en-US" altLang="zh-CN" sz="1200" b="0" dirty="0" smtClean="0">
                    <a:solidFill>
                      <a:srgbClr val="7030A0"/>
                    </a:solidFill>
                  </a:rPr>
                  <a:t>dvantages:  </a:t>
                </a:r>
              </a:p>
              <a:p>
                <a:pPr marL="628650" lvl="1" indent="-228600" algn="just" eaLnBrk="1" hangingPunct="1">
                  <a:lnSpc>
                    <a:spcPct val="100000"/>
                  </a:lnSpc>
                  <a:buAutoNum type="arabicParenBoth"/>
                </a:pPr>
                <a:r>
                  <a:rPr lang="en-US" altLang="zh-CN" sz="1200" b="0" dirty="0" smtClean="0">
                    <a:solidFill>
                      <a:schemeClr val="tx1"/>
                    </a:solidFill>
                  </a:rPr>
                  <a:t>Need only one-time FLUKA simulation, “running-cooling-running-cooling-…” irradiation profile can be derived; </a:t>
                </a:r>
              </a:p>
              <a:p>
                <a:pPr marL="400050" lvl="1" indent="0" algn="just" eaLnBrk="1" hangingPunct="1">
                  <a:lnSpc>
                    <a:spcPct val="100000"/>
                  </a:lnSpc>
                  <a:buNone/>
                </a:pPr>
                <a:r>
                  <a:rPr lang="en-US" altLang="zh-CN" sz="1200" b="0" dirty="0">
                    <a:solidFill>
                      <a:schemeClr val="tx1"/>
                    </a:solidFill>
                  </a:rPr>
                  <a:t> </a:t>
                </a:r>
                <a:r>
                  <a:rPr lang="en-US" altLang="zh-CN" sz="1200" b="0" dirty="0" smtClean="0">
                    <a:solidFill>
                      <a:schemeClr val="tx1"/>
                    </a:solidFill>
                  </a:rPr>
                  <a:t>     (</a:t>
                </a:r>
                <a:r>
                  <a:rPr lang="en-US" altLang="zh-CN" sz="1200" b="0" dirty="0" smtClean="0">
                    <a:solidFill>
                      <a:srgbClr val="7030A0"/>
                    </a:solidFill>
                  </a:rPr>
                  <a:t>vs. traditional activation formula</a:t>
                </a:r>
                <a:r>
                  <a:rPr lang="en-US" altLang="zh-CN" sz="1200" b="0" dirty="0" smtClean="0">
                    <a:solidFill>
                      <a:schemeClr val="tx1"/>
                    </a:solidFill>
                  </a:rPr>
                  <a:t>)</a:t>
                </a:r>
              </a:p>
              <a:p>
                <a:pPr marL="400050" lvl="1" indent="0" algn="just" eaLnBrk="1" hangingPunct="1">
                  <a:lnSpc>
                    <a:spcPct val="100000"/>
                  </a:lnSpc>
                  <a:buNone/>
                </a:pPr>
                <a:r>
                  <a:rPr lang="en-US" altLang="zh-CN" sz="1200" b="0" dirty="0" smtClean="0">
                    <a:solidFill>
                      <a:schemeClr val="tx1"/>
                    </a:solidFill>
                  </a:rPr>
                  <a:t>(2) </a:t>
                </a:r>
                <a:r>
                  <a:rPr lang="en-US" altLang="zh-CN" sz="1200" b="0" u="sng" dirty="0" smtClean="0">
                    <a:solidFill>
                      <a:schemeClr val="tx1"/>
                    </a:solidFill>
                  </a:rPr>
                  <a:t>Each nuclide’s </a:t>
                </a:r>
                <a:r>
                  <a:rPr lang="en-US" altLang="zh-CN" sz="1200" b="0" u="sng" dirty="0">
                    <a:solidFill>
                      <a:schemeClr val="tx1"/>
                    </a:solidFill>
                  </a:rPr>
                  <a:t>buildup process </a:t>
                </a:r>
                <a:r>
                  <a:rPr lang="en-US" altLang="zh-CN" sz="1200" b="0" u="sng" dirty="0" smtClean="0">
                    <a:solidFill>
                      <a:schemeClr val="tx1"/>
                    </a:solidFill>
                  </a:rPr>
                  <a:t>and contribution can be studied in detail and in figure</a:t>
                </a:r>
                <a:r>
                  <a:rPr lang="en-US" altLang="zh-CN" sz="1200" b="0" dirty="0" smtClean="0">
                    <a:solidFill>
                      <a:schemeClr val="tx1"/>
                    </a:solidFill>
                  </a:rPr>
                  <a:t>; </a:t>
                </a:r>
                <a:r>
                  <a:rPr lang="en-US" altLang="zh-CN" sz="1200" b="0" dirty="0">
                    <a:solidFill>
                      <a:schemeClr val="tx1"/>
                    </a:solidFill>
                  </a:rPr>
                  <a:t>(</a:t>
                </a:r>
                <a:r>
                  <a:rPr lang="en-US" altLang="zh-CN" sz="1200" b="0" dirty="0">
                    <a:solidFill>
                      <a:srgbClr val="7030A0"/>
                    </a:solidFill>
                  </a:rPr>
                  <a:t>vs. Sullivan-Overton formula</a:t>
                </a:r>
                <a:r>
                  <a:rPr lang="en-US" altLang="zh-CN" sz="1200" b="0" dirty="0" smtClean="0">
                    <a:solidFill>
                      <a:schemeClr val="tx1"/>
                    </a:solidFill>
                  </a:rPr>
                  <a:t>)</a:t>
                </a:r>
              </a:p>
              <a:p>
                <a:pPr marL="400050" lvl="1" indent="0" algn="just" eaLnBrk="1" hangingPunct="1">
                  <a:lnSpc>
                    <a:spcPct val="100000"/>
                  </a:lnSpc>
                  <a:buNone/>
                </a:pPr>
                <a:r>
                  <a:rPr lang="en-US" altLang="zh-CN" sz="1200" b="0" dirty="0" smtClean="0">
                    <a:solidFill>
                      <a:schemeClr val="tx1"/>
                    </a:solidFill>
                  </a:rPr>
                  <a:t>(3) Applicable to short-lifetime radionuclide, and no limitation for </a:t>
                </a:r>
                <a14:m>
                  <m:oMath xmlns:m="http://schemas.openxmlformats.org/officeDocument/2006/math">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𝑡</m:t>
                        </m:r>
                      </m:e>
                      <m:sub>
                        <m:r>
                          <a:rPr lang="en-US" altLang="zh-CN" sz="1200" i="1">
                            <a:solidFill>
                              <a:schemeClr val="tx1"/>
                            </a:solidFill>
                            <a:latin typeface="Cambria Math" panose="02040503050406030204" pitchFamily="18" charset="0"/>
                          </a:rPr>
                          <m:t>𝑖</m:t>
                        </m:r>
                      </m:sub>
                    </m:sSub>
                  </m:oMath>
                </a14:m>
                <a:r>
                  <a:rPr lang="en-US" altLang="zh-CN" sz="1200" b="0" dirty="0">
                    <a:solidFill>
                      <a:schemeClr val="tx1"/>
                    </a:solidFill>
                  </a:rPr>
                  <a:t> </a:t>
                </a:r>
                <a:r>
                  <a:rPr lang="en-US" altLang="zh-CN" sz="1200" b="0" dirty="0" smtClean="0">
                    <a:solidFill>
                      <a:schemeClr val="tx1"/>
                    </a:solidFill>
                  </a:rPr>
                  <a:t>and </a:t>
                </a:r>
                <a14:m>
                  <m:oMath xmlns:m="http://schemas.openxmlformats.org/officeDocument/2006/math">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𝑡</m:t>
                        </m:r>
                      </m:e>
                      <m:sub>
                        <m:r>
                          <a:rPr lang="en-US" altLang="zh-CN" sz="1200" i="1">
                            <a:solidFill>
                              <a:schemeClr val="tx1"/>
                            </a:solidFill>
                            <a:latin typeface="Cambria Math" panose="02040503050406030204" pitchFamily="18" charset="0"/>
                          </a:rPr>
                          <m:t>𝑐</m:t>
                        </m:r>
                      </m:sub>
                    </m:sSub>
                  </m:oMath>
                </a14:m>
                <a:r>
                  <a:rPr lang="en-US" altLang="zh-CN" sz="1200" b="0" dirty="0" smtClean="0">
                    <a:solidFill>
                      <a:schemeClr val="tx1"/>
                    </a:solidFill>
                  </a:rPr>
                  <a:t>. (</a:t>
                </a:r>
                <a:r>
                  <a:rPr lang="en-US" altLang="zh-CN" sz="1200" b="0" dirty="0" smtClean="0">
                    <a:solidFill>
                      <a:srgbClr val="7030A0"/>
                    </a:solidFill>
                  </a:rPr>
                  <a:t>vs. Sullivan-Overton formula</a:t>
                </a:r>
                <a:r>
                  <a:rPr lang="en-US" altLang="zh-CN" sz="1200" b="0" dirty="0" smtClean="0">
                    <a:solidFill>
                      <a:schemeClr val="tx1"/>
                    </a:solidFill>
                  </a:rPr>
                  <a:t>)</a:t>
                </a:r>
              </a:p>
              <a:p>
                <a:pPr marL="400050" lvl="1" indent="0" algn="just" eaLnBrk="1" hangingPunct="1">
                  <a:lnSpc>
                    <a:spcPct val="100000"/>
                  </a:lnSpc>
                  <a:buNone/>
                </a:pPr>
                <a:r>
                  <a:rPr lang="en-US" altLang="zh-CN" sz="1200" b="0" dirty="0" smtClean="0">
                    <a:solidFill>
                      <a:srgbClr val="7030A0"/>
                    </a:solidFill>
                  </a:rPr>
                  <a:t>Limitation:</a:t>
                </a:r>
              </a:p>
              <a:p>
                <a:pPr marL="457200" lvl="1" indent="0" algn="just" eaLnBrk="1" hangingPunct="1">
                  <a:lnSpc>
                    <a:spcPct val="100000"/>
                  </a:lnSpc>
                  <a:buNone/>
                </a:pPr>
                <a:r>
                  <a:rPr lang="en-US" altLang="zh-CN" sz="1200" b="0" u="sng" dirty="0" smtClean="0">
                    <a:solidFill>
                      <a:schemeClr val="tx1"/>
                    </a:solidFill>
                    <a:sym typeface="Wingdings" panose="05000000000000000000" pitchFamily="2" charset="2"/>
                  </a:rPr>
                  <a:t>To the nuclide from second activation (such as Mn-52, which comes from Mn-52m), since it’s not produced by prompt radiation, the delay effect may need consider !</a:t>
                </a:r>
                <a:endParaRPr lang="en-US" altLang="zh-CN" sz="1200" b="0" u="sng" dirty="0">
                  <a:solidFill>
                    <a:schemeClr val="tx1"/>
                  </a:solidFill>
                </a:endParaRPr>
              </a:p>
              <a:p>
                <a:pPr marL="400050" lvl="1" indent="0" algn="just" eaLnBrk="1" hangingPunct="1">
                  <a:lnSpc>
                    <a:spcPct val="110000"/>
                  </a:lnSpc>
                  <a:buNone/>
                </a:pPr>
                <a:endParaRPr lang="en-US" altLang="zh-CN" sz="1200" b="0" dirty="0" smtClean="0"/>
              </a:p>
              <a:p>
                <a:pPr marL="0" indent="0" algn="just" eaLnBrk="1" hangingPunct="1">
                  <a:lnSpc>
                    <a:spcPct val="110000"/>
                  </a:lnSpc>
                  <a:buNone/>
                </a:pPr>
                <a:endParaRPr lang="en-US" altLang="zh-CN" sz="1400" b="0" dirty="0" smtClean="0"/>
              </a:p>
              <a:p>
                <a:pPr marL="457200" lvl="1" indent="0" algn="just" eaLnBrk="1" hangingPunct="1">
                  <a:lnSpc>
                    <a:spcPct val="110000"/>
                  </a:lnSpc>
                  <a:buNone/>
                </a:pPr>
                <a:endParaRPr lang="en-US" altLang="zh-CN" sz="1200" b="0" dirty="0" smtClean="0"/>
              </a:p>
              <a:p>
                <a:pPr marL="457200" lvl="1" indent="0" algn="just" eaLnBrk="1" hangingPunct="1">
                  <a:lnSpc>
                    <a:spcPct val="110000"/>
                  </a:lnSpc>
                  <a:buNone/>
                </a:pPr>
                <a:endParaRPr kumimoji="1" lang="en-US" altLang="zh-CN" sz="1200" dirty="0" smtClean="0">
                  <a:solidFill>
                    <a:schemeClr val="tx1"/>
                  </a:solidFill>
                </a:endParaRPr>
              </a:p>
            </p:txBody>
          </p:sp>
        </mc:Choice>
        <mc:Fallback xmlns="">
          <p:sp>
            <p:nvSpPr>
              <p:cNvPr id="4100" name="AutoShape 4"/>
              <p:cNvSpPr>
                <a:spLocks noGrp="1" noRot="1" noChangeAspect="1" noMove="1" noResize="1" noEditPoints="1" noAdjustHandles="1" noChangeArrowheads="1" noChangeShapeType="1" noTextEdit="1"/>
              </p:cNvSpPr>
              <p:nvPr>
                <p:ph type="body" idx="1"/>
              </p:nvPr>
            </p:nvSpPr>
            <p:spPr>
              <a:xfrm>
                <a:off x="539750" y="1557338"/>
                <a:ext cx="8210550" cy="4953000"/>
              </a:xfrm>
              <a:prstGeom prst="foldedCorner">
                <a:avLst>
                  <a:gd name="adj" fmla="val 12500"/>
                </a:avLst>
              </a:prstGeom>
              <a:blipFill rotWithShape="0">
                <a:blip r:embed="rId3"/>
                <a:stretch>
                  <a:fillRect/>
                </a:stretch>
              </a:blipFill>
              <a:ln w="38100">
                <a:solidFill>
                  <a:schemeClr val="bg1"/>
                </a:solidFill>
                <a:round/>
                <a:headEnd/>
                <a:tailEnd/>
              </a:ln>
            </p:spPr>
            <p:txBody>
              <a:bodyPr/>
              <a:lstStyle/>
              <a:p>
                <a:r>
                  <a:rPr lang="zh-CN" altLang="en-US">
                    <a:noFill/>
                  </a:rPr>
                  <a:t> </a:t>
                </a:r>
              </a:p>
            </p:txBody>
          </p:sp>
        </mc:Fallback>
      </mc:AlternateContent>
      <p:pic>
        <p:nvPicPr>
          <p:cNvPr id="9" name="图片 8"/>
          <p:cNvPicPr>
            <a:picLocks noChangeAspect="1"/>
          </p:cNvPicPr>
          <p:nvPr/>
        </p:nvPicPr>
        <p:blipFill>
          <a:blip r:embed="rId4"/>
          <a:stretch>
            <a:fillRect/>
          </a:stretch>
        </p:blipFill>
        <p:spPr>
          <a:xfrm>
            <a:off x="576049" y="4737341"/>
            <a:ext cx="2755902" cy="1694444"/>
          </a:xfrm>
          <a:prstGeom prst="rect">
            <a:avLst/>
          </a:prstGeom>
        </p:spPr>
      </p:pic>
      <p:pic>
        <p:nvPicPr>
          <p:cNvPr id="10" name="图片 9"/>
          <p:cNvPicPr>
            <a:picLocks noChangeAspect="1"/>
          </p:cNvPicPr>
          <p:nvPr/>
        </p:nvPicPr>
        <p:blipFill>
          <a:blip r:embed="rId5"/>
          <a:stretch>
            <a:fillRect/>
          </a:stretch>
        </p:blipFill>
        <p:spPr>
          <a:xfrm>
            <a:off x="3317313" y="4761652"/>
            <a:ext cx="2781444" cy="1691272"/>
          </a:xfrm>
          <a:prstGeom prst="rect">
            <a:avLst/>
          </a:prstGeom>
        </p:spPr>
      </p:pic>
      <p:sp>
        <p:nvSpPr>
          <p:cNvPr id="3" name="矩形 2"/>
          <p:cNvSpPr/>
          <p:nvPr/>
        </p:nvSpPr>
        <p:spPr>
          <a:xfrm>
            <a:off x="6084169" y="4871976"/>
            <a:ext cx="2361456" cy="1212640"/>
          </a:xfrm>
          <a:prstGeom prst="rect">
            <a:avLst/>
          </a:prstGeom>
          <a:ln>
            <a:noFill/>
          </a:ln>
        </p:spPr>
        <p:txBody>
          <a:bodyPr wrap="square">
            <a:spAutoFit/>
          </a:bodyPr>
          <a:lstStyle/>
          <a:p>
            <a:pPr>
              <a:lnSpc>
                <a:spcPct val="130000"/>
              </a:lnSpc>
            </a:pPr>
            <a:r>
              <a:rPr lang="en-US" altLang="zh-CN" dirty="0" smtClean="0">
                <a:solidFill>
                  <a:srgbClr val="9900CC"/>
                </a:solidFill>
              </a:rPr>
              <a:t>Saturation </a:t>
            </a:r>
            <a:r>
              <a:rPr lang="en-US" altLang="zh-CN" dirty="0">
                <a:solidFill>
                  <a:srgbClr val="9900CC"/>
                </a:solidFill>
              </a:rPr>
              <a:t>degree is </a:t>
            </a:r>
            <a:r>
              <a:rPr lang="en-US" altLang="zh-CN" dirty="0" smtClean="0">
                <a:solidFill>
                  <a:srgbClr val="9900CC"/>
                </a:solidFill>
              </a:rPr>
              <a:t>vitally </a:t>
            </a:r>
            <a:r>
              <a:rPr lang="en-US" altLang="zh-CN" dirty="0" smtClean="0">
                <a:solidFill>
                  <a:srgbClr val="9900CC"/>
                </a:solidFill>
              </a:rPr>
              <a:t>important to study the buildup process of </a:t>
            </a:r>
          </a:p>
          <a:p>
            <a:pPr>
              <a:lnSpc>
                <a:spcPct val="130000"/>
              </a:lnSpc>
            </a:pPr>
            <a:r>
              <a:rPr lang="en-US" altLang="zh-CN" dirty="0" smtClean="0">
                <a:solidFill>
                  <a:srgbClr val="9900CC"/>
                </a:solidFill>
              </a:rPr>
              <a:t>induced radioactivity !</a:t>
            </a:r>
          </a:p>
        </p:txBody>
      </p:sp>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2388" y="5445224"/>
            <a:ext cx="432048" cy="432048"/>
          </a:xfrm>
          <a:prstGeom prst="rect">
            <a:avLst/>
          </a:prstGeom>
        </p:spPr>
      </p:pic>
      <p:pic>
        <p:nvPicPr>
          <p:cNvPr id="13" name="图片 12"/>
          <p:cNvPicPr>
            <a:picLocks noChangeAspect="1"/>
          </p:cNvPicPr>
          <p:nvPr/>
        </p:nvPicPr>
        <p:blipFill>
          <a:blip r:embed="rId7"/>
          <a:stretch>
            <a:fillRect/>
          </a:stretch>
        </p:blipFill>
        <p:spPr>
          <a:xfrm>
            <a:off x="1087658" y="4169982"/>
            <a:ext cx="3240360" cy="591670"/>
          </a:xfrm>
          <a:prstGeom prst="rect">
            <a:avLst/>
          </a:prstGeom>
        </p:spPr>
      </p:pic>
      <p:pic>
        <p:nvPicPr>
          <p:cNvPr id="14" name="图片 13"/>
          <p:cNvPicPr>
            <a:picLocks noChangeAspect="1"/>
          </p:cNvPicPr>
          <p:nvPr/>
        </p:nvPicPr>
        <p:blipFill>
          <a:blip r:embed="rId8"/>
          <a:stretch>
            <a:fillRect/>
          </a:stretch>
        </p:blipFill>
        <p:spPr>
          <a:xfrm>
            <a:off x="4572000" y="4203802"/>
            <a:ext cx="3600971" cy="500436"/>
          </a:xfrm>
          <a:prstGeom prst="rect">
            <a:avLst/>
          </a:prstGeom>
        </p:spPr>
      </p:pic>
    </p:spTree>
    <p:extLst>
      <p:ext uri="{BB962C8B-B14F-4D97-AF65-F5344CB8AC3E}">
        <p14:creationId xmlns:p14="http://schemas.microsoft.com/office/powerpoint/2010/main" val="3121272621"/>
      </p:ext>
    </p:extLst>
  </p:cSld>
  <p:clrMapOvr>
    <a:masterClrMapping/>
  </p:clrMapOvr>
  <p:transition advTm="224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3"/>
          <p:cNvSpPr txBox="1">
            <a:spLocks noChangeArrowheads="1"/>
          </p:cNvSpPr>
          <p:nvPr/>
        </p:nvSpPr>
        <p:spPr bwMode="auto">
          <a:xfrm>
            <a:off x="611560" y="2204864"/>
            <a:ext cx="794861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pPr eaLnBrk="1" hangingPunct="1">
              <a:spcBef>
                <a:spcPct val="50000"/>
              </a:spcBef>
            </a:pPr>
            <a:r>
              <a:rPr lang="en-US" altLang="zh-CN" sz="3600" dirty="0">
                <a:solidFill>
                  <a:srgbClr val="9900FF"/>
                </a:solidFill>
                <a:ea typeface="隶书" pitchFamily="49" charset="-122"/>
              </a:rPr>
              <a:t>Thanks for your </a:t>
            </a:r>
            <a:r>
              <a:rPr lang="en-US" altLang="zh-CN" sz="3600" dirty="0" smtClean="0">
                <a:solidFill>
                  <a:srgbClr val="9900FF"/>
                </a:solidFill>
                <a:ea typeface="隶书" pitchFamily="49" charset="-122"/>
              </a:rPr>
              <a:t>attention !</a:t>
            </a:r>
          </a:p>
          <a:p>
            <a:pPr eaLnBrk="1" hangingPunct="1">
              <a:spcBef>
                <a:spcPct val="50000"/>
              </a:spcBef>
            </a:pPr>
            <a:r>
              <a:rPr lang="en-US" altLang="zh-CN" sz="3600" dirty="0" smtClean="0">
                <a:solidFill>
                  <a:srgbClr val="9900FF"/>
                </a:solidFill>
                <a:ea typeface="隶书" pitchFamily="49" charset="-122"/>
              </a:rPr>
              <a:t>&amp;</a:t>
            </a:r>
          </a:p>
          <a:p>
            <a:pPr eaLnBrk="1" hangingPunct="1">
              <a:spcBef>
                <a:spcPct val="50000"/>
              </a:spcBef>
            </a:pPr>
            <a:r>
              <a:rPr lang="en-US" altLang="zh-CN" sz="3600" dirty="0" smtClean="0">
                <a:solidFill>
                  <a:srgbClr val="9900FF"/>
                </a:solidFill>
                <a:ea typeface="隶书" pitchFamily="49" charset="-122"/>
              </a:rPr>
              <a:t>Eager for your discussion !</a:t>
            </a:r>
          </a:p>
        </p:txBody>
      </p:sp>
      <p:sp>
        <p:nvSpPr>
          <p:cNvPr id="2" name="灯片编号占位符 1"/>
          <p:cNvSpPr>
            <a:spLocks noGrp="1"/>
          </p:cNvSpPr>
          <p:nvPr>
            <p:ph type="sldNum" sz="quarter" idx="10"/>
          </p:nvPr>
        </p:nvSpPr>
        <p:spPr>
          <a:xfrm>
            <a:off x="8229600" y="6524625"/>
            <a:ext cx="374848" cy="216743"/>
          </a:xfrm>
        </p:spPr>
        <p:txBody>
          <a:bodyPr/>
          <a:lstStyle/>
          <a:p>
            <a:pPr>
              <a:defRPr/>
            </a:pPr>
            <a:fld id="{2FEA8C3E-B8BD-4B9E-8E20-04DB67508319}" type="slidenum">
              <a:rPr lang="en-US" altLang="zh-CN" smtClean="0"/>
              <a:pPr>
                <a:defRPr/>
              </a:pPr>
              <a:t>29</a:t>
            </a:fld>
            <a:endParaRPr lang="en-US" altLang="zh-CN"/>
          </a:p>
        </p:txBody>
      </p:sp>
    </p:spTree>
  </p:cSld>
  <p:clrMapOvr>
    <a:masterClrMapping/>
  </p:clrMapOvr>
  <p:transition advTm="5846">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3</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smtClean="0">
                <a:solidFill>
                  <a:schemeClr val="tx1"/>
                </a:solidFill>
              </a:rPr>
              <a:t>Highlights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2000" b="0" dirty="0"/>
              <a:t>A detailed study on patient-induced radioactivity was conducted by adopting Monte Carlo code FLUKA and activation formula. </a:t>
            </a:r>
            <a:endParaRPr lang="en-US" altLang="zh-CN" sz="2000" b="0" dirty="0" smtClean="0"/>
          </a:p>
          <a:p>
            <a:pPr algn="just" eaLnBrk="1" hangingPunct="1">
              <a:lnSpc>
                <a:spcPct val="110000"/>
              </a:lnSpc>
              <a:buFont typeface="Wingdings" panose="05000000000000000000" pitchFamily="2" charset="2"/>
              <a:buChar char="l"/>
            </a:pPr>
            <a:r>
              <a:rPr lang="en-US" altLang="zh-CN" sz="2000" b="0" dirty="0"/>
              <a:t>New formulas for calculating the activity build-up process of periodic irradiation were derived and extensively studied. </a:t>
            </a:r>
            <a:endParaRPr lang="en-US" altLang="zh-CN" sz="2000" b="0" dirty="0" smtClean="0"/>
          </a:p>
          <a:p>
            <a:pPr algn="just" eaLnBrk="1" hangingPunct="1">
              <a:lnSpc>
                <a:spcPct val="110000"/>
              </a:lnSpc>
              <a:buFont typeface="Wingdings" panose="05000000000000000000" pitchFamily="2" charset="2"/>
              <a:buChar char="l"/>
            </a:pPr>
            <a:r>
              <a:rPr lang="en-US" altLang="zh-CN" sz="2000" b="0" dirty="0" smtClean="0"/>
              <a:t>Patient induced radioactivity, which has been ignored for years, is confirmed as a vital factor for radiation protection</a:t>
            </a:r>
            <a:r>
              <a:rPr lang="en-US" altLang="zh-CN" sz="2000" b="0" dirty="0"/>
              <a:t>. </a:t>
            </a:r>
            <a:endParaRPr lang="en-US" altLang="zh-CN" sz="2000" b="0" dirty="0" smtClean="0"/>
          </a:p>
          <a:p>
            <a:pPr algn="just" eaLnBrk="1" hangingPunct="1">
              <a:lnSpc>
                <a:spcPct val="110000"/>
              </a:lnSpc>
              <a:buFont typeface="Wingdings" panose="05000000000000000000" pitchFamily="2" charset="2"/>
              <a:buChar char="l"/>
            </a:pPr>
            <a:r>
              <a:rPr lang="en-US" altLang="zh-CN" sz="2000" b="0" dirty="0"/>
              <a:t>The induced radioactivity from single short-time treatment and long-time running (saturation) were studied and </a:t>
            </a:r>
            <a:r>
              <a:rPr lang="en-US" altLang="zh-CN" sz="2000" b="0" dirty="0" smtClean="0"/>
              <a:t>compared.</a:t>
            </a:r>
          </a:p>
          <a:p>
            <a:pPr algn="just" eaLnBrk="1" hangingPunct="1">
              <a:lnSpc>
                <a:spcPct val="110000"/>
              </a:lnSpc>
              <a:buFont typeface="Wingdings" panose="05000000000000000000" pitchFamily="2" charset="2"/>
              <a:buChar char="l"/>
            </a:pPr>
            <a:r>
              <a:rPr lang="en-US" altLang="zh-CN" sz="2000" b="0" dirty="0"/>
              <a:t>Some suggestions on how to reduce the hazard of patient’s induced radioactivity were given.  </a:t>
            </a:r>
            <a:endParaRPr lang="en-US" altLang="zh-CN" sz="2000" b="0" dirty="0" smtClean="0"/>
          </a:p>
          <a:p>
            <a:pPr marL="0" indent="0" algn="just" eaLnBrk="1" hangingPunct="1">
              <a:lnSpc>
                <a:spcPct val="110000"/>
              </a:lnSpc>
              <a:buNone/>
            </a:pPr>
            <a:endParaRPr kumimoji="1" lang="en-US" altLang="zh-CN" sz="2000" dirty="0">
              <a:solidFill>
                <a:schemeClr val="tx1"/>
              </a:solidFill>
            </a:endParaRPr>
          </a:p>
        </p:txBody>
      </p:sp>
    </p:spTree>
    <p:extLst>
      <p:ext uri="{BB962C8B-B14F-4D97-AF65-F5344CB8AC3E}">
        <p14:creationId xmlns:p14="http://schemas.microsoft.com/office/powerpoint/2010/main" val="895302634"/>
      </p:ext>
    </p:extLst>
  </p:cSld>
  <p:clrMapOvr>
    <a:masterClrMapping/>
  </p:clrMapOvr>
  <p:transition advTm="22413">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4</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smtClean="0">
                <a:solidFill>
                  <a:schemeClr val="tx1"/>
                </a:solidFill>
              </a:rPr>
              <a:t>1. Introduction</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err="1"/>
              <a:t>Hengjian</a:t>
            </a:r>
            <a:r>
              <a:rPr lang="en-US" altLang="zh-CN" sz="1400" b="0" dirty="0"/>
              <a:t> Proton Medical Facility (HJPMF) </a:t>
            </a:r>
            <a:r>
              <a:rPr lang="en-US" altLang="zh-CN" sz="1400" b="0" dirty="0" smtClean="0"/>
              <a:t>has 5 treatment rooms: 3 gantry + 2 fixed-beam.</a:t>
            </a:r>
          </a:p>
          <a:p>
            <a:pPr algn="just" eaLnBrk="1" hangingPunct="1">
              <a:lnSpc>
                <a:spcPct val="110000"/>
              </a:lnSpc>
              <a:buFont typeface="Wingdings" panose="05000000000000000000" pitchFamily="2" charset="2"/>
              <a:buChar char="l"/>
            </a:pPr>
            <a:r>
              <a:rPr lang="en-US" altLang="zh-CN" sz="1400" b="0" dirty="0" smtClean="0"/>
              <a:t>The proton </a:t>
            </a:r>
            <a:r>
              <a:rPr lang="en-US" altLang="zh-CN" sz="1400" b="0" dirty="0"/>
              <a:t>beam </a:t>
            </a:r>
            <a:r>
              <a:rPr lang="en-US" altLang="zh-CN" sz="1400" b="0" dirty="0" smtClean="0"/>
              <a:t>extracted from C230 cyclotron (bought from IBA) has a fixed energy of 230 MeV.</a:t>
            </a:r>
          </a:p>
          <a:p>
            <a:pPr algn="just" eaLnBrk="1" hangingPunct="1">
              <a:lnSpc>
                <a:spcPct val="110000"/>
              </a:lnSpc>
              <a:buFont typeface="Wingdings" panose="05000000000000000000" pitchFamily="2" charset="2"/>
              <a:buChar char="l"/>
            </a:pPr>
            <a:r>
              <a:rPr lang="en-US" altLang="zh-CN" sz="1400" b="0" dirty="0"/>
              <a:t>T</a:t>
            </a:r>
            <a:r>
              <a:rPr lang="en-US" altLang="zh-CN" sz="1400" b="0" dirty="0" smtClean="0"/>
              <a:t>he proton energy is degraded to 130~230 MeV by ESS before transporting to the treatment room.</a:t>
            </a:r>
          </a:p>
          <a:p>
            <a:pPr algn="just" eaLnBrk="1" hangingPunct="1">
              <a:lnSpc>
                <a:spcPct val="110000"/>
              </a:lnSpc>
              <a:buFont typeface="Wingdings" panose="05000000000000000000" pitchFamily="2" charset="2"/>
              <a:buChar char="l"/>
            </a:pPr>
            <a:r>
              <a:rPr lang="en-US" altLang="zh-CN" sz="1400" b="0" dirty="0" smtClean="0"/>
              <a:t>Only </a:t>
            </a:r>
            <a:r>
              <a:rPr lang="en-US" altLang="zh-CN" sz="1400" b="0" dirty="0"/>
              <a:t>pencil beam scanning (PBS) mode will be adopted for treatment in </a:t>
            </a:r>
            <a:r>
              <a:rPr lang="en-US" altLang="zh-CN" sz="1400" b="0" dirty="0" smtClean="0"/>
              <a:t>HJPMF.</a:t>
            </a:r>
          </a:p>
          <a:p>
            <a:pPr algn="just" eaLnBrk="1" hangingPunct="1">
              <a:lnSpc>
                <a:spcPct val="110000"/>
              </a:lnSpc>
              <a:buFont typeface="Wingdings" panose="05000000000000000000" pitchFamily="2" charset="2"/>
              <a:buChar char="l"/>
            </a:pPr>
            <a:r>
              <a:rPr lang="en-US" altLang="zh-CN" sz="1400" b="0" dirty="0"/>
              <a:t>Only two source terms need to be considered from b</a:t>
            </a:r>
            <a:r>
              <a:rPr lang="en-US" altLang="zh-CN" sz="1400" b="0" dirty="0" smtClean="0"/>
              <a:t>eam-transporting line (BTL) </a:t>
            </a:r>
            <a:r>
              <a:rPr lang="en-US" altLang="zh-CN" sz="1400" b="0" dirty="0"/>
              <a:t>to patient: </a:t>
            </a:r>
            <a:endParaRPr lang="en-US" altLang="zh-CN" sz="1400" b="0" dirty="0" smtClean="0"/>
          </a:p>
          <a:p>
            <a:pPr marL="0" lvl="1" indent="0" algn="just" eaLnBrk="1" hangingPunct="1">
              <a:lnSpc>
                <a:spcPct val="110000"/>
              </a:lnSpc>
              <a:buNone/>
            </a:pPr>
            <a:r>
              <a:rPr lang="en-US" altLang="zh-CN" sz="1200" b="0" dirty="0" smtClean="0"/>
              <a:t>        </a:t>
            </a:r>
            <a:r>
              <a:rPr lang="en-US" altLang="zh-CN" sz="1200" b="0" dirty="0" smtClean="0">
                <a:solidFill>
                  <a:schemeClr val="tx1"/>
                </a:solidFill>
              </a:rPr>
              <a:t>(1) beam </a:t>
            </a:r>
            <a:r>
              <a:rPr lang="en-US" altLang="zh-CN" sz="1200" b="0" u="sng" dirty="0" smtClean="0">
                <a:solidFill>
                  <a:schemeClr val="tx1"/>
                </a:solidFill>
              </a:rPr>
              <a:t>line</a:t>
            </a:r>
            <a:r>
              <a:rPr lang="en-US" altLang="zh-CN" sz="1200" b="0" dirty="0" smtClean="0">
                <a:solidFill>
                  <a:schemeClr val="tx1"/>
                </a:solidFill>
              </a:rPr>
              <a:t> loss at beam pipe with most 0.106 </a:t>
            </a:r>
            <a:r>
              <a:rPr lang="en-US" altLang="zh-CN" sz="1200" b="0" dirty="0" err="1" smtClean="0">
                <a:solidFill>
                  <a:schemeClr val="tx1"/>
                </a:solidFill>
              </a:rPr>
              <a:t>nA</a:t>
            </a:r>
            <a:r>
              <a:rPr lang="en-US" altLang="zh-CN" sz="1200" b="0" dirty="0" smtClean="0">
                <a:solidFill>
                  <a:schemeClr val="tx1"/>
                </a:solidFill>
              </a:rPr>
              <a:t> at 230 MeV; </a:t>
            </a:r>
          </a:p>
          <a:p>
            <a:pPr marL="0" lvl="1" indent="0" algn="just" eaLnBrk="1" hangingPunct="1">
              <a:lnSpc>
                <a:spcPct val="110000"/>
              </a:lnSpc>
              <a:buNone/>
            </a:pPr>
            <a:r>
              <a:rPr lang="en-US" altLang="zh-CN" sz="1200" b="0" dirty="0" smtClean="0">
                <a:solidFill>
                  <a:schemeClr val="tx1"/>
                </a:solidFill>
              </a:rPr>
              <a:t>        (2) beam </a:t>
            </a:r>
            <a:r>
              <a:rPr lang="en-US" altLang="zh-CN" sz="1200" b="0" u="sng" dirty="0">
                <a:solidFill>
                  <a:schemeClr val="tx1"/>
                </a:solidFill>
              </a:rPr>
              <a:t>point</a:t>
            </a:r>
            <a:r>
              <a:rPr lang="en-US" altLang="zh-CN" sz="1200" b="0" dirty="0">
                <a:solidFill>
                  <a:schemeClr val="tx1"/>
                </a:solidFill>
              </a:rPr>
              <a:t> loss at patient with most 1.66 </a:t>
            </a:r>
            <a:r>
              <a:rPr lang="en-US" altLang="zh-CN" sz="1200" b="0" dirty="0" err="1">
                <a:solidFill>
                  <a:schemeClr val="tx1"/>
                </a:solidFill>
              </a:rPr>
              <a:t>nA</a:t>
            </a:r>
            <a:r>
              <a:rPr lang="en-US" altLang="zh-CN" sz="1200" b="0" dirty="0">
                <a:solidFill>
                  <a:schemeClr val="tx1"/>
                </a:solidFill>
              </a:rPr>
              <a:t> at 230 MeV.</a:t>
            </a:r>
            <a:endParaRPr lang="en-US" altLang="zh-CN" sz="1200" b="0" dirty="0" smtClean="0">
              <a:solidFill>
                <a:schemeClr val="tx1"/>
              </a:solidFill>
            </a:endParaRPr>
          </a:p>
          <a:p>
            <a:pPr marL="0" indent="0" algn="just" eaLnBrk="1" hangingPunct="1">
              <a:lnSpc>
                <a:spcPct val="110000"/>
              </a:lnSpc>
              <a:buNone/>
            </a:pPr>
            <a:endParaRPr kumimoji="1" lang="en-US" altLang="zh-CN" sz="1400" dirty="0" smtClean="0">
              <a:solidFill>
                <a:schemeClr val="tx1"/>
              </a:solidFill>
            </a:endParaRPr>
          </a:p>
        </p:txBody>
      </p:sp>
      <p:pic>
        <p:nvPicPr>
          <p:cNvPr id="4" name="图片 3"/>
          <p:cNvPicPr>
            <a:picLocks noChangeAspect="1"/>
          </p:cNvPicPr>
          <p:nvPr/>
        </p:nvPicPr>
        <p:blipFill>
          <a:blip r:embed="rId3"/>
          <a:stretch>
            <a:fillRect/>
          </a:stretch>
        </p:blipFill>
        <p:spPr>
          <a:xfrm>
            <a:off x="1331640" y="3803170"/>
            <a:ext cx="6560647" cy="2916561"/>
          </a:xfrm>
          <a:prstGeom prst="rect">
            <a:avLst/>
          </a:prstGeom>
        </p:spPr>
      </p:pic>
    </p:spTree>
    <p:extLst>
      <p:ext uri="{BB962C8B-B14F-4D97-AF65-F5344CB8AC3E}">
        <p14:creationId xmlns:p14="http://schemas.microsoft.com/office/powerpoint/2010/main" val="3488627331"/>
      </p:ext>
    </p:extLst>
  </p:cSld>
  <p:clrMapOvr>
    <a:masterClrMapping/>
  </p:clrMapOvr>
  <p:transition advTm="22413">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5</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smtClean="0">
                <a:solidFill>
                  <a:schemeClr val="tx1"/>
                </a:solidFill>
              </a:rPr>
              <a:t>1. Introduction</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HJPMF’s </a:t>
            </a:r>
            <a:r>
              <a:rPr lang="en-US" altLang="zh-CN" sz="1400" b="0" u="sng" dirty="0"/>
              <a:t>annual workload </a:t>
            </a:r>
            <a:r>
              <a:rPr lang="en-US" altLang="zh-CN" sz="1400" b="0" dirty="0"/>
              <a:t>is obtained by referring to IBA.</a:t>
            </a:r>
          </a:p>
          <a:p>
            <a:pPr marL="400050" lvl="1" indent="0" algn="just" eaLnBrk="1" hangingPunct="1">
              <a:lnSpc>
                <a:spcPct val="110000"/>
              </a:lnSpc>
              <a:buNone/>
            </a:pPr>
            <a:r>
              <a:rPr lang="en-US" altLang="zh-CN" sz="1200" b="0" dirty="0" smtClean="0">
                <a:solidFill>
                  <a:schemeClr val="tx1"/>
                </a:solidFill>
              </a:rPr>
              <a:t>350 patients/year/room, and 4800 h/year for </a:t>
            </a:r>
            <a:r>
              <a:rPr lang="en-US" altLang="zh-CN" sz="1200" b="0" dirty="0">
                <a:solidFill>
                  <a:schemeClr val="tx1"/>
                </a:solidFill>
              </a:rPr>
              <a:t>treatment (</a:t>
            </a:r>
            <a:r>
              <a:rPr lang="en-US" altLang="zh-CN" sz="1200" b="0" dirty="0" smtClean="0">
                <a:solidFill>
                  <a:schemeClr val="tx1"/>
                </a:solidFill>
              </a:rPr>
              <a:t>16 h/day, 6 days/week, 50 weeks/year</a:t>
            </a:r>
            <a:r>
              <a:rPr lang="en-US" altLang="zh-CN" sz="1200" b="0" dirty="0">
                <a:solidFill>
                  <a:schemeClr val="tx1"/>
                </a:solidFill>
              </a:rPr>
              <a:t>). </a:t>
            </a:r>
            <a:endParaRPr lang="en-US" altLang="zh-CN" sz="1400" b="0" dirty="0" smtClean="0">
              <a:solidFill>
                <a:schemeClr val="tx1"/>
              </a:solidFill>
            </a:endParaRPr>
          </a:p>
          <a:p>
            <a:pPr algn="just" eaLnBrk="1" hangingPunct="1">
              <a:lnSpc>
                <a:spcPct val="110000"/>
              </a:lnSpc>
              <a:buFont typeface="Wingdings" panose="05000000000000000000" pitchFamily="2" charset="2"/>
              <a:buChar char="l"/>
            </a:pPr>
            <a:r>
              <a:rPr lang="en-US" altLang="zh-CN" sz="1400" b="0" u="sng" dirty="0"/>
              <a:t>Source terms </a:t>
            </a:r>
            <a:r>
              <a:rPr lang="en-US" altLang="zh-CN" sz="1400" b="0" dirty="0"/>
              <a:t>obtained </a:t>
            </a:r>
            <a:r>
              <a:rPr lang="en-US" altLang="zh-CN" sz="1400" b="0" dirty="0" smtClean="0"/>
              <a:t>by </a:t>
            </a:r>
            <a:r>
              <a:rPr lang="en-US" altLang="zh-CN" sz="1400" b="0" dirty="0"/>
              <a:t>combining workload with transporting efficiency. </a:t>
            </a:r>
          </a:p>
          <a:p>
            <a:pPr marL="0" indent="0" algn="just" eaLnBrk="1" hangingPunct="1">
              <a:lnSpc>
                <a:spcPct val="110000"/>
              </a:lnSpc>
              <a:buNone/>
            </a:pPr>
            <a:endParaRPr kumimoji="1" lang="en-US" altLang="zh-CN" sz="1400" dirty="0" smtClean="0">
              <a:solidFill>
                <a:schemeClr val="tx1"/>
              </a:solidFill>
            </a:endParaRPr>
          </a:p>
        </p:txBody>
      </p:sp>
      <p:pic>
        <p:nvPicPr>
          <p:cNvPr id="2" name="图片 1"/>
          <p:cNvPicPr>
            <a:picLocks noChangeAspect="1"/>
          </p:cNvPicPr>
          <p:nvPr/>
        </p:nvPicPr>
        <p:blipFill>
          <a:blip r:embed="rId3"/>
          <a:stretch>
            <a:fillRect/>
          </a:stretch>
        </p:blipFill>
        <p:spPr>
          <a:xfrm>
            <a:off x="756967" y="2909164"/>
            <a:ext cx="7810327" cy="3328148"/>
          </a:xfrm>
          <a:prstGeom prst="rect">
            <a:avLst/>
          </a:prstGeom>
        </p:spPr>
      </p:pic>
      <p:cxnSp>
        <p:nvCxnSpPr>
          <p:cNvPr id="4" name="直接连接符 3"/>
          <p:cNvCxnSpPr/>
          <p:nvPr/>
        </p:nvCxnSpPr>
        <p:spPr bwMode="auto">
          <a:xfrm>
            <a:off x="6660232" y="3789040"/>
            <a:ext cx="432048" cy="0"/>
          </a:xfrm>
          <a:prstGeom prst="line">
            <a:avLst/>
          </a:prstGeom>
          <a:solidFill>
            <a:srgbClr val="FFFF00"/>
          </a:solidFill>
          <a:ln w="9525" cap="flat" cmpd="sng" algn="ctr">
            <a:solidFill>
              <a:srgbClr val="FF0000"/>
            </a:solidFill>
            <a:prstDash val="solid"/>
            <a:round/>
            <a:headEnd type="none" w="med" len="med"/>
            <a:tailEnd type="none" w="med" len="med"/>
          </a:ln>
          <a:effectLst/>
        </p:spPr>
      </p:cxnSp>
      <p:cxnSp>
        <p:nvCxnSpPr>
          <p:cNvPr id="8" name="直接连接符 7"/>
          <p:cNvCxnSpPr/>
          <p:nvPr/>
        </p:nvCxnSpPr>
        <p:spPr bwMode="auto">
          <a:xfrm>
            <a:off x="6660232" y="5229200"/>
            <a:ext cx="432048" cy="0"/>
          </a:xfrm>
          <a:prstGeom prst="line">
            <a:avLst/>
          </a:prstGeom>
          <a:solidFill>
            <a:srgbClr val="FFFF00"/>
          </a:solidFill>
          <a:ln w="9525" cap="flat" cmpd="sng" algn="ctr">
            <a:solidFill>
              <a:srgbClr val="FF0000"/>
            </a:solidFill>
            <a:prstDash val="solid"/>
            <a:round/>
            <a:headEnd type="none" w="med" len="med"/>
            <a:tailEnd type="none" w="med" len="med"/>
          </a:ln>
          <a:effectLst/>
        </p:spPr>
      </p:cxnSp>
      <p:cxnSp>
        <p:nvCxnSpPr>
          <p:cNvPr id="9" name="直接连接符 8"/>
          <p:cNvCxnSpPr/>
          <p:nvPr/>
        </p:nvCxnSpPr>
        <p:spPr bwMode="auto">
          <a:xfrm>
            <a:off x="2195736" y="5229200"/>
            <a:ext cx="432048" cy="0"/>
          </a:xfrm>
          <a:prstGeom prst="line">
            <a:avLst/>
          </a:prstGeom>
          <a:solidFill>
            <a:srgbClr val="FFFF00"/>
          </a:solidFill>
          <a:ln w="9525" cap="flat" cmpd="sng" algn="ctr">
            <a:solidFill>
              <a:srgbClr val="FF0000"/>
            </a:solidFill>
            <a:prstDash val="solid"/>
            <a:round/>
            <a:headEnd type="none" w="med" len="med"/>
            <a:tailEnd type="none" w="med" len="med"/>
          </a:ln>
          <a:effectLst/>
        </p:spPr>
      </p:cxnSp>
      <p:cxnSp>
        <p:nvCxnSpPr>
          <p:cNvPr id="10" name="直接连接符 9"/>
          <p:cNvCxnSpPr/>
          <p:nvPr/>
        </p:nvCxnSpPr>
        <p:spPr bwMode="auto">
          <a:xfrm>
            <a:off x="2195736" y="3789040"/>
            <a:ext cx="432048" cy="0"/>
          </a:xfrm>
          <a:prstGeom prst="line">
            <a:avLst/>
          </a:prstGeom>
          <a:solidFill>
            <a:srgbClr val="FFFF00"/>
          </a:solidFill>
          <a:ln w="95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342671885"/>
      </p:ext>
    </p:extLst>
  </p:cSld>
  <p:clrMapOvr>
    <a:masterClrMapping/>
  </p:clrMapOvr>
  <p:transition advTm="22413">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6</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smtClean="0">
                <a:solidFill>
                  <a:schemeClr val="tx1"/>
                </a:solidFill>
              </a:rPr>
              <a:t>1. Introduction</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The </a:t>
            </a:r>
            <a:r>
              <a:rPr lang="en-US" altLang="zh-CN" sz="1400" b="0" dirty="0" smtClean="0"/>
              <a:t>dose-governed target values: </a:t>
            </a:r>
          </a:p>
          <a:p>
            <a:pPr marL="400050" lvl="1" indent="0" algn="just" eaLnBrk="1" hangingPunct="1">
              <a:lnSpc>
                <a:spcPct val="110000"/>
              </a:lnSpc>
              <a:buNone/>
            </a:pPr>
            <a:r>
              <a:rPr lang="en-US" altLang="zh-CN" sz="1200" b="0" dirty="0" smtClean="0">
                <a:solidFill>
                  <a:schemeClr val="tx1"/>
                </a:solidFill>
              </a:rPr>
              <a:t>5 </a:t>
            </a:r>
            <a:r>
              <a:rPr lang="en-US" altLang="zh-CN" sz="1200" b="0" dirty="0" err="1" smtClean="0">
                <a:solidFill>
                  <a:schemeClr val="tx1"/>
                </a:solidFill>
              </a:rPr>
              <a:t>mSv</a:t>
            </a:r>
            <a:r>
              <a:rPr lang="en-US" altLang="zh-CN" sz="1200" b="0" dirty="0" smtClean="0">
                <a:solidFill>
                  <a:schemeClr val="tx1"/>
                </a:solidFill>
              </a:rPr>
              <a:t>/a – for the radiation worker,</a:t>
            </a:r>
          </a:p>
          <a:p>
            <a:pPr marL="400050" lvl="1" indent="0" algn="just" eaLnBrk="1" hangingPunct="1">
              <a:lnSpc>
                <a:spcPct val="110000"/>
              </a:lnSpc>
              <a:buNone/>
            </a:pPr>
            <a:r>
              <a:rPr lang="en-US" altLang="zh-CN" sz="1200" b="0" dirty="0" smtClean="0">
                <a:solidFill>
                  <a:schemeClr val="tx1"/>
                </a:solidFill>
              </a:rPr>
              <a:t>0.1 </a:t>
            </a:r>
            <a:r>
              <a:rPr lang="en-US" altLang="zh-CN" sz="1200" b="0" dirty="0" err="1" smtClean="0">
                <a:solidFill>
                  <a:schemeClr val="tx1"/>
                </a:solidFill>
              </a:rPr>
              <a:t>mSv</a:t>
            </a:r>
            <a:r>
              <a:rPr lang="en-US" altLang="zh-CN" sz="1200" b="0" dirty="0" smtClean="0">
                <a:solidFill>
                  <a:schemeClr val="tx1"/>
                </a:solidFill>
              </a:rPr>
              <a:t>/a – for the public. </a:t>
            </a:r>
          </a:p>
          <a:p>
            <a:pPr lvl="0" algn="just" eaLnBrk="1" hangingPunct="1">
              <a:lnSpc>
                <a:spcPct val="110000"/>
              </a:lnSpc>
              <a:buClr>
                <a:srgbClr val="000000"/>
              </a:buClr>
              <a:buFont typeface="Wingdings" panose="05000000000000000000" pitchFamily="2" charset="2"/>
              <a:buChar char="l"/>
            </a:pPr>
            <a:r>
              <a:rPr lang="en-US" altLang="zh-CN" sz="1400" b="0" dirty="0"/>
              <a:t>The </a:t>
            </a:r>
            <a:r>
              <a:rPr lang="en-US" altLang="zh-CN" sz="1400" b="0" dirty="0" smtClean="0"/>
              <a:t>dose rate limit </a:t>
            </a:r>
            <a:r>
              <a:rPr lang="en-US" altLang="zh-CN" sz="1400" b="0" dirty="0"/>
              <a:t>for shielding design </a:t>
            </a:r>
            <a:r>
              <a:rPr lang="en-US" altLang="zh-CN" sz="1400" b="0" dirty="0" smtClean="0"/>
              <a:t>: </a:t>
            </a:r>
          </a:p>
          <a:p>
            <a:pPr marL="400050" lvl="1" indent="0" algn="just" eaLnBrk="1" hangingPunct="1">
              <a:lnSpc>
                <a:spcPct val="110000"/>
              </a:lnSpc>
              <a:buClr>
                <a:srgbClr val="000000"/>
              </a:buClr>
              <a:buNone/>
            </a:pPr>
            <a:r>
              <a:rPr lang="en-US" altLang="zh-CN" sz="1200" b="0" dirty="0" smtClean="0">
                <a:solidFill>
                  <a:schemeClr val="tx1"/>
                </a:solidFill>
              </a:rPr>
              <a:t>&lt; 2.5 </a:t>
            </a:r>
            <a:r>
              <a:rPr lang="el-GR" altLang="zh-CN" sz="1200" b="0" dirty="0" smtClean="0">
                <a:solidFill>
                  <a:schemeClr val="tx1"/>
                </a:solidFill>
              </a:rPr>
              <a:t>μ</a:t>
            </a:r>
            <a:r>
              <a:rPr lang="en-US" altLang="zh-CN" sz="1200" b="0" dirty="0" err="1" smtClean="0">
                <a:solidFill>
                  <a:schemeClr val="tx1"/>
                </a:solidFill>
              </a:rPr>
              <a:t>Sv</a:t>
            </a:r>
            <a:r>
              <a:rPr lang="en-US" altLang="zh-CN" sz="1200" b="0" dirty="0" smtClean="0">
                <a:solidFill>
                  <a:schemeClr val="tx1"/>
                </a:solidFill>
              </a:rPr>
              <a:t>/h in the working place.</a:t>
            </a:r>
            <a:endParaRPr kumimoji="1" lang="en-US" altLang="zh-CN" sz="1200" dirty="0" smtClean="0">
              <a:solidFill>
                <a:schemeClr val="tx1"/>
              </a:solidFill>
            </a:endParaRPr>
          </a:p>
        </p:txBody>
      </p:sp>
    </p:spTree>
    <p:extLst>
      <p:ext uri="{BB962C8B-B14F-4D97-AF65-F5344CB8AC3E}">
        <p14:creationId xmlns:p14="http://schemas.microsoft.com/office/powerpoint/2010/main" val="210202129"/>
      </p:ext>
    </p:extLst>
  </p:cSld>
  <p:clrMapOvr>
    <a:masterClrMapping/>
  </p:clrMapOvr>
  <p:transition advTm="22413">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7</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smtClean="0"/>
              <a:t>2.1. </a:t>
            </a:r>
            <a:r>
              <a:rPr lang="en-US" altLang="zh-CN" sz="1400" b="0" dirty="0"/>
              <a:t>Geometrical model and calculation method </a:t>
            </a:r>
            <a:endParaRPr lang="en-US" altLang="zh-CN" sz="1400" b="0" dirty="0" smtClean="0"/>
          </a:p>
          <a:p>
            <a:pPr lvl="1" algn="just" eaLnBrk="1" hangingPunct="1">
              <a:lnSpc>
                <a:spcPct val="110000"/>
              </a:lnSpc>
              <a:buFont typeface="Arial" panose="020B0604020202020204" pitchFamily="34" charset="0"/>
              <a:buChar char="•"/>
            </a:pPr>
            <a:r>
              <a:rPr kumimoji="1" lang="en-US" altLang="zh-CN" sz="1200" b="0" dirty="0" smtClean="0">
                <a:solidFill>
                  <a:schemeClr val="tx1"/>
                </a:solidFill>
              </a:rPr>
              <a:t>FLUKA was used (</a:t>
            </a:r>
            <a:r>
              <a:rPr kumimoji="1" lang="en-US" altLang="zh-CN" sz="1200" b="0" dirty="0" err="1" smtClean="0">
                <a:solidFill>
                  <a:schemeClr val="tx1"/>
                </a:solidFill>
              </a:rPr>
              <a:t>SimpleGeo</a:t>
            </a:r>
            <a:r>
              <a:rPr kumimoji="1" lang="en-US" altLang="zh-CN" sz="1200" b="0" dirty="0" smtClean="0">
                <a:solidFill>
                  <a:schemeClr val="tx1"/>
                </a:solidFill>
              </a:rPr>
              <a:t> for geometrical model built) </a:t>
            </a:r>
          </a:p>
          <a:p>
            <a:pPr lvl="1" algn="just" eaLnBrk="1" hangingPunct="1">
              <a:lnSpc>
                <a:spcPct val="110000"/>
              </a:lnSpc>
              <a:buFont typeface="Arial" panose="020B0604020202020204" pitchFamily="34" charset="0"/>
              <a:buChar char="•"/>
            </a:pPr>
            <a:r>
              <a:rPr kumimoji="1" lang="en-US" altLang="zh-CN" sz="1200" b="0" dirty="0">
                <a:solidFill>
                  <a:schemeClr val="tx1"/>
                </a:solidFill>
              </a:rPr>
              <a:t>D</a:t>
            </a:r>
            <a:r>
              <a:rPr kumimoji="1" lang="en-US" altLang="zh-CN" sz="1200" b="0" dirty="0" smtClean="0">
                <a:solidFill>
                  <a:schemeClr val="tx1"/>
                </a:solidFill>
              </a:rPr>
              <a:t>etailed as far as possible: </a:t>
            </a:r>
          </a:p>
          <a:p>
            <a:pPr marL="571500" lvl="1" indent="-171450" algn="just" eaLnBrk="1" hangingPunct="1">
              <a:lnSpc>
                <a:spcPct val="110000"/>
              </a:lnSpc>
              <a:buFont typeface="Wingdings" panose="05000000000000000000" pitchFamily="2" charset="2"/>
              <a:buChar char="Ø"/>
            </a:pPr>
            <a:r>
              <a:rPr kumimoji="1" lang="en-US" altLang="zh-CN" sz="1200" b="0" dirty="0" smtClean="0">
                <a:solidFill>
                  <a:schemeClr val="tx1"/>
                </a:solidFill>
              </a:rPr>
              <a:t>true building structure (walls, beam pipes, etc.),</a:t>
            </a:r>
          </a:p>
          <a:p>
            <a:pPr marL="571500" lvl="1" indent="-171450" algn="just" eaLnBrk="1" hangingPunct="1">
              <a:lnSpc>
                <a:spcPct val="110000"/>
              </a:lnSpc>
              <a:buFont typeface="Wingdings" panose="05000000000000000000" pitchFamily="2" charset="2"/>
              <a:buChar char="Ø"/>
            </a:pPr>
            <a:r>
              <a:rPr kumimoji="1" lang="en-US" altLang="zh-CN" sz="1200" b="0" dirty="0">
                <a:solidFill>
                  <a:schemeClr val="tx1"/>
                </a:solidFill>
              </a:rPr>
              <a:t>patient represented by a water phantom (30×30×70 cm),</a:t>
            </a:r>
          </a:p>
          <a:p>
            <a:pPr marL="571500" lvl="1" indent="-171450" algn="just" eaLnBrk="1" hangingPunct="1">
              <a:lnSpc>
                <a:spcPct val="110000"/>
              </a:lnSpc>
              <a:buFont typeface="Wingdings" panose="05000000000000000000" pitchFamily="2" charset="2"/>
              <a:buChar char="Ø"/>
            </a:pPr>
            <a:r>
              <a:rPr kumimoji="1" lang="en-US" altLang="zh-CN" sz="1200" b="0" dirty="0">
                <a:solidFill>
                  <a:schemeClr val="tx1"/>
                </a:solidFill>
              </a:rPr>
              <a:t>two situations of with and without couch were considered,</a:t>
            </a:r>
          </a:p>
          <a:p>
            <a:pPr marL="571500" lvl="1" indent="-171450" algn="just" eaLnBrk="1" hangingPunct="1">
              <a:lnSpc>
                <a:spcPct val="110000"/>
              </a:lnSpc>
              <a:buFont typeface="Wingdings" panose="05000000000000000000" pitchFamily="2" charset="2"/>
              <a:buChar char="Ø"/>
            </a:pPr>
            <a:r>
              <a:rPr kumimoji="1" lang="en-US" altLang="zh-CN" sz="1200" b="0" dirty="0">
                <a:solidFill>
                  <a:schemeClr val="tx1"/>
                </a:solidFill>
              </a:rPr>
              <a:t>concrete wall of with and without Na were considered (which influences </a:t>
            </a:r>
            <a:r>
              <a:rPr kumimoji="1" lang="en-US" altLang="zh-CN" sz="1200" b="0" dirty="0" smtClean="0">
                <a:solidFill>
                  <a:schemeClr val="tx1"/>
                </a:solidFill>
              </a:rPr>
              <a:t>the product of Na-24 </a:t>
            </a:r>
            <a:r>
              <a:rPr kumimoji="1" lang="en-US" altLang="zh-CN" sz="1200" b="0" dirty="0">
                <a:solidFill>
                  <a:schemeClr val="tx1"/>
                </a:solidFill>
              </a:rPr>
              <a:t>and </a:t>
            </a:r>
            <a:r>
              <a:rPr kumimoji="1" lang="en-US" altLang="zh-CN" sz="1200" b="0" dirty="0" smtClean="0">
                <a:solidFill>
                  <a:schemeClr val="tx1"/>
                </a:solidFill>
              </a:rPr>
              <a:t>Na-22).</a:t>
            </a:r>
          </a:p>
          <a:p>
            <a:pPr marL="400050" lvl="1" indent="0" algn="just" eaLnBrk="1" hangingPunct="1">
              <a:lnSpc>
                <a:spcPct val="110000"/>
              </a:lnSpc>
              <a:buNone/>
            </a:pPr>
            <a:endParaRPr kumimoji="1" lang="en-US" altLang="zh-CN" sz="1200" b="0" dirty="0" smtClean="0">
              <a:solidFill>
                <a:schemeClr val="tx1"/>
              </a:solidFill>
            </a:endParaRPr>
          </a:p>
          <a:p>
            <a:pPr algn="just" eaLnBrk="1" hangingPunct="1">
              <a:lnSpc>
                <a:spcPct val="110000"/>
              </a:lnSpc>
              <a:buFont typeface="Wingdings" panose="05000000000000000000" pitchFamily="2" charset="2"/>
              <a:buChar char="Ø"/>
            </a:pPr>
            <a:endParaRPr kumimoji="1" lang="en-US" altLang="zh-CN" sz="1400" b="0" dirty="0" smtClean="0">
              <a:solidFill>
                <a:schemeClr val="tx1"/>
              </a:solidFill>
            </a:endParaRPr>
          </a:p>
          <a:p>
            <a:pPr algn="just" eaLnBrk="1" hangingPunct="1">
              <a:lnSpc>
                <a:spcPct val="110000"/>
              </a:lnSpc>
              <a:buFont typeface="Wingdings" panose="05000000000000000000" pitchFamily="2" charset="2"/>
              <a:buChar char="Ø"/>
            </a:pPr>
            <a:endParaRPr kumimoji="1" lang="en-US" altLang="zh-CN" sz="1400" dirty="0" smtClean="0">
              <a:solidFill>
                <a:schemeClr val="tx1"/>
              </a:solidFill>
            </a:endParaRPr>
          </a:p>
        </p:txBody>
      </p:sp>
      <p:pic>
        <p:nvPicPr>
          <p:cNvPr id="5" name="图片 4"/>
          <p:cNvPicPr>
            <a:picLocks noChangeAspect="1"/>
          </p:cNvPicPr>
          <p:nvPr/>
        </p:nvPicPr>
        <p:blipFill>
          <a:blip r:embed="rId3"/>
          <a:stretch>
            <a:fillRect/>
          </a:stretch>
        </p:blipFill>
        <p:spPr>
          <a:xfrm>
            <a:off x="899592" y="3789040"/>
            <a:ext cx="6912768" cy="2648106"/>
          </a:xfrm>
          <a:prstGeom prst="rect">
            <a:avLst/>
          </a:prstGeom>
        </p:spPr>
      </p:pic>
    </p:spTree>
    <p:extLst>
      <p:ext uri="{BB962C8B-B14F-4D97-AF65-F5344CB8AC3E}">
        <p14:creationId xmlns:p14="http://schemas.microsoft.com/office/powerpoint/2010/main" val="3755955046"/>
      </p:ext>
    </p:extLst>
  </p:cSld>
  <p:clrMapOvr>
    <a:masterClrMapping/>
  </p:clrMapOvr>
  <p:transition advTm="22413">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8</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2.2. Number of treatment rooms, patients per day, and time per patient </a:t>
            </a:r>
            <a:endParaRPr lang="en-US" altLang="zh-CN" sz="1400" b="0" dirty="0" smtClean="0"/>
          </a:p>
        </p:txBody>
      </p:sp>
      <p:pic>
        <p:nvPicPr>
          <p:cNvPr id="6" name="图片 5"/>
          <p:cNvPicPr>
            <a:picLocks noChangeAspect="1"/>
          </p:cNvPicPr>
          <p:nvPr/>
        </p:nvPicPr>
        <p:blipFill>
          <a:blip r:embed="rId3"/>
          <a:stretch>
            <a:fillRect/>
          </a:stretch>
        </p:blipFill>
        <p:spPr>
          <a:xfrm>
            <a:off x="661095" y="2336611"/>
            <a:ext cx="7967859" cy="1224136"/>
          </a:xfrm>
          <a:prstGeom prst="rect">
            <a:avLst/>
          </a:prstGeom>
        </p:spPr>
      </p:pic>
      <p:sp>
        <p:nvSpPr>
          <p:cNvPr id="2" name="矩形 1"/>
          <p:cNvSpPr/>
          <p:nvPr/>
        </p:nvSpPr>
        <p:spPr>
          <a:xfrm>
            <a:off x="755576" y="4293096"/>
            <a:ext cx="6840760" cy="363176"/>
          </a:xfrm>
          <a:prstGeom prst="rect">
            <a:avLst/>
          </a:prstGeom>
        </p:spPr>
        <p:txBody>
          <a:bodyPr wrap="square">
            <a:spAutoFit/>
          </a:bodyPr>
          <a:lstStyle/>
          <a:p>
            <a:pPr lvl="1" algn="just" eaLnBrk="1" hangingPunct="1">
              <a:lnSpc>
                <a:spcPct val="110000"/>
              </a:lnSpc>
            </a:pPr>
            <a:r>
              <a:rPr lang="en-US" altLang="zh-CN" sz="1600" dirty="0">
                <a:solidFill>
                  <a:srgbClr val="7030A0"/>
                </a:solidFill>
              </a:rPr>
              <a:t>The beam hits the patient for only 2 min in each 32-min treatment.</a:t>
            </a:r>
            <a:endParaRPr kumimoji="1" lang="en-US" altLang="zh-CN" sz="1600" dirty="0">
              <a:solidFill>
                <a:srgbClr val="7030A0"/>
              </a:solidFill>
            </a:endParaRPr>
          </a:p>
        </p:txBody>
      </p:sp>
    </p:spTree>
    <p:extLst>
      <p:ext uri="{BB962C8B-B14F-4D97-AF65-F5344CB8AC3E}">
        <p14:creationId xmlns:p14="http://schemas.microsoft.com/office/powerpoint/2010/main" val="3681749026"/>
      </p:ext>
    </p:extLst>
  </p:cSld>
  <p:clrMapOvr>
    <a:masterClrMapping/>
  </p:clrMapOvr>
  <p:transition advTm="224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宋体" pitchFamily="2" charset="-122"/>
              </a:defRPr>
            </a:lvl1pPr>
            <a:lvl2pPr marL="742950" indent="-285750" eaLnBrk="0" hangingPunct="0">
              <a:defRPr sz="1400">
                <a:solidFill>
                  <a:schemeClr val="tx1"/>
                </a:solidFill>
                <a:latin typeface="Arial" pitchFamily="34" charset="0"/>
                <a:ea typeface="宋体" pitchFamily="2" charset="-122"/>
              </a:defRPr>
            </a:lvl2pPr>
            <a:lvl3pPr marL="1143000" indent="-228600" eaLnBrk="0" hangingPunct="0">
              <a:defRPr sz="1400">
                <a:solidFill>
                  <a:schemeClr val="tx1"/>
                </a:solidFill>
                <a:latin typeface="Arial" pitchFamily="34" charset="0"/>
                <a:ea typeface="宋体" pitchFamily="2" charset="-122"/>
              </a:defRPr>
            </a:lvl3pPr>
            <a:lvl4pPr marL="1600200" indent="-228600" eaLnBrk="0" hangingPunct="0">
              <a:defRPr sz="1400">
                <a:solidFill>
                  <a:schemeClr val="tx1"/>
                </a:solidFill>
                <a:latin typeface="Arial" pitchFamily="34" charset="0"/>
                <a:ea typeface="宋体" pitchFamily="2" charset="-122"/>
              </a:defRPr>
            </a:lvl4pPr>
            <a:lvl5pPr marL="2057400" indent="-228600" eaLnBrk="0" hangingPunct="0">
              <a:defRPr sz="1400">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pitchFamily="34" charset="0"/>
                <a:ea typeface="宋体" pitchFamily="2" charset="-122"/>
              </a:defRPr>
            </a:lvl9pPr>
          </a:lstStyle>
          <a:p>
            <a:fld id="{58DFCFB4-6264-4B1D-82D0-32E64639EAFF}" type="slidenum">
              <a:rPr lang="en-US" altLang="zh-CN" sz="900" smtClean="0">
                <a:solidFill>
                  <a:srgbClr val="4D5E68"/>
                </a:solidFill>
                <a:latin typeface="Impact" pitchFamily="34" charset="0"/>
              </a:rPr>
              <a:pPr/>
              <a:t>9</a:t>
            </a:fld>
            <a:endParaRPr lang="en-US" altLang="zh-CN" sz="900" smtClean="0">
              <a:solidFill>
                <a:srgbClr val="4D5E68"/>
              </a:solidFill>
              <a:latin typeface="Impact" pitchFamily="34" charset="0"/>
            </a:endParaRPr>
          </a:p>
        </p:txBody>
      </p:sp>
      <p:sp>
        <p:nvSpPr>
          <p:cNvPr id="4099" name="Rectangle 2"/>
          <p:cNvSpPr>
            <a:spLocks noGrp="1" noChangeArrowheads="1"/>
          </p:cNvSpPr>
          <p:nvPr>
            <p:ph type="title"/>
          </p:nvPr>
        </p:nvSpPr>
        <p:spPr>
          <a:xfrm>
            <a:off x="539750" y="981075"/>
            <a:ext cx="8210550" cy="457200"/>
          </a:xfrm>
        </p:spPr>
        <p:txBody>
          <a:bodyPr/>
          <a:lstStyle/>
          <a:p>
            <a:pPr algn="ctr" eaLnBrk="1" hangingPunct="1"/>
            <a:r>
              <a:rPr lang="pt-BR" altLang="zh-CN" sz="2400" b="0" dirty="0">
                <a:solidFill>
                  <a:schemeClr val="tx1"/>
                </a:solidFill>
              </a:rPr>
              <a:t>2</a:t>
            </a:r>
            <a:r>
              <a:rPr lang="pt-BR" altLang="zh-CN" sz="2400" b="0" dirty="0" smtClean="0">
                <a:solidFill>
                  <a:schemeClr val="tx1"/>
                </a:solidFill>
              </a:rPr>
              <a:t>. Calculation and analysis</a:t>
            </a:r>
            <a:endParaRPr kumimoji="1" lang="en-US" altLang="zh-CN" sz="2400" dirty="0" smtClean="0">
              <a:solidFill>
                <a:schemeClr val="tx1"/>
              </a:solidFill>
              <a:latin typeface="Tahoma" pitchFamily="34" charset="0"/>
            </a:endParaRPr>
          </a:p>
        </p:txBody>
      </p:sp>
      <p:sp>
        <p:nvSpPr>
          <p:cNvPr id="4100" name="AutoShape 4"/>
          <p:cNvSpPr>
            <a:spLocks noGrp="1" noChangeArrowheads="1"/>
          </p:cNvSpPr>
          <p:nvPr>
            <p:ph type="body" idx="1"/>
          </p:nvPr>
        </p:nvSpPr>
        <p:spPr>
          <a:xfrm>
            <a:off x="539750" y="1557338"/>
            <a:ext cx="8210550" cy="4953000"/>
          </a:xfrm>
          <a:prstGeom prst="foldedCorner">
            <a:avLst>
              <a:gd name="adj" fmla="val 12500"/>
            </a:avLst>
          </a:prstGeom>
          <a:noFill/>
          <a:ln w="38100">
            <a:solidFill>
              <a:schemeClr val="bg1"/>
            </a:solidFill>
            <a:round/>
            <a:headEnd/>
            <a:tailEnd/>
          </a:ln>
        </p:spPr>
        <p:txBody>
          <a:bodyPr/>
          <a:lstStyle/>
          <a:p>
            <a:pPr algn="just" eaLnBrk="1" hangingPunct="1">
              <a:lnSpc>
                <a:spcPct val="110000"/>
              </a:lnSpc>
              <a:buFont typeface="Wingdings" panose="05000000000000000000" pitchFamily="2" charset="2"/>
              <a:buChar char="l"/>
            </a:pPr>
            <a:r>
              <a:rPr lang="en-US" altLang="zh-CN" sz="1400" b="0" dirty="0"/>
              <a:t>2.3. Simulation techniques </a:t>
            </a:r>
            <a:endParaRPr lang="en-US" altLang="zh-CN" sz="1400" b="0" dirty="0" smtClean="0"/>
          </a:p>
          <a:p>
            <a:pPr lvl="1" algn="just" eaLnBrk="1" hangingPunct="1">
              <a:lnSpc>
                <a:spcPct val="110000"/>
              </a:lnSpc>
              <a:buFont typeface="Wingdings" panose="05000000000000000000" pitchFamily="2" charset="2"/>
              <a:buChar char="l"/>
            </a:pPr>
            <a:r>
              <a:rPr lang="en-US" altLang="zh-CN" sz="1200" b="0" dirty="0" smtClean="0">
                <a:solidFill>
                  <a:srgbClr val="7030A0"/>
                </a:solidFill>
              </a:rPr>
              <a:t>To patient </a:t>
            </a:r>
            <a:r>
              <a:rPr lang="en-US" altLang="zh-CN" sz="1200" b="0" dirty="0">
                <a:solidFill>
                  <a:srgbClr val="7030A0"/>
                </a:solidFill>
              </a:rPr>
              <a:t>and </a:t>
            </a:r>
            <a:r>
              <a:rPr lang="en-US" altLang="zh-CN" sz="1200" b="0" dirty="0" smtClean="0">
                <a:solidFill>
                  <a:srgbClr val="7030A0"/>
                </a:solidFill>
              </a:rPr>
              <a:t>air: </a:t>
            </a:r>
          </a:p>
          <a:p>
            <a:pPr marL="457200" lvl="1" indent="0" algn="just" eaLnBrk="1" hangingPunct="1">
              <a:lnSpc>
                <a:spcPct val="110000"/>
              </a:lnSpc>
              <a:buNone/>
            </a:pPr>
            <a:r>
              <a:rPr lang="en-US" altLang="zh-CN" sz="1200" b="0" dirty="0" smtClean="0">
                <a:solidFill>
                  <a:schemeClr val="tx1"/>
                </a:solidFill>
              </a:rPr>
              <a:t>Single short-time irradiation profile </a:t>
            </a:r>
            <a:r>
              <a:rPr lang="en-US" altLang="zh-CN" sz="1200" b="0" dirty="0">
                <a:solidFill>
                  <a:schemeClr val="tx1"/>
                </a:solidFill>
              </a:rPr>
              <a:t>of 2-min </a:t>
            </a:r>
            <a:r>
              <a:rPr lang="en-US" altLang="zh-CN" sz="1200" b="0" dirty="0" smtClean="0">
                <a:solidFill>
                  <a:schemeClr val="tx1"/>
                </a:solidFill>
              </a:rPr>
              <a:t>treatment with different cooling time was simulated</a:t>
            </a:r>
            <a:r>
              <a:rPr lang="en-US" altLang="zh-CN" sz="1200" b="0" dirty="0">
                <a:solidFill>
                  <a:schemeClr val="tx1"/>
                </a:solidFill>
              </a:rPr>
              <a:t>.</a:t>
            </a:r>
            <a:r>
              <a:rPr lang="en-US" altLang="zh-CN" sz="1200" b="0" dirty="0" smtClean="0">
                <a:solidFill>
                  <a:schemeClr val="tx1"/>
                </a:solidFill>
              </a:rPr>
              <a:t> </a:t>
            </a:r>
          </a:p>
          <a:p>
            <a:pPr lvl="1" algn="just" eaLnBrk="1" hangingPunct="1">
              <a:lnSpc>
                <a:spcPct val="110000"/>
              </a:lnSpc>
              <a:buFont typeface="Arial" panose="020B0604020202020204" pitchFamily="34" charset="0"/>
              <a:buChar char="•"/>
            </a:pPr>
            <a:r>
              <a:rPr lang="en-US" altLang="zh-CN" sz="1200" b="0" dirty="0" smtClean="0">
                <a:solidFill>
                  <a:srgbClr val="00B050"/>
                </a:solidFill>
              </a:rPr>
              <a:t>air dose coefficient from ICRP68 and fgr12 used to get </a:t>
            </a:r>
            <a:r>
              <a:rPr lang="en-US" altLang="zh-CN" sz="1200" b="0" u="sng" dirty="0">
                <a:solidFill>
                  <a:srgbClr val="00B050"/>
                </a:solidFill>
              </a:rPr>
              <a:t>air inhalation </a:t>
            </a:r>
            <a:r>
              <a:rPr lang="en-US" altLang="zh-CN" sz="1200" b="0" dirty="0">
                <a:solidFill>
                  <a:srgbClr val="00B050"/>
                </a:solidFill>
              </a:rPr>
              <a:t>and </a:t>
            </a:r>
            <a:r>
              <a:rPr lang="en-US" altLang="zh-CN" sz="1200" b="0" u="sng" dirty="0">
                <a:solidFill>
                  <a:srgbClr val="00B050"/>
                </a:solidFill>
              </a:rPr>
              <a:t>air submersion </a:t>
            </a:r>
            <a:r>
              <a:rPr lang="en-US" altLang="zh-CN" sz="1200" b="0" dirty="0">
                <a:solidFill>
                  <a:srgbClr val="00B050"/>
                </a:solidFill>
              </a:rPr>
              <a:t>dose</a:t>
            </a:r>
            <a:r>
              <a:rPr lang="en-US" altLang="zh-CN" sz="1200" b="0" dirty="0" smtClean="0">
                <a:solidFill>
                  <a:srgbClr val="00B050"/>
                </a:solidFill>
              </a:rPr>
              <a:t>;</a:t>
            </a:r>
          </a:p>
          <a:p>
            <a:pPr lvl="1" algn="just" eaLnBrk="1" hangingPunct="1">
              <a:lnSpc>
                <a:spcPct val="110000"/>
              </a:lnSpc>
              <a:buFont typeface="Arial" panose="020B0604020202020204" pitchFamily="34" charset="0"/>
              <a:buChar char="•"/>
            </a:pPr>
            <a:r>
              <a:rPr lang="en-US" altLang="zh-CN" sz="1200" b="0" dirty="0" smtClean="0">
                <a:solidFill>
                  <a:srgbClr val="00B050"/>
                </a:solidFill>
              </a:rPr>
              <a:t>specific gamma-ray dose constant used to convert each nuclide’s activity to </a:t>
            </a:r>
            <a:r>
              <a:rPr lang="en-US" altLang="zh-CN" sz="1200" b="0" dirty="0">
                <a:solidFill>
                  <a:srgbClr val="00B050"/>
                </a:solidFill>
              </a:rPr>
              <a:t>dose (</a:t>
            </a:r>
            <a:r>
              <a:rPr lang="en-US" altLang="zh-CN" sz="1200" b="0" u="sng" dirty="0" err="1">
                <a:solidFill>
                  <a:srgbClr val="00B050"/>
                </a:solidFill>
              </a:rPr>
              <a:t>Bq</a:t>
            </a:r>
            <a:r>
              <a:rPr lang="en-US" altLang="zh-CN" sz="1200" b="0" u="sng" dirty="0">
                <a:solidFill>
                  <a:srgbClr val="00B050"/>
                </a:solidFill>
              </a:rPr>
              <a:t>/cm</a:t>
            </a:r>
            <a:r>
              <a:rPr lang="en-US" altLang="zh-CN" sz="1200" b="0" u="sng" baseline="30000" dirty="0">
                <a:solidFill>
                  <a:srgbClr val="00B050"/>
                </a:solidFill>
              </a:rPr>
              <a:t>3</a:t>
            </a:r>
            <a:r>
              <a:rPr lang="en-US" altLang="zh-CN" sz="1200" b="0" u="sng" dirty="0">
                <a:solidFill>
                  <a:srgbClr val="00B050"/>
                </a:solidFill>
              </a:rPr>
              <a:t> </a:t>
            </a:r>
            <a:r>
              <a:rPr lang="en-US" altLang="zh-CN" sz="1200" b="0" u="sng" dirty="0">
                <a:solidFill>
                  <a:srgbClr val="00B050"/>
                </a:solidFill>
                <a:sym typeface="Wingdings" panose="05000000000000000000" pitchFamily="2" charset="2"/>
              </a:rPr>
              <a:t> </a:t>
            </a:r>
            <a:r>
              <a:rPr lang="en-US" altLang="zh-CN" sz="1200" b="0" u="sng" dirty="0" err="1">
                <a:solidFill>
                  <a:srgbClr val="00B050"/>
                </a:solidFill>
                <a:sym typeface="Wingdings" panose="05000000000000000000" pitchFamily="2" charset="2"/>
              </a:rPr>
              <a:t>Sv</a:t>
            </a:r>
            <a:r>
              <a:rPr lang="en-US" altLang="zh-CN" sz="1200" b="0" u="sng" dirty="0">
                <a:solidFill>
                  <a:srgbClr val="00B050"/>
                </a:solidFill>
                <a:sym typeface="Wingdings" panose="05000000000000000000" pitchFamily="2" charset="2"/>
              </a:rPr>
              <a:t>/h</a:t>
            </a:r>
            <a:r>
              <a:rPr lang="en-US" altLang="zh-CN" sz="1200" b="0" dirty="0">
                <a:solidFill>
                  <a:srgbClr val="00B050"/>
                </a:solidFill>
              </a:rPr>
              <a:t>);</a:t>
            </a:r>
          </a:p>
          <a:p>
            <a:pPr lvl="1" algn="just" eaLnBrk="1" hangingPunct="1">
              <a:lnSpc>
                <a:spcPct val="110000"/>
              </a:lnSpc>
              <a:buFont typeface="Arial" panose="020B0604020202020204" pitchFamily="34" charset="0"/>
              <a:buChar char="•"/>
            </a:pPr>
            <a:r>
              <a:rPr lang="en-US" altLang="zh-CN" sz="1200" b="0" dirty="0">
                <a:solidFill>
                  <a:srgbClr val="00B050"/>
                </a:solidFill>
              </a:rPr>
              <a:t>l</a:t>
            </a:r>
            <a:r>
              <a:rPr lang="en-US" altLang="zh-CN" sz="1200" b="0" dirty="0" smtClean="0">
                <a:solidFill>
                  <a:srgbClr val="00B050"/>
                </a:solidFill>
              </a:rPr>
              <a:t>inear source (for beam pipe) or </a:t>
            </a:r>
            <a:r>
              <a:rPr lang="en-US" altLang="zh-CN" sz="1200" b="0" dirty="0">
                <a:solidFill>
                  <a:srgbClr val="00B050"/>
                </a:solidFill>
              </a:rPr>
              <a:t>point </a:t>
            </a:r>
            <a:r>
              <a:rPr lang="en-US" altLang="zh-CN" sz="1200" b="0" dirty="0" smtClean="0">
                <a:solidFill>
                  <a:srgbClr val="00B050"/>
                </a:solidFill>
              </a:rPr>
              <a:t>source (for patient, nozzle and couch), with </a:t>
            </a:r>
            <a:r>
              <a:rPr lang="en-US" altLang="zh-CN" sz="1200" b="0" u="sng" dirty="0" smtClean="0">
                <a:solidFill>
                  <a:srgbClr val="00B050"/>
                </a:solidFill>
              </a:rPr>
              <a:t>½ self-shielding </a:t>
            </a:r>
            <a:r>
              <a:rPr lang="en-US" altLang="zh-CN" sz="1200" b="0" u="sng" dirty="0">
                <a:solidFill>
                  <a:srgbClr val="00B050"/>
                </a:solidFill>
              </a:rPr>
              <a:t>factor</a:t>
            </a:r>
            <a:r>
              <a:rPr lang="en-US" altLang="zh-CN" sz="1200" b="0" dirty="0" smtClean="0">
                <a:solidFill>
                  <a:srgbClr val="00B050"/>
                </a:solidFill>
              </a:rPr>
              <a:t>, assumed.</a:t>
            </a:r>
          </a:p>
          <a:p>
            <a:pPr lvl="1" algn="just" eaLnBrk="1" hangingPunct="1">
              <a:lnSpc>
                <a:spcPct val="110000"/>
              </a:lnSpc>
              <a:buFont typeface="Wingdings" panose="05000000000000000000" pitchFamily="2" charset="2"/>
              <a:buChar char="l"/>
            </a:pPr>
            <a:r>
              <a:rPr lang="en-US" altLang="zh-CN" sz="1200" b="0" dirty="0" smtClean="0">
                <a:solidFill>
                  <a:srgbClr val="7030A0"/>
                </a:solidFill>
              </a:rPr>
              <a:t>To </a:t>
            </a:r>
            <a:r>
              <a:rPr lang="en-US" altLang="zh-CN" sz="1200" b="0" dirty="0">
                <a:solidFill>
                  <a:srgbClr val="7030A0"/>
                </a:solidFill>
              </a:rPr>
              <a:t>long-time </a:t>
            </a:r>
            <a:r>
              <a:rPr lang="en-US" altLang="zh-CN" sz="1200" b="0" dirty="0" smtClean="0">
                <a:solidFill>
                  <a:srgbClr val="7030A0"/>
                </a:solidFill>
              </a:rPr>
              <a:t>saturation: </a:t>
            </a:r>
          </a:p>
          <a:p>
            <a:pPr lvl="1" algn="just" eaLnBrk="1" hangingPunct="1">
              <a:lnSpc>
                <a:spcPct val="110000"/>
              </a:lnSpc>
              <a:buFont typeface="Arial" panose="020B0604020202020204" pitchFamily="34" charset="0"/>
              <a:buChar char="•"/>
            </a:pPr>
            <a:r>
              <a:rPr lang="en-US" altLang="zh-CN" sz="1200" b="0" dirty="0">
                <a:solidFill>
                  <a:schemeClr val="tx1"/>
                </a:solidFill>
              </a:rPr>
              <a:t>L</a:t>
            </a:r>
            <a:r>
              <a:rPr lang="en-US" altLang="zh-CN" sz="1200" b="0" dirty="0" smtClean="0">
                <a:solidFill>
                  <a:schemeClr val="tx1"/>
                </a:solidFill>
              </a:rPr>
              <a:t>ong-time irradiation profile of 30-year </a:t>
            </a:r>
            <a:r>
              <a:rPr lang="en-US" altLang="zh-CN" sz="1200" b="0" u="sng" dirty="0">
                <a:solidFill>
                  <a:schemeClr val="tx1"/>
                </a:solidFill>
              </a:rPr>
              <a:t>continuous </a:t>
            </a:r>
            <a:r>
              <a:rPr lang="en-US" altLang="zh-CN" sz="1200" b="0" u="sng" dirty="0" smtClean="0">
                <a:solidFill>
                  <a:schemeClr val="tx1"/>
                </a:solidFill>
              </a:rPr>
              <a:t>irradiation </a:t>
            </a:r>
            <a:r>
              <a:rPr lang="en-US" altLang="zh-CN" sz="1200" b="0" dirty="0" smtClean="0">
                <a:solidFill>
                  <a:schemeClr val="tx1"/>
                </a:solidFill>
              </a:rPr>
              <a:t>was simulated</a:t>
            </a:r>
            <a:r>
              <a:rPr lang="en-US" altLang="zh-CN" sz="1200" b="0" dirty="0">
                <a:solidFill>
                  <a:schemeClr val="tx1"/>
                </a:solidFill>
              </a:rPr>
              <a:t>. </a:t>
            </a:r>
            <a:endParaRPr lang="en-US" altLang="zh-CN" sz="1200" b="0" dirty="0" smtClean="0">
              <a:solidFill>
                <a:schemeClr val="tx1"/>
              </a:solidFill>
            </a:endParaRPr>
          </a:p>
          <a:p>
            <a:pPr lvl="1" algn="just" eaLnBrk="1" hangingPunct="1">
              <a:lnSpc>
                <a:spcPct val="110000"/>
              </a:lnSpc>
              <a:buFont typeface="Arial" panose="020B0604020202020204" pitchFamily="34" charset="0"/>
              <a:buChar char="•"/>
            </a:pPr>
            <a:r>
              <a:rPr lang="en-US" altLang="zh-CN" sz="1200" b="0" dirty="0" smtClean="0">
                <a:solidFill>
                  <a:schemeClr val="tx1"/>
                </a:solidFill>
              </a:rPr>
              <a:t>To convert the result of 30-year continuous treatment into real (nested) periodic irradiation result, new buildup formulas were deduced.</a:t>
            </a:r>
          </a:p>
          <a:p>
            <a:pPr lvl="1" algn="just" eaLnBrk="1" hangingPunct="1">
              <a:lnSpc>
                <a:spcPct val="110000"/>
              </a:lnSpc>
              <a:buFont typeface="Wingdings" panose="05000000000000000000" pitchFamily="2" charset="2"/>
              <a:buChar char="l"/>
            </a:pPr>
            <a:r>
              <a:rPr lang="en-US" altLang="zh-CN" sz="1200" b="0" dirty="0" smtClean="0">
                <a:solidFill>
                  <a:srgbClr val="7030A0"/>
                </a:solidFill>
              </a:rPr>
              <a:t>To distinguish the residual dose rate of each component</a:t>
            </a:r>
            <a:r>
              <a:rPr lang="en-US" altLang="zh-CN" sz="1200" b="0" dirty="0" smtClean="0"/>
              <a:t>: </a:t>
            </a:r>
          </a:p>
          <a:p>
            <a:pPr marL="457200" lvl="1" indent="0" algn="just" eaLnBrk="1" hangingPunct="1">
              <a:lnSpc>
                <a:spcPct val="110000"/>
              </a:lnSpc>
              <a:buNone/>
            </a:pPr>
            <a:r>
              <a:rPr lang="en-US" altLang="zh-CN" sz="1200" b="0" dirty="0" smtClean="0">
                <a:solidFill>
                  <a:schemeClr val="tx1"/>
                </a:solidFill>
              </a:rPr>
              <a:t> </a:t>
            </a:r>
            <a:r>
              <a:rPr lang="en-US" altLang="zh-CN" sz="1200" b="0" dirty="0">
                <a:solidFill>
                  <a:schemeClr val="tx1"/>
                </a:solidFill>
              </a:rPr>
              <a:t>“</a:t>
            </a:r>
            <a:r>
              <a:rPr lang="en-US" altLang="zh-CN" sz="1200" b="0" dirty="0" smtClean="0">
                <a:solidFill>
                  <a:schemeClr val="tx1"/>
                </a:solidFill>
              </a:rPr>
              <a:t>two-step simulation</a:t>
            </a:r>
            <a:r>
              <a:rPr lang="en-US" altLang="zh-CN" sz="1200" b="0" dirty="0">
                <a:solidFill>
                  <a:schemeClr val="tx1"/>
                </a:solidFill>
              </a:rPr>
              <a:t>” method </a:t>
            </a:r>
            <a:r>
              <a:rPr lang="en-US" altLang="zh-CN" sz="1200" b="0" dirty="0" smtClean="0">
                <a:solidFill>
                  <a:schemeClr val="tx1"/>
                </a:solidFill>
              </a:rPr>
              <a:t>adopted.</a:t>
            </a:r>
            <a:endParaRPr kumimoji="1" lang="en-US" altLang="zh-CN" sz="1200" b="0" dirty="0" smtClean="0">
              <a:solidFill>
                <a:schemeClr val="tx1"/>
              </a:solidFill>
            </a:endParaRPr>
          </a:p>
          <a:p>
            <a:pPr algn="just" eaLnBrk="1" hangingPunct="1">
              <a:lnSpc>
                <a:spcPct val="110000"/>
              </a:lnSpc>
              <a:buFont typeface="Wingdings" panose="05000000000000000000" pitchFamily="2" charset="2"/>
              <a:buChar char="Ø"/>
            </a:pPr>
            <a:endParaRPr kumimoji="1" lang="en-US" altLang="zh-CN" sz="1400" dirty="0" smtClean="0">
              <a:solidFill>
                <a:schemeClr val="tx1"/>
              </a:solidFill>
            </a:endParaRPr>
          </a:p>
        </p:txBody>
      </p:sp>
    </p:spTree>
    <p:extLst>
      <p:ext uri="{BB962C8B-B14F-4D97-AF65-F5344CB8AC3E}">
        <p14:creationId xmlns:p14="http://schemas.microsoft.com/office/powerpoint/2010/main" val="877656395"/>
      </p:ext>
    </p:extLst>
  </p:cSld>
  <p:clrMapOvr>
    <a:masterClrMapping/>
  </p:clrMapOvr>
  <p:transition advTm="22413">
    <p:fade/>
  </p:transition>
  <p:timing>
    <p:tnLst>
      <p:par>
        <p:cTn id="1" dur="indefinite" restart="never" nodeType="tmRoot"/>
      </p:par>
    </p:tnLst>
  </p:timing>
</p:sld>
</file>

<file path=ppt/theme/theme1.xml><?xml version="1.0" encoding="utf-8"?>
<a:theme xmlns:a="http://schemas.openxmlformats.org/drawingml/2006/main" name="1_CSNS讲演稿母板">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CSNS模板</Template>
  <TotalTime>18063</TotalTime>
  <Words>3189</Words>
  <Application>Microsoft Office PowerPoint</Application>
  <PresentationFormat>全屏显示(4:3)</PresentationFormat>
  <Paragraphs>318</Paragraphs>
  <Slides>29</Slides>
  <Notes>28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29</vt:i4>
      </vt:variant>
    </vt:vector>
  </HeadingPairs>
  <TitlesOfParts>
    <vt:vector size="41" baseType="lpstr">
      <vt:lpstr>LHCFA D+ Adv O Tb 83ee 1dd. B</vt:lpstr>
      <vt:lpstr>华文新魏</vt:lpstr>
      <vt:lpstr>隶书</vt:lpstr>
      <vt:lpstr>宋体</vt:lpstr>
      <vt:lpstr>Arial</vt:lpstr>
      <vt:lpstr>Calibri</vt:lpstr>
      <vt:lpstr>Cambria Math</vt:lpstr>
      <vt:lpstr>Impact</vt:lpstr>
      <vt:lpstr>Tahoma</vt:lpstr>
      <vt:lpstr>Times New Roman</vt:lpstr>
      <vt:lpstr>Wingdings</vt:lpstr>
      <vt:lpstr>1_CSNS讲演稿母板</vt:lpstr>
      <vt:lpstr>Study on patient-induced radioactivity during proton treatment in hengjian proton medical facility </vt:lpstr>
      <vt:lpstr>Note to the report</vt:lpstr>
      <vt:lpstr>Highlights</vt:lpstr>
      <vt:lpstr>1. Introduction</vt:lpstr>
      <vt:lpstr>1. Introduction</vt:lpstr>
      <vt:lpstr>1. Introduction</vt:lpstr>
      <vt:lpstr>2. Calculation and analysis</vt:lpstr>
      <vt:lpstr>2. Calculation and analysis</vt:lpstr>
      <vt:lpstr>2. Calculation and analysis</vt:lpstr>
      <vt:lpstr>2. Calculation and analysis</vt:lpstr>
      <vt:lpstr>2. Calculation and analysis</vt:lpstr>
      <vt:lpstr>2. Calculation and analysis</vt:lpstr>
      <vt:lpstr>2. Calculation and analysis</vt:lpstr>
      <vt:lpstr>2. Calculation and analysis</vt:lpstr>
      <vt:lpstr>2. Calculation and analysis</vt:lpstr>
      <vt:lpstr>2. Calculation and analysis</vt:lpstr>
      <vt:lpstr>2. Calculation and analysis</vt:lpstr>
      <vt:lpstr>2. Calculation and analysis</vt:lpstr>
      <vt:lpstr>2. Calculation and analysis</vt:lpstr>
      <vt:lpstr>2. Calculation and analysis</vt:lpstr>
      <vt:lpstr>2. Calculation and analysis</vt:lpstr>
      <vt:lpstr>2. Calculation and analysis</vt:lpstr>
      <vt:lpstr>2. Calculation and analysis</vt:lpstr>
      <vt:lpstr>3. Conclusions and suggestions </vt:lpstr>
      <vt:lpstr>3. Conclusions and suggestions </vt:lpstr>
      <vt:lpstr>Recent articles on patient-induced radioactivity:</vt:lpstr>
      <vt:lpstr>Use buildup method</vt:lpstr>
      <vt:lpstr>Use buildup method</vt:lpstr>
      <vt:lpstr>PowerPoint 演示文稿</vt:lpstr>
    </vt:vector>
  </TitlesOfParts>
  <Company>MC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CSNS Status 中国散裂中子源  Jie WEI  for the CSNS Project Team Institute of High Energy Physics Institute of Physics</dc:title>
  <dc:creator>MC SYSTEM</dc:creator>
  <cp:lastModifiedBy>wqbbamboom</cp:lastModifiedBy>
  <cp:revision>1831</cp:revision>
  <cp:lastPrinted>1601-01-01T00:00:00Z</cp:lastPrinted>
  <dcterms:created xsi:type="dcterms:W3CDTF">2010-01-08T00:24:23Z</dcterms:created>
  <dcterms:modified xsi:type="dcterms:W3CDTF">2016-09-21T12:59:40Z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