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1"/>
  </p:notesMasterIdLst>
  <p:sldIdLst>
    <p:sldId id="256" r:id="rId2"/>
    <p:sldId id="374" r:id="rId3"/>
    <p:sldId id="420" r:id="rId4"/>
    <p:sldId id="418" r:id="rId5"/>
    <p:sldId id="422" r:id="rId6"/>
    <p:sldId id="423" r:id="rId7"/>
    <p:sldId id="424" r:id="rId8"/>
    <p:sldId id="425" r:id="rId9"/>
    <p:sldId id="426" r:id="rId10"/>
    <p:sldId id="427" r:id="rId11"/>
    <p:sldId id="433" r:id="rId12"/>
    <p:sldId id="429" r:id="rId13"/>
    <p:sldId id="431" r:id="rId14"/>
    <p:sldId id="428" r:id="rId15"/>
    <p:sldId id="450" r:id="rId16"/>
    <p:sldId id="432" r:id="rId17"/>
    <p:sldId id="430" r:id="rId18"/>
    <p:sldId id="419" r:id="rId19"/>
    <p:sldId id="416" r:id="rId20"/>
    <p:sldId id="417" r:id="rId21"/>
    <p:sldId id="368" r:id="rId22"/>
    <p:sldId id="441" r:id="rId23"/>
    <p:sldId id="338" r:id="rId24"/>
    <p:sldId id="377" r:id="rId25"/>
    <p:sldId id="412" r:id="rId26"/>
    <p:sldId id="413" r:id="rId27"/>
    <p:sldId id="449" r:id="rId28"/>
    <p:sldId id="401" r:id="rId29"/>
    <p:sldId id="440" r:id="rId30"/>
    <p:sldId id="443" r:id="rId31"/>
    <p:sldId id="444" r:id="rId32"/>
    <p:sldId id="437" r:id="rId33"/>
    <p:sldId id="438" r:id="rId34"/>
    <p:sldId id="439" r:id="rId35"/>
    <p:sldId id="436" r:id="rId36"/>
    <p:sldId id="451" r:id="rId37"/>
    <p:sldId id="442" r:id="rId38"/>
    <p:sldId id="446" r:id="rId39"/>
    <p:sldId id="434" r:id="rId4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FF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312" autoAdjust="0"/>
  </p:normalViewPr>
  <p:slideViewPr>
    <p:cSldViewPr>
      <p:cViewPr>
        <p:scale>
          <a:sx n="70" d="100"/>
          <a:sy n="70" d="100"/>
        </p:scale>
        <p:origin x="14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28ED9-06E6-4494-98CF-2B9327A3C62B}" type="datetimeFigureOut">
              <a:rPr lang="zh-CN" altLang="en-US" smtClean="0"/>
              <a:t>2016/4/16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B837A-D4B6-427D-98C5-79878C3193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60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837A-D4B6-427D-98C5-79878C3193D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99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837A-D4B6-427D-98C5-79878C3193D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97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82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2463-18AE-4BBC-83CC-57F0E526A6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17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12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altLang="zh-CN" dirty="0" smtClean="0"/>
              <a:t>Jun Cao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72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56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99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66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9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6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52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37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520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8229600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-12762" y="6632977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2015-5-25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88568" y="6639724"/>
            <a:ext cx="28956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8255" y="6639025"/>
            <a:ext cx="21336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7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u="none" kern="1200">
          <a:solidFill>
            <a:srgbClr val="00009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6600"/>
        </a:buClr>
        <a:buSzPct val="70000"/>
        <a:buFont typeface="Wingdings" pitchFamily="2" charset="2"/>
        <a:buChar char="u"/>
        <a:defRPr sz="2800" kern="1200">
          <a:solidFill>
            <a:srgbClr val="00009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C00CC"/>
        </a:buClr>
        <a:buFont typeface="Wingdings" pitchFamily="2" charset="2"/>
        <a:buChar char=""/>
        <a:defRPr sz="2800" kern="1200">
          <a:solidFill>
            <a:srgbClr val="0066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png"/><Relationship Id="rId5" Type="http://schemas.openxmlformats.org/officeDocument/2006/relationships/image" Target="../media/image74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59.jp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高能所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7" y="2420"/>
            <a:ext cx="9144000" cy="6858000"/>
          </a:xfrm>
          <a:prstGeom prst="rect">
            <a:avLst/>
          </a:prstGeom>
        </p:spPr>
      </p:pic>
      <p:pic>
        <p:nvPicPr>
          <p:cNvPr id="5" name="Picture 4" descr="D:\my docu\theta13\Daya Bay Reactor Neutrino Experiment.files\DYB_panoramas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20"/>
            <a:ext cx="9144000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49386" y="1462074"/>
            <a:ext cx="6418958" cy="1830065"/>
          </a:xfrm>
        </p:spPr>
        <p:txBody>
          <a:bodyPr/>
          <a:lstStyle/>
          <a:p>
            <a:pPr algn="dist"/>
            <a:r>
              <a:rPr lang="zh-CN" altLang="zh-CN" sz="6000" b="1" dirty="0" smtClean="0"/>
              <a:t>中微</a:t>
            </a:r>
            <a:r>
              <a:rPr lang="zh-CN" altLang="en-US" sz="6000" dirty="0" smtClean="0"/>
              <a:t>子</a:t>
            </a:r>
            <a:r>
              <a:rPr lang="zh-CN" altLang="en-US" sz="6000" dirty="0" smtClean="0"/>
              <a:t>实验进展</a:t>
            </a:r>
            <a:endParaRPr lang="zh-CN" altLang="en-US" sz="6000" u="none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327" y="3365636"/>
            <a:ext cx="9144000" cy="2034363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5100" b="1" dirty="0" smtClean="0">
                <a:solidFill>
                  <a:schemeClr val="accent1"/>
                </a:solidFill>
              </a:rPr>
              <a:t>曹   俊</a:t>
            </a:r>
            <a:endParaRPr lang="en-US" altLang="zh-CN" sz="2600" b="1" dirty="0" smtClean="0">
              <a:solidFill>
                <a:schemeClr val="accent1"/>
              </a:solidFill>
            </a:endParaRPr>
          </a:p>
          <a:p>
            <a:endParaRPr lang="en-US" altLang="zh-CN" sz="2200" b="1" dirty="0" smtClean="0">
              <a:solidFill>
                <a:schemeClr val="accent1"/>
              </a:solidFill>
            </a:endParaRPr>
          </a:p>
          <a:p>
            <a:r>
              <a:rPr lang="zh-CN" altLang="en-US" b="1" dirty="0" smtClean="0">
                <a:solidFill>
                  <a:schemeClr val="accent1"/>
                </a:solidFill>
              </a:rPr>
              <a:t>中科院高能所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endParaRPr lang="en-US" altLang="zh-CN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2200" dirty="0">
                <a:solidFill>
                  <a:schemeClr val="accent1"/>
                </a:solidFill>
              </a:rPr>
              <a:t>JUNO</a:t>
            </a:r>
            <a:r>
              <a:rPr lang="zh-CN" altLang="en-US" sz="2200" dirty="0">
                <a:solidFill>
                  <a:schemeClr val="accent1"/>
                </a:solidFill>
              </a:rPr>
              <a:t>中微子天文和天体物理研讨会</a:t>
            </a:r>
            <a:r>
              <a:rPr lang="zh-CN" altLang="en-US" sz="2200" dirty="0" smtClean="0">
                <a:solidFill>
                  <a:schemeClr val="accent1"/>
                </a:solidFill>
              </a:rPr>
              <a:t>，南京大学，</a:t>
            </a:r>
            <a:r>
              <a:rPr lang="en-US" altLang="zh-CN" sz="2200" dirty="0" smtClean="0">
                <a:solidFill>
                  <a:schemeClr val="accent1"/>
                </a:solidFill>
              </a:rPr>
              <a:t>2016-4-17</a:t>
            </a:r>
            <a:endParaRPr lang="en-US" altLang="zh-CN" sz="2200" b="1" dirty="0" smtClean="0">
              <a:solidFill>
                <a:schemeClr val="accent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7678" y="5400000"/>
            <a:ext cx="1820773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5400000"/>
            <a:ext cx="1919999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943" y="5400000"/>
            <a:ext cx="216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图片3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00000"/>
            <a:ext cx="1908706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5373376"/>
            <a:ext cx="1460331" cy="144000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3707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511442"/>
            <a:ext cx="3564136" cy="334655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未来大气中微子实验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78" y="1199622"/>
            <a:ext cx="3600450" cy="1838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5663" y="908720"/>
            <a:ext cx="93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INO</a:t>
            </a:r>
            <a:endParaRPr lang="zh-CN" altLang="en-US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337" y="849265"/>
            <a:ext cx="3827871" cy="256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344" y="3589119"/>
            <a:ext cx="1590675" cy="1685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94" y="3312899"/>
            <a:ext cx="3901875" cy="356742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93248" y="911870"/>
            <a:ext cx="140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Hyper-K</a:t>
            </a:r>
            <a:endParaRPr lang="zh-CN" altLang="en-US" sz="28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2439358" y="3156950"/>
            <a:ext cx="140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PINGU</a:t>
            </a:r>
            <a:endParaRPr lang="zh-CN" altLang="en-US" sz="28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6027681" y="6322128"/>
            <a:ext cx="266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KM3NeT-ORCA</a:t>
            </a:r>
            <a:endParaRPr lang="zh-CN" altLang="en-US" sz="2800" b="1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7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50" y="0"/>
            <a:ext cx="7696472" cy="38112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5" y="3811234"/>
            <a:ext cx="4332992" cy="29528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105" y="3786708"/>
            <a:ext cx="4171191" cy="3019549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9976" y="274638"/>
            <a:ext cx="8229600" cy="725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/>
              <a:t>加速器中微子</a:t>
            </a:r>
          </a:p>
        </p:txBody>
      </p:sp>
      <p:sp>
        <p:nvSpPr>
          <p:cNvPr id="46083" name="内容占位符 2"/>
          <p:cNvSpPr>
            <a:spLocks noGrp="1"/>
          </p:cNvSpPr>
          <p:nvPr>
            <p:ph idx="1"/>
          </p:nvPr>
        </p:nvSpPr>
        <p:spPr>
          <a:xfrm>
            <a:off x="727242" y="4021909"/>
            <a:ext cx="7715068" cy="1662460"/>
          </a:xfrm>
        </p:spPr>
        <p:txBody>
          <a:bodyPr/>
          <a:lstStyle/>
          <a:p>
            <a:pPr eaLnBrk="1" hangingPunct="1"/>
            <a:r>
              <a:rPr lang="en-US" altLang="zh-CN" sz="2400" dirty="0">
                <a:solidFill>
                  <a:srgbClr val="FF0000"/>
                </a:solidFill>
              </a:rPr>
              <a:t>Neutrinos at the Main Injector(NUMI</a:t>
            </a:r>
            <a:r>
              <a:rPr lang="en-US" altLang="zh-CN" sz="2400" dirty="0" smtClean="0">
                <a:solidFill>
                  <a:srgbClr val="FF0000"/>
                </a:solidFill>
              </a:rPr>
              <a:t>)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002060"/>
                </a:solidFill>
              </a:rPr>
              <a:t>120 </a:t>
            </a:r>
            <a:r>
              <a:rPr lang="en-US" altLang="zh-CN" sz="2000" dirty="0" err="1" smtClean="0">
                <a:solidFill>
                  <a:srgbClr val="002060"/>
                </a:solidFill>
              </a:rPr>
              <a:t>GeV</a:t>
            </a:r>
            <a:r>
              <a:rPr lang="en-US" altLang="zh-CN" sz="2000" dirty="0" smtClean="0">
                <a:solidFill>
                  <a:srgbClr val="002060"/>
                </a:solidFill>
              </a:rPr>
              <a:t> proton beam from the main Injector on graphite target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002060"/>
                </a:solidFill>
              </a:rPr>
              <a:t>Produced hadrons, mainly pi and K, will decay to neutrinos</a:t>
            </a:r>
          </a:p>
          <a:p>
            <a:pPr eaLnBrk="1" hangingPunct="1"/>
            <a:endParaRPr lang="zh-CN" altLang="en-US" sz="2400" dirty="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06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547664" y="6131775"/>
                <a:ext cx="2224519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6131775"/>
                <a:ext cx="2224519" cy="465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595569" y="5616214"/>
                <a:ext cx="2224519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zh-CN" alt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569" y="5616214"/>
                <a:ext cx="2224519" cy="4655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747910" y="6131775"/>
                <a:ext cx="2967158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910" y="6131775"/>
                <a:ext cx="2967158" cy="4655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78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16" y="170038"/>
            <a:ext cx="8873317" cy="66789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816" y="69404"/>
            <a:ext cx="5814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MINOS and MINOS+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56964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加速器中微子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-122522"/>
            <a:ext cx="9144000" cy="684657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6429350" y="912004"/>
            <a:ext cx="0" cy="4680520"/>
          </a:xfrm>
          <a:prstGeom prst="line">
            <a:avLst/>
          </a:prstGeom>
          <a:ln w="76200">
            <a:solidFill>
              <a:srgbClr val="FF99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4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NOvA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936403"/>
            <a:ext cx="8229600" cy="5457034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首次结果，倾向于</a:t>
            </a:r>
            <a:r>
              <a:rPr lang="en-US" altLang="zh-CN" sz="2400" dirty="0" smtClean="0"/>
              <a:t>3/2</a:t>
            </a:r>
            <a:r>
              <a:rPr lang="el-GR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1790773"/>
            <a:ext cx="4968133" cy="4590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2" y="1449796"/>
            <a:ext cx="3590925" cy="2686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25" y="4305961"/>
            <a:ext cx="3421842" cy="23961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00066" y="936403"/>
            <a:ext cx="2064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/>
              <a:t>arXiv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1601</a:t>
            </a:r>
            <a:r>
              <a:rPr lang="zh-CN" altLang="en-US" sz="2000" dirty="0"/>
              <a:t>.05022</a:t>
            </a:r>
          </a:p>
        </p:txBody>
      </p:sp>
    </p:spTree>
    <p:extLst>
      <p:ext uri="{BB962C8B-B14F-4D97-AF65-F5344CB8AC3E}">
        <p14:creationId xmlns:p14="http://schemas.microsoft.com/office/powerpoint/2010/main" val="1479181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T2K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NOvA</a:t>
            </a:r>
            <a:r>
              <a:rPr lang="en-US" altLang="zh-CN" dirty="0" smtClean="0"/>
              <a:t> </a:t>
            </a:r>
            <a:r>
              <a:rPr lang="zh-CN" altLang="en-US" dirty="0" smtClean="0"/>
              <a:t>未来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8388424" y="6600998"/>
            <a:ext cx="736526" cy="257002"/>
          </a:xfrm>
          <a:prstGeom prst="rect">
            <a:avLst/>
          </a:prstGeom>
        </p:spPr>
        <p:txBody>
          <a:bodyPr/>
          <a:lstStyle/>
          <a:p>
            <a:fld id="{A311A638-BFE8-47B0-9DB0-998CC0FAD0F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985" y="3779742"/>
            <a:ext cx="4005579" cy="2987033"/>
          </a:xfrm>
          <a:prstGeom prst="roundRect">
            <a:avLst>
              <a:gd name="adj" fmla="val 2969"/>
            </a:avLst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273" y="940420"/>
            <a:ext cx="3813004" cy="2858490"/>
          </a:xfrm>
          <a:prstGeom prst="roundRect">
            <a:avLst>
              <a:gd name="adj" fmla="val 5560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60" y="3257230"/>
            <a:ext cx="3566241" cy="3628154"/>
          </a:xfrm>
          <a:prstGeom prst="rect">
            <a:avLst/>
          </a:prstGeom>
        </p:spPr>
      </p:pic>
      <p:cxnSp>
        <p:nvCxnSpPr>
          <p:cNvPr id="10" name="Straight Connector 33"/>
          <p:cNvCxnSpPr/>
          <p:nvPr/>
        </p:nvCxnSpPr>
        <p:spPr>
          <a:xfrm>
            <a:off x="1246744" y="4114842"/>
            <a:ext cx="1869999" cy="1930783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34"/>
          <p:cNvSpPr txBox="1"/>
          <p:nvPr/>
        </p:nvSpPr>
        <p:spPr>
          <a:xfrm>
            <a:off x="780808" y="3729395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tx1"/>
                </a:solidFill>
                <a:latin typeface="CMU Sans Serif"/>
              </a:rPr>
              <a:t>Θ</a:t>
            </a:r>
            <a:r>
              <a:rPr lang="en-US" sz="2000" baseline="-25000" dirty="0" smtClean="0">
                <a:solidFill>
                  <a:schemeClr val="tx1"/>
                </a:solidFill>
                <a:latin typeface="CMU Sans Serif"/>
              </a:rPr>
              <a:t>23</a:t>
            </a:r>
            <a:r>
              <a:rPr lang="en-US" sz="2000" dirty="0" smtClean="0">
                <a:solidFill>
                  <a:schemeClr val="tx1"/>
                </a:solidFill>
                <a:latin typeface="CMU Sans Serif"/>
              </a:rPr>
              <a:t>=45°</a:t>
            </a:r>
            <a:endParaRPr lang="en-US" sz="2000" dirty="0">
              <a:solidFill>
                <a:schemeClr val="tx1"/>
              </a:solidFill>
              <a:latin typeface="CMU Sans Serif"/>
            </a:endParaRPr>
          </a:p>
        </p:txBody>
      </p:sp>
      <p:sp>
        <p:nvSpPr>
          <p:cNvPr id="12" name="TextBox 35"/>
          <p:cNvSpPr txBox="1"/>
          <p:nvPr/>
        </p:nvSpPr>
        <p:spPr>
          <a:xfrm>
            <a:off x="2206808" y="3758201"/>
            <a:ext cx="1632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008000"/>
                </a:solidFill>
                <a:latin typeface="CMU Sans Serif"/>
              </a:rPr>
              <a:t>Θ</a:t>
            </a:r>
            <a:r>
              <a:rPr lang="en-US" sz="2400" baseline="-25000" dirty="0" smtClean="0">
                <a:solidFill>
                  <a:srgbClr val="008000"/>
                </a:solidFill>
                <a:latin typeface="CMU Sans Serif"/>
              </a:rPr>
              <a:t>23</a:t>
            </a:r>
            <a:r>
              <a:rPr lang="en-US" sz="2400" dirty="0">
                <a:solidFill>
                  <a:srgbClr val="008000"/>
                </a:solidFill>
                <a:latin typeface="CMU Sans Serif"/>
              </a:rPr>
              <a:t>&gt;</a:t>
            </a:r>
            <a:r>
              <a:rPr lang="en-US" sz="2400" dirty="0" smtClean="0">
                <a:solidFill>
                  <a:srgbClr val="008000"/>
                </a:solidFill>
                <a:latin typeface="CMU Sans Serif"/>
              </a:rPr>
              <a:t>45° 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CMU Sans Serif"/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  <a:latin typeface="CMU Sans Serif"/>
              </a:rPr>
              <a:t>ν</a:t>
            </a:r>
            <a:r>
              <a:rPr lang="en-US" sz="2400" baseline="-25000" dirty="0" err="1" smtClean="0">
                <a:solidFill>
                  <a:srgbClr val="008000"/>
                </a:solidFill>
                <a:latin typeface="CMU Sans Serif"/>
              </a:rPr>
              <a:t>μ</a:t>
            </a:r>
            <a:r>
              <a:rPr lang="en-US" sz="2400" dirty="0" smtClean="0">
                <a:solidFill>
                  <a:srgbClr val="008000"/>
                </a:solidFill>
                <a:latin typeface="CMU Sans Serif"/>
              </a:rPr>
              <a:t>)</a:t>
            </a:r>
            <a:endParaRPr lang="en-US" sz="2400" dirty="0">
              <a:solidFill>
                <a:srgbClr val="008000"/>
              </a:solidFill>
              <a:latin typeface="CMU Sans Serif"/>
            </a:endParaRPr>
          </a:p>
        </p:txBody>
      </p:sp>
      <p:sp>
        <p:nvSpPr>
          <p:cNvPr id="13" name="TextBox 36"/>
          <p:cNvSpPr txBox="1"/>
          <p:nvPr/>
        </p:nvSpPr>
        <p:spPr>
          <a:xfrm>
            <a:off x="522761" y="5532583"/>
            <a:ext cx="1632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008000"/>
                </a:solidFill>
                <a:latin typeface="CMU Sans Serif"/>
              </a:rPr>
              <a:t>Θ</a:t>
            </a:r>
            <a:r>
              <a:rPr lang="en-US" sz="2400" baseline="-25000" dirty="0" smtClean="0">
                <a:solidFill>
                  <a:srgbClr val="008000"/>
                </a:solidFill>
                <a:latin typeface="CMU Sans Serif"/>
              </a:rPr>
              <a:t>23</a:t>
            </a:r>
            <a:r>
              <a:rPr lang="en-US" sz="2400" dirty="0" smtClean="0">
                <a:solidFill>
                  <a:srgbClr val="008000"/>
                </a:solidFill>
                <a:latin typeface="CMU Sans Serif"/>
              </a:rPr>
              <a:t>&lt;45° 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CMU Sans Serif"/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  <a:latin typeface="CMU Sans Serif"/>
              </a:rPr>
              <a:t>ν</a:t>
            </a:r>
            <a:r>
              <a:rPr lang="en-US" sz="2400" baseline="-25000" dirty="0" err="1">
                <a:solidFill>
                  <a:srgbClr val="008000"/>
                </a:solidFill>
                <a:latin typeface="CMU Sans Serif"/>
              </a:rPr>
              <a:t>τ</a:t>
            </a:r>
            <a:r>
              <a:rPr lang="en-US" sz="2400" dirty="0" smtClean="0">
                <a:solidFill>
                  <a:srgbClr val="008000"/>
                </a:solidFill>
                <a:latin typeface="CMU Sans Serif"/>
              </a:rPr>
              <a:t>)</a:t>
            </a:r>
            <a:endParaRPr lang="en-US" sz="2400" dirty="0">
              <a:solidFill>
                <a:srgbClr val="008000"/>
              </a:solidFill>
              <a:latin typeface="CMU Sans Serif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6" y="712880"/>
            <a:ext cx="3684285" cy="276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未来加速器中微子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67"/>
          <a:stretch/>
        </p:blipFill>
        <p:spPr>
          <a:xfrm>
            <a:off x="485436" y="1025038"/>
            <a:ext cx="8229600" cy="1962063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745" y="3333433"/>
            <a:ext cx="586814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2555776" y="3986855"/>
            <a:ext cx="114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</a:rPr>
              <a:t>DUNE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805" y="3846843"/>
            <a:ext cx="3475195" cy="29801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67352" y="3155362"/>
            <a:ext cx="114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</a:rPr>
              <a:t>T2HK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91880" y="2286402"/>
            <a:ext cx="231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</a:rPr>
              <a:t>DUNE   LBNF  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8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内容占位符 23"/>
              <p:cNvSpPr>
                <a:spLocks noGrp="1"/>
              </p:cNvSpPr>
              <p:nvPr>
                <p:ph idx="1"/>
              </p:nvPr>
            </p:nvSpPr>
            <p:spPr>
              <a:xfrm>
                <a:off x="197768" y="657266"/>
                <a:ext cx="6491821" cy="2696752"/>
              </a:xfrm>
            </p:spPr>
            <p:txBody>
              <a:bodyPr/>
              <a:lstStyle/>
              <a:p>
                <a:pPr eaLnBrk="1" hangingPunct="1">
                  <a:spcBef>
                    <a:spcPts val="600"/>
                  </a:spcBef>
                </a:pPr>
                <a:r>
                  <a:rPr lang="en-US" altLang="zh-CN" sz="2000" dirty="0" smtClean="0">
                    <a:solidFill>
                      <a:srgbClr val="FF0000"/>
                    </a:solidFill>
                    <a:effectLst/>
                  </a:rPr>
                  <a:t>Discovery of neutrino in 1956</a:t>
                </a:r>
                <a:endParaRPr lang="en-US" altLang="zh-CN" sz="2000" dirty="0">
                  <a:solidFill>
                    <a:srgbClr val="FF0000"/>
                  </a:solidFill>
                  <a:effectLst/>
                </a:endParaRP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zh-CN" sz="2000" dirty="0" smtClean="0">
                    <a:solidFill>
                      <a:srgbClr val="008000"/>
                    </a:solidFill>
                    <a:effectLst/>
                  </a:rPr>
                  <a:t>Small </a:t>
                </a:r>
                <a:r>
                  <a:rPr lang="en-US" altLang="zh-CN" sz="2000" dirty="0">
                    <a:solidFill>
                      <a:srgbClr val="008000"/>
                    </a:solidFill>
                    <a:effectLst/>
                    <a:sym typeface="Symbol" panose="05050102010706020507" pitchFamily="18" charset="2"/>
                  </a:rPr>
                  <a:t></a:t>
                </a:r>
                <a:r>
                  <a:rPr lang="en-US" altLang="zh-CN" sz="2000" baseline="-25000" dirty="0">
                    <a:solidFill>
                      <a:srgbClr val="008000"/>
                    </a:solidFill>
                    <a:effectLst/>
                    <a:sym typeface="Symbol" panose="05050102010706020507" pitchFamily="18" charset="2"/>
                  </a:rPr>
                  <a:t>13</a:t>
                </a:r>
                <a:r>
                  <a:rPr lang="en-US" altLang="zh-CN" sz="2000" dirty="0">
                    <a:solidFill>
                      <a:srgbClr val="008000"/>
                    </a:solidFill>
                    <a:effectLst/>
                    <a:sym typeface="Symbol" panose="05050102010706020507" pitchFamily="18" charset="2"/>
                  </a:rPr>
                  <a:t> </a:t>
                </a:r>
                <a:r>
                  <a:rPr lang="en-US" altLang="zh-CN" sz="2000" dirty="0" smtClean="0">
                    <a:solidFill>
                      <a:srgbClr val="008000"/>
                    </a:solidFill>
                    <a:effectLst/>
                    <a:sym typeface="Symbol" panose="05050102010706020507" pitchFamily="18" charset="2"/>
                  </a:rPr>
                  <a:t>in 1990s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zh-CN" sz="2000" dirty="0" smtClean="0">
                    <a:solidFill>
                      <a:srgbClr val="008000"/>
                    </a:solidFill>
                    <a:effectLst/>
                    <a:sym typeface="Symbol" panose="05050102010706020507" pitchFamily="18" charset="2"/>
                  </a:rPr>
                  <a:t>limit on neutrino magnetic moment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zh-CN" sz="2000" dirty="0" smtClean="0">
                    <a:solidFill>
                      <a:srgbClr val="990000"/>
                    </a:solidFill>
                    <a:effectLst/>
                  </a:rPr>
                  <a:t>Observation </a:t>
                </a:r>
                <a:r>
                  <a:rPr lang="en-US" altLang="zh-CN" sz="2000" dirty="0">
                    <a:solidFill>
                      <a:srgbClr val="990000"/>
                    </a:solidFill>
                    <a:effectLst/>
                  </a:rPr>
                  <a:t>of reactor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solidFill>
                              <a:srgbClr val="99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rgbClr val="99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 smtClean="0">
                                <a:solidFill>
                                  <a:srgbClr val="99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99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000" dirty="0" smtClean="0">
                    <a:solidFill>
                      <a:srgbClr val="990000"/>
                    </a:solidFill>
                    <a:effectLst/>
                  </a:rPr>
                  <a:t> disappearance in 2003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zh-CN" sz="2000" dirty="0" smtClean="0">
                    <a:solidFill>
                      <a:srgbClr val="FF0000"/>
                    </a:solidFill>
                    <a:effectLst/>
                  </a:rPr>
                  <a:t>Discovery of non-zero </a:t>
                </a:r>
                <a:r>
                  <a:rPr lang="en-US" altLang="zh-CN" sz="2000" dirty="0">
                    <a:solidFill>
                      <a:srgbClr val="FF0000"/>
                    </a:solidFill>
                    <a:effectLst/>
                    <a:sym typeface="Symbol" panose="05050102010706020507" pitchFamily="18" charset="2"/>
                  </a:rPr>
                  <a:t></a:t>
                </a:r>
                <a:r>
                  <a:rPr lang="en-US" altLang="zh-CN" sz="2000" baseline="-25000" dirty="0" smtClean="0">
                    <a:solidFill>
                      <a:srgbClr val="FF0000"/>
                    </a:solidFill>
                    <a:effectLst/>
                    <a:sym typeface="Symbol" panose="05050102010706020507" pitchFamily="18" charset="2"/>
                  </a:rPr>
                  <a:t>13</a:t>
                </a:r>
                <a:r>
                  <a:rPr lang="en-US" altLang="zh-CN" sz="2000" dirty="0">
                    <a:solidFill>
                      <a:srgbClr val="FF0000"/>
                    </a:solidFill>
                    <a:effectLst/>
                    <a:sym typeface="Symbol" panose="05050102010706020507" pitchFamily="18" charset="2"/>
                  </a:rPr>
                  <a:t>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effectLst/>
                    <a:sym typeface="Symbol" panose="05050102010706020507" pitchFamily="18" charset="2"/>
                  </a:rPr>
                  <a:t>in 2012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zh-CN" sz="2000" dirty="0" smtClean="0">
                    <a:solidFill>
                      <a:schemeClr val="accent1"/>
                    </a:solidFill>
                    <a:effectLst/>
                    <a:sym typeface="Symbol" panose="05050102010706020507" pitchFamily="18" charset="2"/>
                  </a:rPr>
                  <a:t>Mass hierarchy and precision measurements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zh-CN" sz="2000" dirty="0" smtClean="0">
                    <a:solidFill>
                      <a:schemeClr val="accent1"/>
                    </a:solidFill>
                    <a:effectLst/>
                    <a:sym typeface="Symbol" panose="05050102010706020507" pitchFamily="18" charset="2"/>
                  </a:rPr>
                  <a:t>Sterile neutrinos</a:t>
                </a:r>
              </a:p>
              <a:p>
                <a:pPr eaLnBrk="1" hangingPunct="1">
                  <a:spcBef>
                    <a:spcPts val="600"/>
                  </a:spcBef>
                </a:pPr>
                <a:endParaRPr lang="en-US" altLang="zh-CN" sz="2000" dirty="0">
                  <a:solidFill>
                    <a:srgbClr val="FF0000"/>
                  </a:solidFill>
                  <a:effectLst/>
                </a:endParaRPr>
              </a:p>
              <a:p>
                <a:pPr>
                  <a:spcBef>
                    <a:spcPts val="600"/>
                  </a:spcBef>
                </a:pPr>
                <a:endParaRPr lang="zh-CN" alt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4" name="内容占位符 2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768" y="657266"/>
                <a:ext cx="6491821" cy="2696752"/>
              </a:xfrm>
              <a:blipFill rotWithShape="0">
                <a:blip r:embed="rId2"/>
                <a:stretch>
                  <a:fillRect l="-94" t="-1357" b="-36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Reactor Neutrinos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535" y="3356992"/>
            <a:ext cx="5067969" cy="329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892806"/>
            <a:ext cx="1079160" cy="720000"/>
          </a:xfrm>
          <a:prstGeom prst="rect">
            <a:avLst/>
          </a:prstGeom>
        </p:spPr>
      </p:pic>
      <p:pic>
        <p:nvPicPr>
          <p:cNvPr id="5" name="内容占位符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28635" y="5055567"/>
            <a:ext cx="108542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812" y="4124476"/>
            <a:ext cx="1175555" cy="837582"/>
          </a:xfrm>
          <a:prstGeom prst="rect">
            <a:avLst/>
          </a:prstGeom>
        </p:spPr>
      </p:pic>
      <p:sp>
        <p:nvSpPr>
          <p:cNvPr id="7" name="TextBox 16"/>
          <p:cNvSpPr txBox="1"/>
          <p:nvPr/>
        </p:nvSpPr>
        <p:spPr>
          <a:xfrm>
            <a:off x="4765685" y="458112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altLang="zh-CN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Chooz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</a:t>
            </a:r>
          </a:p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~1.05km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012160" y="3810402"/>
            <a:ext cx="0" cy="41064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937137" y="3785083"/>
            <a:ext cx="0" cy="126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809784" y="3709832"/>
            <a:ext cx="0" cy="18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6033426" y="4221048"/>
            <a:ext cx="3387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23"/>
          <p:cNvSpPr txBox="1"/>
          <p:nvPr/>
        </p:nvSpPr>
        <p:spPr>
          <a:xfrm>
            <a:off x="5152496" y="5760552"/>
            <a:ext cx="115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 Far</a:t>
            </a:r>
          </a:p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~1.44km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6219893" y="488213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Daya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Far</a:t>
            </a:r>
          </a:p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~1.65km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29"/>
          <p:cNvSpPr txBox="1"/>
          <p:nvPr/>
        </p:nvSpPr>
        <p:spPr>
          <a:xfrm>
            <a:off x="4575965" y="3590724"/>
            <a:ext cx="873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Consolas" pitchFamily="49" charset="0"/>
                <a:ea typeface="宋体" charset="-122"/>
                <a:cs typeface="Consolas" pitchFamily="49" charset="0"/>
              </a:rPr>
              <a:t>Near</a:t>
            </a:r>
            <a:endParaRPr lang="zh-CN" altLang="en-US" sz="1200" dirty="0">
              <a:solidFill>
                <a:srgbClr val="000000"/>
              </a:solidFill>
              <a:latin typeface="Consolas" pitchFamily="49" charset="0"/>
              <a:ea typeface="宋体" charset="-122"/>
              <a:cs typeface="Consolas" pitchFamily="49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5008013" y="3496210"/>
            <a:ext cx="0" cy="18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310317" y="5437386"/>
            <a:ext cx="121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 smtClean="0">
                <a:solidFill>
                  <a:srgbClr val="FF0000"/>
                </a:solidFill>
                <a:latin typeface="Calibri" pitchFamily="34" charset="0"/>
              </a:rPr>
              <a:t>JUNO</a:t>
            </a:r>
          </a:p>
          <a:p>
            <a:pPr algn="r"/>
            <a:r>
              <a:rPr lang="en-US" altLang="zh-CN" b="1" dirty="0" smtClean="0">
                <a:solidFill>
                  <a:srgbClr val="FF0000"/>
                </a:solidFill>
                <a:latin typeface="Calibri" pitchFamily="34" charset="0"/>
              </a:rPr>
              <a:t>RENO-50</a:t>
            </a:r>
            <a:endParaRPr lang="zh-CN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" name="五角星 20"/>
          <p:cNvSpPr/>
          <p:nvPr/>
        </p:nvSpPr>
        <p:spPr bwMode="auto">
          <a:xfrm>
            <a:off x="7492621" y="5746904"/>
            <a:ext cx="234083" cy="245721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/>
            <a:endParaRPr lang="zh-CN" altLang="en-US" smtClean="0">
              <a:solidFill>
                <a:srgbClr val="FFFFFF"/>
              </a:solidFill>
            </a:endParaRPr>
          </a:p>
        </p:txBody>
      </p:sp>
      <p:pic>
        <p:nvPicPr>
          <p:cNvPr id="22" name="Picture 4" descr="allbase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88" y="3491939"/>
            <a:ext cx="4075832" cy="330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8329" y="5343800"/>
            <a:ext cx="741719" cy="7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nuespec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930" y="764031"/>
            <a:ext cx="2949335" cy="25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6689589" y="804940"/>
            <a:ext cx="15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4 MeV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91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内容占位符 2"/>
          <p:cNvSpPr>
            <a:spLocks noGrp="1"/>
          </p:cNvSpPr>
          <p:nvPr>
            <p:ph idx="1"/>
          </p:nvPr>
        </p:nvSpPr>
        <p:spPr>
          <a:xfrm>
            <a:off x="4284662" y="4733615"/>
            <a:ext cx="4751387" cy="206531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r>
              <a:rPr lang="en-US" altLang="zh-CN" sz="2000" dirty="0" smtClean="0">
                <a:latin typeface="Symbol" panose="05050102010706020507" pitchFamily="18" charset="2"/>
              </a:rPr>
              <a:t>D(</a:t>
            </a:r>
            <a:r>
              <a:rPr lang="en-US" altLang="zh-CN" sz="2000" dirty="0" smtClean="0"/>
              <a:t>sin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2</a:t>
            </a:r>
            <a:r>
              <a:rPr lang="en-US" altLang="zh-CN" sz="2000" dirty="0" smtClean="0">
                <a:latin typeface="Symbol" panose="05050102010706020507" pitchFamily="18" charset="2"/>
              </a:rPr>
              <a:t>q</a:t>
            </a:r>
            <a:r>
              <a:rPr lang="en-US" altLang="zh-CN" sz="2000" baseline="-25000" dirty="0" smtClean="0"/>
              <a:t>13</a:t>
            </a:r>
            <a:r>
              <a:rPr lang="en-US" altLang="zh-CN" sz="2000" dirty="0" smtClean="0"/>
              <a:t>)/sin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2</a:t>
            </a:r>
            <a:r>
              <a:rPr lang="en-US" altLang="zh-CN" sz="2000" dirty="0" smtClean="0">
                <a:latin typeface="Symbol" panose="05050102010706020507" pitchFamily="18" charset="2"/>
              </a:rPr>
              <a:t>q</a:t>
            </a:r>
            <a:r>
              <a:rPr lang="en-US" altLang="zh-CN" sz="2000" baseline="-25000" dirty="0" smtClean="0"/>
              <a:t>13</a:t>
            </a:r>
            <a:r>
              <a:rPr lang="en-US" altLang="zh-CN" sz="2000" dirty="0" smtClean="0"/>
              <a:t> ~ 6%, the best among all mixing angles</a:t>
            </a:r>
          </a:p>
          <a:p>
            <a:r>
              <a:rPr lang="en-US" altLang="zh-CN" sz="2000" dirty="0" smtClean="0">
                <a:latin typeface="Symbol" panose="05050102010706020507" pitchFamily="18" charset="2"/>
              </a:rPr>
              <a:t>D(D</a:t>
            </a:r>
            <a:r>
              <a:rPr lang="en-US" altLang="zh-CN" sz="2000" dirty="0" smtClean="0"/>
              <a:t>m</a:t>
            </a:r>
            <a:r>
              <a:rPr lang="en-US" altLang="zh-CN" sz="2000" baseline="30000" dirty="0" smtClean="0"/>
              <a:t>2</a:t>
            </a:r>
            <a:r>
              <a:rPr lang="en-US" altLang="zh-CN" sz="2000" baseline="-25000" dirty="0" smtClean="0"/>
              <a:t>ee</a:t>
            </a:r>
            <a:r>
              <a:rPr lang="en-US" altLang="zh-CN" sz="2000" dirty="0" smtClean="0"/>
              <a:t>)/</a:t>
            </a:r>
            <a:r>
              <a:rPr lang="en-US" altLang="zh-CN" sz="2000" dirty="0" smtClean="0">
                <a:latin typeface="Symbol" panose="05050102010706020507" pitchFamily="18" charset="2"/>
              </a:rPr>
              <a:t>D</a:t>
            </a:r>
            <a:r>
              <a:rPr lang="en-US" altLang="zh-CN" sz="2000" dirty="0" smtClean="0"/>
              <a:t>m</a:t>
            </a:r>
            <a:r>
              <a:rPr lang="en-US" altLang="zh-CN" sz="2000" baseline="30000" dirty="0" smtClean="0"/>
              <a:t>2</a:t>
            </a:r>
            <a:r>
              <a:rPr lang="en-US" altLang="zh-CN" sz="2000" baseline="-25000" dirty="0" smtClean="0"/>
              <a:t>ee</a:t>
            </a:r>
            <a:r>
              <a:rPr lang="en-US" altLang="zh-CN" sz="2000" dirty="0" smtClean="0"/>
              <a:t>~ 5%, similar to that of MINOS</a:t>
            </a:r>
          </a:p>
          <a:p>
            <a:r>
              <a:rPr lang="en-US" altLang="zh-CN" sz="2000" dirty="0" err="1" smtClean="0"/>
              <a:t>nH</a:t>
            </a:r>
            <a:r>
              <a:rPr lang="en-US" altLang="zh-CN" sz="2000" dirty="0" smtClean="0"/>
              <a:t> results ~4.5</a:t>
            </a:r>
            <a:r>
              <a:rPr lang="en-US" altLang="zh-CN" sz="2000" dirty="0" smtClean="0">
                <a:latin typeface="Symbol" panose="05050102010706020507" pitchFamily="18" charset="2"/>
              </a:rPr>
              <a:t>s</a:t>
            </a:r>
            <a:r>
              <a:rPr lang="en-US" altLang="zh-CN" sz="2000" dirty="0" smtClean="0"/>
              <a:t>,  independent check, improve </a:t>
            </a:r>
            <a:r>
              <a:rPr lang="en-US" altLang="zh-CN" sz="2000" dirty="0" smtClean="0">
                <a:latin typeface="Symbol" panose="05050102010706020507" pitchFamily="18" charset="2"/>
              </a:rPr>
              <a:t>q</a:t>
            </a:r>
            <a:r>
              <a:rPr lang="en-US" altLang="zh-CN" sz="2000" baseline="-25000" dirty="0" smtClean="0"/>
              <a:t>13</a:t>
            </a:r>
            <a:r>
              <a:rPr lang="en-US" altLang="zh-CN" sz="2000" dirty="0" smtClean="0"/>
              <a:t> precision by 10% </a:t>
            </a:r>
            <a:endParaRPr lang="zh-CN" altLang="en-US" sz="2000" dirty="0" smtClean="0"/>
          </a:p>
          <a:p>
            <a:endParaRPr lang="zh-CN" altLang="en-US" sz="2000" dirty="0" smtClean="0"/>
          </a:p>
        </p:txBody>
      </p:sp>
      <p:pic>
        <p:nvPicPr>
          <p:cNvPr id="87046" name="farNearAllowedOscillation_621days_v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21" y="1397682"/>
            <a:ext cx="424973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7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28" y="4321175"/>
            <a:ext cx="347821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8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485" y="1255898"/>
            <a:ext cx="343217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9" name="pasted-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721" y="858868"/>
            <a:ext cx="2771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7051" name="矩形 10"/>
          <p:cNvSpPr>
            <a:spLocks noChangeArrowheads="1"/>
          </p:cNvSpPr>
          <p:nvPr/>
        </p:nvSpPr>
        <p:spPr bwMode="auto">
          <a:xfrm>
            <a:off x="4656983" y="854864"/>
            <a:ext cx="149919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zh-CN" sz="1800" dirty="0" smtClean="0">
                <a:solidFill>
                  <a:srgbClr val="C00000"/>
                </a:solidFill>
              </a:rPr>
              <a:t>6 AD </a:t>
            </a:r>
            <a:r>
              <a:rPr lang="en-US" altLang="zh-CN" sz="1800" dirty="0" err="1" smtClean="0">
                <a:solidFill>
                  <a:srgbClr val="C00000"/>
                </a:solidFill>
              </a:rPr>
              <a:t>nH</a:t>
            </a:r>
            <a:r>
              <a:rPr lang="en-US" altLang="zh-CN" sz="1800" dirty="0" smtClean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rate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 bwMode="auto">
          <a:xfrm>
            <a:off x="9525" y="-8359"/>
            <a:ext cx="9124950" cy="80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9pPr>
          </a:lstStyle>
          <a:p>
            <a:r>
              <a:rPr lang="zh-CN" altLang="en-US" sz="4000" u="none" kern="0" dirty="0" smtClean="0">
                <a:sym typeface="Symbol" panose="05050102010706020507" pitchFamily="18" charset="2"/>
              </a:rPr>
              <a:t>大亚湾 </a:t>
            </a:r>
            <a:r>
              <a:rPr lang="en-US" altLang="zh-CN" sz="4000" u="none" kern="0" baseline="-25000" dirty="0" smtClean="0">
                <a:sym typeface="Symbol" panose="05050102010706020507" pitchFamily="18" charset="2"/>
              </a:rPr>
              <a:t>13</a:t>
            </a:r>
            <a:r>
              <a:rPr lang="en-US" altLang="zh-CN" sz="4000" u="none" kern="0" dirty="0" smtClean="0">
                <a:sym typeface="Symbol" panose="05050102010706020507" pitchFamily="18" charset="2"/>
              </a:rPr>
              <a:t> and m</a:t>
            </a:r>
            <a:r>
              <a:rPr lang="en-US" altLang="zh-CN" sz="4000" u="none" kern="0" baseline="30000" dirty="0" smtClean="0">
                <a:sym typeface="Symbol" panose="05050102010706020507" pitchFamily="18" charset="2"/>
              </a:rPr>
              <a:t>2</a:t>
            </a:r>
            <a:r>
              <a:rPr lang="en-US" altLang="zh-CN" sz="4000" u="none" kern="0" baseline="-25000" dirty="0" smtClean="0">
                <a:sym typeface="Symbol" panose="05050102010706020507" pitchFamily="18" charset="2"/>
              </a:rPr>
              <a:t>ee</a:t>
            </a:r>
            <a:r>
              <a:rPr lang="en-US" altLang="zh-CN" sz="4000" u="none" kern="0" dirty="0" smtClean="0">
                <a:sym typeface="Symbol" panose="05050102010706020507" pitchFamily="18" charset="2"/>
              </a:rPr>
              <a:t> analysis</a:t>
            </a:r>
            <a:endParaRPr lang="zh-CN" altLang="en-US" sz="4000" u="none" kern="0" dirty="0"/>
          </a:p>
        </p:txBody>
      </p:sp>
      <p:sp>
        <p:nvSpPr>
          <p:cNvPr id="2" name="矩形 1"/>
          <p:cNvSpPr/>
          <p:nvPr/>
        </p:nvSpPr>
        <p:spPr>
          <a:xfrm>
            <a:off x="-26194" y="827058"/>
            <a:ext cx="4310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6+8 AD, 621 days </a:t>
            </a:r>
            <a:r>
              <a:rPr lang="en-US" altLang="zh-CN" sz="2000" dirty="0" err="1">
                <a:solidFill>
                  <a:srgbClr val="C00000"/>
                </a:solidFill>
              </a:rPr>
              <a:t>nGd</a:t>
            </a:r>
            <a:r>
              <a:rPr lang="en-US" altLang="zh-CN" sz="2000" dirty="0">
                <a:solidFill>
                  <a:srgbClr val="C00000"/>
                </a:solidFill>
              </a:rPr>
              <a:t> analysis.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58381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zh-CN" altLang="en-US" dirty="0" smtClean="0"/>
              <a:t>新物理的窗口：中微子物理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72608"/>
          </a:xfrm>
        </p:spPr>
        <p:txBody>
          <a:bodyPr>
            <a:normAutofit/>
          </a:bodyPr>
          <a:lstStyle/>
          <a:p>
            <a:r>
              <a:rPr lang="zh-CN" altLang="en-US" b="1" dirty="0" smtClean="0"/>
              <a:t>中微子振荡</a:t>
            </a:r>
            <a:endParaRPr lang="en-US" altLang="zh-CN" b="1" dirty="0" smtClean="0"/>
          </a:p>
          <a:p>
            <a:pPr lvl="1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1998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年发现中微子振荡，证实中微子具有微小的质量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唯一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超出粒子物理标准模型的实验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现象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诺奖。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个参数描述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个半未知：质量顺序，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相角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惰性中微子？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 smtClean="0"/>
              <a:t>非振荡物理</a:t>
            </a:r>
            <a:endParaRPr lang="en-US" altLang="zh-CN" b="1" dirty="0" smtClean="0"/>
          </a:p>
          <a:p>
            <a:pPr lvl="1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无中微子双贝塔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衰变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) :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中微子是否为自身反粒子？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pPr lvl="1"/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中微子的绝对质量 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(Mainz, KATRIN, Project8/Mare)</a:t>
            </a:r>
          </a:p>
          <a:p>
            <a:pPr lvl="1"/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寻找</a:t>
            </a: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反常现象（磁矩、非标准作用、退相干、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LIV</a:t>
            </a: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）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pPr lvl="1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核作用截面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pPr lvl="1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中微子天文学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（超新星、超新星背景、太阳、超高能）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pPr lvl="1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地球中微子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9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86" y="24690"/>
            <a:ext cx="9144000" cy="811923"/>
          </a:xfrm>
        </p:spPr>
        <p:txBody>
          <a:bodyPr/>
          <a:lstStyle/>
          <a:p>
            <a:pPr>
              <a:defRPr/>
            </a:pPr>
            <a:r>
              <a:rPr lang="en-US" altLang="zh-CN" u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Future Prospects</a:t>
            </a:r>
            <a:endParaRPr lang="zh-CN" altLang="en-US" u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8067" name="内容占位符 2"/>
          <p:cNvSpPr>
            <a:spLocks noGrp="1"/>
          </p:cNvSpPr>
          <p:nvPr>
            <p:ph idx="1"/>
          </p:nvPr>
        </p:nvSpPr>
        <p:spPr>
          <a:xfrm>
            <a:off x="107951" y="836613"/>
            <a:ext cx="4881206" cy="29527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zh-CN" sz="2400" b="0" dirty="0" smtClean="0"/>
              <a:t>Precision still dominated by statistics (Daya Bay)</a:t>
            </a:r>
          </a:p>
          <a:p>
            <a:pPr>
              <a:spcBef>
                <a:spcPct val="0"/>
              </a:spcBef>
            </a:pPr>
            <a:r>
              <a:rPr lang="en-US" altLang="zh-CN" sz="2400" b="0" dirty="0" smtClean="0"/>
              <a:t>Continue to improve systematics</a:t>
            </a:r>
          </a:p>
          <a:p>
            <a:pPr>
              <a:spcBef>
                <a:spcPct val="0"/>
              </a:spcBef>
            </a:pPr>
            <a:r>
              <a:rPr lang="en-US" altLang="zh-CN" sz="2400" b="0" dirty="0" smtClean="0"/>
              <a:t>Precision expected in 2017</a:t>
            </a:r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latin typeface="Symbol" panose="05050102010706020507" pitchFamily="18" charset="2"/>
              </a:rPr>
              <a:t>D(</a:t>
            </a:r>
            <a:r>
              <a:rPr lang="en-US" altLang="zh-CN" sz="2400" dirty="0" smtClean="0"/>
              <a:t>sin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2</a:t>
            </a:r>
            <a:r>
              <a:rPr lang="en-US" altLang="zh-CN" sz="2400" dirty="0" smtClean="0">
                <a:latin typeface="Symbol" panose="05050102010706020507" pitchFamily="18" charset="2"/>
              </a:rPr>
              <a:t>q</a:t>
            </a:r>
            <a:r>
              <a:rPr lang="en-US" altLang="zh-CN" sz="2400" baseline="-25000" dirty="0" smtClean="0"/>
              <a:t>13</a:t>
            </a:r>
            <a:r>
              <a:rPr lang="en-US" altLang="zh-CN" sz="2400" dirty="0" smtClean="0"/>
              <a:t>) ~ 0.003 </a:t>
            </a:r>
            <a:r>
              <a:rPr lang="en-US" altLang="zh-CN" sz="2400" dirty="0" smtClean="0">
                <a:sym typeface="Wingdings" panose="05000000000000000000" pitchFamily="2" charset="2"/>
              </a:rPr>
              <a:t> 3.5%</a:t>
            </a:r>
            <a:endParaRPr lang="en-US" altLang="zh-CN" sz="2400" dirty="0" smtClean="0"/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latin typeface="Symbol" panose="05050102010706020507" pitchFamily="18" charset="2"/>
              </a:rPr>
              <a:t>D(D</a:t>
            </a:r>
            <a:r>
              <a:rPr lang="en-US" altLang="zh-CN" sz="2400" dirty="0" smtClean="0"/>
              <a:t>m</a:t>
            </a:r>
            <a:r>
              <a:rPr lang="en-US" altLang="zh-CN" sz="2400" baseline="30000" dirty="0" smtClean="0"/>
              <a:t>2</a:t>
            </a:r>
            <a:r>
              <a:rPr lang="en-US" altLang="zh-CN" sz="2400" baseline="-25000" dirty="0" smtClean="0"/>
              <a:t>ee</a:t>
            </a:r>
            <a:r>
              <a:rPr lang="en-US" altLang="zh-CN" sz="2400" dirty="0" smtClean="0"/>
              <a:t>) ~ 0.07 </a:t>
            </a:r>
            <a:r>
              <a:rPr lang="en-US" altLang="zh-CN" sz="2400" dirty="0" smtClean="0">
                <a:sym typeface="Wingdings" panose="05000000000000000000" pitchFamily="2" charset="2"/>
              </a:rPr>
              <a:t> ~3%</a:t>
            </a:r>
            <a:endParaRPr lang="zh-CN" altLang="en-US" sz="2400" dirty="0" smtClean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r="49653"/>
          <a:stretch/>
        </p:blipFill>
        <p:spPr>
          <a:xfrm>
            <a:off x="40249" y="3789363"/>
            <a:ext cx="4603760" cy="2911523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066" y="911302"/>
            <a:ext cx="396132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547" y="3774210"/>
            <a:ext cx="4372719" cy="27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9165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fig2-bot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82" y="4149080"/>
            <a:ext cx="3071014" cy="27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spectrum_comparison_analytical_prediction_adscaled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4219799"/>
            <a:ext cx="2955585" cy="266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re_official_generic_model_abs_ratio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112" y="4221088"/>
            <a:ext cx="3035400" cy="264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3"/>
          <p:cNvSpPr txBox="1"/>
          <p:nvPr/>
        </p:nvSpPr>
        <p:spPr>
          <a:xfrm>
            <a:off x="4376616" y="48598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正电子能谱</a:t>
            </a:r>
            <a:endParaRPr lang="zh-CN" altLang="en-US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4"/>
          <p:cNvSpPr txBox="1"/>
          <p:nvPr/>
        </p:nvSpPr>
        <p:spPr>
          <a:xfrm>
            <a:off x="7119392" y="47425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中微子能谱</a:t>
            </a:r>
            <a:endParaRPr lang="zh-CN" altLang="en-US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5"/>
          <p:cNvSpPr txBox="1"/>
          <p:nvPr/>
        </p:nvSpPr>
        <p:spPr>
          <a:xfrm>
            <a:off x="619581" y="4280920"/>
            <a:ext cx="274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中微子绝对产额</a:t>
            </a:r>
            <a:endParaRPr lang="zh-CN" altLang="en-US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844" y="1000125"/>
            <a:ext cx="3131840" cy="296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762000" y="204066"/>
            <a:ext cx="8229600" cy="562074"/>
          </a:xfrm>
        </p:spPr>
        <p:txBody>
          <a:bodyPr/>
          <a:lstStyle/>
          <a:p>
            <a:r>
              <a:rPr lang="zh-CN" altLang="en-US" kern="0" dirty="0">
                <a:effectLst/>
              </a:rPr>
              <a:t>反应堆中微子谱与惰性</a:t>
            </a:r>
            <a:r>
              <a:rPr lang="zh-CN" altLang="en-US" kern="0" dirty="0" smtClean="0">
                <a:effectLst/>
              </a:rPr>
              <a:t>中微子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385834" y="949052"/>
            <a:ext cx="5492012" cy="306778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zh-CN" altLang="en-US" sz="2400" b="1" kern="0" dirty="0">
                <a:solidFill>
                  <a:srgbClr val="0000FF"/>
                </a:solidFill>
              </a:rPr>
              <a:t>通过相对测量，较大地提高了</a:t>
            </a:r>
            <a:r>
              <a:rPr lang="zh-CN" altLang="en-US" sz="2400" b="1" kern="0" dirty="0" smtClean="0">
                <a:solidFill>
                  <a:srgbClr val="0000FF"/>
                </a:solidFill>
              </a:rPr>
              <a:t>惰性中微子的排除范围。                             </a:t>
            </a:r>
            <a:endParaRPr lang="en-US" altLang="zh-CN" sz="2400" b="1" kern="0" dirty="0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zh-CN" altLang="en-US" sz="2400" b="1" kern="0" dirty="0" smtClean="0">
                <a:solidFill>
                  <a:srgbClr val="008000"/>
                </a:solidFill>
              </a:rPr>
              <a:t>测量了反应堆中微子绝对产额</a:t>
            </a:r>
            <a:endParaRPr lang="en-US" altLang="zh-CN" sz="2400" b="1" kern="0" dirty="0" smtClean="0">
              <a:solidFill>
                <a:srgbClr val="008000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zh-CN" altLang="en-US" sz="2400" b="1" kern="0" dirty="0" smtClean="0">
                <a:solidFill>
                  <a:srgbClr val="0000FF"/>
                </a:solidFill>
              </a:rPr>
              <a:t>测量</a:t>
            </a:r>
            <a:r>
              <a:rPr lang="zh-CN" altLang="en-US" sz="2400" b="1" kern="0" dirty="0">
                <a:solidFill>
                  <a:srgbClr val="0000FF"/>
                </a:solidFill>
              </a:rPr>
              <a:t>了中微子能谱，发现与理论模型比较，</a:t>
            </a:r>
            <a:r>
              <a:rPr lang="zh-CN" altLang="en-US" sz="2400" b="1" kern="0" dirty="0">
                <a:solidFill>
                  <a:srgbClr val="C00000"/>
                </a:solidFill>
              </a:rPr>
              <a:t>存在超出</a:t>
            </a:r>
            <a:endParaRPr lang="en-US" altLang="zh-CN" sz="2400" b="1" kern="0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400" b="1" dirty="0">
                <a:solidFill>
                  <a:srgbClr val="006600"/>
                </a:solidFill>
              </a:rPr>
              <a:t>反解出了反应堆中微子能谱，可做为其它实验（如江门）的输入</a:t>
            </a:r>
            <a:endParaRPr lang="en-US" altLang="zh-CN" sz="2400" b="1" dirty="0">
              <a:solidFill>
                <a:srgbClr val="006600"/>
              </a:solidFill>
            </a:endParaRPr>
          </a:p>
          <a:p>
            <a:pPr marL="0" indent="0">
              <a:buNone/>
            </a:pPr>
            <a:endParaRPr lang="zh-CN" altLang="en-US" sz="2400" b="1" dirty="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3491880" y="1556792"/>
            <a:ext cx="2736304" cy="3558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4139952" y="5733256"/>
            <a:ext cx="792088" cy="86409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310" y="3855056"/>
            <a:ext cx="2851805" cy="27628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近距离反应堆实验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3" y="961096"/>
            <a:ext cx="8527923" cy="3175902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</a:rPr>
              <a:t>气体</a:t>
            </a:r>
            <a:r>
              <a:rPr lang="en-US" altLang="zh-CN" sz="2400" b="1" dirty="0" smtClean="0">
                <a:solidFill>
                  <a:schemeClr val="accent1"/>
                </a:solidFill>
              </a:rPr>
              <a:t>TPC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（氙、氩或其它）距反应堆</a:t>
            </a:r>
            <a:r>
              <a:rPr lang="en-US" altLang="zh-CN" sz="2400" b="1" dirty="0" smtClean="0">
                <a:solidFill>
                  <a:schemeClr val="accent1"/>
                </a:solidFill>
              </a:rPr>
              <a:t>~20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米（曹俊、温良剑）</a:t>
            </a:r>
            <a:endParaRPr lang="en-US" altLang="zh-CN" sz="2400" b="1" dirty="0" smtClean="0">
              <a:solidFill>
                <a:schemeClr val="accent1"/>
              </a:solidFill>
            </a:endParaRPr>
          </a:p>
          <a:p>
            <a:r>
              <a:rPr lang="zh-CN" altLang="en-US" sz="2400" b="1" dirty="0" smtClean="0">
                <a:solidFill>
                  <a:schemeClr val="accent1"/>
                </a:solidFill>
              </a:rPr>
              <a:t>主要动机：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测量高精度反应堆中微子能谱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（能量精度：大亚湾</a:t>
            </a:r>
            <a:r>
              <a:rPr lang="en-US" altLang="zh-CN" sz="2400" b="1" dirty="0" smtClean="0">
                <a:solidFill>
                  <a:schemeClr val="accent1"/>
                </a:solidFill>
              </a:rPr>
              <a:t>8%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，江门 </a:t>
            </a:r>
            <a:r>
              <a:rPr lang="en-US" altLang="zh-CN" sz="2400" b="1" dirty="0" smtClean="0">
                <a:solidFill>
                  <a:schemeClr val="accent1"/>
                </a:solidFill>
              </a:rPr>
              <a:t>3%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），为江门提供输入</a:t>
            </a:r>
            <a:endParaRPr lang="en-US" altLang="zh-CN" sz="2400" b="1" dirty="0" smtClean="0">
              <a:solidFill>
                <a:schemeClr val="accent1"/>
              </a:solidFill>
            </a:endParaRPr>
          </a:p>
          <a:p>
            <a:r>
              <a:rPr lang="zh-CN" altLang="en-US" sz="2400" b="1" dirty="0" smtClean="0">
                <a:solidFill>
                  <a:schemeClr val="accent1"/>
                </a:solidFill>
              </a:rPr>
              <a:t>测量弱混合角</a:t>
            </a:r>
            <a:r>
              <a:rPr lang="zh-CN" altLang="en-US" sz="2400" b="1" dirty="0" smtClean="0">
                <a:solidFill>
                  <a:schemeClr val="accent1"/>
                </a:solidFill>
                <a:sym typeface="Symbol" panose="05050102010706020507" pitchFamily="18" charset="2"/>
              </a:rPr>
              <a:t></a:t>
            </a:r>
            <a:r>
              <a:rPr lang="en-US" altLang="zh-CN" sz="2400" b="1" dirty="0" smtClean="0">
                <a:solidFill>
                  <a:schemeClr val="accent1"/>
                </a:solidFill>
                <a:sym typeface="Symbol" panose="05050102010706020507" pitchFamily="18" charset="2"/>
              </a:rPr>
              <a:t>w</a:t>
            </a:r>
          </a:p>
          <a:p>
            <a:r>
              <a:rPr lang="zh-CN" altLang="en-US" sz="2400" b="1" dirty="0" smtClean="0">
                <a:solidFill>
                  <a:schemeClr val="accent1"/>
                </a:solidFill>
                <a:sym typeface="Symbol" panose="05050102010706020507" pitchFamily="18" charset="2"/>
              </a:rPr>
              <a:t>惰性中微子</a:t>
            </a:r>
            <a:endParaRPr lang="en-US" altLang="zh-CN" sz="2400" b="1" dirty="0" smtClean="0">
              <a:solidFill>
                <a:schemeClr val="accent1"/>
              </a:solidFill>
              <a:sym typeface="Symbol" panose="05050102010706020507" pitchFamily="18" charset="2"/>
            </a:endParaRPr>
          </a:p>
          <a:p>
            <a:r>
              <a:rPr lang="zh-CN" altLang="en-US" sz="2400" b="1" dirty="0" smtClean="0">
                <a:solidFill>
                  <a:schemeClr val="accent1"/>
                </a:solidFill>
                <a:sym typeface="Symbol" panose="05050102010706020507" pitchFamily="18" charset="2"/>
              </a:rPr>
              <a:t>中微子反常磁</a:t>
            </a:r>
            <a:r>
              <a:rPr lang="zh-CN" altLang="en-US" sz="2400" b="1" dirty="0">
                <a:solidFill>
                  <a:schemeClr val="accent1"/>
                </a:solidFill>
                <a:sym typeface="Symbol" panose="05050102010706020507" pitchFamily="18" charset="2"/>
              </a:rPr>
              <a:t>矩</a:t>
            </a:r>
            <a:endParaRPr lang="en-US" altLang="zh-CN" sz="2400" b="1" dirty="0" smtClean="0">
              <a:solidFill>
                <a:schemeClr val="accent1"/>
              </a:solidFill>
            </a:endParaRPr>
          </a:p>
          <a:p>
            <a:endParaRPr lang="zh-CN" altLang="en-US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6150115" y="4136998"/>
          <a:ext cx="2845352" cy="219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Acrobat Document" r:id="rId4" imgW="6035040" imgH="4663440" progId="AcroExch.Document.7">
                  <p:embed/>
                </p:oleObj>
              </mc:Choice>
              <mc:Fallback>
                <p:oleObj name="Acrobat Document" r:id="rId4" imgW="6035040" imgH="46634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0115" y="4136998"/>
                        <a:ext cx="2845352" cy="2198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5806427" y="2499877"/>
            <a:ext cx="318904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法国</a:t>
            </a: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</a:rPr>
              <a:t>MUNU</a:t>
            </a:r>
            <a:r>
              <a:rPr lang="zh-CN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实验：</a:t>
            </a: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</a:rPr>
              <a:t>CF</a:t>
            </a:r>
            <a:r>
              <a:rPr lang="en-US" altLang="zh-CN" sz="2000" b="1" baseline="-25000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</a:p>
          <a:p>
            <a:pPr>
              <a:spcBef>
                <a:spcPct val="20000"/>
              </a:spcBef>
            </a:pP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</a:rPr>
              <a:t>T </a:t>
            </a:r>
            <a:r>
              <a:rPr lang="en-US" altLang="zh-CN" sz="2000" b="1" dirty="0">
                <a:solidFill>
                  <a:schemeClr val="accent3">
                    <a:lumMod val="50000"/>
                  </a:schemeClr>
                </a:solidFill>
              </a:rPr>
              <a:t>&gt; 700 </a:t>
            </a:r>
            <a:r>
              <a:rPr lang="en-US" altLang="zh-CN" sz="2000" b="1" dirty="0" err="1">
                <a:solidFill>
                  <a:schemeClr val="accent3">
                    <a:lumMod val="50000"/>
                  </a:schemeClr>
                </a:solidFill>
              </a:rPr>
              <a:t>keV</a:t>
            </a:r>
            <a:endParaRPr lang="en-US" altLang="zh-CN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zh-CN" sz="2000" b="1" dirty="0" err="1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zh-CN" sz="2000" b="1" baseline="-25000" dirty="0" err="1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n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 &lt; </a:t>
            </a:r>
            <a:r>
              <a:rPr lang="en-US" altLang="zh-CN" sz="2000" b="1" dirty="0">
                <a:solidFill>
                  <a:schemeClr val="accent3">
                    <a:lumMod val="50000"/>
                  </a:schemeClr>
                </a:solidFill>
              </a:rPr>
              <a:t>0.9 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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 10</a:t>
            </a:r>
            <a:r>
              <a:rPr lang="en-US" altLang="zh-TW" sz="2000" b="1" baseline="30000" dirty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-10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TW" sz="2000" b="1" dirty="0" err="1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zh-TW" sz="2000" b="1" baseline="-25000" dirty="0" err="1">
                <a:solidFill>
                  <a:schemeClr val="accent3">
                    <a:lumMod val="50000"/>
                  </a:schemeClr>
                </a:solidFill>
              </a:rPr>
              <a:t>B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   (90% CL)</a:t>
            </a:r>
            <a:endParaRPr lang="en-US" altLang="zh-CN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zh-CN" sz="2000" b="1" dirty="0">
                <a:solidFill>
                  <a:schemeClr val="accent3">
                    <a:lumMod val="50000"/>
                  </a:schemeClr>
                </a:solidFill>
              </a:rPr>
              <a:t>PLB 615(2005)153</a:t>
            </a:r>
          </a:p>
        </p:txBody>
      </p:sp>
      <p:pic>
        <p:nvPicPr>
          <p:cNvPr id="8" name="Picture 13" descr="spectrum_comparison_analytical_prediction_adscaled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981562"/>
            <a:ext cx="2955585" cy="266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4582344" y="3855056"/>
            <a:ext cx="781744" cy="1230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" name="椭圆 8"/>
          <p:cNvSpPr/>
          <p:nvPr/>
        </p:nvSpPr>
        <p:spPr>
          <a:xfrm>
            <a:off x="1338440" y="5417019"/>
            <a:ext cx="781744" cy="1230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标题 1"/>
          <p:cNvSpPr>
            <a:spLocks noGrp="1"/>
          </p:cNvSpPr>
          <p:nvPr>
            <p:ph type="title"/>
          </p:nvPr>
        </p:nvSpPr>
        <p:spPr>
          <a:xfrm>
            <a:off x="452438" y="20638"/>
            <a:ext cx="8229600" cy="736006"/>
          </a:xfrm>
        </p:spPr>
        <p:txBody>
          <a:bodyPr/>
          <a:lstStyle/>
          <a:p>
            <a:r>
              <a:rPr lang="zh-CN" altLang="en-US" dirty="0" smtClean="0"/>
              <a:t>江门中微子实验</a:t>
            </a:r>
            <a:r>
              <a:rPr lang="en-US" altLang="zh-CN" dirty="0"/>
              <a:t> </a:t>
            </a:r>
            <a:r>
              <a:rPr lang="en-US" altLang="zh-CN" dirty="0" smtClean="0"/>
              <a:t>(JUNO)</a:t>
            </a:r>
            <a:endParaRPr lang="zh-CN" altLang="en-US" dirty="0" smtClean="0"/>
          </a:p>
        </p:txBody>
      </p:sp>
      <p:graphicFrame>
        <p:nvGraphicFramePr>
          <p:cNvPr id="14" name="内容占位符 13"/>
          <p:cNvGraphicFramePr>
            <a:graphicFrameLocks noGrp="1"/>
          </p:cNvGraphicFramePr>
          <p:nvPr>
            <p:ph idx="1"/>
          </p:nvPr>
        </p:nvGraphicFramePr>
        <p:xfrm>
          <a:off x="198438" y="836613"/>
          <a:ext cx="8856663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65"/>
                <a:gridCol w="1440108"/>
                <a:gridCol w="1080081"/>
                <a:gridCol w="1152086"/>
                <a:gridCol w="2232167"/>
                <a:gridCol w="2088156"/>
              </a:tblGrid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NPP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Daya Bay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Huizhou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Lufeng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Yangjiang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Taishan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Status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Operational</a:t>
                      </a:r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Power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</a:tbl>
          </a:graphicData>
        </a:graphic>
      </p:graphicFrame>
      <p:grpSp>
        <p:nvGrpSpPr>
          <p:cNvPr id="120865" name="组合 19"/>
          <p:cNvGrpSpPr>
            <a:grpSpLocks/>
          </p:cNvGrpSpPr>
          <p:nvPr/>
        </p:nvGrpSpPr>
        <p:grpSpPr bwMode="auto">
          <a:xfrm>
            <a:off x="11113" y="2012996"/>
            <a:ext cx="9121775" cy="4793651"/>
            <a:chOff x="13369" y="2132855"/>
            <a:chExt cx="9121777" cy="4792806"/>
          </a:xfrm>
        </p:grpSpPr>
        <p:pic>
          <p:nvPicPr>
            <p:cNvPr id="120876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5"/>
              <a:ext cx="9121777" cy="4792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5"/>
            <p:cNvSpPr txBox="1"/>
            <p:nvPr/>
          </p:nvSpPr>
          <p:spPr>
            <a:xfrm>
              <a:off x="95167" y="6388359"/>
              <a:ext cx="2657476" cy="4615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zh-CN" alt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阳江核电</a:t>
              </a: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站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81898" y="5984006"/>
              <a:ext cx="1741487" cy="4615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zh-CN" alt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台山核电站</a:t>
              </a:r>
              <a:endPara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67243" y="4341787"/>
              <a:ext cx="1249204" cy="7077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Daya</a:t>
              </a: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Bay NPP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4120" y="3894671"/>
              <a:ext cx="1152525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Huizhou</a:t>
              </a:r>
              <a:b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 dirty="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52396" y="3796263"/>
              <a:ext cx="855662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Lufeng</a:t>
              </a:r>
              <a:b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35794" y="5313646"/>
              <a:ext cx="1800225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40406" y="5589822"/>
              <a:ext cx="900113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832139" y="4879509"/>
              <a:ext cx="1435681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Hong Kong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765167" y="3136800"/>
              <a:ext cx="1600854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Guang</a:t>
              </a: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Zhou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701132" y="3894671"/>
              <a:ext cx="13049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Shen Zhen</a:t>
              </a:r>
              <a:endParaRPr lang="zh-CN" alt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0888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89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90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94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20895" name="直接连接符 45"/>
            <p:cNvCxnSpPr>
              <a:cxnSpLocks noChangeShapeType="1"/>
            </p:cNvCxnSpPr>
            <p:nvPr/>
          </p:nvCxnSpPr>
          <p:spPr bwMode="auto">
            <a:xfrm>
              <a:off x="1448333" y="5517232"/>
              <a:ext cx="891419" cy="36004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96" name="直接连接符 46"/>
            <p:cNvCxnSpPr>
              <a:cxnSpLocks noChangeShapeType="1"/>
            </p:cNvCxnSpPr>
            <p:nvPr/>
          </p:nvCxnSpPr>
          <p:spPr bwMode="auto">
            <a:xfrm flipH="1">
              <a:off x="1016286" y="5517232"/>
              <a:ext cx="432048" cy="813446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97" name="直接箭头连接符 47"/>
            <p:cNvCxnSpPr>
              <a:cxnSpLocks noChangeShapeType="1"/>
              <a:endCxn id="120894" idx="7"/>
            </p:cNvCxnSpPr>
            <p:nvPr/>
          </p:nvCxnSpPr>
          <p:spPr bwMode="auto">
            <a:xfrm flipH="1">
              <a:off x="1516973" y="3406800"/>
              <a:ext cx="1222717" cy="2056689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8"/>
            <p:cNvSpPr txBox="1"/>
            <p:nvPr/>
          </p:nvSpPr>
          <p:spPr>
            <a:xfrm>
              <a:off x="2413670" y="3697855"/>
              <a:ext cx="1333500" cy="3682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b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2.5 h drive</a:t>
              </a:r>
              <a:endParaRPr lang="zh-CN" altLang="en-US" sz="1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20899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3" name="TextBox 7"/>
          <p:cNvSpPr txBox="1"/>
          <p:nvPr/>
        </p:nvSpPr>
        <p:spPr>
          <a:xfrm>
            <a:off x="26097" y="2773789"/>
            <a:ext cx="2522537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广东江门开平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868" name="Picture 2" descr="D:\EH3_4_detector_diamond_IMG_2019.jpg"/>
          <p:cNvSpPr>
            <a:spLocks noChangeAspect="1" noChangeArrowheads="1"/>
          </p:cNvSpPr>
          <p:nvPr/>
        </p:nvSpPr>
        <p:spPr bwMode="auto">
          <a:xfrm>
            <a:off x="5494338" y="4503785"/>
            <a:ext cx="10652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zh-CN" altLang="en-US" sz="200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5240338" y="2941685"/>
            <a:ext cx="90487" cy="107950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 flipV="1">
            <a:off x="5330825" y="2941685"/>
            <a:ext cx="754063" cy="7810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H="1" flipV="1">
            <a:off x="5330825" y="2941685"/>
            <a:ext cx="2265363" cy="5651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002213" y="2641647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altLang="zh-CN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Previous site candidate</a:t>
            </a:r>
            <a:endParaRPr lang="zh-CN" alt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0873" name="椭圆 61"/>
          <p:cNvSpPr>
            <a:spLocks noChangeArrowheads="1"/>
          </p:cNvSpPr>
          <p:nvPr/>
        </p:nvSpPr>
        <p:spPr bwMode="auto">
          <a:xfrm>
            <a:off x="5302250" y="2930572"/>
            <a:ext cx="61913" cy="6032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rgbClr val="0070C0"/>
              </a:solidFill>
            </a:endParaRPr>
          </a:p>
        </p:txBody>
      </p:sp>
      <p:sp>
        <p:nvSpPr>
          <p:cNvPr id="120874" name="矩形 15"/>
          <p:cNvSpPr>
            <a:spLocks noChangeArrowheads="1"/>
          </p:cNvSpPr>
          <p:nvPr/>
        </p:nvSpPr>
        <p:spPr bwMode="auto">
          <a:xfrm>
            <a:off x="154498" y="3476607"/>
            <a:ext cx="1540806" cy="40011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地下 </a:t>
            </a:r>
            <a:r>
              <a:rPr lang="en-US" altLang="zh-CN" sz="2000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 </a:t>
            </a:r>
            <a:r>
              <a:rPr lang="en-US" altLang="zh-CN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endParaRPr lang="zh-CN" altLang="en-US" sz="2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025" y="4077437"/>
            <a:ext cx="1056326" cy="106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35" y="3039316"/>
            <a:ext cx="1175555" cy="8375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7174" y="4387894"/>
            <a:ext cx="122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2</a:t>
            </a:r>
            <a:r>
              <a:rPr lang="zh-CN" altLang="en-US" sz="2400" dirty="0" smtClean="0">
                <a:solidFill>
                  <a:srgbClr val="FF0000"/>
                </a:solidFill>
              </a:rPr>
              <a:t>万吨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60812" y="5441156"/>
            <a:ext cx="5183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测量中微子质量顺序成为国际焦点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年提出设想，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年立项</a:t>
            </a:r>
            <a:endParaRPr lang="en-US" altLang="zh-CN" sz="24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总经费约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亿，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年建成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541" y="2119312"/>
            <a:ext cx="3888055" cy="3172203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617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247000"/>
            <a:ext cx="9144000" cy="589712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质量顺序与精确测量</a:t>
            </a:r>
          </a:p>
        </p:txBody>
      </p:sp>
      <p:graphicFrame>
        <p:nvGraphicFramePr>
          <p:cNvPr id="11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29977"/>
              </p:ext>
            </p:extLst>
          </p:nvPr>
        </p:nvGraphicFramePr>
        <p:xfrm>
          <a:off x="5004048" y="1196752"/>
          <a:ext cx="3870878" cy="2377536"/>
        </p:xfrm>
        <a:graphic>
          <a:graphicData uri="http://schemas.openxmlformats.org/drawingml/2006/table">
            <a:tbl>
              <a:tblPr/>
              <a:tblGrid>
                <a:gridCol w="1210521"/>
                <a:gridCol w="1446084"/>
                <a:gridCol w="1214273"/>
              </a:tblGrid>
              <a:tr h="37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41" marR="9144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Current 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DYB 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II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D</a:t>
                      </a: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12</a:t>
                      </a:r>
                    </a:p>
                  </a:txBody>
                  <a:tcPr marL="91441" marR="9144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3</a:t>
                      </a: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0.6</a:t>
                      </a: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D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23</a:t>
                      </a:r>
                    </a:p>
                  </a:txBody>
                  <a:tcPr marL="91441" marR="9144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5</a:t>
                      </a: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0.6</a:t>
                      </a: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sin</a:t>
                      </a:r>
                      <a:r>
                        <a:rPr kumimoji="1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q</a:t>
                      </a:r>
                      <a:r>
                        <a:rPr kumimoji="1" lang="en-US" altLang="zh-CN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12</a:t>
                      </a:r>
                    </a:p>
                  </a:txBody>
                  <a:tcPr marL="91441" marR="9144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6</a:t>
                      </a: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0.7</a:t>
                      </a: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sin</a:t>
                      </a:r>
                      <a:r>
                        <a:rPr kumimoji="1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q</a:t>
                      </a:r>
                      <a:r>
                        <a:rPr kumimoji="1" lang="en-US" altLang="zh-CN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23</a:t>
                      </a:r>
                    </a:p>
                  </a:txBody>
                  <a:tcPr marL="91441" marR="9144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20</a:t>
                      </a: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N/A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sin</a:t>
                      </a:r>
                      <a:r>
                        <a:rPr kumimoji="1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q</a:t>
                      </a:r>
                      <a:r>
                        <a:rPr kumimoji="1" lang="en-US" altLang="zh-CN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13</a:t>
                      </a:r>
                    </a:p>
                  </a:txBody>
                  <a:tcPr marL="91441" marR="9144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sym typeface="Symbol" charset="2"/>
                        </a:rPr>
                        <a:t>14%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sym typeface="Wingdings" charset="2"/>
                        </a:rPr>
                        <a:t> 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  <a:sym typeface="Wingdings" charset="2"/>
                        </a:rPr>
                        <a:t>4%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~ 15%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41" marR="9144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5364088" y="3717032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New physics searches:</a:t>
            </a:r>
            <a:b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</a:br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Check the unitary of mixing matrix to ~1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%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022075"/>
            <a:ext cx="4756650" cy="355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内容占位符 1"/>
          <p:cNvSpPr>
            <a:spLocks noGrp="1"/>
          </p:cNvSpPr>
          <p:nvPr>
            <p:ph idx="1"/>
          </p:nvPr>
        </p:nvSpPr>
        <p:spPr>
          <a:xfrm>
            <a:off x="323528" y="4801196"/>
            <a:ext cx="8496944" cy="1868164"/>
          </a:xfrm>
        </p:spPr>
        <p:txBody>
          <a:bodyPr>
            <a:normAutofit/>
          </a:bodyPr>
          <a:lstStyle/>
          <a:p>
            <a:pPr marL="0" lvl="1" indent="0">
              <a:buClr>
                <a:srgbClr val="00B0F0"/>
              </a:buClr>
              <a:buSzPct val="90000"/>
              <a:buNone/>
            </a:pPr>
            <a:r>
              <a:rPr lang="en-US" altLang="zh-CN" sz="22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MH sensitivity with</a:t>
            </a:r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6 years</a:t>
            </a:r>
            <a:r>
              <a:rPr lang="en-US" altLang="zh-CN" sz="22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‘ data of JUNO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(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PRD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altLang="zh-C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013008 (2013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Ideal case: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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with r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el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ative measurement,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5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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with absolute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Δm</a:t>
            </a:r>
            <a:r>
              <a:rPr lang="en-US" altLang="zh-CN" sz="2000" baseline="30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measurement</a:t>
            </a:r>
            <a:endParaRPr lang="en-US" altLang="zh-CN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  <a:sym typeface="Symbol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Taking into account the spread of reactor cores, uncertainties from energy non-linearity, etc.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3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with r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elative measurement,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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/>
              </a:rPr>
              <a:t>with absolute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Δm</a:t>
            </a:r>
            <a:r>
              <a:rPr lang="en-US" altLang="zh-CN" sz="2000" baseline="30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measurement</a:t>
            </a: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  <a:sym typeface="Symbo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9959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juno_map_yerevan_displac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4887" y="824989"/>
            <a:ext cx="6425787" cy="361986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8650" y="172510"/>
            <a:ext cx="7886700" cy="74034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江门国际合作组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045979" y="3575406"/>
            <a:ext cx="3974695" cy="3325177"/>
            <a:chOff x="4048125" y="4003626"/>
            <a:chExt cx="3863028" cy="3419268"/>
          </a:xfrm>
        </p:grpSpPr>
        <p:sp>
          <p:nvSpPr>
            <p:cNvPr id="13" name="Rectangle 39"/>
            <p:cNvSpPr>
              <a:spLocks noChangeArrowheads="1"/>
            </p:cNvSpPr>
            <p:nvPr/>
          </p:nvSpPr>
          <p:spPr bwMode="auto">
            <a:xfrm>
              <a:off x="4048125" y="4003626"/>
              <a:ext cx="3749296" cy="3195507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lnSpc>
                  <a:spcPct val="90000"/>
                </a:lnSpc>
              </a:pPr>
              <a:r>
                <a:rPr lang="zh-CN" altLang="en-US" sz="2000" b="1" dirty="0" smtClean="0">
                  <a:solidFill>
                    <a:srgbClr val="FF3300"/>
                  </a:solidFill>
                </a:rPr>
                <a:t>亚洲</a:t>
              </a:r>
              <a:r>
                <a:rPr lang="en-US" altLang="zh-CN" sz="2000" b="1" dirty="0" smtClean="0">
                  <a:solidFill>
                    <a:srgbClr val="FF3300"/>
                  </a:solidFill>
                </a:rPr>
                <a:t> </a:t>
              </a:r>
              <a:r>
                <a:rPr lang="en-US" altLang="zh-CN" sz="2000" b="1" dirty="0" smtClean="0">
                  <a:solidFill>
                    <a:srgbClr val="FF3300"/>
                  </a:solidFill>
                </a:rPr>
                <a:t>(</a:t>
              </a:r>
              <a:r>
                <a:rPr lang="en-US" altLang="zh-CN" sz="2000" b="1" dirty="0" smtClean="0">
                  <a:solidFill>
                    <a:srgbClr val="FF3300"/>
                  </a:solidFill>
                </a:rPr>
                <a:t>32</a:t>
              </a:r>
              <a:r>
                <a:rPr lang="en-US" altLang="zh-CN" sz="2000" b="1" dirty="0" smtClean="0">
                  <a:solidFill>
                    <a:srgbClr val="FF3300"/>
                  </a:solidFill>
                </a:rPr>
                <a:t>)</a:t>
              </a:r>
              <a:endParaRPr lang="en-US" altLang="zh-CN" sz="2000" b="1" dirty="0" smtClean="0">
                <a:solidFill>
                  <a:srgbClr val="FF3300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北师大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地质科学院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重庆大学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原子能院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东莞理工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华东理工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广西大学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哈工大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高能物理所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吉林大学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311469" y="4509338"/>
              <a:ext cx="1402235" cy="265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zh-CN" altLang="en-US" b="1" dirty="0">
                  <a:solidFill>
                    <a:schemeClr val="accent1"/>
                  </a:solidFill>
                </a:rPr>
                <a:t>南京大学</a:t>
              </a:r>
              <a:endParaRPr lang="en-US" altLang="zh-CN" b="1" dirty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南开大学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交通大学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(</a:t>
              </a:r>
              <a:r>
                <a:rPr lang="zh-CN" altLang="en-US" b="1" dirty="0" smtClean="0">
                  <a:solidFill>
                    <a:schemeClr val="accent1"/>
                  </a:solidFill>
                </a:rPr>
                <a:t>台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)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台湾大学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(</a:t>
              </a:r>
              <a:r>
                <a:rPr lang="zh-CN" altLang="en-US" b="1" dirty="0" smtClean="0">
                  <a:solidFill>
                    <a:schemeClr val="accent1"/>
                  </a:solidFill>
                </a:rPr>
                <a:t>台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)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联合大学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(</a:t>
              </a:r>
              <a:r>
                <a:rPr lang="zh-CN" altLang="en-US" b="1" dirty="0" smtClean="0">
                  <a:solidFill>
                    <a:schemeClr val="accent1"/>
                  </a:solidFill>
                </a:rPr>
                <a:t>台</a:t>
              </a:r>
              <a:r>
                <a:rPr lang="en-US" altLang="zh-CN" b="1" dirty="0">
                  <a:solidFill>
                    <a:schemeClr val="accent1"/>
                  </a:solidFill>
                </a:rPr>
                <a:t>)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华北电力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北京大学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山东大学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上海交大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四川大学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14322" y="4508062"/>
              <a:ext cx="1196831" cy="2914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中山大学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清华大学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国科大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中科大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武汉大学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五邑大学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厦门大学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1"/>
                  </a:solidFill>
                </a:rPr>
                <a:t>西安交大</a:t>
              </a: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endParaRPr lang="en-US" altLang="zh-CN" b="1" dirty="0" smtClean="0">
                <a:solidFill>
                  <a:schemeClr val="accent1"/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zh-CN" alt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泰国（</a:t>
              </a:r>
              <a:r>
                <a:rPr lang="en-US" altLang="zh-CN" b="1" dirty="0">
                  <a:solidFill>
                    <a:schemeClr val="accent3">
                      <a:lumMod val="50000"/>
                    </a:schemeClr>
                  </a:solidFill>
                </a:rPr>
                <a:t>1</a:t>
              </a:r>
              <a:r>
                <a:rPr lang="zh-CN" altLang="en-US" b="1" dirty="0">
                  <a:solidFill>
                    <a:schemeClr val="accent3">
                      <a:lumMod val="50000"/>
                    </a:schemeClr>
                  </a:solidFill>
                </a:rPr>
                <a:t>）</a:t>
              </a:r>
              <a:endParaRPr lang="en-US" altLang="zh-CN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SUT</a:t>
              </a:r>
              <a:endParaRPr lang="en-US" altLang="zh-CN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25211" y="3356992"/>
            <a:ext cx="4271017" cy="2898521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</a:pPr>
            <a:r>
              <a:rPr lang="zh-CN" altLang="en-US" sz="2000" b="1" dirty="0" smtClean="0">
                <a:solidFill>
                  <a:srgbClr val="FF3300"/>
                </a:solidFill>
              </a:rPr>
              <a:t>欧洲</a:t>
            </a:r>
            <a:r>
              <a:rPr lang="en-US" altLang="zh-CN" sz="2000" b="1" dirty="0" smtClean="0">
                <a:solidFill>
                  <a:srgbClr val="FF3300"/>
                </a:solidFill>
              </a:rPr>
              <a:t> (</a:t>
            </a:r>
            <a:r>
              <a:rPr lang="en-US" altLang="zh-CN" sz="2000" b="1" dirty="0" smtClean="0">
                <a:solidFill>
                  <a:srgbClr val="FF3300"/>
                </a:solidFill>
              </a:rPr>
              <a:t>27)</a:t>
            </a:r>
            <a:endParaRPr lang="en-US" altLang="zh-CN" sz="2000" b="1" dirty="0" smtClean="0">
              <a:solidFill>
                <a:srgbClr val="FF3300"/>
              </a:solidFill>
            </a:endParaRPr>
          </a:p>
          <a:p>
            <a:pPr marL="342900" indent="-342900">
              <a:lnSpc>
                <a:spcPct val="90000"/>
              </a:lnSpc>
            </a:pPr>
            <a:endParaRPr lang="en-US" altLang="zh-CN" sz="1050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法国（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</a:rPr>
              <a:t>5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APC Paris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CPPM Marseille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IPHC Strasbourg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LLR </a:t>
            </a:r>
            <a:r>
              <a:rPr lang="en-US" altLang="zh-CN" b="1" dirty="0">
                <a:solidFill>
                  <a:schemeClr val="accent1"/>
                </a:solidFill>
              </a:rPr>
              <a:t>Paris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err="1">
                <a:solidFill>
                  <a:schemeClr val="accent1"/>
                </a:solidFill>
              </a:rPr>
              <a:t>Subatech</a:t>
            </a:r>
            <a:r>
              <a:rPr lang="en-US" altLang="zh-CN" b="1" dirty="0">
                <a:solidFill>
                  <a:schemeClr val="accent1"/>
                </a:solidFill>
              </a:rPr>
              <a:t> </a:t>
            </a:r>
            <a:r>
              <a:rPr lang="en-US" altLang="zh-CN" b="1" dirty="0" smtClean="0">
                <a:solidFill>
                  <a:schemeClr val="accent1"/>
                </a:solidFill>
              </a:rPr>
              <a:t>Nantes</a:t>
            </a:r>
          </a:p>
          <a:p>
            <a:pPr marL="342900" indent="-342900">
              <a:lnSpc>
                <a:spcPct val="90000"/>
              </a:lnSpc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芬兰（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U </a:t>
            </a:r>
            <a:r>
              <a:rPr lang="en-US" altLang="zh-CN" b="1" dirty="0" smtClean="0">
                <a:solidFill>
                  <a:schemeClr val="accent1"/>
                </a:solidFill>
              </a:rPr>
              <a:t>Oulu</a:t>
            </a:r>
          </a:p>
          <a:p>
            <a:pPr marL="342900" indent="-342900">
              <a:lnSpc>
                <a:spcPct val="90000"/>
              </a:lnSpc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俄罗斯（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JINR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INR Moscow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Moscow Stat </a:t>
            </a:r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3225915" y="3766502"/>
            <a:ext cx="1578097" cy="2496506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德国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（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7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FZ </a:t>
            </a:r>
            <a:r>
              <a:rPr lang="en-US" altLang="zh-CN" b="1" dirty="0" err="1" smtClean="0">
                <a:solidFill>
                  <a:schemeClr val="accent1"/>
                </a:solidFill>
              </a:rPr>
              <a:t>Julich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RWTH </a:t>
            </a:r>
            <a:r>
              <a:rPr lang="en-US" altLang="zh-CN" b="1" dirty="0" smtClean="0">
                <a:solidFill>
                  <a:schemeClr val="accent1"/>
                </a:solidFill>
              </a:rPr>
              <a:t>Aachen</a:t>
            </a:r>
            <a:endParaRPr lang="en-US" altLang="zh-CN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TUM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U Hamburg</a:t>
            </a:r>
            <a:endParaRPr lang="en-US" altLang="zh-CN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U Mainz</a:t>
            </a:r>
            <a:endParaRPr lang="en-US" altLang="zh-CN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U </a:t>
            </a:r>
            <a:r>
              <a:rPr lang="en-US" altLang="zh-CN" b="1" dirty="0" err="1" smtClean="0">
                <a:solidFill>
                  <a:schemeClr val="accent1"/>
                </a:solidFill>
              </a:rPr>
              <a:t>Tuebingen</a:t>
            </a:r>
            <a:endParaRPr lang="en-US" altLang="zh-CN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比利时（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ULB</a:t>
            </a:r>
          </a:p>
          <a:p>
            <a:pPr marL="342900" indent="-342900">
              <a:lnSpc>
                <a:spcPct val="90000"/>
              </a:lnSpc>
            </a:pP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亚美尼亚（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YPI</a:t>
            </a:r>
          </a:p>
        </p:txBody>
      </p: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1715443" y="3766310"/>
            <a:ext cx="1632421" cy="2532998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意大利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（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INFN-Catania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</a:t>
            </a:r>
            <a:r>
              <a:rPr lang="en-US" altLang="zh-CN" b="1" dirty="0" err="1" smtClean="0">
                <a:solidFill>
                  <a:schemeClr val="accent1"/>
                </a:solidFill>
              </a:rPr>
              <a:t>Frascati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INFN-Ferrara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INFN-Milano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</a:t>
            </a:r>
            <a:r>
              <a:rPr lang="en-US" altLang="zh-CN" b="1" dirty="0" err="1" smtClean="0">
                <a:solidFill>
                  <a:schemeClr val="accent1"/>
                </a:solidFill>
              </a:rPr>
              <a:t>MilanoB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</a:t>
            </a:r>
            <a:r>
              <a:rPr lang="en-US" altLang="zh-CN" b="1" dirty="0" err="1" smtClean="0">
                <a:solidFill>
                  <a:schemeClr val="accent1"/>
                </a:solidFill>
              </a:rPr>
              <a:t>Padova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INFN-Perugia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INFN-Roma </a:t>
            </a:r>
            <a:r>
              <a:rPr lang="en-US" altLang="zh-CN" b="1" dirty="0" smtClean="0">
                <a:solidFill>
                  <a:schemeClr val="accent1"/>
                </a:solidFill>
              </a:rPr>
              <a:t>3</a:t>
            </a:r>
          </a:p>
          <a:p>
            <a:pPr marL="342900" indent="-342900">
              <a:lnSpc>
                <a:spcPct val="90000"/>
              </a:lnSpc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捷克（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</a:rPr>
              <a:t>）</a:t>
            </a:r>
            <a:endParaRPr lang="en-US" altLang="zh-CN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Charles </a:t>
            </a:r>
            <a:r>
              <a:rPr lang="en-US" altLang="zh-CN" b="1" dirty="0" smtClean="0">
                <a:solidFill>
                  <a:schemeClr val="accent1"/>
                </a:solidFill>
              </a:rPr>
              <a:t>U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0935" y="1144800"/>
            <a:ext cx="3002410" cy="1938992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</a:t>
            </a:r>
            <a:r>
              <a:rPr lang="zh-CN" altLang="en-US" sz="20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zh-CN" altLang="en-US" sz="20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组：</a:t>
            </a:r>
            <a:r>
              <a:rPr lang="en-US" altLang="zh-CN" sz="20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个国家和地区，</a:t>
            </a:r>
            <a:r>
              <a:rPr lang="en-US" altLang="zh-CN" sz="20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62</a:t>
            </a:r>
            <a:r>
              <a:rPr lang="zh-CN" altLang="en-US" sz="2000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个单位，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20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高能所   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endParaRPr lang="en-US" altLang="zh-CN" sz="20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国内大学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</a:t>
            </a:r>
            <a:endParaRPr lang="en-US" altLang="zh-CN" sz="20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欧洲       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136" y="59923"/>
            <a:ext cx="1403647" cy="1305237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23" name="Rectangle 39"/>
          <p:cNvSpPr>
            <a:spLocks noChangeArrowheads="1"/>
          </p:cNvSpPr>
          <p:nvPr/>
        </p:nvSpPr>
        <p:spPr bwMode="auto">
          <a:xfrm>
            <a:off x="4630440" y="2492896"/>
            <a:ext cx="1284024" cy="1273414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zh-CN" altLang="en-US" b="1" dirty="0" smtClean="0">
                <a:solidFill>
                  <a:srgbClr val="FF0000"/>
                </a:solidFill>
              </a:rPr>
              <a:t>美国（</a:t>
            </a:r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r>
              <a:rPr lang="zh-CN" altLang="en-US" b="1" dirty="0" smtClean="0">
                <a:solidFill>
                  <a:srgbClr val="FF0000"/>
                </a:solidFill>
              </a:rPr>
              <a:t>）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UMD-G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UMD-P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zh-CN" altLang="en-US" b="1" dirty="0" smtClean="0">
                <a:solidFill>
                  <a:srgbClr val="FF0000"/>
                </a:solidFill>
              </a:rPr>
              <a:t>智利（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r>
              <a:rPr lang="zh-CN" altLang="en-US" b="1" dirty="0" smtClean="0">
                <a:solidFill>
                  <a:srgbClr val="FF0000"/>
                </a:solidFill>
              </a:rPr>
              <a:t>）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PCUC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08" y="53752"/>
            <a:ext cx="9036496" cy="926976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质量顺序测量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438418" y="4293096"/>
            <a:ext cx="8532440" cy="2448272"/>
          </a:xfrm>
          <a:effectLst/>
        </p:spPr>
        <p:txBody>
          <a:bodyPr>
            <a:normAutofit lnSpcReduction="10000"/>
          </a:bodyPr>
          <a:lstStyle/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美国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Nova+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日本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T2K+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大亚湾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美国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DUNE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LBNE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万吨液氩，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2024</a:t>
            </a:r>
            <a:r>
              <a:rPr lang="zh-C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每年增加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万吨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美国南极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PINGU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2021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取数，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 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法国 地中海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ORCA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KM3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2020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取数，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日本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Hyper-K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2016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提交建议，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取数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韩国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RENO-50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：三星支持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2M$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预研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418" y="1049178"/>
            <a:ext cx="7974632" cy="32439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58" y="1112859"/>
            <a:ext cx="3990975" cy="2924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57782" y="833154"/>
            <a:ext cx="3818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 smtClean="0">
                <a:solidFill>
                  <a:schemeClr val="accent3">
                    <a:lumMod val="50000"/>
                  </a:schemeClr>
                </a:solidFill>
              </a:rPr>
              <a:t>M. </a:t>
            </a:r>
            <a:r>
              <a:rPr lang="en-US" altLang="zh-CN" sz="1600" b="0" dirty="0" err="1" smtClean="0">
                <a:solidFill>
                  <a:schemeClr val="accent3">
                    <a:lumMod val="50000"/>
                  </a:schemeClr>
                </a:solidFill>
              </a:rPr>
              <a:t>Blennow</a:t>
            </a:r>
            <a:r>
              <a:rPr lang="en-US" altLang="zh-CN" sz="1600" b="0" dirty="0" smtClean="0">
                <a:solidFill>
                  <a:schemeClr val="accent3">
                    <a:lumMod val="50000"/>
                  </a:schemeClr>
                </a:solidFill>
              </a:rPr>
              <a:t> et al., arXiv:1311.1822(2013)</a:t>
            </a:r>
            <a:endParaRPr lang="zh-CN" altLang="en-US" sz="16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73895" y="3144177"/>
            <a:ext cx="2703675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err="1" smtClean="0">
                <a:solidFill>
                  <a:schemeClr val="accent6">
                    <a:lumMod val="75000"/>
                  </a:schemeClr>
                </a:solidFill>
              </a:rPr>
              <a:t>NOvA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, LBNE:  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</a:t>
            </a:r>
          </a:p>
          <a:p>
            <a:pPr algn="l"/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PINGU, INO:  </a:t>
            </a:r>
            <a:r>
              <a:rPr lang="en-US" altLang="zh-CN" sz="2000" baseline="-25000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23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=40-50</a:t>
            </a:r>
          </a:p>
          <a:p>
            <a:pPr algn="l"/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JUNO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: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  3%-3.5%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9564" y="898236"/>
            <a:ext cx="2722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accent3">
                    <a:lumMod val="50000"/>
                  </a:schemeClr>
                </a:solidFill>
              </a:rPr>
              <a:t>PINGU LOI, </a:t>
            </a:r>
            <a:r>
              <a:rPr lang="en-US" altLang="zh-CN" sz="1600" b="0" dirty="0" smtClean="0">
                <a:solidFill>
                  <a:schemeClr val="accent3">
                    <a:lumMod val="50000"/>
                  </a:schemeClr>
                </a:solidFill>
              </a:rPr>
              <a:t>arXiv:1401.2046</a:t>
            </a:r>
            <a:endParaRPr lang="zh-CN" altLang="en-US" sz="1600" b="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08" y="53752"/>
            <a:ext cx="9036496" cy="926976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质量顺序测量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438418" y="4293096"/>
            <a:ext cx="8532440" cy="2448272"/>
          </a:xfrm>
          <a:effectLst/>
        </p:spPr>
        <p:txBody>
          <a:bodyPr>
            <a:normAutofit lnSpcReduction="10000"/>
          </a:bodyPr>
          <a:lstStyle/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美国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Nova+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日本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T2K+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大亚湾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美国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DUNE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LBNE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万吨液氩，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2024</a:t>
            </a:r>
            <a:r>
              <a:rPr lang="zh-C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每年增加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万吨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美国南极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PINGU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2021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取数，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 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法国 地中海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ORCA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KM3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2020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取数，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日本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Hyper-K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2016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提交建议，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取数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lvl="1" indent="-342900" algn="just">
              <a:defRPr/>
            </a:pP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韩国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RENO-50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：三星支持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2M$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预研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1231235" y="1907540"/>
                <a:ext cx="2078360" cy="72923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chemeClr val="accent1"/>
                    </a:solidFill>
                  </a:rPr>
                  <a:t> Interference (</a:t>
                </a:r>
                <a:r>
                  <a:rPr lang="en-US" altLang="zh-CN" sz="2000" b="1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)</a:t>
                </a:r>
                <a:endParaRPr lang="zh-CN" altLang="en-US" sz="20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235" y="1907540"/>
                <a:ext cx="2078360" cy="729239"/>
              </a:xfrm>
              <a:prstGeom prst="rect">
                <a:avLst/>
              </a:prstGeom>
              <a:blipFill rotWithShape="0">
                <a:blip r:embed="rId2"/>
                <a:stretch>
                  <a:fillRect l="-2915" t="-820" b="-1311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3440291" y="1907540"/>
                <a:ext cx="2078360" cy="74687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𝒆𝒆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zh-CN" alt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chemeClr val="accent1"/>
                    </a:solidFill>
                  </a:rPr>
                  <a:t> difference</a:t>
                </a:r>
                <a:endParaRPr lang="zh-CN" altLang="en-US" sz="20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291" y="1907540"/>
                <a:ext cx="2078360" cy="746871"/>
              </a:xfrm>
              <a:prstGeom prst="rect">
                <a:avLst/>
              </a:prstGeom>
              <a:blipFill rotWithShape="0">
                <a:blip r:embed="rId3"/>
                <a:stretch>
                  <a:fillRect l="-2624" t="-1613" b="-1290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5627499" y="1907540"/>
            <a:ext cx="2078360" cy="7135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2000" b="1" dirty="0" smtClean="0">
                <a:solidFill>
                  <a:schemeClr val="accent1"/>
                </a:solidFill>
              </a:rPr>
              <a:t>Matter Effect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 flipV="1">
            <a:off x="5705865" y="2805799"/>
            <a:ext cx="1890471" cy="12295"/>
          </a:xfrm>
          <a:prstGeom prst="line">
            <a:avLst/>
          </a:prstGeom>
          <a:solidFill>
            <a:srgbClr val="FF0000"/>
          </a:solidFill>
          <a:ln w="1143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文本框 17"/>
          <p:cNvSpPr txBox="1"/>
          <p:nvPr/>
        </p:nvSpPr>
        <p:spPr>
          <a:xfrm>
            <a:off x="7596336" y="2604342"/>
            <a:ext cx="150839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</a:rPr>
              <a:t>atmospheric</a:t>
            </a:r>
            <a:endParaRPr lang="zh-CN" alt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1365378" y="2818092"/>
            <a:ext cx="3384000" cy="0"/>
          </a:xfrm>
          <a:prstGeom prst="line">
            <a:avLst/>
          </a:prstGeom>
          <a:solidFill>
            <a:srgbClr val="FF0000"/>
          </a:solidFill>
          <a:ln w="1143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文本框 19"/>
          <p:cNvSpPr txBox="1"/>
          <p:nvPr/>
        </p:nvSpPr>
        <p:spPr>
          <a:xfrm>
            <a:off x="107504" y="2646781"/>
            <a:ext cx="14100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Reactor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cxnSp>
        <p:nvCxnSpPr>
          <p:cNvPr id="21" name="直接连接符 20"/>
          <p:cNvCxnSpPr>
            <a:endCxn id="22" idx="1"/>
          </p:cNvCxnSpPr>
          <p:nvPr/>
        </p:nvCxnSpPr>
        <p:spPr bwMode="auto">
          <a:xfrm>
            <a:off x="4283968" y="3163223"/>
            <a:ext cx="3312368" cy="24492"/>
          </a:xfrm>
          <a:prstGeom prst="line">
            <a:avLst/>
          </a:prstGeom>
          <a:solidFill>
            <a:srgbClr val="FF0000"/>
          </a:solidFill>
          <a:ln w="1143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文本框 21"/>
          <p:cNvSpPr txBox="1"/>
          <p:nvPr/>
        </p:nvSpPr>
        <p:spPr>
          <a:xfrm>
            <a:off x="7596336" y="2987660"/>
            <a:ext cx="14100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CC"/>
                </a:solidFill>
              </a:rPr>
              <a:t>Accelerator</a:t>
            </a:r>
            <a:endParaRPr lang="zh-CN" altLang="en-US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0" y="1457917"/>
            <a:ext cx="9159000" cy="4926682"/>
          </a:xfrm>
          <a:prstGeom prst="rect">
            <a:avLst/>
          </a:prstGeom>
        </p:spPr>
      </p:pic>
      <p:sp>
        <p:nvSpPr>
          <p:cNvPr id="21" name="内容占位符 20"/>
          <p:cNvSpPr>
            <a:spLocks noGrp="1"/>
          </p:cNvSpPr>
          <p:nvPr>
            <p:ph idx="1"/>
          </p:nvPr>
        </p:nvSpPr>
        <p:spPr>
          <a:xfrm>
            <a:off x="449832" y="761691"/>
            <a:ext cx="8363272" cy="901322"/>
          </a:xfrm>
        </p:spPr>
        <p:txBody>
          <a:bodyPr/>
          <a:lstStyle/>
          <a:p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technologies: (</a:t>
            </a:r>
            <a:r>
              <a:rPr lang="en-US" altLang="zh-CN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Li, B) (</a:t>
            </a:r>
            <a:r>
              <a:rPr lang="en-US" altLang="zh-CN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.)(movable)(2 det.)</a:t>
            </a:r>
          </a:p>
          <a:p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have sensitivity 0.02~0.03 @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m</a:t>
            </a:r>
            <a:r>
              <a:rPr lang="en-US" altLang="zh-CN" sz="2400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~1eV</a:t>
            </a:r>
            <a:r>
              <a:rPr lang="en-US" altLang="zh-CN" sz="2400" b="1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@90%CL</a:t>
            </a:r>
            <a:endParaRPr lang="zh-CN" altLang="en-US" sz="2400" b="1" baseline="30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惰性中微子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228184" y="517418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solidFill>
                  <a:srgbClr val="FFFF00"/>
                </a:solidFill>
              </a:rPr>
              <a:t>Lhuillier</a:t>
            </a:r>
            <a:r>
              <a:rPr lang="en-US" altLang="zh-CN" dirty="0" smtClean="0">
                <a:solidFill>
                  <a:srgbClr val="FFFF00"/>
                </a:solidFill>
              </a:rPr>
              <a:t>, Neutrino 2014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五角星 7"/>
          <p:cNvSpPr/>
          <p:nvPr/>
        </p:nvSpPr>
        <p:spPr bwMode="auto">
          <a:xfrm>
            <a:off x="2567332" y="2834934"/>
            <a:ext cx="133754" cy="1332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 bwMode="auto">
          <a:xfrm flipH="1" flipV="1">
            <a:off x="2701087" y="3070484"/>
            <a:ext cx="142721" cy="17908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/>
          <p:cNvCxnSpPr/>
          <p:nvPr/>
        </p:nvCxnSpPr>
        <p:spPr bwMode="auto">
          <a:xfrm flipH="1" flipV="1">
            <a:off x="457202" y="3314379"/>
            <a:ext cx="2315245" cy="15706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文本框 17"/>
          <p:cNvSpPr txBox="1"/>
          <p:nvPr/>
        </p:nvSpPr>
        <p:spPr>
          <a:xfrm>
            <a:off x="1679077" y="4897183"/>
            <a:ext cx="1955855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solidFill>
                  <a:srgbClr val="FFFFFF"/>
                </a:solidFill>
              </a:rPr>
              <a:t>NuLat@NIST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r>
              <a:rPr lang="en-US" altLang="zh-CN" dirty="0" smtClean="0">
                <a:solidFill>
                  <a:srgbClr val="FFFFFF"/>
                </a:solidFill>
              </a:rPr>
              <a:t>And later on ship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7" name="内容占位符 20"/>
          <p:cNvSpPr txBox="1">
            <a:spLocks/>
          </p:cNvSpPr>
          <p:nvPr/>
        </p:nvSpPr>
        <p:spPr>
          <a:xfrm>
            <a:off x="400708" y="5727172"/>
            <a:ext cx="8363272" cy="1130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 sz="2800" kern="12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CC"/>
              </a:buClr>
              <a:buFont typeface="Wingdings" pitchFamily="2" charset="2"/>
              <a:buChar char=""/>
              <a:defRPr sz="2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GS: SOX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BOREXINO+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源（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100kCi </a:t>
            </a:r>
            <a:r>
              <a:rPr lang="en-US" altLang="zh-CN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en-US" altLang="zh-CN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MCi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</a:t>
            </a:r>
            <a:r>
              <a:rPr lang="zh-CN" alt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FNAL: Lar1-ND,  </a:t>
            </a:r>
            <a:r>
              <a:rPr lang="en-US" altLang="zh-CN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MicroBooNE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ICURAS</a:t>
            </a:r>
          </a:p>
          <a:p>
            <a:r>
              <a:rPr lang="en-US" altLang="zh-CN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IsoDAR</a:t>
            </a:r>
            <a:endParaRPr lang="zh-CN" alt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25997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0</a:t>
            </a:r>
            <a:r>
              <a:rPr lang="en-US" altLang="zh-CN" dirty="0" smtClean="0">
                <a:sym typeface="Symbol" panose="05050102010706020507" pitchFamily="18" charset="2"/>
              </a:rPr>
              <a:t></a:t>
            </a: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307391"/>
              </p:ext>
            </p:extLst>
          </p:nvPr>
        </p:nvGraphicFramePr>
        <p:xfrm>
          <a:off x="499272" y="1626770"/>
          <a:ext cx="5095607" cy="2003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Clip" r:id="rId3" imgW="7847619" imgH="3085714" progId="MS_ClipArt_Gallery.2">
                  <p:embed/>
                </p:oleObj>
              </mc:Choice>
              <mc:Fallback>
                <p:oleObj name="Clip" r:id="rId3" imgW="7847619" imgH="30857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272" y="1626770"/>
                        <a:ext cx="5095607" cy="2003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G:\exo\myTalks\tmp\energySp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7" y="982261"/>
            <a:ext cx="2718790" cy="194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eta_beta_xe_spec_li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4" t="16162" r="55556" b="16162"/>
          <a:stretch>
            <a:fillRect/>
          </a:stretch>
        </p:blipFill>
        <p:spPr bwMode="auto">
          <a:xfrm>
            <a:off x="5630586" y="2924944"/>
            <a:ext cx="320040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897013"/>
              </p:ext>
            </p:extLst>
          </p:nvPr>
        </p:nvGraphicFramePr>
        <p:xfrm>
          <a:off x="899592" y="836712"/>
          <a:ext cx="39052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7" imgW="1282680" imgH="228600" progId="Equation.3">
                  <p:embed/>
                </p:oleObj>
              </mc:Choice>
              <mc:Fallback>
                <p:oleObj name="Equation" r:id="rId7" imgW="1282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836712"/>
                        <a:ext cx="390525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6438" y="3724710"/>
            <a:ext cx="412127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8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69" y="53752"/>
            <a:ext cx="9041112" cy="809582"/>
          </a:xfrm>
        </p:spPr>
        <p:txBody>
          <a:bodyPr/>
          <a:lstStyle/>
          <a:p>
            <a:r>
              <a:rPr lang="zh-CN" altLang="en-US" dirty="0" smtClean="0"/>
              <a:t>中微子振荡</a:t>
            </a: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400703"/>
              </p:ext>
            </p:extLst>
          </p:nvPr>
        </p:nvGraphicFramePr>
        <p:xfrm>
          <a:off x="758018" y="1167219"/>
          <a:ext cx="3451500" cy="127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4" imgW="1917360" imgH="711000" progId="Equation.DSMT4">
                  <p:embed/>
                </p:oleObj>
              </mc:Choice>
              <mc:Fallback>
                <p:oleObj name="Equation" r:id="rId4" imgW="191736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018" y="1167219"/>
                        <a:ext cx="3451500" cy="127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64269" y="3955435"/>
          <a:ext cx="8612187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6" imgW="4190760" imgH="736560" progId="Equation.DSMT4">
                  <p:embed/>
                </p:oleObj>
              </mc:Choice>
              <mc:Fallback>
                <p:oleObj name="Equation" r:id="rId6" imgW="4190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9" y="3955435"/>
                        <a:ext cx="8612187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43608" y="5458004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23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~ 45</a:t>
            </a:r>
          </a:p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Atmospheric Accelerator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5466735"/>
            <a:ext cx="1677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000" b="1" baseline="-25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altLang="zh-CN" sz="2000" b="1" baseline="-25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~ 34</a:t>
            </a:r>
          </a:p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Solar</a:t>
            </a:r>
          </a:p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Reactor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5982" y="573325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0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5466735"/>
            <a:ext cx="1677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3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~ </a:t>
            </a:r>
            <a:r>
              <a:rPr lang="en-US" altLang="zh-CN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9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Reactor</a:t>
            </a:r>
          </a:p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Accelerator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下箭头 2"/>
          <p:cNvSpPr/>
          <p:nvPr/>
        </p:nvSpPr>
        <p:spPr bwMode="auto">
          <a:xfrm>
            <a:off x="3232811" y="2782462"/>
            <a:ext cx="432048" cy="9064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1" b="1579"/>
          <a:stretch/>
        </p:blipFill>
        <p:spPr>
          <a:xfrm>
            <a:off x="4790752" y="1408944"/>
            <a:ext cx="2370100" cy="19257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7306470" y="1628800"/>
                <a:ext cx="1658018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𝐞𝐕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470" y="1628800"/>
                <a:ext cx="1658018" cy="314766"/>
              </a:xfrm>
              <a:prstGeom prst="rect">
                <a:avLst/>
              </a:prstGeom>
              <a:blipFill rotWithShape="0">
                <a:blip r:embed="rId9"/>
                <a:stretch>
                  <a:fillRect l="-3309" t="-1923" r="-1471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7267851" y="2514190"/>
                <a:ext cx="1658018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𝐞𝐕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851" y="2514190"/>
                <a:ext cx="1658018" cy="319318"/>
              </a:xfrm>
              <a:prstGeom prst="rect">
                <a:avLst/>
              </a:prstGeom>
              <a:blipFill rotWithShape="0">
                <a:blip r:embed="rId10"/>
                <a:stretch>
                  <a:fillRect l="-2941" t="-3774" r="-1471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4047" y="2658206"/>
            <a:ext cx="26293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三个混合角</a:t>
            </a:r>
            <a:endParaRPr lang="en-US" altLang="zh-CN" sz="20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一个相位角</a:t>
            </a:r>
            <a:endParaRPr lang="en-US" altLang="zh-CN" sz="20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二个质量</a:t>
            </a:r>
            <a:r>
              <a:rPr lang="zh-CN" altLang="en-US" sz="2000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平方差</a:t>
            </a:r>
            <a:endParaRPr lang="en-US" altLang="zh-CN" sz="20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71789" y="3611950"/>
            <a:ext cx="2068237" cy="26459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279916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571" y="-27384"/>
            <a:ext cx="8958427" cy="725470"/>
          </a:xfrm>
        </p:spPr>
        <p:txBody>
          <a:bodyPr/>
          <a:lstStyle/>
          <a:p>
            <a:r>
              <a:rPr lang="en-US" altLang="zh-CN" dirty="0"/>
              <a:t>0</a:t>
            </a:r>
            <a:r>
              <a:rPr lang="en-US" altLang="zh-CN" dirty="0" smtClean="0">
                <a:sym typeface="Symbol" panose="05050102010706020507" pitchFamily="18" charset="2"/>
              </a:rPr>
              <a:t> </a:t>
            </a:r>
            <a:r>
              <a:rPr lang="zh-CN" altLang="en-US" dirty="0" smtClean="0">
                <a:sym typeface="Symbol" panose="05050102010706020507" pitchFamily="18" charset="2"/>
              </a:rPr>
              <a:t>实验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6375" y="6329070"/>
            <a:ext cx="92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136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Xe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6093" y="5874077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76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Ge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33918" y="1248748"/>
            <a:ext cx="878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130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Te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8304" y="2860841"/>
            <a:ext cx="183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82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Se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+mj-lt"/>
              </a:rPr>
              <a:t>(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130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Te,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116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Cd,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48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Ca,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96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Zr,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150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Nd, 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j-lt"/>
              </a:rPr>
              <a:t>100</a:t>
            </a:r>
            <a:r>
              <a:rPr lang="en-US" altLang="zh-CN" b="1" dirty="0" smtClean="0">
                <a:solidFill>
                  <a:srgbClr val="0000FF"/>
                </a:solidFill>
                <a:latin typeface="+mj-lt"/>
              </a:rPr>
              <a:t>Mo)</a:t>
            </a:r>
            <a:endParaRPr lang="zh-CN" alt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31897" y="4893022"/>
            <a:ext cx="878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baseline="30000" dirty="0" smtClean="0">
                <a:solidFill>
                  <a:srgbClr val="0000FF"/>
                </a:solidFill>
                <a:latin typeface="+mj-lt"/>
              </a:rPr>
              <a:t>130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</a:rPr>
              <a:t>Te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9890" y="6156308"/>
            <a:ext cx="2031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 smtClean="0">
                <a:solidFill>
                  <a:srgbClr val="7030A0"/>
                </a:solidFill>
              </a:rPr>
              <a:t>LUCIFER, ……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99" y="2380957"/>
            <a:ext cx="1689115" cy="21617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586" y="2364627"/>
            <a:ext cx="2009326" cy="18494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189" y="847972"/>
            <a:ext cx="1847850" cy="2619375"/>
          </a:xfrm>
          <a:prstGeom prst="rect">
            <a:avLst/>
          </a:prstGeom>
        </p:spPr>
      </p:pic>
      <p:pic>
        <p:nvPicPr>
          <p:cNvPr id="21" name="dropped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072" y="979145"/>
            <a:ext cx="2376206" cy="13902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668" y="690112"/>
            <a:ext cx="1219461" cy="1700991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668" y="4294268"/>
            <a:ext cx="1439636" cy="172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93" y="4481080"/>
            <a:ext cx="23717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20" y="4560070"/>
            <a:ext cx="907059" cy="33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015" y="3824201"/>
            <a:ext cx="24288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未来灵敏度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544616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Picture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2" t="11160" b="9607"/>
          <a:stretch/>
        </p:blipFill>
        <p:spPr bwMode="auto">
          <a:xfrm>
            <a:off x="35496" y="980728"/>
            <a:ext cx="5040560" cy="546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10"/>
          <p:cNvCxnSpPr/>
          <p:nvPr/>
        </p:nvCxnSpPr>
        <p:spPr>
          <a:xfrm>
            <a:off x="2198433" y="1199803"/>
            <a:ext cx="0" cy="495300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735" y="627228"/>
            <a:ext cx="2883506" cy="2916324"/>
          </a:xfrm>
          <a:prstGeom prst="rect">
            <a:avLst/>
          </a:prstGeom>
        </p:spPr>
      </p:pic>
      <p:pic>
        <p:nvPicPr>
          <p:cNvPr id="9" name="Picture 6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444" y="3543552"/>
            <a:ext cx="4054852" cy="319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151" y="1199803"/>
            <a:ext cx="2533810" cy="1374620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8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8351837" cy="692150"/>
          </a:xfrm>
        </p:spPr>
        <p:txBody>
          <a:bodyPr/>
          <a:lstStyle/>
          <a:p>
            <a:r>
              <a:rPr lang="en-US" altLang="zh-CN" sz="3600" dirty="0" smtClean="0"/>
              <a:t>Supernova </a:t>
            </a:r>
            <a:r>
              <a:rPr lang="en-US" altLang="zh-CN" dirty="0"/>
              <a:t>N</a:t>
            </a:r>
            <a:r>
              <a:rPr lang="en-US" altLang="zh-CN" sz="3600" dirty="0" smtClean="0"/>
              <a:t>eutrinos</a:t>
            </a:r>
            <a:endParaRPr lang="zh-CN" altLang="en-US" sz="3600" dirty="0" smtClean="0"/>
          </a:p>
        </p:txBody>
      </p:sp>
      <p:sp>
        <p:nvSpPr>
          <p:cNvPr id="128003" name="内容占位符 2"/>
          <p:cNvSpPr>
            <a:spLocks noGrp="1"/>
          </p:cNvSpPr>
          <p:nvPr>
            <p:ph idx="1"/>
          </p:nvPr>
        </p:nvSpPr>
        <p:spPr>
          <a:xfrm>
            <a:off x="285750" y="692150"/>
            <a:ext cx="8572500" cy="2224088"/>
          </a:xfrm>
        </p:spPr>
        <p:txBody>
          <a:bodyPr/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than 20 events observed so far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Assumptions:</a:t>
            </a:r>
          </a:p>
          <a:p>
            <a:pPr lvl="1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Distance: 10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kpc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(our Galaxy center) </a:t>
            </a:r>
          </a:p>
          <a:p>
            <a:pPr lvl="1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Energy: 3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2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53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erg</a:t>
            </a:r>
          </a:p>
          <a:p>
            <a:pPr lvl="1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en-US" altLang="zh-CN" sz="2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the same for all types</a:t>
            </a:r>
          </a:p>
        </p:txBody>
      </p:sp>
      <p:pic>
        <p:nvPicPr>
          <p:cNvPr id="128009" name="Picture 12" descr="Betelgeuse: its appearance, size, and loca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4304" y="757074"/>
            <a:ext cx="305911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0" name="矩形 23"/>
          <p:cNvSpPr>
            <a:spLocks noChangeArrowheads="1"/>
          </p:cNvSpPr>
          <p:nvPr/>
        </p:nvSpPr>
        <p:spPr bwMode="auto">
          <a:xfrm>
            <a:off x="5976938" y="774700"/>
            <a:ext cx="1528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tabLst>
                <a:tab pos="85725" algn="l"/>
              </a:tabLst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tabLst>
                <a:tab pos="85725" algn="l"/>
              </a:tabLst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tabLst>
                <a:tab pos="85725" algn="l"/>
              </a:tabLst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b="0">
                <a:solidFill>
                  <a:srgbClr val="FFFFFF"/>
                </a:solidFill>
                <a:ea typeface="宋体" panose="02010600030101010101" pitchFamily="2" charset="-122"/>
              </a:rPr>
              <a:t>Possible candidate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4171"/>
            <a:ext cx="6888473" cy="348660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6874257" y="3239065"/>
            <a:ext cx="2037795" cy="30939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 sz="2800" kern="12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CC"/>
              </a:buClr>
              <a:buFont typeface="Wingdings" pitchFamily="2" charset="2"/>
              <a:buChar char=""/>
              <a:defRPr sz="2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 smtClean="0"/>
              <a:t>Super-K</a:t>
            </a:r>
          </a:p>
          <a:p>
            <a:r>
              <a:rPr lang="en-US" altLang="zh-CN" sz="2600" b="1" dirty="0" smtClean="0"/>
              <a:t>Hyper-K</a:t>
            </a:r>
          </a:p>
          <a:p>
            <a:r>
              <a:rPr lang="en-US" altLang="zh-CN" sz="2600" dirty="0" smtClean="0">
                <a:solidFill>
                  <a:schemeClr val="accent6">
                    <a:lumMod val="75000"/>
                  </a:schemeClr>
                </a:solidFill>
              </a:rPr>
              <a:t>JUNO</a:t>
            </a:r>
          </a:p>
          <a:p>
            <a:r>
              <a:rPr lang="en-US" altLang="zh-CN" sz="2600" dirty="0" smtClean="0"/>
              <a:t>DUNE</a:t>
            </a:r>
          </a:p>
          <a:p>
            <a:endParaRPr lang="en-US" altLang="zh-CN" sz="2600" dirty="0" smtClean="0"/>
          </a:p>
          <a:p>
            <a:r>
              <a:rPr lang="en-US" altLang="zh-CN" sz="2600" dirty="0" smtClean="0">
                <a:solidFill>
                  <a:schemeClr val="accent3">
                    <a:lumMod val="50000"/>
                  </a:schemeClr>
                </a:solidFill>
              </a:rPr>
              <a:t>PINGU/</a:t>
            </a:r>
            <a:br>
              <a:rPr lang="en-US" altLang="zh-CN" sz="2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altLang="zh-CN" sz="2600" dirty="0" smtClean="0">
                <a:solidFill>
                  <a:schemeClr val="accent3">
                    <a:lumMod val="50000"/>
                  </a:schemeClr>
                </a:solidFill>
              </a:rPr>
              <a:t>KM3NeT </a:t>
            </a:r>
            <a:endParaRPr lang="en-US" altLang="zh-CN" sz="2200" dirty="0" smtClean="0">
              <a:solidFill>
                <a:schemeClr val="accent3">
                  <a:lumMod val="50000"/>
                </a:schemeClr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43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8351837" cy="692150"/>
          </a:xfrm>
        </p:spPr>
        <p:txBody>
          <a:bodyPr/>
          <a:lstStyle/>
          <a:p>
            <a:r>
              <a:rPr lang="en-US" altLang="zh-CN" sz="3600" dirty="0" smtClean="0"/>
              <a:t>Supernova </a:t>
            </a:r>
            <a:r>
              <a:rPr lang="en-US" altLang="zh-CN" dirty="0"/>
              <a:t>N</a:t>
            </a:r>
            <a:r>
              <a:rPr lang="en-US" altLang="zh-CN" sz="3600" dirty="0" smtClean="0"/>
              <a:t>eutrinos</a:t>
            </a:r>
            <a:endParaRPr lang="zh-CN" altLang="en-US" sz="3600" dirty="0" smtClean="0"/>
          </a:p>
        </p:txBody>
      </p:sp>
      <p:sp>
        <p:nvSpPr>
          <p:cNvPr id="128004" name="矩形 10"/>
          <p:cNvSpPr>
            <a:spLocks noChangeArrowheads="1"/>
          </p:cNvSpPr>
          <p:nvPr/>
        </p:nvSpPr>
        <p:spPr bwMode="auto">
          <a:xfrm>
            <a:off x="-10456" y="3041071"/>
            <a:ext cx="9036496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solidFill>
                  <a:srgbClr val="0000CC"/>
                </a:solidFill>
                <a:ea typeface="宋体" panose="02010600030101010101" pitchFamily="2" charset="-122"/>
              </a:rPr>
              <a:t>LS detector vs. Water Cerenkov </a:t>
            </a:r>
            <a:r>
              <a:rPr lang="en-US" altLang="zh-CN" sz="1800" dirty="0" smtClean="0">
                <a:solidFill>
                  <a:srgbClr val="0000CC"/>
                </a:solidFill>
                <a:ea typeface="宋体" panose="02010600030101010101" pitchFamily="2" charset="-122"/>
              </a:rPr>
              <a:t>detectors: Neutral Current channels</a:t>
            </a:r>
            <a:endParaRPr lang="en-US" altLang="zh-CN" sz="1800" dirty="0">
              <a:solidFill>
                <a:srgbClr val="0000CC"/>
              </a:solidFill>
              <a:ea typeface="宋体" panose="02010600030101010101" pitchFamily="2" charset="-122"/>
            </a:endParaRPr>
          </a:p>
        </p:txBody>
      </p:sp>
      <p:sp>
        <p:nvSpPr>
          <p:cNvPr id="128005" name="矩形 10"/>
          <p:cNvSpPr>
            <a:spLocks noChangeArrowheads="1"/>
          </p:cNvSpPr>
          <p:nvPr/>
        </p:nvSpPr>
        <p:spPr bwMode="auto">
          <a:xfrm>
            <a:off x="903956" y="3410403"/>
            <a:ext cx="7632700" cy="4000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 Measure e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nergy spectra &amp; fluxes of almost all types of neutrinos   </a:t>
            </a:r>
          </a:p>
        </p:txBody>
      </p:sp>
      <p:pic>
        <p:nvPicPr>
          <p:cNvPr id="1280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117908"/>
            <a:ext cx="6145212" cy="19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9" name="矩形 11"/>
          <p:cNvSpPr>
            <a:spLocks noChangeArrowheads="1"/>
          </p:cNvSpPr>
          <p:nvPr/>
        </p:nvSpPr>
        <p:spPr bwMode="auto">
          <a:xfrm>
            <a:off x="1738279" y="789547"/>
            <a:ext cx="5767421" cy="3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 dirty="0">
                <a:solidFill>
                  <a:srgbClr val="000000"/>
                </a:solidFill>
                <a:ea typeface="宋体" panose="02010600030101010101" pitchFamily="2" charset="-122"/>
              </a:rPr>
              <a:t>Estimated numbers of neutrino events in JUNO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07" y="3949304"/>
            <a:ext cx="2932386" cy="2756685"/>
          </a:xfrm>
          <a:prstGeom prst="rect">
            <a:avLst/>
          </a:prstGeom>
        </p:spPr>
      </p:pic>
      <p:sp>
        <p:nvSpPr>
          <p:cNvPr id="17" name="内容占位符 2"/>
          <p:cNvSpPr>
            <a:spLocks noGrp="1"/>
          </p:cNvSpPr>
          <p:nvPr>
            <p:ph idx="1"/>
          </p:nvPr>
        </p:nvSpPr>
        <p:spPr>
          <a:xfrm>
            <a:off x="3857992" y="4065683"/>
            <a:ext cx="4680519" cy="2523925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 smtClean="0">
                <a:sym typeface="Symbol" panose="05050102010706020507" pitchFamily="18" charset="2"/>
              </a:rPr>
              <a:t> mass: &lt; 0.830.24 eV at 95% CL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(arXiv:1412.7418)</a:t>
            </a:r>
          </a:p>
          <a:p>
            <a:r>
              <a:rPr lang="en-US" altLang="zh-CN" sz="2000" dirty="0">
                <a:sym typeface="Symbol" panose="05050102010706020507" pitchFamily="18" charset="2"/>
              </a:rPr>
              <a:t>Locating the SN: ~9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Pre-SN </a:t>
            </a:r>
            <a:r>
              <a:rPr lang="en-US" altLang="zh-CN" sz="2000" dirty="0">
                <a:solidFill>
                  <a:schemeClr val="tx1"/>
                </a:solidFill>
                <a:sym typeface="Symbol" panose="05050102010706020507" pitchFamily="18" charset="2"/>
              </a:rPr>
              <a:t> (&gt; 1 day)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SN Nucleosynthesis via </a:t>
            </a:r>
            <a:r>
              <a:rPr lang="en-US" altLang="zh-CN" sz="2000" i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v</a:t>
            </a:r>
            <a:r>
              <a:rPr lang="en-US" altLang="zh-CN" sz="2000" i="1" baseline="-250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x</a:t>
            </a:r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 spectra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Collective </a:t>
            </a:r>
            <a:r>
              <a:rPr lang="en-US" altLang="zh-CN" sz="2000" dirty="0">
                <a:solidFill>
                  <a:schemeClr val="tx1"/>
                </a:solidFill>
                <a:sym typeface="Symbol" panose="05050102010706020507" pitchFamily="18" charset="2"/>
              </a:rPr>
              <a:t> </a:t>
            </a:r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oscillation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MH</a:t>
            </a:r>
          </a:p>
          <a:p>
            <a:endParaRPr lang="en-US" altLang="zh-CN" sz="2000" dirty="0" smtClean="0">
              <a:sym typeface="Symbol" panose="05050102010706020507" pitchFamily="18" charset="2"/>
            </a:endParaRPr>
          </a:p>
          <a:p>
            <a:endParaRPr lang="zh-CN" altLang="en-US" sz="2000" dirty="0"/>
          </a:p>
        </p:txBody>
      </p:sp>
      <p:sp>
        <p:nvSpPr>
          <p:cNvPr id="11" name="矩形 10"/>
          <p:cNvSpPr/>
          <p:nvPr/>
        </p:nvSpPr>
        <p:spPr bwMode="auto">
          <a:xfrm>
            <a:off x="8158744" y="24867"/>
            <a:ext cx="966205" cy="877473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noFill/>
              <a:effectLst/>
              <a:latin typeface="Times New Roman" pitchFamily="18" charset="0"/>
              <a:ea typeface="华文中宋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158744" y="10716"/>
            <a:ext cx="968686" cy="900770"/>
            <a:chOff x="8158744" y="10716"/>
            <a:chExt cx="968686" cy="90077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745" y="10716"/>
              <a:ext cx="968685" cy="90077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 bwMode="auto">
            <a:xfrm>
              <a:off x="8158744" y="24867"/>
              <a:ext cx="966205" cy="87747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noFill/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1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5013176"/>
            <a:ext cx="5410200" cy="1428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Diffuse Supernova Neutrino </a:t>
            </a:r>
            <a:endParaRPr lang="zh-CN" altLang="en-US" dirty="0"/>
          </a:p>
        </p:txBody>
      </p:sp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4082731" y="1089569"/>
            <a:ext cx="4978488" cy="2224088"/>
          </a:xfrm>
        </p:spPr>
        <p:txBody>
          <a:bodyPr/>
          <a:lstStyle/>
          <a:p>
            <a:r>
              <a:rPr lang="en-US" altLang="zh-CN" sz="2200" dirty="0" smtClean="0">
                <a:sym typeface="Symbol" panose="05050102010706020507" pitchFamily="18" charset="2"/>
              </a:rPr>
              <a:t>DSNB: Past core-collapse events</a:t>
            </a:r>
          </a:p>
          <a:p>
            <a:pPr lvl="1"/>
            <a:r>
              <a:rPr lang="en-US" altLang="zh-CN" sz="2000" dirty="0" smtClean="0">
                <a:sym typeface="Symbol" panose="05050102010706020507" pitchFamily="18" charset="2"/>
              </a:rPr>
              <a:t>Cosmic star-formation rate</a:t>
            </a:r>
          </a:p>
          <a:p>
            <a:pPr lvl="1"/>
            <a:r>
              <a:rPr lang="en-US" altLang="zh-CN" sz="2000" dirty="0" smtClean="0">
                <a:sym typeface="Symbol" panose="05050102010706020507" pitchFamily="18" charset="2"/>
              </a:rPr>
              <a:t>Core-collapse neutrino spectrum</a:t>
            </a:r>
          </a:p>
          <a:p>
            <a:pPr lvl="1"/>
            <a:r>
              <a:rPr lang="en-US" altLang="zh-CN" sz="2000" dirty="0" smtClean="0">
                <a:sym typeface="Symbol" panose="05050102010706020507" pitchFamily="18" charset="2"/>
              </a:rPr>
              <a:t>Rate of failed </a:t>
            </a:r>
            <a:r>
              <a:rPr lang="en-US" altLang="zh-CN" sz="2000" dirty="0" err="1" smtClean="0">
                <a:sym typeface="Symbol" panose="05050102010706020507" pitchFamily="18" charset="2"/>
              </a:rPr>
              <a:t>SNe</a:t>
            </a:r>
            <a:endParaRPr lang="en-US" altLang="zh-CN" sz="2000" dirty="0" smtClean="0">
              <a:sym typeface="Symbol" panose="05050102010706020507" pitchFamily="18" charset="2"/>
            </a:endParaRPr>
          </a:p>
          <a:p>
            <a:endParaRPr lang="en-US" altLang="zh-CN" sz="2200" dirty="0" smtClean="0">
              <a:sym typeface="Symbol" panose="05050102010706020507" pitchFamily="18" charset="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257878" y="5727551"/>
            <a:ext cx="4860226" cy="7143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3" y="1089569"/>
            <a:ext cx="3456384" cy="25105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1" y="3641473"/>
            <a:ext cx="3683508" cy="25635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634" y="2643024"/>
            <a:ext cx="5256585" cy="20118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60710" y="467786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10 Years’ sensitivity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4775145" y="4032950"/>
            <a:ext cx="3968663" cy="3716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58744" y="10716"/>
            <a:ext cx="968686" cy="900770"/>
            <a:chOff x="8158744" y="10716"/>
            <a:chExt cx="968686" cy="90077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745" y="10716"/>
              <a:ext cx="968685" cy="900770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 bwMode="auto">
            <a:xfrm>
              <a:off x="8158744" y="24867"/>
              <a:ext cx="966205" cy="87747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noFill/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4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4" descr="COX78I)}IQDHI`CK%P[GHA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344" y="961289"/>
            <a:ext cx="3090831" cy="271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248" y="116632"/>
            <a:ext cx="7499176" cy="936104"/>
          </a:xfrm>
        </p:spPr>
        <p:txBody>
          <a:bodyPr/>
          <a:lstStyle/>
          <a:p>
            <a:pPr>
              <a:defRPr/>
            </a:pPr>
            <a:r>
              <a:rPr lang="en-US" altLang="zh-CN" sz="3600" dirty="0" smtClean="0"/>
              <a:t>Geo-neutrinos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764704"/>
            <a:ext cx="5833344" cy="3113532"/>
          </a:xfrm>
        </p:spPr>
        <p:txBody>
          <a:bodyPr/>
          <a:lstStyle/>
          <a:p>
            <a:pPr>
              <a:defRPr/>
            </a:pPr>
            <a:r>
              <a:rPr lang="en-US" altLang="zh-CN" sz="2400" b="1" dirty="0" smtClean="0"/>
              <a:t>Geo-neutrinos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zh-CN" sz="2000" dirty="0">
                <a:solidFill>
                  <a:srgbClr val="006600"/>
                </a:solidFill>
              </a:rPr>
              <a:t>Current </a:t>
            </a:r>
            <a:r>
              <a:rPr lang="en-US" altLang="zh-CN" sz="2000" dirty="0" smtClean="0">
                <a:solidFill>
                  <a:srgbClr val="006600"/>
                </a:solidFill>
              </a:rPr>
              <a:t>results</a:t>
            </a:r>
            <a:endParaRPr lang="en-US" altLang="zh-CN" sz="2000" dirty="0">
              <a:solidFill>
                <a:srgbClr val="006600"/>
              </a:solidFill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2000" b="1" dirty="0" smtClean="0">
                <a:solidFill>
                  <a:srgbClr val="C0000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KamLAND</a:t>
            </a:r>
            <a:r>
              <a:rPr lang="en-US" altLang="zh-CN" sz="2000" b="1" dirty="0">
                <a:solidFill>
                  <a:srgbClr val="C00000"/>
                </a:solidFill>
              </a:rPr>
              <a:t>: 30±7 TNU </a:t>
            </a:r>
            <a:r>
              <a:rPr lang="en-US" altLang="zh-CN" sz="1800" b="1" i="1" dirty="0">
                <a:solidFill>
                  <a:srgbClr val="C00000"/>
                </a:solidFill>
              </a:rPr>
              <a:t>(PRD 88 (2013) 033001)</a:t>
            </a:r>
            <a:endParaRPr lang="en-US" altLang="zh-CN" sz="2000" b="1" dirty="0">
              <a:solidFill>
                <a:srgbClr val="C00000"/>
              </a:solidFill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2000" b="1" dirty="0" smtClean="0">
                <a:solidFill>
                  <a:srgbClr val="C0000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Borexino</a:t>
            </a:r>
            <a:r>
              <a:rPr lang="en-US" altLang="zh-CN" sz="2000" b="1" dirty="0">
                <a:solidFill>
                  <a:srgbClr val="C00000"/>
                </a:solidFill>
              </a:rPr>
              <a:t>:   38.8±12.2 TNU </a:t>
            </a:r>
            <a:r>
              <a:rPr lang="en-US" altLang="zh-CN" sz="1800" b="1" i="1" dirty="0">
                <a:solidFill>
                  <a:srgbClr val="C00000"/>
                </a:solidFill>
              </a:rPr>
              <a:t>(PLB 722 (2013) 295</a:t>
            </a:r>
            <a:r>
              <a:rPr lang="en-US" altLang="zh-CN" sz="1800" b="1" i="1" dirty="0" smtClean="0">
                <a:solidFill>
                  <a:srgbClr val="C00000"/>
                </a:solidFill>
              </a:rPr>
              <a:t>)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  </a:t>
            </a:r>
            <a:r>
              <a:rPr lang="en-US" altLang="zh-CN" sz="2000" dirty="0" smtClean="0">
                <a:solidFill>
                  <a:srgbClr val="C00000"/>
                </a:solidFill>
              </a:rPr>
              <a:t>Statistics dominant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zh-CN" sz="2000" dirty="0">
                <a:solidFill>
                  <a:srgbClr val="006600"/>
                </a:solidFill>
              </a:rPr>
              <a:t>Desire to reach an error of 3 </a:t>
            </a:r>
            <a:r>
              <a:rPr lang="en-US" altLang="zh-CN" sz="2000" dirty="0" smtClean="0">
                <a:solidFill>
                  <a:srgbClr val="006600"/>
                </a:solidFill>
              </a:rPr>
              <a:t>TNU</a:t>
            </a:r>
            <a:endParaRPr lang="en-US" altLang="zh-CN" sz="2000" dirty="0">
              <a:solidFill>
                <a:srgbClr val="006600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zh-CN" sz="2000" dirty="0" smtClean="0">
                <a:solidFill>
                  <a:srgbClr val="006600"/>
                </a:solidFill>
              </a:rPr>
              <a:t>JUNO:  40 TNU, ×20 </a:t>
            </a:r>
            <a:r>
              <a:rPr lang="en-US" altLang="zh-CN" sz="2000" dirty="0">
                <a:solidFill>
                  <a:srgbClr val="006600"/>
                </a:solidFill>
              </a:rPr>
              <a:t>statistics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zh-CN" sz="2000" dirty="0"/>
              <a:t>Huge reactor neutrino </a:t>
            </a:r>
            <a:r>
              <a:rPr lang="en-US" altLang="zh-CN" sz="2000" dirty="0" smtClean="0"/>
              <a:t>backgrounds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zh-CN" sz="2000" dirty="0" smtClean="0"/>
              <a:t>Need accurate reactor spectra</a:t>
            </a:r>
            <a:endParaRPr lang="en-US" altLang="zh-CN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78236"/>
            <a:ext cx="4039013" cy="2647107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4211960" y="4453881"/>
          <a:ext cx="482453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0"/>
                <a:gridCol w="1008112"/>
                <a:gridCol w="720080"/>
                <a:gridCol w="792088"/>
                <a:gridCol w="648072"/>
                <a:gridCol w="64807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Best</a:t>
                      </a:r>
                      <a:r>
                        <a:rPr lang="en-US" altLang="zh-CN" baseline="0" dirty="0" smtClean="0"/>
                        <a:t> fit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r>
                        <a:rPr lang="en-US" altLang="zh-CN" baseline="0" dirty="0" smtClean="0"/>
                        <a:t> 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 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 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 y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U+Th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fix ratio</a:t>
                      </a:r>
                      <a:endParaRPr lang="zh-CN" alt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0.96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17%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10%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8%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6%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U </a:t>
                      </a:r>
                      <a:r>
                        <a:rPr lang="en-US" altLang="zh-CN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(free)</a:t>
                      </a:r>
                      <a:endParaRPr lang="zh-CN" alt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1.03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15%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11%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Th</a:t>
                      </a:r>
                      <a:r>
                        <a:rPr lang="en-US" altLang="zh-CN" dirty="0" smtClean="0"/>
                        <a:t> </a:t>
                      </a:r>
                      <a:r>
                        <a:rPr lang="en-US" altLang="zh-CN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(free)</a:t>
                      </a:r>
                      <a:endParaRPr lang="zh-CN" altLang="en-US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0.80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66%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21%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222311" y="3966213"/>
            <a:ext cx="4868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</a:rPr>
              <a:t>Combined shape fit of geo-</a:t>
            </a: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</a:t>
            </a:r>
            <a:r>
              <a:rPr lang="en-US" altLang="zh-CN" sz="2000" dirty="0" smtClean="0">
                <a:solidFill>
                  <a:srgbClr val="C00000"/>
                </a:solidFill>
              </a:rPr>
              <a:t> and reactor-</a:t>
            </a: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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158744" y="10716"/>
            <a:ext cx="968686" cy="900770"/>
            <a:chOff x="8158744" y="10716"/>
            <a:chExt cx="968686" cy="9007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745" y="10716"/>
              <a:ext cx="968685" cy="90077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 bwMode="auto">
            <a:xfrm>
              <a:off x="8158744" y="24867"/>
              <a:ext cx="966205" cy="87747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noFill/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7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7347" t="5704" r="16794" b="5704"/>
          <a:stretch/>
        </p:blipFill>
        <p:spPr>
          <a:xfrm>
            <a:off x="0" y="5861"/>
            <a:ext cx="9024918" cy="68255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9082" y="924782"/>
            <a:ext cx="3931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中微子振荡总结</a:t>
            </a:r>
            <a:endParaRPr lang="en-US" altLang="zh-CN" sz="3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By Chang </a:t>
            </a:r>
            <a:r>
              <a:rPr lang="en-US" altLang="zh-CN" sz="2400" dirty="0" err="1" smtClean="0">
                <a:solidFill>
                  <a:schemeClr val="bg1"/>
                </a:solidFill>
              </a:rPr>
              <a:t>Kee</a:t>
            </a:r>
            <a:r>
              <a:rPr lang="en-US" altLang="zh-CN" sz="2400" dirty="0" smtClean="0">
                <a:solidFill>
                  <a:schemeClr val="bg1"/>
                </a:solidFill>
              </a:rPr>
              <a:t> JUNG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53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chemeClr val="accent2"/>
                </a:solidFill>
              </a:rPr>
              <a:t>JUNO </a:t>
            </a:r>
            <a:r>
              <a:rPr lang="zh-CN" altLang="en-US" dirty="0" smtClean="0">
                <a:solidFill>
                  <a:schemeClr val="accent2"/>
                </a:solidFill>
              </a:rPr>
              <a:t>物理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191830" y="1259743"/>
            <a:ext cx="8517632" cy="494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 i="0" baseline="0">
                <a:solidFill>
                  <a:srgbClr val="008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lvl="1"/>
            <a:r>
              <a:rPr lang="zh-CN" altLang="en-US" b="0" kern="0" dirty="0" smtClean="0">
                <a:solidFill>
                  <a:srgbClr val="C00000"/>
                </a:solidFill>
                <a:latin typeface="微软雅黑" panose="020B0503020204020204" pitchFamily="34" charset="-122"/>
              </a:rPr>
              <a:t>质量顺序</a:t>
            </a:r>
            <a:r>
              <a:rPr lang="zh-CN" altLang="en-US" b="0" kern="0" dirty="0" smtClean="0">
                <a:latin typeface="微软雅黑" panose="020B0503020204020204" pitchFamily="34" charset="-122"/>
              </a:rPr>
              <a:t>：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6</a:t>
            </a:r>
            <a:r>
              <a:rPr lang="zh-CN" altLang="en-US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年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3-4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  <a:sym typeface="Symbol" panose="05050102010706020507" pitchFamily="18" charset="2"/>
              </a:rPr>
              <a:t></a:t>
            </a:r>
            <a:r>
              <a:rPr lang="zh-CN" altLang="en-US" b="0" kern="0" dirty="0" smtClean="0">
                <a:solidFill>
                  <a:schemeClr val="tx1"/>
                </a:solidFill>
                <a:latin typeface="微软雅黑" panose="020B0503020204020204" pitchFamily="34" charset="-122"/>
                <a:sym typeface="Symbol" panose="05050102010706020507" pitchFamily="18" charset="2"/>
              </a:rPr>
              <a:t>，能量精度研究</a:t>
            </a:r>
            <a:endParaRPr lang="en-US" altLang="zh-CN" b="0" kern="0" dirty="0" smtClean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solidFill>
                  <a:srgbClr val="C00000"/>
                </a:solidFill>
                <a:latin typeface="微软雅黑" panose="020B0503020204020204" pitchFamily="34" charset="-122"/>
              </a:rPr>
              <a:t>精确测量混合参数</a:t>
            </a:r>
            <a:r>
              <a:rPr lang="en-US" altLang="zh-CN" b="0" kern="0" dirty="0" smtClean="0">
                <a:latin typeface="微软雅黑" panose="020B0503020204020204" pitchFamily="34" charset="-122"/>
              </a:rPr>
              <a:t>: </a:t>
            </a:r>
            <a:r>
              <a:rPr lang="en-US" altLang="zh-CN" sz="2200" b="0" dirty="0">
                <a:solidFill>
                  <a:schemeClr val="tx1"/>
                </a:solidFill>
              </a:rPr>
              <a:t>sin</a:t>
            </a:r>
            <a:r>
              <a:rPr lang="en-US" altLang="zh-CN" sz="2200" b="0" baseline="30000" dirty="0">
                <a:solidFill>
                  <a:schemeClr val="tx1"/>
                </a:solidFill>
              </a:rPr>
              <a:t>2</a:t>
            </a:r>
            <a:r>
              <a:rPr lang="en-US" altLang="zh-CN" sz="2200" b="0" dirty="0">
                <a:solidFill>
                  <a:schemeClr val="tx1"/>
                </a:solidFill>
              </a:rPr>
              <a:t> </a:t>
            </a:r>
            <a:r>
              <a:rPr lang="el-GR" altLang="zh-CN" sz="2200" b="0" dirty="0">
                <a:solidFill>
                  <a:schemeClr val="tx1"/>
                </a:solidFill>
              </a:rPr>
              <a:t>θ</a:t>
            </a:r>
            <a:r>
              <a:rPr lang="en-US" altLang="zh-CN" sz="2200" b="0" baseline="-25000" dirty="0" smtClean="0">
                <a:solidFill>
                  <a:schemeClr val="tx1"/>
                </a:solidFill>
              </a:rPr>
              <a:t>12</a:t>
            </a:r>
            <a:r>
              <a:rPr lang="en-US" altLang="zh-CN" sz="2200" b="0" dirty="0" smtClean="0">
                <a:solidFill>
                  <a:schemeClr val="tx1"/>
                </a:solidFill>
              </a:rPr>
              <a:t> </a:t>
            </a:r>
            <a:r>
              <a:rPr lang="en-US" altLang="zh-CN" sz="2200" b="0" dirty="0" smtClean="0">
                <a:solidFill>
                  <a:schemeClr val="accent1"/>
                </a:solidFill>
              </a:rPr>
              <a:t>0.7%</a:t>
            </a:r>
            <a:r>
              <a:rPr lang="en-US" altLang="zh-CN" sz="2200" b="0" dirty="0" smtClean="0"/>
              <a:t>, </a:t>
            </a:r>
            <a:r>
              <a:rPr lang="el-GR" altLang="zh-CN" sz="2200" b="0" dirty="0">
                <a:solidFill>
                  <a:schemeClr val="tx1"/>
                </a:solidFill>
              </a:rPr>
              <a:t>Δ</a:t>
            </a:r>
            <a:r>
              <a:rPr lang="en-US" altLang="zh-CN" sz="2200" b="0" dirty="0" smtClean="0">
                <a:solidFill>
                  <a:schemeClr val="tx1"/>
                </a:solidFill>
              </a:rPr>
              <a:t>m</a:t>
            </a:r>
            <a:r>
              <a:rPr lang="en-US" altLang="zh-CN" sz="2200" b="0" baseline="30000" dirty="0" smtClean="0">
                <a:solidFill>
                  <a:schemeClr val="tx1"/>
                </a:solidFill>
              </a:rPr>
              <a:t>2</a:t>
            </a:r>
            <a:r>
              <a:rPr lang="en-US" altLang="zh-CN" sz="2200" b="0" baseline="-25000" dirty="0" smtClean="0">
                <a:solidFill>
                  <a:schemeClr val="tx1"/>
                </a:solidFill>
              </a:rPr>
              <a:t>21</a:t>
            </a:r>
            <a:r>
              <a:rPr lang="en-US" altLang="zh-CN" sz="2200" b="0" dirty="0" smtClean="0">
                <a:solidFill>
                  <a:schemeClr val="tx1"/>
                </a:solidFill>
              </a:rPr>
              <a:t> </a:t>
            </a:r>
            <a:r>
              <a:rPr lang="en-US" altLang="zh-CN" sz="2200" b="0" dirty="0" smtClean="0">
                <a:solidFill>
                  <a:schemeClr val="accent1"/>
                </a:solidFill>
              </a:rPr>
              <a:t>0.6%</a:t>
            </a:r>
            <a:r>
              <a:rPr lang="en-US" altLang="zh-CN" sz="2200" b="0" dirty="0" smtClean="0"/>
              <a:t>, </a:t>
            </a:r>
            <a:r>
              <a:rPr lang="el-GR" altLang="zh-CN" sz="2200" b="0" dirty="0">
                <a:solidFill>
                  <a:schemeClr val="tx1"/>
                </a:solidFill>
              </a:rPr>
              <a:t>Δ</a:t>
            </a:r>
            <a:r>
              <a:rPr lang="en-US" altLang="zh-CN" sz="2200" b="0" dirty="0" smtClean="0">
                <a:solidFill>
                  <a:schemeClr val="tx1"/>
                </a:solidFill>
              </a:rPr>
              <a:t>m</a:t>
            </a:r>
            <a:r>
              <a:rPr lang="en-US" altLang="zh-CN" sz="2200" b="0" baseline="30000" dirty="0" smtClean="0">
                <a:solidFill>
                  <a:schemeClr val="tx1"/>
                </a:solidFill>
              </a:rPr>
              <a:t>2</a:t>
            </a:r>
            <a:r>
              <a:rPr lang="en-US" altLang="zh-CN" sz="2200" b="0" baseline="-25000" dirty="0" smtClean="0">
                <a:solidFill>
                  <a:schemeClr val="tx1"/>
                </a:solidFill>
              </a:rPr>
              <a:t>ee</a:t>
            </a:r>
            <a:r>
              <a:rPr lang="en-US" altLang="zh-CN" sz="2200" b="0" baseline="-25000" dirty="0" smtClean="0"/>
              <a:t> </a:t>
            </a:r>
            <a:r>
              <a:rPr lang="en-US" altLang="zh-CN" sz="2200" b="0" dirty="0" smtClean="0">
                <a:solidFill>
                  <a:schemeClr val="accent1"/>
                </a:solidFill>
              </a:rPr>
              <a:t>0.44%</a:t>
            </a:r>
            <a:endParaRPr lang="en-US" altLang="zh-CN" b="0" kern="0" dirty="0" smtClean="0">
              <a:solidFill>
                <a:schemeClr val="accent1"/>
              </a:solidFill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solidFill>
                  <a:srgbClr val="C00000"/>
                </a:solidFill>
                <a:latin typeface="微软雅黑" panose="020B0503020204020204" pitchFamily="34" charset="-122"/>
              </a:rPr>
              <a:t>超新星中微子</a:t>
            </a:r>
            <a:r>
              <a:rPr lang="zh-CN" altLang="en-US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：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5-8k</a:t>
            </a:r>
            <a:r>
              <a:rPr lang="zh-CN" altLang="en-US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事例，中性流</a:t>
            </a:r>
            <a:endParaRPr lang="en-US" altLang="zh-CN" b="0" kern="0" dirty="0" smtClean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solidFill>
                  <a:srgbClr val="C00000"/>
                </a:solidFill>
                <a:latin typeface="微软雅黑" panose="020B0503020204020204" pitchFamily="34" charset="-122"/>
              </a:rPr>
              <a:t>超新星背景中微子</a:t>
            </a:r>
            <a:r>
              <a:rPr lang="en-US" altLang="zh-CN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: </a:t>
            </a:r>
            <a:r>
              <a:rPr lang="zh-CN" altLang="en-US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首次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3-7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  <a:sym typeface="Symbol" panose="05050102010706020507" pitchFamily="18" charset="2"/>
              </a:rPr>
              <a:t></a:t>
            </a:r>
            <a:endParaRPr lang="en-US" altLang="zh-CN" b="0" kern="0" dirty="0" smtClean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太阳中微子</a:t>
            </a:r>
            <a:r>
              <a:rPr lang="en-US" altLang="zh-CN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: 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Be7</a:t>
            </a:r>
            <a:r>
              <a:rPr lang="zh-CN" altLang="en-US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B8</a:t>
            </a:r>
            <a:r>
              <a:rPr lang="zh-CN" altLang="en-US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中微子</a:t>
            </a:r>
            <a:endParaRPr lang="en-US" altLang="zh-CN" b="0" kern="0" dirty="0" smtClean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>
                <a:solidFill>
                  <a:srgbClr val="C00000"/>
                </a:solidFill>
                <a:latin typeface="微软雅黑" panose="020B0503020204020204" pitchFamily="34" charset="-122"/>
              </a:rPr>
              <a:t>地球</a:t>
            </a:r>
            <a:r>
              <a:rPr lang="zh-CN" altLang="en-US" b="0" kern="0" dirty="0" smtClean="0">
                <a:solidFill>
                  <a:srgbClr val="C00000"/>
                </a:solidFill>
                <a:latin typeface="微软雅黑" panose="020B0503020204020204" pitchFamily="34" charset="-122"/>
              </a:rPr>
              <a:t>中微子</a:t>
            </a:r>
            <a:r>
              <a:rPr lang="en-US" altLang="zh-CN" b="0" kern="0" dirty="0" smtClean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</a:rPr>
              <a:t>: 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3TNU, </a:t>
            </a:r>
            <a:r>
              <a:rPr lang="zh-CN" altLang="en-US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首次判别模型</a:t>
            </a:r>
            <a:endParaRPr lang="en-US" altLang="zh-CN" b="0" kern="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latin typeface="微软雅黑" panose="020B0503020204020204" pitchFamily="34" charset="-122"/>
              </a:rPr>
              <a:t>大气中微子</a:t>
            </a:r>
            <a:r>
              <a:rPr lang="en-US" altLang="zh-CN" b="0" kern="0" dirty="0" smtClean="0">
                <a:latin typeface="微软雅黑" panose="020B0503020204020204" pitchFamily="34" charset="-122"/>
              </a:rPr>
              <a:t>: 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</a:rPr>
              <a:t>1-2</a:t>
            </a:r>
            <a:r>
              <a:rPr lang="en-US" altLang="zh-CN" b="0" kern="0" dirty="0" smtClean="0">
                <a:solidFill>
                  <a:schemeClr val="tx1"/>
                </a:solidFill>
                <a:latin typeface="微软雅黑" panose="020B0503020204020204" pitchFamily="34" charset="-122"/>
                <a:sym typeface="Symbol" panose="05050102010706020507" pitchFamily="18" charset="2"/>
              </a:rPr>
              <a:t></a:t>
            </a:r>
            <a:endParaRPr lang="en-US" altLang="zh-CN" b="0" kern="0" dirty="0" smtClean="0"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latin typeface="微软雅黑" panose="020B0503020204020204" pitchFamily="34" charset="-122"/>
              </a:rPr>
              <a:t>惰性中微子</a:t>
            </a:r>
            <a:endParaRPr lang="en-US" altLang="zh-CN" b="0" kern="0" dirty="0" smtClean="0"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质子衰变：</a:t>
            </a:r>
            <a:r>
              <a:rPr lang="en-US" altLang="zh-CN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&gt;4x10</a:t>
            </a:r>
            <a:r>
              <a:rPr lang="en-US" altLang="zh-CN" b="0" kern="0" baseline="3000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34</a:t>
            </a:r>
            <a:r>
              <a:rPr lang="en-US" altLang="zh-CN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 y (10x </a:t>
            </a:r>
            <a:r>
              <a:rPr lang="en-US" altLang="zh-CN" b="0" kern="0" dirty="0" err="1" smtClean="0">
                <a:solidFill>
                  <a:schemeClr val="accent1"/>
                </a:solidFill>
                <a:latin typeface="微软雅黑" panose="020B0503020204020204" pitchFamily="34" charset="-122"/>
              </a:rPr>
              <a:t>SuperK</a:t>
            </a:r>
            <a:r>
              <a:rPr lang="en-US" altLang="zh-CN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)</a:t>
            </a:r>
          </a:p>
          <a:p>
            <a:pPr lvl="1"/>
            <a:r>
              <a:rPr lang="zh-CN" altLang="en-US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间</a:t>
            </a:r>
            <a:r>
              <a:rPr lang="zh-CN" altLang="en-US" b="0" kern="0" dirty="0">
                <a:solidFill>
                  <a:schemeClr val="accent1"/>
                </a:solidFill>
                <a:latin typeface="微软雅黑" panose="020B0503020204020204" pitchFamily="34" charset="-122"/>
              </a:rPr>
              <a:t>接</a:t>
            </a:r>
            <a:r>
              <a:rPr lang="zh-CN" altLang="en-US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暗物质寻找</a:t>
            </a:r>
            <a:endParaRPr lang="en-US" altLang="zh-CN" b="0" kern="0" dirty="0" smtClean="0">
              <a:solidFill>
                <a:schemeClr val="accent1"/>
              </a:solidFill>
              <a:latin typeface="微软雅黑" panose="020B0503020204020204" pitchFamily="34" charset="-122"/>
            </a:endParaRPr>
          </a:p>
          <a:p>
            <a:pPr lvl="1"/>
            <a:r>
              <a:rPr lang="zh-CN" altLang="en-US" b="0" kern="0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稀有事例寻找</a:t>
            </a:r>
            <a:endParaRPr lang="en-US" altLang="zh-CN" b="0" kern="0" dirty="0" smtClean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9" name="image04.png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2996952"/>
            <a:ext cx="2952328" cy="2016224"/>
          </a:xfrm>
          <a:prstGeom prst="rect">
            <a:avLst/>
          </a:prstGeom>
          <a:ln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092" y="4933632"/>
            <a:ext cx="2424914" cy="180773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158744" y="10716"/>
            <a:ext cx="968686" cy="900770"/>
            <a:chOff x="8158744" y="10716"/>
            <a:chExt cx="968686" cy="9007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745" y="10716"/>
              <a:ext cx="968685" cy="90077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 bwMode="auto">
            <a:xfrm>
              <a:off x="8158744" y="24867"/>
              <a:ext cx="966205" cy="87747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noFill/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93105" y="852242"/>
            <a:ext cx="8578477" cy="580228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b="1" dirty="0"/>
              <a:t>中微子振荡共</a:t>
            </a:r>
            <a:r>
              <a:rPr lang="en-US" altLang="zh-CN" sz="2400" b="1" dirty="0"/>
              <a:t>6</a:t>
            </a:r>
            <a:r>
              <a:rPr lang="zh-CN" altLang="en-US" sz="2400" b="1" dirty="0"/>
              <a:t>个参数，</a:t>
            </a:r>
            <a:r>
              <a:rPr lang="zh-CN" altLang="en-US" sz="2400" b="1" dirty="0">
                <a:sym typeface="Symbol" panose="05050102010706020507" pitchFamily="18" charset="2"/>
              </a:rPr>
              <a:t></a:t>
            </a:r>
            <a:r>
              <a:rPr lang="en-US" altLang="zh-CN" sz="2400" b="1" baseline="-25000" dirty="0">
                <a:sym typeface="Symbol" panose="05050102010706020507" pitchFamily="18" charset="2"/>
              </a:rPr>
              <a:t>CP</a:t>
            </a:r>
            <a:r>
              <a:rPr lang="zh-CN" altLang="en-US" sz="2400" b="1" dirty="0">
                <a:sym typeface="Symbol" panose="05050102010706020507" pitchFamily="18" charset="2"/>
              </a:rPr>
              <a:t>未知，</a:t>
            </a:r>
            <a:r>
              <a:rPr lang="en-US" altLang="zh-CN" sz="2400" b="1" dirty="0">
                <a:sym typeface="Symbol" panose="05050102010706020507" pitchFamily="18" charset="2"/>
              </a:rPr>
              <a:t>MH</a:t>
            </a:r>
            <a:r>
              <a:rPr lang="zh-CN" altLang="en-US" sz="2400" b="1" dirty="0">
                <a:sym typeface="Symbol" panose="05050102010706020507" pitchFamily="18" charset="2"/>
              </a:rPr>
              <a:t>、</a:t>
            </a:r>
            <a:r>
              <a:rPr lang="en-US" altLang="zh-CN" sz="2400" b="1" baseline="-25000" dirty="0">
                <a:sym typeface="Symbol" panose="05050102010706020507" pitchFamily="18" charset="2"/>
              </a:rPr>
              <a:t>23</a:t>
            </a:r>
            <a:r>
              <a:rPr lang="en-US" altLang="zh-CN" sz="2400" b="1" dirty="0">
                <a:sym typeface="Symbol" panose="05050102010706020507" pitchFamily="18" charset="2"/>
              </a:rPr>
              <a:t> Octant</a:t>
            </a:r>
            <a:r>
              <a:rPr lang="zh-CN" altLang="en-US" sz="2400" b="1" dirty="0">
                <a:sym typeface="Symbol" panose="05050102010706020507" pitchFamily="18" charset="2"/>
              </a:rPr>
              <a:t>未知</a:t>
            </a:r>
            <a:endParaRPr lang="en-US" altLang="zh-CN" sz="2400" b="1" dirty="0"/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C00000"/>
                </a:solidFill>
              </a:rPr>
              <a:t>未来</a:t>
            </a:r>
            <a:r>
              <a:rPr lang="en-US" altLang="zh-CN" sz="2400" b="1" dirty="0">
                <a:solidFill>
                  <a:srgbClr val="C00000"/>
                </a:solidFill>
              </a:rPr>
              <a:t>15</a:t>
            </a:r>
            <a:r>
              <a:rPr lang="zh-CN" altLang="en-US" sz="2400" b="1" dirty="0">
                <a:solidFill>
                  <a:srgbClr val="C00000"/>
                </a:solidFill>
              </a:rPr>
              <a:t>年</a:t>
            </a:r>
            <a:r>
              <a:rPr lang="zh-CN" altLang="en-US" sz="2400" b="1" dirty="0"/>
              <a:t>可确定</a:t>
            </a:r>
            <a:r>
              <a:rPr lang="en-US" altLang="zh-CN" sz="2400" b="1" dirty="0">
                <a:sym typeface="Symbol" panose="05050102010706020507" pitchFamily="18" charset="2"/>
              </a:rPr>
              <a:t>MH</a:t>
            </a:r>
            <a:r>
              <a:rPr lang="zh-CN" altLang="en-US" sz="2400" b="1" dirty="0">
                <a:sym typeface="Symbol" panose="05050102010706020507" pitchFamily="18" charset="2"/>
              </a:rPr>
              <a:t>， </a:t>
            </a:r>
            <a:r>
              <a:rPr lang="en-US" altLang="zh-CN" sz="2400" b="1" baseline="-25000" dirty="0">
                <a:sym typeface="Symbol" panose="05050102010706020507" pitchFamily="18" charset="2"/>
              </a:rPr>
              <a:t>CP</a:t>
            </a:r>
            <a:r>
              <a:rPr lang="zh-CN" altLang="en-US" sz="2400" b="1" dirty="0">
                <a:sym typeface="Symbol" panose="05050102010706020507" pitchFamily="18" charset="2"/>
              </a:rPr>
              <a:t> 和</a:t>
            </a:r>
            <a:r>
              <a:rPr lang="en-US" altLang="zh-CN" sz="2400" b="1" baseline="-25000" dirty="0">
                <a:sym typeface="Symbol" panose="05050102010706020507" pitchFamily="18" charset="2"/>
              </a:rPr>
              <a:t>23</a:t>
            </a:r>
            <a:r>
              <a:rPr lang="en-US" altLang="zh-CN" sz="2400" b="1" dirty="0">
                <a:sym typeface="Symbol" panose="05050102010706020507" pitchFamily="18" charset="2"/>
              </a:rPr>
              <a:t> Octant</a:t>
            </a:r>
            <a:r>
              <a:rPr lang="zh-CN" altLang="en-US" sz="2400" b="1" dirty="0">
                <a:sym typeface="Symbol" panose="05050102010706020507" pitchFamily="18" charset="2"/>
              </a:rPr>
              <a:t>很可能确定</a:t>
            </a:r>
            <a:endParaRPr lang="en-US" altLang="zh-CN" sz="2400" b="1" dirty="0"/>
          </a:p>
          <a:p>
            <a:pPr>
              <a:spcBef>
                <a:spcPts val="1200"/>
              </a:spcBef>
            </a:pPr>
            <a:r>
              <a:rPr lang="zh-CN" altLang="en-US" sz="2400" b="1" dirty="0"/>
              <a:t>混合参数的精确测量可检验混合矩阵的</a:t>
            </a:r>
            <a:r>
              <a:rPr lang="zh-CN" altLang="en-US" sz="2400" b="1" dirty="0">
                <a:solidFill>
                  <a:srgbClr val="C00000"/>
                </a:solidFill>
              </a:rPr>
              <a:t>幺正性到</a:t>
            </a:r>
            <a:r>
              <a:rPr lang="en-US" altLang="zh-CN" sz="2400" b="1" dirty="0">
                <a:solidFill>
                  <a:srgbClr val="C00000"/>
                </a:solidFill>
              </a:rPr>
              <a:t>1%</a:t>
            </a:r>
            <a:r>
              <a:rPr lang="zh-CN" altLang="en-US" sz="2400" b="1" dirty="0"/>
              <a:t>以内，刺探新物理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pPr>
              <a:spcBef>
                <a:spcPts val="1200"/>
              </a:spcBef>
            </a:pPr>
            <a:r>
              <a:rPr lang="zh-CN" altLang="en-US" sz="2400" b="1" dirty="0" smtClean="0"/>
              <a:t>大量惰性中微子寻找实验正在进行。</a:t>
            </a:r>
            <a:endParaRPr lang="zh-CN" altLang="en-US" sz="2400" b="1" dirty="0"/>
          </a:p>
          <a:p>
            <a:pPr>
              <a:spcBef>
                <a:spcPts val="1200"/>
              </a:spcBef>
            </a:pP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</a:rPr>
              <a:t>直接质量测量可到</a:t>
            </a: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</a:rPr>
              <a:t>0.2 eV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</a:rPr>
              <a:t>，新技术有可能到</a:t>
            </a: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</a:rPr>
              <a:t>0.1 eV</a:t>
            </a:r>
          </a:p>
          <a:p>
            <a:pPr>
              <a:spcBef>
                <a:spcPts val="1200"/>
              </a:spcBef>
            </a:pPr>
            <a:r>
              <a:rPr lang="zh-CN" altLang="en-US" sz="2400" b="1" dirty="0" smtClean="0">
                <a:sym typeface="Symbol"/>
              </a:rPr>
              <a:t>如果看到了</a:t>
            </a:r>
            <a:r>
              <a:rPr lang="en-US" altLang="zh-CN" sz="2400" b="1" dirty="0">
                <a:sym typeface="Symbol"/>
              </a:rPr>
              <a:t>0 </a:t>
            </a:r>
            <a:r>
              <a:rPr lang="zh-CN" altLang="en-US" sz="2400" b="1" dirty="0" smtClean="0">
                <a:sym typeface="Symbol"/>
              </a:rPr>
              <a:t>衰变，中微子极可能是</a:t>
            </a:r>
            <a:r>
              <a:rPr lang="en-US" altLang="zh-CN" sz="2400" b="1" dirty="0" err="1" smtClean="0">
                <a:sym typeface="Symbol"/>
              </a:rPr>
              <a:t>Majorana</a:t>
            </a:r>
            <a:r>
              <a:rPr lang="zh-CN" altLang="en-US" sz="2400" b="1" dirty="0" smtClean="0">
                <a:sym typeface="Symbol"/>
              </a:rPr>
              <a:t>中微子，一定存在新物理。如果未看到，计划中的</a:t>
            </a:r>
            <a:r>
              <a:rPr lang="zh-CN" altLang="en-US" sz="2400" b="1" dirty="0">
                <a:sym typeface="Symbol"/>
              </a:rPr>
              <a:t>实验</a:t>
            </a:r>
            <a:r>
              <a:rPr lang="zh-CN" altLang="en-US" sz="2400" b="1" dirty="0">
                <a:solidFill>
                  <a:srgbClr val="C00000"/>
                </a:solidFill>
                <a:sym typeface="Symbol"/>
              </a:rPr>
              <a:t>未来</a:t>
            </a:r>
            <a:r>
              <a:rPr lang="en-US" altLang="zh-CN" sz="2400" b="1" dirty="0">
                <a:solidFill>
                  <a:srgbClr val="C00000"/>
                </a:solidFill>
                <a:sym typeface="Symbol"/>
              </a:rPr>
              <a:t>10</a:t>
            </a:r>
            <a:r>
              <a:rPr lang="zh-CN" altLang="en-US" sz="2400" b="1" dirty="0">
                <a:solidFill>
                  <a:srgbClr val="C00000"/>
                </a:solidFill>
                <a:sym typeface="Symbol"/>
              </a:rPr>
              <a:t>年内</a:t>
            </a:r>
            <a:r>
              <a:rPr lang="zh-CN" altLang="en-US" sz="2400" b="1" dirty="0">
                <a:sym typeface="Symbol"/>
              </a:rPr>
              <a:t>可</a:t>
            </a:r>
            <a:r>
              <a:rPr lang="zh-CN" altLang="en-US" sz="2400" b="1" dirty="0" smtClean="0">
                <a:sym typeface="Symbol"/>
              </a:rPr>
              <a:t>排除反质量顺序，如果质量顺序为正，则无法排除。</a:t>
            </a:r>
            <a:endParaRPr lang="en-US" altLang="zh-CN" sz="2400" b="1" dirty="0" smtClean="0">
              <a:sym typeface="Symbol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 smtClean="0">
                <a:sym typeface="Symbol"/>
              </a:rPr>
              <a:t>河内超新星 </a:t>
            </a:r>
            <a:r>
              <a:rPr lang="en-US" altLang="zh-CN" sz="2400" b="1" dirty="0" smtClean="0">
                <a:sym typeface="Wingdings" panose="05000000000000000000" pitchFamily="2" charset="2"/>
              </a:rPr>
              <a:t> </a:t>
            </a:r>
            <a:r>
              <a:rPr lang="zh-CN" altLang="en-US" sz="2400" b="1" dirty="0" smtClean="0">
                <a:sym typeface="Wingdings" panose="05000000000000000000" pitchFamily="2" charset="2"/>
              </a:rPr>
              <a:t>验证 中微子驱动的延迟爆发</a:t>
            </a:r>
            <a:r>
              <a:rPr lang="zh-CN" altLang="en-US" sz="2400" b="1" dirty="0" smtClean="0">
                <a:sym typeface="Wingdings" panose="05000000000000000000" pitchFamily="2" charset="2"/>
              </a:rPr>
              <a:t>机制</a:t>
            </a:r>
            <a:endParaRPr lang="en-US" altLang="zh-CN" sz="2400" b="1" dirty="0" smtClean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 smtClean="0">
                <a:sym typeface="Wingdings" panose="05000000000000000000" pitchFamily="2" charset="2"/>
              </a:rPr>
              <a:t>很可能首次找到超新星背景中微子</a:t>
            </a:r>
            <a:endParaRPr lang="en-US" altLang="zh-CN" sz="2400" b="1" dirty="0" smtClean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 smtClean="0">
                <a:sym typeface="Wingdings" panose="05000000000000000000" pitchFamily="2" charset="2"/>
              </a:rPr>
              <a:t>地球中微子 </a:t>
            </a:r>
            <a:r>
              <a:rPr lang="en-US" altLang="zh-CN" sz="2400" b="1" dirty="0" smtClean="0">
                <a:sym typeface="Wingdings" panose="05000000000000000000" pitchFamily="2" charset="2"/>
              </a:rPr>
              <a:t> 3 TNU  </a:t>
            </a:r>
            <a:r>
              <a:rPr lang="zh-CN" altLang="en-US" sz="2400" b="1" dirty="0" smtClean="0">
                <a:sym typeface="Wingdings" panose="05000000000000000000" pitchFamily="2" charset="2"/>
              </a:rPr>
              <a:t>确定演化模型</a:t>
            </a:r>
            <a:endParaRPr lang="en-US" altLang="zh-CN" sz="2400" b="1" dirty="0" smtClean="0">
              <a:sym typeface="Symbol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40704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39752" y="2276872"/>
            <a:ext cx="56886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谢！</a:t>
            </a:r>
            <a:endParaRPr lang="zh-CN" altLang="en-US" sz="115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66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zh-CN" altLang="en-US" dirty="0"/>
              <a:t>中微子</a:t>
            </a:r>
            <a:r>
              <a:rPr lang="zh-CN" altLang="en-US" dirty="0" smtClean="0"/>
              <a:t>振荡 研究手段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75656" y="3469927"/>
            <a:ext cx="2160240" cy="3705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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en-US" altLang="zh-CN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   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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400" baseline="30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zh-CN" alt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93135"/>
            <a:ext cx="216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24" y="3900917"/>
            <a:ext cx="216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1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524" y="1093135"/>
            <a:ext cx="2160000" cy="2160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292100" dist="139700" dir="2700000" algn="t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1.im.guokr.com/zthzDOYDbcvW3hjI6ASuHwArHIf1YaIQl6DK3CmnxzwgAwAAmwEAAEpQ.jpg?imageView2/1/w/640/h/328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7" r="7033"/>
          <a:stretch/>
        </p:blipFill>
        <p:spPr bwMode="auto">
          <a:xfrm>
            <a:off x="1403648" y="3900917"/>
            <a:ext cx="2160000" cy="216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2"/>
          <p:cNvSpPr txBox="1">
            <a:spLocks/>
          </p:cNvSpPr>
          <p:nvPr/>
        </p:nvSpPr>
        <p:spPr>
          <a:xfrm>
            <a:off x="5264304" y="3359818"/>
            <a:ext cx="2088232" cy="590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 sz="2800" kern="12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CC"/>
              </a:buClr>
              <a:buFont typeface="Wingdings" pitchFamily="2" charset="2"/>
              <a:buChar char=""/>
              <a:defRPr sz="2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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  <a:sym typeface="Symbol" panose="05050102010706020507" pitchFamily="18" charset="2"/>
              </a:rPr>
              <a:t>|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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400" baseline="30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1205566" y="6264273"/>
            <a:ext cx="2700420" cy="590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 sz="2800" kern="12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CC"/>
              </a:buClr>
              <a:buFont typeface="Wingdings" pitchFamily="2" charset="2"/>
              <a:buChar char=""/>
              <a:defRPr sz="2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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2400" dirty="0">
                <a:solidFill>
                  <a:schemeClr val="accent1"/>
                </a:solidFill>
              </a:rPr>
              <a:t>  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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400" baseline="30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   </a:t>
            </a:r>
            <a:r>
              <a:rPr lang="en-US" altLang="zh-CN" sz="2400" dirty="0" smtClean="0">
                <a:solidFill>
                  <a:schemeClr val="accent1"/>
                </a:solidFill>
                <a:sym typeface="Symbol" panose="05050102010706020507" pitchFamily="18" charset="2"/>
              </a:rPr>
              <a:t></a:t>
            </a:r>
            <a:r>
              <a:rPr lang="en-US" altLang="zh-CN" sz="2400" baseline="-25000" dirty="0" smtClean="0">
                <a:solidFill>
                  <a:schemeClr val="accent1"/>
                </a:solidFill>
                <a:sym typeface="Symbol" panose="05050102010706020507" pitchFamily="18" charset="2"/>
              </a:rPr>
              <a:t>1</a:t>
            </a:r>
            <a:r>
              <a:rPr lang="en-US" altLang="zh-CN" sz="2400" baseline="-25000" dirty="0" smtClean="0">
                <a:solidFill>
                  <a:schemeClr val="accent1"/>
                </a:solidFill>
              </a:rPr>
              <a:t>3</a:t>
            </a:r>
            <a:r>
              <a:rPr lang="en-US" altLang="zh-CN" sz="2400" dirty="0" smtClean="0">
                <a:solidFill>
                  <a:schemeClr val="accent1"/>
                </a:solidFill>
              </a:rPr>
              <a:t>  </a:t>
            </a:r>
            <a:r>
              <a:rPr lang="el-GR" altLang="zh-CN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2400" dirty="0" smtClean="0">
                <a:solidFill>
                  <a:schemeClr val="accent1"/>
                </a:solidFill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</a:rPr>
              <a:t> 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799969" y="6264273"/>
            <a:ext cx="3265086" cy="590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SzPct val="70000"/>
              <a:buFont typeface="Wingdings" pitchFamily="2" charset="2"/>
              <a:buChar char="u"/>
              <a:defRPr sz="2800" kern="12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CC"/>
              </a:buClr>
              <a:buFont typeface="Wingdings" pitchFamily="2" charset="2"/>
              <a:buChar char=""/>
              <a:defRPr sz="2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</a:t>
            </a:r>
            <a:r>
              <a:rPr lang="en-US" altLang="zh-CN" sz="24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1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 smtClean="0">
                <a:solidFill>
                  <a:schemeClr val="accent1"/>
                </a:solidFill>
              </a:rPr>
              <a:t>  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</a:t>
            </a:r>
            <a:r>
              <a:rPr lang="en-US" altLang="zh-CN" sz="24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400" baseline="30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baseline="-25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   </a:t>
            </a:r>
            <a:r>
              <a:rPr lang="en-US" altLang="zh-CN" sz="2400" dirty="0" smtClean="0">
                <a:solidFill>
                  <a:schemeClr val="accent1"/>
                </a:solidFill>
                <a:sym typeface="Symbol" panose="05050102010706020507" pitchFamily="18" charset="2"/>
              </a:rPr>
              <a:t></a:t>
            </a:r>
            <a:r>
              <a:rPr lang="en-US" altLang="zh-CN" sz="2400" baseline="-25000" dirty="0" smtClean="0">
                <a:solidFill>
                  <a:schemeClr val="accent1"/>
                </a:solidFill>
                <a:sym typeface="Symbol" panose="05050102010706020507" pitchFamily="18" charset="2"/>
              </a:rPr>
              <a:t>1</a:t>
            </a:r>
            <a:r>
              <a:rPr lang="en-US" altLang="zh-CN" sz="24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2</a:t>
            </a:r>
            <a:r>
              <a:rPr lang="en-US" altLang="zh-CN" sz="2400" dirty="0" smtClean="0">
                <a:solidFill>
                  <a:schemeClr val="accent1"/>
                </a:solidFill>
              </a:rPr>
              <a:t>  </a:t>
            </a:r>
            <a:r>
              <a:rPr lang="en-US" altLang="zh-CN" sz="2400" dirty="0" smtClean="0">
                <a:solidFill>
                  <a:schemeClr val="accent1"/>
                </a:solidFill>
                <a:sym typeface="Symbol" panose="05050102010706020507" pitchFamily="18" charset="2"/>
              </a:rPr>
              <a:t></a:t>
            </a:r>
            <a:r>
              <a:rPr lang="en-US" altLang="zh-CN" sz="2400" dirty="0" smtClean="0">
                <a:solidFill>
                  <a:schemeClr val="accent1"/>
                </a:solidFill>
              </a:rPr>
              <a:t>m</a:t>
            </a:r>
            <a:r>
              <a:rPr lang="en-US" altLang="zh-CN" sz="2400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zh-CN" sz="2400" baseline="-25000" dirty="0" smtClean="0">
                <a:solidFill>
                  <a:schemeClr val="accent1"/>
                </a:solidFill>
              </a:rPr>
              <a:t>21</a:t>
            </a:r>
            <a:r>
              <a:rPr lang="en-US" altLang="zh-CN" sz="2400" dirty="0" smtClean="0">
                <a:solidFill>
                  <a:schemeClr val="accent1"/>
                </a:solidFill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</a:rPr>
              <a:t> 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04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太阳中微子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51011" y="883151"/>
            <a:ext cx="4580844" cy="2399091"/>
          </a:xfrm>
        </p:spPr>
        <p:txBody>
          <a:bodyPr/>
          <a:lstStyle/>
          <a:p>
            <a:endParaRPr lang="en-US" altLang="zh-CN" dirty="0" smtClean="0"/>
          </a:p>
          <a:p>
            <a:r>
              <a:rPr lang="en-US" altLang="zh-CN" sz="2400" dirty="0" err="1">
                <a:solidFill>
                  <a:srgbClr val="006600"/>
                </a:solidFill>
              </a:rPr>
              <a:t>Metallicity</a:t>
            </a:r>
            <a:r>
              <a:rPr lang="en-US" altLang="zh-CN" sz="2400" dirty="0" smtClean="0">
                <a:solidFill>
                  <a:srgbClr val="006600"/>
                </a:solidFill>
              </a:rPr>
              <a:t>?</a:t>
            </a:r>
          </a:p>
          <a:p>
            <a:r>
              <a:rPr lang="en-US" altLang="zh-CN" sz="2400" dirty="0">
                <a:solidFill>
                  <a:srgbClr val="006600"/>
                </a:solidFill>
              </a:rPr>
              <a:t>Vacuum oscillation to </a:t>
            </a:r>
            <a:r>
              <a:rPr lang="en-US" altLang="zh-CN" sz="2400" dirty="0" smtClean="0">
                <a:solidFill>
                  <a:srgbClr val="006600"/>
                </a:solidFill>
              </a:rPr>
              <a:t>MSW</a:t>
            </a:r>
          </a:p>
          <a:p>
            <a:r>
              <a:rPr lang="en-US" altLang="zh-CN" sz="2400" dirty="0" smtClean="0">
                <a:solidFill>
                  <a:srgbClr val="006600"/>
                </a:solidFill>
              </a:rPr>
              <a:t>pp</a:t>
            </a:r>
            <a:r>
              <a:rPr lang="zh-CN" altLang="en-US" sz="2400" dirty="0" smtClean="0">
                <a:solidFill>
                  <a:srgbClr val="006600"/>
                </a:solidFill>
              </a:rPr>
              <a:t>中微子，</a:t>
            </a:r>
            <a:r>
              <a:rPr lang="en-US" altLang="zh-CN" sz="2400" dirty="0" smtClean="0">
                <a:solidFill>
                  <a:srgbClr val="C00000"/>
                </a:solidFill>
              </a:rPr>
              <a:t>CNO</a:t>
            </a:r>
            <a:r>
              <a:rPr lang="zh-CN" altLang="en-US" sz="2400" dirty="0" smtClean="0">
                <a:solidFill>
                  <a:srgbClr val="C00000"/>
                </a:solidFill>
              </a:rPr>
              <a:t>中微子</a:t>
            </a:r>
            <a:endParaRPr lang="en-US" altLang="zh-CN" sz="2400" dirty="0" smtClean="0">
              <a:solidFill>
                <a:srgbClr val="C00000"/>
              </a:solidFill>
            </a:endParaRPr>
          </a:p>
          <a:p>
            <a:r>
              <a:rPr lang="zh-CN" altLang="en-US" sz="2400" dirty="0" smtClean="0">
                <a:solidFill>
                  <a:srgbClr val="006600"/>
                </a:solidFill>
              </a:rPr>
              <a:t>新物理？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0" y="678706"/>
            <a:ext cx="4489635" cy="2772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639" y="3746166"/>
            <a:ext cx="4310137" cy="2936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923555"/>
            <a:ext cx="2286000" cy="438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6" y="3624787"/>
            <a:ext cx="4253194" cy="3178990"/>
          </a:xfrm>
          <a:prstGeom prst="rect">
            <a:avLst/>
          </a:prstGeom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7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zh-CN" altLang="en-US" dirty="0" smtClean="0"/>
              <a:t>太阳中微子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05" y="3537979"/>
            <a:ext cx="4754335" cy="33200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39" y="739687"/>
            <a:ext cx="3975036" cy="28007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56" y="708502"/>
            <a:ext cx="4032448" cy="27125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93" y="775731"/>
            <a:ext cx="3779319" cy="26142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83" y="3561551"/>
            <a:ext cx="4424999" cy="2901734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7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大气中微子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093" y="6021288"/>
            <a:ext cx="8229600" cy="648072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1"/>
                </a:solidFill>
                <a:sym typeface="Symbol" panose="05050102010706020507" pitchFamily="18" charset="2"/>
              </a:rPr>
              <a:t></a:t>
            </a:r>
            <a:r>
              <a:rPr lang="en-US" altLang="zh-CN" baseline="-25000" dirty="0" smtClean="0">
                <a:solidFill>
                  <a:schemeClr val="accent1"/>
                </a:solidFill>
              </a:rPr>
              <a:t>23</a:t>
            </a:r>
            <a:r>
              <a:rPr lang="en-US" altLang="zh-CN" dirty="0" smtClean="0">
                <a:solidFill>
                  <a:schemeClr val="accent1"/>
                </a:solidFill>
              </a:rPr>
              <a:t>(octant)</a:t>
            </a:r>
            <a:r>
              <a:rPr lang="zh-CN" altLang="en-US" dirty="0" smtClean="0">
                <a:solidFill>
                  <a:schemeClr val="accent1"/>
                </a:solidFill>
              </a:rPr>
              <a:t>，</a:t>
            </a:r>
            <a:r>
              <a:rPr lang="en-US" altLang="zh-CN" dirty="0" smtClean="0">
                <a:solidFill>
                  <a:schemeClr val="accent1"/>
                </a:solidFill>
                <a:sym typeface="Symbol" panose="05050102010706020507" pitchFamily="18" charset="2"/>
              </a:rPr>
              <a:t> </a:t>
            </a:r>
            <a:r>
              <a:rPr lang="en-US" altLang="zh-CN" dirty="0">
                <a:solidFill>
                  <a:schemeClr val="accent1"/>
                </a:solidFill>
                <a:sym typeface="Symbol" panose="05050102010706020507" pitchFamily="18" charset="2"/>
              </a:rPr>
              <a:t></a:t>
            </a:r>
            <a:r>
              <a:rPr lang="en-US" altLang="zh-CN" dirty="0">
                <a:solidFill>
                  <a:schemeClr val="accent1"/>
                </a:solidFill>
              </a:rPr>
              <a:t>m</a:t>
            </a:r>
            <a:r>
              <a:rPr lang="en-US" altLang="zh-CN" baseline="30000" dirty="0">
                <a:solidFill>
                  <a:schemeClr val="accent1"/>
                </a:solidFill>
              </a:rPr>
              <a:t>2</a:t>
            </a:r>
            <a:r>
              <a:rPr lang="en-US" altLang="zh-CN" baseline="-25000" dirty="0">
                <a:solidFill>
                  <a:schemeClr val="accent1"/>
                </a:solidFill>
              </a:rPr>
              <a:t>32</a:t>
            </a:r>
            <a:r>
              <a:rPr lang="zh-CN" altLang="en-US" dirty="0">
                <a:solidFill>
                  <a:schemeClr val="accent1"/>
                </a:solidFill>
              </a:rPr>
              <a:t>，</a:t>
            </a:r>
            <a:r>
              <a:rPr lang="zh-CN" altLang="en-US" dirty="0">
                <a:solidFill>
                  <a:srgbClr val="C00000"/>
                </a:solidFill>
              </a:rPr>
              <a:t>质量顺序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8" y="2896919"/>
            <a:ext cx="3024336" cy="2908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565" y="2881776"/>
            <a:ext cx="5989939" cy="2712201"/>
          </a:xfrm>
          <a:prstGeom prst="rect">
            <a:avLst/>
          </a:prstGeom>
        </p:spPr>
      </p:pic>
      <p:pic>
        <p:nvPicPr>
          <p:cNvPr id="6" name="Picture 7" descr="cosmic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4" y="836712"/>
            <a:ext cx="8534400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7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Super-K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819"/>
            <a:ext cx="9247732" cy="4680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5970421"/>
            <a:ext cx="9335465" cy="552401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158744" y="10716"/>
            <a:ext cx="968686" cy="900770"/>
            <a:chOff x="8158744" y="10716"/>
            <a:chExt cx="968686" cy="9007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745" y="10716"/>
              <a:ext cx="968685" cy="90077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 bwMode="auto">
            <a:xfrm>
              <a:off x="8158744" y="24867"/>
              <a:ext cx="966205" cy="87747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noFill/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5259" y="902340"/>
            <a:ext cx="5392610" cy="3006497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Due to matter effect, oscillation probability of atmospheric muon neutrino when passing the Earth depends on mass hierarchy</a:t>
            </a:r>
            <a:endParaRPr lang="en-US" altLang="zh-CN" sz="2000" dirty="0"/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JUNO will have 1-2 </a:t>
            </a:r>
            <a:r>
              <a:rPr lang="en-US" altLang="zh-CN" sz="2000" dirty="0" smtClean="0">
                <a:sym typeface="Symbol" panose="05050102010706020507" pitchFamily="18" charset="2"/>
              </a:rPr>
              <a:t> </a:t>
            </a:r>
            <a:r>
              <a:rPr lang="en-US" altLang="zh-CN" sz="2000" dirty="0" smtClean="0"/>
              <a:t>sensitivity.</a:t>
            </a:r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</a:rPr>
              <a:t>Measure both lepton and hadron energy</a:t>
            </a:r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</a:rPr>
              <a:t>Good tracking and energy resolution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661720"/>
          </a:xfrm>
        </p:spPr>
        <p:txBody>
          <a:bodyPr/>
          <a:lstStyle/>
          <a:p>
            <a:r>
              <a:rPr lang="en-US" altLang="zh-CN" dirty="0" smtClean="0"/>
              <a:t>Mass Hierarchy from Atmospheric</a:t>
            </a:r>
            <a:endParaRPr lang="zh-CN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832" y="777523"/>
            <a:ext cx="3675410" cy="573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42" y="3861048"/>
            <a:ext cx="2798514" cy="239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528" y="3866768"/>
            <a:ext cx="2761853" cy="236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36217" y="6068148"/>
            <a:ext cx="96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IH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92784" y="6036535"/>
            <a:ext cx="67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N</a:t>
            </a:r>
            <a:r>
              <a:rPr lang="en-US" altLang="zh-CN" sz="2400" dirty="0" smtClean="0">
                <a:solidFill>
                  <a:schemeClr val="tx1"/>
                </a:solidFill>
              </a:rPr>
              <a:t>H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J空白母板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FF00"/>
      </a:accent4>
      <a:accent5>
        <a:srgbClr val="006600"/>
      </a:accent5>
      <a:accent6>
        <a:srgbClr val="A50021"/>
      </a:accent6>
      <a:hlink>
        <a:srgbClr val="66006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CJ空白母板</Template>
  <TotalTime>6624</TotalTime>
  <Words>1837</Words>
  <Application>Microsoft Office PowerPoint</Application>
  <PresentationFormat>全屏显示(4:3)</PresentationFormat>
  <Paragraphs>445</Paragraphs>
  <Slides>39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7" baseType="lpstr">
      <vt:lpstr>CMU Sans Serif</vt:lpstr>
      <vt:lpstr>新細明體</vt:lpstr>
      <vt:lpstr>黑体</vt:lpstr>
      <vt:lpstr>华文中宋</vt:lpstr>
      <vt:lpstr>楷体</vt:lpstr>
      <vt:lpstr>宋体</vt:lpstr>
      <vt:lpstr>微软雅黑</vt:lpstr>
      <vt:lpstr>Arial</vt:lpstr>
      <vt:lpstr>Calibri</vt:lpstr>
      <vt:lpstr>Cambria Math</vt:lpstr>
      <vt:lpstr>Consolas</vt:lpstr>
      <vt:lpstr>Symbol</vt:lpstr>
      <vt:lpstr>Times New Roman</vt:lpstr>
      <vt:lpstr>Wingdings</vt:lpstr>
      <vt:lpstr>CJ空白母板</vt:lpstr>
      <vt:lpstr>Equation</vt:lpstr>
      <vt:lpstr>Acrobat Document</vt:lpstr>
      <vt:lpstr>Clip</vt:lpstr>
      <vt:lpstr>中微子实验进展</vt:lpstr>
      <vt:lpstr>新物理的窗口：中微子物理</vt:lpstr>
      <vt:lpstr>中微子振荡</vt:lpstr>
      <vt:lpstr>中微子振荡 研究手段</vt:lpstr>
      <vt:lpstr>太阳中微子</vt:lpstr>
      <vt:lpstr>太阳中微子</vt:lpstr>
      <vt:lpstr>大气中微子</vt:lpstr>
      <vt:lpstr>Super-K</vt:lpstr>
      <vt:lpstr>Mass Hierarchy from Atmospheric</vt:lpstr>
      <vt:lpstr>未来大气中微子实验</vt:lpstr>
      <vt:lpstr>PowerPoint 演示文稿</vt:lpstr>
      <vt:lpstr>加速器中微子</vt:lpstr>
      <vt:lpstr>PowerPoint 演示文稿</vt:lpstr>
      <vt:lpstr>加速器中微子</vt:lpstr>
      <vt:lpstr>NOvA</vt:lpstr>
      <vt:lpstr>T2K，NOvA 未来</vt:lpstr>
      <vt:lpstr>未来加速器中微子</vt:lpstr>
      <vt:lpstr>Reactor Neutrinos</vt:lpstr>
      <vt:lpstr>PowerPoint 演示文稿</vt:lpstr>
      <vt:lpstr>Future Prospects</vt:lpstr>
      <vt:lpstr>反应堆中微子谱与惰性中微子</vt:lpstr>
      <vt:lpstr>近距离反应堆实验</vt:lpstr>
      <vt:lpstr>江门中微子实验 (JUNO)</vt:lpstr>
      <vt:lpstr>质量顺序与精确测量</vt:lpstr>
      <vt:lpstr>江门国际合作组</vt:lpstr>
      <vt:lpstr>质量顺序测量</vt:lpstr>
      <vt:lpstr>质量顺序测量</vt:lpstr>
      <vt:lpstr>惰性中微子</vt:lpstr>
      <vt:lpstr>0</vt:lpstr>
      <vt:lpstr>0 实验</vt:lpstr>
      <vt:lpstr>未来灵敏度</vt:lpstr>
      <vt:lpstr>Supernova Neutrinos</vt:lpstr>
      <vt:lpstr>Supernova Neutrinos</vt:lpstr>
      <vt:lpstr>Diffuse Supernova Neutrino </vt:lpstr>
      <vt:lpstr>Geo-neutrinos</vt:lpstr>
      <vt:lpstr>PowerPoint 演示文稿</vt:lpstr>
      <vt:lpstr>JUNO 物理</vt:lpstr>
      <vt:lpstr>总结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caoj</dc:creator>
  <cp:lastModifiedBy>Jun Cao</cp:lastModifiedBy>
  <cp:revision>277</cp:revision>
  <dcterms:created xsi:type="dcterms:W3CDTF">2013-04-21T12:30:27Z</dcterms:created>
  <dcterms:modified xsi:type="dcterms:W3CDTF">2016-04-16T23:27:33Z</dcterms:modified>
</cp:coreProperties>
</file>