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9" r:id="rId2"/>
    <p:sldId id="308" r:id="rId3"/>
    <p:sldId id="309" r:id="rId4"/>
    <p:sldId id="257" r:id="rId5"/>
    <p:sldId id="329" r:id="rId6"/>
    <p:sldId id="301" r:id="rId7"/>
    <p:sldId id="286" r:id="rId8"/>
    <p:sldId id="330" r:id="rId9"/>
    <p:sldId id="331" r:id="rId10"/>
    <p:sldId id="282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DACF-8DD1-45A0-861B-2059F9DAB295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C3D-A964-4CA3-8972-1534D67FC17D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6E81-50B9-4A7D-95BF-BC836E402709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32-3B13-40F5-8A40-513629CC17CC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CB06-91C6-446A-A150-D70CAC260553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E799-B14D-4E4D-B49E-57D84AAE1CB7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CC00-8AEF-4DD3-8A2A-C0533DAC07C5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F258-D417-4721-8AA4-7D7EF94A6917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B2-C29E-4677-AF94-0CB56C4BE2D1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9ED6-1F79-44CB-B162-EE2E940AB2EA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AD35-E402-4B01-8A4A-9BCAE4F6769B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5692-C79F-486C-9427-26BD1B45057B}" type="datetime1">
              <a:rPr lang="zh-CN" altLang="en-US" smtClean="0"/>
              <a:t>2016-4-22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656184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CEPC parameter choice and partial double ring design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243" y="3933056"/>
            <a:ext cx="68407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Yuan Zhang, </a:t>
            </a:r>
            <a:r>
              <a:rPr lang="en-US" altLang="zh-CN" sz="2800" dirty="0" err="1" smtClean="0"/>
              <a:t>Jiyuan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Zhai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Na Wang,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45137"/>
            <a:ext cx="312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>
                <a:solidFill>
                  <a:srgbClr val="002060"/>
                </a:solidFill>
              </a:rPr>
              <a:t>CEPC AP meeting, 2016.04.22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95"/>
            <a:ext cx="3995936" cy="6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" y="29280"/>
            <a:ext cx="20478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0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19168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ym typeface="Symbol"/>
              </a:rPr>
              <a:t>y</a:t>
            </a:r>
            <a:r>
              <a:rPr lang="en-US" altLang="zh-CN" dirty="0" smtClean="0"/>
              <a:t> </a:t>
            </a:r>
            <a:r>
              <a:rPr lang="en-US" altLang="zh-CN" dirty="0"/>
              <a:t>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 (2.6)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acceptance (DA)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  <a:p>
            <a:pPr>
              <a:lnSpc>
                <a:spcPts val="2500"/>
              </a:lnSpc>
            </a:pPr>
            <a:endParaRPr lang="en-US" altLang="zh-CN" dirty="0" smtClean="0">
              <a:sym typeface="Symbol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362" y="4941168"/>
            <a:ext cx="4773141" cy="156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91052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6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793076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29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35973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0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067558"/>
              </p:ext>
            </p:extLst>
          </p:nvPr>
        </p:nvGraphicFramePr>
        <p:xfrm>
          <a:off x="2699792" y="5661248"/>
          <a:ext cx="3000019" cy="397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1" name="Equation" r:id="rId7" imgW="1726920" imgH="228600" progId="Equation.DSMT4">
                  <p:embed/>
                </p:oleObj>
              </mc:Choice>
              <mc:Fallback>
                <p:oleObj name="Equation" r:id="rId7" imgW="1726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661248"/>
                        <a:ext cx="3000019" cy="397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6570661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26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wangdou20160420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924047"/>
              </p:ext>
            </p:extLst>
          </p:nvPr>
        </p:nvGraphicFramePr>
        <p:xfrm>
          <a:off x="107504" y="836712"/>
          <a:ext cx="8856984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24136"/>
                <a:gridCol w="1224136"/>
                <a:gridCol w="1296144"/>
                <a:gridCol w="1011903"/>
                <a:gridCol w="932313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H-20MW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0.267/0.00124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23.4/0.088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9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CEPC </a:t>
            </a:r>
            <a:r>
              <a:rPr lang="en-US" altLang="zh-CN" dirty="0" smtClean="0"/>
              <a:t>Higgs </a:t>
            </a:r>
            <a:r>
              <a:rPr lang="en-US" altLang="zh-CN" dirty="0"/>
              <a:t>Luminosity vs </a:t>
            </a:r>
            <a:r>
              <a:rPr lang="en-US" altLang="zh-CN" dirty="0" smtClean="0"/>
              <a:t>beam power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468814" cy="3888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760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CEPC PDR Luminosity vs circumference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6381328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Fabiola </a:t>
            </a:r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Gianotti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Future Circular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ColliderDesign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Study,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ICFA meeting, J-PARC,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25-2-2016.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99864"/>
            <a:ext cx="6984776" cy="4198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876256" y="639088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57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1" t="4438" r="21161" b="23585"/>
          <a:stretch/>
        </p:blipFill>
        <p:spPr bwMode="auto">
          <a:xfrm>
            <a:off x="2708589" y="2333172"/>
            <a:ext cx="4265608" cy="360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组合 6"/>
          <p:cNvGrpSpPr/>
          <p:nvPr/>
        </p:nvGrpSpPr>
        <p:grpSpPr>
          <a:xfrm>
            <a:off x="4224536" y="1689104"/>
            <a:ext cx="4806384" cy="1163832"/>
            <a:chOff x="4224536" y="1689104"/>
            <a:chExt cx="4806384" cy="1163832"/>
          </a:xfrm>
        </p:grpSpPr>
        <p:sp>
          <p:nvSpPr>
            <p:cNvPr id="5" name="椭圆 4"/>
            <p:cNvSpPr/>
            <p:nvPr/>
          </p:nvSpPr>
          <p:spPr>
            <a:xfrm>
              <a:off x="4224536" y="2276872"/>
              <a:ext cx="203448" cy="576064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箭头连接符 9"/>
            <p:cNvCxnSpPr/>
            <p:nvPr/>
          </p:nvCxnSpPr>
          <p:spPr>
            <a:xfrm>
              <a:off x="4326260" y="1916832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45120" y="1689104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Crab </a:t>
              </a:r>
              <a:r>
                <a:rPr lang="en-US" altLang="zh-CN" dirty="0" err="1" smtClean="0"/>
                <a:t>sextupole</a:t>
              </a:r>
              <a:endParaRPr lang="zh-CN" alt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259120" y="1836898"/>
              <a:ext cx="2771800" cy="6463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i="1" dirty="0" smtClean="0"/>
                <a:t>Critical energy: </a:t>
              </a:r>
              <a:r>
                <a:rPr lang="en-US" altLang="zh-CN" i="1" dirty="0" err="1" smtClean="0"/>
                <a:t>E</a:t>
              </a:r>
              <a:r>
                <a:rPr lang="en-US" altLang="zh-CN" dirty="0" err="1" smtClean="0"/>
                <a:t>c</a:t>
              </a:r>
              <a:r>
                <a:rPr lang="en-US" altLang="zh-CN" dirty="0" smtClean="0"/>
                <a:t>=190 </a:t>
              </a:r>
              <a:r>
                <a:rPr lang="en-US" altLang="zh-CN" dirty="0" err="1" smtClean="0"/>
                <a:t>keV</a:t>
              </a:r>
              <a:endParaRPr lang="en-US" altLang="zh-CN" dirty="0" smtClean="0"/>
            </a:p>
            <a:p>
              <a:r>
                <a:rPr lang="en-US" altLang="zh-CN" i="1" dirty="0" smtClean="0"/>
                <a:t>Dipole strength</a:t>
              </a:r>
              <a:r>
                <a:rPr lang="en-US" altLang="zh-CN" dirty="0" smtClean="0"/>
                <a:t>: B=0.019 T</a:t>
              </a:r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Partial double ring FFS design with crab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6891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=0.25m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=0.00136m</a:t>
            </a:r>
          </a:p>
          <a:p>
            <a:r>
              <a:rPr lang="en-US" altLang="zh-CN" dirty="0" smtClean="0"/>
              <a:t>K2hs=26.8 m</a:t>
            </a:r>
            <a:r>
              <a:rPr lang="en-US" altLang="zh-CN" baseline="30000" dirty="0" smtClean="0"/>
              <a:t>-3</a:t>
            </a:r>
          </a:p>
          <a:p>
            <a:r>
              <a:rPr lang="en-US" altLang="zh-CN" dirty="0" smtClean="0"/>
              <a:t>K2vs=32.2 m</a:t>
            </a:r>
            <a:r>
              <a:rPr lang="en-US" altLang="zh-CN" baseline="30000" dirty="0" smtClean="0"/>
              <a:t>-3</a:t>
            </a:r>
            <a:endParaRPr lang="zh-CN" altLang="en-US" baseline="30000" dirty="0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771800" y="22048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5776" y="19168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IP</a:t>
            </a:r>
          </a:p>
        </p:txBody>
      </p:sp>
      <p:sp>
        <p:nvSpPr>
          <p:cNvPr id="17" name="矩形 16"/>
          <p:cNvSpPr/>
          <p:nvPr/>
        </p:nvSpPr>
        <p:spPr>
          <a:xfrm>
            <a:off x="276672" y="6190174"/>
            <a:ext cx="8748464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prstClr val="black"/>
                </a:solidFill>
              </a:rPr>
              <a:t>T</a:t>
            </a:r>
            <a:r>
              <a:rPr lang="en-US" altLang="zh-CN" sz="2000" dirty="0" smtClean="0">
                <a:solidFill>
                  <a:prstClr val="black"/>
                </a:solidFill>
              </a:rPr>
              <a:t>he </a:t>
            </a:r>
            <a:r>
              <a:rPr lang="en-US" altLang="zh-CN" sz="2000" dirty="0">
                <a:solidFill>
                  <a:prstClr val="black"/>
                </a:solidFill>
              </a:rPr>
              <a:t>second FFS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 of the CCS-Y section </a:t>
            </a:r>
            <a:r>
              <a:rPr lang="en-US" altLang="zh-CN" sz="2000" dirty="0" smtClean="0">
                <a:solidFill>
                  <a:prstClr val="black"/>
                </a:solidFill>
              </a:rPr>
              <a:t>work </a:t>
            </a:r>
            <a:r>
              <a:rPr lang="en-US" altLang="zh-CN" sz="2000" dirty="0">
                <a:solidFill>
                  <a:prstClr val="black"/>
                </a:solidFill>
              </a:rPr>
              <a:t>as the crab </a:t>
            </a:r>
            <a:r>
              <a:rPr lang="en-US" altLang="zh-CN" sz="2000" dirty="0" err="1" smtClean="0">
                <a:solidFill>
                  <a:prstClr val="black"/>
                </a:solidFill>
              </a:rPr>
              <a:t>sextupoles</a:t>
            </a:r>
            <a:r>
              <a:rPr lang="en-US" altLang="zh-CN" sz="2000" dirty="0" smtClean="0">
                <a:solidFill>
                  <a:prstClr val="black"/>
                </a:solidFill>
              </a:rPr>
              <a:t>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6" name="右中括号 5"/>
          <p:cNvSpPr/>
          <p:nvPr/>
        </p:nvSpPr>
        <p:spPr>
          <a:xfrm rot="16200000">
            <a:off x="4434634" y="1187692"/>
            <a:ext cx="274736" cy="201622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5724128" y="2195803"/>
            <a:ext cx="360040" cy="9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897320" y="6565199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75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63250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384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Higher order chromaticity correction in FFS</a:t>
            </a:r>
            <a:endParaRPr lang="zh-CN" altLang="en-US" sz="3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9" t="4642" r="16191" b="10502"/>
          <a:stretch/>
        </p:blipFill>
        <p:spPr bwMode="auto">
          <a:xfrm>
            <a:off x="1852463" y="2492896"/>
            <a:ext cx="5164667" cy="427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箭头连接符 6"/>
          <p:cNvCxnSpPr/>
          <p:nvPr/>
        </p:nvCxnSpPr>
        <p:spPr>
          <a:xfrm>
            <a:off x="3275856" y="2204864"/>
            <a:ext cx="0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4413671" y="2216944"/>
            <a:ext cx="1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95736" y="170080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Quadrupole</a:t>
            </a:r>
            <a:r>
              <a:rPr lang="en-US" altLang="zh-CN" dirty="0" smtClean="0"/>
              <a:t> pair,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pair, </a:t>
            </a:r>
            <a:r>
              <a:rPr lang="en-US" altLang="zh-CN" dirty="0" err="1" smtClean="0"/>
              <a:t>octupole</a:t>
            </a:r>
            <a:r>
              <a:rPr lang="en-US" altLang="zh-CN" dirty="0" smtClean="0"/>
              <a:t> pair.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542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7275</TotalTime>
  <Words>592</Words>
  <Application>Microsoft Office PowerPoint</Application>
  <PresentationFormat>全屏显示(4:3)</PresentationFormat>
  <Paragraphs>257</Paragraphs>
  <Slides>10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Office 主题</vt:lpstr>
      <vt:lpstr>Equation</vt:lpstr>
      <vt:lpstr>CEPC parameter choice and partial double ring design</vt:lpstr>
      <vt:lpstr>Machine constraints / given parameters</vt:lpstr>
      <vt:lpstr>Constraints for parameter choice</vt:lpstr>
      <vt:lpstr>parameter for CEPC partial double ring （wangdou20160420）</vt:lpstr>
      <vt:lpstr>CEPC Higgs Luminosity vs beam power</vt:lpstr>
      <vt:lpstr>CEPC PDR Luminosity vs circumference</vt:lpstr>
      <vt:lpstr> Partial double ring FFS design with crab sextupoles</vt:lpstr>
      <vt:lpstr>PowerPoint 演示文稿</vt:lpstr>
      <vt:lpstr>Higher order chromaticity correction in FFS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197</cp:revision>
  <dcterms:created xsi:type="dcterms:W3CDTF">2015-12-30T07:06:21Z</dcterms:created>
  <dcterms:modified xsi:type="dcterms:W3CDTF">2016-04-22T01:00:47Z</dcterms:modified>
</cp:coreProperties>
</file>