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589D-1E5F-4871-BA06-49E7A1D10569}" type="datetimeFigureOut">
              <a:rPr lang="zh-CN" altLang="en-US" smtClean="0"/>
              <a:pPr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020EB-6FDB-4E51-88B7-954520097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Booster </a:t>
            </a:r>
            <a:r>
              <a:rPr lang="zh-CN" altLang="en-US" b="1" dirty="0" smtClean="0">
                <a:solidFill>
                  <a:srgbClr val="0070C0"/>
                </a:solidFill>
              </a:rPr>
              <a:t>误差效应及轨道校正的初步研究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魏源源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2016</a:t>
            </a:r>
            <a:r>
              <a:rPr lang="zh-CN" altLang="en-US" b="1" dirty="0" smtClean="0">
                <a:solidFill>
                  <a:srgbClr val="FF0000"/>
                </a:solidFill>
              </a:rPr>
              <a:t>年</a:t>
            </a:r>
            <a:r>
              <a:rPr lang="en-US" altLang="zh-CN" b="1" dirty="0" smtClean="0">
                <a:solidFill>
                  <a:srgbClr val="FF0000"/>
                </a:solidFill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</a:rPr>
              <a:t>月</a:t>
            </a:r>
            <a:r>
              <a:rPr lang="en-US" altLang="zh-CN" b="1" dirty="0" smtClean="0">
                <a:solidFill>
                  <a:srgbClr val="FF0000"/>
                </a:solidFill>
              </a:rPr>
              <a:t>22</a:t>
            </a:r>
            <a:r>
              <a:rPr lang="zh-CN" altLang="en-US" b="1" dirty="0" smtClean="0">
                <a:solidFill>
                  <a:srgbClr val="FF0000"/>
                </a:solidFill>
              </a:rPr>
              <a:t>日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447501" cy="1320800"/>
          </a:xfrm>
        </p:spPr>
        <p:txBody>
          <a:bodyPr>
            <a:normAutofit/>
          </a:bodyPr>
          <a:lstStyle/>
          <a:p>
            <a:r>
              <a:rPr lang="en-US" altLang="zh-CN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Magnet Field errors</a:t>
            </a:r>
            <a:endParaRPr lang="zh-CN" altLang="en-US" sz="32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Grp="1" noRot="1" noChangeArrowheads="1"/>
          </p:cNvSpPr>
          <p:nvPr>
            <p:ph idx="1"/>
          </p:nvPr>
        </p:nvSpPr>
        <p:spPr>
          <a:xfrm>
            <a:off x="683568" y="1412776"/>
            <a:ext cx="7955857" cy="2863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earth field outside the magnet: </a:t>
            </a:r>
            <a:r>
              <a:rPr lang="en-US" altLang="zh-CN" sz="21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=0.55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0.026Gs, 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=0.45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0.027Gs,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=0.25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0.03 </a:t>
            </a:r>
            <a:r>
              <a:rPr lang="en-US" altLang="zh-CN" sz="21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Gs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CN" sz="2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 </a:t>
            </a:r>
            <a:r>
              <a:rPr lang="en-US" altLang="zh-CN" sz="21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</a:t>
            </a:r>
            <a:r>
              <a:rPr lang="en-US" altLang="zh-CN" sz="21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</a:t>
            </a:r>
            <a:r>
              <a:rPr lang="en-US" altLang="zh-CN" sz="21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</a:t>
            </a:r>
            <a:r>
              <a:rPr lang="en-US" altLang="zh-CN" sz="21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0.04Gs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zh-CN" sz="21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Inside the magnet, 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=7.0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0.05Gs is dominated by residual field, 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=0.4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0.04Gs reduced </a:t>
            </a: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ue to the shielding while 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=0.25</a:t>
            </a: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0.03 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Gs.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24h field stability (</a:t>
            </a:r>
            <a:r>
              <a:rPr lang="en-US" altLang="zh-CN" sz="2100" b="1" i="1" dirty="0" err="1" smtClean="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zh-CN" sz="2100" b="1" i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for 30 Gs-150 Gs is about </a:t>
            </a:r>
            <a:r>
              <a:rPr lang="en-US" altLang="zh-CN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(1-2)</a:t>
            </a:r>
            <a:r>
              <a:rPr lang="en-US" altLang="zh-CN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10</a:t>
            </a:r>
            <a:r>
              <a:rPr lang="en-US" altLang="zh-CN" sz="21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-3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magnet ramps smoothly around the low fields with accuracy better than 1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10</a:t>
            </a:r>
            <a:r>
              <a:rPr lang="en-US" altLang="zh-CN" sz="2100" b="1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-3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 error </a:t>
            </a:r>
            <a:r>
              <a:rPr lang="en-US" altLang="zh-CN" sz="2100" b="1" dirty="0" err="1" smtClean="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zh-CN" sz="21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i="1" baseline="-1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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altLang="zh-CN" sz="2100" b="1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for x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(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-60, 60) </a:t>
            </a: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CN" sz="21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00" b="1" baseline="-1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(</a:t>
            </a:r>
            <a:r>
              <a:rPr lang="en-US" altLang="zh-CN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30-150) Gs</a:t>
            </a:r>
            <a:endParaRPr lang="en-US" altLang="zh-CN" sz="2100" b="1" baseline="30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267744" y="4797152"/>
          <a:ext cx="4714908" cy="107157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4714908"/>
              </a:tblGrid>
              <a:tr h="107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Dipole magnets            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〈ΔB/B〉  &lt; 2×10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solidFill>
                            <a:schemeClr val="tx1"/>
                          </a:solidFill>
                        </a:rPr>
                        <a:t>Quadrupole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 magnets   〈ΔK/K〉  &lt; 5×10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标题 1"/>
          <p:cNvSpPr txBox="1">
            <a:spLocks/>
          </p:cNvSpPr>
          <p:nvPr/>
        </p:nvSpPr>
        <p:spPr>
          <a:xfrm>
            <a:off x="2428860" y="4214818"/>
            <a:ext cx="4186238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Booster Magnet</a:t>
            </a:r>
            <a:r>
              <a:rPr kumimoji="0" lang="en-US" altLang="zh-CN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Field </a:t>
            </a:r>
            <a:r>
              <a:rPr lang="en-US" altLang="zh-CN" sz="2000" dirty="0" smtClean="0">
                <a:latin typeface="+mj-lt"/>
                <a:ea typeface="+mj-ea"/>
                <a:cs typeface="+mj-cs"/>
              </a:rPr>
              <a:t>errors</a:t>
            </a: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239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691680" y="1988840"/>
          <a:ext cx="6192688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6192"/>
                <a:gridCol w="1290152"/>
                <a:gridCol w="1548172"/>
                <a:gridCol w="154817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Component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〈y〉</a:t>
                      </a:r>
                    </a:p>
                    <a:p>
                      <a:pPr algn="ctr"/>
                      <a:r>
                        <a:rPr lang="en-US" altLang="zh-CN" dirty="0" smtClean="0"/>
                        <a:t>(mm)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〈x〉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(mm)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〈tilt〉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 (</a:t>
                      </a:r>
                      <a:r>
                        <a:rPr lang="en-US" altLang="zh-CN" dirty="0" err="1" smtClean="0"/>
                        <a:t>mrad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Dipole magnets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±0.2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±0.3</a:t>
                      </a:r>
                      <a:endParaRPr lang="zh-CN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en-US" altLang="zh-CN" sz="2400" dirty="0" err="1" smtClean="0"/>
                        <a:t>Quadrupole</a:t>
                      </a:r>
                      <a:r>
                        <a:rPr lang="en-US" altLang="zh-CN" sz="2400" dirty="0" smtClean="0"/>
                        <a:t> magnets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  <a:p>
                      <a:endParaRPr lang="zh-CN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标题 1"/>
          <p:cNvSpPr txBox="1">
            <a:spLocks/>
          </p:cNvSpPr>
          <p:nvPr/>
        </p:nvSpPr>
        <p:spPr>
          <a:xfrm>
            <a:off x="1187624" y="476672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Alignment</a:t>
            </a:r>
            <a:r>
              <a:rPr kumimoji="0" lang="en-US" altLang="zh-CN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parameters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>
                <a:solidFill>
                  <a:schemeClr val="accent4">
                    <a:lumMod val="75000"/>
                  </a:schemeClr>
                </a:solidFill>
              </a:rPr>
              <a:t>Orbit Distortion with Field Errors and Alignment </a:t>
            </a:r>
            <a:endParaRPr lang="zh-CN" altLang="en-US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" name="内容占位符 8" descr="Berro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r="15127"/>
          <a:stretch>
            <a:fillRect/>
          </a:stretch>
        </p:blipFill>
        <p:spPr>
          <a:xfrm>
            <a:off x="179512" y="1052736"/>
            <a:ext cx="4000528" cy="3065563"/>
          </a:xfrm>
        </p:spPr>
      </p:pic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" name="内容占位符 9" descr="Alignment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rcRect r="6323"/>
          <a:stretch>
            <a:fillRect/>
          </a:stretch>
        </p:blipFill>
        <p:spPr>
          <a:xfrm>
            <a:off x="4572000" y="1124744"/>
            <a:ext cx="4191361" cy="2928958"/>
          </a:xfrm>
        </p:spPr>
      </p:pic>
      <p:pic>
        <p:nvPicPr>
          <p:cNvPr id="11" name="图片 10" descr="allerr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861048"/>
            <a:ext cx="4104456" cy="270431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72000" y="4077072"/>
            <a:ext cx="4104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sz="2800" dirty="0" smtClean="0"/>
              <a:t>  60</a:t>
            </a:r>
            <a:r>
              <a:rPr lang="zh-CN" altLang="en-US" sz="2800" baseline="30000" dirty="0" smtClean="0"/>
              <a:t>◦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70m cell lattice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    </a:t>
            </a:r>
            <a:r>
              <a:rPr lang="en-US" altLang="zh-CN" sz="2800" smtClean="0"/>
              <a:t>(</a:t>
            </a:r>
            <a:r>
              <a:rPr lang="en-US" altLang="zh-CN" sz="2800" smtClean="0"/>
              <a:t>130.47,130,45), </a:t>
            </a:r>
            <a:r>
              <a:rPr lang="en-US" altLang="zh-CN" sz="2800" dirty="0" smtClean="0"/>
              <a:t>6GeV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sz="2800" dirty="0" smtClean="0"/>
              <a:t>  Simulate with AT  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BB</a:t>
            </a:r>
            <a:endParaRPr lang="zh-CN" altLang="en-US" dirty="0"/>
          </a:p>
        </p:txBody>
      </p:sp>
      <p:pic>
        <p:nvPicPr>
          <p:cNvPr id="10" name="图片 9"/>
          <p:cNvPicPr/>
          <p:nvPr/>
        </p:nvPicPr>
        <p:blipFill>
          <a:blip r:embed="rId2" cstate="print"/>
          <a:srcRect l="21621" r="20834" b="87561"/>
          <a:stretch>
            <a:fillRect/>
          </a:stretch>
        </p:blipFill>
        <p:spPr bwMode="auto">
          <a:xfrm>
            <a:off x="285720" y="857232"/>
            <a:ext cx="821537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线形标注 1 14"/>
          <p:cNvSpPr/>
          <p:nvPr/>
        </p:nvSpPr>
        <p:spPr>
          <a:xfrm>
            <a:off x="500034" y="3571876"/>
            <a:ext cx="928694" cy="714380"/>
          </a:xfrm>
          <a:prstGeom prst="borderCallout1">
            <a:avLst>
              <a:gd name="adj1" fmla="val 5647"/>
              <a:gd name="adj2" fmla="val 50067"/>
              <a:gd name="adj3" fmla="val -66183"/>
              <a:gd name="adj4" fmla="val 50085"/>
            </a:avLst>
          </a:prstGeom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BPM</a:t>
            </a:r>
            <a:endParaRPr lang="zh-CN" altLang="en-US" dirty="0"/>
          </a:p>
        </p:txBody>
      </p:sp>
      <p:sp>
        <p:nvSpPr>
          <p:cNvPr id="16" name="线形标注 1 15"/>
          <p:cNvSpPr/>
          <p:nvPr/>
        </p:nvSpPr>
        <p:spPr>
          <a:xfrm>
            <a:off x="5857884" y="1142984"/>
            <a:ext cx="928694" cy="714380"/>
          </a:xfrm>
          <a:prstGeom prst="borderCallout1">
            <a:avLst>
              <a:gd name="adj1" fmla="val 96183"/>
              <a:gd name="adj2" fmla="val 48867"/>
              <a:gd name="adj3" fmla="val 138303"/>
              <a:gd name="adj4" fmla="val 50085"/>
            </a:avLst>
          </a:prstGeom>
          <a:ln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BPM</a:t>
            </a:r>
            <a:endParaRPr lang="zh-CN" altLang="en-US" dirty="0"/>
          </a:p>
        </p:txBody>
      </p:sp>
      <p:sp>
        <p:nvSpPr>
          <p:cNvPr id="17" name="线形标注 1 16"/>
          <p:cNvSpPr/>
          <p:nvPr/>
        </p:nvSpPr>
        <p:spPr>
          <a:xfrm>
            <a:off x="4929190" y="3571876"/>
            <a:ext cx="928694" cy="714380"/>
          </a:xfrm>
          <a:prstGeom prst="borderCallout1">
            <a:avLst>
              <a:gd name="adj1" fmla="val 5647"/>
              <a:gd name="adj2" fmla="val 50067"/>
              <a:gd name="adj3" fmla="val -66183"/>
              <a:gd name="adj4" fmla="val 50085"/>
            </a:avLst>
          </a:prstGeom>
          <a:solidFill>
            <a:srgbClr val="FFC000"/>
          </a:solidFill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HCOR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线形标注 1 17"/>
          <p:cNvSpPr/>
          <p:nvPr/>
        </p:nvSpPr>
        <p:spPr>
          <a:xfrm>
            <a:off x="5715008" y="3571876"/>
            <a:ext cx="928694" cy="714380"/>
          </a:xfrm>
          <a:prstGeom prst="borderCallout1">
            <a:avLst>
              <a:gd name="adj1" fmla="val 5647"/>
              <a:gd name="adj2" fmla="val 50067"/>
              <a:gd name="adj3" fmla="val -66183"/>
              <a:gd name="adj4" fmla="val 50085"/>
            </a:avLst>
          </a:prstGeom>
          <a:solidFill>
            <a:srgbClr val="FF0000"/>
          </a:solidFill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VCOR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971600" y="4725144"/>
            <a:ext cx="4500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BPM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784</a:t>
            </a:r>
            <a:r>
              <a:rPr lang="zh-CN" altLang="en-US" sz="2800" dirty="0" smtClean="0"/>
              <a:t>，</a:t>
            </a:r>
            <a:r>
              <a:rPr lang="en-US" altLang="zh-CN" sz="2800" dirty="0" smtClean="0"/>
              <a:t>H&amp;V</a:t>
            </a:r>
          </a:p>
          <a:p>
            <a:r>
              <a:rPr lang="en-US" altLang="zh-CN" sz="2800" dirty="0" smtClean="0"/>
              <a:t>HCOR</a:t>
            </a:r>
            <a:r>
              <a:rPr lang="en-US" altLang="zh-CN" sz="2800" dirty="0" smtClean="0"/>
              <a:t>: 392</a:t>
            </a:r>
            <a:endParaRPr lang="en-US" altLang="zh-CN" sz="2800" dirty="0" smtClean="0"/>
          </a:p>
          <a:p>
            <a:r>
              <a:rPr lang="en-US" altLang="zh-CN" sz="2800" dirty="0" smtClean="0"/>
              <a:t>VCOR</a:t>
            </a:r>
            <a:r>
              <a:rPr lang="en-US" altLang="zh-CN" sz="2800" dirty="0" smtClean="0"/>
              <a:t>: 392</a:t>
            </a:r>
            <a:endParaRPr lang="en-US" altLang="zh-CN" sz="2800" dirty="0" smtClean="0"/>
          </a:p>
        </p:txBody>
      </p:sp>
      <p:sp>
        <p:nvSpPr>
          <p:cNvPr id="11" name="标题 3"/>
          <p:cNvSpPr txBox="1">
            <a:spLocks/>
          </p:cNvSpPr>
          <p:nvPr/>
        </p:nvSpPr>
        <p:spPr>
          <a:xfrm>
            <a:off x="539552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Orbit Correction</a:t>
            </a:r>
            <a:r>
              <a:rPr kumimoji="0" lang="en-US" altLang="zh-CN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System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>
                <a:solidFill>
                  <a:schemeClr val="accent4">
                    <a:lumMod val="75000"/>
                  </a:schemeClr>
                </a:solidFill>
              </a:rPr>
              <a:t>Correction result with 2 sets of errors</a:t>
            </a:r>
            <a:endParaRPr lang="zh-CN" altLang="en-US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内容占位符 6" descr="H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1071546"/>
            <a:ext cx="4000528" cy="2793142"/>
          </a:xfrm>
        </p:spPr>
      </p:pic>
      <p:pic>
        <p:nvPicPr>
          <p:cNvPr id="8" name="内容占位符 7" descr="V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00562" y="1142984"/>
            <a:ext cx="3857652" cy="2709785"/>
          </a:xfrm>
        </p:spPr>
      </p:pic>
      <p:pic>
        <p:nvPicPr>
          <p:cNvPr id="9" name="图片 8" descr="H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3714752"/>
            <a:ext cx="3929090" cy="2776668"/>
          </a:xfrm>
          <a:prstGeom prst="rect">
            <a:avLst/>
          </a:prstGeom>
        </p:spPr>
      </p:pic>
      <p:pic>
        <p:nvPicPr>
          <p:cNvPr id="10" name="图片 9" descr="V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0562" y="3714752"/>
            <a:ext cx="3786214" cy="27883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4">
                    <a:lumMod val="75000"/>
                  </a:schemeClr>
                </a:solidFill>
              </a:rPr>
              <a:t>To do list</a:t>
            </a:r>
            <a:endParaRPr lang="zh-CN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Optimize the distribution of correction components</a:t>
            </a:r>
          </a:p>
          <a:p>
            <a:r>
              <a:rPr lang="en-US" altLang="zh-CN" dirty="0" smtClean="0"/>
              <a:t>Consider the effect of earth field ?</a:t>
            </a:r>
          </a:p>
          <a:p>
            <a:r>
              <a:rPr lang="en-US" altLang="zh-CN" dirty="0" smtClean="0"/>
              <a:t>Consider the field components of the magnets.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265</Words>
  <Application>Microsoft Office PowerPoint</Application>
  <PresentationFormat>全屏显示(4:3)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Booster 误差效应及轨道校正的初步研究</vt:lpstr>
      <vt:lpstr> Magnet Field errors</vt:lpstr>
      <vt:lpstr>幻灯片 3</vt:lpstr>
      <vt:lpstr>Orbit Distortion with Field Errors and Alignment </vt:lpstr>
      <vt:lpstr>幻灯片 5</vt:lpstr>
      <vt:lpstr>Correction result with 2 sets of errors</vt:lpstr>
      <vt:lpstr>To do list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Booster 误差效应及轨道校正的初步研究</dc:title>
  <dc:creator>Weiyy</dc:creator>
  <cp:lastModifiedBy>weiyy</cp:lastModifiedBy>
  <cp:revision>11</cp:revision>
  <dcterms:modified xsi:type="dcterms:W3CDTF">2016-04-22T02:01:13Z</dcterms:modified>
</cp:coreProperties>
</file>