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9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29" r:id="rId13"/>
    <p:sldId id="330" r:id="rId14"/>
    <p:sldId id="317" r:id="rId15"/>
    <p:sldId id="285" r:id="rId16"/>
    <p:sldId id="289" r:id="rId17"/>
    <p:sldId id="301" r:id="rId18"/>
    <p:sldId id="302" r:id="rId19"/>
    <p:sldId id="290" r:id="rId20"/>
    <p:sldId id="291" r:id="rId21"/>
    <p:sldId id="292" r:id="rId22"/>
    <p:sldId id="293" r:id="rId23"/>
    <p:sldId id="295" r:id="rId24"/>
    <p:sldId id="318" r:id="rId25"/>
    <p:sldId id="328" r:id="rId26"/>
    <p:sldId id="326" r:id="rId27"/>
    <p:sldId id="327" r:id="rId28"/>
    <p:sldId id="325" r:id="rId29"/>
    <p:sldId id="286" r:id="rId30"/>
    <p:sldId id="288" r:id="rId31"/>
    <p:sldId id="287" r:id="rId32"/>
    <p:sldId id="319" r:id="rId33"/>
    <p:sldId id="303" r:id="rId34"/>
    <p:sldId id="304" r:id="rId35"/>
    <p:sldId id="306" r:id="rId36"/>
    <p:sldId id="331" r:id="rId37"/>
    <p:sldId id="322" r:id="rId38"/>
    <p:sldId id="282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0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7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977C-B0AE-4BAE-9218-4BD1E37A6512}" type="datetimeFigureOut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810E-903A-4E21-9062-E1369AD78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10E-903A-4E21-9062-E1369AD781C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DACF-8DD1-45A0-861B-2059F9DAB295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8C3D-A964-4CA3-8972-1534D67FC17D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6E81-50B9-4A7D-95BF-BC836E402709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32-3B13-40F5-8A40-513629CC17CC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CB06-91C6-446A-A150-D70CAC260553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E799-B14D-4E4D-B49E-57D84AAE1CB7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CC00-8AEF-4DD3-8A2A-C0533DAC07C5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258-D417-4721-8AA4-7D7EF94A6917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B2-C29E-4677-AF94-0CB56C4BE2D1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9ED6-1F79-44CB-B162-EE2E940AB2EA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AD35-E402-4B01-8A4A-9BCAE4F6769B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5692-C79F-486C-9427-26BD1B45057B}" type="datetime1">
              <a:rPr lang="zh-CN" altLang="en-US" smtClean="0"/>
              <a:t>2016-4-27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hyperlink" Target="https://inspirehep.net/record/1298149/files/Photon%202013_070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rxiv.org/abs/0909.4872v1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656184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CEPC parameter choice and partial double ring design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704856" cy="175260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Dou Wang, </a:t>
            </a:r>
            <a:r>
              <a:rPr lang="en-US" altLang="zh-CN" sz="2400" dirty="0" err="1"/>
              <a:t>Jie</a:t>
            </a:r>
            <a:r>
              <a:rPr lang="en-US" altLang="zh-CN" sz="2400" dirty="0"/>
              <a:t> Gao, Feng </a:t>
            </a:r>
            <a:r>
              <a:rPr lang="en-US" altLang="zh-CN" sz="2400" dirty="0" smtClean="0"/>
              <a:t>Su, Yuan Zhang, </a:t>
            </a:r>
            <a:r>
              <a:rPr lang="en-US" altLang="zh-CN" sz="2400" dirty="0" err="1" smtClean="0"/>
              <a:t>Jiyuan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Zhai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Yiwei</a:t>
            </a:r>
            <a:r>
              <a:rPr lang="en-US" altLang="zh-CN" sz="2400" dirty="0" smtClean="0"/>
              <a:t> Wang, Bai </a:t>
            </a:r>
            <a:r>
              <a:rPr lang="en-US" altLang="zh-CN" sz="2400" dirty="0" err="1" smtClean="0"/>
              <a:t>Sha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Huiping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Geng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Tianjian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Bian</a:t>
            </a:r>
            <a:r>
              <a:rPr lang="en-US" altLang="zh-CN" sz="2400" dirty="0" smtClean="0"/>
              <a:t>, Na Wang, </a:t>
            </a:r>
            <a:r>
              <a:rPr lang="en-US" altLang="zh-CN" sz="2400" dirty="0" err="1" smtClean="0"/>
              <a:t>Xiaohao</a:t>
            </a:r>
            <a:r>
              <a:rPr lang="en-US" altLang="zh-CN" sz="2400" dirty="0" smtClean="0"/>
              <a:t> Cui, </a:t>
            </a:r>
            <a:r>
              <a:rPr lang="en-US" altLang="zh-CN" sz="2400" dirty="0" err="1" smtClean="0"/>
              <a:t>Zhe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Duan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Yuanyuan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Guo</a:t>
            </a:r>
            <a:endParaRPr lang="zh-CN" alt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95"/>
            <a:ext cx="3995936" cy="63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29280"/>
            <a:ext cx="2047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6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68645"/>
              </p:ext>
            </p:extLst>
          </p:nvPr>
        </p:nvGraphicFramePr>
        <p:xfrm>
          <a:off x="2915816" y="2132856"/>
          <a:ext cx="1584177" cy="40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" name="Equation" r:id="rId3" imgW="939392" imgH="241195" progId="Equation.DSMT4">
                  <p:embed/>
                </p:oleObj>
              </mc:Choice>
              <mc:Fallback>
                <p:oleObj name="Equation" r:id="rId3" imgW="93939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132856"/>
                        <a:ext cx="1584177" cy="405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21847"/>
              </p:ext>
            </p:extLst>
          </p:nvPr>
        </p:nvGraphicFramePr>
        <p:xfrm>
          <a:off x="2035175" y="2924175"/>
          <a:ext cx="3548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7" name="Equation" r:id="rId5" imgW="2501640" imgH="507960" progId="Equation.DSMT4">
                  <p:embed/>
                </p:oleObj>
              </mc:Choice>
              <mc:Fallback>
                <p:oleObj name="Equation" r:id="rId5" imgW="2501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2924175"/>
                        <a:ext cx="3548063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右大括号 6"/>
          <p:cNvSpPr/>
          <p:nvPr/>
        </p:nvSpPr>
        <p:spPr>
          <a:xfrm>
            <a:off x="6012160" y="2240868"/>
            <a:ext cx="21602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516791"/>
              </p:ext>
            </p:extLst>
          </p:nvPr>
        </p:nvGraphicFramePr>
        <p:xfrm>
          <a:off x="2452769" y="5301208"/>
          <a:ext cx="423846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8" name="Equation" r:id="rId7" imgW="2577960" imgH="520560" progId="Equation.DSMT4">
                  <p:embed/>
                </p:oleObj>
              </mc:Choice>
              <mc:Fallback>
                <p:oleObj name="Equation" r:id="rId7" imgW="25779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769" y="5301208"/>
                        <a:ext cx="4238461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96751"/>
              </p:ext>
            </p:extLst>
          </p:nvPr>
        </p:nvGraphicFramePr>
        <p:xfrm>
          <a:off x="7092280" y="5373216"/>
          <a:ext cx="1008112" cy="69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9" name="Equation" r:id="rId9" imgW="698400" imgH="482400" progId="Equation.DSMT4">
                  <p:embed/>
                </p:oleObj>
              </mc:Choice>
              <mc:Fallback>
                <p:oleObj name="Equation" r:id="rId9" imgW="698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373216"/>
                        <a:ext cx="1008112" cy="695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528" y="458112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Energy acceptance from RF:</a:t>
            </a:r>
            <a:endParaRPr lang="zh-CN" altLang="en-US" sz="2000" dirty="0"/>
          </a:p>
        </p:txBody>
      </p:sp>
      <p:sp>
        <p:nvSpPr>
          <p:cNvPr id="13" name="右箭头 12"/>
          <p:cNvSpPr/>
          <p:nvPr/>
        </p:nvSpPr>
        <p:spPr>
          <a:xfrm>
            <a:off x="6444208" y="270892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452320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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</a:t>
            </a:r>
            <a:endParaRPr lang="zh-CN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6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7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3568" y="1628800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Beam </a:t>
            </a:r>
            <a:r>
              <a:rPr lang="en-US" altLang="zh-CN" sz="2000" dirty="0"/>
              <a:t>lifetime due to radiative </a:t>
            </a:r>
            <a:r>
              <a:rPr lang="en-US" altLang="zh-CN" sz="2000" dirty="0" err="1"/>
              <a:t>Bhabha</a:t>
            </a:r>
            <a:r>
              <a:rPr lang="en-US" altLang="zh-CN" sz="2000" dirty="0"/>
              <a:t> scattering</a:t>
            </a:r>
            <a:endParaRPr lang="zh-CN" alt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695833"/>
              </p:ext>
            </p:extLst>
          </p:nvPr>
        </p:nvGraphicFramePr>
        <p:xfrm>
          <a:off x="1907704" y="2060848"/>
          <a:ext cx="4178524" cy="64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0" name="Equation" r:id="rId3" imgW="2831760" imgH="431640" progId="Equation.DSMT4">
                  <p:embed/>
                </p:oleObj>
              </mc:Choice>
              <mc:Fallback>
                <p:oleObj name="Equation" r:id="rId3" imgW="283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60848"/>
                        <a:ext cx="4178524" cy="648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057140"/>
              </p:ext>
            </p:extLst>
          </p:nvPr>
        </p:nvGraphicFramePr>
        <p:xfrm>
          <a:off x="2378624" y="3429000"/>
          <a:ext cx="2520280" cy="7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1" name="Equation" r:id="rId5" imgW="1600200" imgH="469800" progId="Equation.DSMT4">
                  <p:embed/>
                </p:oleObj>
              </mc:Choice>
              <mc:Fallback>
                <p:oleObj name="Equation" r:id="rId5" imgW="1600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8624" y="3429000"/>
                        <a:ext cx="2520280" cy="7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83568" y="2852936"/>
            <a:ext cx="4285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Beam lifetime </a:t>
            </a:r>
            <a:r>
              <a:rPr lang="en-US" altLang="zh-CN" sz="2000" dirty="0"/>
              <a:t>due to </a:t>
            </a:r>
            <a:r>
              <a:rPr lang="en-US" altLang="zh-CN" sz="2000" dirty="0" err="1"/>
              <a:t>Beamstrahlung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467544" y="632331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*V.I</a:t>
            </a:r>
            <a:r>
              <a:rPr lang="en-US" altLang="zh-CN" sz="1400" dirty="0"/>
              <a:t>. </a:t>
            </a:r>
            <a:r>
              <a:rPr lang="en-US" altLang="zh-CN" sz="1400" dirty="0" err="1"/>
              <a:t>Telnov</a:t>
            </a:r>
            <a:r>
              <a:rPr lang="en-US" altLang="zh-CN" sz="1400" dirty="0"/>
              <a:t>, "Issues with current designs for </a:t>
            </a:r>
            <a:r>
              <a:rPr lang="en-US" altLang="zh-CN" sz="1400" dirty="0" err="1"/>
              <a:t>e+e</a:t>
            </a:r>
            <a:r>
              <a:rPr lang="en-US" altLang="zh-CN" sz="1400" dirty="0"/>
              <a:t>- and </a:t>
            </a:r>
            <a:r>
              <a:rPr lang="en-US" altLang="zh-CN" sz="1400" dirty="0" err="1"/>
              <a:t>gammagamma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colliders“, </a:t>
            </a:r>
            <a:r>
              <a:rPr lang="en-US" altLang="zh-CN" sz="1400" dirty="0" err="1" smtClean="0"/>
              <a:t>PoS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Photon2013 (2013) </a:t>
            </a:r>
            <a:r>
              <a:rPr lang="en-US" altLang="zh-CN" sz="1400" dirty="0" smtClean="0"/>
              <a:t>070. </a:t>
            </a:r>
            <a:r>
              <a:rPr lang="en-US" altLang="zh-CN" sz="1400" dirty="0">
                <a:hlinkClick r:id="rId7"/>
              </a:rPr>
              <a:t>https://inspirehep.net/record/1298149/files/Photon%202013_070.pdf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39466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HOM power per cavity</a:t>
            </a:r>
            <a:endParaRPr lang="zh-CN" altLang="en-US" sz="20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69309"/>
              </p:ext>
            </p:extLst>
          </p:nvPr>
        </p:nvGraphicFramePr>
        <p:xfrm>
          <a:off x="4247964" y="5478836"/>
          <a:ext cx="2212508" cy="67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" name="Equation" r:id="rId8" imgW="1981080" imgH="571320" progId="Equation.DSMT4">
                  <p:embed/>
                </p:oleObj>
              </mc:Choice>
              <mc:Fallback>
                <p:oleObj name="Equation" r:id="rId8" imgW="19810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64" y="5478836"/>
                        <a:ext cx="2212508" cy="671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030639"/>
              </p:ext>
            </p:extLst>
          </p:nvPr>
        </p:nvGraphicFramePr>
        <p:xfrm>
          <a:off x="3707904" y="4643749"/>
          <a:ext cx="33543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3" name="Equation" r:id="rId10" imgW="1726920" imgH="228600" progId="Equation.DSMT4">
                  <p:embed/>
                </p:oleObj>
              </mc:Choice>
              <mc:Fallback>
                <p:oleObj name="Equation" r:id="rId10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643749"/>
                        <a:ext cx="33543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95736" y="54452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HOM loss factor: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588224" y="644747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1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wangdou20160420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88927"/>
              </p:ext>
            </p:extLst>
          </p:nvPr>
        </p:nvGraphicFramePr>
        <p:xfrm>
          <a:off x="107504" y="836712"/>
          <a:ext cx="8856984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080120"/>
                <a:gridCol w="1224136"/>
                <a:gridCol w="1224136"/>
                <a:gridCol w="1296144"/>
                <a:gridCol w="1011903"/>
                <a:gridCol w="932313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H-20MW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0.267/0.00124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23.4/0.088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14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CEPC </a:t>
            </a:r>
            <a:r>
              <a:rPr lang="en-US" altLang="zh-CN" dirty="0" smtClean="0"/>
              <a:t>Higgs </a:t>
            </a:r>
            <a:r>
              <a:rPr lang="en-US" altLang="zh-CN" dirty="0"/>
              <a:t>Luminosity vs </a:t>
            </a:r>
            <a:r>
              <a:rPr lang="en-US" altLang="zh-CN" dirty="0" smtClean="0"/>
              <a:t>beam power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68814" cy="38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90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CEPC single ring parameter-54km 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38034"/>
              </p:ext>
            </p:extLst>
          </p:nvPr>
        </p:nvGraphicFramePr>
        <p:xfrm>
          <a:off x="971600" y="908720"/>
          <a:ext cx="7920880" cy="5622344"/>
        </p:xfrm>
        <a:graphic>
          <a:graphicData uri="http://schemas.openxmlformats.org/drawingml/2006/table">
            <a:tbl>
              <a:tblPr firstRow="1" bandRow="1"/>
              <a:tblGrid>
                <a:gridCol w="3024336"/>
                <a:gridCol w="1440160"/>
                <a:gridCol w="1512168"/>
                <a:gridCol w="1008112"/>
                <a:gridCol w="936104"/>
              </a:tblGrid>
              <a:tr h="257175">
                <a:tc rowSpan="2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89">
                <a:tc vMerge="1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Low-HOM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4800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3.45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0.06/0.001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0.4/0.0012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6.13/0.018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0.9/0.018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19.2/0.13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18.9/0.15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0.074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594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60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9180512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PDR-88km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wangdou20160329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6951"/>
              </p:ext>
            </p:extLst>
          </p:nvPr>
        </p:nvGraphicFramePr>
        <p:xfrm>
          <a:off x="899592" y="836712"/>
          <a:ext cx="7560840" cy="5931338"/>
        </p:xfrm>
        <a:graphic>
          <a:graphicData uri="http://schemas.openxmlformats.org/drawingml/2006/table">
            <a:tbl>
              <a:tblPr firstRow="1" bandRow="1"/>
              <a:tblGrid>
                <a:gridCol w="2160240"/>
                <a:gridCol w="1512168"/>
                <a:gridCol w="1368152"/>
                <a:gridCol w="1224136"/>
                <a:gridCol w="1296144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1.75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1.53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0.565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257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1150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6600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0.36/0.0011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0.36/0.0011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1.63/0.005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1.15 /0.0035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0.76/0.0023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0.24/0.0011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24.4/0.074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20.5/0.062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8.7/0.048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4.9/0.033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0.0053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0.0033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0.091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0.091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5.02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2240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17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PDR-100km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wangdou20160329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43024"/>
              </p:ext>
            </p:extLst>
          </p:nvPr>
        </p:nvGraphicFramePr>
        <p:xfrm>
          <a:off x="179512" y="824071"/>
          <a:ext cx="8064896" cy="5931338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1368152"/>
                <a:gridCol w="1296144"/>
                <a:gridCol w="1224136"/>
                <a:gridCol w="936104"/>
                <a:gridCol w="864096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1.22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0.165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436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15800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182260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48.7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125.3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0.297/0.0011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0.3/0.0011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1.63/0.0049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0.46/0.0014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0.14/0.00065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22/0.074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17.6/0.59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6.8/0.037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3.8/0.026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0.055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3.94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4.75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4.46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6.59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76.4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椭圆 2"/>
          <p:cNvSpPr/>
          <p:nvPr/>
        </p:nvSpPr>
        <p:spPr>
          <a:xfrm>
            <a:off x="3027558" y="6559016"/>
            <a:ext cx="432048" cy="2160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596336" y="2906663"/>
            <a:ext cx="432048" cy="2160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596336" y="6559016"/>
            <a:ext cx="432048" cy="2160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596336" y="5071707"/>
            <a:ext cx="432048" cy="21602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745560" y="640991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24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Luminosity vs circumference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638132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Study,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ICFA meeting, J-PARC,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25-2-2016.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9864"/>
            <a:ext cx="6984776" cy="41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76256" y="639088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57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81" y="1196752"/>
            <a:ext cx="65003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altLang="zh-CN" dirty="0" smtClean="0"/>
              <a:t>100km CEPC PDR vs </a:t>
            </a:r>
            <a:r>
              <a:rPr lang="en-US" altLang="zh-CN" dirty="0" err="1" smtClean="0"/>
              <a:t>Fcc-ee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1639" y="1412776"/>
            <a:ext cx="162941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P</a:t>
            </a:r>
            <a:r>
              <a:rPr lang="en-US" altLang="zh-CN" sz="1400" baseline="-25000" dirty="0" smtClean="0"/>
              <a:t>HOM,CEPC</a:t>
            </a:r>
            <a:r>
              <a:rPr lang="en-US" altLang="zh-CN" sz="1400" dirty="0" smtClean="0"/>
              <a:t>=11.3 kw</a:t>
            </a:r>
            <a:endParaRPr lang="zh-CN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0114" y="5871124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large difference of Z is due to the constraint for RF HOM power.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63896" y="648807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Study, ICFA meeting, J-PARC, 25-2-2016.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67495" y="64345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15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ym typeface="Symbol"/>
              </a:rPr>
              <a:t>CEPC PDR </a:t>
            </a:r>
            <a:r>
              <a:rPr lang="zh-CN" altLang="en-US" i="1" dirty="0" smtClean="0">
                <a:sym typeface="Symbol"/>
              </a:rPr>
              <a:t></a:t>
            </a:r>
            <a:r>
              <a:rPr lang="en-US" altLang="zh-CN" i="1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 vs circumference </a:t>
            </a:r>
            <a:r>
              <a:rPr lang="en-US" altLang="zh-CN" dirty="0"/>
              <a:t>(Higgs)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96744" cy="43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8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uFeng\Desktop\CEPC partial double Ring layout-20151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9" y="31080"/>
            <a:ext cx="8778098" cy="683076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1951048" y="3225151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6989849" y="3198028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22815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73521" y="2700269"/>
            <a:ext cx="4602007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Advantage: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Avoid pretzel orbit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Accommodate more bunches at Z/W energy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Increase luminosity and reduce beam </a:t>
            </a:r>
            <a:r>
              <a:rPr lang="en-US" altLang="zh-CN" dirty="0">
                <a:solidFill>
                  <a:prstClr val="black"/>
                </a:solidFill>
              </a:rPr>
              <a:t>power with crab waist collision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8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bunch number vs circumference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007240" cy="421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2060848"/>
            <a:ext cx="79208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/>
              <a:t>Higgs</a:t>
            </a:r>
            <a:endParaRPr lang="zh-CN" alt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02" y="1844824"/>
            <a:ext cx="718752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0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bunch charge vs circumference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72104" cy="443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8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energy acceptance vs </a:t>
            </a:r>
            <a:r>
              <a:rPr lang="en-US" altLang="zh-CN" dirty="0"/>
              <a:t>circumference (Higgs)</a:t>
            </a:r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113084" cy="427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4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PDR SR loss vs circumference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0" y="1772816"/>
            <a:ext cx="730731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3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26103" y="116632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Partial Double Ring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7" b="26145"/>
          <a:stretch/>
        </p:blipFill>
        <p:spPr bwMode="auto">
          <a:xfrm>
            <a:off x="1187624" y="1099608"/>
            <a:ext cx="63810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/>
          <a:stretch/>
        </p:blipFill>
        <p:spPr bwMode="auto">
          <a:xfrm>
            <a:off x="1187624" y="3456497"/>
            <a:ext cx="6446913" cy="337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Arc redesign-lower </a:t>
            </a:r>
            <a:r>
              <a:rPr lang="en-US" altLang="zh-CN" dirty="0" err="1" smtClean="0"/>
              <a:t>emittance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3947" r="16374" b="19262"/>
          <a:stretch/>
        </p:blipFill>
        <p:spPr bwMode="auto">
          <a:xfrm>
            <a:off x="4815432" y="3310939"/>
            <a:ext cx="4203768" cy="33946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7277"/>
            <a:ext cx="4518025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7504" y="1076822"/>
            <a:ext cx="4572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Length of FODO cell: 47.2m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Phase advance of FODO cells: 60/60 </a:t>
            </a:r>
            <a:r>
              <a:rPr lang="en-US" altLang="zh-CN" sz="2400" dirty="0" smtClean="0">
                <a:solidFill>
                  <a:prstClr val="black"/>
                </a:solidFill>
              </a:rPr>
              <a:t>degrees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err="1" smtClean="0">
                <a:solidFill>
                  <a:prstClr val="black"/>
                </a:solidFill>
              </a:rPr>
              <a:t>Emittance</a:t>
            </a:r>
            <a:r>
              <a:rPr lang="en-US" altLang="zh-CN" sz="2400" dirty="0" smtClean="0">
                <a:solidFill>
                  <a:prstClr val="black"/>
                </a:solidFill>
              </a:rPr>
              <a:t>: 7.9nm</a:t>
            </a:r>
            <a:r>
              <a:rPr lang="en-US" altLang="zh-CN" sz="2400" dirty="0">
                <a:solidFill>
                  <a:prstClr val="black"/>
                </a:solidFill>
              </a:rPr>
              <a:t>, 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</a:t>
            </a:r>
            <a:r>
              <a:rPr lang="en-US" altLang="zh-CN" sz="2400" dirty="0" smtClean="0">
                <a:solidFill>
                  <a:prstClr val="black"/>
                </a:solidFill>
                <a:sym typeface="Symbol"/>
              </a:rPr>
              <a:t>p=5.38E-5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prstClr val="black"/>
                </a:solidFill>
              </a:rPr>
              <a:t>Bunch length: 2.3mm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18025" y="1124744"/>
            <a:ext cx="4572000" cy="21605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Length of FODO cell: </a:t>
            </a:r>
            <a:r>
              <a:rPr lang="en-US" altLang="zh-CN" sz="2400" dirty="0" smtClean="0">
                <a:solidFill>
                  <a:prstClr val="black"/>
                </a:solidFill>
              </a:rPr>
              <a:t>37.5m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Phase advance of FODO cells: 60/60 degrees 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err="1">
                <a:solidFill>
                  <a:prstClr val="black"/>
                </a:solidFill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</a:rPr>
              <a:t>: 4.3nm , 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</a:t>
            </a:r>
            <a:r>
              <a:rPr lang="en-US" altLang="zh-CN" sz="2400" dirty="0" smtClean="0">
                <a:solidFill>
                  <a:prstClr val="black"/>
                </a:solidFill>
                <a:sym typeface="Symbol"/>
              </a:rPr>
              <a:t>p=2.25E-5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prstClr val="black"/>
                </a:solidFill>
              </a:rPr>
              <a:t>Bunch length: 3.3mm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8400" y="5375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Low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arc – 90</a:t>
            </a:r>
            <a:r>
              <a:rPr lang="en-US" altLang="zh-CN" dirty="0" smtClean="0">
                <a:sym typeface="Symbol"/>
              </a:rPr>
              <a:t></a:t>
            </a:r>
            <a:r>
              <a:rPr lang="en-US" altLang="zh-CN" dirty="0" smtClean="0"/>
              <a:t>/60</a:t>
            </a:r>
            <a:r>
              <a:rPr lang="en-US" altLang="zh-CN" dirty="0">
                <a:sym typeface="Symbol"/>
              </a:rPr>
              <a:t>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4268" r="13294" b="9713"/>
          <a:stretch/>
        </p:blipFill>
        <p:spPr bwMode="auto">
          <a:xfrm>
            <a:off x="140712" y="3478066"/>
            <a:ext cx="4392488" cy="33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54392" y="1196752"/>
            <a:ext cx="4572000" cy="21605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Length of FODO cell: 37.5m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Phase advance of FODO cells: </a:t>
            </a:r>
            <a:r>
              <a:rPr lang="en-US" altLang="zh-CN" sz="2400" dirty="0" smtClean="0">
                <a:solidFill>
                  <a:prstClr val="black"/>
                </a:solidFill>
              </a:rPr>
              <a:t>90/60 </a:t>
            </a:r>
            <a:r>
              <a:rPr lang="en-US" altLang="zh-CN" sz="2400" dirty="0">
                <a:solidFill>
                  <a:prstClr val="black"/>
                </a:solidFill>
              </a:rPr>
              <a:t>degrees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err="1">
                <a:solidFill>
                  <a:prstClr val="black"/>
                </a:solidFill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</a:rPr>
              <a:t>: </a:t>
            </a:r>
            <a:r>
              <a:rPr lang="en-US" altLang="zh-CN" sz="2400" dirty="0" smtClean="0">
                <a:solidFill>
                  <a:prstClr val="black"/>
                </a:solidFill>
              </a:rPr>
              <a:t>2.3nm, </a:t>
            </a:r>
            <a:r>
              <a:rPr lang="en-US" altLang="zh-CN" sz="2400" dirty="0" smtClean="0">
                <a:solidFill>
                  <a:prstClr val="black"/>
                </a:solidFill>
                <a:sym typeface="Symbol"/>
              </a:rPr>
              <a:t>p=1.07E-5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Bunch length: </a:t>
            </a:r>
            <a:r>
              <a:rPr lang="en-US" altLang="zh-CN" sz="2400" dirty="0" smtClean="0">
                <a:solidFill>
                  <a:prstClr val="black"/>
                </a:solidFill>
              </a:rPr>
              <a:t>3.1mm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4088" r="11113" b="9168"/>
          <a:stretch/>
        </p:blipFill>
        <p:spPr bwMode="auto">
          <a:xfrm>
            <a:off x="4860032" y="3547853"/>
            <a:ext cx="423009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04247" y="3305889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BDIS1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7418696" y="3305888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BDIS2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196752"/>
            <a:ext cx="3312368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Dispersion </a:t>
            </a:r>
            <a:r>
              <a:rPr lang="en-US" altLang="zh-CN" sz="2400" dirty="0" err="1" smtClean="0"/>
              <a:t>supressor</a:t>
            </a:r>
            <a:r>
              <a:rPr lang="en-US" altLang="zh-CN" sz="2400" dirty="0" smtClean="0"/>
              <a:t>:</a:t>
            </a:r>
          </a:p>
          <a:p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Angle(BDIS1</a:t>
            </a:r>
            <a:r>
              <a:rPr lang="en-US" altLang="zh-CN" sz="1600" dirty="0"/>
              <a:t>)=</a:t>
            </a:r>
            <a:r>
              <a:rPr lang="en-US" altLang="zh-CN" sz="1600" dirty="0" smtClean="0"/>
              <a:t>3.583724E-3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Angle(BDIS2</a:t>
            </a:r>
            <a:r>
              <a:rPr lang="en-US" altLang="zh-CN" sz="1600" dirty="0"/>
              <a:t>)=-</a:t>
            </a:r>
            <a:r>
              <a:rPr lang="en-US" altLang="zh-CN" sz="1600" dirty="0" smtClean="0"/>
              <a:t>8.598108E-4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</a:t>
            </a:r>
            <a:r>
              <a:rPr lang="en-US" altLang="zh-CN" sz="1600" dirty="0" smtClean="0">
                <a:solidFill>
                  <a:srgbClr val="FF0000"/>
                </a:solidFill>
              </a:rPr>
              <a:t>Angle(B0)=2.723923E-3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47806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B0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2718104" y="3478066"/>
            <a:ext cx="401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B0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8400" y="53752"/>
            <a:ext cx="8229600" cy="1143000"/>
          </a:xfrm>
        </p:spPr>
        <p:txBody>
          <a:bodyPr/>
          <a:lstStyle/>
          <a:p>
            <a:r>
              <a:rPr lang="en-US" altLang="zh-CN" dirty="0"/>
              <a:t>Low </a:t>
            </a:r>
            <a:r>
              <a:rPr lang="en-US" altLang="zh-CN" dirty="0" err="1"/>
              <a:t>emittance</a:t>
            </a:r>
            <a:r>
              <a:rPr lang="en-US" altLang="zh-CN" dirty="0"/>
              <a:t> arc – 90</a:t>
            </a:r>
            <a:r>
              <a:rPr lang="en-US" altLang="zh-CN" dirty="0">
                <a:sym typeface="Symbol"/>
              </a:rPr>
              <a:t></a:t>
            </a:r>
            <a:r>
              <a:rPr lang="en-US" altLang="zh-CN" dirty="0" smtClean="0"/>
              <a:t>/90</a:t>
            </a:r>
            <a:r>
              <a:rPr lang="en-US" altLang="zh-CN" dirty="0">
                <a:sym typeface="Symbol"/>
              </a:rPr>
              <a:t>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54392" y="1196752"/>
            <a:ext cx="4572000" cy="21605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Length of FODO cell: 37.5m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Phase advance of FODO cells: </a:t>
            </a:r>
            <a:r>
              <a:rPr lang="en-US" altLang="zh-CN" sz="2400" dirty="0" smtClean="0">
                <a:solidFill>
                  <a:prstClr val="black"/>
                </a:solidFill>
              </a:rPr>
              <a:t>90/90 </a:t>
            </a:r>
            <a:r>
              <a:rPr lang="en-US" altLang="zh-CN" sz="2400" dirty="0">
                <a:solidFill>
                  <a:prstClr val="black"/>
                </a:solidFill>
              </a:rPr>
              <a:t>degrees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err="1">
                <a:solidFill>
                  <a:prstClr val="black"/>
                </a:solidFill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</a:rPr>
              <a:t>: </a:t>
            </a:r>
            <a:r>
              <a:rPr lang="en-US" altLang="zh-CN" sz="2400" dirty="0" smtClean="0">
                <a:solidFill>
                  <a:prstClr val="black"/>
                </a:solidFill>
              </a:rPr>
              <a:t>2.3nm, </a:t>
            </a:r>
            <a:r>
              <a:rPr lang="en-US" altLang="zh-CN" sz="2400" dirty="0" smtClean="0">
                <a:solidFill>
                  <a:prstClr val="black"/>
                </a:solidFill>
                <a:sym typeface="Symbol"/>
              </a:rPr>
              <a:t>p=1.02E-5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Bunch length: </a:t>
            </a:r>
            <a:r>
              <a:rPr lang="en-US" altLang="zh-CN" sz="2400" dirty="0" smtClean="0">
                <a:solidFill>
                  <a:prstClr val="black"/>
                </a:solidFill>
              </a:rPr>
              <a:t>3.1mm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04247" y="3305889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BDIS1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7418696" y="3305888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BDIS2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196752"/>
            <a:ext cx="3312368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Dispersion </a:t>
            </a:r>
            <a:r>
              <a:rPr lang="en-US" altLang="zh-CN" sz="2400" dirty="0" err="1" smtClean="0"/>
              <a:t>supressor</a:t>
            </a:r>
            <a:r>
              <a:rPr lang="en-US" altLang="zh-CN" sz="2400" dirty="0" smtClean="0"/>
              <a:t>:</a:t>
            </a:r>
          </a:p>
          <a:p>
            <a:endParaRPr lang="en-US" altLang="zh-CN" sz="2400" dirty="0" smtClean="0"/>
          </a:p>
          <a:p>
            <a:pPr marL="271463">
              <a:lnSpc>
                <a:spcPct val="150000"/>
              </a:lnSpc>
            </a:pPr>
            <a:r>
              <a:rPr lang="en-US" altLang="zh-CN" sz="1600" dirty="0" smtClean="0"/>
              <a:t>Angle(BDIS1)=3.50284406482E-3                   Angle(BDIS2)=-7.78931580723E-4     </a:t>
            </a:r>
            <a:r>
              <a:rPr lang="en-US" altLang="zh-CN" sz="1600" dirty="0" smtClean="0">
                <a:solidFill>
                  <a:srgbClr val="FF0000"/>
                </a:solidFill>
              </a:rPr>
              <a:t>Angle(B0)=2.723923E-3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5136" r="12173" b="10866"/>
          <a:stretch/>
        </p:blipFill>
        <p:spPr bwMode="auto">
          <a:xfrm>
            <a:off x="276878" y="3512305"/>
            <a:ext cx="4218890" cy="327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347806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B0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2718104" y="3478066"/>
            <a:ext cx="401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B0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4971" r="12330" b="10702"/>
          <a:stretch/>
        </p:blipFill>
        <p:spPr bwMode="auto">
          <a:xfrm>
            <a:off x="4893924" y="3567261"/>
            <a:ext cx="4070564" cy="316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7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Non-interleave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sz="2800" dirty="0"/>
              <a:t>(</a:t>
            </a:r>
            <a:r>
              <a:rPr lang="en-US" altLang="zh-CN" sz="2800" dirty="0" smtClean="0"/>
              <a:t>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/90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FODO)</a:t>
            </a:r>
            <a:endParaRPr lang="zh-CN" alt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1691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9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438" r="21161" b="23585"/>
          <a:stretch/>
        </p:blipFill>
        <p:spPr bwMode="auto">
          <a:xfrm>
            <a:off x="2708589" y="2333172"/>
            <a:ext cx="4265608" cy="36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4224536" y="1689104"/>
            <a:ext cx="4806384" cy="1163832"/>
            <a:chOff x="4224536" y="1689104"/>
            <a:chExt cx="4806384" cy="1163832"/>
          </a:xfrm>
        </p:grpSpPr>
        <p:sp>
          <p:nvSpPr>
            <p:cNvPr id="5" name="椭圆 4"/>
            <p:cNvSpPr/>
            <p:nvPr/>
          </p:nvSpPr>
          <p:spPr>
            <a:xfrm>
              <a:off x="4224536" y="2276872"/>
              <a:ext cx="203448" cy="57606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4326260" y="191683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45120" y="16891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Crab </a:t>
              </a:r>
              <a:r>
                <a:rPr lang="en-US" altLang="zh-CN" dirty="0" err="1" smtClean="0"/>
                <a:t>sextupole</a:t>
              </a:r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9120" y="1836898"/>
              <a:ext cx="2771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Critical energy: </a:t>
              </a:r>
              <a:r>
                <a:rPr lang="en-US" altLang="zh-CN" i="1" dirty="0" err="1" smtClean="0"/>
                <a:t>E</a:t>
              </a:r>
              <a:r>
                <a:rPr lang="en-US" altLang="zh-CN" dirty="0" err="1" smtClean="0"/>
                <a:t>c</a:t>
              </a:r>
              <a:r>
                <a:rPr lang="en-US" altLang="zh-CN" dirty="0" smtClean="0"/>
                <a:t>=190 </a:t>
              </a:r>
              <a:r>
                <a:rPr lang="en-US" altLang="zh-CN" dirty="0" err="1" smtClean="0"/>
                <a:t>keV</a:t>
              </a:r>
              <a:endParaRPr lang="en-US" altLang="zh-CN" dirty="0" smtClean="0"/>
            </a:p>
            <a:p>
              <a:r>
                <a:rPr lang="en-US" altLang="zh-CN" i="1" dirty="0" smtClean="0"/>
                <a:t>Dipole strength</a:t>
              </a:r>
              <a:r>
                <a:rPr lang="en-US" altLang="zh-CN" dirty="0" smtClean="0"/>
                <a:t>: B=0.019 T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Partial double ring FFS design with crab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8910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=0.25m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=0.00136m</a:t>
            </a:r>
          </a:p>
          <a:p>
            <a:r>
              <a:rPr lang="en-US" altLang="zh-CN" dirty="0" smtClean="0"/>
              <a:t>K2hs=26.8 m</a:t>
            </a:r>
            <a:r>
              <a:rPr lang="en-US" altLang="zh-CN" baseline="30000" dirty="0" smtClean="0"/>
              <a:t>-3</a:t>
            </a:r>
          </a:p>
          <a:p>
            <a:r>
              <a:rPr lang="en-US" altLang="zh-CN" dirty="0" smtClean="0"/>
              <a:t>K2vs=32.2 m</a:t>
            </a:r>
            <a:r>
              <a:rPr lang="en-US" altLang="zh-CN" baseline="30000" dirty="0" smtClean="0"/>
              <a:t>-3</a:t>
            </a:r>
            <a:endParaRPr lang="zh-CN" altLang="en-US" baseline="300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771800" y="22048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</a:p>
        </p:txBody>
      </p:sp>
      <p:sp>
        <p:nvSpPr>
          <p:cNvPr id="17" name="矩形 16"/>
          <p:cNvSpPr/>
          <p:nvPr/>
        </p:nvSpPr>
        <p:spPr>
          <a:xfrm>
            <a:off x="276672" y="6190174"/>
            <a:ext cx="87484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</a:rPr>
              <a:t>T</a:t>
            </a:r>
            <a:r>
              <a:rPr lang="en-US" altLang="zh-CN" sz="2000" dirty="0" smtClean="0">
                <a:solidFill>
                  <a:prstClr val="black"/>
                </a:solidFill>
              </a:rPr>
              <a:t>he </a:t>
            </a:r>
            <a:r>
              <a:rPr lang="en-US" altLang="zh-CN" sz="2000" dirty="0">
                <a:solidFill>
                  <a:prstClr val="black"/>
                </a:solidFill>
              </a:rPr>
              <a:t>second FFS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of the CCS-Y section </a:t>
            </a:r>
            <a:r>
              <a:rPr lang="en-US" altLang="zh-CN" sz="2000" dirty="0" smtClean="0">
                <a:solidFill>
                  <a:prstClr val="black"/>
                </a:solidFill>
              </a:rPr>
              <a:t>work </a:t>
            </a:r>
            <a:r>
              <a:rPr lang="en-US" altLang="zh-CN" sz="2000" dirty="0">
                <a:solidFill>
                  <a:prstClr val="black"/>
                </a:solidFill>
              </a:rPr>
              <a:t>as the crab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右中括号 5"/>
          <p:cNvSpPr/>
          <p:nvPr/>
        </p:nvSpPr>
        <p:spPr>
          <a:xfrm rot="16200000">
            <a:off x="4434634" y="1187692"/>
            <a:ext cx="274736" cy="20162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24128" y="2195803"/>
            <a:ext cx="360040" cy="9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897320" y="656519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753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2" y="4941168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6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4018" r="9309" b="9608"/>
          <a:stretch/>
        </p:blipFill>
        <p:spPr bwMode="auto">
          <a:xfrm>
            <a:off x="1907704" y="1556792"/>
            <a:ext cx="5544616" cy="427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Final doublet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8776" y="2856873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L*=1.5m</a:t>
            </a:r>
          </a:p>
          <a:p>
            <a:r>
              <a:rPr lang="en-US" altLang="zh-CN" sz="1600" dirty="0"/>
              <a:t>L(QD0</a:t>
            </a:r>
            <a:r>
              <a:rPr lang="en-US" altLang="zh-CN" sz="1600" dirty="0" smtClean="0"/>
              <a:t>)=1.46m,  </a:t>
            </a:r>
            <a:r>
              <a:rPr lang="en-US" altLang="zh-CN" sz="1600" dirty="0"/>
              <a:t>G(QD0</a:t>
            </a:r>
            <a:r>
              <a:rPr lang="en-US" altLang="zh-CN" sz="1600" dirty="0" smtClean="0"/>
              <a:t>)=-200T/m</a:t>
            </a:r>
          </a:p>
          <a:p>
            <a:r>
              <a:rPr lang="en-US" altLang="zh-CN" sz="1600" dirty="0" smtClean="0"/>
              <a:t>L(QF1)=1.29m,   G(QF1)=97T/m</a:t>
            </a:r>
          </a:p>
          <a:p>
            <a:r>
              <a:rPr lang="en-US" altLang="zh-CN" sz="1600" dirty="0" smtClean="0"/>
              <a:t>L</a:t>
            </a:r>
            <a:r>
              <a:rPr lang="en-US" altLang="zh-CN" sz="1600" baseline="-25000" dirty="0" smtClean="0"/>
              <a:t>0</a:t>
            </a:r>
            <a:r>
              <a:rPr lang="en-US" altLang="zh-CN" sz="1600" dirty="0" smtClean="0"/>
              <a:t>=1.5m</a:t>
            </a:r>
            <a:endParaRPr lang="zh-CN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1628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7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438" r="21161" b="23585"/>
          <a:stretch/>
        </p:blipFill>
        <p:spPr bwMode="auto">
          <a:xfrm>
            <a:off x="4572000" y="2007840"/>
            <a:ext cx="4522846" cy="382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Crab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strength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7504" y="1617548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The crab </a:t>
            </a:r>
            <a:r>
              <a:rPr lang="en-US" altLang="zh-CN" sz="2400" dirty="0" err="1"/>
              <a:t>sextupole</a:t>
            </a:r>
            <a:r>
              <a:rPr lang="en-US" altLang="zh-CN" sz="2400" dirty="0"/>
              <a:t> should be placed on both sides of the IP in phase with the IP in the horizontal plane and at π/2 in the vertical one.</a:t>
            </a:r>
            <a:endParaRPr lang="zh-CN" altLang="en-US" sz="2400" dirty="0"/>
          </a:p>
        </p:txBody>
      </p:sp>
      <p:sp>
        <p:nvSpPr>
          <p:cNvPr id="7" name="椭圆 6"/>
          <p:cNvSpPr/>
          <p:nvPr/>
        </p:nvSpPr>
        <p:spPr>
          <a:xfrm>
            <a:off x="6203776" y="2094240"/>
            <a:ext cx="122808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144983"/>
              </p:ext>
            </p:extLst>
          </p:nvPr>
        </p:nvGraphicFramePr>
        <p:xfrm>
          <a:off x="654050" y="4076700"/>
          <a:ext cx="30861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Equation" r:id="rId4" imgW="1879560" imgH="761760" progId="Equation.DSMT4">
                  <p:embed/>
                </p:oleObj>
              </mc:Choice>
              <mc:Fallback>
                <p:oleObj name="Equation" r:id="rId4" imgW="18795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050" y="4076700"/>
                        <a:ext cx="308610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5148064" y="170080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276776" y="170080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230676" y="1844824"/>
            <a:ext cx="9731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6056" y="1248216"/>
            <a:ext cx="300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ym typeface="Symbol"/>
              </a:rPr>
              <a:t></a:t>
            </a:r>
            <a:r>
              <a:rPr lang="en-US" altLang="zh-CN" baseline="-25000" dirty="0" smtClean="0">
                <a:sym typeface="Symbol"/>
              </a:rPr>
              <a:t>x</a:t>
            </a:r>
            <a:r>
              <a:rPr lang="en-US" altLang="zh-CN" dirty="0" smtClean="0">
                <a:sym typeface="Symbol"/>
              </a:rPr>
              <a:t>=2, </a:t>
            </a:r>
            <a:r>
              <a:rPr lang="zh-CN" altLang="en-US" dirty="0" smtClean="0">
                <a:sym typeface="Symbol"/>
              </a:rPr>
              <a:t>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=2.5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7332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13%</a:t>
            </a:r>
            <a:r>
              <a:rPr lang="en-US" altLang="zh-CN" dirty="0" smtClean="0"/>
              <a:t> strength of main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6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612" y="116632"/>
            <a:ext cx="8391939" cy="100811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Combine with partial double ring lattice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7" y="1412776"/>
            <a:ext cx="84613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60174" y="4175774"/>
            <a:ext cx="8185154" cy="2319944"/>
            <a:chOff x="460174" y="4330690"/>
            <a:chExt cx="8185154" cy="2319944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174" y="4330690"/>
              <a:ext cx="8185154" cy="2319944"/>
              <a:chOff x="584941" y="4365104"/>
              <a:chExt cx="8185154" cy="2319944"/>
            </a:xfrm>
          </p:grpSpPr>
          <p:pic>
            <p:nvPicPr>
              <p:cNvPr id="2253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1" y="4365104"/>
                <a:ext cx="8185154" cy="2319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53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59" b="6239"/>
              <a:stretch/>
            </p:blipFill>
            <p:spPr bwMode="auto">
              <a:xfrm>
                <a:off x="1925402" y="4941168"/>
                <a:ext cx="5598926" cy="1437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96870" y="54906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30 </a:t>
                </a:r>
                <a:r>
                  <a:rPr lang="en-US" altLang="zh-CN" b="1" dirty="0" err="1" smtClean="0"/>
                  <a:t>mrad</a:t>
                </a:r>
                <a:endParaRPr lang="zh-CN" altLang="en-US" b="1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45556" y="5447618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10 m</a:t>
                </a:r>
                <a:endParaRPr lang="en-US" altLang="zh-CN" dirty="0"/>
              </a:p>
            </p:txBody>
          </p:sp>
        </p:grpSp>
        <p:cxnSp>
          <p:nvCxnSpPr>
            <p:cNvPr id="8" name="直接箭头连接符 7"/>
            <p:cNvCxnSpPr/>
            <p:nvPr/>
          </p:nvCxnSpPr>
          <p:spPr>
            <a:xfrm>
              <a:off x="7398109" y="4941168"/>
              <a:ext cx="1452" cy="13822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000185" y="1988840"/>
            <a:ext cx="1329513" cy="2798458"/>
            <a:chOff x="4106583" y="1988840"/>
            <a:chExt cx="1071264" cy="2798458"/>
          </a:xfrm>
        </p:grpSpPr>
        <p:sp>
          <p:nvSpPr>
            <p:cNvPr id="3" name="椭圆 2"/>
            <p:cNvSpPr/>
            <p:nvPr/>
          </p:nvSpPr>
          <p:spPr>
            <a:xfrm>
              <a:off x="4106583" y="1988840"/>
              <a:ext cx="1071264" cy="9361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4551817" y="3125323"/>
              <a:ext cx="100532" cy="166197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6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DA of the whole ring</a:t>
            </a:r>
            <a:br>
              <a:rPr lang="en-US" altLang="zh-CN" dirty="0" smtClean="0"/>
            </a:br>
            <a:r>
              <a:rPr lang="en-US" altLang="zh-CN" sz="3100" dirty="0" smtClean="0"/>
              <a:t>(</a:t>
            </a:r>
            <a:r>
              <a:rPr lang="en-US" altLang="zh-CN" sz="3100" dirty="0" err="1" smtClean="0"/>
              <a:t>arc+PDR+bypass+FFS</a:t>
            </a:r>
            <a:r>
              <a:rPr lang="en-US" altLang="zh-CN" sz="3100" dirty="0" smtClean="0"/>
              <a:t>)</a:t>
            </a:r>
            <a:endParaRPr lang="zh-CN" altLang="en-US" sz="31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96744" cy="44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115616" y="2110652"/>
            <a:ext cx="262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</a:rPr>
              <a:t>Arc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</a:t>
            </a:r>
            <a:r>
              <a:rPr lang="en-US" altLang="zh-CN" sz="2000" dirty="0">
                <a:solidFill>
                  <a:prstClr val="black"/>
                </a:solidFill>
              </a:rPr>
              <a:t>: </a:t>
            </a:r>
            <a:r>
              <a:rPr lang="en-US" altLang="zh-CN" sz="2000" dirty="0" smtClean="0">
                <a:solidFill>
                  <a:prstClr val="black"/>
                </a:solidFill>
              </a:rPr>
              <a:t>2</a:t>
            </a:r>
            <a:r>
              <a:rPr lang="zh-CN" altLang="en-US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groups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1268760"/>
            <a:ext cx="203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Su Feng 2016.03.30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149080"/>
            <a:ext cx="21602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Crab </a:t>
            </a:r>
            <a:r>
              <a:rPr lang="en-US" altLang="zh-CN" dirty="0" err="1" smtClean="0">
                <a:solidFill>
                  <a:srgbClr val="FF0000"/>
                </a:solidFill>
              </a:rPr>
              <a:t>sextupoles</a:t>
            </a:r>
            <a:r>
              <a:rPr lang="en-US" altLang="zh-CN" dirty="0" smtClean="0">
                <a:solidFill>
                  <a:srgbClr val="FF0000"/>
                </a:solidFill>
              </a:rPr>
              <a:t> - off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2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Chromaticity correction in FFS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5298" r="13384" b="10087"/>
          <a:stretch/>
        </p:blipFill>
        <p:spPr bwMode="auto">
          <a:xfrm>
            <a:off x="1691680" y="2060848"/>
            <a:ext cx="5098876" cy="407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3751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Fine tuning the phase of main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Weak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are -10% of main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to correct the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’ length effect</a:t>
            </a:r>
            <a:r>
              <a:rPr lang="zh-CN" altLang="en-US" dirty="0" smtClean="0"/>
              <a:t>*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722067" y="2024843"/>
            <a:ext cx="5730253" cy="4149712"/>
            <a:chOff x="1547664" y="2282841"/>
            <a:chExt cx="5898531" cy="4471467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4" t="3266" r="28257" b="28519"/>
            <a:stretch/>
          </p:blipFill>
          <p:spPr bwMode="auto">
            <a:xfrm>
              <a:off x="1547664" y="2282841"/>
              <a:ext cx="5898531" cy="447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496929" y="3413566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K2hs=-</a:t>
              </a:r>
              <a:r>
                <a:rPr lang="en-US" altLang="zh-CN" dirty="0" smtClean="0"/>
                <a:t>6.99 </a:t>
              </a:r>
              <a:r>
                <a:rPr lang="en-US" altLang="zh-CN" dirty="0"/>
                <a:t>m-3</a:t>
              </a:r>
            </a:p>
            <a:p>
              <a:r>
                <a:rPr lang="en-US" altLang="zh-CN" dirty="0" smtClean="0"/>
                <a:t>K2vs=32.16 </a:t>
              </a:r>
              <a:r>
                <a:rPr lang="en-US" altLang="zh-CN" dirty="0"/>
                <a:t>m-3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9552" y="6297565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*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Bogomyagkov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Glukhov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Levichev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P.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Piminov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“effect of the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finite length on dynamic aperture in the collider final focus”,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arXiv:0909.4872v1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physics.acc-ph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90556" y="645566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5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94647"/>
            <a:ext cx="8229600" cy="858089"/>
          </a:xfrm>
        </p:spPr>
        <p:txBody>
          <a:bodyPr/>
          <a:lstStyle/>
          <a:p>
            <a:r>
              <a:rPr lang="en-US" altLang="zh-CN" dirty="0" smtClean="0"/>
              <a:t>DA after chromaticity correction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489627" cy="41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259632" y="1844824"/>
            <a:ext cx="262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</a:rPr>
              <a:t>Arc </a:t>
            </a:r>
            <a:r>
              <a:rPr lang="en-US" altLang="zh-CN" sz="2000" dirty="0" err="1">
                <a:solidFill>
                  <a:prstClr val="black"/>
                </a:solidFill>
              </a:rPr>
              <a:t>sextupole</a:t>
            </a:r>
            <a:r>
              <a:rPr lang="en-US" altLang="zh-CN" sz="2000" dirty="0">
                <a:solidFill>
                  <a:prstClr val="black"/>
                </a:solidFill>
              </a:rPr>
              <a:t>: 2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groups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805263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DA (on-momentum): </a:t>
            </a:r>
            <a:r>
              <a:rPr lang="en-US" altLang="zh-CN" sz="2000" dirty="0" smtClean="0">
                <a:solidFill>
                  <a:srgbClr val="FF0000"/>
                </a:solidFill>
              </a:rPr>
              <a:t>27</a:t>
            </a:r>
            <a:r>
              <a:rPr lang="en-US" altLang="zh-CN" sz="20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2000" dirty="0" smtClean="0">
                <a:solidFill>
                  <a:srgbClr val="FF0000"/>
                </a:solidFill>
                <a:sym typeface="Symbol"/>
              </a:rPr>
              <a:t>  57</a:t>
            </a:r>
            <a:r>
              <a:rPr lang="en-US" altLang="zh-CN" sz="20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FF0000"/>
                </a:solidFill>
                <a:sym typeface="Symbol"/>
              </a:rPr>
              <a:t>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ym typeface="Symbol"/>
              </a:rPr>
              <a:t>DA (0.5%):  </a:t>
            </a:r>
            <a:r>
              <a:rPr lang="en-US" altLang="zh-CN" sz="2000" dirty="0" smtClean="0">
                <a:solidFill>
                  <a:srgbClr val="002060"/>
                </a:solidFill>
              </a:rPr>
              <a:t>2</a:t>
            </a:r>
            <a:r>
              <a:rPr lang="en-US" altLang="zh-CN" sz="2000" i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altLang="zh-CN" sz="2000" i="1" baseline="-25000" dirty="0">
                <a:solidFill>
                  <a:srgbClr val="002060"/>
                </a:solidFill>
                <a:sym typeface="Symbol"/>
              </a:rPr>
              <a:t>x</a:t>
            </a:r>
            <a:r>
              <a:rPr lang="en-US" altLang="zh-CN" sz="2000" dirty="0">
                <a:solidFill>
                  <a:srgbClr val="002060"/>
                </a:solidFill>
                <a:sym typeface="Symbol"/>
              </a:rPr>
              <a:t>  </a:t>
            </a:r>
            <a:r>
              <a:rPr lang="en-US" altLang="zh-CN" sz="2000" dirty="0" smtClean="0">
                <a:solidFill>
                  <a:srgbClr val="002060"/>
                </a:solidFill>
                <a:sym typeface="Symbol"/>
              </a:rPr>
              <a:t>2</a:t>
            </a:r>
            <a:r>
              <a:rPr lang="en-US" altLang="zh-CN" sz="2000" i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002060"/>
                </a:solidFill>
                <a:sym typeface="Symbol"/>
              </a:rPr>
              <a:t>y</a:t>
            </a:r>
            <a:endParaRPr lang="en-US" altLang="zh-CN" sz="2000" i="1" baseline="-25000" dirty="0">
              <a:solidFill>
                <a:srgbClr val="002060"/>
              </a:solidFill>
              <a:sym typeface="Symbo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3245" y="3057717"/>
            <a:ext cx="21081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FF0000"/>
                </a:solidFill>
              </a:rPr>
              <a:t>Crab </a:t>
            </a:r>
            <a:r>
              <a:rPr lang="en-US" altLang="zh-CN" dirty="0" err="1">
                <a:solidFill>
                  <a:srgbClr val="FF0000"/>
                </a:solidFill>
              </a:rPr>
              <a:t>sextupoles</a:t>
            </a:r>
            <a:r>
              <a:rPr lang="en-US" altLang="zh-CN" dirty="0">
                <a:solidFill>
                  <a:srgbClr val="FF0000"/>
                </a:solidFill>
              </a:rPr>
              <a:t> - off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7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Higher order chromaticity correction in FFS</a:t>
            </a:r>
            <a:endParaRPr lang="zh-CN" altLang="en-US" sz="3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4642" r="16191" b="10502"/>
          <a:stretch/>
        </p:blipFill>
        <p:spPr bwMode="auto">
          <a:xfrm>
            <a:off x="1852463" y="2492896"/>
            <a:ext cx="5164667" cy="427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3275856" y="2204864"/>
            <a:ext cx="0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413671" y="2216944"/>
            <a:ext cx="1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95736" y="170080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Quadrupole</a:t>
            </a:r>
            <a:r>
              <a:rPr lang="en-US" altLang="zh-CN" dirty="0" smtClean="0"/>
              <a:t> pair,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pair, </a:t>
            </a:r>
            <a:r>
              <a:rPr lang="en-US" altLang="zh-CN" dirty="0" err="1" smtClean="0"/>
              <a:t>octupole</a:t>
            </a:r>
            <a:r>
              <a:rPr lang="en-US" altLang="zh-CN" dirty="0" smtClean="0"/>
              <a:t> pair.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5312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20" y="992515"/>
            <a:ext cx="878497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A consistent calculation method for CEPC parameter choice with carb waist scheme has been created</a:t>
            </a:r>
            <a:r>
              <a:rPr lang="en-US" altLang="zh-CN" sz="2000" dirty="0" smtClean="0">
                <a:solidFill>
                  <a:prstClr val="black"/>
                </a:solidFill>
              </a:rPr>
              <a:t>. Larger ring has the potential to reach higher luminosity.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 smtClean="0"/>
              <a:t>Based on partial double ring scheme, we can get higher luminosity (</a:t>
            </a:r>
            <a:r>
              <a:rPr lang="en-US" altLang="zh-CN" sz="2000" dirty="0" smtClean="0">
                <a:sym typeface="Symbol"/>
              </a:rPr>
              <a:t>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altLang="zh-CN" sz="2000" dirty="0" smtClean="0"/>
              <a:t>) keeping Pre-CDR beam power or to reduce the beam power (</a:t>
            </a:r>
            <a:r>
              <a:rPr lang="en-US" altLang="zh-CN" sz="2000" dirty="0" smtClean="0">
                <a:solidFill>
                  <a:srgbClr val="FF0000"/>
                </a:solidFill>
              </a:rPr>
              <a:t>30 MW</a:t>
            </a:r>
            <a:r>
              <a:rPr lang="en-US" altLang="zh-CN" sz="2000" dirty="0" smtClean="0"/>
              <a:t>) keeping same luminosity.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/>
              <a:t>For “H-high </a:t>
            </a:r>
            <a:r>
              <a:rPr lang="en-US" altLang="zh-CN" sz="2000" dirty="0" err="1"/>
              <a:t>lumi</a:t>
            </a:r>
            <a:r>
              <a:rPr lang="en-US" altLang="zh-CN" sz="2000" dirty="0"/>
              <a:t>” mode, the HOM power per cavity can not be reduced under 1kw. The minimum value is about </a:t>
            </a:r>
            <a:r>
              <a:rPr lang="en-US" altLang="zh-CN" sz="2000" dirty="0">
                <a:solidFill>
                  <a:srgbClr val="FF0000"/>
                </a:solidFill>
              </a:rPr>
              <a:t>2 kw</a:t>
            </a:r>
            <a:r>
              <a:rPr lang="en-US" altLang="zh-CN" sz="2000" dirty="0" smtClean="0"/>
              <a:t>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 smtClean="0"/>
              <a:t>Based </a:t>
            </a:r>
            <a:r>
              <a:rPr lang="en-US" altLang="zh-CN" sz="2000" dirty="0"/>
              <a:t>on partial double ring </a:t>
            </a:r>
            <a:r>
              <a:rPr lang="en-US" altLang="zh-CN" sz="2000" dirty="0" smtClean="0"/>
              <a:t>scheme</a:t>
            </a:r>
            <a:r>
              <a:rPr lang="en-US" altLang="zh-CN" sz="2000" dirty="0"/>
              <a:t>, we get a set of Z parameter with 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3.1*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lang="en-US" altLang="zh-CN" sz="2000" kern="1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34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r>
              <a:rPr lang="en-US" altLang="zh-CN" sz="2000" kern="1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-2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altLang="zh-CN" sz="2000" kern="1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-1 </a:t>
            </a:r>
            <a:r>
              <a:rPr lang="en-US" altLang="zh-CN" sz="2000" kern="100" dirty="0">
                <a:latin typeface="Times New Roman"/>
                <a:cs typeface="Times New Roman"/>
              </a:rPr>
              <a:t>luminosity using 1100 </a:t>
            </a:r>
            <a:r>
              <a:rPr lang="en-US" altLang="zh-CN" sz="2000" kern="100" dirty="0" smtClean="0">
                <a:latin typeface="Times New Roman"/>
                <a:cs typeface="Times New Roman"/>
              </a:rPr>
              <a:t>bunches</a:t>
            </a:r>
            <a:r>
              <a:rPr lang="en-US" altLang="zh-CN" sz="2000" dirty="0" smtClean="0"/>
              <a:t>.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 smtClean="0"/>
              <a:t>CEPC single ring scheme is neither easy to reduce cavity HOM power for Higgs nor to accommodate more bunches for Z.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dirty="0" smtClean="0"/>
              <a:t>FFS with crab </a:t>
            </a:r>
            <a:r>
              <a:rPr lang="en-US" altLang="zh-CN" sz="2000" dirty="0" err="1" smtClean="0"/>
              <a:t>sextupoles</a:t>
            </a:r>
            <a:r>
              <a:rPr lang="en-US" altLang="zh-CN" sz="2000" dirty="0" smtClean="0"/>
              <a:t> and lower </a:t>
            </a:r>
            <a:r>
              <a:rPr lang="en-US" altLang="zh-CN" sz="2000" dirty="0" err="1" smtClean="0"/>
              <a:t>emittance</a:t>
            </a:r>
            <a:r>
              <a:rPr lang="en-US" altLang="zh-CN" sz="2000" dirty="0" smtClean="0"/>
              <a:t> arc has been designed. On-momentum DA of whole ring is good enough </a:t>
            </a:r>
            <a:r>
              <a:rPr lang="en-US" altLang="zh-CN" sz="2000" dirty="0"/>
              <a:t>and </a:t>
            </a:r>
            <a:r>
              <a:rPr lang="en-US" altLang="zh-CN" sz="2000" dirty="0" smtClean="0"/>
              <a:t>the optimization of DA bandwidth is </a:t>
            </a:r>
            <a:r>
              <a:rPr lang="en-US" altLang="zh-CN" sz="2000" dirty="0"/>
              <a:t>ongoing</a:t>
            </a:r>
            <a:r>
              <a:rPr lang="en-US" altLang="zh-CN" sz="2000" dirty="0" smtClean="0"/>
              <a:t>.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7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2636912"/>
            <a:ext cx="3915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793076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1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35973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2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067558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3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26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1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148047"/>
              </p:ext>
            </p:extLst>
          </p:nvPr>
        </p:nvGraphicFramePr>
        <p:xfrm>
          <a:off x="2843807" y="1628800"/>
          <a:ext cx="254145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6" name="Equation" r:id="rId3" imgW="1548728" imgH="444307" progId="Equation.DSMT4">
                  <p:embed/>
                </p:oleObj>
              </mc:Choice>
              <mc:Fallback>
                <p:oleObj name="Equation" r:id="rId3" imgW="1548728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7" y="1628800"/>
                        <a:ext cx="2541459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543369"/>
              </p:ext>
            </p:extLst>
          </p:nvPr>
        </p:nvGraphicFramePr>
        <p:xfrm>
          <a:off x="3347864" y="2420888"/>
          <a:ext cx="1080120" cy="834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" name="Equation" r:id="rId5" imgW="545863" imgH="431613" progId="Equation.DSMT4">
                  <p:embed/>
                </p:oleObj>
              </mc:Choice>
              <mc:Fallback>
                <p:oleObj name="Equation" r:id="rId5" imgW="545863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420888"/>
                        <a:ext cx="1080120" cy="834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63365"/>
              </p:ext>
            </p:extLst>
          </p:nvPr>
        </p:nvGraphicFramePr>
        <p:xfrm>
          <a:off x="3275856" y="3284984"/>
          <a:ext cx="1296144" cy="81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8" name="Equation" r:id="rId7" imgW="799753" imgH="495085" progId="Equation.DSMT4">
                  <p:embed/>
                </p:oleObj>
              </mc:Choice>
              <mc:Fallback>
                <p:oleObj name="Equation" r:id="rId7" imgW="799753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284984"/>
                        <a:ext cx="1296144" cy="812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97825"/>
              </p:ext>
            </p:extLst>
          </p:nvPr>
        </p:nvGraphicFramePr>
        <p:xfrm>
          <a:off x="2483768" y="5013176"/>
          <a:ext cx="2868717" cy="82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9" name="Equation" r:id="rId9" imgW="1688760" imgH="482400" progId="Equation.DSMT4">
                  <p:embed/>
                </p:oleObj>
              </mc:Choice>
              <mc:Fallback>
                <p:oleObj name="Equation" r:id="rId9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013176"/>
                        <a:ext cx="2868717" cy="824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39752" y="60212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 smtClean="0"/>
              <a:t>: </a:t>
            </a:r>
            <a:r>
              <a:rPr lang="en-US" altLang="zh-CN" dirty="0" smtClean="0">
                <a:sym typeface="Symbol"/>
              </a:rPr>
              <a:t>y </a:t>
            </a:r>
            <a:r>
              <a:rPr lang="en-US" altLang="zh-CN" dirty="0" smtClean="0"/>
              <a:t>enhancement by crab waist, </a:t>
            </a:r>
            <a:r>
              <a:rPr lang="en-US" altLang="zh-CN" dirty="0" smtClean="0">
                <a:solidFill>
                  <a:srgbClr val="FF0000"/>
                </a:solidFill>
              </a:rPr>
              <a:t>~ 1.5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450360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Beam-beam limit: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2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77445"/>
              </p:ext>
            </p:extLst>
          </p:nvPr>
        </p:nvGraphicFramePr>
        <p:xfrm>
          <a:off x="1579563" y="2205038"/>
          <a:ext cx="48625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9" name="Equation" r:id="rId3" imgW="3060360" imgH="444240" progId="Equation.DSMT4">
                  <p:embed/>
                </p:oleObj>
              </mc:Choice>
              <mc:Fallback>
                <p:oleObj name="Equation" r:id="rId3" imgW="3060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05038"/>
                        <a:ext cx="4862512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024810"/>
              </p:ext>
            </p:extLst>
          </p:nvPr>
        </p:nvGraphicFramePr>
        <p:xfrm>
          <a:off x="2713038" y="3213100"/>
          <a:ext cx="26971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0" name="Equation" r:id="rId5" imgW="1587240" imgH="482400" progId="Equation.DSMT4">
                  <p:embed/>
                </p:oleObj>
              </mc:Choice>
              <mc:Fallback>
                <p:oleObj name="Equation" r:id="rId5" imgW="1587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213100"/>
                        <a:ext cx="26971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035838"/>
              </p:ext>
            </p:extLst>
          </p:nvPr>
        </p:nvGraphicFramePr>
        <p:xfrm>
          <a:off x="1763688" y="4901270"/>
          <a:ext cx="6681203" cy="79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" name="Equation" r:id="rId7" imgW="4114800" imgH="507960" progId="Equation.DSMT4">
                  <p:embed/>
                </p:oleObj>
              </mc:Choice>
              <mc:Fallback>
                <p:oleObj name="Equation" r:id="rId7" imgW="4114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901270"/>
                        <a:ext cx="6681203" cy="799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右大括号 7"/>
          <p:cNvSpPr/>
          <p:nvPr/>
        </p:nvSpPr>
        <p:spPr>
          <a:xfrm>
            <a:off x="6732240" y="2492896"/>
            <a:ext cx="288032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611560" y="5157192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0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Parameter choice – step 3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656751"/>
              </p:ext>
            </p:extLst>
          </p:nvPr>
        </p:nvGraphicFramePr>
        <p:xfrm>
          <a:off x="2411760" y="1196752"/>
          <a:ext cx="149185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" name="Equation" r:id="rId3" imgW="1117600" imgH="431800" progId="Equation.DSMT4">
                  <p:embed/>
                </p:oleObj>
              </mc:Choice>
              <mc:Fallback>
                <p:oleObj name="Equation" r:id="rId3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196752"/>
                        <a:ext cx="1491858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780269"/>
              </p:ext>
            </p:extLst>
          </p:nvPr>
        </p:nvGraphicFramePr>
        <p:xfrm>
          <a:off x="2267744" y="1860123"/>
          <a:ext cx="1777277" cy="59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" name="Equation" r:id="rId5" imgW="1447560" imgH="482400" progId="Equation.DSMT4">
                  <p:embed/>
                </p:oleObj>
              </mc:Choice>
              <mc:Fallback>
                <p:oleObj name="Equation" r:id="rId5" imgW="1447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60123"/>
                        <a:ext cx="1777277" cy="596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714012"/>
              </p:ext>
            </p:extLst>
          </p:nvPr>
        </p:nvGraphicFramePr>
        <p:xfrm>
          <a:off x="5652120" y="1512562"/>
          <a:ext cx="22844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" name="Equation" r:id="rId7" imgW="1803240" imgH="520560" progId="Equation.DSMT4">
                  <p:embed/>
                </p:oleObj>
              </mc:Choice>
              <mc:Fallback>
                <p:oleObj name="Equation" r:id="rId7" imgW="18032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512562"/>
                        <a:ext cx="2284413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右大括号 8"/>
          <p:cNvSpPr/>
          <p:nvPr/>
        </p:nvSpPr>
        <p:spPr>
          <a:xfrm>
            <a:off x="4355976" y="1363668"/>
            <a:ext cx="252028" cy="9486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860032" y="172998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764101"/>
              </p:ext>
            </p:extLst>
          </p:nvPr>
        </p:nvGraphicFramePr>
        <p:xfrm>
          <a:off x="2813581" y="2564904"/>
          <a:ext cx="166840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" name="Equation" r:id="rId9" imgW="1218960" imgH="393480" progId="Equation.DSMT4">
                  <p:embed/>
                </p:oleObj>
              </mc:Choice>
              <mc:Fallback>
                <p:oleObj name="Equation" r:id="rId9" imgW="1218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581" y="2564904"/>
                        <a:ext cx="1668409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右箭头 12"/>
          <p:cNvSpPr/>
          <p:nvPr/>
        </p:nvSpPr>
        <p:spPr>
          <a:xfrm>
            <a:off x="4788024" y="277378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6076"/>
              </p:ext>
            </p:extLst>
          </p:nvPr>
        </p:nvGraphicFramePr>
        <p:xfrm>
          <a:off x="6156176" y="2596937"/>
          <a:ext cx="1496078" cy="56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" name="Equation" r:id="rId11" imgW="1244520" imgH="469800" progId="Equation.DSMT4">
                  <p:embed/>
                </p:oleObj>
              </mc:Choice>
              <mc:Fallback>
                <p:oleObj name="Equation" r:id="rId11" imgW="1244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596937"/>
                        <a:ext cx="1496078" cy="569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右大括号 15"/>
          <p:cNvSpPr/>
          <p:nvPr/>
        </p:nvSpPr>
        <p:spPr>
          <a:xfrm>
            <a:off x="8287672" y="1707954"/>
            <a:ext cx="216024" cy="12818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220641"/>
              </p:ext>
            </p:extLst>
          </p:nvPr>
        </p:nvGraphicFramePr>
        <p:xfrm>
          <a:off x="2322907" y="3429000"/>
          <a:ext cx="246511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" name="Equation" r:id="rId13" imgW="1498320" imgH="520560" progId="Equation.DSMT4">
                  <p:embed/>
                </p:oleObj>
              </mc:Choice>
              <mc:Fallback>
                <p:oleObj name="Equation" r:id="rId13" imgW="14983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907" y="3429000"/>
                        <a:ext cx="2465117" cy="86409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71724"/>
              </p:ext>
            </p:extLst>
          </p:nvPr>
        </p:nvGraphicFramePr>
        <p:xfrm>
          <a:off x="5869248" y="3212976"/>
          <a:ext cx="186531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" name="Equation" r:id="rId15" imgW="1485720" imgH="965160" progId="Equation.DSMT4">
                  <p:embed/>
                </p:oleObj>
              </mc:Choice>
              <mc:Fallback>
                <p:oleObj name="Equation" r:id="rId15" imgW="148572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248" y="3212976"/>
                        <a:ext cx="1865313" cy="12287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61563"/>
              </p:ext>
            </p:extLst>
          </p:nvPr>
        </p:nvGraphicFramePr>
        <p:xfrm>
          <a:off x="1475656" y="4653136"/>
          <a:ext cx="436813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" name="Equation" r:id="rId17" imgW="3492360" imgH="863280" progId="Equation.DSMT4">
                  <p:embed/>
                </p:oleObj>
              </mc:Choice>
              <mc:Fallback>
                <p:oleObj name="Equation" r:id="rId17" imgW="34923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75656" y="4653136"/>
                        <a:ext cx="4368132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214432" y="48691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ym typeface="Symbol"/>
              </a:rPr>
              <a:t></a:t>
            </a:r>
            <a:r>
              <a:rPr lang="en-US" altLang="zh-CN" dirty="0" smtClean="0">
                <a:sym typeface="Symbol"/>
              </a:rPr>
              <a:t>-- phase advance/cell, </a:t>
            </a:r>
            <a:r>
              <a:rPr lang="en-US" altLang="zh-CN" i="1" dirty="0" smtClean="0">
                <a:sym typeface="Symbol"/>
              </a:rPr>
              <a:t></a:t>
            </a:r>
            <a:r>
              <a:rPr lang="en-US" altLang="zh-CN" dirty="0" smtClean="0">
                <a:sym typeface="Symbol"/>
              </a:rPr>
              <a:t>-- bending angle/cell.</a:t>
            </a:r>
            <a:endParaRPr lang="zh-CN" altLang="en-US" dirty="0"/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49530"/>
              </p:ext>
            </p:extLst>
          </p:nvPr>
        </p:nvGraphicFramePr>
        <p:xfrm>
          <a:off x="2999929" y="5949280"/>
          <a:ext cx="2004119" cy="79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" name="Equation" r:id="rId19" imgW="1473120" imgH="583920" progId="Equation.DSMT4">
                  <p:embed/>
                </p:oleObj>
              </mc:Choice>
              <mc:Fallback>
                <p:oleObj name="Equation" r:id="rId19" imgW="14731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929" y="5949280"/>
                        <a:ext cx="2004119" cy="792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箭头连接符 25"/>
          <p:cNvCxnSpPr/>
          <p:nvPr/>
        </p:nvCxnSpPr>
        <p:spPr>
          <a:xfrm>
            <a:off x="5004048" y="37890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03648" y="60212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Estimate :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7504" y="1336366"/>
            <a:ext cx="208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BS life time: 30 min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71600" y="19534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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:</a:t>
            </a:r>
            <a:endParaRPr lang="zh-CN" altLang="en-US" dirty="0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2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4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759009"/>
              </p:ext>
            </p:extLst>
          </p:nvPr>
        </p:nvGraphicFramePr>
        <p:xfrm>
          <a:off x="1835696" y="1772816"/>
          <a:ext cx="28940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9" name="Equation" r:id="rId3" imgW="1562040" imgH="520560" progId="Equation.DSMT4">
                  <p:embed/>
                </p:oleObj>
              </mc:Choice>
              <mc:Fallback>
                <p:oleObj name="Equation" r:id="rId3" imgW="15620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72816"/>
                        <a:ext cx="2894012" cy="98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72047"/>
              </p:ext>
            </p:extLst>
          </p:nvPr>
        </p:nvGraphicFramePr>
        <p:xfrm>
          <a:off x="6588224" y="1916832"/>
          <a:ext cx="936104" cy="62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0" name="Equation" r:id="rId5" imgW="647700" imgH="431800" progId="Equation.DSMT4">
                  <p:embed/>
                </p:oleObj>
              </mc:Choice>
              <mc:Fallback>
                <p:oleObj name="Equation" r:id="rId5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916832"/>
                        <a:ext cx="936104" cy="624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箭头连接符 7"/>
          <p:cNvCxnSpPr/>
          <p:nvPr/>
        </p:nvCxnSpPr>
        <p:spPr>
          <a:xfrm>
            <a:off x="5148064" y="213285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148477"/>
              </p:ext>
            </p:extLst>
          </p:nvPr>
        </p:nvGraphicFramePr>
        <p:xfrm>
          <a:off x="2051720" y="3284984"/>
          <a:ext cx="1584176" cy="80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1" name="Equation" r:id="rId7" imgW="901440" imgH="457200" progId="Equation.DSMT4">
                  <p:embed/>
                </p:oleObj>
              </mc:Choice>
              <mc:Fallback>
                <p:oleObj name="Equation" r:id="rId7" imgW="901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284984"/>
                        <a:ext cx="1584176" cy="802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599470"/>
              </p:ext>
            </p:extLst>
          </p:nvPr>
        </p:nvGraphicFramePr>
        <p:xfrm>
          <a:off x="2339751" y="4221088"/>
          <a:ext cx="127072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2" name="Equation" r:id="rId9" imgW="761760" imgH="431640" progId="Equation.DSMT4">
                  <p:embed/>
                </p:oleObj>
              </mc:Choice>
              <mc:Fallback>
                <p:oleObj name="Equation" r:id="rId9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9751" y="4221088"/>
                        <a:ext cx="1270729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右大括号 11"/>
          <p:cNvSpPr/>
          <p:nvPr/>
        </p:nvSpPr>
        <p:spPr>
          <a:xfrm>
            <a:off x="3851920" y="3645024"/>
            <a:ext cx="216024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83740"/>
              </p:ext>
            </p:extLst>
          </p:nvPr>
        </p:nvGraphicFramePr>
        <p:xfrm>
          <a:off x="4661062" y="3751836"/>
          <a:ext cx="2846211" cy="90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3" name="Equation" r:id="rId11" imgW="1523880" imgH="482400" progId="Equation.DSMT4">
                  <p:embed/>
                </p:oleObj>
              </mc:Choice>
              <mc:Fallback>
                <p:oleObj name="Equation" r:id="rId11" imgW="1523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61062" y="3751836"/>
                        <a:ext cx="2846211" cy="90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5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98635"/>
              </p:ext>
            </p:extLst>
          </p:nvPr>
        </p:nvGraphicFramePr>
        <p:xfrm>
          <a:off x="3643380" y="3968189"/>
          <a:ext cx="1315157" cy="68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1" name="Equation" r:id="rId3" imgW="825480" imgH="431640" progId="Equation.DSMT4">
                  <p:embed/>
                </p:oleObj>
              </mc:Choice>
              <mc:Fallback>
                <p:oleObj name="Equation" r:id="rId3" imgW="825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3380" y="3968189"/>
                        <a:ext cx="1315157" cy="687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586873"/>
              </p:ext>
            </p:extLst>
          </p:nvPr>
        </p:nvGraphicFramePr>
        <p:xfrm>
          <a:off x="3059832" y="4972304"/>
          <a:ext cx="360069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2" name="Equation" r:id="rId5" imgW="2323800" imgH="507960" progId="Equation.DSMT4">
                  <p:embed/>
                </p:oleObj>
              </mc:Choice>
              <mc:Fallback>
                <p:oleObj name="Equation" r:id="rId5" imgW="2323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972304"/>
                        <a:ext cx="360069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799"/>
            <a:ext cx="5362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Hour glass effect: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7" y="3645024"/>
            <a:ext cx="76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Effective bunch length: </a:t>
            </a:r>
            <a:r>
              <a:rPr lang="zh-CN" altLang="en-US" dirty="0"/>
              <a:t> </a:t>
            </a:r>
            <a:r>
              <a:rPr lang="en-US" altLang="zh-CN" dirty="0" smtClean="0"/>
              <a:t>overlap </a:t>
            </a:r>
            <a:r>
              <a:rPr lang="en-US" altLang="zh-CN" dirty="0"/>
              <a:t>area of colliding bunches </a:t>
            </a:r>
          </a:p>
          <a:p>
            <a:endParaRPr lang="zh-CN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610737"/>
              </p:ext>
            </p:extLst>
          </p:nvPr>
        </p:nvGraphicFramePr>
        <p:xfrm>
          <a:off x="3970732" y="6165304"/>
          <a:ext cx="105851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3" name="Equation" r:id="rId8" imgW="558800" imgH="228600" progId="Equation.DSMT4">
                  <p:embed/>
                </p:oleObj>
              </mc:Choice>
              <mc:Fallback>
                <p:oleObj name="Equation" r:id="rId8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732" y="6165304"/>
                        <a:ext cx="1058518" cy="43204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右箭头 9"/>
          <p:cNvSpPr/>
          <p:nvPr/>
        </p:nvSpPr>
        <p:spPr>
          <a:xfrm>
            <a:off x="2555776" y="622012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7233</TotalTime>
  <Words>2111</Words>
  <Application>Microsoft Office PowerPoint</Application>
  <PresentationFormat>全屏显示(4:3)</PresentationFormat>
  <Paragraphs>811</Paragraphs>
  <Slides>38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0" baseType="lpstr">
      <vt:lpstr>Office 主题</vt:lpstr>
      <vt:lpstr>Equation</vt:lpstr>
      <vt:lpstr>CEPC parameter choice and partial double ring design</vt:lpstr>
      <vt:lpstr>PowerPoint 演示文稿</vt:lpstr>
      <vt:lpstr>Machine constraints / given parameters</vt:lpstr>
      <vt:lpstr>Constraints for parameter choice</vt:lpstr>
      <vt:lpstr>Parameter choice – step 1</vt:lpstr>
      <vt:lpstr>Parameter choice – step 2</vt:lpstr>
      <vt:lpstr>Parameter choice – step 3</vt:lpstr>
      <vt:lpstr>Parameter choice – step 4</vt:lpstr>
      <vt:lpstr>Parameter choice – step 5</vt:lpstr>
      <vt:lpstr>Parameter choice – step 6</vt:lpstr>
      <vt:lpstr>Parameter choice – step 7</vt:lpstr>
      <vt:lpstr>parameter for CEPC partial double ring （wangdou20160420）</vt:lpstr>
      <vt:lpstr>CEPC Higgs Luminosity vs beam power</vt:lpstr>
      <vt:lpstr>CEPC single ring parameter-54km </vt:lpstr>
      <vt:lpstr>parameter for CEPC PDR-88km （wangdou20160329）</vt:lpstr>
      <vt:lpstr>parameter for CEPC PDR-100km （wangdou20160329）</vt:lpstr>
      <vt:lpstr>CEPC PDR Luminosity vs circumference</vt:lpstr>
      <vt:lpstr>100km CEPC PDR vs Fcc-ee</vt:lpstr>
      <vt:lpstr>CEPC PDR y vs circumference (Higgs)</vt:lpstr>
      <vt:lpstr>CEPC PDR bunch number vs circumference</vt:lpstr>
      <vt:lpstr>CEPC PDR bunch charge vs circumference</vt:lpstr>
      <vt:lpstr>CEPC PDR energy acceptance vs circumference (Higgs)</vt:lpstr>
      <vt:lpstr>CEPC PDR SR loss vs circumference</vt:lpstr>
      <vt:lpstr>PowerPoint 演示文稿</vt:lpstr>
      <vt:lpstr>Arc redesign-lower emittance</vt:lpstr>
      <vt:lpstr>Low emittance arc – 90/60</vt:lpstr>
      <vt:lpstr>Low emittance arc – 90/90</vt:lpstr>
      <vt:lpstr>Non-interleave sextupoles in arc (90/90 FODO)</vt:lpstr>
      <vt:lpstr> Partial double ring FFS design with crab sextupoles</vt:lpstr>
      <vt:lpstr>Final doublet</vt:lpstr>
      <vt:lpstr>Crab sextupole strength</vt:lpstr>
      <vt:lpstr>Combine with partial double ring lattice</vt:lpstr>
      <vt:lpstr>DA of the whole ring (arc+PDR+bypass+FFS)</vt:lpstr>
      <vt:lpstr>Chromaticity correction in FFS</vt:lpstr>
      <vt:lpstr>DA after chromaticity correction</vt:lpstr>
      <vt:lpstr>Higher order chromaticity correction in FFS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parameter design</dc:title>
  <dc:creator>Dou</dc:creator>
  <cp:lastModifiedBy>Dou</cp:lastModifiedBy>
  <cp:revision>192</cp:revision>
  <dcterms:created xsi:type="dcterms:W3CDTF">2015-12-30T07:06:21Z</dcterms:created>
  <dcterms:modified xsi:type="dcterms:W3CDTF">2016-04-27T00:48:09Z</dcterms:modified>
</cp:coreProperties>
</file>