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56" r:id="rId2"/>
    <p:sldId id="261" r:id="rId3"/>
    <p:sldId id="257" r:id="rId4"/>
    <p:sldId id="258" r:id="rId5"/>
    <p:sldId id="260" r:id="rId6"/>
    <p:sldId id="270" r:id="rId7"/>
    <p:sldId id="271" r:id="rId8"/>
    <p:sldId id="259" r:id="rId9"/>
    <p:sldId id="263" r:id="rId10"/>
    <p:sldId id="264" r:id="rId11"/>
    <p:sldId id="269" r:id="rId12"/>
    <p:sldId id="265" r:id="rId13"/>
    <p:sldId id="266" r:id="rId14"/>
    <p:sldId id="273" r:id="rId15"/>
    <p:sldId id="275" r:id="rId16"/>
    <p:sldId id="276" r:id="rId17"/>
    <p:sldId id="278" r:id="rId18"/>
    <p:sldId id="279" r:id="rId19"/>
    <p:sldId id="280" r:id="rId20"/>
    <p:sldId id="281" r:id="rId21"/>
    <p:sldId id="285" r:id="rId22"/>
    <p:sldId id="286" r:id="rId23"/>
    <p:sldId id="287" r:id="rId24"/>
    <p:sldId id="288" r:id="rId25"/>
    <p:sldId id="289" r:id="rId26"/>
    <p:sldId id="290" r:id="rId27"/>
    <p:sldId id="291" r:id="rId28"/>
    <p:sldId id="292" r:id="rId29"/>
    <p:sldId id="293" r:id="rId30"/>
    <p:sldId id="268" r:id="rId31"/>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2503" autoAdjust="0"/>
  </p:normalViewPr>
  <p:slideViewPr>
    <p:cSldViewPr>
      <p:cViewPr varScale="1">
        <p:scale>
          <a:sx n="57" d="100"/>
          <a:sy n="57" d="100"/>
        </p:scale>
        <p:origin x="-1536" y="-6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AF1D47F-407C-4293-A8B7-A7E7629BC6D9}" type="datetimeFigureOut">
              <a:rPr lang="zh-CN" altLang="en-US" smtClean="0"/>
              <a:t>2017/4/25 Tuesday</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B3FADFB-26DF-473F-B8B7-C2559199FD53}" type="slidenum">
              <a:rPr lang="zh-CN" altLang="en-US" smtClean="0"/>
              <a:t>‹#›</a:t>
            </a:fld>
            <a:endParaRPr lang="zh-CN" altLang="en-US"/>
          </a:p>
        </p:txBody>
      </p:sp>
    </p:spTree>
    <p:extLst>
      <p:ext uri="{BB962C8B-B14F-4D97-AF65-F5344CB8AC3E}">
        <p14:creationId xmlns:p14="http://schemas.microsoft.com/office/powerpoint/2010/main" val="33484720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en.wikipedia.org/wiki/Ecosystem" TargetMode="External"/><Relationship Id="rId2" Type="http://schemas.openxmlformats.org/officeDocument/2006/relationships/slide" Target="../slides/slide12.xml"/><Relationship Id="rId1" Type="http://schemas.openxmlformats.org/officeDocument/2006/relationships/notesMaster" Target="../notesMasters/notesMaster1.xml"/><Relationship Id="rId4" Type="http://schemas.openxmlformats.org/officeDocument/2006/relationships/hyperlink" Target="https://en.wikipedia.org/wiki/Parsec" TargetMode="Externa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en.wikipedia.org/wiki/Relativistic_speed" TargetMode="External"/><Relationship Id="rId2" Type="http://schemas.openxmlformats.org/officeDocument/2006/relationships/slide" Target="../slides/slide13.xml"/><Relationship Id="rId1" Type="http://schemas.openxmlformats.org/officeDocument/2006/relationships/notesMaster" Target="../notesMasters/notesMaster1.xml"/><Relationship Id="rId4" Type="http://schemas.openxmlformats.org/officeDocument/2006/relationships/hyperlink" Target="https://en.wikipedia.org/wiki/Shock_wave"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B3FADFB-26DF-473F-B8B7-C2559199FD53}" type="slidenum">
              <a:rPr lang="zh-CN" altLang="en-US" smtClean="0"/>
              <a:t>10</a:t>
            </a:fld>
            <a:endParaRPr lang="zh-CN" altLang="en-US"/>
          </a:p>
        </p:txBody>
      </p:sp>
    </p:spTree>
    <p:extLst>
      <p:ext uri="{BB962C8B-B14F-4D97-AF65-F5344CB8AC3E}">
        <p14:creationId xmlns:p14="http://schemas.microsoft.com/office/powerpoint/2010/main" val="35699102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germanium lanthanum  bromine(Br) aurum(Au)</a:t>
            </a:r>
            <a:endParaRPr lang="zh-CN" altLang="en-US" dirty="0"/>
          </a:p>
        </p:txBody>
      </p:sp>
      <p:sp>
        <p:nvSpPr>
          <p:cNvPr id="4" name="灯片编号占位符 3"/>
          <p:cNvSpPr>
            <a:spLocks noGrp="1"/>
          </p:cNvSpPr>
          <p:nvPr>
            <p:ph type="sldNum" sz="quarter" idx="10"/>
          </p:nvPr>
        </p:nvSpPr>
        <p:spPr/>
        <p:txBody>
          <a:bodyPr/>
          <a:lstStyle/>
          <a:p>
            <a:fld id="{4B3FADFB-26DF-473F-B8B7-C2559199FD53}" type="slidenum">
              <a:rPr lang="zh-CN" altLang="en-US" smtClean="0"/>
              <a:t>11</a:t>
            </a:fld>
            <a:endParaRPr lang="zh-CN" altLang="en-US"/>
          </a:p>
        </p:txBody>
      </p:sp>
    </p:spTree>
    <p:extLst>
      <p:ext uri="{BB962C8B-B14F-4D97-AF65-F5344CB8AC3E}">
        <p14:creationId xmlns:p14="http://schemas.microsoft.com/office/powerpoint/2010/main" val="7725541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All GRBs observed to date have occurred well outside the Milky Way galaxy and have been harmless to Earth. However, if a GRB were to occur within the Milky Way and its emission were beamed straight towards Earth, the effects could be harmful and potentially devastating for the </a:t>
            </a:r>
            <a:r>
              <a:rPr lang="en-US" altLang="zh-CN" dirty="0" smtClean="0">
                <a:hlinkClick r:id="rId3" tooltip="Ecosystem"/>
              </a:rPr>
              <a:t>ecosystems</a:t>
            </a:r>
            <a:r>
              <a:rPr lang="en-US" altLang="zh-CN" dirty="0" smtClean="0"/>
              <a:t>. Earth's atmosphere is very effective at absorbing high energy electromagnetic radiation such as x-rays and gamma rays, so these types of radiation would not reach any dangerous levels at the surface during the burst event itself. The immediate effect on life on Earth from a GRB within a few </a:t>
            </a:r>
            <a:r>
              <a:rPr lang="en-US" altLang="zh-CN" dirty="0" smtClean="0">
                <a:hlinkClick r:id="rId4" tooltip="Parsec"/>
              </a:rPr>
              <a:t>parsecs</a:t>
            </a:r>
            <a:r>
              <a:rPr lang="en-US" altLang="zh-CN" dirty="0" smtClean="0"/>
              <a:t> would only be a short increase in ultraviolet radiation at ground level, lasting from less than a second to tens of seconds. This ultraviolet radiation could potentially reach dangerous levels depending on the exact nature and distance of the burst, but it seems unlikely to be able to cause a global catastrophe for life on Earth</a:t>
            </a:r>
            <a:endParaRPr lang="zh-CN" altLang="en-US" dirty="0"/>
          </a:p>
        </p:txBody>
      </p:sp>
      <p:sp>
        <p:nvSpPr>
          <p:cNvPr id="4" name="灯片编号占位符 3"/>
          <p:cNvSpPr>
            <a:spLocks noGrp="1"/>
          </p:cNvSpPr>
          <p:nvPr>
            <p:ph type="sldNum" sz="quarter" idx="10"/>
          </p:nvPr>
        </p:nvSpPr>
        <p:spPr/>
        <p:txBody>
          <a:bodyPr/>
          <a:lstStyle/>
          <a:p>
            <a:fld id="{4B3FADFB-26DF-473F-B8B7-C2559199FD53}" type="slidenum">
              <a:rPr lang="zh-CN" altLang="en-US" smtClean="0"/>
              <a:t>12</a:t>
            </a:fld>
            <a:endParaRPr lang="zh-CN" altLang="en-US"/>
          </a:p>
        </p:txBody>
      </p:sp>
    </p:spTree>
    <p:extLst>
      <p:ext uri="{BB962C8B-B14F-4D97-AF65-F5344CB8AC3E}">
        <p14:creationId xmlns:p14="http://schemas.microsoft.com/office/powerpoint/2010/main" val="21791206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hlinkClick r:id="rId3" tooltip="Relativistic speed"/>
              </a:rPr>
              <a:t>relativistic</a:t>
            </a:r>
            <a:r>
              <a:rPr lang="en-US" altLang="zh-CN" dirty="0" smtClean="0"/>
              <a:t> </a:t>
            </a:r>
            <a:r>
              <a:rPr lang="en-US" altLang="zh-CN" dirty="0" smtClean="0">
                <a:hlinkClick r:id="rId4" tooltip="Shock wave"/>
              </a:rPr>
              <a:t>shock wave</a:t>
            </a:r>
            <a:r>
              <a:rPr lang="en-US" altLang="zh-CN" dirty="0" smtClean="0"/>
              <a:t>  </a:t>
            </a:r>
            <a:endParaRPr lang="zh-CN" altLang="en-US" dirty="0"/>
          </a:p>
        </p:txBody>
      </p:sp>
      <p:sp>
        <p:nvSpPr>
          <p:cNvPr id="4" name="灯片编号占位符 3"/>
          <p:cNvSpPr>
            <a:spLocks noGrp="1"/>
          </p:cNvSpPr>
          <p:nvPr>
            <p:ph type="sldNum" sz="quarter" idx="10"/>
          </p:nvPr>
        </p:nvSpPr>
        <p:spPr/>
        <p:txBody>
          <a:bodyPr/>
          <a:lstStyle/>
          <a:p>
            <a:fld id="{4B3FADFB-26DF-473F-B8B7-C2559199FD53}" type="slidenum">
              <a:rPr lang="zh-CN" altLang="en-US" smtClean="0"/>
              <a:t>13</a:t>
            </a:fld>
            <a:endParaRPr lang="zh-CN" altLang="en-US"/>
          </a:p>
        </p:txBody>
      </p:sp>
    </p:spTree>
    <p:extLst>
      <p:ext uri="{BB962C8B-B14F-4D97-AF65-F5344CB8AC3E}">
        <p14:creationId xmlns:p14="http://schemas.microsoft.com/office/powerpoint/2010/main" val="2322653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2017/4/25 Tuesday</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2017/4/25 Tuesday</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2017/4/25 Tuesday</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2017/4/25 Tuesday</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2017/4/25 Tuesday</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t>2017/4/25 Tuesday</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530820CF-B880-4189-942D-D702A7CBA730}" type="datetimeFigureOut">
              <a:rPr lang="zh-CN" altLang="en-US" smtClean="0"/>
              <a:t>2017/4/25 Tuesday</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530820CF-B880-4189-942D-D702A7CBA730}" type="datetimeFigureOut">
              <a:rPr lang="zh-CN" altLang="en-US" smtClean="0"/>
              <a:t>2017/4/25 Tuesday</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t>2017/4/25 Tuesday</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2017/4/25 Tuesday</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2017/4/25 Tuesday</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t>2017/4/25 Tuesday</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2" Type="http://schemas.openxmlformats.org/officeDocument/2006/relationships/image" Target="../media/image10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0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0.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688032" y="3399135"/>
            <a:ext cx="7772400" cy="1470025"/>
          </a:xfrm>
        </p:spPr>
        <p:txBody>
          <a:bodyPr/>
          <a:lstStyle/>
          <a:p>
            <a:r>
              <a:rPr lang="en-US" altLang="zh-CN" b="1" dirty="0"/>
              <a:t>L</a:t>
            </a:r>
            <a:r>
              <a:rPr lang="en-US" altLang="zh-CN" b="1" dirty="0" smtClean="0"/>
              <a:t>CS </a:t>
            </a:r>
            <a:r>
              <a:rPr lang="en-US" altLang="zh-CN" b="1" dirty="0"/>
              <a:t>γ-ray and application at IHEP</a:t>
            </a:r>
            <a:endParaRPr lang="zh-CN" altLang="en-US" b="1" dirty="0"/>
          </a:p>
        </p:txBody>
      </p:sp>
      <p:sp>
        <p:nvSpPr>
          <p:cNvPr id="3" name="副标题 2"/>
          <p:cNvSpPr>
            <a:spLocks noGrp="1"/>
          </p:cNvSpPr>
          <p:nvPr>
            <p:ph type="subTitle" idx="1"/>
          </p:nvPr>
        </p:nvSpPr>
        <p:spPr>
          <a:xfrm>
            <a:off x="299109" y="5038328"/>
            <a:ext cx="8496944" cy="2063080"/>
          </a:xfrm>
        </p:spPr>
        <p:txBody>
          <a:bodyPr>
            <a:normAutofit/>
          </a:bodyPr>
          <a:lstStyle/>
          <a:p>
            <a:r>
              <a:rPr lang="en-US" altLang="zh-CN" dirty="0" smtClean="0"/>
              <a:t>Contributions</a:t>
            </a:r>
            <a:r>
              <a:rPr lang="zh-CN" altLang="en-US" dirty="0" smtClean="0"/>
              <a:t>：</a:t>
            </a:r>
            <a:r>
              <a:rPr lang="en-US" altLang="zh-CN" dirty="0" err="1" smtClean="0"/>
              <a:t>ZhiPeng</a:t>
            </a:r>
            <a:r>
              <a:rPr lang="en-US" altLang="zh-CN" dirty="0" smtClean="0"/>
              <a:t> </a:t>
            </a:r>
            <a:r>
              <a:rPr lang="en-US" altLang="zh-CN" dirty="0" err="1" smtClean="0"/>
              <a:t>Zheng</a:t>
            </a:r>
            <a:r>
              <a:rPr lang="zh-CN" altLang="en-US" dirty="0" smtClean="0"/>
              <a:t>，</a:t>
            </a:r>
            <a:r>
              <a:rPr lang="en-US" altLang="zh-CN" dirty="0" err="1" smtClean="0"/>
              <a:t>Jiacai</a:t>
            </a:r>
            <a:r>
              <a:rPr lang="en-US" altLang="zh-CN" dirty="0" smtClean="0"/>
              <a:t> Li</a:t>
            </a:r>
            <a:r>
              <a:rPr lang="zh-CN" altLang="en-US" dirty="0" smtClean="0"/>
              <a:t>，</a:t>
            </a:r>
            <a:r>
              <a:rPr lang="en-US" altLang="zh-CN" dirty="0" smtClean="0"/>
              <a:t>Tao Hu</a:t>
            </a:r>
            <a:r>
              <a:rPr lang="zh-CN" altLang="en-US" dirty="0" smtClean="0"/>
              <a:t>，</a:t>
            </a:r>
            <a:r>
              <a:rPr lang="en-US" altLang="zh-CN" b="1" i="1" u="sng" dirty="0" err="1" smtClean="0"/>
              <a:t>Yongsheng</a:t>
            </a:r>
            <a:r>
              <a:rPr lang="en-US" altLang="zh-CN" b="1" i="1" u="sng" dirty="0" smtClean="0"/>
              <a:t> Huang</a:t>
            </a:r>
            <a:r>
              <a:rPr lang="zh-CN" altLang="en-US" dirty="0" smtClean="0"/>
              <a:t>，</a:t>
            </a:r>
            <a:r>
              <a:rPr lang="en-US" altLang="zh-CN" dirty="0" err="1" smtClean="0"/>
              <a:t>Naiyan</a:t>
            </a:r>
            <a:r>
              <a:rPr lang="en-US" altLang="zh-CN" dirty="0" smtClean="0"/>
              <a:t> Wang</a:t>
            </a:r>
            <a:r>
              <a:rPr lang="en-US" altLang="zh-CN" b="1" i="1" u="sng" dirty="0" smtClean="0"/>
              <a:t>.</a:t>
            </a:r>
            <a:endParaRPr lang="zh-CN" altLang="en-US" dirty="0"/>
          </a:p>
        </p:txBody>
      </p:sp>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42" y="-99392"/>
            <a:ext cx="9121846" cy="2057268"/>
          </a:xfrm>
          <a:prstGeom prst="rect">
            <a:avLst/>
          </a:prstGeom>
        </p:spPr>
      </p:pic>
      <p:sp>
        <p:nvSpPr>
          <p:cNvPr id="5" name="TextBox 4"/>
          <p:cNvSpPr txBox="1"/>
          <p:nvPr/>
        </p:nvSpPr>
        <p:spPr>
          <a:xfrm>
            <a:off x="0" y="0"/>
            <a:ext cx="9144000" cy="4062651"/>
          </a:xfrm>
          <a:prstGeom prst="rect">
            <a:avLst/>
          </a:prstGeom>
          <a:noFill/>
        </p:spPr>
        <p:txBody>
          <a:bodyPr wrap="square" rtlCol="0">
            <a:spAutoFit/>
          </a:bodyPr>
          <a:lstStyle/>
          <a:p>
            <a:pPr algn="r"/>
            <a:r>
              <a:rPr lang="en-US" altLang="zh-CN" sz="13800" b="1" dirty="0" smtClean="0">
                <a:solidFill>
                  <a:srgbClr val="C00000"/>
                </a:solidFill>
                <a:latin typeface="华文隶书" pitchFamily="2" charset="-122"/>
                <a:ea typeface="华文隶书" pitchFamily="2" charset="-122"/>
              </a:rPr>
              <a:t>__________</a:t>
            </a:r>
          </a:p>
          <a:p>
            <a:pPr algn="r"/>
            <a:r>
              <a:rPr lang="en-US" altLang="zh-CN" sz="4000" b="1" dirty="0" smtClean="0">
                <a:solidFill>
                  <a:srgbClr val="FF0000"/>
                </a:solidFill>
                <a:latin typeface="黑体" pitchFamily="49" charset="-122"/>
                <a:ea typeface="黑体" pitchFamily="49" charset="-122"/>
              </a:rPr>
              <a:t>ICFA Mini-Workshop on </a:t>
            </a:r>
          </a:p>
          <a:p>
            <a:pPr algn="r"/>
            <a:r>
              <a:rPr lang="en-US" altLang="zh-CN" sz="4000" b="1" dirty="0" smtClean="0">
                <a:solidFill>
                  <a:srgbClr val="FF0000"/>
                </a:solidFill>
                <a:latin typeface="黑体" pitchFamily="49" charset="-122"/>
                <a:ea typeface="黑体" pitchFamily="49" charset="-122"/>
              </a:rPr>
              <a:t>Future gamma-gamma Collider</a:t>
            </a:r>
          </a:p>
          <a:p>
            <a:pPr algn="r"/>
            <a:endParaRPr lang="zh-CN" altLang="en-US" sz="4000" b="1" dirty="0">
              <a:solidFill>
                <a:srgbClr val="FF0000"/>
              </a:solidFill>
              <a:latin typeface="黑体" pitchFamily="49" charset="-122"/>
              <a:ea typeface="黑体" pitchFamily="49" charset="-122"/>
            </a:endParaRPr>
          </a:p>
        </p:txBody>
      </p:sp>
      <p:sp>
        <p:nvSpPr>
          <p:cNvPr id="6" name="TextBox 5"/>
          <p:cNvSpPr txBox="1"/>
          <p:nvPr/>
        </p:nvSpPr>
        <p:spPr>
          <a:xfrm>
            <a:off x="7740352" y="6488668"/>
            <a:ext cx="1368152" cy="369332"/>
          </a:xfrm>
          <a:prstGeom prst="rect">
            <a:avLst/>
          </a:prstGeom>
          <a:noFill/>
        </p:spPr>
        <p:txBody>
          <a:bodyPr wrap="square" rtlCol="0">
            <a:spAutoFit/>
          </a:bodyPr>
          <a:lstStyle/>
          <a:p>
            <a:r>
              <a:rPr lang="en-US" altLang="zh-CN" dirty="0" smtClean="0"/>
              <a:t>25/4/2017</a:t>
            </a:r>
            <a:endParaRPr lang="zh-CN" altLang="en-US" dirty="0"/>
          </a:p>
        </p:txBody>
      </p:sp>
    </p:spTree>
    <p:extLst>
      <p:ext uri="{BB962C8B-B14F-4D97-AF65-F5344CB8AC3E}">
        <p14:creationId xmlns:p14="http://schemas.microsoft.com/office/powerpoint/2010/main" val="239435854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67544" y="116632"/>
            <a:ext cx="8229600" cy="1143000"/>
          </a:xfrm>
        </p:spPr>
        <p:txBody>
          <a:bodyPr>
            <a:normAutofit fontScale="90000"/>
          </a:bodyPr>
          <a:lstStyle/>
          <a:p>
            <a:r>
              <a:rPr lang="en-US" altLang="zh-CN" dirty="0" smtClean="0"/>
              <a:t>The applications on photo-nuclear reaction </a:t>
            </a:r>
            <a:endParaRPr lang="zh-CN" altLang="en-US" dirty="0"/>
          </a:p>
        </p:txBody>
      </p:sp>
      <p:sp>
        <p:nvSpPr>
          <p:cNvPr id="3" name="内容占位符 2"/>
          <p:cNvSpPr>
            <a:spLocks noGrp="1"/>
          </p:cNvSpPr>
          <p:nvPr>
            <p:ph idx="1"/>
          </p:nvPr>
        </p:nvSpPr>
        <p:spPr>
          <a:xfrm>
            <a:off x="35859" y="1340768"/>
            <a:ext cx="9073008" cy="5257800"/>
          </a:xfrm>
        </p:spPr>
        <p:txBody>
          <a:bodyPr>
            <a:normAutofit lnSpcReduction="10000"/>
          </a:bodyPr>
          <a:lstStyle/>
          <a:p>
            <a:r>
              <a:rPr lang="en-US" altLang="zh-CN" b="1" i="1" u="sng" dirty="0" smtClean="0"/>
              <a:t>A energy-tunable </a:t>
            </a:r>
            <a:r>
              <a:rPr lang="en-US" altLang="zh-CN" b="1" i="1" u="sng" dirty="0" err="1" smtClean="0"/>
              <a:t>monoenergetic</a:t>
            </a:r>
            <a:r>
              <a:rPr lang="en-US" altLang="zh-CN" b="1" i="1" u="sng" dirty="0" smtClean="0"/>
              <a:t> γ-ray source is the best choice to (</a:t>
            </a:r>
            <a:r>
              <a:rPr lang="en-US" altLang="zh-CN" b="1" i="1" u="sng" dirty="0" err="1" smtClean="0"/>
              <a:t>γ,n</a:t>
            </a:r>
            <a:r>
              <a:rPr lang="en-US" altLang="zh-CN" b="1" i="1" u="sng" dirty="0" smtClean="0"/>
              <a:t>), (</a:t>
            </a:r>
            <a:r>
              <a:rPr lang="en-US" altLang="zh-CN" b="1" i="1" u="sng" dirty="0" err="1" smtClean="0"/>
              <a:t>γ</a:t>
            </a:r>
            <a:r>
              <a:rPr lang="en-US" altLang="zh-CN" b="1" i="1" u="sng" dirty="0" err="1"/>
              <a:t>,</a:t>
            </a:r>
            <a:r>
              <a:rPr lang="en-US" altLang="zh-CN" b="1" i="1" u="sng" dirty="0" err="1" smtClean="0"/>
              <a:t>p</a:t>
            </a:r>
            <a:r>
              <a:rPr lang="en-US" altLang="zh-CN" b="1" i="1" u="sng" dirty="0" smtClean="0"/>
              <a:t>) and other</a:t>
            </a:r>
            <a:r>
              <a:rPr lang="en-US" altLang="zh-CN" b="1" i="1" u="sng" dirty="0"/>
              <a:t> </a:t>
            </a:r>
            <a:r>
              <a:rPr lang="en-US" altLang="zh-CN" b="1" i="1" u="sng" dirty="0" smtClean="0"/>
              <a:t>photo-nuclear reactions!</a:t>
            </a:r>
          </a:p>
          <a:p>
            <a:pPr marL="0" indent="0">
              <a:buNone/>
            </a:pPr>
            <a:r>
              <a:rPr lang="en-US" altLang="zh-CN" b="1" u="sng" dirty="0" smtClean="0">
                <a:solidFill>
                  <a:schemeClr val="accent2">
                    <a:lumMod val="50000"/>
                  </a:schemeClr>
                </a:solidFill>
              </a:rPr>
              <a:t>Low-energy </a:t>
            </a:r>
            <a:r>
              <a:rPr lang="zh-CN" altLang="zh-CN" b="1" u="sng" dirty="0" smtClean="0">
                <a:solidFill>
                  <a:schemeClr val="accent2">
                    <a:lumMod val="50000"/>
                  </a:schemeClr>
                </a:solidFill>
              </a:rPr>
              <a:t>（</a:t>
            </a:r>
            <a:r>
              <a:rPr lang="en-US" altLang="zh-CN" b="1" u="sng" dirty="0">
                <a:solidFill>
                  <a:schemeClr val="accent2">
                    <a:lumMod val="50000"/>
                  </a:schemeClr>
                </a:solidFill>
              </a:rPr>
              <a:t>1</a:t>
            </a:r>
            <a:r>
              <a:rPr lang="zh-CN" altLang="zh-CN" b="1" u="sng" dirty="0">
                <a:solidFill>
                  <a:schemeClr val="accent2">
                    <a:lumMod val="50000"/>
                  </a:schemeClr>
                </a:solidFill>
              </a:rPr>
              <a:t>－</a:t>
            </a:r>
            <a:r>
              <a:rPr lang="en-US" altLang="zh-CN" b="1" u="sng" dirty="0">
                <a:solidFill>
                  <a:schemeClr val="accent2">
                    <a:lumMod val="50000"/>
                  </a:schemeClr>
                </a:solidFill>
              </a:rPr>
              <a:t>15MeV</a:t>
            </a:r>
            <a:r>
              <a:rPr lang="zh-CN" altLang="zh-CN" b="1" u="sng" dirty="0">
                <a:solidFill>
                  <a:schemeClr val="accent2">
                    <a:lumMod val="50000"/>
                  </a:schemeClr>
                </a:solidFill>
              </a:rPr>
              <a:t>）</a:t>
            </a:r>
            <a:r>
              <a:rPr lang="zh-CN" altLang="en-US" b="1" u="sng" dirty="0" smtClean="0">
                <a:solidFill>
                  <a:schemeClr val="accent2">
                    <a:lumMod val="50000"/>
                  </a:schemeClr>
                </a:solidFill>
              </a:rPr>
              <a:t>：</a:t>
            </a:r>
            <a:r>
              <a:rPr lang="en-US" altLang="zh-CN" u="sng" dirty="0">
                <a:solidFill>
                  <a:schemeClr val="accent2">
                    <a:lumMod val="50000"/>
                  </a:schemeClr>
                </a:solidFill>
              </a:rPr>
              <a:t> nuclear resonance </a:t>
            </a:r>
            <a:r>
              <a:rPr lang="en-US" altLang="zh-CN" u="sng" dirty="0" smtClean="0">
                <a:solidFill>
                  <a:schemeClr val="accent2">
                    <a:lumMod val="50000"/>
                  </a:schemeClr>
                </a:solidFill>
              </a:rPr>
              <a:t>fluorescence; the resonant structure of the </a:t>
            </a:r>
            <a:r>
              <a:rPr lang="en-US" altLang="zh-CN" u="sng" dirty="0" err="1" smtClean="0">
                <a:solidFill>
                  <a:schemeClr val="accent2">
                    <a:lumMod val="50000"/>
                  </a:schemeClr>
                </a:solidFill>
              </a:rPr>
              <a:t>nulear</a:t>
            </a:r>
            <a:r>
              <a:rPr lang="en-US" altLang="zh-CN" u="sng" dirty="0" smtClean="0">
                <a:solidFill>
                  <a:schemeClr val="accent2">
                    <a:lumMod val="50000"/>
                  </a:schemeClr>
                </a:solidFill>
              </a:rPr>
              <a:t>; nuclear fission; p-process in the nuclear astrophysics</a:t>
            </a:r>
            <a:r>
              <a:rPr lang="zh-CN" altLang="en-US" u="sng" dirty="0" smtClean="0">
                <a:solidFill>
                  <a:schemeClr val="accent2">
                    <a:lumMod val="50000"/>
                  </a:schemeClr>
                </a:solidFill>
              </a:rPr>
              <a:t>；</a:t>
            </a:r>
            <a:endParaRPr lang="en-US" altLang="zh-CN" u="sng" dirty="0">
              <a:solidFill>
                <a:schemeClr val="accent2">
                  <a:lumMod val="50000"/>
                </a:schemeClr>
              </a:solidFill>
            </a:endParaRPr>
          </a:p>
          <a:p>
            <a:pPr marL="0" indent="0">
              <a:buNone/>
            </a:pPr>
            <a:r>
              <a:rPr lang="en-US" altLang="zh-CN" b="1" dirty="0" smtClean="0"/>
              <a:t>Middle energy</a:t>
            </a:r>
            <a:r>
              <a:rPr lang="zh-CN" altLang="zh-CN" b="1" dirty="0" smtClean="0"/>
              <a:t>（</a:t>
            </a:r>
            <a:r>
              <a:rPr lang="en-US" altLang="zh-CN" b="1" dirty="0"/>
              <a:t>100-200MeV</a:t>
            </a:r>
            <a:r>
              <a:rPr lang="zh-CN" altLang="zh-CN" b="1" dirty="0"/>
              <a:t>）</a:t>
            </a:r>
            <a:r>
              <a:rPr lang="zh-CN" altLang="en-US" dirty="0" smtClean="0"/>
              <a:t>：</a:t>
            </a:r>
            <a:r>
              <a:rPr lang="en-US" altLang="zh-CN" dirty="0" smtClean="0"/>
              <a:t>the symmetry breaking in QCD;</a:t>
            </a:r>
            <a:endParaRPr lang="en-US" altLang="zh-CN" dirty="0"/>
          </a:p>
          <a:p>
            <a:pPr marL="0" indent="0">
              <a:buNone/>
            </a:pPr>
            <a:r>
              <a:rPr lang="en-US" altLang="zh-CN" b="1" dirty="0" smtClean="0"/>
              <a:t>High energy</a:t>
            </a:r>
            <a:r>
              <a:rPr lang="zh-CN" altLang="zh-CN" b="1" dirty="0" smtClean="0"/>
              <a:t>（</a:t>
            </a:r>
            <a:r>
              <a:rPr lang="en-US" altLang="zh-CN" b="1" dirty="0"/>
              <a:t>&gt;200MeV</a:t>
            </a:r>
            <a:r>
              <a:rPr lang="zh-CN" altLang="zh-CN" b="1" dirty="0"/>
              <a:t>）</a:t>
            </a:r>
            <a:r>
              <a:rPr lang="zh-CN" altLang="en-US" dirty="0" smtClean="0"/>
              <a:t>：</a:t>
            </a:r>
            <a:r>
              <a:rPr lang="en-US" altLang="zh-CN" dirty="0" smtClean="0"/>
              <a:t>the resonant state of the nucleus or others</a:t>
            </a:r>
          </a:p>
          <a:p>
            <a:pPr marL="0" indent="0">
              <a:buNone/>
            </a:pPr>
            <a:endParaRPr lang="zh-CN" altLang="en-US" dirty="0"/>
          </a:p>
          <a:p>
            <a:endParaRPr lang="en-US" altLang="zh-CN" b="1" i="1" u="sng" dirty="0" smtClean="0"/>
          </a:p>
          <a:p>
            <a:endParaRPr lang="zh-CN" altLang="en-US" b="1" i="1" u="sng" dirty="0"/>
          </a:p>
        </p:txBody>
      </p:sp>
    </p:spTree>
    <p:extLst>
      <p:ext uri="{BB962C8B-B14F-4D97-AF65-F5344CB8AC3E}">
        <p14:creationId xmlns:p14="http://schemas.microsoft.com/office/powerpoint/2010/main" val="322108684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116632"/>
            <a:ext cx="8229600" cy="1143000"/>
          </a:xfrm>
        </p:spPr>
        <p:txBody>
          <a:bodyPr>
            <a:normAutofit fontScale="90000"/>
          </a:bodyPr>
          <a:lstStyle/>
          <a:p>
            <a:r>
              <a:rPr lang="en-US" altLang="zh-CN" u="sng" dirty="0" smtClean="0">
                <a:solidFill>
                  <a:schemeClr val="accent2">
                    <a:lumMod val="50000"/>
                  </a:schemeClr>
                </a:solidFill>
              </a:rPr>
              <a:t>The </a:t>
            </a:r>
            <a:r>
              <a:rPr lang="en-US" altLang="zh-CN" u="sng" dirty="0" err="1" smtClean="0">
                <a:solidFill>
                  <a:schemeClr val="accent2">
                    <a:lumMod val="50000"/>
                  </a:schemeClr>
                </a:solidFill>
              </a:rPr>
              <a:t>Appications</a:t>
            </a:r>
            <a:r>
              <a:rPr lang="en-US" altLang="zh-CN" u="sng" dirty="0" smtClean="0">
                <a:solidFill>
                  <a:schemeClr val="accent2">
                    <a:lumMod val="50000"/>
                  </a:schemeClr>
                </a:solidFill>
              </a:rPr>
              <a:t> in the nuclear </a:t>
            </a:r>
            <a:r>
              <a:rPr lang="en-US" altLang="zh-CN" u="sng" dirty="0">
                <a:solidFill>
                  <a:schemeClr val="accent2">
                    <a:lumMod val="50000"/>
                  </a:schemeClr>
                </a:solidFill>
              </a:rPr>
              <a:t>astrophysics</a:t>
            </a:r>
            <a:endParaRPr lang="zh-CN" altLang="en-US" dirty="0"/>
          </a:p>
        </p:txBody>
      </p:sp>
      <p:sp>
        <p:nvSpPr>
          <p:cNvPr id="3" name="内容占位符 2"/>
          <p:cNvSpPr>
            <a:spLocks noGrp="1"/>
          </p:cNvSpPr>
          <p:nvPr>
            <p:ph idx="1"/>
          </p:nvPr>
        </p:nvSpPr>
        <p:spPr>
          <a:xfrm>
            <a:off x="313184" y="1268760"/>
            <a:ext cx="8229600" cy="4525963"/>
          </a:xfrm>
        </p:spPr>
        <p:txBody>
          <a:bodyPr/>
          <a:lstStyle/>
          <a:p>
            <a:pPr eaLnBrk="0" hangingPunct="0">
              <a:lnSpc>
                <a:spcPct val="105000"/>
              </a:lnSpc>
              <a:spcBef>
                <a:spcPts val="1200"/>
              </a:spcBef>
              <a:buSzPct val="80000"/>
              <a:buFont typeface="Wingdings" pitchFamily="2" charset="2"/>
              <a:buChar char="l"/>
            </a:pPr>
            <a:r>
              <a:rPr lang="en-US" altLang="zh-CN" sz="2400" dirty="0" smtClean="0">
                <a:solidFill>
                  <a:srgbClr val="C00000"/>
                </a:solidFill>
                <a:latin typeface="微软雅黑" pitchFamily="34" charset="-122"/>
                <a:ea typeface="微软雅黑" pitchFamily="34" charset="-122"/>
              </a:rPr>
              <a:t>Important to the caption reactions</a:t>
            </a:r>
            <a:endParaRPr lang="zh-CN" altLang="en-US" sz="2400" dirty="0">
              <a:solidFill>
                <a:srgbClr val="C00000"/>
              </a:solidFill>
              <a:latin typeface="微软雅黑" pitchFamily="34" charset="-122"/>
              <a:ea typeface="微软雅黑" pitchFamily="34" charset="-122"/>
            </a:endParaRPr>
          </a:p>
          <a:p>
            <a:pPr lvl="1" eaLnBrk="0" hangingPunct="0">
              <a:lnSpc>
                <a:spcPct val="105000"/>
              </a:lnSpc>
              <a:spcBef>
                <a:spcPts val="600"/>
              </a:spcBef>
            </a:pPr>
            <a:r>
              <a:rPr lang="en-US" altLang="zh-CN" sz="2400" dirty="0">
                <a:solidFill>
                  <a:srgbClr val="003399"/>
                </a:solidFill>
                <a:latin typeface="Times New Roman" pitchFamily="18" charset="0"/>
                <a:ea typeface="微软雅黑" pitchFamily="34" charset="-122"/>
                <a:cs typeface="Times New Roman" pitchFamily="18" charset="0"/>
              </a:rPr>
              <a:t>(p,</a:t>
            </a:r>
            <a:r>
              <a:rPr lang="el-GR" altLang="zh-CN" sz="2400" dirty="0">
                <a:solidFill>
                  <a:srgbClr val="003399"/>
                </a:solidFill>
                <a:latin typeface="Times New Roman" pitchFamily="18" charset="0"/>
                <a:ea typeface="微软雅黑" pitchFamily="34" charset="-122"/>
                <a:cs typeface="Times New Roman" pitchFamily="18" charset="0"/>
              </a:rPr>
              <a:t>γ</a:t>
            </a:r>
            <a:r>
              <a:rPr lang="en-US" altLang="zh-CN" sz="2400" dirty="0">
                <a:solidFill>
                  <a:srgbClr val="003399"/>
                </a:solidFill>
                <a:latin typeface="Times New Roman" pitchFamily="18" charset="0"/>
                <a:ea typeface="微软雅黑" pitchFamily="34" charset="-122"/>
                <a:cs typeface="Times New Roman" pitchFamily="18" charset="0"/>
              </a:rPr>
              <a:t>)</a:t>
            </a:r>
            <a:r>
              <a:rPr lang="zh-CN" altLang="en-US" sz="2400" dirty="0">
                <a:solidFill>
                  <a:srgbClr val="003399"/>
                </a:solidFill>
                <a:latin typeface="Times New Roman" pitchFamily="18" charset="0"/>
                <a:ea typeface="微软雅黑" pitchFamily="34" charset="-122"/>
                <a:cs typeface="Times New Roman" pitchFamily="18" charset="0"/>
              </a:rPr>
              <a:t>、</a:t>
            </a:r>
            <a:r>
              <a:rPr lang="en-US" altLang="zh-CN" sz="2400" dirty="0">
                <a:solidFill>
                  <a:srgbClr val="003399"/>
                </a:solidFill>
                <a:latin typeface="Times New Roman" pitchFamily="18" charset="0"/>
                <a:ea typeface="微软雅黑" pitchFamily="34" charset="-122"/>
                <a:cs typeface="Times New Roman" pitchFamily="18" charset="0"/>
              </a:rPr>
              <a:t>(</a:t>
            </a:r>
            <a:r>
              <a:rPr lang="el-GR" altLang="zh-CN" sz="2400" dirty="0">
                <a:solidFill>
                  <a:srgbClr val="003399"/>
                </a:solidFill>
                <a:latin typeface="Times New Roman" pitchFamily="18" charset="0"/>
                <a:ea typeface="微软雅黑" pitchFamily="34" charset="-122"/>
                <a:cs typeface="Times New Roman" pitchFamily="18" charset="0"/>
              </a:rPr>
              <a:t>α</a:t>
            </a:r>
            <a:r>
              <a:rPr lang="en-US" altLang="zh-CN" sz="2400" dirty="0">
                <a:solidFill>
                  <a:srgbClr val="003399"/>
                </a:solidFill>
                <a:latin typeface="Times New Roman" pitchFamily="18" charset="0"/>
                <a:ea typeface="微软雅黑" pitchFamily="34" charset="-122"/>
                <a:cs typeface="Times New Roman" pitchFamily="18" charset="0"/>
              </a:rPr>
              <a:t>,</a:t>
            </a:r>
            <a:r>
              <a:rPr lang="el-GR" altLang="zh-CN" sz="2400" dirty="0">
                <a:solidFill>
                  <a:srgbClr val="003399"/>
                </a:solidFill>
                <a:latin typeface="Times New Roman" pitchFamily="18" charset="0"/>
                <a:ea typeface="微软雅黑" pitchFamily="34" charset="-122"/>
                <a:cs typeface="Times New Roman" pitchFamily="18" charset="0"/>
              </a:rPr>
              <a:t>γ</a:t>
            </a:r>
            <a:r>
              <a:rPr lang="en-US" altLang="zh-CN" sz="2400" dirty="0">
                <a:solidFill>
                  <a:srgbClr val="003399"/>
                </a:solidFill>
                <a:latin typeface="Times New Roman" pitchFamily="18" charset="0"/>
                <a:ea typeface="微软雅黑" pitchFamily="34" charset="-122"/>
                <a:cs typeface="Times New Roman" pitchFamily="18" charset="0"/>
              </a:rPr>
              <a:t>)</a:t>
            </a:r>
            <a:r>
              <a:rPr lang="zh-CN" altLang="en-US" sz="2400" dirty="0">
                <a:solidFill>
                  <a:srgbClr val="003399"/>
                </a:solidFill>
                <a:latin typeface="Times New Roman" pitchFamily="18" charset="0"/>
                <a:ea typeface="微软雅黑" pitchFamily="34" charset="-122"/>
                <a:cs typeface="Times New Roman" pitchFamily="18" charset="0"/>
              </a:rPr>
              <a:t> 、</a:t>
            </a:r>
            <a:r>
              <a:rPr lang="en-US" altLang="zh-CN" sz="2400" dirty="0">
                <a:solidFill>
                  <a:srgbClr val="003399"/>
                </a:solidFill>
                <a:latin typeface="Times New Roman" pitchFamily="18" charset="0"/>
                <a:ea typeface="微软雅黑" pitchFamily="34" charset="-122"/>
                <a:cs typeface="Times New Roman" pitchFamily="18" charset="0"/>
              </a:rPr>
              <a:t>(n,</a:t>
            </a:r>
            <a:r>
              <a:rPr lang="el-GR" altLang="zh-CN" sz="2400" dirty="0">
                <a:solidFill>
                  <a:srgbClr val="003399"/>
                </a:solidFill>
                <a:latin typeface="Times New Roman" pitchFamily="18" charset="0"/>
                <a:ea typeface="微软雅黑" pitchFamily="34" charset="-122"/>
                <a:cs typeface="Times New Roman" pitchFamily="18" charset="0"/>
              </a:rPr>
              <a:t>γ</a:t>
            </a:r>
            <a:r>
              <a:rPr lang="en-US" altLang="zh-CN" sz="2400" dirty="0">
                <a:solidFill>
                  <a:srgbClr val="003399"/>
                </a:solidFill>
                <a:latin typeface="Times New Roman" pitchFamily="18" charset="0"/>
                <a:ea typeface="微软雅黑" pitchFamily="34" charset="-122"/>
                <a:cs typeface="Times New Roman" pitchFamily="18" charset="0"/>
              </a:rPr>
              <a:t>)</a:t>
            </a:r>
            <a:r>
              <a:rPr lang="zh-CN" altLang="en-US" sz="2400" dirty="0">
                <a:solidFill>
                  <a:srgbClr val="003399"/>
                </a:solidFill>
                <a:latin typeface="Times New Roman" pitchFamily="18" charset="0"/>
                <a:ea typeface="微软雅黑" pitchFamily="34" charset="-122"/>
                <a:cs typeface="Times New Roman" pitchFamily="18" charset="0"/>
              </a:rPr>
              <a:t> </a:t>
            </a:r>
            <a:r>
              <a:rPr lang="en-US" altLang="zh-CN" sz="2400" dirty="0" smtClean="0">
                <a:solidFill>
                  <a:srgbClr val="003399"/>
                </a:solidFill>
                <a:latin typeface="Times New Roman" pitchFamily="18" charset="0"/>
                <a:ea typeface="微软雅黑" pitchFamily="34" charset="-122"/>
                <a:cs typeface="Times New Roman" pitchFamily="18" charset="0"/>
              </a:rPr>
              <a:t>,</a:t>
            </a:r>
          </a:p>
          <a:p>
            <a:pPr lvl="1" eaLnBrk="0" hangingPunct="0">
              <a:lnSpc>
                <a:spcPct val="105000"/>
              </a:lnSpc>
              <a:spcBef>
                <a:spcPts val="600"/>
              </a:spcBef>
            </a:pPr>
            <a:r>
              <a:rPr lang="en-US" altLang="zh-CN" sz="2400" dirty="0" smtClean="0">
                <a:solidFill>
                  <a:srgbClr val="003399"/>
                </a:solidFill>
                <a:latin typeface="Times New Roman" pitchFamily="18" charset="0"/>
                <a:ea typeface="微软雅黑" pitchFamily="34" charset="-122"/>
                <a:cs typeface="Times New Roman" pitchFamily="18" charset="0"/>
              </a:rPr>
              <a:t>(</a:t>
            </a:r>
            <a:r>
              <a:rPr lang="el-GR" altLang="zh-CN" sz="2400" dirty="0" smtClean="0">
                <a:solidFill>
                  <a:srgbClr val="003399"/>
                </a:solidFill>
                <a:latin typeface="Times New Roman" pitchFamily="18" charset="0"/>
                <a:ea typeface="微软雅黑" pitchFamily="34" charset="-122"/>
                <a:cs typeface="Times New Roman" pitchFamily="18" charset="0"/>
              </a:rPr>
              <a:t>γ</a:t>
            </a:r>
            <a:r>
              <a:rPr lang="en-US" altLang="zh-CN" sz="2400" dirty="0" smtClean="0">
                <a:solidFill>
                  <a:srgbClr val="003399"/>
                </a:solidFill>
                <a:latin typeface="Times New Roman" pitchFamily="18" charset="0"/>
                <a:ea typeface="微软雅黑" pitchFamily="34" charset="-122"/>
                <a:cs typeface="Times New Roman" pitchFamily="18" charset="0"/>
              </a:rPr>
              <a:t>, *), to generate the cross </a:t>
            </a:r>
            <a:r>
              <a:rPr lang="en-US" altLang="zh-CN" sz="2400" dirty="0">
                <a:solidFill>
                  <a:srgbClr val="003399"/>
                </a:solidFill>
                <a:latin typeface="Times New Roman" pitchFamily="18" charset="0"/>
                <a:ea typeface="微软雅黑" pitchFamily="34" charset="-122"/>
                <a:cs typeface="Times New Roman" pitchFamily="18" charset="0"/>
              </a:rPr>
              <a:t>section of (*,γ) inversely by principle of detailed balance</a:t>
            </a:r>
          </a:p>
          <a:p>
            <a:r>
              <a:rPr lang="en-US" altLang="zh-CN" dirty="0"/>
              <a:t>A basic experiment </a:t>
            </a:r>
            <a:r>
              <a:rPr lang="en-US" altLang="zh-CN" baseline="30000" dirty="0"/>
              <a:t>197</a:t>
            </a:r>
            <a:r>
              <a:rPr lang="en-US" altLang="zh-CN" dirty="0"/>
              <a:t>Au (</a:t>
            </a:r>
            <a:r>
              <a:rPr lang="en-US" altLang="zh-CN" dirty="0" err="1"/>
              <a:t>γ,n</a:t>
            </a:r>
            <a:r>
              <a:rPr lang="en-US" altLang="zh-CN" dirty="0"/>
              <a:t>)</a:t>
            </a:r>
            <a:r>
              <a:rPr lang="en-US" altLang="zh-CN" baseline="30000" dirty="0"/>
              <a:t>196</a:t>
            </a:r>
            <a:r>
              <a:rPr lang="en-US" altLang="zh-CN" dirty="0"/>
              <a:t>Au</a:t>
            </a:r>
            <a:endParaRPr lang="zh-CN" altLang="en-US" dirty="0"/>
          </a:p>
          <a:p>
            <a:endParaRPr lang="zh-CN" altLang="en-US" dirty="0"/>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06770" y="3573016"/>
            <a:ext cx="3707904" cy="2938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658" y="3751465"/>
            <a:ext cx="5307764" cy="29249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160135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Possible gamma-ray from CEPC </a:t>
            </a:r>
            <a:endParaRPr lang="zh-CN" altLang="en-US" dirty="0"/>
          </a:p>
        </p:txBody>
      </p:sp>
      <p:sp>
        <p:nvSpPr>
          <p:cNvPr id="3" name="内容占位符 2"/>
          <p:cNvSpPr>
            <a:spLocks noGrp="1"/>
          </p:cNvSpPr>
          <p:nvPr>
            <p:ph idx="1"/>
          </p:nvPr>
        </p:nvSpPr>
        <p:spPr/>
        <p:txBody>
          <a:bodyPr/>
          <a:lstStyle/>
          <a:p>
            <a:r>
              <a:rPr lang="en-US" altLang="zh-CN" b="1" dirty="0" smtClean="0"/>
              <a:t>Synchrotron radiation source : MeV-100GeV gamma-ray</a:t>
            </a:r>
          </a:p>
          <a:p>
            <a:endParaRPr lang="en-US" altLang="zh-CN" b="1" dirty="0" smtClean="0"/>
          </a:p>
          <a:p>
            <a:r>
              <a:rPr lang="en-US" altLang="zh-CN" b="1" dirty="0" smtClean="0"/>
              <a:t>ICS at CEPC: 100GeV brightness gamma-ray</a:t>
            </a:r>
          </a:p>
          <a:p>
            <a:endParaRPr lang="en-US" altLang="zh-CN" b="1" dirty="0" smtClean="0"/>
          </a:p>
          <a:p>
            <a:r>
              <a:rPr lang="en-US" altLang="zh-CN" b="1" dirty="0" smtClean="0"/>
              <a:t>Gamma-ray </a:t>
            </a:r>
            <a:r>
              <a:rPr lang="en-US" altLang="zh-CN" b="1" dirty="0"/>
              <a:t>astronomy(&gt;</a:t>
            </a:r>
            <a:r>
              <a:rPr lang="en-US" altLang="zh-CN" b="1" dirty="0" err="1"/>
              <a:t>GeV</a:t>
            </a:r>
            <a:r>
              <a:rPr lang="en-US" altLang="zh-CN" b="1" dirty="0"/>
              <a:t>): important in the study of </a:t>
            </a:r>
            <a:r>
              <a:rPr lang="en-US" altLang="zh-CN" b="1" dirty="0" err="1"/>
              <a:t>extrasolar</a:t>
            </a:r>
            <a:r>
              <a:rPr lang="en-US" altLang="zh-CN" b="1" dirty="0"/>
              <a:t>, and especially extra-galactic astronomy.</a:t>
            </a:r>
          </a:p>
          <a:p>
            <a:endParaRPr lang="zh-CN" altLang="en-US" b="1" dirty="0"/>
          </a:p>
        </p:txBody>
      </p:sp>
    </p:spTree>
    <p:extLst>
      <p:ext uri="{BB962C8B-B14F-4D97-AF65-F5344CB8AC3E}">
        <p14:creationId xmlns:p14="http://schemas.microsoft.com/office/powerpoint/2010/main" val="289864454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b="1" dirty="0" smtClean="0"/>
              <a:t>Possible to be solved?</a:t>
            </a:r>
            <a:endParaRPr lang="zh-CN" altLang="en-US" b="1" dirty="0"/>
          </a:p>
        </p:txBody>
      </p:sp>
      <p:sp>
        <p:nvSpPr>
          <p:cNvPr id="3" name="内容占位符 2"/>
          <p:cNvSpPr>
            <a:spLocks noGrp="1"/>
          </p:cNvSpPr>
          <p:nvPr>
            <p:ph idx="1"/>
          </p:nvPr>
        </p:nvSpPr>
        <p:spPr>
          <a:xfrm>
            <a:off x="395536" y="1484784"/>
            <a:ext cx="8507288" cy="4925144"/>
          </a:xfrm>
        </p:spPr>
        <p:txBody>
          <a:bodyPr>
            <a:normAutofit/>
          </a:bodyPr>
          <a:lstStyle/>
          <a:p>
            <a:r>
              <a:rPr lang="en-US" altLang="zh-CN" b="1" dirty="0" smtClean="0"/>
              <a:t>Exploration of the generation of anti-matter: </a:t>
            </a:r>
            <a:r>
              <a:rPr lang="en-US" altLang="zh-CN" b="1" dirty="0"/>
              <a:t>Of course</a:t>
            </a:r>
            <a:r>
              <a:rPr lang="zh-CN" altLang="en-US" b="1" dirty="0"/>
              <a:t>：</a:t>
            </a:r>
            <a:r>
              <a:rPr lang="en-US" altLang="zh-CN" b="1" dirty="0" err="1" smtClean="0"/>
              <a:t>e+e</a:t>
            </a:r>
            <a:r>
              <a:rPr lang="en-US" altLang="zh-CN" b="1" dirty="0" smtClean="0"/>
              <a:t>-</a:t>
            </a:r>
            <a:r>
              <a:rPr lang="zh-CN" altLang="en-US" b="1" dirty="0" smtClean="0"/>
              <a:t>；</a:t>
            </a:r>
            <a:r>
              <a:rPr lang="en-US" altLang="zh-CN" b="1" dirty="0" smtClean="0"/>
              <a:t>but if anti-proton or others</a:t>
            </a:r>
            <a:r>
              <a:rPr lang="zh-CN" altLang="en-US" b="1" dirty="0" smtClean="0"/>
              <a:t>？</a:t>
            </a:r>
            <a:endParaRPr lang="en-US" altLang="zh-CN" b="1" dirty="0" smtClean="0"/>
          </a:p>
          <a:p>
            <a:r>
              <a:rPr lang="en-US" altLang="zh-CN" b="1" dirty="0" smtClean="0"/>
              <a:t>Can</a:t>
            </a:r>
            <a:r>
              <a:rPr lang="zh-CN" altLang="en-US" b="1" dirty="0"/>
              <a:t> </a:t>
            </a:r>
            <a:r>
              <a:rPr lang="en-US" altLang="zh-CN" b="1" dirty="0" smtClean="0"/>
              <a:t>the energetic gamma ray tear up the proton or neutron?</a:t>
            </a:r>
          </a:p>
          <a:p>
            <a:r>
              <a:rPr lang="en-US" altLang="zh-CN" b="1" dirty="0" smtClean="0"/>
              <a:t>Why matter &gt;&gt; antimatter?</a:t>
            </a:r>
          </a:p>
          <a:p>
            <a:r>
              <a:rPr lang="en-US" altLang="zh-CN" b="1" dirty="0" smtClean="0"/>
              <a:t>Can we provide reference data for gamma-ray astronomy  or gamma-ray bursts?(&gt;</a:t>
            </a:r>
            <a:r>
              <a:rPr lang="en-US" altLang="zh-CN" b="1" dirty="0" err="1" smtClean="0"/>
              <a:t>GeV</a:t>
            </a:r>
            <a:r>
              <a:rPr lang="en-US" altLang="zh-CN" b="1" dirty="0" smtClean="0"/>
              <a:t>, </a:t>
            </a:r>
            <a:r>
              <a:rPr lang="en-US" altLang="zh-CN" b="1" dirty="0" err="1" smtClean="0"/>
              <a:t>extrasolar</a:t>
            </a:r>
            <a:r>
              <a:rPr lang="en-US" altLang="zh-CN" b="1" dirty="0" smtClean="0"/>
              <a:t> or extra-galactic)</a:t>
            </a:r>
          </a:p>
          <a:p>
            <a:r>
              <a:rPr lang="en-US" altLang="zh-CN" b="1" dirty="0" smtClean="0"/>
              <a:t>The effects of GRB on earth? Simulation </a:t>
            </a:r>
          </a:p>
          <a:p>
            <a:endParaRPr lang="zh-CN" altLang="en-US" b="1" dirty="0"/>
          </a:p>
        </p:txBody>
      </p:sp>
    </p:spTree>
    <p:extLst>
      <p:ext uri="{BB962C8B-B14F-4D97-AF65-F5344CB8AC3E}">
        <p14:creationId xmlns:p14="http://schemas.microsoft.com/office/powerpoint/2010/main" val="212909082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r>
              <a:rPr lang="en-US" altLang="zh-CN" b="1" dirty="0" smtClean="0"/>
              <a:t>QED birefringence vanishing in a thermal relativistic pair plasma</a:t>
            </a:r>
            <a:endParaRPr lang="zh-CN" altLang="en-US" b="1" dirty="0"/>
          </a:p>
        </p:txBody>
      </p:sp>
    </p:spTree>
    <p:extLst>
      <p:ext uri="{BB962C8B-B14F-4D97-AF65-F5344CB8AC3E}">
        <p14:creationId xmlns:p14="http://schemas.microsoft.com/office/powerpoint/2010/main" val="357733021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67544" y="116632"/>
            <a:ext cx="8229600" cy="1143000"/>
          </a:xfrm>
        </p:spPr>
        <p:txBody>
          <a:bodyPr>
            <a:normAutofit/>
          </a:bodyPr>
          <a:lstStyle/>
          <a:p>
            <a:r>
              <a:rPr lang="en-US" altLang="zh-CN" b="1" dirty="0" smtClean="0"/>
              <a:t>Why QED? What is a vacuum?</a:t>
            </a:r>
            <a:endParaRPr lang="zh-CN" altLang="en-US" b="1" dirty="0"/>
          </a:p>
        </p:txBody>
      </p:sp>
      <p:sp>
        <p:nvSpPr>
          <p:cNvPr id="3" name="内容占位符 2"/>
          <p:cNvSpPr>
            <a:spLocks noGrp="1"/>
          </p:cNvSpPr>
          <p:nvPr>
            <p:ph idx="1"/>
          </p:nvPr>
        </p:nvSpPr>
        <p:spPr>
          <a:xfrm>
            <a:off x="323528" y="1340768"/>
            <a:ext cx="8496944" cy="5040560"/>
          </a:xfrm>
        </p:spPr>
        <p:txBody>
          <a:bodyPr>
            <a:normAutofit lnSpcReduction="10000"/>
          </a:bodyPr>
          <a:lstStyle/>
          <a:p>
            <a:r>
              <a:rPr lang="en-US" altLang="zh-CN" b="1" dirty="0" smtClean="0"/>
              <a:t>Full of virtual electrons and particles;</a:t>
            </a:r>
          </a:p>
          <a:p>
            <a:r>
              <a:rPr lang="en-US" altLang="zh-CN" b="1" dirty="0" smtClean="0"/>
              <a:t>Schwinger effect: vacuum breakout --</a:t>
            </a:r>
            <a:r>
              <a:rPr lang="en-US" altLang="zh-CN" b="1" dirty="0" smtClean="0">
                <a:sym typeface="Wingdings" pitchFamily="2" charset="2"/>
              </a:rPr>
              <a:t>e-e+ pairs</a:t>
            </a:r>
          </a:p>
          <a:p>
            <a:r>
              <a:rPr lang="en-US" altLang="zh-CN" b="1" dirty="0" smtClean="0">
                <a:sym typeface="Wingdings" pitchFamily="2" charset="2"/>
              </a:rPr>
              <a:t>Dynamical assisted  Schwinger effect: </a:t>
            </a:r>
            <a:r>
              <a:rPr lang="en-US" altLang="zh-CN" b="1" dirty="0">
                <a:sym typeface="Wingdings" pitchFamily="2" charset="2"/>
              </a:rPr>
              <a:t>low </a:t>
            </a:r>
            <a:r>
              <a:rPr lang="en-US" altLang="zh-CN" b="1" dirty="0" smtClean="0">
                <a:sym typeface="Wingdings" pitchFamily="2" charset="2"/>
              </a:rPr>
              <a:t>frequency high intense field  + high frequency low intense field (PRL </a:t>
            </a:r>
            <a:r>
              <a:rPr lang="en-US" altLang="zh-CN" b="1" dirty="0" smtClean="0"/>
              <a:t>101.130404</a:t>
            </a:r>
            <a:r>
              <a:rPr lang="en-US" altLang="zh-CN" b="1" dirty="0" smtClean="0">
                <a:sym typeface="Wingdings" pitchFamily="2" charset="2"/>
              </a:rPr>
              <a:t>)</a:t>
            </a:r>
          </a:p>
          <a:p>
            <a:r>
              <a:rPr lang="en-US" altLang="zh-CN" b="1" dirty="0" smtClean="0">
                <a:sym typeface="Wingdings" pitchFamily="2" charset="2"/>
              </a:rPr>
              <a:t>Magnetic control of pair creation(PRL </a:t>
            </a:r>
            <a:r>
              <a:rPr lang="en-US" altLang="zh-CN" b="1" dirty="0"/>
              <a:t>109, 253202 (2012</a:t>
            </a:r>
            <a:r>
              <a:rPr lang="en-US" altLang="zh-CN" b="1" dirty="0" smtClean="0"/>
              <a:t>)</a:t>
            </a:r>
            <a:r>
              <a:rPr lang="en-US" altLang="zh-CN" b="1" dirty="0" smtClean="0">
                <a:sym typeface="Wingdings" pitchFamily="2" charset="2"/>
              </a:rPr>
              <a:t>)</a:t>
            </a:r>
          </a:p>
          <a:p>
            <a:r>
              <a:rPr lang="en-US" altLang="zh-CN" b="1" dirty="0" smtClean="0">
                <a:sym typeface="Wingdings" pitchFamily="2" charset="2"/>
              </a:rPr>
              <a:t>Nonlinearity: birefringence, reflection, scattering ----light-light interaction…</a:t>
            </a:r>
            <a:endParaRPr lang="zh-CN" altLang="en-US" b="1" dirty="0"/>
          </a:p>
        </p:txBody>
      </p:sp>
    </p:spTree>
    <p:extLst>
      <p:ext uri="{BB962C8B-B14F-4D97-AF65-F5344CB8AC3E}">
        <p14:creationId xmlns:p14="http://schemas.microsoft.com/office/powerpoint/2010/main" val="149757833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0" y="-27384"/>
            <a:ext cx="9180511" cy="1196752"/>
          </a:xfrm>
        </p:spPr>
        <p:txBody>
          <a:bodyPr>
            <a:noAutofit/>
          </a:bodyPr>
          <a:lstStyle/>
          <a:p>
            <a:r>
              <a:rPr lang="en-US" altLang="zh-CN" sz="4000" b="1" dirty="0" smtClean="0"/>
              <a:t>“Bragg scattering” </a:t>
            </a:r>
            <a:br>
              <a:rPr lang="en-US" altLang="zh-CN" sz="4000" b="1" dirty="0" smtClean="0"/>
            </a:br>
            <a:r>
              <a:rPr lang="en-US" altLang="zh-CN" sz="4000" b="1" dirty="0" smtClean="0"/>
              <a:t>by ultra-intense laser pulses </a:t>
            </a:r>
            <a:r>
              <a:rPr lang="en-US" altLang="zh-CN" sz="3200" b="1" dirty="0" smtClean="0"/>
              <a:t/>
            </a:r>
            <a:br>
              <a:rPr lang="en-US" altLang="zh-CN" sz="3200" b="1" dirty="0" smtClean="0"/>
            </a:br>
            <a:r>
              <a:rPr lang="en-US" altLang="zh-CN" sz="1800" b="1" dirty="0" err="1" smtClean="0"/>
              <a:t>Gagik</a:t>
            </a:r>
            <a:r>
              <a:rPr lang="en-US" altLang="zh-CN" sz="1800" b="1" dirty="0" smtClean="0"/>
              <a:t> </a:t>
            </a:r>
            <a:r>
              <a:rPr lang="en-US" altLang="zh-CN" sz="1800" b="1" dirty="0"/>
              <a:t>Yu. </a:t>
            </a:r>
            <a:r>
              <a:rPr lang="en-US" altLang="zh-CN" sz="1800" b="1" dirty="0" err="1" smtClean="0"/>
              <a:t>Kryuchkyan</a:t>
            </a:r>
            <a:r>
              <a:rPr lang="en-US" altLang="zh-CN" sz="1800" b="1" dirty="0" smtClean="0"/>
              <a:t> </a:t>
            </a:r>
            <a:r>
              <a:rPr lang="en-US" altLang="zh-CN" sz="1800" b="1" dirty="0"/>
              <a:t>and Karen Z. </a:t>
            </a:r>
            <a:r>
              <a:rPr lang="en-US" altLang="zh-CN" sz="1800" b="1" dirty="0" err="1"/>
              <a:t>Hatsagortsyan</a:t>
            </a:r>
            <a:r>
              <a:rPr lang="en-US" altLang="zh-CN" sz="1800" b="1" dirty="0"/>
              <a:t> </a:t>
            </a:r>
            <a:r>
              <a:rPr lang="en-US" altLang="zh-CN" sz="1800" b="1" dirty="0" smtClean="0"/>
              <a:t>PRL </a:t>
            </a:r>
            <a:r>
              <a:rPr lang="en-US" altLang="zh-CN" sz="1800" b="1" dirty="0"/>
              <a:t>107, 053604 (2011)</a:t>
            </a:r>
            <a:endParaRPr lang="zh-CN" altLang="en-US" sz="1800" b="1" dirty="0"/>
          </a:p>
        </p:txBody>
      </p:sp>
      <p:sp>
        <p:nvSpPr>
          <p:cNvPr id="3" name="内容占位符 2"/>
          <p:cNvSpPr>
            <a:spLocks noGrp="1"/>
          </p:cNvSpPr>
          <p:nvPr>
            <p:ph idx="1"/>
          </p:nvPr>
        </p:nvSpPr>
        <p:spPr/>
        <p:txBody>
          <a:bodyPr/>
          <a:lstStyle/>
          <a:p>
            <a:endParaRPr lang="zh-CN" alt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775" y="1340768"/>
            <a:ext cx="7168964" cy="28660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96545" y="4127272"/>
            <a:ext cx="4283967" cy="27004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4381839"/>
            <a:ext cx="4876800" cy="22875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423538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0" y="274638"/>
            <a:ext cx="9144000" cy="1138138"/>
          </a:xfrm>
        </p:spPr>
        <p:txBody>
          <a:bodyPr>
            <a:normAutofit fontScale="90000"/>
          </a:bodyPr>
          <a:lstStyle/>
          <a:p>
            <a:r>
              <a:rPr lang="en-US" altLang="zh-CN" dirty="0" smtClean="0"/>
              <a:t>birefringence----the Cotton-Mouton effect</a:t>
            </a:r>
            <a:br>
              <a:rPr lang="en-US" altLang="zh-CN" dirty="0" smtClean="0"/>
            </a:br>
            <a:r>
              <a:rPr lang="en-US" altLang="zh-CN" dirty="0" smtClean="0"/>
              <a:t>linear polarized--</a:t>
            </a:r>
            <a:r>
              <a:rPr lang="en-US" altLang="zh-CN" dirty="0" smtClean="0">
                <a:sym typeface="Wingdings" pitchFamily="2" charset="2"/>
              </a:rPr>
              <a:t> elliptical polarized</a:t>
            </a: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a:xfrm>
                <a:off x="133085" y="5733256"/>
                <a:ext cx="5996773" cy="1008112"/>
              </a:xfrm>
            </p:spPr>
            <p:txBody>
              <a:bodyPr>
                <a:normAutofit fontScale="62500" lnSpcReduction="20000"/>
              </a:bodyPr>
              <a:lstStyle/>
              <a:p>
                <a14:m>
                  <m:oMath xmlns:m="http://schemas.openxmlformats.org/officeDocument/2006/math">
                    <m:sSub>
                      <m:sSubPr>
                        <m:ctrlPr>
                          <a:rPr lang="en-US" altLang="zh-CN" b="0" i="1" smtClean="0">
                            <a:latin typeface="Cambria Math"/>
                          </a:rPr>
                        </m:ctrlPr>
                      </m:sSubPr>
                      <m:e>
                        <m:r>
                          <m:rPr>
                            <m:sty m:val="p"/>
                          </m:rPr>
                          <a:rPr lang="en-US" altLang="zh-CN" b="0" i="0" smtClean="0">
                            <a:latin typeface="Cambria Math"/>
                          </a:rPr>
                          <m:t>Δ</m:t>
                        </m:r>
                        <m:r>
                          <a:rPr lang="en-US" altLang="zh-CN" b="0" i="1" smtClean="0">
                            <a:latin typeface="Cambria Math"/>
                          </a:rPr>
                          <m:t>𝑛</m:t>
                        </m:r>
                        <m:r>
                          <a:rPr lang="en-US" altLang="zh-CN" b="0" i="1" smtClean="0">
                            <a:latin typeface="Cambria Math"/>
                          </a:rPr>
                          <m:t>=</m:t>
                        </m:r>
                        <m:r>
                          <a:rPr lang="en-US" altLang="zh-CN" b="0" i="1" smtClean="0">
                            <a:latin typeface="Cambria Math"/>
                          </a:rPr>
                          <m:t>𝑛</m:t>
                        </m:r>
                      </m:e>
                      <m:sub>
                        <m:r>
                          <a:rPr lang="en-US" altLang="zh-CN" b="0" i="1" smtClean="0">
                            <a:latin typeface="Cambria Math"/>
                          </a:rPr>
                          <m:t>𝑝𝑒𝑟</m:t>
                        </m:r>
                      </m:sub>
                    </m:sSub>
                    <m:r>
                      <a:rPr lang="en-US" altLang="zh-CN" b="0" i="1" smtClean="0">
                        <a:latin typeface="Cambria Math"/>
                      </a:rPr>
                      <m:t>−</m:t>
                    </m:r>
                    <m:sSub>
                      <m:sSubPr>
                        <m:ctrlPr>
                          <a:rPr lang="en-US" altLang="zh-CN" b="0" i="1" smtClean="0">
                            <a:latin typeface="Cambria Math"/>
                          </a:rPr>
                        </m:ctrlPr>
                      </m:sSubPr>
                      <m:e>
                        <m:r>
                          <a:rPr lang="en-US" altLang="zh-CN" b="0" i="1" smtClean="0">
                            <a:latin typeface="Cambria Math"/>
                          </a:rPr>
                          <m:t>𝑛</m:t>
                        </m:r>
                      </m:e>
                      <m:sub>
                        <m:r>
                          <a:rPr lang="en-US" altLang="zh-CN" b="0" i="1" smtClean="0">
                            <a:latin typeface="Cambria Math"/>
                          </a:rPr>
                          <m:t>𝑝𝑎𝑟</m:t>
                        </m:r>
                      </m:sub>
                    </m:sSub>
                    <m:r>
                      <a:rPr lang="en-US" altLang="zh-CN" b="0" i="1" smtClean="0">
                        <a:latin typeface="Cambria Math"/>
                      </a:rPr>
                      <m:t>≠0</m:t>
                    </m:r>
                  </m:oMath>
                </a14:m>
                <a:r>
                  <a:rPr lang="en-US" altLang="zh-CN" dirty="0" smtClean="0"/>
                  <a:t>,         ellipticity: </a:t>
                </a:r>
                <a14:m>
                  <m:oMath xmlns:m="http://schemas.openxmlformats.org/officeDocument/2006/math">
                    <m:r>
                      <a:rPr lang="en-US" altLang="zh-CN" b="0" i="1" smtClean="0">
                        <a:latin typeface="Cambria Math"/>
                      </a:rPr>
                      <m:t>𝜓</m:t>
                    </m:r>
                    <m:r>
                      <a:rPr lang="en-US" altLang="zh-CN" b="0" i="1" smtClean="0">
                        <a:latin typeface="Cambria Math"/>
                      </a:rPr>
                      <m:t>=</m:t>
                    </m:r>
                    <m:f>
                      <m:fPr>
                        <m:ctrlPr>
                          <a:rPr lang="en-US" altLang="zh-CN" b="0" i="1" smtClean="0">
                            <a:latin typeface="Cambria Math"/>
                          </a:rPr>
                        </m:ctrlPr>
                      </m:fPr>
                      <m:num>
                        <m:r>
                          <a:rPr lang="en-US" altLang="zh-CN" b="0" i="1" smtClean="0">
                            <a:latin typeface="Cambria Math"/>
                          </a:rPr>
                          <m:t>𝜋</m:t>
                        </m:r>
                        <m:r>
                          <a:rPr lang="en-US" altLang="zh-CN" b="0" i="1" smtClean="0">
                            <a:latin typeface="Cambria Math"/>
                          </a:rPr>
                          <m:t>𝐿</m:t>
                        </m:r>
                      </m:num>
                      <m:den>
                        <m:r>
                          <a:rPr lang="en-US" altLang="zh-CN" b="0" i="1" smtClean="0">
                            <a:latin typeface="Cambria Math"/>
                          </a:rPr>
                          <m:t>𝜆</m:t>
                        </m:r>
                      </m:den>
                    </m:f>
                    <m:r>
                      <m:rPr>
                        <m:sty m:val="p"/>
                      </m:rPr>
                      <a:rPr lang="en-US" altLang="zh-CN" b="0" i="0" smtClean="0">
                        <a:latin typeface="Cambria Math"/>
                      </a:rPr>
                      <m:t>Δ</m:t>
                    </m:r>
                    <m:r>
                      <a:rPr lang="en-US" altLang="zh-CN" b="0" i="1" smtClean="0">
                        <a:latin typeface="Cambria Math"/>
                      </a:rPr>
                      <m:t>𝑛</m:t>
                    </m:r>
                  </m:oMath>
                </a14:m>
                <a:endParaRPr lang="en-US" altLang="zh-CN" dirty="0" smtClean="0"/>
              </a:p>
              <a:p>
                <a:r>
                  <a:rPr lang="en-US" altLang="zh-CN" b="0" dirty="0" smtClean="0"/>
                  <a:t>The </a:t>
                </a:r>
                <a:r>
                  <a:rPr lang="en-US" altLang="zh-CN" dirty="0" smtClean="0"/>
                  <a:t>C</a:t>
                </a:r>
                <a:r>
                  <a:rPr lang="en-US" altLang="zh-CN" b="0" dirty="0" smtClean="0"/>
                  <a:t>otton-Mouton constant: </a:t>
                </a:r>
                <a14:m>
                  <m:oMath xmlns:m="http://schemas.openxmlformats.org/officeDocument/2006/math">
                    <m:r>
                      <a:rPr lang="en-US" altLang="zh-CN" b="0" i="1" smtClean="0">
                        <a:latin typeface="Cambria Math"/>
                      </a:rPr>
                      <m:t>𝜅</m:t>
                    </m:r>
                    <m:r>
                      <a:rPr lang="en-US" altLang="zh-CN" b="0" i="1" smtClean="0">
                        <a:latin typeface="Cambria Math"/>
                      </a:rPr>
                      <m:t>=</m:t>
                    </m:r>
                    <m:f>
                      <m:fPr>
                        <m:ctrlPr>
                          <a:rPr lang="en-US" altLang="zh-CN" b="0" i="1" smtClean="0">
                            <a:latin typeface="Cambria Math"/>
                          </a:rPr>
                        </m:ctrlPr>
                      </m:fPr>
                      <m:num>
                        <m:r>
                          <m:rPr>
                            <m:sty m:val="p"/>
                          </m:rPr>
                          <a:rPr lang="en-US" altLang="zh-CN" b="0" i="0" smtClean="0">
                            <a:latin typeface="Cambria Math"/>
                          </a:rPr>
                          <m:t>Δ</m:t>
                        </m:r>
                        <m:r>
                          <a:rPr lang="en-US" altLang="zh-CN" b="0" i="1" smtClean="0">
                            <a:latin typeface="Cambria Math"/>
                          </a:rPr>
                          <m:t>𝑛</m:t>
                        </m:r>
                      </m:num>
                      <m:den>
                        <m:sSubSup>
                          <m:sSubSupPr>
                            <m:ctrlPr>
                              <a:rPr lang="en-US" altLang="zh-CN" b="0" i="1" smtClean="0">
                                <a:latin typeface="Cambria Math"/>
                              </a:rPr>
                            </m:ctrlPr>
                          </m:sSubSupPr>
                          <m:e>
                            <m:r>
                              <a:rPr lang="en-US" altLang="zh-CN" b="0" i="1" smtClean="0">
                                <a:latin typeface="Cambria Math"/>
                              </a:rPr>
                              <m:t>𝐵</m:t>
                            </m:r>
                          </m:e>
                          <m:sub>
                            <m:r>
                              <a:rPr lang="en-US" altLang="zh-CN" b="0" i="1" smtClean="0">
                                <a:latin typeface="Cambria Math"/>
                              </a:rPr>
                              <m:t>0</m:t>
                            </m:r>
                          </m:sub>
                          <m:sup>
                            <m:r>
                              <a:rPr lang="en-US" altLang="zh-CN" b="0" i="1" smtClean="0">
                                <a:latin typeface="Cambria Math"/>
                              </a:rPr>
                              <m:t>2</m:t>
                            </m:r>
                          </m:sup>
                        </m:sSubSup>
                      </m:den>
                    </m:f>
                  </m:oMath>
                </a14:m>
                <a:endParaRPr lang="zh-CN" alt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xfrm>
                <a:off x="133085" y="5733256"/>
                <a:ext cx="5996773" cy="1008112"/>
              </a:xfrm>
              <a:blipFill rotWithShape="1">
                <a:blip r:embed="rId2"/>
                <a:stretch>
                  <a:fillRect l="-915" t="-3012"/>
                </a:stretch>
              </a:blipFill>
            </p:spPr>
            <p:txBody>
              <a:bodyPr/>
              <a:lstStyle/>
              <a:p>
                <a:r>
                  <a:rPr lang="zh-CN" altLang="en-US">
                    <a:noFill/>
                  </a:rPr>
                  <a:t> </a:t>
                </a:r>
              </a:p>
            </p:txBody>
          </p:sp>
        </mc:Fallback>
      </mc:AlternateContent>
      <p:grpSp>
        <p:nvGrpSpPr>
          <p:cNvPr id="18" name="组合 17"/>
          <p:cNvGrpSpPr/>
          <p:nvPr/>
        </p:nvGrpSpPr>
        <p:grpSpPr>
          <a:xfrm>
            <a:off x="1430858" y="1607218"/>
            <a:ext cx="6813550" cy="3822700"/>
            <a:chOff x="1165225" y="1517650"/>
            <a:chExt cx="6813550" cy="3822700"/>
          </a:xfrm>
        </p:grpSpPr>
        <p:cxnSp>
          <p:nvCxnSpPr>
            <p:cNvPr id="5" name="直接箭头连接符 4"/>
            <p:cNvCxnSpPr/>
            <p:nvPr/>
          </p:nvCxnSpPr>
          <p:spPr>
            <a:xfrm flipV="1">
              <a:off x="4257608" y="3721100"/>
              <a:ext cx="2603500" cy="254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 name="直接箭头连接符 5"/>
            <p:cNvCxnSpPr/>
            <p:nvPr/>
          </p:nvCxnSpPr>
          <p:spPr>
            <a:xfrm flipH="1" flipV="1">
              <a:off x="4235383" y="2311400"/>
              <a:ext cx="44450" cy="14224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 name="直接箭头连接符 6"/>
            <p:cNvCxnSpPr/>
            <p:nvPr/>
          </p:nvCxnSpPr>
          <p:spPr>
            <a:xfrm flipH="1">
              <a:off x="3629025" y="3765550"/>
              <a:ext cx="647700" cy="99695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8" name="文本框 2"/>
            <p:cNvSpPr txBox="1">
              <a:spLocks noChangeArrowheads="1"/>
            </p:cNvSpPr>
            <p:nvPr/>
          </p:nvSpPr>
          <p:spPr bwMode="auto">
            <a:xfrm>
              <a:off x="4314825" y="2228850"/>
              <a:ext cx="1854200" cy="51435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gn="just">
                <a:spcAft>
                  <a:spcPts val="0"/>
                </a:spcAft>
              </a:pPr>
              <a:r>
                <a:rPr lang="en-US" sz="1400" kern="100" dirty="0">
                  <a:effectLst/>
                  <a:latin typeface="Calibri"/>
                  <a:ea typeface="宋体"/>
                  <a:cs typeface="Times New Roman"/>
                </a:rPr>
                <a:t>E</a:t>
              </a:r>
              <a:r>
                <a:rPr lang="en-US" sz="1400" kern="100" baseline="-25000" dirty="0">
                  <a:effectLst/>
                  <a:latin typeface="Calibri"/>
                  <a:ea typeface="宋体"/>
                  <a:cs typeface="Times New Roman"/>
                </a:rPr>
                <a:t>1</a:t>
              </a:r>
              <a:r>
                <a:rPr lang="en-US" sz="1400" kern="100" dirty="0">
                  <a:effectLst/>
                  <a:latin typeface="Calibri"/>
                  <a:ea typeface="宋体"/>
                  <a:cs typeface="Times New Roman"/>
                </a:rPr>
                <a:t>, parallel polarization</a:t>
              </a:r>
              <a:endParaRPr lang="zh-CN" sz="1050" kern="100" dirty="0">
                <a:effectLst/>
                <a:latin typeface="Calibri"/>
                <a:ea typeface="宋体"/>
                <a:cs typeface="Times New Roman"/>
              </a:endParaRPr>
            </a:p>
          </p:txBody>
        </p:sp>
        <p:sp>
          <p:nvSpPr>
            <p:cNvPr id="9" name="文本框 2"/>
            <p:cNvSpPr txBox="1">
              <a:spLocks noChangeArrowheads="1"/>
            </p:cNvSpPr>
            <p:nvPr/>
          </p:nvSpPr>
          <p:spPr bwMode="auto">
            <a:xfrm>
              <a:off x="3927475" y="4495800"/>
              <a:ext cx="1936750" cy="43815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gn="just">
                <a:spcAft>
                  <a:spcPts val="0"/>
                </a:spcAft>
              </a:pPr>
              <a:r>
                <a:rPr lang="en-US" sz="1400" kern="100" dirty="0">
                  <a:effectLst/>
                  <a:latin typeface="Calibri"/>
                  <a:ea typeface="宋体"/>
                  <a:cs typeface="Times New Roman"/>
                </a:rPr>
                <a:t>B</a:t>
              </a:r>
              <a:r>
                <a:rPr lang="en-US" sz="1400" kern="100" baseline="-25000" dirty="0">
                  <a:effectLst/>
                  <a:latin typeface="Calibri"/>
                  <a:ea typeface="宋体"/>
                  <a:cs typeface="Times New Roman"/>
                </a:rPr>
                <a:t>2</a:t>
              </a:r>
              <a:r>
                <a:rPr lang="en-US" sz="1400" kern="100" dirty="0">
                  <a:effectLst/>
                  <a:latin typeface="Calibri"/>
                  <a:ea typeface="宋体"/>
                  <a:cs typeface="Times New Roman"/>
                </a:rPr>
                <a:t>, parallel polarization</a:t>
              </a:r>
              <a:endParaRPr lang="zh-CN" sz="1050" kern="100" dirty="0">
                <a:effectLst/>
                <a:latin typeface="Calibri"/>
                <a:ea typeface="宋体"/>
                <a:cs typeface="Times New Roman"/>
              </a:endParaRPr>
            </a:p>
          </p:txBody>
        </p:sp>
        <p:cxnSp>
          <p:nvCxnSpPr>
            <p:cNvPr id="10" name="直接箭头连接符 9"/>
            <p:cNvCxnSpPr/>
            <p:nvPr/>
          </p:nvCxnSpPr>
          <p:spPr>
            <a:xfrm flipH="1" flipV="1">
              <a:off x="3559175" y="1517650"/>
              <a:ext cx="76200" cy="217170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11" name="文本框 2"/>
            <p:cNvSpPr txBox="1">
              <a:spLocks noChangeArrowheads="1"/>
            </p:cNvSpPr>
            <p:nvPr/>
          </p:nvSpPr>
          <p:spPr bwMode="auto">
            <a:xfrm>
              <a:off x="3838575" y="1568450"/>
              <a:ext cx="1327150" cy="48260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gn="just">
                <a:spcAft>
                  <a:spcPts val="0"/>
                </a:spcAft>
              </a:pPr>
              <a:r>
                <a:rPr lang="en-US" sz="1400" kern="100">
                  <a:effectLst/>
                  <a:latin typeface="Calibri"/>
                  <a:ea typeface="宋体"/>
                  <a:cs typeface="Times New Roman"/>
                </a:rPr>
                <a:t>Strong field, B</a:t>
              </a:r>
              <a:r>
                <a:rPr lang="en-US" sz="1400" kern="100" baseline="-25000">
                  <a:effectLst/>
                  <a:latin typeface="Calibri"/>
                  <a:ea typeface="宋体"/>
                  <a:cs typeface="Times New Roman"/>
                </a:rPr>
                <a:t>0</a:t>
              </a:r>
              <a:endParaRPr lang="zh-CN" sz="1050" kern="100">
                <a:effectLst/>
                <a:latin typeface="Calibri"/>
                <a:ea typeface="宋体"/>
                <a:cs typeface="Times New Roman"/>
              </a:endParaRPr>
            </a:p>
          </p:txBody>
        </p:sp>
        <p:sp>
          <p:nvSpPr>
            <p:cNvPr id="12" name="文本框 2"/>
            <p:cNvSpPr txBox="1">
              <a:spLocks noChangeArrowheads="1"/>
            </p:cNvSpPr>
            <p:nvPr/>
          </p:nvSpPr>
          <p:spPr bwMode="auto">
            <a:xfrm>
              <a:off x="6169025" y="3867150"/>
              <a:ext cx="1809750" cy="50165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gn="just">
                <a:spcAft>
                  <a:spcPts val="0"/>
                </a:spcAft>
              </a:pPr>
              <a:r>
                <a:rPr lang="en-US" sz="1400" kern="100">
                  <a:effectLst/>
                  <a:latin typeface="Calibri"/>
                  <a:ea typeface="宋体"/>
                  <a:cs typeface="Times New Roman"/>
                </a:rPr>
                <a:t>k of the probe wave</a:t>
              </a:r>
              <a:endParaRPr lang="zh-CN" sz="1050" kern="100">
                <a:effectLst/>
                <a:latin typeface="Calibri"/>
                <a:ea typeface="宋体"/>
                <a:cs typeface="Times New Roman"/>
              </a:endParaRPr>
            </a:p>
          </p:txBody>
        </p:sp>
        <p:cxnSp>
          <p:nvCxnSpPr>
            <p:cNvPr id="13" name="直接箭头连接符 12"/>
            <p:cNvCxnSpPr/>
            <p:nvPr/>
          </p:nvCxnSpPr>
          <p:spPr>
            <a:xfrm flipH="1">
              <a:off x="2428875" y="3765550"/>
              <a:ext cx="812800" cy="1054100"/>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sp>
          <p:nvSpPr>
            <p:cNvPr id="14" name="文本框 2"/>
            <p:cNvSpPr txBox="1">
              <a:spLocks noChangeArrowheads="1"/>
            </p:cNvSpPr>
            <p:nvPr/>
          </p:nvSpPr>
          <p:spPr bwMode="auto">
            <a:xfrm>
              <a:off x="1514475" y="4870450"/>
              <a:ext cx="2381250" cy="46990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gn="just">
                <a:spcAft>
                  <a:spcPts val="0"/>
                </a:spcAft>
              </a:pPr>
              <a:r>
                <a:rPr lang="en-US" sz="1400" kern="100">
                  <a:effectLst/>
                  <a:latin typeface="Calibri"/>
                  <a:ea typeface="宋体"/>
                  <a:cs typeface="Times New Roman"/>
                </a:rPr>
                <a:t>E</a:t>
              </a:r>
              <a:r>
                <a:rPr lang="en-US" sz="1400" kern="100" baseline="-25000">
                  <a:effectLst/>
                  <a:latin typeface="Calibri"/>
                  <a:ea typeface="宋体"/>
                  <a:cs typeface="Times New Roman"/>
                </a:rPr>
                <a:t>2</a:t>
              </a:r>
              <a:r>
                <a:rPr lang="en-US" sz="1400" kern="100">
                  <a:effectLst/>
                  <a:latin typeface="Calibri"/>
                  <a:ea typeface="宋体"/>
                  <a:cs typeface="Times New Roman"/>
                </a:rPr>
                <a:t>, perpendicular polarization</a:t>
              </a:r>
              <a:endParaRPr lang="zh-CN" sz="1050" kern="100">
                <a:effectLst/>
                <a:latin typeface="Calibri"/>
                <a:ea typeface="宋体"/>
                <a:cs typeface="Times New Roman"/>
              </a:endParaRPr>
            </a:p>
          </p:txBody>
        </p:sp>
        <p:cxnSp>
          <p:nvCxnSpPr>
            <p:cNvPr id="15" name="直接箭头连接符 14"/>
            <p:cNvCxnSpPr/>
            <p:nvPr/>
          </p:nvCxnSpPr>
          <p:spPr>
            <a:xfrm flipH="1" flipV="1">
              <a:off x="3190875" y="2317750"/>
              <a:ext cx="50800" cy="1422400"/>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sp>
          <p:nvSpPr>
            <p:cNvPr id="16" name="文本框 2"/>
            <p:cNvSpPr txBox="1">
              <a:spLocks noChangeArrowheads="1"/>
            </p:cNvSpPr>
            <p:nvPr/>
          </p:nvSpPr>
          <p:spPr bwMode="auto">
            <a:xfrm>
              <a:off x="1165225" y="1898650"/>
              <a:ext cx="2349500" cy="41910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gn="just">
                <a:spcAft>
                  <a:spcPts val="0"/>
                </a:spcAft>
              </a:pPr>
              <a:r>
                <a:rPr lang="en-US" sz="1400" kern="100">
                  <a:effectLst/>
                  <a:latin typeface="Calibri"/>
                  <a:ea typeface="宋体"/>
                  <a:cs typeface="Times New Roman"/>
                </a:rPr>
                <a:t>B</a:t>
              </a:r>
              <a:r>
                <a:rPr lang="en-US" sz="1400" kern="100" baseline="-25000">
                  <a:effectLst/>
                  <a:latin typeface="Calibri"/>
                  <a:ea typeface="宋体"/>
                  <a:cs typeface="Times New Roman"/>
                </a:rPr>
                <a:t>1</a:t>
              </a:r>
              <a:r>
                <a:rPr lang="en-US" sz="1400" kern="100">
                  <a:effectLst/>
                  <a:latin typeface="Calibri"/>
                  <a:ea typeface="宋体"/>
                  <a:cs typeface="Times New Roman"/>
                </a:rPr>
                <a:t>,perpendicular polarization</a:t>
              </a:r>
              <a:endParaRPr lang="zh-CN" sz="1050" kern="100">
                <a:effectLst/>
                <a:latin typeface="Calibri"/>
                <a:ea typeface="宋体"/>
                <a:cs typeface="Times New Roman"/>
              </a:endParaRPr>
            </a:p>
          </p:txBody>
        </p:sp>
        <p:cxnSp>
          <p:nvCxnSpPr>
            <p:cNvPr id="17" name="直接箭头连接符 16"/>
            <p:cNvCxnSpPr/>
            <p:nvPr/>
          </p:nvCxnSpPr>
          <p:spPr>
            <a:xfrm>
              <a:off x="3241675" y="3740150"/>
              <a:ext cx="1752600" cy="25400"/>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grpSp>
    </p:spTree>
    <p:extLst>
      <p:ext uri="{BB962C8B-B14F-4D97-AF65-F5344CB8AC3E}">
        <p14:creationId xmlns:p14="http://schemas.microsoft.com/office/powerpoint/2010/main" val="302705333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dirty="0" smtClean="0"/>
              <a:t>Theories about vacuum birefringence</a:t>
            </a:r>
            <a:endParaRPr lang="zh-CN" altLang="en-US" dirty="0"/>
          </a:p>
        </p:txBody>
      </p:sp>
      <p:sp>
        <p:nvSpPr>
          <p:cNvPr id="3" name="内容占位符 2"/>
          <p:cNvSpPr>
            <a:spLocks noGrp="1"/>
          </p:cNvSpPr>
          <p:nvPr>
            <p:ph idx="1"/>
          </p:nvPr>
        </p:nvSpPr>
        <p:spPr>
          <a:xfrm>
            <a:off x="457200" y="1052736"/>
            <a:ext cx="8229600" cy="5589240"/>
          </a:xfrm>
        </p:spPr>
        <p:txBody>
          <a:bodyPr>
            <a:normAutofit/>
          </a:bodyPr>
          <a:lstStyle/>
          <a:p>
            <a:r>
              <a:rPr lang="en-US" altLang="zh-CN" dirty="0" smtClean="0"/>
              <a:t>In a homogenous magnetic field:</a:t>
            </a:r>
          </a:p>
          <a:p>
            <a:endParaRPr lang="en-US" altLang="zh-CN" dirty="0"/>
          </a:p>
          <a:p>
            <a:endParaRPr lang="en-US" altLang="zh-CN" dirty="0" smtClean="0"/>
          </a:p>
          <a:p>
            <a:endParaRPr lang="en-US" altLang="zh-CN" dirty="0"/>
          </a:p>
          <a:p>
            <a:endParaRPr lang="en-US" altLang="zh-CN" dirty="0" smtClean="0"/>
          </a:p>
          <a:p>
            <a:endParaRPr lang="en-US" altLang="zh-CN" dirty="0"/>
          </a:p>
          <a:p>
            <a:endParaRPr lang="en-US" altLang="zh-CN" dirty="0" smtClean="0"/>
          </a:p>
          <a:p>
            <a:endParaRPr lang="en-US" altLang="zh-CN" dirty="0" smtClean="0"/>
          </a:p>
          <a:p>
            <a:endParaRPr lang="en-US" altLang="zh-CN" dirty="0"/>
          </a:p>
          <a:p>
            <a:pPr marL="0" indent="0">
              <a:buNone/>
            </a:pPr>
            <a:endParaRPr lang="zh-CN" altLang="en-US" dirty="0"/>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1126" t="31355" r="39093" b="27765"/>
          <a:stretch/>
        </p:blipFill>
        <p:spPr bwMode="auto">
          <a:xfrm>
            <a:off x="323528" y="1772816"/>
            <a:ext cx="8729743" cy="40324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0" y="5517232"/>
            <a:ext cx="9053271" cy="1477328"/>
          </a:xfrm>
          <a:prstGeom prst="rect">
            <a:avLst/>
          </a:prstGeom>
          <a:noFill/>
        </p:spPr>
        <p:txBody>
          <a:bodyPr wrap="square" rtlCol="0">
            <a:spAutoFit/>
          </a:bodyPr>
          <a:lstStyle/>
          <a:p>
            <a:r>
              <a:rPr lang="en-US" altLang="zh-CN" dirty="0"/>
              <a:t>J. Kerr, Br. Assoc. Rep. 568 (1901); A. Cotton and H. Mouton, C. R. </a:t>
            </a:r>
            <a:r>
              <a:rPr lang="en-US" altLang="zh-CN" dirty="0" err="1"/>
              <a:t>Hebd</a:t>
            </a:r>
            <a:r>
              <a:rPr lang="en-US" altLang="zh-CN" dirty="0"/>
              <a:t>. </a:t>
            </a:r>
            <a:r>
              <a:rPr lang="en-US" altLang="zh-CN" dirty="0" err="1"/>
              <a:t>S′eanc</a:t>
            </a:r>
            <a:r>
              <a:rPr lang="en-US" altLang="zh-CN" dirty="0"/>
              <a:t>. Acad. Sci. Paris 141, 317 (1905); 142, 203 (1906); 145, 229 (1907); Ann. Chem.</a:t>
            </a:r>
          </a:p>
          <a:p>
            <a:r>
              <a:rPr lang="en-US" altLang="zh-CN" dirty="0"/>
              <a:t>Phys. 11, 145 (1907). S. </a:t>
            </a:r>
            <a:r>
              <a:rPr lang="en-US" altLang="zh-CN" dirty="0" err="1"/>
              <a:t>Biswas</a:t>
            </a:r>
            <a:r>
              <a:rPr lang="en-US" altLang="zh-CN" dirty="0"/>
              <a:t> and K. </a:t>
            </a:r>
            <a:r>
              <a:rPr lang="en-US" altLang="zh-CN" dirty="0" err="1"/>
              <a:t>Melnikov</a:t>
            </a:r>
            <a:r>
              <a:rPr lang="en-US" altLang="zh-CN" dirty="0"/>
              <a:t>, Phys. Rev. D 75, 053003 (2007). S. L. Adler, J. Phys. A: Math. </a:t>
            </a:r>
            <a:r>
              <a:rPr lang="en-US" altLang="zh-CN" dirty="0" err="1"/>
              <a:t>Theor</a:t>
            </a:r>
            <a:r>
              <a:rPr lang="en-US" altLang="zh-CN" dirty="0"/>
              <a:t>. 40 (2007) </a:t>
            </a:r>
            <a:r>
              <a:rPr lang="en-US" altLang="zh-CN" dirty="0" smtClean="0"/>
              <a:t>F143–F152; </a:t>
            </a:r>
            <a:r>
              <a:rPr lang="en-US" altLang="zh-CN" dirty="0"/>
              <a:t>J. S </a:t>
            </a:r>
            <a:r>
              <a:rPr lang="en-US" altLang="zh-CN" dirty="0" err="1"/>
              <a:t>Heyl</a:t>
            </a:r>
            <a:r>
              <a:rPr lang="en-US" altLang="zh-CN" dirty="0"/>
              <a:t> and L. </a:t>
            </a:r>
            <a:r>
              <a:rPr lang="en-US" altLang="zh-CN" dirty="0" err="1"/>
              <a:t>Hernquist</a:t>
            </a:r>
            <a:r>
              <a:rPr lang="en-US" altLang="zh-CN" dirty="0"/>
              <a:t>, J. Phys. A: Math. Gen. 30, 6485 (1997).</a:t>
            </a:r>
            <a:endParaRPr lang="zh-CN" altLang="en-US" dirty="0"/>
          </a:p>
        </p:txBody>
      </p:sp>
    </p:spTree>
    <p:extLst>
      <p:ext uri="{BB962C8B-B14F-4D97-AF65-F5344CB8AC3E}">
        <p14:creationId xmlns:p14="http://schemas.microsoft.com/office/powerpoint/2010/main" val="196384528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dirty="0"/>
              <a:t>Theories about vacuum birefringence</a:t>
            </a: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a:xfrm>
                <a:off x="457200" y="1600200"/>
                <a:ext cx="8363272" cy="4853136"/>
              </a:xfrm>
            </p:spPr>
            <p:txBody>
              <a:bodyPr>
                <a:normAutofit/>
              </a:bodyPr>
              <a:lstStyle/>
              <a:p>
                <a:r>
                  <a:rPr lang="en-US" altLang="zh-CN" dirty="0" smtClean="0"/>
                  <a:t>In a crossed </a:t>
                </a:r>
                <a14:m>
                  <m:oMath xmlns:m="http://schemas.openxmlformats.org/officeDocument/2006/math">
                    <m:sSub>
                      <m:sSubPr>
                        <m:ctrlPr>
                          <a:rPr lang="en-US" altLang="zh-CN" b="0" i="1" smtClean="0">
                            <a:latin typeface="Cambria Math"/>
                          </a:rPr>
                        </m:ctrlPr>
                      </m:sSubPr>
                      <m:e>
                        <m:r>
                          <a:rPr lang="en-US" altLang="zh-CN" b="0" i="1" smtClean="0">
                            <a:latin typeface="Cambria Math"/>
                          </a:rPr>
                          <m:t>𝐸</m:t>
                        </m:r>
                      </m:e>
                      <m:sub>
                        <m:r>
                          <a:rPr lang="en-US" altLang="zh-CN" b="0" i="1" smtClean="0">
                            <a:latin typeface="Cambria Math"/>
                          </a:rPr>
                          <m:t>0</m:t>
                        </m:r>
                      </m:sub>
                    </m:sSub>
                    <m:r>
                      <a:rPr lang="en-US" altLang="zh-CN" b="0" i="1" smtClean="0">
                        <a:latin typeface="Cambria Math"/>
                      </a:rPr>
                      <m:t>=</m:t>
                    </m:r>
                    <m:r>
                      <a:rPr lang="en-US" altLang="zh-CN" b="0" i="1" smtClean="0">
                        <a:latin typeface="Cambria Math"/>
                      </a:rPr>
                      <m:t>𝑐</m:t>
                    </m:r>
                    <m:sSub>
                      <m:sSubPr>
                        <m:ctrlPr>
                          <a:rPr lang="en-US" altLang="zh-CN" b="0" i="1" smtClean="0">
                            <a:latin typeface="Cambria Math"/>
                          </a:rPr>
                        </m:ctrlPr>
                      </m:sSubPr>
                      <m:e>
                        <m:r>
                          <a:rPr lang="en-US" altLang="zh-CN" b="0" i="1" smtClean="0">
                            <a:latin typeface="Cambria Math"/>
                          </a:rPr>
                          <m:t>𝐵</m:t>
                        </m:r>
                      </m:e>
                      <m:sub>
                        <m:r>
                          <a:rPr lang="en-US" altLang="zh-CN" b="0" i="1" smtClean="0">
                            <a:latin typeface="Cambria Math"/>
                          </a:rPr>
                          <m:t>0</m:t>
                        </m:r>
                      </m:sub>
                    </m:sSub>
                    <m:r>
                      <a:rPr lang="en-US" altLang="zh-CN" b="0" i="0" smtClean="0">
                        <a:latin typeface="Cambria Math"/>
                      </a:rPr>
                      <m:t> </m:t>
                    </m:r>
                    <m:r>
                      <m:rPr>
                        <m:sty m:val="p"/>
                      </m:rPr>
                      <a:rPr lang="en-US" altLang="zh-CN" b="0" i="0" smtClean="0">
                        <a:latin typeface="Cambria Math"/>
                      </a:rPr>
                      <m:t>field</m:t>
                    </m:r>
                  </m:oMath>
                </a14:m>
                <a:r>
                  <a:rPr lang="en-US" altLang="zh-CN" dirty="0" smtClean="0"/>
                  <a:t> or in a plane wave:</a:t>
                </a:r>
              </a:p>
              <a:p>
                <a:r>
                  <a:rPr lang="en-US" altLang="zh-CN" dirty="0" smtClean="0"/>
                  <a:t>No interaction in the positive z direction;</a:t>
                </a:r>
              </a:p>
              <a:p>
                <a:r>
                  <a:rPr lang="en-US" altLang="zh-CN" dirty="0" smtClean="0"/>
                  <a:t>However, for the counter-propagating wave,</a:t>
                </a:r>
                <a:endParaRPr lang="zh-CN" alt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xfrm>
                <a:off x="457200" y="1600200"/>
                <a:ext cx="8363272" cy="4853136"/>
              </a:xfrm>
              <a:blipFill rotWithShape="1">
                <a:blip r:embed="rId2"/>
                <a:stretch>
                  <a:fillRect l="-1603" t="-1508"/>
                </a:stretch>
              </a:blipFill>
            </p:spPr>
            <p:txBody>
              <a:bodyPr/>
              <a:lstStyle/>
              <a:p>
                <a:r>
                  <a:rPr lang="zh-CN" altLang="en-US">
                    <a:noFill/>
                  </a:rPr>
                  <a:t> </a:t>
                </a:r>
              </a:p>
            </p:txBody>
          </p:sp>
        </mc:Fallback>
      </mc:AlternateContent>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42307" t="44655" r="41618" b="50954"/>
          <a:stretch/>
        </p:blipFill>
        <p:spPr bwMode="auto">
          <a:xfrm>
            <a:off x="1187624" y="3925255"/>
            <a:ext cx="2557472" cy="498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42307" t="62992" r="41618" b="29963"/>
          <a:stretch/>
        </p:blipFill>
        <p:spPr bwMode="auto">
          <a:xfrm>
            <a:off x="4716016" y="3925255"/>
            <a:ext cx="2557472" cy="7994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971600" y="4725144"/>
            <a:ext cx="7128792" cy="1200329"/>
          </a:xfrm>
          <a:prstGeom prst="rect">
            <a:avLst/>
          </a:prstGeom>
          <a:noFill/>
        </p:spPr>
        <p:txBody>
          <a:bodyPr wrap="square" rtlCol="0">
            <a:spAutoFit/>
          </a:bodyPr>
          <a:lstStyle/>
          <a:p>
            <a:r>
              <a:rPr lang="en-US" altLang="zh-CN" dirty="0"/>
              <a:t>Thomas </a:t>
            </a:r>
            <a:r>
              <a:rPr lang="en-US" altLang="zh-CN" dirty="0" err="1"/>
              <a:t>Heinzl</a:t>
            </a:r>
            <a:r>
              <a:rPr lang="en-US" altLang="zh-CN" dirty="0"/>
              <a:t>, Ben </a:t>
            </a:r>
            <a:r>
              <a:rPr lang="en-US" altLang="zh-CN" dirty="0" err="1"/>
              <a:t>Liesfeld</a:t>
            </a:r>
            <a:r>
              <a:rPr lang="en-US" altLang="zh-CN" dirty="0"/>
              <a:t>, Kay-</a:t>
            </a:r>
            <a:r>
              <a:rPr lang="en-US" altLang="zh-CN" dirty="0" err="1"/>
              <a:t>Uwe</a:t>
            </a:r>
            <a:r>
              <a:rPr lang="en-US" altLang="zh-CN" dirty="0"/>
              <a:t> </a:t>
            </a:r>
            <a:r>
              <a:rPr lang="en-US" altLang="zh-CN" dirty="0" err="1"/>
              <a:t>Amthorb</a:t>
            </a:r>
            <a:r>
              <a:rPr lang="en-US" altLang="zh-CN" dirty="0"/>
              <a:t>, Heinrich </a:t>
            </a:r>
            <a:r>
              <a:rPr lang="en-US" altLang="zh-CN" dirty="0" err="1"/>
              <a:t>Schwoererb</a:t>
            </a:r>
            <a:r>
              <a:rPr lang="en-US" altLang="zh-CN" dirty="0"/>
              <a:t>, Roland </a:t>
            </a:r>
            <a:r>
              <a:rPr lang="en-US" altLang="zh-CN" dirty="0" err="1"/>
              <a:t>Sauerbreyc</a:t>
            </a:r>
            <a:r>
              <a:rPr lang="en-US" altLang="zh-CN" dirty="0"/>
              <a:t>, Andreas </a:t>
            </a:r>
            <a:r>
              <a:rPr lang="en-US" altLang="zh-CN" dirty="0" err="1"/>
              <a:t>Wipfd</a:t>
            </a:r>
            <a:r>
              <a:rPr lang="en-US" altLang="zh-CN" dirty="0"/>
              <a:t>, Optics Communications</a:t>
            </a:r>
          </a:p>
          <a:p>
            <a:r>
              <a:rPr lang="en-US" altLang="zh-CN" dirty="0"/>
              <a:t>267, 318-321 (2006). E. </a:t>
            </a:r>
            <a:r>
              <a:rPr lang="en-US" altLang="zh-CN" dirty="0" err="1"/>
              <a:t>Brezin</a:t>
            </a:r>
            <a:r>
              <a:rPr lang="en-US" altLang="zh-CN" dirty="0"/>
              <a:t> and C. </a:t>
            </a:r>
            <a:r>
              <a:rPr lang="en-US" altLang="zh-CN" dirty="0" err="1"/>
              <a:t>Itzykson</a:t>
            </a:r>
            <a:r>
              <a:rPr lang="en-US" altLang="zh-CN" dirty="0"/>
              <a:t>, Phys. Rev. D 3, 618 (1971</a:t>
            </a:r>
            <a:r>
              <a:rPr lang="en-US" altLang="zh-CN" dirty="0" smtClean="0"/>
              <a:t>). </a:t>
            </a:r>
            <a:r>
              <a:rPr lang="en-US" altLang="zh-CN" dirty="0"/>
              <a:t>a</a:t>
            </a:r>
            <a:r>
              <a:rPr lang="en-US" altLang="zh-CN" dirty="0" smtClean="0"/>
              <a:t>nd so on…</a:t>
            </a:r>
            <a:endParaRPr lang="zh-CN" altLang="en-US" dirty="0"/>
          </a:p>
        </p:txBody>
      </p:sp>
    </p:spTree>
    <p:extLst>
      <p:ext uri="{BB962C8B-B14F-4D97-AF65-F5344CB8AC3E}">
        <p14:creationId xmlns:p14="http://schemas.microsoft.com/office/powerpoint/2010/main" val="28144073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Cooperation teams</a:t>
            </a:r>
            <a:endParaRPr lang="zh-CN" altLang="en-US" dirty="0"/>
          </a:p>
        </p:txBody>
      </p:sp>
      <p:sp>
        <p:nvSpPr>
          <p:cNvPr id="3" name="内容占位符 2"/>
          <p:cNvSpPr>
            <a:spLocks noGrp="1"/>
          </p:cNvSpPr>
          <p:nvPr>
            <p:ph idx="1"/>
          </p:nvPr>
        </p:nvSpPr>
        <p:spPr>
          <a:xfrm>
            <a:off x="457200" y="1600200"/>
            <a:ext cx="8291264" cy="4925144"/>
          </a:xfrm>
        </p:spPr>
        <p:txBody>
          <a:bodyPr>
            <a:normAutofit/>
          </a:bodyPr>
          <a:lstStyle/>
          <a:p>
            <a:r>
              <a:rPr lang="en-US" altLang="zh-CN" b="1" dirty="0" smtClean="0"/>
              <a:t>CIAE-</a:t>
            </a:r>
            <a:r>
              <a:rPr lang="en-US" altLang="zh-CN" b="1" i="1" dirty="0" smtClean="0"/>
              <a:t>China Institute of Atomic Energy</a:t>
            </a:r>
            <a:r>
              <a:rPr lang="en-US" altLang="zh-CN" b="1" dirty="0" smtClean="0"/>
              <a:t>: </a:t>
            </a:r>
          </a:p>
          <a:p>
            <a:pPr marL="0" indent="0">
              <a:buNone/>
            </a:pPr>
            <a:r>
              <a:rPr lang="en-US" altLang="zh-CN" b="1" dirty="0" err="1" smtClean="0"/>
              <a:t>Naiyan</a:t>
            </a:r>
            <a:r>
              <a:rPr lang="en-US" altLang="zh-CN" b="1" dirty="0" smtClean="0"/>
              <a:t> Wang; Bing </a:t>
            </a:r>
            <a:r>
              <a:rPr lang="en-US" altLang="zh-CN" b="1" dirty="0" err="1" smtClean="0"/>
              <a:t>Guo</a:t>
            </a:r>
            <a:r>
              <a:rPr lang="en-US" altLang="zh-CN" b="1" dirty="0" smtClean="0"/>
              <a:t>; </a:t>
            </a:r>
            <a:r>
              <a:rPr lang="en-US" altLang="zh-CN" b="1" dirty="0" err="1" smtClean="0"/>
              <a:t>Chuangye</a:t>
            </a:r>
            <a:r>
              <a:rPr lang="en-US" altLang="zh-CN" b="1" dirty="0" smtClean="0"/>
              <a:t> He</a:t>
            </a:r>
          </a:p>
          <a:p>
            <a:pPr marL="0" indent="0">
              <a:buNone/>
            </a:pPr>
            <a:endParaRPr lang="en-US" altLang="zh-CN" b="1" dirty="0" smtClean="0"/>
          </a:p>
          <a:p>
            <a:r>
              <a:rPr lang="en-US" altLang="zh-CN" b="1" dirty="0" smtClean="0"/>
              <a:t>CAEP-</a:t>
            </a:r>
            <a:r>
              <a:rPr lang="en-US" altLang="zh-CN" b="1" i="1" dirty="0" smtClean="0"/>
              <a:t>China Academy of Engineering Physics</a:t>
            </a:r>
            <a:r>
              <a:rPr lang="en-US" altLang="zh-CN" b="1" dirty="0" smtClean="0"/>
              <a:t>: </a:t>
            </a:r>
          </a:p>
          <a:p>
            <a:pPr marL="0" indent="0">
              <a:buNone/>
            </a:pPr>
            <a:r>
              <a:rPr lang="en-US" altLang="zh-CN" b="1" dirty="0" err="1" smtClean="0"/>
              <a:t>Jinshui</a:t>
            </a:r>
            <a:r>
              <a:rPr lang="en-US" altLang="zh-CN" b="1" dirty="0" smtClean="0"/>
              <a:t> Shi; </a:t>
            </a:r>
            <a:r>
              <a:rPr lang="en-US" altLang="zh-CN" b="1" dirty="0" err="1" smtClean="0"/>
              <a:t>Jianjun</a:t>
            </a:r>
            <a:r>
              <a:rPr lang="en-US" altLang="zh-CN" b="1" dirty="0" smtClean="0"/>
              <a:t> Deng; </a:t>
            </a:r>
            <a:r>
              <a:rPr lang="en-US" altLang="zh-CN" b="1" dirty="0" err="1" smtClean="0"/>
              <a:t>Guojun</a:t>
            </a:r>
            <a:r>
              <a:rPr lang="en-US" altLang="zh-CN" b="1" dirty="0" smtClean="0"/>
              <a:t> Yang</a:t>
            </a:r>
          </a:p>
          <a:p>
            <a:pPr marL="0" indent="0">
              <a:buNone/>
            </a:pPr>
            <a:endParaRPr lang="en-US" altLang="zh-CN" b="1" dirty="0"/>
          </a:p>
          <a:p>
            <a:r>
              <a:rPr lang="en-US" altLang="zh-CN" b="1" dirty="0" smtClean="0"/>
              <a:t>DEP of Tsinghua University: </a:t>
            </a:r>
          </a:p>
          <a:p>
            <a:pPr marL="0" indent="0">
              <a:buNone/>
            </a:pPr>
            <a:r>
              <a:rPr lang="en-US" altLang="zh-CN" b="1" dirty="0" err="1" smtClean="0"/>
              <a:t>Chuanxiang</a:t>
            </a:r>
            <a:r>
              <a:rPr lang="en-US" altLang="zh-CN" b="1" dirty="0" smtClean="0"/>
              <a:t> Tang; Wei Lu</a:t>
            </a:r>
          </a:p>
          <a:p>
            <a:endParaRPr lang="en-US" altLang="zh-CN" b="1" dirty="0" smtClean="0"/>
          </a:p>
          <a:p>
            <a:endParaRPr lang="zh-CN" altLang="en-US" b="1" dirty="0"/>
          </a:p>
        </p:txBody>
      </p:sp>
    </p:spTree>
    <p:extLst>
      <p:ext uri="{BB962C8B-B14F-4D97-AF65-F5344CB8AC3E}">
        <p14:creationId xmlns:p14="http://schemas.microsoft.com/office/powerpoint/2010/main" val="136561281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b="1" dirty="0" smtClean="0"/>
              <a:t>Experimental result of vacuum birefringence </a:t>
            </a:r>
            <a:endParaRPr lang="zh-CN" altLang="en-US" b="1"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a:xfrm>
                <a:off x="457200" y="1600200"/>
                <a:ext cx="8435280" cy="4525963"/>
              </a:xfrm>
            </p:spPr>
            <p:txBody>
              <a:bodyPr>
                <a:normAutofit/>
              </a:bodyPr>
              <a:lstStyle/>
              <a:p>
                <a:r>
                  <a:rPr lang="en-US" altLang="zh-CN" sz="2400" b="1" dirty="0" smtClean="0"/>
                  <a:t>BMV results: about </a:t>
                </a:r>
                <a:r>
                  <a:rPr lang="en-US" altLang="zh-CN" sz="2400" b="1" dirty="0"/>
                  <a:t>200 magnetic</a:t>
                </a:r>
              </a:p>
              <a:p>
                <a:pPr marL="0" indent="0">
                  <a:buNone/>
                </a:pPr>
                <a:r>
                  <a:rPr lang="en-US" altLang="zh-CN" sz="2400" b="1" dirty="0"/>
                  <a:t>pulses and a maximum field of 6.5 T, giving a noise floor of about 8 × 10</a:t>
                </a:r>
                <a:r>
                  <a:rPr lang="en-US" altLang="zh-CN" sz="2400" b="1" baseline="30000" dirty="0"/>
                  <a:t>−21 </a:t>
                </a:r>
                <a:r>
                  <a:rPr lang="en-US" altLang="zh-CN" sz="2400" b="1" dirty="0" smtClean="0"/>
                  <a:t>T</a:t>
                </a:r>
              </a:p>
              <a:p>
                <a:r>
                  <a:rPr lang="en-US" altLang="zh-CN" sz="2400" b="1" dirty="0" smtClean="0"/>
                  <a:t>PVLAS 2013NJP: </a:t>
                </a:r>
                <a14:m>
                  <m:oMath xmlns:m="http://schemas.openxmlformats.org/officeDocument/2006/math">
                    <m:r>
                      <a:rPr lang="en-US" altLang="zh-CN" sz="2400" b="1" i="0" smtClean="0">
                        <a:latin typeface="Cambria Math"/>
                      </a:rPr>
                      <m:t>𝚫</m:t>
                    </m:r>
                  </m:oMath>
                </a14:m>
                <a:r>
                  <a:rPr lang="en-US" altLang="zh-CN" sz="2400" b="1" i="1" dirty="0" smtClean="0"/>
                  <a:t>n &lt;</a:t>
                </a:r>
                <a:r>
                  <a:rPr lang="en-US" altLang="zh-CN" sz="2400" b="1" dirty="0" smtClean="0"/>
                  <a:t>= </a:t>
                </a:r>
                <a:r>
                  <a:rPr lang="en-US" altLang="zh-CN" sz="2400" b="1" dirty="0"/>
                  <a:t>4.5×10</a:t>
                </a:r>
                <a:r>
                  <a:rPr lang="zh-CN" altLang="en-US" sz="2400" b="1" baseline="30000" dirty="0"/>
                  <a:t>−</a:t>
                </a:r>
                <a:r>
                  <a:rPr lang="en-US" altLang="zh-CN" sz="2400" b="1" baseline="30000" dirty="0"/>
                  <a:t>20</a:t>
                </a:r>
                <a:endParaRPr lang="en-US" altLang="zh-CN" sz="2400" b="1" baseline="30000" dirty="0" smtClean="0"/>
              </a:p>
              <a:p>
                <a:pPr marL="0" indent="0">
                  <a:buNone/>
                </a:pPr>
                <a:endParaRPr lang="en-US" altLang="zh-CN" sz="2400" b="1" dirty="0"/>
              </a:p>
              <a:p>
                <a:r>
                  <a:rPr lang="en-US" altLang="zh-CN" sz="2400" b="1" dirty="0"/>
                  <a:t>−2</a:t>
                </a:r>
              </a:p>
              <a:p>
                <a:r>
                  <a:rPr lang="en-US" altLang="zh-CN" sz="2400" b="1" dirty="0"/>
                  <a:t>at 3σ confidence level.</a:t>
                </a:r>
                <a:endParaRPr lang="zh-CN" altLang="en-US" sz="2400" b="1"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xfrm>
                <a:off x="457200" y="1600200"/>
                <a:ext cx="8435280" cy="4525963"/>
              </a:xfrm>
              <a:blipFill rotWithShape="1">
                <a:blip r:embed="rId2"/>
                <a:stretch>
                  <a:fillRect l="-1084" t="-1078" r="-1156"/>
                </a:stretch>
              </a:blipFill>
            </p:spPr>
            <p:txBody>
              <a:bodyPr/>
              <a:lstStyle/>
              <a:p>
                <a:r>
                  <a:rPr lang="zh-CN" altLang="en-US">
                    <a:noFill/>
                  </a:rPr>
                  <a:t> </a:t>
                </a:r>
              </a:p>
            </p:txBody>
          </p:sp>
        </mc:Fallback>
      </mc:AlternateContent>
      <p:pic>
        <p:nvPicPr>
          <p:cNvPr id="3074" name="Picture 2" descr="http://www.toulouse.lncmi.cnrs.fr/IMG/jpg/Comparaison_Delta_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07" y="3212976"/>
            <a:ext cx="8064896" cy="37170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096426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b="1" dirty="0" smtClean="0"/>
              <a:t>Field-induced birefringence in a plasma </a:t>
            </a:r>
            <a:endParaRPr lang="zh-CN" altLang="en-US" b="1" dirty="0"/>
          </a:p>
        </p:txBody>
      </p:sp>
      <p:sp>
        <p:nvSpPr>
          <p:cNvPr id="3" name="内容占位符 2"/>
          <p:cNvSpPr>
            <a:spLocks noGrp="1"/>
          </p:cNvSpPr>
          <p:nvPr>
            <p:ph idx="1"/>
          </p:nvPr>
        </p:nvSpPr>
        <p:spPr/>
        <p:txBody>
          <a:bodyPr/>
          <a:lstStyle/>
          <a:p>
            <a:r>
              <a:rPr lang="en-US" altLang="zh-CN" b="1" dirty="0" smtClean="0"/>
              <a:t>Plasma collective effect</a:t>
            </a:r>
          </a:p>
          <a:p>
            <a:r>
              <a:rPr lang="en-US" altLang="zh-CN" b="1" dirty="0" smtClean="0"/>
              <a:t>QED effect</a:t>
            </a:r>
          </a:p>
          <a:p>
            <a:endParaRPr lang="zh-CN" altLang="en-US" b="1"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2781237"/>
            <a:ext cx="6192688" cy="39601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矩形 3"/>
          <p:cNvSpPr/>
          <p:nvPr/>
        </p:nvSpPr>
        <p:spPr>
          <a:xfrm>
            <a:off x="2699792" y="5229200"/>
            <a:ext cx="4322594" cy="369332"/>
          </a:xfrm>
          <a:prstGeom prst="rect">
            <a:avLst/>
          </a:prstGeom>
        </p:spPr>
        <p:txBody>
          <a:bodyPr wrap="none">
            <a:spAutoFit/>
          </a:bodyPr>
          <a:lstStyle/>
          <a:p>
            <a:r>
              <a:rPr lang="en-US" altLang="zh-CN" b="1" dirty="0"/>
              <a:t>R. M. Shannon</a:t>
            </a:r>
            <a:r>
              <a:rPr lang="en-US" altLang="zh-CN" b="1" i="1" dirty="0"/>
              <a:t>† </a:t>
            </a:r>
            <a:r>
              <a:rPr lang="en-US" altLang="zh-CN" b="1" dirty="0"/>
              <a:t>and J. S. </a:t>
            </a:r>
            <a:r>
              <a:rPr lang="en-US" altLang="zh-CN" b="1" dirty="0" smtClean="0"/>
              <a:t>Heyl,MNRAS,2006</a:t>
            </a:r>
            <a:endParaRPr lang="zh-CN" altLang="en-US" b="1" dirty="0"/>
          </a:p>
        </p:txBody>
      </p:sp>
    </p:spTree>
    <p:extLst>
      <p:ext uri="{BB962C8B-B14F-4D97-AF65-F5344CB8AC3E}">
        <p14:creationId xmlns:p14="http://schemas.microsoft.com/office/powerpoint/2010/main" val="47395122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b="1" dirty="0" smtClean="0"/>
              <a:t>Vacuum resonance</a:t>
            </a:r>
            <a:endParaRPr lang="zh-CN" altLang="en-US" b="1" dirty="0"/>
          </a:p>
        </p:txBody>
      </p:sp>
      <p:sp>
        <p:nvSpPr>
          <p:cNvPr id="3" name="内容占位符 2"/>
          <p:cNvSpPr>
            <a:spLocks noGrp="1"/>
          </p:cNvSpPr>
          <p:nvPr>
            <p:ph idx="1"/>
          </p:nvPr>
        </p:nvSpPr>
        <p:spPr/>
        <p:txBody>
          <a:bodyPr/>
          <a:lstStyle/>
          <a:p>
            <a:endParaRPr lang="zh-CN" alt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2081" y="2204864"/>
            <a:ext cx="7229475" cy="435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矩形 3"/>
          <p:cNvSpPr/>
          <p:nvPr/>
        </p:nvSpPr>
        <p:spPr>
          <a:xfrm>
            <a:off x="394810" y="1494076"/>
            <a:ext cx="6240363" cy="800219"/>
          </a:xfrm>
          <a:prstGeom prst="rect">
            <a:avLst/>
          </a:prstGeom>
        </p:spPr>
        <p:txBody>
          <a:bodyPr wrap="none">
            <a:spAutoFit/>
          </a:bodyPr>
          <a:lstStyle/>
          <a:p>
            <a:r>
              <a:rPr lang="en-US" altLang="zh-CN" sz="2800" b="1" dirty="0"/>
              <a:t>DONG LAI AND WYNN C. G. </a:t>
            </a:r>
            <a:r>
              <a:rPr lang="en-US" altLang="zh-CN" sz="2800" b="1" dirty="0" smtClean="0"/>
              <a:t>HO,:</a:t>
            </a:r>
          </a:p>
          <a:p>
            <a:r>
              <a:rPr lang="en-US" altLang="zh-CN" b="1" dirty="0" smtClean="0"/>
              <a:t>THE </a:t>
            </a:r>
            <a:r>
              <a:rPr lang="en-US" altLang="zh-CN" b="1" dirty="0"/>
              <a:t>ASTROPHYSICAL JOURNAL, 566:373È377, 2002 February 10</a:t>
            </a:r>
            <a:endParaRPr lang="zh-CN" altLang="en-US" b="1" dirty="0"/>
          </a:p>
        </p:txBody>
      </p:sp>
    </p:spTree>
    <p:extLst>
      <p:ext uri="{BB962C8B-B14F-4D97-AF65-F5344CB8AC3E}">
        <p14:creationId xmlns:p14="http://schemas.microsoft.com/office/powerpoint/2010/main" val="361275701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95536" y="27101"/>
            <a:ext cx="8291264" cy="994122"/>
          </a:xfrm>
        </p:spPr>
        <p:txBody>
          <a:bodyPr>
            <a:normAutofit/>
          </a:bodyPr>
          <a:lstStyle/>
          <a:p>
            <a:r>
              <a:rPr lang="en-US" altLang="zh-CN" b="1" dirty="0" smtClean="0"/>
              <a:t>What did we do?</a:t>
            </a:r>
            <a:endParaRPr lang="zh-CN" altLang="en-US" b="1"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normAutofit/>
              </a:bodyPr>
              <a:lstStyle/>
              <a:p>
                <a:r>
                  <a:rPr lang="en-US" altLang="zh-CN" b="1" dirty="0" smtClean="0"/>
                  <a:t>In </a:t>
                </a:r>
                <a:r>
                  <a:rPr lang="en-US" altLang="zh-CN" b="1" dirty="0"/>
                  <a:t>a thermal relativistic </a:t>
                </a:r>
                <a:r>
                  <a:rPr lang="en-US" altLang="zh-CN" b="1" dirty="0" smtClean="0"/>
                  <a:t>pair plasma </a:t>
                </a:r>
                <a:r>
                  <a:rPr lang="en-US" altLang="zh-CN" b="1" dirty="0"/>
                  <a:t>with presence of a </a:t>
                </a:r>
                <a:r>
                  <a:rPr lang="en-US" altLang="zh-CN" b="1" i="1" u="sng" dirty="0"/>
                  <a:t>strong crossed field</a:t>
                </a:r>
                <a:r>
                  <a:rPr lang="en-US" altLang="zh-CN" b="1" u="sng" dirty="0" smtClean="0"/>
                  <a:t>, </a:t>
                </a:r>
                <a14:m>
                  <m:oMath xmlns:m="http://schemas.openxmlformats.org/officeDocument/2006/math">
                    <m:sSub>
                      <m:sSubPr>
                        <m:ctrlPr>
                          <a:rPr lang="en-US" altLang="zh-CN" b="1" i="1" u="sng" dirty="0" smtClean="0">
                            <a:latin typeface="Cambria Math"/>
                          </a:rPr>
                        </m:ctrlPr>
                      </m:sSubPr>
                      <m:e>
                        <m:acc>
                          <m:accPr>
                            <m:chr m:val="⃗"/>
                            <m:ctrlPr>
                              <a:rPr lang="en-US" altLang="zh-CN" b="1" i="1" u="sng" smtClean="0">
                                <a:latin typeface="Cambria Math"/>
                              </a:rPr>
                            </m:ctrlPr>
                          </m:accPr>
                          <m:e>
                            <m:r>
                              <a:rPr lang="en-US" altLang="zh-CN" b="1" i="0" u="sng" smtClean="0">
                                <a:latin typeface="Cambria Math"/>
                              </a:rPr>
                              <m:t>𝐄</m:t>
                            </m:r>
                          </m:e>
                        </m:acc>
                      </m:e>
                      <m:sub>
                        <m:r>
                          <a:rPr lang="en-US" altLang="zh-CN" b="1" i="1" u="sng" dirty="0" smtClean="0">
                            <a:latin typeface="Cambria Math"/>
                          </a:rPr>
                          <m:t>𝟎</m:t>
                        </m:r>
                      </m:sub>
                    </m:sSub>
                    <m:r>
                      <a:rPr lang="en-US" altLang="zh-CN" b="1" i="1" u="sng" dirty="0" smtClean="0">
                        <a:latin typeface="Cambria Math"/>
                      </a:rPr>
                      <m:t>⊥</m:t>
                    </m:r>
                    <m:sSub>
                      <m:sSubPr>
                        <m:ctrlPr>
                          <a:rPr lang="en-US" altLang="zh-CN" b="1" i="1" u="sng" dirty="0" smtClean="0">
                            <a:latin typeface="Cambria Math"/>
                          </a:rPr>
                        </m:ctrlPr>
                      </m:sSubPr>
                      <m:e>
                        <m:acc>
                          <m:accPr>
                            <m:chr m:val="⃗"/>
                            <m:ctrlPr>
                              <a:rPr lang="en-US" altLang="zh-CN" b="1" i="1" u="sng" dirty="0" smtClean="0">
                                <a:latin typeface="Cambria Math"/>
                              </a:rPr>
                            </m:ctrlPr>
                          </m:accPr>
                          <m:e>
                            <m:r>
                              <a:rPr lang="en-US" altLang="zh-CN" b="1" i="1" u="sng" dirty="0" smtClean="0">
                                <a:latin typeface="Cambria Math"/>
                              </a:rPr>
                              <m:t>𝑩</m:t>
                            </m:r>
                          </m:e>
                        </m:acc>
                      </m:e>
                      <m:sub>
                        <m:r>
                          <a:rPr lang="en-US" altLang="zh-CN" b="1" i="1" u="sng" dirty="0" smtClean="0">
                            <a:latin typeface="Cambria Math"/>
                          </a:rPr>
                          <m:t>𝟎</m:t>
                        </m:r>
                      </m:sub>
                    </m:sSub>
                    <m:r>
                      <a:rPr lang="en-US" altLang="zh-CN" b="1" i="1" u="sng" dirty="0" smtClean="0">
                        <a:latin typeface="Cambria Math"/>
                      </a:rPr>
                      <m:t>, </m:t>
                    </m:r>
                    <m:sSub>
                      <m:sSubPr>
                        <m:ctrlPr>
                          <a:rPr lang="en-US" altLang="zh-CN" b="1" i="1" u="sng" dirty="0" smtClean="0">
                            <a:latin typeface="Cambria Math"/>
                          </a:rPr>
                        </m:ctrlPr>
                      </m:sSubPr>
                      <m:e>
                        <m:r>
                          <a:rPr lang="en-US" altLang="zh-CN" b="1" i="1" u="sng" dirty="0" smtClean="0">
                            <a:latin typeface="Cambria Math"/>
                          </a:rPr>
                          <m:t>𝑬</m:t>
                        </m:r>
                      </m:e>
                      <m:sub>
                        <m:r>
                          <a:rPr lang="en-US" altLang="zh-CN" b="1" i="1" u="sng" dirty="0" smtClean="0">
                            <a:latin typeface="Cambria Math"/>
                          </a:rPr>
                          <m:t>𝟎</m:t>
                        </m:r>
                      </m:sub>
                    </m:sSub>
                    <m:r>
                      <a:rPr lang="en-US" altLang="zh-CN" b="1" i="1" u="sng" dirty="0" smtClean="0">
                        <a:latin typeface="Cambria Math"/>
                      </a:rPr>
                      <m:t>≤</m:t>
                    </m:r>
                    <m:r>
                      <a:rPr lang="en-US" altLang="zh-CN" b="1" i="1" u="sng" dirty="0" smtClean="0">
                        <a:latin typeface="Cambria Math"/>
                      </a:rPr>
                      <m:t>𝒄</m:t>
                    </m:r>
                    <m:sSub>
                      <m:sSubPr>
                        <m:ctrlPr>
                          <a:rPr lang="en-US" altLang="zh-CN" b="1" i="1" u="sng" dirty="0" smtClean="0">
                            <a:latin typeface="Cambria Math"/>
                          </a:rPr>
                        </m:ctrlPr>
                      </m:sSubPr>
                      <m:e>
                        <m:r>
                          <a:rPr lang="en-US" altLang="zh-CN" b="1" i="1" u="sng" dirty="0" smtClean="0">
                            <a:latin typeface="Cambria Math"/>
                          </a:rPr>
                          <m:t>𝑩</m:t>
                        </m:r>
                      </m:e>
                      <m:sub>
                        <m:r>
                          <a:rPr lang="en-US" altLang="zh-CN" b="1" i="1" u="sng" dirty="0" smtClean="0">
                            <a:latin typeface="Cambria Math"/>
                          </a:rPr>
                          <m:t>𝟎</m:t>
                        </m:r>
                      </m:sub>
                    </m:sSub>
                    <m:r>
                      <a:rPr lang="en-US" altLang="zh-CN" b="1" i="1" u="sng" dirty="0" smtClean="0">
                        <a:latin typeface="Cambria Math"/>
                      </a:rPr>
                      <m:t>&lt;</m:t>
                    </m:r>
                    <m:sSub>
                      <m:sSubPr>
                        <m:ctrlPr>
                          <a:rPr lang="en-US" altLang="zh-CN" b="1" i="1" u="sng" dirty="0" smtClean="0">
                            <a:latin typeface="Cambria Math"/>
                          </a:rPr>
                        </m:ctrlPr>
                      </m:sSubPr>
                      <m:e>
                        <m:r>
                          <a:rPr lang="en-US" altLang="zh-CN" b="1" i="1" u="sng" dirty="0" smtClean="0">
                            <a:latin typeface="Cambria Math"/>
                          </a:rPr>
                          <m:t>𝑬</m:t>
                        </m:r>
                      </m:e>
                      <m:sub>
                        <m:r>
                          <a:rPr lang="en-US" altLang="zh-CN" b="1" i="1" u="sng" dirty="0" smtClean="0">
                            <a:latin typeface="Cambria Math"/>
                          </a:rPr>
                          <m:t>𝒄𝒓</m:t>
                        </m:r>
                      </m:sub>
                    </m:sSub>
                    <m:r>
                      <a:rPr lang="en-US" altLang="zh-CN" b="1" i="1" u="sng" dirty="0" smtClean="0">
                        <a:latin typeface="Cambria Math"/>
                      </a:rPr>
                      <m:t>=</m:t>
                    </m:r>
                    <m:r>
                      <a:rPr lang="en-US" altLang="zh-CN" b="1" i="1" u="sng" dirty="0" smtClean="0">
                        <a:latin typeface="Cambria Math"/>
                      </a:rPr>
                      <m:t>𝟏</m:t>
                    </m:r>
                    <m:r>
                      <a:rPr lang="en-US" altLang="zh-CN" b="1" i="1" u="sng" dirty="0" smtClean="0">
                        <a:latin typeface="Cambria Math"/>
                      </a:rPr>
                      <m:t>.</m:t>
                    </m:r>
                    <m:r>
                      <a:rPr lang="en-US" altLang="zh-CN" b="1" i="1" u="sng" dirty="0" smtClean="0">
                        <a:latin typeface="Cambria Math"/>
                      </a:rPr>
                      <m:t>𝟑</m:t>
                    </m:r>
                    <m:r>
                      <a:rPr lang="en-US" altLang="zh-CN" b="1" i="1" u="sng" dirty="0" smtClean="0">
                        <a:latin typeface="Cambria Math"/>
                      </a:rPr>
                      <m:t>×</m:t>
                    </m:r>
                    <m:f>
                      <m:fPr>
                        <m:ctrlPr>
                          <a:rPr lang="en-US" altLang="zh-CN" b="1" i="1" u="sng" dirty="0" smtClean="0">
                            <a:latin typeface="Cambria Math"/>
                          </a:rPr>
                        </m:ctrlPr>
                      </m:fPr>
                      <m:num>
                        <m:r>
                          <a:rPr lang="en-US" altLang="zh-CN" b="1" i="1" u="sng" dirty="0" smtClean="0">
                            <a:latin typeface="Cambria Math"/>
                          </a:rPr>
                          <m:t>𝟏</m:t>
                        </m:r>
                        <m:sSup>
                          <m:sSupPr>
                            <m:ctrlPr>
                              <a:rPr lang="en-US" altLang="zh-CN" b="1" i="1" u="sng" dirty="0" smtClean="0">
                                <a:latin typeface="Cambria Math"/>
                              </a:rPr>
                            </m:ctrlPr>
                          </m:sSupPr>
                          <m:e>
                            <m:r>
                              <a:rPr lang="en-US" altLang="zh-CN" b="1" i="1" u="sng" dirty="0" smtClean="0">
                                <a:latin typeface="Cambria Math"/>
                              </a:rPr>
                              <m:t>𝟎</m:t>
                            </m:r>
                          </m:e>
                          <m:sup>
                            <m:r>
                              <a:rPr lang="en-US" altLang="zh-CN" b="1" i="1" u="sng" dirty="0" smtClean="0">
                                <a:latin typeface="Cambria Math"/>
                              </a:rPr>
                              <m:t>𝟏𝟖</m:t>
                            </m:r>
                          </m:sup>
                        </m:sSup>
                        <m:r>
                          <a:rPr lang="en-US" altLang="zh-CN" b="1" i="1" u="sng" dirty="0" smtClean="0">
                            <a:latin typeface="Cambria Math"/>
                          </a:rPr>
                          <m:t>𝑽</m:t>
                        </m:r>
                      </m:num>
                      <m:den>
                        <m:r>
                          <a:rPr lang="en-US" altLang="zh-CN" b="1" i="1" u="sng" dirty="0" smtClean="0">
                            <a:latin typeface="Cambria Math"/>
                          </a:rPr>
                          <m:t>𝒎</m:t>
                        </m:r>
                      </m:den>
                    </m:f>
                  </m:oMath>
                </a14:m>
                <a:r>
                  <a:rPr lang="pt-BR" altLang="zh-CN" u="sng" dirty="0"/>
                  <a:t>,</a:t>
                </a:r>
                <a:r>
                  <a:rPr lang="en-US" altLang="zh-CN" b="1" u="sng" dirty="0" smtClean="0"/>
                  <a:t> </a:t>
                </a:r>
                <a:r>
                  <a:rPr lang="en-US" altLang="zh-CN" b="1" dirty="0"/>
                  <a:t>the coupling relationship and the </a:t>
                </a:r>
                <a:r>
                  <a:rPr lang="en-US" altLang="zh-CN" b="1" dirty="0" smtClean="0"/>
                  <a:t>competition between </a:t>
                </a:r>
                <a:r>
                  <a:rPr lang="en-US" altLang="zh-CN" b="1" i="1" u="sng" dirty="0"/>
                  <a:t>the QED effect</a:t>
                </a:r>
                <a:r>
                  <a:rPr lang="en-US" altLang="zh-CN" b="1" dirty="0"/>
                  <a:t>, </a:t>
                </a:r>
                <a:r>
                  <a:rPr lang="en-US" altLang="zh-CN" b="1" i="1" u="sng" dirty="0"/>
                  <a:t>the drift effect </a:t>
                </a:r>
                <a:r>
                  <a:rPr lang="en-US" altLang="zh-CN" b="1" dirty="0"/>
                  <a:t>and </a:t>
                </a:r>
                <a:r>
                  <a:rPr lang="en-US" altLang="zh-CN" b="1" i="1" u="sng" dirty="0"/>
                  <a:t>the plasma collective effect </a:t>
                </a:r>
                <a:r>
                  <a:rPr lang="en-US" altLang="zh-CN" b="1" dirty="0"/>
                  <a:t>are necessary to</a:t>
                </a:r>
              </a:p>
              <a:p>
                <a:pPr marL="0" indent="0">
                  <a:buNone/>
                </a:pPr>
                <a:r>
                  <a:rPr lang="en-US" altLang="zh-CN" b="1" dirty="0" smtClean="0"/>
                  <a:t>    be </a:t>
                </a:r>
                <a:r>
                  <a:rPr lang="en-US" altLang="zh-CN" b="1" dirty="0"/>
                  <a:t>clarified.</a:t>
                </a:r>
                <a:endParaRPr lang="zh-CN" altLang="en-US" b="1"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rotWithShape="1">
                <a:blip r:embed="rId2"/>
                <a:stretch>
                  <a:fillRect l="-1630" t="-1752"/>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03753288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b="1" dirty="0" smtClean="0"/>
              <a:t>Dispersion relationship</a:t>
            </a:r>
            <a:endParaRPr lang="zh-CN" altLang="en-US" b="1" dirty="0"/>
          </a:p>
        </p:txBody>
      </p:sp>
      <p:sp>
        <p:nvSpPr>
          <p:cNvPr id="3" name="内容占位符 2"/>
          <p:cNvSpPr>
            <a:spLocks noGrp="1"/>
          </p:cNvSpPr>
          <p:nvPr>
            <p:ph idx="1"/>
          </p:nvPr>
        </p:nvSpPr>
        <p:spPr/>
        <p:txBody>
          <a:bodyPr/>
          <a:lstStyle/>
          <a:p>
            <a:endParaRPr lang="zh-CN" altLang="en-US"/>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1700808"/>
            <a:ext cx="6623050" cy="1047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50" y="3501008"/>
            <a:ext cx="9150350" cy="209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7082216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标题 1"/>
              <p:cNvSpPr>
                <a:spLocks noGrp="1"/>
              </p:cNvSpPr>
              <p:nvPr>
                <p:ph type="title"/>
              </p:nvPr>
            </p:nvSpPr>
            <p:spPr>
              <a:xfrm>
                <a:off x="502503" y="766"/>
                <a:ext cx="8229600" cy="1143000"/>
              </a:xfrm>
            </p:spPr>
            <p:txBody>
              <a:bodyPr>
                <a:normAutofit fontScale="90000"/>
              </a:bodyPr>
              <a:lstStyle/>
              <a:p>
                <a:r>
                  <a:rPr lang="en-US" altLang="zh-CN" b="1" dirty="0" smtClean="0"/>
                  <a:t>Case I:  </a:t>
                </a:r>
                <a14:m>
                  <m:oMath xmlns:m="http://schemas.openxmlformats.org/officeDocument/2006/math">
                    <m:f>
                      <m:fPr>
                        <m:ctrlPr>
                          <a:rPr lang="en-US" altLang="zh-CN" b="1" i="1" smtClean="0">
                            <a:latin typeface="Cambria Math"/>
                          </a:rPr>
                        </m:ctrlPr>
                      </m:fPr>
                      <m:num>
                        <m:sSubSup>
                          <m:sSubSupPr>
                            <m:ctrlPr>
                              <a:rPr lang="en-US" altLang="zh-CN" b="1" i="1" smtClean="0">
                                <a:latin typeface="Cambria Math"/>
                              </a:rPr>
                            </m:ctrlPr>
                          </m:sSubSupPr>
                          <m:e>
                            <m:r>
                              <a:rPr lang="en-US" altLang="zh-CN" b="1" i="1" smtClean="0">
                                <a:latin typeface="Cambria Math"/>
                              </a:rPr>
                              <m:t>𝝎</m:t>
                            </m:r>
                          </m:e>
                          <m:sub>
                            <m:r>
                              <a:rPr lang="en-US" altLang="zh-CN" b="1" i="1" smtClean="0">
                                <a:latin typeface="Cambria Math"/>
                              </a:rPr>
                              <m:t>𝒄</m:t>
                            </m:r>
                          </m:sub>
                          <m:sup>
                            <m:r>
                              <a:rPr lang="en-US" altLang="zh-CN" b="1" i="1" smtClean="0">
                                <a:latin typeface="Cambria Math"/>
                              </a:rPr>
                              <m:t>𝟐</m:t>
                            </m:r>
                          </m:sup>
                        </m:sSubSup>
                      </m:num>
                      <m:den>
                        <m:sSubSup>
                          <m:sSubSupPr>
                            <m:ctrlPr>
                              <a:rPr lang="en-US" altLang="zh-CN" b="1" i="1" smtClean="0">
                                <a:latin typeface="Cambria Math"/>
                              </a:rPr>
                            </m:ctrlPr>
                          </m:sSubSupPr>
                          <m:e>
                            <m:r>
                              <a:rPr lang="en-US" altLang="zh-CN" b="1" i="1" smtClean="0">
                                <a:latin typeface="Cambria Math"/>
                              </a:rPr>
                              <m:t>𝜸</m:t>
                            </m:r>
                          </m:e>
                          <m:sub>
                            <m:r>
                              <a:rPr lang="en-US" altLang="zh-CN" b="1" i="1" smtClean="0">
                                <a:latin typeface="Cambria Math"/>
                              </a:rPr>
                              <m:t>𝟎</m:t>
                            </m:r>
                          </m:sub>
                          <m:sup>
                            <m:r>
                              <a:rPr lang="en-US" altLang="zh-CN" b="1" i="1" smtClean="0">
                                <a:latin typeface="Cambria Math"/>
                              </a:rPr>
                              <m:t>𝟒</m:t>
                            </m:r>
                          </m:sup>
                        </m:sSubSup>
                      </m:den>
                    </m:f>
                    <m:r>
                      <a:rPr lang="en-US" altLang="zh-CN" b="1" i="1" smtClean="0">
                        <a:latin typeface="Cambria Math"/>
                      </a:rPr>
                      <m:t>≪</m:t>
                    </m:r>
                    <m:sSup>
                      <m:sSupPr>
                        <m:ctrlPr>
                          <a:rPr lang="en-US" altLang="zh-CN" b="1" i="1" smtClean="0">
                            <a:latin typeface="Cambria Math"/>
                          </a:rPr>
                        </m:ctrlPr>
                      </m:sSupPr>
                      <m:e>
                        <m:r>
                          <a:rPr lang="en-US" altLang="zh-CN" b="1" i="1" smtClean="0">
                            <a:latin typeface="Cambria Math"/>
                          </a:rPr>
                          <m:t>𝝎</m:t>
                        </m:r>
                      </m:e>
                      <m:sup>
                        <m:r>
                          <a:rPr lang="en-US" altLang="zh-CN" b="1" i="1" smtClean="0">
                            <a:latin typeface="Cambria Math"/>
                          </a:rPr>
                          <m:t>𝟐</m:t>
                        </m:r>
                      </m:sup>
                    </m:sSup>
                  </m:oMath>
                </a14:m>
                <a:endParaRPr lang="zh-CN" altLang="en-US" b="1" dirty="0"/>
              </a:p>
            </p:txBody>
          </p:sp>
        </mc:Choice>
        <mc:Fallback xmlns="">
          <p:sp>
            <p:nvSpPr>
              <p:cNvPr id="2" name="标题 1"/>
              <p:cNvSpPr>
                <a:spLocks noGrp="1" noRot="1" noChangeAspect="1" noMove="1" noResize="1" noEditPoints="1" noAdjustHandles="1" noChangeArrowheads="1" noChangeShapeType="1" noTextEdit="1"/>
              </p:cNvSpPr>
              <p:nvPr>
                <p:ph type="title"/>
              </p:nvPr>
            </p:nvSpPr>
            <p:spPr>
              <a:xfrm>
                <a:off x="502503" y="766"/>
                <a:ext cx="8229600" cy="1143000"/>
              </a:xfrm>
              <a:blipFill rotWithShape="1">
                <a:blip r:embed="rId2"/>
                <a:stretch>
                  <a:fillRect b="-3191"/>
                </a:stretch>
              </a:blipFill>
            </p:spPr>
            <p:txBody>
              <a:bodyPr/>
              <a:lstStyle/>
              <a:p>
                <a:r>
                  <a:rPr lang="zh-CN" altLang="en-US">
                    <a:noFill/>
                  </a:rPr>
                  <a:t> </a:t>
                </a:r>
              </a:p>
            </p:txBody>
          </p:sp>
        </mc:Fallback>
      </mc:AlternateContent>
      <p:sp>
        <p:nvSpPr>
          <p:cNvPr id="3" name="内容占位符 2"/>
          <p:cNvSpPr>
            <a:spLocks noGrp="1"/>
          </p:cNvSpPr>
          <p:nvPr>
            <p:ph idx="1"/>
          </p:nvPr>
        </p:nvSpPr>
        <p:spPr>
          <a:xfrm>
            <a:off x="395536" y="1081510"/>
            <a:ext cx="8229600" cy="4525963"/>
          </a:xfrm>
        </p:spPr>
        <p:txBody>
          <a:bodyPr>
            <a:normAutofit/>
          </a:bodyPr>
          <a:lstStyle/>
          <a:p>
            <a:r>
              <a:rPr lang="en-US" altLang="zh-CN" sz="2800" b="1" dirty="0"/>
              <a:t>the low </a:t>
            </a:r>
            <a:r>
              <a:rPr lang="en-US" altLang="zh-CN" sz="2800" b="1" dirty="0" err="1"/>
              <a:t>larmor</a:t>
            </a:r>
            <a:r>
              <a:rPr lang="en-US" altLang="zh-CN" sz="2800" b="1" dirty="0"/>
              <a:t> </a:t>
            </a:r>
            <a:r>
              <a:rPr lang="en-US" altLang="zh-CN" sz="2800" b="1" dirty="0" smtClean="0"/>
              <a:t>frequency compared </a:t>
            </a:r>
            <a:r>
              <a:rPr lang="en-US" altLang="zh-CN" sz="2800" b="1" dirty="0"/>
              <a:t>with the probe wave </a:t>
            </a:r>
            <a:r>
              <a:rPr lang="en-US" altLang="zh-CN" sz="2800" b="1" dirty="0" smtClean="0"/>
              <a:t>frequency, or  the </a:t>
            </a:r>
            <a:r>
              <a:rPr lang="en-US" altLang="zh-CN" sz="2800" b="1" dirty="0"/>
              <a:t>relativistic drift velocity</a:t>
            </a:r>
            <a:endParaRPr lang="zh-CN" altLang="en-US" sz="2800" b="1"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6275" y="2060848"/>
            <a:ext cx="7791450" cy="1085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87623" y="3164160"/>
            <a:ext cx="6943589" cy="3721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2848870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标题 1"/>
              <p:cNvSpPr>
                <a:spLocks noGrp="1"/>
              </p:cNvSpPr>
              <p:nvPr>
                <p:ph type="title"/>
              </p:nvPr>
            </p:nvSpPr>
            <p:spPr/>
            <p:txBody>
              <a:bodyPr>
                <a:normAutofit fontScale="90000"/>
              </a:bodyPr>
              <a:lstStyle/>
              <a:p>
                <a:r>
                  <a:rPr lang="en-US" altLang="zh-CN" b="1" dirty="0" smtClean="0"/>
                  <a:t>Case II: </a:t>
                </a:r>
                <a14:m>
                  <m:oMath xmlns:m="http://schemas.openxmlformats.org/officeDocument/2006/math">
                    <m:f>
                      <m:fPr>
                        <m:ctrlPr>
                          <a:rPr lang="en-US" altLang="zh-CN" b="1" i="1">
                            <a:latin typeface="Cambria Math"/>
                          </a:rPr>
                        </m:ctrlPr>
                      </m:fPr>
                      <m:num>
                        <m:sSubSup>
                          <m:sSubSupPr>
                            <m:ctrlPr>
                              <a:rPr lang="en-US" altLang="zh-CN" b="1" i="1">
                                <a:latin typeface="Cambria Math"/>
                              </a:rPr>
                            </m:ctrlPr>
                          </m:sSubSupPr>
                          <m:e>
                            <m:r>
                              <a:rPr lang="en-US" altLang="zh-CN" b="1" i="1">
                                <a:latin typeface="Cambria Math"/>
                              </a:rPr>
                              <m:t>𝝎</m:t>
                            </m:r>
                          </m:e>
                          <m:sub>
                            <m:r>
                              <a:rPr lang="en-US" altLang="zh-CN" b="1" i="1">
                                <a:latin typeface="Cambria Math"/>
                              </a:rPr>
                              <m:t>𝒄</m:t>
                            </m:r>
                          </m:sub>
                          <m:sup>
                            <m:r>
                              <a:rPr lang="en-US" altLang="zh-CN" b="1" i="1">
                                <a:latin typeface="Cambria Math"/>
                              </a:rPr>
                              <m:t>𝟐</m:t>
                            </m:r>
                          </m:sup>
                        </m:sSubSup>
                      </m:num>
                      <m:den>
                        <m:sSubSup>
                          <m:sSubSupPr>
                            <m:ctrlPr>
                              <a:rPr lang="en-US" altLang="zh-CN" b="1" i="1">
                                <a:latin typeface="Cambria Math"/>
                              </a:rPr>
                            </m:ctrlPr>
                          </m:sSubSupPr>
                          <m:e>
                            <m:r>
                              <a:rPr lang="en-US" altLang="zh-CN" b="1" i="1">
                                <a:latin typeface="Cambria Math"/>
                              </a:rPr>
                              <m:t>𝜸</m:t>
                            </m:r>
                          </m:e>
                          <m:sub>
                            <m:r>
                              <a:rPr lang="en-US" altLang="zh-CN" b="1" i="1">
                                <a:latin typeface="Cambria Math"/>
                              </a:rPr>
                              <m:t>𝟎</m:t>
                            </m:r>
                          </m:sub>
                          <m:sup>
                            <m:r>
                              <a:rPr lang="en-US" altLang="zh-CN" b="1" i="1">
                                <a:latin typeface="Cambria Math"/>
                              </a:rPr>
                              <m:t>𝟒</m:t>
                            </m:r>
                          </m:sup>
                        </m:sSubSup>
                      </m:den>
                    </m:f>
                    <m:r>
                      <a:rPr lang="en-US" altLang="zh-CN" b="1" i="1" smtClean="0">
                        <a:latin typeface="Cambria Math"/>
                      </a:rPr>
                      <m:t>≫</m:t>
                    </m:r>
                    <m:sSup>
                      <m:sSupPr>
                        <m:ctrlPr>
                          <a:rPr lang="en-US" altLang="zh-CN" b="1" i="1">
                            <a:latin typeface="Cambria Math"/>
                          </a:rPr>
                        </m:ctrlPr>
                      </m:sSupPr>
                      <m:e>
                        <m:r>
                          <a:rPr lang="en-US" altLang="zh-CN" b="1" i="1">
                            <a:latin typeface="Cambria Math"/>
                          </a:rPr>
                          <m:t>𝝎</m:t>
                        </m:r>
                      </m:e>
                      <m:sup>
                        <m:r>
                          <a:rPr lang="en-US" altLang="zh-CN" b="1" i="1">
                            <a:latin typeface="Cambria Math"/>
                          </a:rPr>
                          <m:t>𝟐</m:t>
                        </m:r>
                      </m:sup>
                    </m:sSup>
                  </m:oMath>
                </a14:m>
                <a:endParaRPr lang="zh-CN" altLang="en-US" b="1" dirty="0"/>
              </a:p>
            </p:txBody>
          </p:sp>
        </mc:Choice>
        <mc:Fallback xmlns="">
          <p:sp>
            <p:nvSpPr>
              <p:cNvPr id="2" name="标题 1"/>
              <p:cNvSpPr>
                <a:spLocks noGrp="1" noRot="1" noChangeAspect="1" noMove="1" noResize="1" noEditPoints="1" noAdjustHandles="1" noChangeArrowheads="1" noChangeShapeType="1" noTextEdit="1"/>
              </p:cNvSpPr>
              <p:nvPr>
                <p:ph type="title"/>
              </p:nvPr>
            </p:nvSpPr>
            <p:spPr>
              <a:blipFill rotWithShape="1">
                <a:blip r:embed="rId2"/>
                <a:stretch>
                  <a:fillRect b="-3191"/>
                </a:stretch>
              </a:blipFill>
            </p:spPr>
            <p:txBody>
              <a:bodyPr/>
              <a:lstStyle/>
              <a:p>
                <a:r>
                  <a:rPr lang="zh-CN" altLang="en-US">
                    <a:noFill/>
                  </a:rPr>
                  <a:t> </a:t>
                </a:r>
              </a:p>
            </p:txBody>
          </p:sp>
        </mc:Fallback>
      </mc:AlternateContent>
      <p:sp>
        <p:nvSpPr>
          <p:cNvPr id="3" name="内容占位符 2"/>
          <p:cNvSpPr>
            <a:spLocks noGrp="1"/>
          </p:cNvSpPr>
          <p:nvPr>
            <p:ph idx="1"/>
          </p:nvPr>
        </p:nvSpPr>
        <p:spPr>
          <a:xfrm>
            <a:off x="0" y="1600200"/>
            <a:ext cx="9252520" cy="4525963"/>
          </a:xfrm>
        </p:spPr>
        <p:txBody>
          <a:bodyPr/>
          <a:lstStyle/>
          <a:p>
            <a:r>
              <a:rPr lang="en-US" altLang="zh-CN" b="1" dirty="0"/>
              <a:t>For the strong magnetic field, i.e., the </a:t>
            </a:r>
            <a:r>
              <a:rPr lang="en-US" altLang="zh-CN" b="1" dirty="0" err="1"/>
              <a:t>Larmor</a:t>
            </a:r>
            <a:r>
              <a:rPr lang="en-US" altLang="zh-CN" b="1" dirty="0"/>
              <a:t> </a:t>
            </a:r>
            <a:r>
              <a:rPr lang="en-US" altLang="zh-CN" b="1" dirty="0" smtClean="0"/>
              <a:t>frequency far </a:t>
            </a:r>
            <a:r>
              <a:rPr lang="en-US" altLang="zh-CN" b="1" dirty="0"/>
              <a:t>larger than the probe wave frequency,</a:t>
            </a:r>
            <a:endParaRPr lang="zh-CN" altLang="en-US" b="1" dirty="0"/>
          </a:p>
        </p:txBody>
      </p:sp>
      <p:pic>
        <p:nvPicPr>
          <p:cNvPr id="717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15281"/>
          <a:stretch/>
        </p:blipFill>
        <p:spPr bwMode="auto">
          <a:xfrm>
            <a:off x="2389243" y="2590464"/>
            <a:ext cx="4454209" cy="8540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8675" y="3368271"/>
            <a:ext cx="7215343" cy="34678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1702057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标题 1"/>
              <p:cNvSpPr>
                <a:spLocks noGrp="1"/>
              </p:cNvSpPr>
              <p:nvPr>
                <p:ph type="title"/>
              </p:nvPr>
            </p:nvSpPr>
            <p:spPr/>
            <p:txBody>
              <a:bodyPr>
                <a:normAutofit fontScale="90000"/>
              </a:bodyPr>
              <a:lstStyle/>
              <a:p>
                <a:r>
                  <a:rPr lang="en-US" altLang="zh-CN" b="1" dirty="0" smtClean="0"/>
                  <a:t>Case III: </a:t>
                </a:r>
                <a14:m>
                  <m:oMath xmlns:m="http://schemas.openxmlformats.org/officeDocument/2006/math">
                    <m:f>
                      <m:fPr>
                        <m:ctrlPr>
                          <a:rPr lang="en-US" altLang="zh-CN" b="1" i="1">
                            <a:latin typeface="Cambria Math"/>
                          </a:rPr>
                        </m:ctrlPr>
                      </m:fPr>
                      <m:num>
                        <m:sSubSup>
                          <m:sSubSupPr>
                            <m:ctrlPr>
                              <a:rPr lang="en-US" altLang="zh-CN" b="1" i="1">
                                <a:latin typeface="Cambria Math"/>
                              </a:rPr>
                            </m:ctrlPr>
                          </m:sSubSupPr>
                          <m:e>
                            <m:r>
                              <a:rPr lang="en-US" altLang="zh-CN" b="1" i="1">
                                <a:latin typeface="Cambria Math"/>
                              </a:rPr>
                              <m:t>𝝎</m:t>
                            </m:r>
                          </m:e>
                          <m:sub>
                            <m:r>
                              <a:rPr lang="en-US" altLang="zh-CN" b="1" i="1">
                                <a:latin typeface="Cambria Math"/>
                              </a:rPr>
                              <m:t>𝒄</m:t>
                            </m:r>
                          </m:sub>
                          <m:sup>
                            <m:r>
                              <a:rPr lang="en-US" altLang="zh-CN" b="1" i="1">
                                <a:latin typeface="Cambria Math"/>
                              </a:rPr>
                              <m:t>𝟐</m:t>
                            </m:r>
                          </m:sup>
                        </m:sSubSup>
                      </m:num>
                      <m:den>
                        <m:sSubSup>
                          <m:sSubSupPr>
                            <m:ctrlPr>
                              <a:rPr lang="en-US" altLang="zh-CN" b="1" i="1">
                                <a:latin typeface="Cambria Math"/>
                              </a:rPr>
                            </m:ctrlPr>
                          </m:sSubSupPr>
                          <m:e>
                            <m:r>
                              <a:rPr lang="en-US" altLang="zh-CN" b="1" i="1">
                                <a:latin typeface="Cambria Math"/>
                              </a:rPr>
                              <m:t>𝜸</m:t>
                            </m:r>
                          </m:e>
                          <m:sub>
                            <m:r>
                              <a:rPr lang="en-US" altLang="zh-CN" b="1" i="1">
                                <a:latin typeface="Cambria Math"/>
                              </a:rPr>
                              <m:t>𝟎</m:t>
                            </m:r>
                          </m:sub>
                          <m:sup>
                            <m:r>
                              <a:rPr lang="en-US" altLang="zh-CN" b="1" i="1">
                                <a:latin typeface="Cambria Math"/>
                              </a:rPr>
                              <m:t>𝟒</m:t>
                            </m:r>
                          </m:sup>
                        </m:sSubSup>
                      </m:den>
                    </m:f>
                    <m:r>
                      <a:rPr lang="en-US" altLang="zh-CN" b="1" i="1" smtClean="0">
                        <a:latin typeface="Cambria Math"/>
                      </a:rPr>
                      <m:t>≈</m:t>
                    </m:r>
                    <m:sSup>
                      <m:sSupPr>
                        <m:ctrlPr>
                          <a:rPr lang="en-US" altLang="zh-CN" b="1" i="1">
                            <a:latin typeface="Cambria Math"/>
                          </a:rPr>
                        </m:ctrlPr>
                      </m:sSupPr>
                      <m:e>
                        <m:r>
                          <a:rPr lang="en-US" altLang="zh-CN" b="1" i="1">
                            <a:latin typeface="Cambria Math"/>
                          </a:rPr>
                          <m:t>𝝎</m:t>
                        </m:r>
                      </m:e>
                      <m:sup>
                        <m:r>
                          <a:rPr lang="en-US" altLang="zh-CN" b="1" i="1">
                            <a:latin typeface="Cambria Math"/>
                          </a:rPr>
                          <m:t>𝟐</m:t>
                        </m:r>
                      </m:sup>
                    </m:sSup>
                  </m:oMath>
                </a14:m>
                <a:endParaRPr lang="zh-CN" altLang="en-US" b="1" dirty="0"/>
              </a:p>
            </p:txBody>
          </p:sp>
        </mc:Choice>
        <mc:Fallback xmlns="">
          <p:sp>
            <p:nvSpPr>
              <p:cNvPr id="2" name="标题 1"/>
              <p:cNvSpPr>
                <a:spLocks noGrp="1" noRot="1" noChangeAspect="1" noMove="1" noResize="1" noEditPoints="1" noAdjustHandles="1" noChangeArrowheads="1" noChangeShapeType="1" noTextEdit="1"/>
              </p:cNvSpPr>
              <p:nvPr>
                <p:ph type="title"/>
              </p:nvPr>
            </p:nvSpPr>
            <p:spPr>
              <a:blipFill rotWithShape="1">
                <a:blip r:embed="rId2"/>
                <a:stretch>
                  <a:fillRect b="-3191"/>
                </a:stretch>
              </a:blipFill>
            </p:spPr>
            <p:txBody>
              <a:bodyPr/>
              <a:lstStyle/>
              <a:p>
                <a:r>
                  <a:rPr lang="zh-CN" altLang="en-US">
                    <a:noFill/>
                  </a:rPr>
                  <a:t> </a:t>
                </a:r>
              </a:p>
            </p:txBody>
          </p:sp>
        </mc:Fallback>
      </mc:AlternateContent>
      <p:sp>
        <p:nvSpPr>
          <p:cNvPr id="3" name="内容占位符 2"/>
          <p:cNvSpPr>
            <a:spLocks noGrp="1"/>
          </p:cNvSpPr>
          <p:nvPr>
            <p:ph idx="1"/>
          </p:nvPr>
        </p:nvSpPr>
        <p:spPr/>
        <p:txBody>
          <a:bodyPr/>
          <a:lstStyle/>
          <a:p>
            <a:r>
              <a:rPr lang="en-US" altLang="zh-CN" b="1" dirty="0"/>
              <a:t>The QED </a:t>
            </a:r>
            <a:r>
              <a:rPr lang="en-US" altLang="zh-CN" b="1" dirty="0" smtClean="0"/>
              <a:t>effect and </a:t>
            </a:r>
            <a:r>
              <a:rPr lang="en-US" altLang="zh-CN" b="1" dirty="0"/>
              <a:t>the drift effect dominate, while the collective effect is overwhelmed.</a:t>
            </a:r>
            <a:endParaRPr lang="zh-CN" altLang="en-US" b="1" dirty="0"/>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2678182"/>
            <a:ext cx="8313877" cy="4149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745271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b="1" dirty="0" smtClean="0"/>
              <a:t>Applications- </a:t>
            </a:r>
            <a:r>
              <a:rPr lang="en-US" altLang="zh-CN" b="1" dirty="0"/>
              <a:t>millisecond</a:t>
            </a:r>
            <a:r>
              <a:rPr lang="en-US" altLang="zh-CN" b="1" dirty="0" smtClean="0"/>
              <a:t> pulsar </a:t>
            </a:r>
            <a:endParaRPr lang="zh-CN" altLang="en-US" b="1" dirty="0"/>
          </a:p>
        </p:txBody>
      </p:sp>
      <p:sp>
        <p:nvSpPr>
          <p:cNvPr id="3" name="内容占位符 2"/>
          <p:cNvSpPr>
            <a:spLocks noGrp="1"/>
          </p:cNvSpPr>
          <p:nvPr>
            <p:ph idx="1"/>
          </p:nvPr>
        </p:nvSpPr>
        <p:spPr/>
        <p:txBody>
          <a:bodyPr/>
          <a:lstStyle/>
          <a:p>
            <a:r>
              <a:rPr lang="en-US" altLang="zh-CN" b="1" dirty="0"/>
              <a:t>T</a:t>
            </a:r>
            <a:r>
              <a:rPr lang="en-US" altLang="zh-CN" b="1" dirty="0" smtClean="0"/>
              <a:t>he thickness of </a:t>
            </a:r>
            <a:r>
              <a:rPr lang="en-US" altLang="zh-CN" b="1" dirty="0"/>
              <a:t>the magnetosphere of a millisecond pulsar could be estimated </a:t>
            </a:r>
            <a:r>
              <a:rPr lang="en-US" altLang="zh-CN" b="1" dirty="0" smtClean="0"/>
              <a:t>by:</a:t>
            </a:r>
          </a:p>
          <a:p>
            <a:endParaRPr lang="zh-CN" altLang="en-US" b="1"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76425" y="2809875"/>
            <a:ext cx="5391150" cy="1238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3" y="4492915"/>
            <a:ext cx="9074150" cy="90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771613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b="1" dirty="0" smtClean="0"/>
              <a:t>Applications-Pulsar</a:t>
            </a:r>
            <a:endParaRPr lang="zh-CN" altLang="en-US" b="1" dirty="0"/>
          </a:p>
        </p:txBody>
      </p:sp>
      <p:sp>
        <p:nvSpPr>
          <p:cNvPr id="3" name="内容占位符 2"/>
          <p:cNvSpPr>
            <a:spLocks noGrp="1"/>
          </p:cNvSpPr>
          <p:nvPr>
            <p:ph idx="1"/>
          </p:nvPr>
        </p:nvSpPr>
        <p:spPr/>
        <p:txBody>
          <a:bodyPr>
            <a:normAutofit fontScale="92500" lnSpcReduction="20000"/>
          </a:bodyPr>
          <a:lstStyle/>
          <a:p>
            <a:r>
              <a:rPr lang="en-US" altLang="zh-CN" b="1" dirty="0"/>
              <a:t>T</a:t>
            </a:r>
            <a:r>
              <a:rPr lang="en-US" altLang="zh-CN" b="1" dirty="0" smtClean="0"/>
              <a:t>he </a:t>
            </a:r>
            <a:r>
              <a:rPr lang="en-US" altLang="zh-CN" b="1" dirty="0"/>
              <a:t>relationship between the plasma density</a:t>
            </a:r>
          </a:p>
          <a:p>
            <a:pPr marL="0" indent="0">
              <a:buNone/>
            </a:pPr>
            <a:r>
              <a:rPr lang="en-US" altLang="zh-CN" b="1" dirty="0"/>
              <a:t>and the magnetic field is given </a:t>
            </a:r>
            <a:r>
              <a:rPr lang="en-US" altLang="zh-CN" b="1" dirty="0" smtClean="0"/>
              <a:t>by: </a:t>
            </a:r>
          </a:p>
          <a:p>
            <a:pPr marL="0" indent="0">
              <a:buNone/>
            </a:pPr>
            <a:endParaRPr lang="en-US" altLang="zh-CN" b="1" dirty="0"/>
          </a:p>
          <a:p>
            <a:pPr marL="0" indent="0">
              <a:buNone/>
            </a:pPr>
            <a:endParaRPr lang="en-US" altLang="zh-CN" b="1" dirty="0" smtClean="0"/>
          </a:p>
          <a:p>
            <a:endParaRPr lang="en-US" altLang="zh-CN" b="1" dirty="0" smtClean="0"/>
          </a:p>
          <a:p>
            <a:r>
              <a:rPr lang="en-US" altLang="zh-CN" b="1" dirty="0" smtClean="0"/>
              <a:t>If </a:t>
            </a:r>
            <a:r>
              <a:rPr lang="en-US" altLang="zh-CN" b="1" dirty="0"/>
              <a:t>the dependence of the degree of elliptical polarization on the </a:t>
            </a:r>
            <a:r>
              <a:rPr lang="en-US" altLang="zh-CN" b="1" dirty="0" smtClean="0"/>
              <a:t>wave frequency </a:t>
            </a:r>
            <a:r>
              <a:rPr lang="en-US" altLang="zh-CN" b="1" dirty="0"/>
              <a:t>or the wavelength is obtained, the degree of elliptical polarization should </a:t>
            </a:r>
            <a:r>
              <a:rPr lang="en-US" altLang="zh-CN" b="1" dirty="0" smtClean="0"/>
              <a:t>achieve a </a:t>
            </a:r>
            <a:r>
              <a:rPr lang="en-US" altLang="zh-CN" b="1" dirty="0"/>
              <a:t>minimum value at the critical wavelength.</a:t>
            </a:r>
            <a:endParaRPr lang="zh-CN" altLang="en-US" b="1"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074" y="2564904"/>
            <a:ext cx="7162800" cy="1152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577802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b="1" dirty="0" smtClean="0"/>
              <a:t>Outlines</a:t>
            </a:r>
            <a:endParaRPr lang="zh-CN" altLang="en-US" b="1" dirty="0"/>
          </a:p>
        </p:txBody>
      </p:sp>
      <p:sp>
        <p:nvSpPr>
          <p:cNvPr id="3" name="内容占位符 2"/>
          <p:cNvSpPr>
            <a:spLocks noGrp="1"/>
          </p:cNvSpPr>
          <p:nvPr>
            <p:ph idx="1"/>
          </p:nvPr>
        </p:nvSpPr>
        <p:spPr/>
        <p:txBody>
          <a:bodyPr>
            <a:normAutofit fontScale="92500" lnSpcReduction="10000"/>
          </a:bodyPr>
          <a:lstStyle/>
          <a:p>
            <a:r>
              <a:rPr lang="en-US" altLang="zh-CN" b="1" dirty="0" smtClean="0"/>
              <a:t>Laser Inverse Compton Scattering</a:t>
            </a:r>
            <a:r>
              <a:rPr lang="zh-CN" altLang="en-US" b="1" dirty="0" smtClean="0"/>
              <a:t>（</a:t>
            </a:r>
            <a:r>
              <a:rPr lang="en-US" altLang="zh-CN" b="1" dirty="0"/>
              <a:t>L</a:t>
            </a:r>
            <a:r>
              <a:rPr lang="en-US" altLang="zh-CN" b="1" dirty="0" smtClean="0"/>
              <a:t>CS</a:t>
            </a:r>
            <a:r>
              <a:rPr lang="zh-CN" altLang="en-US" b="1" dirty="0" smtClean="0"/>
              <a:t>）</a:t>
            </a:r>
            <a:r>
              <a:rPr lang="en-US" altLang="zh-CN" b="1" dirty="0" smtClean="0"/>
              <a:t>at IHEP</a:t>
            </a:r>
          </a:p>
          <a:p>
            <a:endParaRPr lang="en-US" altLang="zh-CN" b="1" dirty="0" smtClean="0"/>
          </a:p>
          <a:p>
            <a:r>
              <a:rPr lang="en-US" altLang="zh-CN" b="1" dirty="0" smtClean="0"/>
              <a:t>The applications</a:t>
            </a:r>
            <a:r>
              <a:rPr lang="zh-CN" altLang="en-US" b="1" dirty="0" smtClean="0"/>
              <a:t>：</a:t>
            </a:r>
            <a:endParaRPr lang="en-US" altLang="zh-CN" b="1" dirty="0" smtClean="0"/>
          </a:p>
          <a:p>
            <a:pPr>
              <a:buFont typeface="Wingdings" pitchFamily="2" charset="2"/>
              <a:buChar char="Ø"/>
            </a:pPr>
            <a:r>
              <a:rPr lang="en-US" altLang="zh-CN" b="1" dirty="0" smtClean="0"/>
              <a:t>The scaling of γ-detectors</a:t>
            </a:r>
          </a:p>
          <a:p>
            <a:pPr>
              <a:buFont typeface="Wingdings" pitchFamily="2" charset="2"/>
              <a:buChar char="Ø"/>
            </a:pPr>
            <a:r>
              <a:rPr lang="en-US" altLang="zh-CN" b="1" dirty="0" smtClean="0"/>
              <a:t>Gamma-nuclear physics</a:t>
            </a:r>
            <a:r>
              <a:rPr lang="zh-CN" altLang="en-US" b="1" dirty="0" smtClean="0"/>
              <a:t>：</a:t>
            </a:r>
            <a:r>
              <a:rPr lang="en-US" altLang="zh-CN" b="1" dirty="0" smtClean="0"/>
              <a:t>(γ,*) reactions</a:t>
            </a:r>
          </a:p>
          <a:p>
            <a:endParaRPr lang="en-US" altLang="zh-CN" b="1" dirty="0"/>
          </a:p>
          <a:p>
            <a:r>
              <a:rPr lang="en-US" altLang="zh-CN" b="1" dirty="0" smtClean="0"/>
              <a:t>CEPC γ-ray </a:t>
            </a:r>
            <a:r>
              <a:rPr lang="zh-CN" altLang="en-US" b="1" dirty="0" smtClean="0"/>
              <a:t>（</a:t>
            </a:r>
            <a:r>
              <a:rPr lang="en-US" altLang="zh-CN" b="1" dirty="0"/>
              <a:t>100GeV</a:t>
            </a:r>
            <a:r>
              <a:rPr lang="zh-CN" altLang="en-US" b="1" dirty="0" smtClean="0"/>
              <a:t>）</a:t>
            </a:r>
            <a:r>
              <a:rPr lang="en-US" altLang="zh-CN" b="1" dirty="0" smtClean="0"/>
              <a:t>and possible applications (synchrotron</a:t>
            </a:r>
            <a:r>
              <a:rPr lang="en-US" altLang="zh-CN" b="1" dirty="0"/>
              <a:t> radiation </a:t>
            </a:r>
            <a:r>
              <a:rPr lang="en-US" altLang="zh-CN" b="1" dirty="0" smtClean="0"/>
              <a:t>source, or LCS)</a:t>
            </a:r>
          </a:p>
          <a:p>
            <a:endParaRPr lang="zh-CN" altLang="en-US" b="1" dirty="0"/>
          </a:p>
        </p:txBody>
      </p:sp>
    </p:spTree>
    <p:extLst>
      <p:ext uri="{BB962C8B-B14F-4D97-AF65-F5344CB8AC3E}">
        <p14:creationId xmlns:p14="http://schemas.microsoft.com/office/powerpoint/2010/main" val="416188919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5" name="内容占位符 4"/>
          <p:cNvSpPr>
            <a:spLocks noGrp="1"/>
          </p:cNvSpPr>
          <p:nvPr>
            <p:ph idx="1"/>
          </p:nvPr>
        </p:nvSpPr>
        <p:spPr>
          <a:xfrm>
            <a:off x="457200" y="1600200"/>
            <a:ext cx="8229600" cy="1754326"/>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marL="0" indent="0" algn="ctr">
              <a:buNone/>
            </a:pPr>
            <a:r>
              <a:rPr lang="en-US" altLang="zh-CN" sz="54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Thank you </a:t>
            </a:r>
            <a:r>
              <a:rPr lang="en-US" altLang="zh-CN" sz="54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for your attentions !</a:t>
            </a:r>
            <a:endParaRPr lang="zh-CN" altLang="en-US" sz="54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Tree>
    <p:extLst>
      <p:ext uri="{BB962C8B-B14F-4D97-AF65-F5344CB8AC3E}">
        <p14:creationId xmlns:p14="http://schemas.microsoft.com/office/powerpoint/2010/main" val="6864316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95700" y="2825750"/>
            <a:ext cx="5448300" cy="403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2" name="标题 1"/>
          <p:cNvSpPr>
            <a:spLocks noGrp="1"/>
          </p:cNvSpPr>
          <p:nvPr>
            <p:ph type="title"/>
          </p:nvPr>
        </p:nvSpPr>
        <p:spPr/>
        <p:txBody>
          <a:bodyPr>
            <a:normAutofit/>
          </a:bodyPr>
          <a:lstStyle/>
          <a:p>
            <a:r>
              <a:rPr lang="en-US" altLang="zh-CN" dirty="0"/>
              <a:t>L</a:t>
            </a:r>
            <a:r>
              <a:rPr lang="en-US" altLang="zh-CN" dirty="0" smtClean="0"/>
              <a:t>CS γ-ray source</a:t>
            </a:r>
            <a:endParaRPr lang="zh-CN" altLang="en-US" dirty="0"/>
          </a:p>
        </p:txBody>
      </p:sp>
      <p:sp>
        <p:nvSpPr>
          <p:cNvPr id="3" name="内容占位符 2"/>
          <p:cNvSpPr>
            <a:spLocks noGrp="1"/>
          </p:cNvSpPr>
          <p:nvPr>
            <p:ph idx="1"/>
          </p:nvPr>
        </p:nvSpPr>
        <p:spPr>
          <a:xfrm>
            <a:off x="0" y="1340768"/>
            <a:ext cx="4355976" cy="4525963"/>
          </a:xfrm>
        </p:spPr>
        <p:txBody>
          <a:bodyPr>
            <a:normAutofit/>
          </a:bodyPr>
          <a:lstStyle/>
          <a:p>
            <a:r>
              <a:rPr lang="en-US" altLang="zh-CN" dirty="0" smtClean="0"/>
              <a:t>High brightness</a:t>
            </a:r>
          </a:p>
          <a:p>
            <a:r>
              <a:rPr lang="en-US" altLang="zh-CN" dirty="0" smtClean="0"/>
              <a:t>The Small divergence angle: 1/γ</a:t>
            </a:r>
          </a:p>
          <a:p>
            <a:r>
              <a:rPr lang="en-US" altLang="zh-CN" dirty="0" smtClean="0"/>
              <a:t>tunable energy in the wide MeV-</a:t>
            </a:r>
            <a:r>
              <a:rPr lang="en-US" altLang="zh-CN" dirty="0" err="1" smtClean="0"/>
              <a:t>GeV</a:t>
            </a:r>
            <a:r>
              <a:rPr lang="en-US" altLang="zh-CN" dirty="0" smtClean="0"/>
              <a:t> energy range.</a:t>
            </a:r>
          </a:p>
          <a:p>
            <a:r>
              <a:rPr lang="en-US" altLang="zh-CN" dirty="0" smtClean="0"/>
              <a:t>Quasi-</a:t>
            </a:r>
            <a:r>
              <a:rPr lang="en-US" altLang="zh-CN" dirty="0" err="1" smtClean="0"/>
              <a:t>monoenergetic</a:t>
            </a:r>
            <a:endParaRPr lang="en-US" altLang="zh-CN" dirty="0" smtClean="0"/>
          </a:p>
          <a:p>
            <a:r>
              <a:rPr lang="en-US" altLang="zh-CN" dirty="0" smtClean="0"/>
              <a:t>Highly polarized</a:t>
            </a:r>
          </a:p>
          <a:p>
            <a:endParaRPr lang="zh-CN" altLang="en-US" dirty="0"/>
          </a:p>
        </p:txBody>
      </p:sp>
    </p:spTree>
    <p:extLst>
      <p:ext uri="{BB962C8B-B14F-4D97-AF65-F5344CB8AC3E}">
        <p14:creationId xmlns:p14="http://schemas.microsoft.com/office/powerpoint/2010/main" val="342266738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日期占位符 3"/>
          <p:cNvSpPr>
            <a:spLocks noGrp="1"/>
          </p:cNvSpPr>
          <p:nvPr>
            <p:ph type="dt" sz="half" idx="10"/>
          </p:nvPr>
        </p:nvSpPr>
        <p:spPr/>
        <p:txBody>
          <a:bodyPr/>
          <a:lstStyle/>
          <a:p>
            <a:r>
              <a:rPr lang="zh-CN" altLang="en-US" dirty="0" smtClean="0"/>
              <a:t>201</a:t>
            </a:r>
            <a:r>
              <a:rPr lang="en-US" altLang="zh-CN" dirty="0" smtClean="0"/>
              <a:t>7-4-25</a:t>
            </a:r>
            <a:endParaRPr lang="en-US" altLang="zh-CN" dirty="0"/>
          </a:p>
        </p:txBody>
      </p:sp>
      <p:sp>
        <p:nvSpPr>
          <p:cNvPr id="7" name="页脚占位符 4"/>
          <p:cNvSpPr>
            <a:spLocks noGrp="1"/>
          </p:cNvSpPr>
          <p:nvPr>
            <p:ph type="ftr" sz="quarter" idx="11"/>
          </p:nvPr>
        </p:nvSpPr>
        <p:spPr/>
        <p:txBody>
          <a:bodyPr/>
          <a:lstStyle/>
          <a:p>
            <a:r>
              <a:rPr lang="en-US" altLang="zh-CN" dirty="0" smtClean="0"/>
              <a:t>ICFA Mini-Workshop </a:t>
            </a:r>
            <a:r>
              <a:rPr lang="en-US" altLang="zh-CN" dirty="0"/>
              <a:t>on Future gamma-gamma Collider</a:t>
            </a:r>
            <a:r>
              <a:rPr lang="en-US" altLang="zh-CN" dirty="0" smtClean="0"/>
              <a:t> ,Tsinghua</a:t>
            </a:r>
            <a:endParaRPr lang="en-US" altLang="zh-CN" dirty="0"/>
          </a:p>
        </p:txBody>
      </p:sp>
      <p:sp>
        <p:nvSpPr>
          <p:cNvPr id="20482" name="Rectangle 2"/>
          <p:cNvSpPr>
            <a:spLocks noGrp="1" noChangeArrowheads="1"/>
          </p:cNvSpPr>
          <p:nvPr>
            <p:ph type="title"/>
          </p:nvPr>
        </p:nvSpPr>
        <p:spPr>
          <a:xfrm>
            <a:off x="457200" y="274638"/>
            <a:ext cx="8229600" cy="490537"/>
          </a:xfrm>
        </p:spPr>
        <p:txBody>
          <a:bodyPr>
            <a:normAutofit fontScale="90000"/>
          </a:bodyPr>
          <a:lstStyle/>
          <a:p>
            <a:r>
              <a:rPr lang="en-US" altLang="zh-CN" sz="3200" dirty="0" err="1">
                <a:latin typeface="微软雅黑" pitchFamily="34" charset="-122"/>
                <a:ea typeface="微软雅黑" pitchFamily="34" charset="-122"/>
              </a:rPr>
              <a:t>T</a:t>
            </a:r>
            <a:r>
              <a:rPr lang="en-US" altLang="zh-CN" sz="3200" dirty="0" err="1" smtClean="0">
                <a:latin typeface="微软雅黑" pitchFamily="34" charset="-122"/>
                <a:ea typeface="微软雅黑" pitchFamily="34" charset="-122"/>
              </a:rPr>
              <a:t>estBeam</a:t>
            </a:r>
            <a:r>
              <a:rPr lang="en-US" altLang="zh-CN" sz="3200" dirty="0" smtClean="0">
                <a:latin typeface="微软雅黑" pitchFamily="34" charset="-122"/>
                <a:ea typeface="微软雅黑" pitchFamily="34" charset="-122"/>
              </a:rPr>
              <a:t> Facility</a:t>
            </a:r>
            <a:r>
              <a:rPr lang="zh-CN" altLang="en-US" sz="3200" dirty="0" smtClean="0">
                <a:latin typeface="微软雅黑" pitchFamily="34" charset="-122"/>
                <a:ea typeface="微软雅黑" pitchFamily="34" charset="-122"/>
              </a:rPr>
              <a:t> </a:t>
            </a:r>
            <a:r>
              <a:rPr lang="en-US" altLang="zh-CN" sz="3200" dirty="0" smtClean="0">
                <a:latin typeface="微软雅黑" pitchFamily="34" charset="-122"/>
                <a:ea typeface="微软雅黑" pitchFamily="34" charset="-122"/>
              </a:rPr>
              <a:t>at IHEP</a:t>
            </a:r>
            <a:endParaRPr lang="zh-CN" altLang="en-US" sz="3200" dirty="0">
              <a:latin typeface="微软雅黑" pitchFamily="34" charset="-122"/>
              <a:ea typeface="微软雅黑" pitchFamily="34" charset="-122"/>
            </a:endParaRPr>
          </a:p>
        </p:txBody>
      </p:sp>
      <p:pic>
        <p:nvPicPr>
          <p:cNvPr id="20484" name="图片 7"/>
          <p:cNvPicPr>
            <a:picLocks noGrp="1" noChangeAspect="1" noChangeArrowheads="1"/>
          </p:cNvPicPr>
          <p:nvPr>
            <p:ph type="body" idx="1"/>
          </p:nvPr>
        </p:nvPicPr>
        <p:blipFill>
          <a:blip r:embed="rId2">
            <a:lum contrast="-20000"/>
            <a:extLst>
              <a:ext uri="{28A0092B-C50C-407E-A947-70E740481C1C}">
                <a14:useLocalDpi xmlns:a14="http://schemas.microsoft.com/office/drawing/2010/main" val="0"/>
              </a:ext>
            </a:extLst>
          </a:blip>
          <a:srcRect/>
          <a:stretch>
            <a:fillRect/>
          </a:stretch>
        </p:blipFill>
        <p:spPr>
          <a:xfrm>
            <a:off x="323850" y="839788"/>
            <a:ext cx="7704138" cy="53975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0485" name="图片 1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187" y="836712"/>
            <a:ext cx="8820150" cy="5180013"/>
          </a:xfrm>
          <a:prstGeom prst="rect">
            <a:avLst/>
          </a:prstGeom>
          <a:solidFill>
            <a:srgbClr val="C0C0C0">
              <a:alpha val="95000"/>
            </a:srgbClr>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20487" name="Oval 7"/>
          <p:cNvSpPr>
            <a:spLocks noChangeArrowheads="1"/>
          </p:cNvSpPr>
          <p:nvPr/>
        </p:nvSpPr>
        <p:spPr bwMode="auto">
          <a:xfrm>
            <a:off x="4932363" y="1989138"/>
            <a:ext cx="3384550" cy="1295400"/>
          </a:xfrm>
          <a:prstGeom prst="ellipse">
            <a:avLst/>
          </a:pr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Tree>
    <p:extLst>
      <p:ext uri="{BB962C8B-B14F-4D97-AF65-F5344CB8AC3E}">
        <p14:creationId xmlns:p14="http://schemas.microsoft.com/office/powerpoint/2010/main" val="367298004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0485"/>
                                        </p:tgtEl>
                                        <p:attrNameLst>
                                          <p:attrName>style.visibility</p:attrName>
                                        </p:attrNameLst>
                                      </p:cBhvr>
                                      <p:to>
                                        <p:strVal val="visible"/>
                                      </p:to>
                                    </p:set>
                                    <p:animEffect transition="in" filter="blinds(horizontal)">
                                      <p:cBhvr>
                                        <p:cTn id="7" dur="500"/>
                                        <p:tgtEl>
                                          <p:spTgt spid="2048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nodeType="clickEffect">
                                  <p:stCondLst>
                                    <p:cond delay="0"/>
                                  </p:stCondLst>
                                  <p:childTnLst>
                                    <p:set>
                                      <p:cBhvr>
                                        <p:cTn id="11" dur="1" fill="hold">
                                          <p:stCondLst>
                                            <p:cond delay="0"/>
                                          </p:stCondLst>
                                        </p:cTn>
                                        <p:tgtEl>
                                          <p:spTgt spid="20485"/>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2048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67544" y="116632"/>
            <a:ext cx="7859216" cy="720080"/>
          </a:xfrm>
        </p:spPr>
        <p:txBody>
          <a:bodyPr>
            <a:noAutofit/>
          </a:bodyPr>
          <a:lstStyle/>
          <a:p>
            <a:r>
              <a:rPr lang="en-US" altLang="zh-CN" dirty="0" smtClean="0"/>
              <a:t>Current status /Schedule</a:t>
            </a:r>
            <a:endParaRPr lang="zh-CN" altLang="en-US" dirty="0"/>
          </a:p>
        </p:txBody>
      </p:sp>
      <p:sp>
        <p:nvSpPr>
          <p:cNvPr id="3" name="内容占位符 2"/>
          <p:cNvSpPr>
            <a:spLocks noGrp="1"/>
          </p:cNvSpPr>
          <p:nvPr>
            <p:ph idx="1"/>
          </p:nvPr>
        </p:nvSpPr>
        <p:spPr>
          <a:xfrm>
            <a:off x="179512" y="836712"/>
            <a:ext cx="8712968" cy="5733256"/>
          </a:xfrm>
        </p:spPr>
        <p:txBody>
          <a:bodyPr>
            <a:noAutofit/>
          </a:bodyPr>
          <a:lstStyle/>
          <a:p>
            <a:r>
              <a:rPr lang="en-US" altLang="zh-CN" b="1" dirty="0" smtClean="0"/>
              <a:t>Obtained Funds</a:t>
            </a:r>
            <a:r>
              <a:rPr lang="zh-CN" altLang="en-US" b="1" dirty="0" smtClean="0"/>
              <a:t>：</a:t>
            </a:r>
            <a:endParaRPr lang="en-US" altLang="zh-CN" b="1" dirty="0" smtClean="0"/>
          </a:p>
          <a:p>
            <a:pPr>
              <a:buFont typeface="Wingdings" pitchFamily="2" charset="2"/>
              <a:buChar char="Ø"/>
            </a:pPr>
            <a:r>
              <a:rPr lang="en-US" altLang="zh-CN" sz="2000" b="1" u="sng" dirty="0" smtClean="0">
                <a:solidFill>
                  <a:schemeClr val="accent2">
                    <a:lumMod val="50000"/>
                  </a:schemeClr>
                </a:solidFill>
              </a:rPr>
              <a:t>”</a:t>
            </a:r>
            <a:r>
              <a:rPr lang="en-US" altLang="zh-CN" sz="2000" b="1" u="sng" dirty="0">
                <a:solidFill>
                  <a:schemeClr val="accent2">
                    <a:lumMod val="50000"/>
                  </a:schemeClr>
                </a:solidFill>
              </a:rPr>
              <a:t>The experiment study on LCS driven by intense laser pulses</a:t>
            </a:r>
            <a:r>
              <a:rPr lang="en-US" altLang="zh-CN" sz="2000" b="1" u="sng" dirty="0">
                <a:solidFill>
                  <a:schemeClr val="accent2">
                    <a:lumMod val="50000"/>
                  </a:schemeClr>
                </a:solidFill>
                <a:ea typeface="微软雅黑" pitchFamily="34" charset="-122"/>
              </a:rPr>
              <a:t>”, </a:t>
            </a:r>
            <a:r>
              <a:rPr lang="en-US" altLang="zh-CN" sz="2000" b="1" u="sng" dirty="0">
                <a:solidFill>
                  <a:schemeClr val="accent2">
                    <a:lumMod val="50000"/>
                  </a:schemeClr>
                </a:solidFill>
              </a:rPr>
              <a:t>An innovative research project from CAS; </a:t>
            </a:r>
            <a:endParaRPr lang="en-US" altLang="zh-CN" sz="2000" b="1" u="sng" dirty="0" smtClean="0">
              <a:solidFill>
                <a:schemeClr val="accent2">
                  <a:lumMod val="50000"/>
                </a:schemeClr>
              </a:solidFill>
            </a:endParaRPr>
          </a:p>
          <a:p>
            <a:pPr>
              <a:buFont typeface="Wingdings" pitchFamily="2" charset="2"/>
              <a:buChar char="Ø"/>
            </a:pPr>
            <a:r>
              <a:rPr lang="en-US" altLang="zh-CN" sz="2000" b="1" u="sng" dirty="0" smtClean="0">
                <a:solidFill>
                  <a:schemeClr val="accent2">
                    <a:lumMod val="50000"/>
                  </a:schemeClr>
                </a:solidFill>
              </a:rPr>
              <a:t>“</a:t>
            </a:r>
            <a:r>
              <a:rPr lang="en-US" altLang="zh-CN" sz="2000" b="1" u="sng" dirty="0">
                <a:solidFill>
                  <a:schemeClr val="accent2">
                    <a:lumMod val="50000"/>
                  </a:schemeClr>
                </a:solidFill>
              </a:rPr>
              <a:t>The key technologies of LCS and applications”, An emergency management project from National Natural Fund Committee </a:t>
            </a:r>
            <a:r>
              <a:rPr lang="en-US" altLang="zh-CN" sz="3600" b="1" dirty="0">
                <a:solidFill>
                  <a:schemeClr val="accent2">
                    <a:lumMod val="50000"/>
                  </a:schemeClr>
                </a:solidFill>
              </a:rPr>
              <a:t>	</a:t>
            </a:r>
            <a:endParaRPr lang="en-US" altLang="zh-CN" sz="3600" b="1" dirty="0" smtClean="0">
              <a:solidFill>
                <a:schemeClr val="accent2">
                  <a:lumMod val="50000"/>
                </a:schemeClr>
              </a:solidFill>
            </a:endParaRPr>
          </a:p>
          <a:p>
            <a:r>
              <a:rPr lang="en-US" altLang="zh-CN" b="1" dirty="0" smtClean="0"/>
              <a:t>Current status:</a:t>
            </a:r>
          </a:p>
          <a:p>
            <a:pPr>
              <a:buFont typeface="Wingdings" pitchFamily="2" charset="2"/>
              <a:buChar char="Ø"/>
            </a:pPr>
            <a:r>
              <a:rPr lang="en-US" altLang="zh-CN" b="1" dirty="0" smtClean="0"/>
              <a:t> </a:t>
            </a:r>
            <a:r>
              <a:rPr lang="en-US" altLang="zh-CN" sz="2000" b="1" dirty="0">
                <a:solidFill>
                  <a:schemeClr val="accent2">
                    <a:lumMod val="50000"/>
                  </a:schemeClr>
                </a:solidFill>
              </a:rPr>
              <a:t>The </a:t>
            </a:r>
            <a:r>
              <a:rPr lang="en-US" altLang="zh-CN" sz="2000" b="1" dirty="0" smtClean="0">
                <a:solidFill>
                  <a:schemeClr val="accent2">
                    <a:lumMod val="50000"/>
                  </a:schemeClr>
                </a:solidFill>
              </a:rPr>
              <a:t>basic detections </a:t>
            </a:r>
            <a:r>
              <a:rPr lang="en-US" altLang="zh-CN" sz="2000" b="1" dirty="0">
                <a:solidFill>
                  <a:schemeClr val="accent2">
                    <a:lumMod val="50000"/>
                  </a:schemeClr>
                </a:solidFill>
              </a:rPr>
              <a:t>of the quality of the electron </a:t>
            </a:r>
            <a:r>
              <a:rPr lang="en-US" altLang="zh-CN" sz="2000" b="1" dirty="0" smtClean="0">
                <a:solidFill>
                  <a:schemeClr val="accent2">
                    <a:lumMod val="50000"/>
                  </a:schemeClr>
                </a:solidFill>
              </a:rPr>
              <a:t>beams and the laser pulses;</a:t>
            </a:r>
          </a:p>
          <a:p>
            <a:pPr>
              <a:buFont typeface="Wingdings" pitchFamily="2" charset="2"/>
              <a:buChar char="Ø"/>
            </a:pPr>
            <a:r>
              <a:rPr lang="en-US" altLang="zh-CN" sz="2000" b="1" dirty="0">
                <a:solidFill>
                  <a:schemeClr val="accent2">
                    <a:lumMod val="50000"/>
                  </a:schemeClr>
                </a:solidFill>
              </a:rPr>
              <a:t>The </a:t>
            </a:r>
            <a:r>
              <a:rPr lang="en-US" altLang="zh-CN" sz="2000" b="1" dirty="0" smtClean="0">
                <a:solidFill>
                  <a:schemeClr val="accent2">
                    <a:lumMod val="50000"/>
                  </a:schemeClr>
                </a:solidFill>
              </a:rPr>
              <a:t>synchronization scheme between the electron beams and the lasers;</a:t>
            </a:r>
          </a:p>
          <a:p>
            <a:pPr>
              <a:buFont typeface="Wingdings" pitchFamily="2" charset="2"/>
              <a:buChar char="Ø"/>
            </a:pPr>
            <a:r>
              <a:rPr lang="en-US" altLang="zh-CN" sz="2000" b="1" dirty="0" smtClean="0">
                <a:solidFill>
                  <a:schemeClr val="accent2">
                    <a:lumMod val="50000"/>
                  </a:schemeClr>
                </a:solidFill>
              </a:rPr>
              <a:t>The scheme of </a:t>
            </a:r>
            <a:r>
              <a:rPr lang="en-US" altLang="zh-CN" sz="2000" b="1" dirty="0">
                <a:solidFill>
                  <a:schemeClr val="accent2">
                    <a:lumMod val="50000"/>
                  </a:schemeClr>
                </a:solidFill>
              </a:rPr>
              <a:t>the gamma-ray detection and the related nuclear physics experimental technologies</a:t>
            </a:r>
            <a:r>
              <a:rPr lang="en-US" altLang="zh-CN" sz="2000" b="1" dirty="0" smtClean="0">
                <a:solidFill>
                  <a:schemeClr val="accent2">
                    <a:lumMod val="50000"/>
                  </a:schemeClr>
                </a:solidFill>
              </a:rPr>
              <a:t>;</a:t>
            </a:r>
          </a:p>
          <a:p>
            <a:pPr>
              <a:buFont typeface="Wingdings" pitchFamily="2" charset="2"/>
              <a:buChar char="Ø"/>
            </a:pPr>
            <a:r>
              <a:rPr lang="en-US" altLang="zh-CN" sz="2000" b="1" dirty="0" smtClean="0">
                <a:solidFill>
                  <a:schemeClr val="accent2">
                    <a:lumMod val="50000"/>
                  </a:schemeClr>
                </a:solidFill>
              </a:rPr>
              <a:t>The plan on </a:t>
            </a:r>
            <a:r>
              <a:rPr lang="en-US" altLang="zh-CN" sz="2000" b="1" dirty="0">
                <a:solidFill>
                  <a:schemeClr val="accent2">
                    <a:lumMod val="50000"/>
                  </a:schemeClr>
                </a:solidFill>
              </a:rPr>
              <a:t>the technology to generate intense sub-picosecond CO2 lasers; and so on</a:t>
            </a:r>
            <a:r>
              <a:rPr lang="en-US" altLang="zh-CN" sz="2000" b="1" dirty="0" smtClean="0">
                <a:solidFill>
                  <a:schemeClr val="accent2">
                    <a:lumMod val="50000"/>
                  </a:schemeClr>
                </a:solidFill>
              </a:rPr>
              <a:t>;</a:t>
            </a:r>
          </a:p>
        </p:txBody>
      </p:sp>
    </p:spTree>
    <p:extLst>
      <p:ext uri="{BB962C8B-B14F-4D97-AF65-F5344CB8AC3E}">
        <p14:creationId xmlns:p14="http://schemas.microsoft.com/office/powerpoint/2010/main" val="27872228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Current status /Schedule</a:t>
            </a: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a:xfrm>
                <a:off x="0" y="1519088"/>
                <a:ext cx="5076056" cy="4934248"/>
              </a:xfrm>
            </p:spPr>
            <p:txBody>
              <a:bodyPr>
                <a:normAutofit fontScale="77500" lnSpcReduction="20000"/>
              </a:bodyPr>
              <a:lstStyle/>
              <a:p>
                <a:r>
                  <a:rPr lang="en-US" altLang="zh-CN" b="1" dirty="0"/>
                  <a:t>Schedule: </a:t>
                </a:r>
              </a:p>
              <a:p>
                <a:pPr>
                  <a:buFont typeface="Wingdings" pitchFamily="2" charset="2"/>
                  <a:buChar char="Ø"/>
                </a:pPr>
                <a:r>
                  <a:rPr lang="en-US" altLang="zh-CN" b="1" u="sng" dirty="0" smtClean="0"/>
                  <a:t>Dec. 2017: </a:t>
                </a:r>
                <a:r>
                  <a:rPr lang="en-US" altLang="zh-CN" b="1" u="sng" dirty="0"/>
                  <a:t>the preliminary data of the LCS gamma-ray;</a:t>
                </a:r>
              </a:p>
              <a:p>
                <a:pPr>
                  <a:buFont typeface="Wingdings" pitchFamily="2" charset="2"/>
                  <a:buChar char="Ø"/>
                </a:pPr>
                <a:r>
                  <a:rPr lang="en-US" altLang="zh-CN" b="1" u="sng" dirty="0" smtClean="0"/>
                  <a:t>Dec. 2018: </a:t>
                </a:r>
                <a:r>
                  <a:rPr lang="en-US" altLang="zh-CN" b="1" u="sng" dirty="0"/>
                  <a:t>the believable detection data of the LCS gamma-ray;</a:t>
                </a:r>
              </a:p>
              <a:p>
                <a:r>
                  <a:rPr lang="en-US" altLang="zh-CN" b="1" u="sng" dirty="0"/>
                  <a:t>Near future</a:t>
                </a:r>
                <a:r>
                  <a:rPr lang="en-US" altLang="zh-CN" b="1" u="sng" dirty="0" smtClean="0"/>
                  <a:t>:</a:t>
                </a:r>
              </a:p>
              <a:p>
                <a:r>
                  <a:rPr lang="en-US" altLang="zh-CN" dirty="0" smtClean="0"/>
                  <a:t>@</a:t>
                </a:r>
                <a:r>
                  <a:rPr lang="en-US" altLang="zh-CN" dirty="0"/>
                  <a:t>CO2 laser(1J,180ps)</a:t>
                </a:r>
                <a14:m>
                  <m:oMath xmlns:m="http://schemas.openxmlformats.org/officeDocument/2006/math">
                    <m:r>
                      <a:rPr lang="en-US" altLang="zh-CN">
                        <a:solidFill>
                          <a:schemeClr val="accent2">
                            <a:lumMod val="50000"/>
                          </a:schemeClr>
                        </a:solidFill>
                        <a:latin typeface="Cambria Math"/>
                      </a:rPr>
                      <m:t> </m:t>
                    </m:r>
                    <m:sSub>
                      <m:sSubPr>
                        <m:ctrlPr>
                          <a:rPr lang="en-US" altLang="zh-CN" b="1" i="1">
                            <a:solidFill>
                              <a:schemeClr val="accent2">
                                <a:lumMod val="50000"/>
                              </a:schemeClr>
                            </a:solidFill>
                            <a:latin typeface="Cambria Math"/>
                          </a:rPr>
                        </m:ctrlPr>
                      </m:sSubPr>
                      <m:e>
                        <m:r>
                          <a:rPr lang="en-US" altLang="zh-CN" b="1" i="1">
                            <a:solidFill>
                              <a:schemeClr val="accent2">
                                <a:lumMod val="50000"/>
                              </a:schemeClr>
                            </a:solidFill>
                            <a:latin typeface="Cambria Math"/>
                          </a:rPr>
                          <m:t>𝑵</m:t>
                        </m:r>
                      </m:e>
                      <m:sub>
                        <m:r>
                          <a:rPr lang="en-US" altLang="zh-CN" b="1" i="1">
                            <a:solidFill>
                              <a:schemeClr val="accent2">
                                <a:lumMod val="50000"/>
                              </a:schemeClr>
                            </a:solidFill>
                            <a:latin typeface="Cambria Math"/>
                          </a:rPr>
                          <m:t>𝜸</m:t>
                        </m:r>
                      </m:sub>
                    </m:sSub>
                    <m:r>
                      <a:rPr lang="en-US" altLang="zh-CN" b="1" i="1">
                        <a:solidFill>
                          <a:schemeClr val="accent2">
                            <a:lumMod val="50000"/>
                          </a:schemeClr>
                        </a:solidFill>
                        <a:latin typeface="Cambria Math"/>
                      </a:rPr>
                      <m:t>=</m:t>
                    </m:r>
                    <m:r>
                      <a:rPr lang="en-US" altLang="zh-CN">
                        <a:solidFill>
                          <a:schemeClr val="accent2">
                            <a:lumMod val="50000"/>
                          </a:schemeClr>
                        </a:solidFill>
                        <a:latin typeface="Cambria Math"/>
                      </a:rPr>
                      <m:t>2</m:t>
                    </m:r>
                    <m:r>
                      <a:rPr lang="en-US" altLang="zh-CN" i="1">
                        <a:solidFill>
                          <a:schemeClr val="accent2">
                            <a:lumMod val="50000"/>
                          </a:schemeClr>
                        </a:solidFill>
                        <a:latin typeface="Cambria Math"/>
                      </a:rPr>
                      <m:t>×</m:t>
                    </m:r>
                    <m:sSup>
                      <m:sSupPr>
                        <m:ctrlPr>
                          <a:rPr lang="en-US" altLang="zh-CN" i="1">
                            <a:solidFill>
                              <a:schemeClr val="accent2">
                                <a:lumMod val="50000"/>
                              </a:schemeClr>
                            </a:solidFill>
                            <a:latin typeface="Cambria Math"/>
                          </a:rPr>
                        </m:ctrlPr>
                      </m:sSupPr>
                      <m:e>
                        <m:r>
                          <a:rPr lang="en-US" altLang="zh-CN" i="1">
                            <a:solidFill>
                              <a:schemeClr val="accent2">
                                <a:lumMod val="50000"/>
                              </a:schemeClr>
                            </a:solidFill>
                            <a:latin typeface="Cambria Math"/>
                          </a:rPr>
                          <m:t>10</m:t>
                        </m:r>
                      </m:e>
                      <m:sup>
                        <m:r>
                          <a:rPr lang="en-US" altLang="zh-CN" i="1">
                            <a:solidFill>
                              <a:schemeClr val="accent2">
                                <a:lumMod val="50000"/>
                              </a:schemeClr>
                            </a:solidFill>
                            <a:latin typeface="Cambria Math"/>
                          </a:rPr>
                          <m:t>9</m:t>
                        </m:r>
                      </m:sup>
                    </m:sSup>
                    <m:r>
                      <a:rPr lang="en-US" altLang="zh-CN" i="1">
                        <a:solidFill>
                          <a:schemeClr val="accent2">
                            <a:lumMod val="50000"/>
                          </a:schemeClr>
                        </a:solidFill>
                        <a:latin typeface="Cambria Math"/>
                      </a:rPr>
                      <m:t>𝑝h</m:t>
                    </m:r>
                    <m:r>
                      <a:rPr lang="en-US" altLang="zh-CN" i="1">
                        <a:solidFill>
                          <a:schemeClr val="accent2">
                            <a:lumMod val="50000"/>
                          </a:schemeClr>
                        </a:solidFill>
                        <a:latin typeface="Cambria Math"/>
                      </a:rPr>
                      <m:t>/</m:t>
                    </m:r>
                    <m:r>
                      <a:rPr lang="en-US" altLang="zh-CN" i="1">
                        <a:solidFill>
                          <a:schemeClr val="accent2">
                            <a:lumMod val="50000"/>
                          </a:schemeClr>
                        </a:solidFill>
                        <a:latin typeface="Cambria Math"/>
                      </a:rPr>
                      <m:t>𝑝𝑢𝑙𝑠𝑒</m:t>
                    </m:r>
                  </m:oMath>
                </a14:m>
                <a:endParaRPr lang="en-US" altLang="zh-CN" dirty="0"/>
              </a:p>
              <a:p>
                <a:r>
                  <a:rPr lang="en-US" altLang="zh-CN" dirty="0"/>
                  <a:t>@Solid laser(0.5J,5-10ps)</a:t>
                </a:r>
                <a14:m>
                  <m:oMath xmlns:m="http://schemas.openxmlformats.org/officeDocument/2006/math">
                    <m:r>
                      <a:rPr lang="en-US" altLang="zh-CN">
                        <a:solidFill>
                          <a:schemeClr val="accent2">
                            <a:lumMod val="50000"/>
                          </a:schemeClr>
                        </a:solidFill>
                        <a:latin typeface="Cambria Math"/>
                      </a:rPr>
                      <m:t> </m:t>
                    </m:r>
                    <m:sSub>
                      <m:sSubPr>
                        <m:ctrlPr>
                          <a:rPr lang="en-US" altLang="zh-CN" b="1" i="1">
                            <a:solidFill>
                              <a:schemeClr val="accent2">
                                <a:lumMod val="50000"/>
                              </a:schemeClr>
                            </a:solidFill>
                            <a:latin typeface="Cambria Math"/>
                          </a:rPr>
                        </m:ctrlPr>
                      </m:sSubPr>
                      <m:e>
                        <m:r>
                          <a:rPr lang="en-US" altLang="zh-CN" b="1" i="1">
                            <a:solidFill>
                              <a:schemeClr val="accent2">
                                <a:lumMod val="50000"/>
                              </a:schemeClr>
                            </a:solidFill>
                            <a:latin typeface="Cambria Math"/>
                          </a:rPr>
                          <m:t>𝑵</m:t>
                        </m:r>
                      </m:e>
                      <m:sub>
                        <m:r>
                          <a:rPr lang="en-US" altLang="zh-CN" b="1" i="1">
                            <a:solidFill>
                              <a:schemeClr val="accent2">
                                <a:lumMod val="50000"/>
                              </a:schemeClr>
                            </a:solidFill>
                            <a:latin typeface="Cambria Math"/>
                          </a:rPr>
                          <m:t>𝜸</m:t>
                        </m:r>
                      </m:sub>
                    </m:sSub>
                    <m:r>
                      <a:rPr lang="en-US" altLang="zh-CN" b="1" i="1">
                        <a:solidFill>
                          <a:schemeClr val="accent2">
                            <a:lumMod val="50000"/>
                          </a:schemeClr>
                        </a:solidFill>
                        <a:latin typeface="Cambria Math"/>
                      </a:rPr>
                      <m:t>=</m:t>
                    </m:r>
                    <m:r>
                      <a:rPr lang="en-US" altLang="zh-CN">
                        <a:solidFill>
                          <a:schemeClr val="accent2">
                            <a:lumMod val="50000"/>
                          </a:schemeClr>
                        </a:solidFill>
                        <a:latin typeface="Cambria Math"/>
                      </a:rPr>
                      <m:t>1</m:t>
                    </m:r>
                    <m:r>
                      <a:rPr lang="en-US" altLang="zh-CN" i="1">
                        <a:solidFill>
                          <a:schemeClr val="accent2">
                            <a:lumMod val="50000"/>
                          </a:schemeClr>
                        </a:solidFill>
                        <a:latin typeface="Cambria Math"/>
                      </a:rPr>
                      <m:t>×</m:t>
                    </m:r>
                    <m:sSup>
                      <m:sSupPr>
                        <m:ctrlPr>
                          <a:rPr lang="en-US" altLang="zh-CN" i="1">
                            <a:solidFill>
                              <a:schemeClr val="accent2">
                                <a:lumMod val="50000"/>
                              </a:schemeClr>
                            </a:solidFill>
                            <a:latin typeface="Cambria Math"/>
                          </a:rPr>
                        </m:ctrlPr>
                      </m:sSupPr>
                      <m:e>
                        <m:r>
                          <a:rPr lang="en-US" altLang="zh-CN" i="1">
                            <a:solidFill>
                              <a:schemeClr val="accent2">
                                <a:lumMod val="50000"/>
                              </a:schemeClr>
                            </a:solidFill>
                            <a:latin typeface="Cambria Math"/>
                          </a:rPr>
                          <m:t>10</m:t>
                        </m:r>
                      </m:e>
                      <m:sup>
                        <m:r>
                          <a:rPr lang="en-US" altLang="zh-CN" i="1">
                            <a:solidFill>
                              <a:schemeClr val="accent2">
                                <a:lumMod val="50000"/>
                              </a:schemeClr>
                            </a:solidFill>
                            <a:latin typeface="Cambria Math"/>
                          </a:rPr>
                          <m:t>8</m:t>
                        </m:r>
                      </m:sup>
                    </m:sSup>
                    <m:r>
                      <a:rPr lang="en-US" altLang="zh-CN" i="1">
                        <a:solidFill>
                          <a:schemeClr val="accent2">
                            <a:lumMod val="50000"/>
                          </a:schemeClr>
                        </a:solidFill>
                        <a:latin typeface="Cambria Math"/>
                      </a:rPr>
                      <m:t>𝑝h</m:t>
                    </m:r>
                    <m:r>
                      <a:rPr lang="en-US" altLang="zh-CN" i="1">
                        <a:solidFill>
                          <a:schemeClr val="accent2">
                            <a:lumMod val="50000"/>
                          </a:schemeClr>
                        </a:solidFill>
                        <a:latin typeface="Cambria Math"/>
                      </a:rPr>
                      <m:t>/</m:t>
                    </m:r>
                    <m:r>
                      <a:rPr lang="en-US" altLang="zh-CN" i="1">
                        <a:solidFill>
                          <a:schemeClr val="accent2">
                            <a:lumMod val="50000"/>
                          </a:schemeClr>
                        </a:solidFill>
                        <a:latin typeface="Cambria Math"/>
                      </a:rPr>
                      <m:t>𝑝𝑢𝑙𝑠𝑒</m:t>
                    </m:r>
                  </m:oMath>
                </a14:m>
                <a:r>
                  <a:rPr lang="en-US" altLang="zh-CN" b="1" u="sng" dirty="0"/>
                  <a:t>; ready for the gamma-ray calibration and the experiment of photon nuclear physics;</a:t>
                </a:r>
                <a:endParaRPr lang="zh-CN" altLang="en-US" b="1" dirty="0"/>
              </a:p>
              <a:p>
                <a:endParaRPr lang="en-US" altLang="zh-CN" b="1" dirty="0"/>
              </a:p>
              <a:p>
                <a:endParaRPr lang="zh-CN" alt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xfrm>
                <a:off x="0" y="1519088"/>
                <a:ext cx="5076056" cy="4934248"/>
              </a:xfrm>
              <a:blipFill rotWithShape="1">
                <a:blip r:embed="rId2"/>
                <a:stretch>
                  <a:fillRect l="-1681" t="-2222" r="-2041" b="-370"/>
                </a:stretch>
              </a:blipFill>
            </p:spPr>
            <p:txBody>
              <a:bodyPr/>
              <a:lstStyle/>
              <a:p>
                <a:r>
                  <a:rPr lang="zh-CN" altLang="en-US">
                    <a:noFill/>
                  </a:rPr>
                  <a:t> </a:t>
                </a:r>
              </a:p>
            </p:txBody>
          </p:sp>
        </mc:Fallback>
      </mc:AlternateContent>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0072" y="2985326"/>
            <a:ext cx="3810558" cy="3080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矩形 4"/>
          <p:cNvSpPr/>
          <p:nvPr/>
        </p:nvSpPr>
        <p:spPr>
          <a:xfrm>
            <a:off x="5416096" y="1772816"/>
            <a:ext cx="3727903" cy="923330"/>
          </a:xfrm>
          <a:prstGeom prst="rect">
            <a:avLst/>
          </a:prstGeom>
        </p:spPr>
        <p:txBody>
          <a:bodyPr wrap="square">
            <a:spAutoFit/>
          </a:bodyPr>
          <a:lstStyle/>
          <a:p>
            <a:r>
              <a:rPr lang="en-US" altLang="zh-CN" b="1" dirty="0"/>
              <a:t>A Photocathode RF GUN from Tsinghua will be used to optimize the quality of the electron beam.</a:t>
            </a:r>
            <a:endParaRPr lang="zh-CN" altLang="en-US" b="1" dirty="0"/>
          </a:p>
        </p:txBody>
      </p:sp>
    </p:spTree>
    <p:extLst>
      <p:ext uri="{BB962C8B-B14F-4D97-AF65-F5344CB8AC3E}">
        <p14:creationId xmlns:p14="http://schemas.microsoft.com/office/powerpoint/2010/main" val="6079447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0" y="0"/>
            <a:ext cx="9144000" cy="1143000"/>
          </a:xfrm>
        </p:spPr>
        <p:txBody>
          <a:bodyPr>
            <a:normAutofit/>
          </a:bodyPr>
          <a:lstStyle/>
          <a:p>
            <a:r>
              <a:rPr lang="en-US" altLang="zh-CN" dirty="0" smtClean="0"/>
              <a:t>Key parameters—energy:MeV-100MeV </a:t>
            </a: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a:xfrm>
                <a:off x="-33507" y="1196752"/>
                <a:ext cx="4605507" cy="2952328"/>
              </a:xfrm>
            </p:spPr>
            <p:txBody>
              <a:bodyPr>
                <a:normAutofit/>
              </a:bodyPr>
              <a:lstStyle/>
              <a:p>
                <a:r>
                  <a:rPr lang="en-US" altLang="zh-CN" sz="2800" b="1" dirty="0" smtClean="0"/>
                  <a:t>Electron beams</a:t>
                </a:r>
                <a:r>
                  <a:rPr lang="en-US" altLang="zh-CN" sz="2400" b="1" dirty="0" smtClean="0"/>
                  <a:t>: 0.5GeV-2.5GeV,10ps, 1nC,12.5Hz</a:t>
                </a:r>
              </a:p>
              <a:p>
                <a:r>
                  <a:rPr lang="en-US" altLang="zh-CN" sz="2800" b="1" dirty="0" smtClean="0"/>
                  <a:t>Laser systems: </a:t>
                </a:r>
              </a:p>
              <a:p>
                <a:r>
                  <a:rPr lang="en-US" altLang="zh-CN" sz="2400" b="1" dirty="0" smtClean="0"/>
                  <a:t>CO2 laser: 10.6</a:t>
                </a:r>
                <a14:m>
                  <m:oMath xmlns:m="http://schemas.openxmlformats.org/officeDocument/2006/math">
                    <m:r>
                      <a:rPr lang="en-US" altLang="zh-CN" sz="2400" b="1" i="1" smtClean="0">
                        <a:latin typeface="Cambria Math"/>
                      </a:rPr>
                      <m:t>𝝁</m:t>
                    </m:r>
                    <m:r>
                      <a:rPr lang="en-US" altLang="zh-CN" sz="2400" b="1" i="1" smtClean="0">
                        <a:latin typeface="Cambria Math"/>
                      </a:rPr>
                      <m:t>𝒎</m:t>
                    </m:r>
                  </m:oMath>
                </a14:m>
                <a:r>
                  <a:rPr lang="en-US" altLang="zh-CN" sz="2400" b="1" dirty="0" smtClean="0"/>
                  <a:t>, 180ps,1J</a:t>
                </a:r>
                <a:endParaRPr lang="en-US" altLang="zh-CN" sz="2400" b="1" dirty="0"/>
              </a:p>
              <a:p>
                <a:r>
                  <a:rPr lang="en-US" altLang="zh-CN" sz="2400" b="1" dirty="0" smtClean="0"/>
                  <a:t>Solid laser:1053nm,5-10ps, 500mJ </a:t>
                </a:r>
                <a:endParaRPr lang="zh-CN" altLang="en-US" sz="2400" b="1"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xfrm>
                <a:off x="-33507" y="1196752"/>
                <a:ext cx="4605507" cy="2952328"/>
              </a:xfrm>
              <a:blipFill rotWithShape="1">
                <a:blip r:embed="rId2"/>
                <a:stretch>
                  <a:fillRect l="-2384" t="-1856"/>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 name="矩形 3"/>
              <p:cNvSpPr/>
              <p:nvPr/>
            </p:nvSpPr>
            <p:spPr>
              <a:xfrm>
                <a:off x="4499992" y="1556792"/>
                <a:ext cx="4427984" cy="218207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altLang="zh-CN" sz="2000" b="1" i="1" smtClean="0">
                              <a:solidFill>
                                <a:schemeClr val="accent2">
                                  <a:lumMod val="50000"/>
                                </a:schemeClr>
                              </a:solidFill>
                              <a:latin typeface="Cambria Math"/>
                            </a:rPr>
                          </m:ctrlPr>
                        </m:sSubPr>
                        <m:e>
                          <m:r>
                            <a:rPr lang="en-US" altLang="zh-CN" sz="2000" b="1" i="1">
                              <a:solidFill>
                                <a:schemeClr val="accent2">
                                  <a:lumMod val="50000"/>
                                </a:schemeClr>
                              </a:solidFill>
                              <a:latin typeface="Cambria Math"/>
                            </a:rPr>
                            <m:t>𝑬</m:t>
                          </m:r>
                        </m:e>
                        <m:sub>
                          <m:r>
                            <a:rPr lang="en-US" altLang="zh-CN" sz="2000" b="1" i="1">
                              <a:solidFill>
                                <a:schemeClr val="accent2">
                                  <a:lumMod val="50000"/>
                                </a:schemeClr>
                              </a:solidFill>
                              <a:latin typeface="Cambria Math"/>
                            </a:rPr>
                            <m:t>𝜸</m:t>
                          </m:r>
                        </m:sub>
                      </m:sSub>
                      <m:r>
                        <a:rPr lang="en-US" altLang="zh-CN" sz="2000" b="1" i="1">
                          <a:solidFill>
                            <a:schemeClr val="accent2">
                              <a:lumMod val="50000"/>
                            </a:schemeClr>
                          </a:solidFill>
                          <a:latin typeface="Cambria Math"/>
                        </a:rPr>
                        <m:t>=</m:t>
                      </m:r>
                      <m:sSub>
                        <m:sSubPr>
                          <m:ctrlPr>
                            <a:rPr lang="en-US" altLang="zh-CN" sz="2000" b="1" i="1">
                              <a:solidFill>
                                <a:schemeClr val="accent2">
                                  <a:lumMod val="50000"/>
                                </a:schemeClr>
                              </a:solidFill>
                              <a:latin typeface="Cambria Math"/>
                            </a:rPr>
                          </m:ctrlPr>
                        </m:sSubPr>
                        <m:e>
                          <m:r>
                            <a:rPr lang="en-US" altLang="zh-CN" sz="2000" b="1" i="1">
                              <a:solidFill>
                                <a:schemeClr val="accent2">
                                  <a:lumMod val="50000"/>
                                </a:schemeClr>
                              </a:solidFill>
                              <a:latin typeface="Cambria Math"/>
                            </a:rPr>
                            <m:t>𝑬</m:t>
                          </m:r>
                        </m:e>
                        <m:sub>
                          <m:r>
                            <a:rPr lang="en-US" altLang="zh-CN" sz="2000" b="1" i="1">
                              <a:solidFill>
                                <a:schemeClr val="accent2">
                                  <a:lumMod val="50000"/>
                                </a:schemeClr>
                              </a:solidFill>
                              <a:latin typeface="Cambria Math"/>
                            </a:rPr>
                            <m:t>𝒆</m:t>
                          </m:r>
                        </m:sub>
                      </m:sSub>
                      <m:f>
                        <m:fPr>
                          <m:ctrlPr>
                            <a:rPr lang="en-US" altLang="zh-CN" sz="2000" b="1" i="1">
                              <a:solidFill>
                                <a:schemeClr val="accent2">
                                  <a:lumMod val="50000"/>
                                </a:schemeClr>
                              </a:solidFill>
                              <a:latin typeface="Cambria Math"/>
                            </a:rPr>
                          </m:ctrlPr>
                        </m:fPr>
                        <m:num>
                          <m:r>
                            <a:rPr lang="en-US" altLang="zh-CN" sz="2000" b="1" i="1">
                              <a:solidFill>
                                <a:schemeClr val="accent2">
                                  <a:lumMod val="50000"/>
                                </a:schemeClr>
                              </a:solidFill>
                              <a:latin typeface="Cambria Math"/>
                            </a:rPr>
                            <m:t>𝒛</m:t>
                          </m:r>
                        </m:num>
                        <m:den>
                          <m:r>
                            <a:rPr lang="en-US" altLang="zh-CN" sz="2000" b="1" i="1">
                              <a:solidFill>
                                <a:schemeClr val="accent2">
                                  <a:lumMod val="50000"/>
                                </a:schemeClr>
                              </a:solidFill>
                              <a:latin typeface="Cambria Math"/>
                            </a:rPr>
                            <m:t>𝟏</m:t>
                          </m:r>
                          <m:r>
                            <a:rPr lang="en-US" altLang="zh-CN" sz="2000" b="1" i="1">
                              <a:solidFill>
                                <a:schemeClr val="accent2">
                                  <a:lumMod val="50000"/>
                                </a:schemeClr>
                              </a:solidFill>
                              <a:latin typeface="Cambria Math"/>
                            </a:rPr>
                            <m:t>+</m:t>
                          </m:r>
                          <m:r>
                            <a:rPr lang="en-US" altLang="zh-CN" sz="2000" b="1" i="1">
                              <a:solidFill>
                                <a:schemeClr val="accent2">
                                  <a:lumMod val="50000"/>
                                </a:schemeClr>
                              </a:solidFill>
                              <a:latin typeface="Cambria Math"/>
                            </a:rPr>
                            <m:t>𝒛</m:t>
                          </m:r>
                          <m:r>
                            <a:rPr lang="en-US" altLang="zh-CN" sz="2000" b="1" i="1">
                              <a:solidFill>
                                <a:schemeClr val="accent2">
                                  <a:lumMod val="50000"/>
                                </a:schemeClr>
                              </a:solidFill>
                              <a:latin typeface="Cambria Math"/>
                            </a:rPr>
                            <m:t>+</m:t>
                          </m:r>
                          <m:r>
                            <a:rPr lang="en-US" altLang="zh-CN" sz="2000" b="1" i="1">
                              <a:solidFill>
                                <a:schemeClr val="accent2">
                                  <a:lumMod val="50000"/>
                                </a:schemeClr>
                              </a:solidFill>
                              <a:latin typeface="Cambria Math"/>
                            </a:rPr>
                            <m:t>𝒙</m:t>
                          </m:r>
                        </m:den>
                      </m:f>
                      <m:r>
                        <a:rPr lang="en-US" altLang="zh-CN" sz="2000" b="1" i="1">
                          <a:solidFill>
                            <a:schemeClr val="accent2">
                              <a:lumMod val="50000"/>
                            </a:schemeClr>
                          </a:solidFill>
                          <a:latin typeface="Cambria Math"/>
                        </a:rPr>
                        <m:t>, </m:t>
                      </m:r>
                    </m:oMath>
                  </m:oMathPara>
                </a14:m>
                <a:endParaRPr lang="en-US" altLang="zh-CN" sz="2000" b="1" i="1" dirty="0" smtClean="0">
                  <a:solidFill>
                    <a:schemeClr val="accent2">
                      <a:lumMod val="50000"/>
                    </a:schemeClr>
                  </a:solidFill>
                  <a:latin typeface="Cambria Math"/>
                </a:endParaRPr>
              </a:p>
              <a:p>
                <a:pPr/>
                <a14:m>
                  <m:oMathPara xmlns:m="http://schemas.openxmlformats.org/officeDocument/2006/math">
                    <m:oMathParaPr>
                      <m:jc m:val="centerGroup"/>
                    </m:oMathParaPr>
                    <m:oMath xmlns:m="http://schemas.openxmlformats.org/officeDocument/2006/math">
                      <m:r>
                        <a:rPr lang="en-US" altLang="zh-CN" sz="2000" b="1" i="1">
                          <a:solidFill>
                            <a:schemeClr val="accent2">
                              <a:lumMod val="50000"/>
                            </a:schemeClr>
                          </a:solidFill>
                          <a:latin typeface="Cambria Math"/>
                        </a:rPr>
                        <m:t>𝒛</m:t>
                      </m:r>
                      <m:r>
                        <a:rPr lang="en-US" altLang="zh-CN" sz="2000" b="1" i="1">
                          <a:solidFill>
                            <a:schemeClr val="accent2">
                              <a:lumMod val="50000"/>
                            </a:schemeClr>
                          </a:solidFill>
                          <a:latin typeface="Cambria Math"/>
                        </a:rPr>
                        <m:t>=</m:t>
                      </m:r>
                      <m:f>
                        <m:fPr>
                          <m:ctrlPr>
                            <a:rPr lang="en-US" altLang="zh-CN" sz="2000" b="1" i="1">
                              <a:solidFill>
                                <a:schemeClr val="accent2">
                                  <a:lumMod val="50000"/>
                                </a:schemeClr>
                              </a:solidFill>
                              <a:latin typeface="Cambria Math"/>
                            </a:rPr>
                          </m:ctrlPr>
                        </m:fPr>
                        <m:num>
                          <m:r>
                            <a:rPr lang="en-US" altLang="zh-CN" sz="2000" b="1" i="1">
                              <a:solidFill>
                                <a:schemeClr val="accent2">
                                  <a:lumMod val="50000"/>
                                </a:schemeClr>
                              </a:solidFill>
                              <a:latin typeface="Cambria Math"/>
                            </a:rPr>
                            <m:t>𝟒</m:t>
                          </m:r>
                          <m:sSub>
                            <m:sSubPr>
                              <m:ctrlPr>
                                <a:rPr lang="en-US" altLang="zh-CN" sz="2000" b="1" i="1">
                                  <a:solidFill>
                                    <a:schemeClr val="accent2">
                                      <a:lumMod val="50000"/>
                                    </a:schemeClr>
                                  </a:solidFill>
                                  <a:latin typeface="Cambria Math"/>
                                </a:rPr>
                              </m:ctrlPr>
                            </m:sSubPr>
                            <m:e>
                              <m:r>
                                <a:rPr lang="en-US" altLang="zh-CN" sz="2000" b="1" i="1">
                                  <a:solidFill>
                                    <a:schemeClr val="accent2">
                                      <a:lumMod val="50000"/>
                                    </a:schemeClr>
                                  </a:solidFill>
                                  <a:latin typeface="Cambria Math"/>
                                </a:rPr>
                                <m:t>𝑬</m:t>
                              </m:r>
                            </m:e>
                            <m:sub>
                              <m:r>
                                <a:rPr lang="en-US" altLang="zh-CN" sz="2000" b="1" i="1">
                                  <a:solidFill>
                                    <a:schemeClr val="accent2">
                                      <a:lumMod val="50000"/>
                                    </a:schemeClr>
                                  </a:solidFill>
                                  <a:latin typeface="Cambria Math"/>
                                </a:rPr>
                                <m:t>𝒆</m:t>
                              </m:r>
                            </m:sub>
                          </m:sSub>
                          <m:sSub>
                            <m:sSubPr>
                              <m:ctrlPr>
                                <a:rPr lang="en-US" altLang="zh-CN" sz="2000" b="1" i="1">
                                  <a:solidFill>
                                    <a:schemeClr val="accent2">
                                      <a:lumMod val="50000"/>
                                    </a:schemeClr>
                                  </a:solidFill>
                                  <a:latin typeface="Cambria Math"/>
                                </a:rPr>
                              </m:ctrlPr>
                            </m:sSubPr>
                            <m:e>
                              <m:r>
                                <a:rPr lang="en-US" altLang="zh-CN" sz="2000" b="1" i="1">
                                  <a:solidFill>
                                    <a:schemeClr val="accent2">
                                      <a:lumMod val="50000"/>
                                    </a:schemeClr>
                                  </a:solidFill>
                                  <a:latin typeface="Cambria Math"/>
                                </a:rPr>
                                <m:t>𝑬</m:t>
                              </m:r>
                            </m:e>
                            <m:sub>
                              <m:r>
                                <a:rPr lang="en-US" altLang="zh-CN" sz="2000" b="1" i="1">
                                  <a:solidFill>
                                    <a:schemeClr val="accent2">
                                      <a:lumMod val="50000"/>
                                    </a:schemeClr>
                                  </a:solidFill>
                                  <a:latin typeface="Cambria Math"/>
                                </a:rPr>
                                <m:t>𝑳</m:t>
                              </m:r>
                            </m:sub>
                          </m:sSub>
                        </m:num>
                        <m:den>
                          <m:sSub>
                            <m:sSubPr>
                              <m:ctrlPr>
                                <a:rPr lang="en-US" altLang="zh-CN" sz="2000" b="1" i="1">
                                  <a:solidFill>
                                    <a:schemeClr val="accent2">
                                      <a:lumMod val="50000"/>
                                    </a:schemeClr>
                                  </a:solidFill>
                                  <a:latin typeface="Cambria Math"/>
                                </a:rPr>
                              </m:ctrlPr>
                            </m:sSubPr>
                            <m:e>
                              <m:r>
                                <a:rPr lang="en-US" altLang="zh-CN" sz="2000" b="1" i="1">
                                  <a:solidFill>
                                    <a:schemeClr val="accent2">
                                      <a:lumMod val="50000"/>
                                    </a:schemeClr>
                                  </a:solidFill>
                                  <a:latin typeface="Cambria Math"/>
                                </a:rPr>
                                <m:t>(</m:t>
                              </m:r>
                              <m:r>
                                <a:rPr lang="en-US" altLang="zh-CN" sz="2000" b="1" i="1">
                                  <a:solidFill>
                                    <a:schemeClr val="accent2">
                                      <a:lumMod val="50000"/>
                                    </a:schemeClr>
                                  </a:solidFill>
                                  <a:latin typeface="Cambria Math"/>
                                </a:rPr>
                                <m:t>𝒎</m:t>
                              </m:r>
                            </m:e>
                            <m:sub>
                              <m:r>
                                <a:rPr lang="en-US" altLang="zh-CN" sz="2000" b="1" i="1">
                                  <a:solidFill>
                                    <a:schemeClr val="accent2">
                                      <a:lumMod val="50000"/>
                                    </a:schemeClr>
                                  </a:solidFill>
                                  <a:latin typeface="Cambria Math"/>
                                </a:rPr>
                                <m:t>𝒆</m:t>
                              </m:r>
                            </m:sub>
                          </m:sSub>
                          <m:sSup>
                            <m:sSupPr>
                              <m:ctrlPr>
                                <a:rPr lang="en-US" altLang="zh-CN" sz="2000" b="1" i="1">
                                  <a:solidFill>
                                    <a:schemeClr val="accent2">
                                      <a:lumMod val="50000"/>
                                    </a:schemeClr>
                                  </a:solidFill>
                                  <a:latin typeface="Cambria Math"/>
                                </a:rPr>
                              </m:ctrlPr>
                            </m:sSupPr>
                            <m:e>
                              <m:r>
                                <a:rPr lang="en-US" altLang="zh-CN" sz="2000" b="1" i="1">
                                  <a:solidFill>
                                    <a:schemeClr val="accent2">
                                      <a:lumMod val="50000"/>
                                    </a:schemeClr>
                                  </a:solidFill>
                                  <a:latin typeface="Cambria Math"/>
                                </a:rPr>
                                <m:t>𝒄</m:t>
                              </m:r>
                            </m:e>
                            <m:sup>
                              <m:r>
                                <a:rPr lang="en-US" altLang="zh-CN" sz="2000" b="1" i="1">
                                  <a:solidFill>
                                    <a:schemeClr val="accent2">
                                      <a:lumMod val="50000"/>
                                    </a:schemeClr>
                                  </a:solidFill>
                                  <a:latin typeface="Cambria Math"/>
                                </a:rPr>
                                <m:t>𝟐</m:t>
                              </m:r>
                            </m:sup>
                          </m:sSup>
                          <m:r>
                            <a:rPr lang="en-US" altLang="zh-CN" sz="2000" b="1" i="1">
                              <a:solidFill>
                                <a:schemeClr val="accent2">
                                  <a:lumMod val="50000"/>
                                </a:schemeClr>
                              </a:solidFill>
                              <a:latin typeface="Cambria Math"/>
                            </a:rPr>
                            <m:t>)^</m:t>
                          </m:r>
                          <m:r>
                            <a:rPr lang="en-US" altLang="zh-CN" sz="2000" b="1" i="1">
                              <a:solidFill>
                                <a:schemeClr val="accent2">
                                  <a:lumMod val="50000"/>
                                </a:schemeClr>
                              </a:solidFill>
                              <a:latin typeface="Cambria Math"/>
                            </a:rPr>
                            <m:t>𝟐</m:t>
                          </m:r>
                          <m:r>
                            <a:rPr lang="en-US" altLang="zh-CN" sz="2000" b="1" i="1">
                              <a:solidFill>
                                <a:schemeClr val="accent2">
                                  <a:lumMod val="50000"/>
                                </a:schemeClr>
                              </a:solidFill>
                              <a:latin typeface="Cambria Math"/>
                            </a:rPr>
                            <m:t> </m:t>
                          </m:r>
                        </m:den>
                      </m:f>
                      <m:r>
                        <a:rPr lang="en-US" altLang="zh-CN" sz="2000" b="1" i="1">
                          <a:solidFill>
                            <a:schemeClr val="accent2">
                              <a:lumMod val="50000"/>
                            </a:schemeClr>
                          </a:solidFill>
                          <a:latin typeface="Cambria Math"/>
                        </a:rPr>
                        <m:t>, </m:t>
                      </m:r>
                      <m:r>
                        <a:rPr lang="en-US" altLang="zh-CN" sz="2000" b="1" i="1">
                          <a:solidFill>
                            <a:schemeClr val="accent2">
                              <a:lumMod val="50000"/>
                            </a:schemeClr>
                          </a:solidFill>
                          <a:latin typeface="Cambria Math"/>
                        </a:rPr>
                        <m:t>𝒙</m:t>
                      </m:r>
                      <m:r>
                        <a:rPr lang="en-US" altLang="zh-CN" sz="2000" b="1" i="1">
                          <a:solidFill>
                            <a:schemeClr val="accent2">
                              <a:lumMod val="50000"/>
                            </a:schemeClr>
                          </a:solidFill>
                          <a:latin typeface="Cambria Math"/>
                        </a:rPr>
                        <m:t>=</m:t>
                      </m:r>
                      <m:sSup>
                        <m:sSupPr>
                          <m:ctrlPr>
                            <a:rPr lang="en-US" altLang="zh-CN" sz="2000" b="1" i="1">
                              <a:solidFill>
                                <a:schemeClr val="accent2">
                                  <a:lumMod val="50000"/>
                                </a:schemeClr>
                              </a:solidFill>
                              <a:latin typeface="Cambria Math"/>
                            </a:rPr>
                          </m:ctrlPr>
                        </m:sSupPr>
                        <m:e>
                          <m:d>
                            <m:dPr>
                              <m:ctrlPr>
                                <a:rPr lang="en-US" altLang="zh-CN" sz="2000" b="1" i="1">
                                  <a:solidFill>
                                    <a:schemeClr val="accent2">
                                      <a:lumMod val="50000"/>
                                    </a:schemeClr>
                                  </a:solidFill>
                                  <a:latin typeface="Cambria Math"/>
                                </a:rPr>
                              </m:ctrlPr>
                            </m:dPr>
                            <m:e>
                              <m:r>
                                <a:rPr lang="en-US" altLang="zh-CN" sz="2000" b="1" i="1">
                                  <a:solidFill>
                                    <a:schemeClr val="accent2">
                                      <a:lumMod val="50000"/>
                                    </a:schemeClr>
                                  </a:solidFill>
                                  <a:latin typeface="Cambria Math"/>
                                </a:rPr>
                                <m:t>𝜽</m:t>
                              </m:r>
                              <m:sSub>
                                <m:sSubPr>
                                  <m:ctrlPr>
                                    <a:rPr lang="en-US" altLang="zh-CN" sz="2000" b="1" i="1">
                                      <a:solidFill>
                                        <a:schemeClr val="accent2">
                                          <a:lumMod val="50000"/>
                                        </a:schemeClr>
                                      </a:solidFill>
                                      <a:latin typeface="Cambria Math"/>
                                    </a:rPr>
                                  </m:ctrlPr>
                                </m:sSubPr>
                                <m:e>
                                  <m:r>
                                    <a:rPr lang="en-US" altLang="zh-CN" sz="2000" b="1" i="1">
                                      <a:solidFill>
                                        <a:schemeClr val="accent2">
                                          <a:lumMod val="50000"/>
                                        </a:schemeClr>
                                      </a:solidFill>
                                      <a:latin typeface="Cambria Math"/>
                                    </a:rPr>
                                    <m:t>𝜸</m:t>
                                  </m:r>
                                </m:e>
                                <m:sub>
                                  <m:r>
                                    <a:rPr lang="en-US" altLang="zh-CN" sz="2000" b="1" i="1">
                                      <a:solidFill>
                                        <a:schemeClr val="accent2">
                                          <a:lumMod val="50000"/>
                                        </a:schemeClr>
                                      </a:solidFill>
                                      <a:latin typeface="Cambria Math"/>
                                    </a:rPr>
                                    <m:t>𝒆</m:t>
                                  </m:r>
                                </m:sub>
                              </m:sSub>
                            </m:e>
                          </m:d>
                        </m:e>
                        <m:sup>
                          <m:r>
                            <a:rPr lang="en-US" altLang="zh-CN" sz="2000" b="1" i="1">
                              <a:solidFill>
                                <a:schemeClr val="accent2">
                                  <a:lumMod val="50000"/>
                                </a:schemeClr>
                              </a:solidFill>
                              <a:latin typeface="Cambria Math"/>
                            </a:rPr>
                            <m:t>𝟐</m:t>
                          </m:r>
                        </m:sup>
                      </m:sSup>
                    </m:oMath>
                  </m:oMathPara>
                </a14:m>
                <a:endParaRPr lang="en-US" altLang="zh-CN" sz="2000" b="1" dirty="0">
                  <a:solidFill>
                    <a:schemeClr val="accent2">
                      <a:lumMod val="50000"/>
                    </a:schemeClr>
                  </a:solidFill>
                </a:endParaRPr>
              </a:p>
              <a:p>
                <a14:m>
                  <m:oMath xmlns:m="http://schemas.openxmlformats.org/officeDocument/2006/math">
                    <m:r>
                      <a:rPr lang="en-US" altLang="zh-CN" sz="2000" b="1" i="1">
                        <a:solidFill>
                          <a:schemeClr val="accent2">
                            <a:lumMod val="50000"/>
                          </a:schemeClr>
                        </a:solidFill>
                        <a:latin typeface="Cambria Math"/>
                      </a:rPr>
                      <m:t>𝜽</m:t>
                    </m:r>
                  </m:oMath>
                </a14:m>
                <a:r>
                  <a:rPr lang="en-US" altLang="zh-CN" sz="2000" b="1" dirty="0" smtClean="0">
                    <a:solidFill>
                      <a:schemeClr val="accent2">
                        <a:lumMod val="50000"/>
                      </a:schemeClr>
                    </a:solidFill>
                  </a:rPr>
                  <a:t>: the angle between the γ-ray and the electron;</a:t>
                </a:r>
                <a14:m>
                  <m:oMath xmlns:m="http://schemas.openxmlformats.org/officeDocument/2006/math">
                    <m:sSub>
                      <m:sSubPr>
                        <m:ctrlPr>
                          <a:rPr lang="en-US" altLang="zh-CN" sz="2000" b="1" i="1" dirty="0">
                            <a:solidFill>
                              <a:schemeClr val="accent2">
                                <a:lumMod val="50000"/>
                              </a:schemeClr>
                            </a:solidFill>
                            <a:latin typeface="Cambria Math"/>
                          </a:rPr>
                        </m:ctrlPr>
                      </m:sSubPr>
                      <m:e>
                        <m:r>
                          <a:rPr lang="en-US" altLang="zh-CN" sz="2000" b="1" i="1">
                            <a:solidFill>
                              <a:schemeClr val="accent2">
                                <a:lumMod val="50000"/>
                              </a:schemeClr>
                            </a:solidFill>
                            <a:latin typeface="Cambria Math"/>
                          </a:rPr>
                          <m:t>𝜸</m:t>
                        </m:r>
                      </m:e>
                      <m:sub>
                        <m:r>
                          <a:rPr lang="en-US" altLang="zh-CN" sz="2000" b="1" i="1">
                            <a:solidFill>
                              <a:schemeClr val="accent2">
                                <a:lumMod val="50000"/>
                              </a:schemeClr>
                            </a:solidFill>
                            <a:latin typeface="Cambria Math"/>
                          </a:rPr>
                          <m:t>𝒆</m:t>
                        </m:r>
                      </m:sub>
                    </m:sSub>
                  </m:oMath>
                </a14:m>
                <a:r>
                  <a:rPr lang="en-US" altLang="zh-CN" sz="2000" b="1" dirty="0" smtClean="0">
                    <a:solidFill>
                      <a:schemeClr val="accent2">
                        <a:lumMod val="50000"/>
                      </a:schemeClr>
                    </a:solidFill>
                  </a:rPr>
                  <a:t>: the relativistic factor of the electron</a:t>
                </a:r>
                <a:endParaRPr lang="en-US" altLang="zh-CN" sz="2000" b="1" dirty="0">
                  <a:solidFill>
                    <a:schemeClr val="accent2">
                      <a:lumMod val="50000"/>
                    </a:schemeClr>
                  </a:solidFill>
                </a:endParaRPr>
              </a:p>
            </p:txBody>
          </p:sp>
        </mc:Choice>
        <mc:Fallback xmlns="">
          <p:sp>
            <p:nvSpPr>
              <p:cNvPr id="4" name="矩形 3"/>
              <p:cNvSpPr>
                <a:spLocks noRot="1" noChangeAspect="1" noMove="1" noResize="1" noEditPoints="1" noAdjustHandles="1" noChangeArrowheads="1" noChangeShapeType="1" noTextEdit="1"/>
              </p:cNvSpPr>
              <p:nvPr/>
            </p:nvSpPr>
            <p:spPr>
              <a:xfrm>
                <a:off x="4499992" y="1556792"/>
                <a:ext cx="4427984" cy="2182072"/>
              </a:xfrm>
              <a:prstGeom prst="rect">
                <a:avLst/>
              </a:prstGeom>
              <a:blipFill rotWithShape="1">
                <a:blip r:embed="rId3"/>
                <a:stretch>
                  <a:fillRect l="-1376" r="-1513" b="-3911"/>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graphicFrame>
            <p:nvGraphicFramePr>
              <p:cNvPr id="5" name="表格 4"/>
              <p:cNvGraphicFramePr>
                <a:graphicFrameLocks noGrp="1"/>
              </p:cNvGraphicFramePr>
              <p:nvPr>
                <p:extLst>
                  <p:ext uri="{D42A27DB-BD31-4B8C-83A1-F6EECF244321}">
                    <p14:modId xmlns:p14="http://schemas.microsoft.com/office/powerpoint/2010/main" val="3642935512"/>
                  </p:ext>
                </p:extLst>
              </p:nvPr>
            </p:nvGraphicFramePr>
            <p:xfrm>
              <a:off x="683568" y="4221088"/>
              <a:ext cx="7632848" cy="2304255"/>
            </p:xfrm>
            <a:graphic>
              <a:graphicData uri="http://schemas.openxmlformats.org/drawingml/2006/table">
                <a:tbl>
                  <a:tblPr firstRow="1" bandRow="1">
                    <a:tableStyleId>{5C22544A-7EE6-4342-B048-85BDC9FD1C3A}</a:tableStyleId>
                  </a:tblPr>
                  <a:tblGrid>
                    <a:gridCol w="2232247"/>
                    <a:gridCol w="1440160"/>
                    <a:gridCol w="1858915"/>
                    <a:gridCol w="2101526"/>
                  </a:tblGrid>
                  <a:tr h="864096">
                    <a:tc>
                      <a:txBody>
                        <a:bodyPr/>
                        <a:lstStyle/>
                        <a:p>
                          <a:r>
                            <a:rPr lang="en-US" altLang="zh-CN" sz="2400" dirty="0" smtClean="0"/>
                            <a:t>Head on </a:t>
                          </a:r>
                          <a:r>
                            <a:rPr lang="en-US" altLang="zh-CN" sz="2400" dirty="0" err="1" smtClean="0"/>
                            <a:t>collsion</a:t>
                          </a:r>
                          <a:r>
                            <a:rPr lang="en-US" altLang="zh-CN" sz="2400" dirty="0" smtClean="0"/>
                            <a:t>&amp;</a:t>
                          </a:r>
                          <a14:m>
                            <m:oMath xmlns:m="http://schemas.openxmlformats.org/officeDocument/2006/math">
                              <m:r>
                                <a:rPr lang="en-US" altLang="zh-CN" sz="2400" b="1" i="1" smtClean="0">
                                  <a:solidFill>
                                    <a:schemeClr val="accent2">
                                      <a:lumMod val="50000"/>
                                    </a:schemeClr>
                                  </a:solidFill>
                                  <a:latin typeface="Cambria Math"/>
                                </a:rPr>
                                <m:t>𝜽</m:t>
                              </m:r>
                              <m:r>
                                <a:rPr lang="en-US" altLang="zh-CN" sz="2400" b="1" i="0" smtClean="0">
                                  <a:solidFill>
                                    <a:schemeClr val="accent2">
                                      <a:lumMod val="50000"/>
                                    </a:schemeClr>
                                  </a:solidFill>
                                  <a:latin typeface="Cambria Math"/>
                                </a:rPr>
                                <m:t>=</m:t>
                              </m:r>
                              <m:r>
                                <a:rPr lang="en-US" altLang="zh-CN" sz="2400" b="1" i="0" smtClean="0">
                                  <a:solidFill>
                                    <a:schemeClr val="accent2">
                                      <a:lumMod val="50000"/>
                                    </a:schemeClr>
                                  </a:solidFill>
                                  <a:latin typeface="Cambria Math"/>
                                </a:rPr>
                                <m:t>𝟎</m:t>
                              </m:r>
                            </m:oMath>
                          </a14:m>
                          <a:endParaRPr lang="zh-CN" altLang="en-US" sz="2400" dirty="0"/>
                        </a:p>
                      </a:txBody>
                      <a:tcPr/>
                    </a:tc>
                    <a:tc>
                      <a:txBody>
                        <a:bodyPr/>
                        <a:lstStyle/>
                        <a:p>
                          <a:r>
                            <a:rPr lang="en-US" altLang="zh-CN" sz="2400" dirty="0" smtClean="0"/>
                            <a:t>527nm</a:t>
                          </a:r>
                          <a:r>
                            <a:rPr lang="zh-CN" altLang="en-US" sz="2400" dirty="0" smtClean="0"/>
                            <a:t>（</a:t>
                          </a:r>
                          <a:r>
                            <a:rPr lang="en-US" altLang="zh-CN" sz="2400" dirty="0" smtClean="0"/>
                            <a:t>2.36eV</a:t>
                          </a:r>
                          <a:r>
                            <a:rPr lang="zh-CN" altLang="en-US" sz="2400" dirty="0" smtClean="0"/>
                            <a:t>）</a:t>
                          </a:r>
                          <a:endParaRPr lang="zh-CN" altLang="en-US" sz="2400" dirty="0"/>
                        </a:p>
                      </a:txBody>
                      <a:tcPr/>
                    </a:tc>
                    <a:tc>
                      <a:txBody>
                        <a:bodyPr/>
                        <a:lstStyle/>
                        <a:p>
                          <a:pPr algn="ctr"/>
                          <a:r>
                            <a:rPr lang="en-US" altLang="zh-CN" sz="2400" dirty="0" smtClean="0"/>
                            <a:t> 1053nm</a:t>
                          </a:r>
                        </a:p>
                        <a:p>
                          <a:pPr algn="ctr"/>
                          <a:r>
                            <a:rPr lang="en-US" altLang="zh-CN" sz="2400" dirty="0" smtClean="0"/>
                            <a:t>(1.18eV)</a:t>
                          </a:r>
                          <a:endParaRPr lang="zh-CN" altLang="en-US" sz="2400" dirty="0"/>
                        </a:p>
                      </a:txBody>
                      <a:tcPr/>
                    </a:tc>
                    <a:tc>
                      <a:txBody>
                        <a:bodyPr/>
                        <a:lstStyle/>
                        <a:p>
                          <a:r>
                            <a:rPr lang="en-US" altLang="zh-CN" sz="2400" dirty="0" smtClean="0"/>
                            <a:t>10.6</a:t>
                          </a:r>
                          <a14:m>
                            <m:oMath xmlns:m="http://schemas.openxmlformats.org/officeDocument/2006/math">
                              <m:r>
                                <a:rPr lang="en-US" altLang="zh-CN" sz="2400" b="1" i="1" smtClean="0">
                                  <a:latin typeface="Cambria Math"/>
                                </a:rPr>
                                <m:t>𝝁</m:t>
                              </m:r>
                              <m:r>
                                <m:rPr>
                                  <m:sty m:val="p"/>
                                </m:rPr>
                                <a:rPr lang="en-US" altLang="zh-CN" sz="2400" b="1" i="1" smtClean="0">
                                  <a:latin typeface="Cambria Math"/>
                                </a:rPr>
                                <m:t>m</m:t>
                              </m:r>
                            </m:oMath>
                          </a14:m>
                          <a:r>
                            <a:rPr lang="en-US" altLang="zh-CN" sz="2400" dirty="0" smtClean="0"/>
                            <a:t>(0.117eV)</a:t>
                          </a:r>
                          <a:endParaRPr lang="zh-CN" altLang="en-US" sz="2400" dirty="0"/>
                        </a:p>
                      </a:txBody>
                      <a:tcPr/>
                    </a:tc>
                  </a:tr>
                  <a:tr h="480053">
                    <a:tc>
                      <a:txBody>
                        <a:bodyPr/>
                        <a:lstStyle/>
                        <a:p>
                          <a:r>
                            <a:rPr lang="en-US" altLang="zh-CN" sz="2400" dirty="0" smtClean="0"/>
                            <a:t>0.5GeV</a:t>
                          </a:r>
                          <a:endParaRPr lang="zh-CN" altLang="en-US" sz="2400" dirty="0"/>
                        </a:p>
                      </a:txBody>
                      <a:tcPr/>
                    </a:tc>
                    <a:tc>
                      <a:txBody>
                        <a:bodyPr/>
                        <a:lstStyle/>
                        <a:p>
                          <a:r>
                            <a:rPr lang="en-US" altLang="zh-CN" sz="2400" dirty="0" smtClean="0"/>
                            <a:t>9MeV</a:t>
                          </a:r>
                          <a:endParaRPr lang="zh-CN" altLang="en-US" sz="2400" dirty="0"/>
                        </a:p>
                      </a:txBody>
                      <a:tcPr/>
                    </a:tc>
                    <a:tc>
                      <a:txBody>
                        <a:bodyPr/>
                        <a:lstStyle/>
                        <a:p>
                          <a:pPr algn="ctr"/>
                          <a:r>
                            <a:rPr lang="en-US" altLang="zh-CN" sz="2400" dirty="0" smtClean="0"/>
                            <a:t>4.5MeV</a:t>
                          </a:r>
                          <a:endParaRPr lang="zh-CN" altLang="en-US" sz="2400" dirty="0"/>
                        </a:p>
                      </a:txBody>
                      <a:tcPr/>
                    </a:tc>
                    <a:tc>
                      <a:txBody>
                        <a:bodyPr/>
                        <a:lstStyle/>
                        <a:p>
                          <a:r>
                            <a:rPr lang="en-US" altLang="zh-CN" sz="2400" dirty="0" smtClean="0"/>
                            <a:t>0.45MeV</a:t>
                          </a:r>
                          <a:endParaRPr lang="zh-CN" altLang="en-US" sz="2400" dirty="0"/>
                        </a:p>
                      </a:txBody>
                      <a:tcPr/>
                    </a:tc>
                  </a:tr>
                  <a:tr h="480053">
                    <a:tc>
                      <a:txBody>
                        <a:bodyPr/>
                        <a:lstStyle/>
                        <a:p>
                          <a:r>
                            <a:rPr lang="en-US" altLang="zh-CN" sz="2400" dirty="0" smtClean="0"/>
                            <a:t>1.0GeV</a:t>
                          </a:r>
                          <a:endParaRPr lang="zh-CN" altLang="en-US" sz="2400" dirty="0"/>
                        </a:p>
                      </a:txBody>
                      <a:tcPr/>
                    </a:tc>
                    <a:tc>
                      <a:txBody>
                        <a:bodyPr/>
                        <a:lstStyle/>
                        <a:p>
                          <a:r>
                            <a:rPr lang="en-US" altLang="zh-CN" sz="2400" dirty="0" smtClean="0"/>
                            <a:t>35MeV</a:t>
                          </a:r>
                          <a:endParaRPr lang="zh-CN" altLang="en-US" sz="2400" dirty="0"/>
                        </a:p>
                      </a:txBody>
                      <a:tcPr/>
                    </a:tc>
                    <a:tc>
                      <a:txBody>
                        <a:bodyPr/>
                        <a:lstStyle/>
                        <a:p>
                          <a:pPr algn="ctr"/>
                          <a:r>
                            <a:rPr lang="en-US" altLang="zh-CN" sz="2400" dirty="0" smtClean="0"/>
                            <a:t>18MeV</a:t>
                          </a:r>
                          <a:endParaRPr lang="zh-CN" altLang="en-US" sz="2400" dirty="0"/>
                        </a:p>
                      </a:txBody>
                      <a:tcPr/>
                    </a:tc>
                    <a:tc>
                      <a:txBody>
                        <a:bodyPr/>
                        <a:lstStyle/>
                        <a:p>
                          <a:r>
                            <a:rPr lang="en-US" altLang="zh-CN" sz="2400" dirty="0" smtClean="0"/>
                            <a:t>1.8MeV</a:t>
                          </a:r>
                          <a:endParaRPr lang="zh-CN" altLang="en-US" sz="2400" dirty="0"/>
                        </a:p>
                      </a:txBody>
                      <a:tcPr/>
                    </a:tc>
                  </a:tr>
                  <a:tr h="480053">
                    <a:tc>
                      <a:txBody>
                        <a:bodyPr/>
                        <a:lstStyle/>
                        <a:p>
                          <a:r>
                            <a:rPr lang="en-US" altLang="zh-CN" sz="2400" dirty="0" smtClean="0"/>
                            <a:t>2.5GeV</a:t>
                          </a:r>
                          <a:endParaRPr lang="zh-CN" altLang="en-US" sz="2400" dirty="0"/>
                        </a:p>
                      </a:txBody>
                      <a:tcPr/>
                    </a:tc>
                    <a:tc>
                      <a:txBody>
                        <a:bodyPr/>
                        <a:lstStyle/>
                        <a:p>
                          <a:r>
                            <a:rPr lang="en-US" altLang="zh-CN" sz="2400" dirty="0" smtClean="0"/>
                            <a:t>207MeV</a:t>
                          </a:r>
                          <a:endParaRPr lang="zh-CN" altLang="en-US" sz="2400" dirty="0"/>
                        </a:p>
                      </a:txBody>
                      <a:tcPr/>
                    </a:tc>
                    <a:tc>
                      <a:txBody>
                        <a:bodyPr/>
                        <a:lstStyle/>
                        <a:p>
                          <a:pPr algn="ctr"/>
                          <a:r>
                            <a:rPr lang="en-US" altLang="zh-CN" sz="2400" dirty="0" smtClean="0"/>
                            <a:t>108MeV</a:t>
                          </a:r>
                          <a:endParaRPr lang="zh-CN" altLang="en-US" sz="2400" dirty="0"/>
                        </a:p>
                      </a:txBody>
                      <a:tcPr/>
                    </a:tc>
                    <a:tc>
                      <a:txBody>
                        <a:bodyPr/>
                        <a:lstStyle/>
                        <a:p>
                          <a:r>
                            <a:rPr lang="en-US" altLang="zh-CN" sz="2400" dirty="0" smtClean="0"/>
                            <a:t>11MeV</a:t>
                          </a:r>
                          <a:endParaRPr lang="zh-CN" altLang="en-US" sz="2400" dirty="0"/>
                        </a:p>
                      </a:txBody>
                      <a:tcPr/>
                    </a:tc>
                  </a:tr>
                </a:tbl>
              </a:graphicData>
            </a:graphic>
          </p:graphicFrame>
        </mc:Choice>
        <mc:Fallback xmlns="">
          <p:graphicFrame>
            <p:nvGraphicFramePr>
              <p:cNvPr id="5" name="表格 4"/>
              <p:cNvGraphicFramePr>
                <a:graphicFrameLocks noGrp="1"/>
              </p:cNvGraphicFramePr>
              <p:nvPr>
                <p:extLst>
                  <p:ext uri="{D42A27DB-BD31-4B8C-83A1-F6EECF244321}">
                    <p14:modId xmlns:p14="http://schemas.microsoft.com/office/powerpoint/2010/main" val="3642935512"/>
                  </p:ext>
                </p:extLst>
              </p:nvPr>
            </p:nvGraphicFramePr>
            <p:xfrm>
              <a:off x="683568" y="4221088"/>
              <a:ext cx="7632848" cy="2304255"/>
            </p:xfrm>
            <a:graphic>
              <a:graphicData uri="http://schemas.openxmlformats.org/drawingml/2006/table">
                <a:tbl>
                  <a:tblPr firstRow="1" bandRow="1">
                    <a:tableStyleId>{5C22544A-7EE6-4342-B048-85BDC9FD1C3A}</a:tableStyleId>
                  </a:tblPr>
                  <a:tblGrid>
                    <a:gridCol w="2232247"/>
                    <a:gridCol w="1440160"/>
                    <a:gridCol w="1858915"/>
                    <a:gridCol w="2101526"/>
                  </a:tblGrid>
                  <a:tr h="864096">
                    <a:tc>
                      <a:txBody>
                        <a:bodyPr/>
                        <a:lstStyle/>
                        <a:p>
                          <a:endParaRPr lang="zh-CN"/>
                        </a:p>
                      </a:txBody>
                      <a:tcPr>
                        <a:blipFill rotWithShape="1">
                          <a:blip r:embed="rId4"/>
                          <a:stretch>
                            <a:fillRect t="-5634" r="-242350" b="-180282"/>
                          </a:stretch>
                        </a:blipFill>
                      </a:tcPr>
                    </a:tc>
                    <a:tc>
                      <a:txBody>
                        <a:bodyPr/>
                        <a:lstStyle/>
                        <a:p>
                          <a:r>
                            <a:rPr lang="en-US" altLang="zh-CN" sz="2400" dirty="0" smtClean="0"/>
                            <a:t>527nm</a:t>
                          </a:r>
                          <a:r>
                            <a:rPr lang="zh-CN" altLang="en-US" sz="2400" dirty="0" smtClean="0"/>
                            <a:t>（</a:t>
                          </a:r>
                          <a:r>
                            <a:rPr lang="en-US" altLang="zh-CN" sz="2400" dirty="0" smtClean="0"/>
                            <a:t>2.36eV</a:t>
                          </a:r>
                          <a:r>
                            <a:rPr lang="zh-CN" altLang="en-US" sz="2400" dirty="0" smtClean="0"/>
                            <a:t>）</a:t>
                          </a:r>
                          <a:endParaRPr lang="zh-CN" altLang="en-US" sz="2400" dirty="0"/>
                        </a:p>
                      </a:txBody>
                      <a:tcPr/>
                    </a:tc>
                    <a:tc>
                      <a:txBody>
                        <a:bodyPr/>
                        <a:lstStyle/>
                        <a:p>
                          <a:pPr algn="ctr"/>
                          <a:r>
                            <a:rPr lang="en-US" altLang="zh-CN" sz="2400" dirty="0" smtClean="0"/>
                            <a:t> 1053nm</a:t>
                          </a:r>
                        </a:p>
                        <a:p>
                          <a:pPr algn="ctr"/>
                          <a:r>
                            <a:rPr lang="en-US" altLang="zh-CN" sz="2400" dirty="0" smtClean="0"/>
                            <a:t>(1.18eV)</a:t>
                          </a:r>
                          <a:endParaRPr lang="zh-CN" altLang="en-US" sz="2400" dirty="0"/>
                        </a:p>
                      </a:txBody>
                      <a:tcPr/>
                    </a:tc>
                    <a:tc>
                      <a:txBody>
                        <a:bodyPr/>
                        <a:lstStyle/>
                        <a:p>
                          <a:endParaRPr lang="zh-CN"/>
                        </a:p>
                      </a:txBody>
                      <a:tcPr>
                        <a:blipFill rotWithShape="1">
                          <a:blip r:embed="rId4"/>
                          <a:stretch>
                            <a:fillRect l="-262899" t="-5634" r="-290" b="-180282"/>
                          </a:stretch>
                        </a:blipFill>
                      </a:tcPr>
                    </a:tc>
                  </a:tr>
                  <a:tr h="480053">
                    <a:tc>
                      <a:txBody>
                        <a:bodyPr/>
                        <a:lstStyle/>
                        <a:p>
                          <a:r>
                            <a:rPr lang="en-US" altLang="zh-CN" sz="2400" dirty="0" smtClean="0"/>
                            <a:t>0.5GeV</a:t>
                          </a:r>
                          <a:endParaRPr lang="zh-CN" altLang="en-US" sz="2400" dirty="0"/>
                        </a:p>
                      </a:txBody>
                      <a:tcPr/>
                    </a:tc>
                    <a:tc>
                      <a:txBody>
                        <a:bodyPr/>
                        <a:lstStyle/>
                        <a:p>
                          <a:r>
                            <a:rPr lang="en-US" altLang="zh-CN" sz="2400" dirty="0" smtClean="0"/>
                            <a:t>9MeV</a:t>
                          </a:r>
                          <a:endParaRPr lang="zh-CN" altLang="en-US" sz="2400" dirty="0"/>
                        </a:p>
                      </a:txBody>
                      <a:tcPr/>
                    </a:tc>
                    <a:tc>
                      <a:txBody>
                        <a:bodyPr/>
                        <a:lstStyle/>
                        <a:p>
                          <a:pPr algn="ctr"/>
                          <a:r>
                            <a:rPr lang="en-US" altLang="zh-CN" sz="2400" dirty="0" smtClean="0"/>
                            <a:t>4.5MeV</a:t>
                          </a:r>
                          <a:endParaRPr lang="zh-CN" altLang="en-US" sz="2400" dirty="0"/>
                        </a:p>
                      </a:txBody>
                      <a:tcPr/>
                    </a:tc>
                    <a:tc>
                      <a:txBody>
                        <a:bodyPr/>
                        <a:lstStyle/>
                        <a:p>
                          <a:r>
                            <a:rPr lang="en-US" altLang="zh-CN" sz="2400" dirty="0" smtClean="0"/>
                            <a:t>0.45MeV</a:t>
                          </a:r>
                          <a:endParaRPr lang="zh-CN" altLang="en-US" sz="2400" dirty="0"/>
                        </a:p>
                      </a:txBody>
                      <a:tcPr/>
                    </a:tc>
                  </a:tr>
                  <a:tr h="480053">
                    <a:tc>
                      <a:txBody>
                        <a:bodyPr/>
                        <a:lstStyle/>
                        <a:p>
                          <a:r>
                            <a:rPr lang="en-US" altLang="zh-CN" sz="2400" dirty="0" smtClean="0"/>
                            <a:t>1.0GeV</a:t>
                          </a:r>
                          <a:endParaRPr lang="zh-CN" altLang="en-US" sz="2400" dirty="0"/>
                        </a:p>
                      </a:txBody>
                      <a:tcPr/>
                    </a:tc>
                    <a:tc>
                      <a:txBody>
                        <a:bodyPr/>
                        <a:lstStyle/>
                        <a:p>
                          <a:r>
                            <a:rPr lang="en-US" altLang="zh-CN" sz="2400" dirty="0" smtClean="0"/>
                            <a:t>35MeV</a:t>
                          </a:r>
                          <a:endParaRPr lang="zh-CN" altLang="en-US" sz="2400" dirty="0"/>
                        </a:p>
                      </a:txBody>
                      <a:tcPr/>
                    </a:tc>
                    <a:tc>
                      <a:txBody>
                        <a:bodyPr/>
                        <a:lstStyle/>
                        <a:p>
                          <a:pPr algn="ctr"/>
                          <a:r>
                            <a:rPr lang="en-US" altLang="zh-CN" sz="2400" dirty="0" smtClean="0"/>
                            <a:t>18MeV</a:t>
                          </a:r>
                          <a:endParaRPr lang="zh-CN" altLang="en-US" sz="2400" dirty="0"/>
                        </a:p>
                      </a:txBody>
                      <a:tcPr/>
                    </a:tc>
                    <a:tc>
                      <a:txBody>
                        <a:bodyPr/>
                        <a:lstStyle/>
                        <a:p>
                          <a:r>
                            <a:rPr lang="en-US" altLang="zh-CN" sz="2400" dirty="0" smtClean="0"/>
                            <a:t>1.8MeV</a:t>
                          </a:r>
                          <a:endParaRPr lang="zh-CN" altLang="en-US" sz="2400" dirty="0"/>
                        </a:p>
                      </a:txBody>
                      <a:tcPr/>
                    </a:tc>
                  </a:tr>
                  <a:tr h="480053">
                    <a:tc>
                      <a:txBody>
                        <a:bodyPr/>
                        <a:lstStyle/>
                        <a:p>
                          <a:r>
                            <a:rPr lang="en-US" altLang="zh-CN" sz="2400" dirty="0" smtClean="0"/>
                            <a:t>2.5GeV</a:t>
                          </a:r>
                          <a:endParaRPr lang="zh-CN" altLang="en-US" sz="2400" dirty="0"/>
                        </a:p>
                      </a:txBody>
                      <a:tcPr/>
                    </a:tc>
                    <a:tc>
                      <a:txBody>
                        <a:bodyPr/>
                        <a:lstStyle/>
                        <a:p>
                          <a:r>
                            <a:rPr lang="en-US" altLang="zh-CN" sz="2400" dirty="0" smtClean="0"/>
                            <a:t>207MeV</a:t>
                          </a:r>
                          <a:endParaRPr lang="zh-CN" altLang="en-US" sz="2400" dirty="0"/>
                        </a:p>
                      </a:txBody>
                      <a:tcPr/>
                    </a:tc>
                    <a:tc>
                      <a:txBody>
                        <a:bodyPr/>
                        <a:lstStyle/>
                        <a:p>
                          <a:pPr algn="ctr"/>
                          <a:r>
                            <a:rPr lang="en-US" altLang="zh-CN" sz="2400" dirty="0" smtClean="0"/>
                            <a:t>108MeV</a:t>
                          </a:r>
                          <a:endParaRPr lang="zh-CN" altLang="en-US" sz="2400" dirty="0"/>
                        </a:p>
                      </a:txBody>
                      <a:tcPr/>
                    </a:tc>
                    <a:tc>
                      <a:txBody>
                        <a:bodyPr/>
                        <a:lstStyle/>
                        <a:p>
                          <a:r>
                            <a:rPr lang="en-US" altLang="zh-CN" sz="2400" dirty="0" smtClean="0"/>
                            <a:t>11MeV</a:t>
                          </a:r>
                          <a:endParaRPr lang="zh-CN" altLang="en-US" sz="2400" dirty="0"/>
                        </a:p>
                      </a:txBody>
                      <a:tcPr/>
                    </a:tc>
                  </a:tr>
                </a:tbl>
              </a:graphicData>
            </a:graphic>
          </p:graphicFrame>
        </mc:Fallback>
      </mc:AlternateContent>
    </p:spTree>
    <p:extLst>
      <p:ext uri="{BB962C8B-B14F-4D97-AF65-F5344CB8AC3E}">
        <p14:creationId xmlns:p14="http://schemas.microsoft.com/office/powerpoint/2010/main" val="374154113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The applications</a:t>
            </a:r>
            <a:endParaRPr lang="zh-CN" altLang="en-US" dirty="0"/>
          </a:p>
        </p:txBody>
      </p:sp>
      <p:sp>
        <p:nvSpPr>
          <p:cNvPr id="3" name="内容占位符 2"/>
          <p:cNvSpPr>
            <a:spLocks noGrp="1"/>
          </p:cNvSpPr>
          <p:nvPr>
            <p:ph idx="1"/>
          </p:nvPr>
        </p:nvSpPr>
        <p:spPr/>
        <p:txBody>
          <a:bodyPr>
            <a:normAutofit lnSpcReduction="10000"/>
          </a:bodyPr>
          <a:lstStyle/>
          <a:p>
            <a:r>
              <a:rPr lang="en-US" altLang="zh-CN" dirty="0" smtClean="0"/>
              <a:t>The scaling of the γ-ray detectors</a:t>
            </a:r>
            <a:r>
              <a:rPr lang="zh-CN" altLang="en-US" dirty="0" smtClean="0"/>
              <a:t>：</a:t>
            </a:r>
            <a:r>
              <a:rPr lang="en-US" altLang="zh-CN" dirty="0" smtClean="0"/>
              <a:t>MeV-100MeV; (the wonderful source!)</a:t>
            </a:r>
          </a:p>
          <a:p>
            <a:endParaRPr lang="en-US" altLang="zh-CN" dirty="0" smtClean="0"/>
          </a:p>
          <a:p>
            <a:r>
              <a:rPr lang="en-US" altLang="zh-CN" dirty="0" smtClean="0"/>
              <a:t>Flash X-ray radiography: the measurement of the response function of the detectors to the </a:t>
            </a:r>
            <a:r>
              <a:rPr lang="en-US" altLang="zh-CN" dirty="0" err="1" smtClean="0"/>
              <a:t>monoenergetic</a:t>
            </a:r>
            <a:r>
              <a:rPr lang="en-US" altLang="zh-CN" dirty="0" smtClean="0"/>
              <a:t> x-ray;</a:t>
            </a:r>
          </a:p>
          <a:p>
            <a:pPr marL="0" indent="0">
              <a:buNone/>
            </a:pPr>
            <a:r>
              <a:rPr lang="en-US" altLang="zh-CN" sz="3000" i="1" u="sng" dirty="0" smtClean="0"/>
              <a:t>(</a:t>
            </a:r>
            <a:r>
              <a:rPr lang="en-US" altLang="zh-CN" sz="2600" i="1" u="sng" dirty="0" smtClean="0"/>
              <a:t>Different x-ray-&gt;different absorption coefficient of the matter-&gt;different inversion function; </a:t>
            </a:r>
            <a:r>
              <a:rPr lang="en-US" altLang="zh-CN" sz="2600" i="1" u="sng" dirty="0" err="1" smtClean="0"/>
              <a:t>monoenergetic</a:t>
            </a:r>
            <a:r>
              <a:rPr lang="en-US" altLang="zh-CN" sz="2600" i="1" u="sng" dirty="0" smtClean="0"/>
              <a:t> response function to improve the precision of the inversion </a:t>
            </a:r>
            <a:r>
              <a:rPr lang="en-US" altLang="zh-CN" sz="3000" i="1" u="sng" dirty="0" smtClean="0"/>
              <a:t>)</a:t>
            </a:r>
          </a:p>
          <a:p>
            <a:endParaRPr lang="en-US" altLang="zh-CN" dirty="0" smtClean="0"/>
          </a:p>
          <a:p>
            <a:endParaRPr lang="en-US" altLang="zh-CN" dirty="0" smtClean="0"/>
          </a:p>
          <a:p>
            <a:endParaRPr lang="zh-CN" altLang="en-US" dirty="0"/>
          </a:p>
        </p:txBody>
      </p:sp>
    </p:spTree>
    <p:extLst>
      <p:ext uri="{BB962C8B-B14F-4D97-AF65-F5344CB8AC3E}">
        <p14:creationId xmlns:p14="http://schemas.microsoft.com/office/powerpoint/2010/main" val="252592855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954</TotalTime>
  <Words>1631</Words>
  <Application>Microsoft Office PowerPoint</Application>
  <PresentationFormat>全屏显示(4:3)</PresentationFormat>
  <Paragraphs>178</Paragraphs>
  <Slides>30</Slides>
  <Notes>4</Notes>
  <HiddenSlides>0</HiddenSlides>
  <MMClips>0</MMClips>
  <ScaleCrop>false</ScaleCrop>
  <HeadingPairs>
    <vt:vector size="4" baseType="variant">
      <vt:variant>
        <vt:lpstr>主题</vt:lpstr>
      </vt:variant>
      <vt:variant>
        <vt:i4>1</vt:i4>
      </vt:variant>
      <vt:variant>
        <vt:lpstr>幻灯片标题</vt:lpstr>
      </vt:variant>
      <vt:variant>
        <vt:i4>30</vt:i4>
      </vt:variant>
    </vt:vector>
  </HeadingPairs>
  <TitlesOfParts>
    <vt:vector size="31" baseType="lpstr">
      <vt:lpstr>Office 主题</vt:lpstr>
      <vt:lpstr>LCS γ-ray and application at IHEP</vt:lpstr>
      <vt:lpstr>Cooperation teams</vt:lpstr>
      <vt:lpstr>Outlines</vt:lpstr>
      <vt:lpstr>LCS γ-ray source</vt:lpstr>
      <vt:lpstr>TestBeam Facility at IHEP</vt:lpstr>
      <vt:lpstr>Current status /Schedule</vt:lpstr>
      <vt:lpstr>Current status /Schedule</vt:lpstr>
      <vt:lpstr>Key parameters—energy:MeV-100MeV </vt:lpstr>
      <vt:lpstr>The applications</vt:lpstr>
      <vt:lpstr>The applications on photo-nuclear reaction </vt:lpstr>
      <vt:lpstr>The Appications in the nuclear astrophysics</vt:lpstr>
      <vt:lpstr>Possible gamma-ray from CEPC </vt:lpstr>
      <vt:lpstr>Possible to be solved?</vt:lpstr>
      <vt:lpstr>QED birefringence vanishing in a thermal relativistic pair plasma</vt:lpstr>
      <vt:lpstr>Why QED? What is a vacuum?</vt:lpstr>
      <vt:lpstr>“Bragg scattering”  by ultra-intense laser pulses  Gagik Yu. Kryuchkyan and Karen Z. Hatsagortsyan PRL 107, 053604 (2011)</vt:lpstr>
      <vt:lpstr>birefringence----the Cotton-Mouton effect linear polarized-- elliptical polarized</vt:lpstr>
      <vt:lpstr>Theories about vacuum birefringence</vt:lpstr>
      <vt:lpstr>Theories about vacuum birefringence</vt:lpstr>
      <vt:lpstr>Experimental result of vacuum birefringence </vt:lpstr>
      <vt:lpstr>Field-induced birefringence in a plasma </vt:lpstr>
      <vt:lpstr>Vacuum resonance</vt:lpstr>
      <vt:lpstr>What did we do?</vt:lpstr>
      <vt:lpstr>Dispersion relationship</vt:lpstr>
      <vt:lpstr>Case I:  (ω_c^2)/(γ_0^4 )≪ω^2</vt:lpstr>
      <vt:lpstr>Case II: (ω_c^2)/(γ_0^4 )≫ω^2</vt:lpstr>
      <vt:lpstr>Case III: (ω_c^2)/(γ_0^4 )≈ω^2</vt:lpstr>
      <vt:lpstr>Applications- millisecond pulsar </vt:lpstr>
      <vt:lpstr>Applications-Pulsar</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ICS γ-ray and application at IHEP</dc:title>
  <dc:creator>hys</dc:creator>
  <cp:lastModifiedBy>hys</cp:lastModifiedBy>
  <cp:revision>66</cp:revision>
  <dcterms:created xsi:type="dcterms:W3CDTF">2017-04-17T07:32:46Z</dcterms:created>
  <dcterms:modified xsi:type="dcterms:W3CDTF">2017-04-25T03:08:30Z</dcterms:modified>
</cp:coreProperties>
</file>