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docProps/custom.xml" ContentType="application/vnd.openxmlformats-officedocument.custom-properties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793" r:id="rId13"/>
  </p:sldMasterIdLst>
  <p:notesMasterIdLst>
    <p:notesMasterId r:id="rId51"/>
  </p:notesMasterIdLst>
  <p:sldIdLst>
    <p:sldId id="353" r:id="rId14"/>
    <p:sldId id="457" r:id="rId15"/>
    <p:sldId id="486" r:id="rId16"/>
    <p:sldId id="471" r:id="rId17"/>
    <p:sldId id="467" r:id="rId18"/>
    <p:sldId id="466" r:id="rId19"/>
    <p:sldId id="459" r:id="rId20"/>
    <p:sldId id="472" r:id="rId21"/>
    <p:sldId id="474" r:id="rId22"/>
    <p:sldId id="475" r:id="rId23"/>
    <p:sldId id="476" r:id="rId24"/>
    <p:sldId id="465" r:id="rId25"/>
    <p:sldId id="469" r:id="rId26"/>
    <p:sldId id="478" r:id="rId27"/>
    <p:sldId id="357" r:id="rId28"/>
    <p:sldId id="376" r:id="rId29"/>
    <p:sldId id="372" r:id="rId30"/>
    <p:sldId id="373" r:id="rId31"/>
    <p:sldId id="374" r:id="rId32"/>
    <p:sldId id="397" r:id="rId33"/>
    <p:sldId id="482" r:id="rId34"/>
    <p:sldId id="485" r:id="rId35"/>
    <p:sldId id="487" r:id="rId36"/>
    <p:sldId id="488" r:id="rId37"/>
    <p:sldId id="428" r:id="rId38"/>
    <p:sldId id="427" r:id="rId39"/>
    <p:sldId id="429" r:id="rId40"/>
    <p:sldId id="406" r:id="rId41"/>
    <p:sldId id="409" r:id="rId42"/>
    <p:sldId id="407" r:id="rId43"/>
    <p:sldId id="408" r:id="rId44"/>
    <p:sldId id="410" r:id="rId45"/>
    <p:sldId id="453" r:id="rId46"/>
    <p:sldId id="411" r:id="rId47"/>
    <p:sldId id="483" r:id="rId48"/>
    <p:sldId id="490" r:id="rId49"/>
    <p:sldId id="450" r:id="rId50"/>
  </p:sldIdLst>
  <p:sldSz cx="9144000" cy="6858000" type="screen4x3"/>
  <p:notesSz cx="7112000" cy="9448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9900FF"/>
    <a:srgbClr val="CC00FF"/>
    <a:srgbClr val="00FF00"/>
    <a:srgbClr val="CCFF99"/>
    <a:srgbClr val="DAEFC3"/>
    <a:srgbClr val="3366FF"/>
    <a:srgbClr val="FFCCFF"/>
    <a:srgbClr val="99CCFF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87" autoAdjust="0"/>
  </p:normalViewPr>
  <p:slideViewPr>
    <p:cSldViewPr snapToGrid="0">
      <p:cViewPr varScale="1">
        <p:scale>
          <a:sx n="69" d="100"/>
          <a:sy n="69" d="100"/>
        </p:scale>
        <p:origin x="-142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13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9075" y="0"/>
            <a:ext cx="30813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3800" y="708025"/>
            <a:ext cx="47244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487863"/>
            <a:ext cx="568960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813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宋体" pitchFamily="2" charset="-122"/>
              </a:defRPr>
            </a:lvl1pPr>
          </a:lstStyle>
          <a:p>
            <a:endParaRPr lang="en-US" altLang="zh-CN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9075" y="8974138"/>
            <a:ext cx="30813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宋体" pitchFamily="2" charset="-122"/>
              </a:defRPr>
            </a:lvl1pPr>
          </a:lstStyle>
          <a:p>
            <a:fld id="{417BF4C6-EEC9-4495-95A3-5EB57DE47F0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Go to "View | Header and Footer" to add your organization, sponsor, meeting name here; then, click "Apply to All"</a:t>
            </a:r>
          </a:p>
        </p:txBody>
      </p:sp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2818EAE-8457-43CD-9B6A-D63A761F5B8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BF4C6-EEC9-4495-95A3-5EB57DE47F0F}" type="slidenum">
              <a:rPr lang="en-US" altLang="zh-CN" smtClean="0"/>
              <a:pPr/>
              <a:t>29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new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BF4C6-EEC9-4495-95A3-5EB57DE47F0F}" type="slidenum">
              <a:rPr lang="en-US" altLang="zh-CN" smtClean="0"/>
              <a:pPr/>
              <a:t>32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BF4C6-EEC9-4495-95A3-5EB57DE47F0F}" type="slidenum">
              <a:rPr lang="en-US" altLang="zh-CN" smtClean="0"/>
              <a:pPr/>
              <a:t>37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BF4C6-EEC9-4495-95A3-5EB57DE47F0F}" type="slidenum">
              <a:rPr lang="en-US" altLang="zh-CN" smtClean="0"/>
              <a:pPr/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A4BB45-6D4A-46C3-99E7-7F73D3018664}" type="slidenum">
              <a:rPr lang="en-US" altLang="zh-CN"/>
              <a:pPr/>
              <a:t>5</a:t>
            </a:fld>
            <a:endParaRPr lang="en-US" altLang="zh-CN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99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68748" indent="-295672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82688" indent="-236537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55763" indent="-236537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128838" indent="-236537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601914" indent="-2365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3074989" indent="-2365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548065" indent="-2365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4021140" indent="-2365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6B7798B6-B644-48F5-B1A1-2C5EED84AAB1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eaLnBrk="1" hangingPunct="1"/>
              <a:t>6</a:t>
            </a:fld>
            <a:endParaRPr lang="en-US" sz="1200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BF4C6-EEC9-4495-95A3-5EB57DE47F0F}" type="slidenum">
              <a:rPr lang="en-US" altLang="zh-CN" smtClean="0">
                <a:solidFill>
                  <a:prstClr val="black"/>
                </a:solidFill>
              </a:rPr>
              <a:pPr/>
              <a:t>7</a:t>
            </a:fld>
            <a:endParaRPr lang="en-US" altLang="zh-C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Staging with high quality main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BF4C6-EEC9-4495-95A3-5EB57DE47F0F}" type="slidenum">
              <a:rPr lang="en-US" altLang="zh-CN" smtClean="0"/>
              <a:pPr/>
              <a:t>16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Logic: high gradient in structure&gt;short </a:t>
            </a:r>
            <a:r>
              <a:rPr lang="en-US" dirty="0" err="1" smtClean="0"/>
              <a:t>rf</a:t>
            </a:r>
            <a:r>
              <a:rPr lang="en-US" dirty="0" smtClean="0"/>
              <a:t> pulse&gt;high power&gt;TBA; values are achievable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BF4C6-EEC9-4495-95A3-5EB57DE47F0F}" type="slidenum">
              <a:rPr lang="en-US" altLang="zh-CN" smtClean="0"/>
              <a:pPr/>
              <a:t>17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Transformed</a:t>
            </a:r>
            <a:r>
              <a:rPr lang="en-US" baseline="0" dirty="0" smtClean="0"/>
              <a:t> to demonstrate CTEs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BF4C6-EEC9-4495-95A3-5EB57DE47F0F}" type="slidenum">
              <a:rPr lang="en-US" altLang="zh-CN" smtClean="0"/>
              <a:pPr/>
              <a:t>26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fidelity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7BF4C6-EEC9-4495-95A3-5EB57DE47F0F}" type="slidenum">
              <a:rPr lang="en-US" altLang="zh-CN" smtClean="0"/>
              <a:pPr/>
              <a:t>27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9.jpe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62B610-6E5C-411D-AC32-8874D9F4090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E31A6-784B-4432-BB14-8D1095A1C76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E3774-154F-4722-A77E-20EC25B6CC9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AF256-D79B-4428-A485-886FE590E28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53CE5-0BE3-4E06-8E3D-E58A7475360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6E792-506D-4FCA-B658-39461A4EEA0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B8A13-3268-4D77-B402-71E63A5E263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720677-86A3-4686-A34B-6AB0F36DEB3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FDF60-7705-4400-A831-843C9843429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EEF1A-C099-4BA0-8ED8-69D624EFFDE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0CCEB-9753-4A83-B7C4-868353026DD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DC51F-0501-49A9-87DF-4D8A924143A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C6496-7187-4F70-8132-18D62347B6A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32DC0-D8AC-45FD-BA6A-58B62141EC0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63FF1-ADB1-4505-A7D5-29275DFE538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DF03A5-DFD5-4637-857B-70F046F0E80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743FC-2A9C-4CD7-A848-C5FBA382D38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A3B82-619A-4981-8ABD-9C90AF3207D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C7C00-1AFB-424F-BF78-1C376D0C859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C9551-DC0C-4148-BC70-F28A7451B13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2E22B6-5A22-4559-A105-69E50B6B8E2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79792-8B84-4A91-9ECF-4E07A016429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8DC5A-82B2-4735-B681-5E898FF2E96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2F6D4-0C92-4D90-AD87-681C0EACB19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E01B7-C939-4870-9010-61D34DD031F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B5CEE-324E-4089-B00B-1D172197FF8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19D7A-55F1-4149-9FA2-8A719132F27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08D3-F352-4796-BBE1-19EBB3A85BC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38BA1-5E0E-42F7-9A62-3357961519C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9F08F-A316-4900-8506-47131AB18E1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75CA3-52DC-41BF-B61B-983A4962477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BECA00-E2E3-4142-B4BB-FFE7BE9A19B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13C23-C8D7-4DC3-A99B-1468301CB95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6FDC8-8735-4914-BCBB-EFFAE911321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BB3B4-F381-4E7B-996D-0FD9CF32F05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doe_bl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title footer_Blue_64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42F7D-BD52-4668-996B-F6F7F7BF7313}" type="slidenum">
              <a:rPr lang="en-US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793DB-54FB-420F-BE02-87A6555813D7}" type="slidenum">
              <a:rPr lang="en-US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E3D15-B1B1-4223-A8CD-A45D6BD75C1B}" type="slidenum">
              <a:rPr lang="en-US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04F3B-8C7C-496B-858E-75B051EC233F}" type="slidenum">
              <a:rPr lang="en-US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3FF10-02B5-481C-B935-8EAB4850A911}" type="slidenum">
              <a:rPr lang="en-US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0404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1B86C5-A18F-4E96-9D84-2F75FD7E1E1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980F6-5D39-4993-AF81-5C195EAF8DAD}" type="slidenum">
              <a:rPr lang="en-US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E6C4E-CC25-4A8E-B6D8-31B78E65FF29}" type="slidenum">
              <a:rPr lang="en-US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F7917-4022-4715-9461-0833BB31999C}" type="slidenum">
              <a:rPr lang="en-US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F1765-9211-4F6D-AF49-895CAAE42609}" type="slidenum">
              <a:rPr lang="en-US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13" y="336550"/>
            <a:ext cx="8761412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98500" y="1460500"/>
            <a:ext cx="4019550" cy="1887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0450" y="1460500"/>
            <a:ext cx="4019550" cy="1887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62725" y="6513513"/>
            <a:ext cx="717550" cy="344487"/>
          </a:xfrm>
        </p:spPr>
        <p:txBody>
          <a:bodyPr/>
          <a:lstStyle>
            <a:lvl1pPr>
              <a:defRPr/>
            </a:lvl1pPr>
          </a:lstStyle>
          <a:p>
            <a:fld id="{B0699A0B-FA8A-4D70-85B1-F69F14C5CD49}" type="slidenum">
              <a:rPr lang="en-US">
                <a:solidFill>
                  <a:srgbClr val="404040"/>
                </a:solidFill>
              </a:rPr>
              <a:pPr/>
              <a:t>‹#›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984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232819-0856-4FE0-80F7-40E5FCF65D2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DDCC51-235E-481C-B75F-782EE0392BA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7B87BE-5787-41C6-8830-9160B691697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028864-4C61-439F-BE48-5C3F02D4594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6B48FA-CD72-4482-A63B-A9B1B9E40D4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62F0007-BB5A-4402-AF2B-16C65FC8854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CCD078-0EFE-4FAB-B727-035430B78C1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DB4E46-75BF-4BC0-81FB-16C05176C8E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959F48-7B6F-4AB6-A9A1-56039CCAB9C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5389A-1711-45FC-BAEC-D67A6DEAC3B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119E9-DE57-472D-B244-C6ACA319EB2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E3EE2-2D1E-4BC5-AE00-ED1B64EBE5B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C0D98-51A2-4B21-9988-4856B445ECC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3F2CD-EDD5-40F2-9F9E-AF7E8F69678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A64FC-EFA9-4F80-A923-BAF87AAC86B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FC0AA3-362C-4E7B-8CB2-DF8E91C2E39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A6A5D-A7D5-422A-8C66-A252EEF9C84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4E80E-F771-48B5-B625-E726DFE0090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A4C92-3C18-4BF1-8835-44803F49844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67AF7-8535-4B4D-8E48-50C41982569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49EC1A-39BE-4AD2-9C4D-8F1877373B5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D16B4-E1A8-4B13-99F5-719A889F7E4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69F995-59B7-4F0D-B173-5E41CAFACA4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1EAFA-32BB-4910-B369-5556BAEE96D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3D0BE-12DF-4B85-BD74-9B78A557CD9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7502F-28FB-47E3-8BD6-06B446BFDFF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0096E-80C6-4FBD-B8B1-3F1A898C705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11013E-819F-4E55-B1DE-AEB12E011AE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F0518-B35E-4665-908E-B9F4E85B04A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1E2F0-F207-4D04-9ED1-CA3519C93A4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43DEB-4C1B-4DDC-A40C-27CE444BFA2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A036AE-FDC3-4751-A8BD-11504A2E263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0408-7DB8-47BE-A5FA-024630EC186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C1646-83B0-4FB8-93F3-70B1E0739B2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4820FF-CD97-44D5-9F81-4CBBA37C698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CD578-BCF2-4BE7-9F3C-7A4E3F115C2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0C0F2-E300-47BF-9ADB-9AA6DFA2BE1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DEFD42-024E-4656-9EFA-F1736098567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8923D-DC10-4608-AAC6-E7EDBE99EE3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44743-B284-4390-B60D-E03E00DAEA1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141AA-C650-4D0B-B0F1-C41D6E0719C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C01237-4E95-4BAA-B056-271AC69EF0E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70419A-C26C-4B31-8107-4386BF8DB94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07AF0-C1A6-4C81-BB2A-35F2790771B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DEF9E-075C-403B-BB3D-4FA0E1A8555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D510D-E206-496C-BB04-62962A9C99C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D1122-B542-420F-9C7C-B806A295F76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8B6DB-CB04-4BA2-99EB-526C0E94ACC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61F8E-D1F0-42AD-8168-7F186FED38C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9013D7-072D-4C5E-9964-7E99E1BCD16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32B11-218E-449C-927E-0934FD3D032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1F7AE-4368-4794-8A9D-C334FA03718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5E747-6BE9-452A-A0AB-B1234ECE2CF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583EE-814B-45DA-9BBC-2E00E34E272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E80C2-B77B-484E-83FD-3D727021412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98DF5-5837-419A-9FAC-5BC2347571E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7779A-0925-4382-A0E9-8420242C7D6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7B695-7978-41E2-8011-B235FEFE4BF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0BFF6-5B9F-48E4-A94A-F19F48D48DC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37998F-886A-45B7-8EE5-0950D006F85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B585C3-E230-48BD-B7EA-54AEBA01E79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9F3AA-2965-4E33-9A05-157630490AF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B56704-AB99-4C3E-BFC0-5F148F8AF17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FC1DC-481E-48C8-92E0-9D1C894DAFB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2F512-9907-4E69-8CCB-D6F0D7C4C25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CCEBF-7D30-4F58-B06A-0C5B11219B1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F956C-6023-4DAA-91FE-3C850BF44BB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B83744-AA47-4D4F-B85A-CBD4FEC7FB6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4CC26-7674-4864-BD63-D93845AE1A7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A3575-DF52-4655-B7B6-B8256330069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29E6D-695D-4B32-A06E-F7F2A85A78A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A9480-14C1-4649-A4A0-6E8BF3B7B83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098B8-013B-473F-A24C-5E695200EDE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6C809-F291-480F-A53F-EF6B895B035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46558-B814-472A-8B22-90918BF1294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C2F726-53AF-4847-9AD4-A0AB6383216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6A3FA-9146-43C8-A98C-51722BA6D9E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842B4-2D41-4EE4-91AB-D09460E1F53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B67AE-ED24-4DB3-93C0-A8F7B070051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C924C-C277-487A-B296-01E16006293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16980-7A8C-4155-9C26-34924C51C2A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8E7C5-59D0-424F-BBC8-BD9B2C663D5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2923B-C667-43B0-9B0B-259DEAED034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703D3-A2A2-4BDD-9DCA-6A218FED384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7C5C6-CA84-4F09-AEC5-B80E57056E94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6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title header_green_378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6" descr="title footer_green_378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7" descr="doe_black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1162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218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fld id="{CA502413-3CFB-4C30-91C6-4FCD32C2E47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228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fld id="{268B7EDF-6DB2-483E-9A06-77F1BDBD8DD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239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fld id="{7E077F9B-28ED-48FC-84C1-ED0D2A8780F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lide footer_blue_646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404040"/>
              </a:solidFill>
              <a:latin typeface="Calibri" pitchFamily="34" charset="0"/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itchFamily="34" charset="0"/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cs typeface="+mn-cs"/>
              </a:defRPr>
            </a:lvl1pPr>
          </a:lstStyle>
          <a:p>
            <a:pPr>
              <a:defRPr/>
            </a:pPr>
            <a:fld id="{1C22BBA2-8339-44E0-8C99-9EACF0CBF60E}" type="slidenum">
              <a:rPr lang="en-US">
                <a:solidFill>
                  <a:srgbClr val="404040"/>
                </a:solidFill>
                <a:latin typeface="Calibri" pitchFamily="34" charset="0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srgbClr val="404040"/>
              </a:solidFill>
              <a:latin typeface="Calibri" pitchFamily="34" charset="0"/>
              <a:ea typeface="+mn-ea"/>
            </a:endParaRPr>
          </a:p>
        </p:txBody>
      </p:sp>
      <p:pic>
        <p:nvPicPr>
          <p:cNvPr id="1032" name="Picture 7" descr="slide header_646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136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fld id="{2CF0FCC6-1BFF-41C5-A0F4-140F644A5A2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slide header_green_378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1" name="Picture 6" descr="slide footer_green_378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1469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fld id="{D6ED0F0D-F1D0-4C75-B1CB-372402836BB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157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fld id="{7A62A479-7C9B-490E-8F8D-5D310B9FE27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167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fld id="{FA0B49E5-1AE3-499F-876C-D253CDFE9B7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177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fld id="{8E14FC9F-07A4-4852-AD79-D84381EC7BC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187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fld id="{B293728D-0FCE-464C-BC55-7C75893216F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198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fld id="{D043CBFE-28D3-442E-B8CC-6780434F299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208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BFBFBF"/>
                </a:solidFill>
                <a:latin typeface="+mn-lt"/>
              </a:defRPr>
            </a:lvl1pPr>
          </a:lstStyle>
          <a:p>
            <a:fld id="{E3FD9662-B753-43CE-98E8-41CCD3E889FA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5pPr>
      <a:lvl6pPr marL="4572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6pPr>
      <a:lvl7pPr marL="9144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7pPr>
      <a:lvl8pPr marL="13716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8pPr>
      <a:lvl9pPr marL="1828800" algn="l" defTabSz="457200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4B5C29"/>
          </a:solidFill>
          <a:latin typeface="Trebuchet MS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600">
          <a:solidFill>
            <a:srgbClr val="7F7F7F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•"/>
        <a:defRPr sz="1400">
          <a:solidFill>
            <a:srgbClr val="7F7F7F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–"/>
        <a:defRPr sz="1400">
          <a:solidFill>
            <a:srgbClr val="7F7F7F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Clr>
          <a:srgbClr val="4B5C29"/>
        </a:buClr>
        <a:buFont typeface="Arial" pitchFamily="34" charset="0"/>
        <a:buChar char="»"/>
        <a:defRPr sz="1400">
          <a:solidFill>
            <a:srgbClr val="7F7F7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png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5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433647"/>
            <a:ext cx="8437418" cy="1182389"/>
          </a:xfrm>
        </p:spPr>
        <p:txBody>
          <a:bodyPr/>
          <a:lstStyle/>
          <a:p>
            <a:pPr eaLnBrk="1" hangingPunct="1"/>
            <a:r>
              <a:rPr lang="en-US" sz="3200" dirty="0" smtClean="0"/>
              <a:t>Argonne Dielectric Wakefield Accelerator: A technology to future </a:t>
            </a:r>
            <a:r>
              <a:rPr lang="en-US" sz="3200" i="1" dirty="0" err="1" smtClean="0"/>
              <a:t>e</a:t>
            </a:r>
            <a:r>
              <a:rPr lang="en-US" sz="3200" baseline="30000" dirty="0" err="1" smtClean="0"/>
              <a:t>+</a:t>
            </a:r>
            <a:r>
              <a:rPr lang="en-US" sz="3200" i="1" dirty="0" err="1" smtClean="0"/>
              <a:t>e</a:t>
            </a:r>
            <a:r>
              <a:rPr lang="en-US" sz="3200" baseline="30000" dirty="0" smtClean="0"/>
              <a:t>-</a:t>
            </a:r>
            <a:r>
              <a:rPr lang="en-US" sz="3200" dirty="0" smtClean="0"/>
              <a:t> /</a:t>
            </a:r>
            <a:r>
              <a:rPr lang="en-US" sz="3200" dirty="0" smtClean="0">
                <a:sym typeface="Symbol"/>
              </a:rPr>
              <a:t>  </a:t>
            </a:r>
            <a:r>
              <a:rPr lang="en-US" sz="3200" dirty="0" smtClean="0"/>
              <a:t>colliders </a:t>
            </a:r>
            <a:br>
              <a:rPr lang="en-US" sz="3200" dirty="0" smtClean="0"/>
            </a:br>
            <a:endParaRPr lang="en-US" sz="3200" dirty="0" smtClean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22789" y="5281467"/>
            <a:ext cx="6131502" cy="989013"/>
          </a:xfrm>
        </p:spPr>
        <p:txBody>
          <a:bodyPr/>
          <a:lstStyle/>
          <a:p>
            <a:pPr eaLnBrk="1" hangingPunct="1"/>
            <a:r>
              <a:rPr lang="en-US" sz="2400" b="1" dirty="0" err="1" smtClean="0"/>
              <a:t>Chunguang</a:t>
            </a:r>
            <a:r>
              <a:rPr lang="en-US" sz="2400" b="1" dirty="0" smtClean="0"/>
              <a:t> Jing for AWA and Euclid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40582" y="6317673"/>
            <a:ext cx="1814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April 24, 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9612" y="560031"/>
            <a:ext cx="2160240" cy="103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37589" y="623512"/>
            <a:ext cx="4195379" cy="584775"/>
          </a:xfrm>
          <a:prstGeom prst="rect">
            <a:avLst/>
          </a:prstGeom>
          <a:ln w="28575">
            <a:solidFill>
              <a:srgbClr val="3366FF"/>
            </a:solidFill>
          </a:ln>
        </p:spPr>
        <p:txBody>
          <a:bodyPr wrap="none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~ Q/a^2, 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3200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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~ Q/a^3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172711"/>
            <a:ext cx="4529590" cy="339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44290" y="3147872"/>
            <a:ext cx="4599709" cy="344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71052" y="1480130"/>
          <a:ext cx="828502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2510"/>
                <a:gridCol w="41425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Case 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Case II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a=0.5mm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a=2mm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Q=1nC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Q=16nC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Freq.=300GHz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Freq.=75GHz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sym typeface="Symbol"/>
                        </a:rPr>
                        <a:t>z/=0.2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sym typeface="Symbol"/>
                        </a:rPr>
                        <a:t>z/=0.2</a:t>
                      </a:r>
                      <a:endParaRPr lang="en-US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595745" y="4184073"/>
            <a:ext cx="6456219" cy="0"/>
          </a:xfrm>
          <a:prstGeom prst="line">
            <a:avLst/>
          </a:prstGeom>
          <a:ln w="28575">
            <a:solidFill>
              <a:srgbClr val="0099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3"/>
          <p:cNvSpPr txBox="1">
            <a:spLocks/>
          </p:cNvSpPr>
          <p:nvPr/>
        </p:nvSpPr>
        <p:spPr>
          <a:xfrm>
            <a:off x="0" y="0"/>
            <a:ext cx="8229600" cy="60166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Two Types of Wakefield</a:t>
            </a:r>
            <a:endParaRPr lang="en-US" altLang="zh-CN" sz="36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图片 4" descr="E:\cal for BBU\Ezvsa.jpg"/>
          <p:cNvPicPr/>
          <p:nvPr/>
        </p:nvPicPr>
        <p:blipFill>
          <a:blip r:embed="rId2" cstate="screen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565565" y="1274619"/>
            <a:ext cx="6082145" cy="45656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Left Brace 9"/>
          <p:cNvSpPr/>
          <p:nvPr/>
        </p:nvSpPr>
        <p:spPr>
          <a:xfrm rot="5400000">
            <a:off x="3512495" y="432770"/>
            <a:ext cx="162245" cy="2067597"/>
          </a:xfrm>
          <a:prstGeom prst="leftBrace">
            <a:avLst>
              <a:gd name="adj1" fmla="val 19340"/>
              <a:gd name="adj2" fmla="val 51282"/>
            </a:avLst>
          </a:prstGeom>
          <a:noFill/>
          <a:ln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96649" y="1002075"/>
            <a:ext cx="139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Ez~Q</a:t>
            </a:r>
            <a:r>
              <a:rPr lang="en-US" sz="2000" i="1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*a</a:t>
            </a:r>
            <a:r>
              <a:rPr lang="en-US" sz="2000" i="1" baseline="30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-2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9497" y="4383407"/>
            <a:ext cx="2328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Sustainable beam acceleration area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4091760" y="5913098"/>
            <a:ext cx="1913228" cy="221754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119652" y="5733077"/>
            <a:ext cx="96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THz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4270" y="5736321"/>
            <a:ext cx="969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</a:rPr>
              <a:t>MW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" y="104435"/>
            <a:ext cx="8866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Sustainable Wakefield Gradient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45673" y="6519446"/>
            <a:ext cx="6483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Reference: C. Li, et al, Phys. Rev. ST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Accel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. Beams 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091302 (2014)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3FF10-02B5-481C-B935-8EAB4850A911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11</a:t>
            </a:fld>
            <a:endParaRPr lang="en-US" dirty="0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7"/>
          <p:cNvGrpSpPr/>
          <p:nvPr/>
        </p:nvGrpSpPr>
        <p:grpSpPr>
          <a:xfrm>
            <a:off x="4710546" y="2164878"/>
            <a:ext cx="3843982" cy="2462540"/>
            <a:chOff x="1778000" y="1531938"/>
            <a:chExt cx="4984750" cy="2036762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2722563" y="1531938"/>
              <a:ext cx="4040187" cy="2036762"/>
              <a:chOff x="531" y="1709"/>
              <a:chExt cx="2585" cy="1707"/>
            </a:xfrm>
          </p:grpSpPr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1348" y="2107"/>
                <a:ext cx="432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554" y="3274"/>
                <a:ext cx="1403" cy="3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 6"/>
              <p:cNvSpPr>
                <a:spLocks noChangeArrowheads="1"/>
              </p:cNvSpPr>
              <p:nvPr/>
            </p:nvSpPr>
            <p:spPr bwMode="auto">
              <a:xfrm>
                <a:off x="554" y="3269"/>
                <a:ext cx="1403" cy="35"/>
              </a:xfrm>
              <a:prstGeom prst="rect">
                <a:avLst/>
              </a:prstGeom>
              <a:solidFill>
                <a:srgbClr val="D8D0D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554" y="3266"/>
                <a:ext cx="1403" cy="35"/>
              </a:xfrm>
              <a:prstGeom prst="rect">
                <a:avLst/>
              </a:prstGeom>
              <a:solidFill>
                <a:srgbClr val="D2C5C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554" y="3262"/>
                <a:ext cx="1403" cy="35"/>
              </a:xfrm>
              <a:prstGeom prst="rect">
                <a:avLst/>
              </a:prstGeom>
              <a:solidFill>
                <a:srgbClr val="C8B5B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554" y="3258"/>
                <a:ext cx="1403" cy="35"/>
              </a:xfrm>
              <a:prstGeom prst="rect">
                <a:avLst/>
              </a:prstGeom>
              <a:solidFill>
                <a:srgbClr val="BEA5A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554" y="3254"/>
                <a:ext cx="1403" cy="35"/>
              </a:xfrm>
              <a:prstGeom prst="rect">
                <a:avLst/>
              </a:prstGeom>
              <a:solidFill>
                <a:srgbClr val="B4959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554" y="3253"/>
                <a:ext cx="1403" cy="35"/>
              </a:xfrm>
              <a:custGeom>
                <a:avLst/>
                <a:gdLst>
                  <a:gd name="T0" fmla="*/ 2 w 4902"/>
                  <a:gd name="T1" fmla="*/ 3 h 3"/>
                  <a:gd name="T2" fmla="*/ 4902 w 4902"/>
                  <a:gd name="T3" fmla="*/ 3 h 3"/>
                  <a:gd name="T4" fmla="*/ 4900 w 4902"/>
                  <a:gd name="T5" fmla="*/ 0 h 3"/>
                  <a:gd name="T6" fmla="*/ 0 w 4902"/>
                  <a:gd name="T7" fmla="*/ 0 h 3"/>
                  <a:gd name="T8" fmla="*/ 2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3"/>
                    </a:moveTo>
                    <a:lnTo>
                      <a:pt x="4902" y="3"/>
                    </a:lnTo>
                    <a:lnTo>
                      <a:pt x="490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554" y="3251"/>
                <a:ext cx="1403" cy="35"/>
              </a:xfrm>
              <a:custGeom>
                <a:avLst/>
                <a:gdLst>
                  <a:gd name="T0" fmla="*/ 0 w 4902"/>
                  <a:gd name="T1" fmla="*/ 3 h 3"/>
                  <a:gd name="T2" fmla="*/ 4900 w 4902"/>
                  <a:gd name="T3" fmla="*/ 3 h 3"/>
                  <a:gd name="T4" fmla="*/ 4902 w 4902"/>
                  <a:gd name="T5" fmla="*/ 0 h 3"/>
                  <a:gd name="T6" fmla="*/ 2 w 4902"/>
                  <a:gd name="T7" fmla="*/ 0 h 3"/>
                  <a:gd name="T8" fmla="*/ 0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0" y="3"/>
                    </a:moveTo>
                    <a:lnTo>
                      <a:pt x="4900" y="3"/>
                    </a:lnTo>
                    <a:lnTo>
                      <a:pt x="490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554" y="3249"/>
                <a:ext cx="1403" cy="35"/>
              </a:xfrm>
              <a:prstGeom prst="rect">
                <a:avLst/>
              </a:prstGeom>
              <a:solidFill>
                <a:srgbClr val="AA858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14"/>
              <p:cNvSpPr>
                <a:spLocks noChangeArrowheads="1"/>
              </p:cNvSpPr>
              <p:nvPr/>
            </p:nvSpPr>
            <p:spPr bwMode="auto">
              <a:xfrm>
                <a:off x="554" y="3245"/>
                <a:ext cx="1403" cy="35"/>
              </a:xfrm>
              <a:prstGeom prst="rect">
                <a:avLst/>
              </a:prstGeom>
              <a:solidFill>
                <a:srgbClr val="A0757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15"/>
              <p:cNvSpPr>
                <a:spLocks noChangeArrowheads="1"/>
              </p:cNvSpPr>
              <p:nvPr/>
            </p:nvSpPr>
            <p:spPr bwMode="auto">
              <a:xfrm>
                <a:off x="554" y="3242"/>
                <a:ext cx="1403" cy="35"/>
              </a:xfrm>
              <a:prstGeom prst="rect">
                <a:avLst/>
              </a:prstGeom>
              <a:solidFill>
                <a:srgbClr val="97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6"/>
              <p:cNvSpPr>
                <a:spLocks noChangeArrowheads="1"/>
              </p:cNvSpPr>
              <p:nvPr/>
            </p:nvSpPr>
            <p:spPr bwMode="auto">
              <a:xfrm>
                <a:off x="554" y="3238"/>
                <a:ext cx="1403" cy="35"/>
              </a:xfrm>
              <a:prstGeom prst="rect">
                <a:avLst/>
              </a:prstGeom>
              <a:solidFill>
                <a:srgbClr val="905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Rectangle 17"/>
              <p:cNvSpPr>
                <a:spLocks noChangeArrowheads="1"/>
              </p:cNvSpPr>
              <p:nvPr/>
            </p:nvSpPr>
            <p:spPr bwMode="auto">
              <a:xfrm>
                <a:off x="554" y="3233"/>
                <a:ext cx="1403" cy="35"/>
              </a:xfrm>
              <a:prstGeom prst="rect">
                <a:avLst/>
              </a:prstGeom>
              <a:solidFill>
                <a:srgbClr val="83454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 18"/>
              <p:cNvSpPr>
                <a:spLocks noChangeArrowheads="1"/>
              </p:cNvSpPr>
              <p:nvPr/>
            </p:nvSpPr>
            <p:spPr bwMode="auto">
              <a:xfrm>
                <a:off x="554" y="3278"/>
                <a:ext cx="1403" cy="35"/>
              </a:xfrm>
              <a:prstGeom prst="rect">
                <a:avLst/>
              </a:prstGeom>
              <a:solidFill>
                <a:srgbClr val="DFDBD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9"/>
              <p:cNvSpPr>
                <a:spLocks noChangeArrowheads="1"/>
              </p:cNvSpPr>
              <p:nvPr/>
            </p:nvSpPr>
            <p:spPr bwMode="auto">
              <a:xfrm>
                <a:off x="554" y="3282"/>
                <a:ext cx="1403" cy="35"/>
              </a:xfrm>
              <a:prstGeom prst="rect">
                <a:avLst/>
              </a:prstGeom>
              <a:solidFill>
                <a:srgbClr val="D5CBC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0"/>
              <p:cNvSpPr>
                <a:spLocks noChangeArrowheads="1"/>
              </p:cNvSpPr>
              <p:nvPr/>
            </p:nvSpPr>
            <p:spPr bwMode="auto">
              <a:xfrm>
                <a:off x="554" y="3286"/>
                <a:ext cx="1403" cy="35"/>
              </a:xfrm>
              <a:prstGeom prst="rect">
                <a:avLst/>
              </a:prstGeom>
              <a:solidFill>
                <a:srgbClr val="CBBBB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21"/>
              <p:cNvSpPr>
                <a:spLocks noChangeArrowheads="1"/>
              </p:cNvSpPr>
              <p:nvPr/>
            </p:nvSpPr>
            <p:spPr bwMode="auto">
              <a:xfrm>
                <a:off x="554" y="3289"/>
                <a:ext cx="1403" cy="35"/>
              </a:xfrm>
              <a:prstGeom prst="rect">
                <a:avLst/>
              </a:prstGeom>
              <a:solidFill>
                <a:srgbClr val="C5B0B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Rectangle 22"/>
              <p:cNvSpPr>
                <a:spLocks noChangeArrowheads="1"/>
              </p:cNvSpPr>
              <p:nvPr/>
            </p:nvSpPr>
            <p:spPr bwMode="auto">
              <a:xfrm>
                <a:off x="554" y="3293"/>
                <a:ext cx="1403" cy="35"/>
              </a:xfrm>
              <a:prstGeom prst="rect">
                <a:avLst/>
              </a:prstGeom>
              <a:solidFill>
                <a:srgbClr val="BBA0A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3"/>
              <p:cNvSpPr>
                <a:spLocks/>
              </p:cNvSpPr>
              <p:nvPr/>
            </p:nvSpPr>
            <p:spPr bwMode="auto">
              <a:xfrm>
                <a:off x="554" y="3297"/>
                <a:ext cx="1403" cy="35"/>
              </a:xfrm>
              <a:custGeom>
                <a:avLst/>
                <a:gdLst>
                  <a:gd name="T0" fmla="*/ 2 w 4902"/>
                  <a:gd name="T1" fmla="*/ 0 h 3"/>
                  <a:gd name="T2" fmla="*/ 4902 w 4902"/>
                  <a:gd name="T3" fmla="*/ 0 h 3"/>
                  <a:gd name="T4" fmla="*/ 4900 w 4902"/>
                  <a:gd name="T5" fmla="*/ 3 h 3"/>
                  <a:gd name="T6" fmla="*/ 0 w 4902"/>
                  <a:gd name="T7" fmla="*/ 3 h 3"/>
                  <a:gd name="T8" fmla="*/ 2 w 490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0"/>
                    </a:moveTo>
                    <a:lnTo>
                      <a:pt x="4902" y="0"/>
                    </a:lnTo>
                    <a:lnTo>
                      <a:pt x="490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4"/>
              <p:cNvSpPr>
                <a:spLocks/>
              </p:cNvSpPr>
              <p:nvPr/>
            </p:nvSpPr>
            <p:spPr bwMode="auto">
              <a:xfrm>
                <a:off x="554" y="3299"/>
                <a:ext cx="1403" cy="35"/>
              </a:xfrm>
              <a:custGeom>
                <a:avLst/>
                <a:gdLst>
                  <a:gd name="T0" fmla="*/ 0 w 4902"/>
                  <a:gd name="T1" fmla="*/ 0 h 4"/>
                  <a:gd name="T2" fmla="*/ 4900 w 4902"/>
                  <a:gd name="T3" fmla="*/ 0 h 4"/>
                  <a:gd name="T4" fmla="*/ 4902 w 4902"/>
                  <a:gd name="T5" fmla="*/ 4 h 4"/>
                  <a:gd name="T6" fmla="*/ 2 w 4902"/>
                  <a:gd name="T7" fmla="*/ 4 h 4"/>
                  <a:gd name="T8" fmla="*/ 0 w 490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4">
                    <a:moveTo>
                      <a:pt x="0" y="0"/>
                    </a:moveTo>
                    <a:lnTo>
                      <a:pt x="4900" y="0"/>
                    </a:lnTo>
                    <a:lnTo>
                      <a:pt x="490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Rectangle 25"/>
              <p:cNvSpPr>
                <a:spLocks noChangeArrowheads="1"/>
              </p:cNvSpPr>
              <p:nvPr/>
            </p:nvSpPr>
            <p:spPr bwMode="auto">
              <a:xfrm>
                <a:off x="554" y="3302"/>
                <a:ext cx="1403" cy="35"/>
              </a:xfrm>
              <a:prstGeom prst="rect">
                <a:avLst/>
              </a:prstGeom>
              <a:solidFill>
                <a:srgbClr val="A7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 26"/>
              <p:cNvSpPr>
                <a:spLocks noChangeArrowheads="1"/>
              </p:cNvSpPr>
              <p:nvPr/>
            </p:nvSpPr>
            <p:spPr bwMode="auto">
              <a:xfrm>
                <a:off x="554" y="3306"/>
                <a:ext cx="1403" cy="35"/>
              </a:xfrm>
              <a:prstGeom prst="rect">
                <a:avLst/>
              </a:prstGeom>
              <a:solidFill>
                <a:srgbClr val="9D707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27"/>
              <p:cNvSpPr>
                <a:spLocks noChangeArrowheads="1"/>
              </p:cNvSpPr>
              <p:nvPr/>
            </p:nvSpPr>
            <p:spPr bwMode="auto">
              <a:xfrm>
                <a:off x="554" y="3310"/>
                <a:ext cx="1403" cy="35"/>
              </a:xfrm>
              <a:prstGeom prst="rect">
                <a:avLst/>
              </a:prstGeom>
              <a:solidFill>
                <a:srgbClr val="93606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Rectangle 28"/>
              <p:cNvSpPr>
                <a:spLocks noChangeArrowheads="1"/>
              </p:cNvSpPr>
              <p:nvPr/>
            </p:nvSpPr>
            <p:spPr bwMode="auto">
              <a:xfrm>
                <a:off x="554" y="3322"/>
                <a:ext cx="1387" cy="27"/>
              </a:xfrm>
              <a:prstGeom prst="rect">
                <a:avLst/>
              </a:prstGeom>
              <a:solidFill>
                <a:srgbClr val="89505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Rectangle 29"/>
              <p:cNvSpPr>
                <a:spLocks noChangeArrowheads="1"/>
              </p:cNvSpPr>
              <p:nvPr/>
            </p:nvSpPr>
            <p:spPr bwMode="auto">
              <a:xfrm>
                <a:off x="554" y="3326"/>
                <a:ext cx="1411" cy="27"/>
              </a:xfrm>
              <a:prstGeom prst="rect">
                <a:avLst/>
              </a:prstGeom>
              <a:solidFill>
                <a:srgbClr val="80404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Rectangle 30"/>
              <p:cNvSpPr>
                <a:spLocks noChangeArrowheads="1"/>
              </p:cNvSpPr>
              <p:nvPr/>
            </p:nvSpPr>
            <p:spPr bwMode="auto">
              <a:xfrm flipV="1">
                <a:off x="554" y="3293"/>
                <a:ext cx="1419" cy="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31"/>
              <p:cNvSpPr>
                <a:spLocks noChangeArrowheads="1"/>
              </p:cNvSpPr>
              <p:nvPr/>
            </p:nvSpPr>
            <p:spPr bwMode="auto">
              <a:xfrm>
                <a:off x="554" y="3188"/>
                <a:ext cx="1403" cy="3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32"/>
              <p:cNvSpPr>
                <a:spLocks/>
              </p:cNvSpPr>
              <p:nvPr/>
            </p:nvSpPr>
            <p:spPr bwMode="auto">
              <a:xfrm>
                <a:off x="531" y="2016"/>
                <a:ext cx="956" cy="1180"/>
              </a:xfrm>
              <a:custGeom>
                <a:avLst/>
                <a:gdLst>
                  <a:gd name="T0" fmla="*/ 0 w 3546"/>
                  <a:gd name="T1" fmla="*/ 2292 h 2410"/>
                  <a:gd name="T2" fmla="*/ 0 w 3546"/>
                  <a:gd name="T3" fmla="*/ 2410 h 2410"/>
                  <a:gd name="T4" fmla="*/ 3546 w 3546"/>
                  <a:gd name="T5" fmla="*/ 2410 h 2410"/>
                  <a:gd name="T6" fmla="*/ 3546 w 3546"/>
                  <a:gd name="T7" fmla="*/ 2292 h 2410"/>
                  <a:gd name="T8" fmla="*/ 3159 w 3546"/>
                  <a:gd name="T9" fmla="*/ 2292 h 2410"/>
                  <a:gd name="T10" fmla="*/ 3159 w 3546"/>
                  <a:gd name="T11" fmla="*/ 0 h 2410"/>
                  <a:gd name="T12" fmla="*/ 3095 w 3546"/>
                  <a:gd name="T13" fmla="*/ 0 h 2410"/>
                  <a:gd name="T14" fmla="*/ 3095 w 3546"/>
                  <a:gd name="T15" fmla="*/ 2292 h 2410"/>
                  <a:gd name="T16" fmla="*/ 0 w 3546"/>
                  <a:gd name="T17" fmla="*/ 2292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6" h="2410">
                    <a:moveTo>
                      <a:pt x="0" y="2292"/>
                    </a:moveTo>
                    <a:lnTo>
                      <a:pt x="0" y="2410"/>
                    </a:lnTo>
                    <a:lnTo>
                      <a:pt x="3546" y="2410"/>
                    </a:lnTo>
                    <a:lnTo>
                      <a:pt x="3546" y="2292"/>
                    </a:lnTo>
                    <a:lnTo>
                      <a:pt x="3159" y="2292"/>
                    </a:lnTo>
                    <a:lnTo>
                      <a:pt x="3159" y="0"/>
                    </a:lnTo>
                    <a:lnTo>
                      <a:pt x="3095" y="0"/>
                    </a:lnTo>
                    <a:lnTo>
                      <a:pt x="3095" y="2292"/>
                    </a:lnTo>
                    <a:lnTo>
                      <a:pt x="0" y="2292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Rectangle 33"/>
              <p:cNvSpPr>
                <a:spLocks noChangeArrowheads="1"/>
              </p:cNvSpPr>
              <p:nvPr/>
            </p:nvSpPr>
            <p:spPr bwMode="auto">
              <a:xfrm>
                <a:off x="547" y="3341"/>
                <a:ext cx="1396" cy="75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34"/>
              <p:cNvSpPr>
                <a:spLocks/>
              </p:cNvSpPr>
              <p:nvPr/>
            </p:nvSpPr>
            <p:spPr bwMode="auto">
              <a:xfrm>
                <a:off x="1600" y="2008"/>
                <a:ext cx="349" cy="1196"/>
              </a:xfrm>
              <a:custGeom>
                <a:avLst/>
                <a:gdLst>
                  <a:gd name="T0" fmla="*/ 387 w 1161"/>
                  <a:gd name="T1" fmla="*/ 0 h 2410"/>
                  <a:gd name="T2" fmla="*/ 387 w 1161"/>
                  <a:gd name="T3" fmla="*/ 2292 h 2410"/>
                  <a:gd name="T4" fmla="*/ 0 w 1161"/>
                  <a:gd name="T5" fmla="*/ 2292 h 2410"/>
                  <a:gd name="T6" fmla="*/ 0 w 1161"/>
                  <a:gd name="T7" fmla="*/ 2410 h 2410"/>
                  <a:gd name="T8" fmla="*/ 1161 w 1161"/>
                  <a:gd name="T9" fmla="*/ 2410 h 2410"/>
                  <a:gd name="T10" fmla="*/ 1161 w 1161"/>
                  <a:gd name="T11" fmla="*/ 2292 h 2410"/>
                  <a:gd name="T12" fmla="*/ 453 w 1161"/>
                  <a:gd name="T13" fmla="*/ 2292 h 2410"/>
                  <a:gd name="T14" fmla="*/ 453 w 1161"/>
                  <a:gd name="T15" fmla="*/ 0 h 2410"/>
                  <a:gd name="T16" fmla="*/ 387 w 1161"/>
                  <a:gd name="T17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1" h="2410">
                    <a:moveTo>
                      <a:pt x="387" y="0"/>
                    </a:moveTo>
                    <a:lnTo>
                      <a:pt x="387" y="2292"/>
                    </a:lnTo>
                    <a:lnTo>
                      <a:pt x="0" y="2292"/>
                    </a:lnTo>
                    <a:lnTo>
                      <a:pt x="0" y="2410"/>
                    </a:lnTo>
                    <a:lnTo>
                      <a:pt x="1161" y="2410"/>
                    </a:lnTo>
                    <a:lnTo>
                      <a:pt x="1161" y="2292"/>
                    </a:lnTo>
                    <a:lnTo>
                      <a:pt x="453" y="2292"/>
                    </a:lnTo>
                    <a:lnTo>
                      <a:pt x="453" y="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41" name="Object 35"/>
              <p:cNvGraphicFramePr>
                <a:graphicFrameLocks noChangeAspect="1"/>
              </p:cNvGraphicFramePr>
              <p:nvPr/>
            </p:nvGraphicFramePr>
            <p:xfrm>
              <a:off x="1444" y="2121"/>
              <a:ext cx="234" cy="1007"/>
            </p:xfrm>
            <a:graphic>
              <a:graphicData uri="http://schemas.openxmlformats.org/presentationml/2006/ole">
                <p:oleObj spid="_x0000_s173058" name="VISIO" r:id="rId3" imgW="749808" imgH="2020824" progId="Visio.Drawing.11">
                  <p:embed/>
                </p:oleObj>
              </a:graphicData>
            </a:graphic>
          </p:graphicFrame>
          <p:sp>
            <p:nvSpPr>
              <p:cNvPr id="42" name="Rectangle 36"/>
              <p:cNvSpPr>
                <a:spLocks noChangeArrowheads="1"/>
              </p:cNvSpPr>
              <p:nvPr/>
            </p:nvSpPr>
            <p:spPr bwMode="auto">
              <a:xfrm>
                <a:off x="1193" y="1896"/>
                <a:ext cx="1923" cy="3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37"/>
              <p:cNvSpPr>
                <a:spLocks noChangeArrowheads="1"/>
              </p:cNvSpPr>
              <p:nvPr/>
            </p:nvSpPr>
            <p:spPr bwMode="auto">
              <a:xfrm>
                <a:off x="1193" y="1764"/>
                <a:ext cx="1883" cy="6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Rectangle 38"/>
              <p:cNvSpPr>
                <a:spLocks noChangeArrowheads="1"/>
              </p:cNvSpPr>
              <p:nvPr/>
            </p:nvSpPr>
            <p:spPr bwMode="auto">
              <a:xfrm>
                <a:off x="1186" y="1709"/>
                <a:ext cx="1890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Rectangle 39"/>
              <p:cNvSpPr>
                <a:spLocks noChangeArrowheads="1"/>
              </p:cNvSpPr>
              <p:nvPr/>
            </p:nvSpPr>
            <p:spPr bwMode="auto">
              <a:xfrm>
                <a:off x="1202" y="1933"/>
                <a:ext cx="1882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Rectangle 40"/>
              <p:cNvSpPr>
                <a:spLocks noChangeArrowheads="1"/>
              </p:cNvSpPr>
              <p:nvPr/>
            </p:nvSpPr>
            <p:spPr bwMode="auto">
              <a:xfrm>
                <a:off x="1484" y="1923"/>
                <a:ext cx="136" cy="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" name="Oval 42"/>
            <p:cNvSpPr>
              <a:spLocks noChangeArrowheads="1"/>
            </p:cNvSpPr>
            <p:nvPr/>
          </p:nvSpPr>
          <p:spPr bwMode="auto">
            <a:xfrm>
              <a:off x="1778000" y="3352800"/>
              <a:ext cx="342900" cy="889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7" name="Object 43"/>
            <p:cNvGraphicFramePr>
              <a:graphicFrameLocks noGrp="1" noChangeAspect="1"/>
            </p:cNvGraphicFramePr>
            <p:nvPr>
              <p:ph idx="1"/>
              <p:extLst/>
            </p:nvPr>
          </p:nvGraphicFramePr>
          <p:xfrm>
            <a:off x="1801813" y="3327400"/>
            <a:ext cx="4662487" cy="160338"/>
          </p:xfrm>
          <a:graphic>
            <a:graphicData uri="http://schemas.openxmlformats.org/presentationml/2006/ole">
              <p:oleObj spid="_x0000_s173059" name="VISIO" r:id="rId4" imgW="4660245" imgH="159754" progId="Visio.Drawing.11">
                <p:embed/>
              </p:oleObj>
            </a:graphicData>
          </a:graphic>
        </p:graphicFrame>
        <p:sp>
          <p:nvSpPr>
            <p:cNvPr id="8" name="Oval 44"/>
            <p:cNvSpPr>
              <a:spLocks noChangeArrowheads="1"/>
            </p:cNvSpPr>
            <p:nvPr/>
          </p:nvSpPr>
          <p:spPr bwMode="auto">
            <a:xfrm>
              <a:off x="3048000" y="1625600"/>
              <a:ext cx="342900" cy="139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45"/>
            <p:cNvSpPr>
              <a:spLocks noChangeShapeType="1"/>
            </p:cNvSpPr>
            <p:nvPr/>
          </p:nvSpPr>
          <p:spPr bwMode="auto">
            <a:xfrm>
              <a:off x="3390900" y="1689100"/>
              <a:ext cx="3175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47" name="Picture 1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87048" y="3889292"/>
            <a:ext cx="3383910" cy="75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" name="TextBox 47"/>
          <p:cNvSpPr txBox="1"/>
          <p:nvPr/>
        </p:nvSpPr>
        <p:spPr>
          <a:xfrm>
            <a:off x="359709" y="1439422"/>
            <a:ext cx="46694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Collinear wakefield acceleration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638114" y="1494567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Two Beam Acceleration</a:t>
            </a:r>
            <a:endParaRPr lang="en-US" sz="2000" dirty="0">
              <a:solidFill>
                <a:srgbClr val="0070C0"/>
              </a:solidFill>
            </a:endParaRPr>
          </a:p>
        </p:txBody>
      </p:sp>
      <p:grpSp>
        <p:nvGrpSpPr>
          <p:cNvPr id="50" name="Group 5"/>
          <p:cNvGrpSpPr>
            <a:grpSpLocks/>
          </p:cNvGrpSpPr>
          <p:nvPr/>
        </p:nvGrpSpPr>
        <p:grpSpPr bwMode="auto">
          <a:xfrm>
            <a:off x="277091" y="1928219"/>
            <a:ext cx="3352799" cy="1770945"/>
            <a:chOff x="3804" y="1883"/>
            <a:chExt cx="4815" cy="2532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4159" y="2712"/>
              <a:ext cx="1698" cy="1703"/>
            </a:xfrm>
            <a:custGeom>
              <a:avLst/>
              <a:gdLst>
                <a:gd name="T0" fmla="*/ 1638 w 1698"/>
                <a:gd name="T1" fmla="*/ 537 h 1703"/>
                <a:gd name="T2" fmla="*/ 1591 w 1698"/>
                <a:gd name="T3" fmla="*/ 433 h 1703"/>
                <a:gd name="T4" fmla="*/ 1527 w 1698"/>
                <a:gd name="T5" fmla="*/ 333 h 1703"/>
                <a:gd name="T6" fmla="*/ 1451 w 1698"/>
                <a:gd name="T7" fmla="*/ 249 h 1703"/>
                <a:gd name="T8" fmla="*/ 1363 w 1698"/>
                <a:gd name="T9" fmla="*/ 169 h 1703"/>
                <a:gd name="T10" fmla="*/ 1267 w 1698"/>
                <a:gd name="T11" fmla="*/ 109 h 1703"/>
                <a:gd name="T12" fmla="*/ 1159 w 1698"/>
                <a:gd name="T13" fmla="*/ 57 h 1703"/>
                <a:gd name="T14" fmla="*/ 1051 w 1698"/>
                <a:gd name="T15" fmla="*/ 20 h 1703"/>
                <a:gd name="T16" fmla="*/ 935 w 1698"/>
                <a:gd name="T17" fmla="*/ 4 h 1703"/>
                <a:gd name="T18" fmla="*/ 819 w 1698"/>
                <a:gd name="T19" fmla="*/ 0 h 1703"/>
                <a:gd name="T20" fmla="*/ 703 w 1698"/>
                <a:gd name="T21" fmla="*/ 12 h 1703"/>
                <a:gd name="T22" fmla="*/ 592 w 1698"/>
                <a:gd name="T23" fmla="*/ 36 h 1703"/>
                <a:gd name="T24" fmla="*/ 484 w 1698"/>
                <a:gd name="T25" fmla="*/ 81 h 1703"/>
                <a:gd name="T26" fmla="*/ 384 w 1698"/>
                <a:gd name="T27" fmla="*/ 137 h 1703"/>
                <a:gd name="T28" fmla="*/ 292 w 1698"/>
                <a:gd name="T29" fmla="*/ 209 h 1703"/>
                <a:gd name="T30" fmla="*/ 208 w 1698"/>
                <a:gd name="T31" fmla="*/ 293 h 1703"/>
                <a:gd name="T32" fmla="*/ 140 w 1698"/>
                <a:gd name="T33" fmla="*/ 385 h 1703"/>
                <a:gd name="T34" fmla="*/ 80 w 1698"/>
                <a:gd name="T35" fmla="*/ 485 h 1703"/>
                <a:gd name="T36" fmla="*/ 40 w 1698"/>
                <a:gd name="T37" fmla="*/ 593 h 1703"/>
                <a:gd name="T38" fmla="*/ 12 w 1698"/>
                <a:gd name="T39" fmla="*/ 706 h 1703"/>
                <a:gd name="T40" fmla="*/ 0 w 1698"/>
                <a:gd name="T41" fmla="*/ 822 h 1703"/>
                <a:gd name="T42" fmla="*/ 4 w 1698"/>
                <a:gd name="T43" fmla="*/ 938 h 1703"/>
                <a:gd name="T44" fmla="*/ 24 w 1698"/>
                <a:gd name="T45" fmla="*/ 1054 h 1703"/>
                <a:gd name="T46" fmla="*/ 60 w 1698"/>
                <a:gd name="T47" fmla="*/ 1162 h 1703"/>
                <a:gd name="T48" fmla="*/ 108 w 1698"/>
                <a:gd name="T49" fmla="*/ 1270 h 1703"/>
                <a:gd name="T50" fmla="*/ 172 w 1698"/>
                <a:gd name="T51" fmla="*/ 1367 h 1703"/>
                <a:gd name="T52" fmla="*/ 248 w 1698"/>
                <a:gd name="T53" fmla="*/ 1455 h 1703"/>
                <a:gd name="T54" fmla="*/ 336 w 1698"/>
                <a:gd name="T55" fmla="*/ 1531 h 1703"/>
                <a:gd name="T56" fmla="*/ 436 w 1698"/>
                <a:gd name="T57" fmla="*/ 1595 h 1703"/>
                <a:gd name="T58" fmla="*/ 540 w 1698"/>
                <a:gd name="T59" fmla="*/ 1643 h 1703"/>
                <a:gd name="T60" fmla="*/ 652 w 1698"/>
                <a:gd name="T61" fmla="*/ 1679 h 1703"/>
                <a:gd name="T62" fmla="*/ 763 w 1698"/>
                <a:gd name="T63" fmla="*/ 1699 h 1703"/>
                <a:gd name="T64" fmla="*/ 879 w 1698"/>
                <a:gd name="T65" fmla="*/ 1703 h 1703"/>
                <a:gd name="T66" fmla="*/ 995 w 1698"/>
                <a:gd name="T67" fmla="*/ 1691 h 1703"/>
                <a:gd name="T68" fmla="*/ 1107 w 1698"/>
                <a:gd name="T69" fmla="*/ 1663 h 1703"/>
                <a:gd name="T70" fmla="*/ 1215 w 1698"/>
                <a:gd name="T71" fmla="*/ 1619 h 1703"/>
                <a:gd name="T72" fmla="*/ 1319 w 1698"/>
                <a:gd name="T73" fmla="*/ 1563 h 1703"/>
                <a:gd name="T74" fmla="*/ 1411 w 1698"/>
                <a:gd name="T75" fmla="*/ 1491 h 1703"/>
                <a:gd name="T76" fmla="*/ 1491 w 1698"/>
                <a:gd name="T77" fmla="*/ 1411 h 1703"/>
                <a:gd name="T78" fmla="*/ 1563 w 1698"/>
                <a:gd name="T79" fmla="*/ 1318 h 1703"/>
                <a:gd name="T80" fmla="*/ 1619 w 1698"/>
                <a:gd name="T81" fmla="*/ 1214 h 1703"/>
                <a:gd name="T82" fmla="*/ 1662 w 1698"/>
                <a:gd name="T83" fmla="*/ 1106 h 1703"/>
                <a:gd name="T84" fmla="*/ 1686 w 1698"/>
                <a:gd name="T85" fmla="*/ 994 h 1703"/>
                <a:gd name="T86" fmla="*/ 1698 w 1698"/>
                <a:gd name="T87" fmla="*/ 878 h 1703"/>
                <a:gd name="T88" fmla="*/ 1694 w 1698"/>
                <a:gd name="T89" fmla="*/ 762 h 1703"/>
                <a:gd name="T90" fmla="*/ 1674 w 1698"/>
                <a:gd name="T91" fmla="*/ 645 h 1703"/>
                <a:gd name="T92" fmla="*/ 1638 w 1698"/>
                <a:gd name="T93" fmla="*/ 537 h 170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98"/>
                <a:gd name="T142" fmla="*/ 0 h 1703"/>
                <a:gd name="T143" fmla="*/ 1698 w 1698"/>
                <a:gd name="T144" fmla="*/ 1703 h 170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98" h="1703">
                  <a:moveTo>
                    <a:pt x="1638" y="537"/>
                  </a:moveTo>
                  <a:lnTo>
                    <a:pt x="1591" y="433"/>
                  </a:lnTo>
                  <a:lnTo>
                    <a:pt x="1527" y="333"/>
                  </a:lnTo>
                  <a:lnTo>
                    <a:pt x="1451" y="249"/>
                  </a:lnTo>
                  <a:lnTo>
                    <a:pt x="1363" y="169"/>
                  </a:lnTo>
                  <a:lnTo>
                    <a:pt x="1267" y="109"/>
                  </a:lnTo>
                  <a:lnTo>
                    <a:pt x="1159" y="57"/>
                  </a:lnTo>
                  <a:lnTo>
                    <a:pt x="1051" y="20"/>
                  </a:lnTo>
                  <a:lnTo>
                    <a:pt x="935" y="4"/>
                  </a:lnTo>
                  <a:lnTo>
                    <a:pt x="819" y="0"/>
                  </a:lnTo>
                  <a:lnTo>
                    <a:pt x="703" y="12"/>
                  </a:lnTo>
                  <a:lnTo>
                    <a:pt x="592" y="36"/>
                  </a:lnTo>
                  <a:lnTo>
                    <a:pt x="484" y="81"/>
                  </a:lnTo>
                  <a:lnTo>
                    <a:pt x="384" y="137"/>
                  </a:lnTo>
                  <a:lnTo>
                    <a:pt x="292" y="209"/>
                  </a:lnTo>
                  <a:lnTo>
                    <a:pt x="208" y="293"/>
                  </a:lnTo>
                  <a:lnTo>
                    <a:pt x="140" y="385"/>
                  </a:lnTo>
                  <a:lnTo>
                    <a:pt x="80" y="485"/>
                  </a:lnTo>
                  <a:lnTo>
                    <a:pt x="40" y="593"/>
                  </a:lnTo>
                  <a:lnTo>
                    <a:pt x="12" y="706"/>
                  </a:lnTo>
                  <a:lnTo>
                    <a:pt x="0" y="822"/>
                  </a:lnTo>
                  <a:lnTo>
                    <a:pt x="4" y="938"/>
                  </a:lnTo>
                  <a:lnTo>
                    <a:pt x="24" y="1054"/>
                  </a:lnTo>
                  <a:lnTo>
                    <a:pt x="60" y="1162"/>
                  </a:lnTo>
                  <a:lnTo>
                    <a:pt x="108" y="1270"/>
                  </a:lnTo>
                  <a:lnTo>
                    <a:pt x="172" y="1367"/>
                  </a:lnTo>
                  <a:lnTo>
                    <a:pt x="248" y="1455"/>
                  </a:lnTo>
                  <a:lnTo>
                    <a:pt x="336" y="1531"/>
                  </a:lnTo>
                  <a:lnTo>
                    <a:pt x="436" y="1595"/>
                  </a:lnTo>
                  <a:lnTo>
                    <a:pt x="540" y="1643"/>
                  </a:lnTo>
                  <a:lnTo>
                    <a:pt x="652" y="1679"/>
                  </a:lnTo>
                  <a:lnTo>
                    <a:pt x="763" y="1699"/>
                  </a:lnTo>
                  <a:lnTo>
                    <a:pt x="879" y="1703"/>
                  </a:lnTo>
                  <a:lnTo>
                    <a:pt x="995" y="1691"/>
                  </a:lnTo>
                  <a:lnTo>
                    <a:pt x="1107" y="1663"/>
                  </a:lnTo>
                  <a:lnTo>
                    <a:pt x="1215" y="1619"/>
                  </a:lnTo>
                  <a:lnTo>
                    <a:pt x="1319" y="1563"/>
                  </a:lnTo>
                  <a:lnTo>
                    <a:pt x="1411" y="1491"/>
                  </a:lnTo>
                  <a:lnTo>
                    <a:pt x="1491" y="1411"/>
                  </a:lnTo>
                  <a:lnTo>
                    <a:pt x="1563" y="1318"/>
                  </a:lnTo>
                  <a:lnTo>
                    <a:pt x="1619" y="1214"/>
                  </a:lnTo>
                  <a:lnTo>
                    <a:pt x="1662" y="1106"/>
                  </a:lnTo>
                  <a:lnTo>
                    <a:pt x="1686" y="994"/>
                  </a:lnTo>
                  <a:lnTo>
                    <a:pt x="1698" y="878"/>
                  </a:lnTo>
                  <a:lnTo>
                    <a:pt x="1694" y="762"/>
                  </a:lnTo>
                  <a:lnTo>
                    <a:pt x="1674" y="645"/>
                  </a:lnTo>
                  <a:lnTo>
                    <a:pt x="1638" y="537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4159" y="2769"/>
              <a:ext cx="1163" cy="1646"/>
            </a:xfrm>
            <a:custGeom>
              <a:avLst/>
              <a:gdLst>
                <a:gd name="T0" fmla="*/ 536 w 1163"/>
                <a:gd name="T1" fmla="*/ 0 h 1646"/>
                <a:gd name="T2" fmla="*/ 432 w 1163"/>
                <a:gd name="T3" fmla="*/ 52 h 1646"/>
                <a:gd name="T4" fmla="*/ 336 w 1163"/>
                <a:gd name="T5" fmla="*/ 116 h 1646"/>
                <a:gd name="T6" fmla="*/ 248 w 1163"/>
                <a:gd name="T7" fmla="*/ 192 h 1646"/>
                <a:gd name="T8" fmla="*/ 172 w 1163"/>
                <a:gd name="T9" fmla="*/ 280 h 1646"/>
                <a:gd name="T10" fmla="*/ 108 w 1163"/>
                <a:gd name="T11" fmla="*/ 376 h 1646"/>
                <a:gd name="T12" fmla="*/ 60 w 1163"/>
                <a:gd name="T13" fmla="*/ 480 h 1646"/>
                <a:gd name="T14" fmla="*/ 24 w 1163"/>
                <a:gd name="T15" fmla="*/ 592 h 1646"/>
                <a:gd name="T16" fmla="*/ 4 w 1163"/>
                <a:gd name="T17" fmla="*/ 709 h 1646"/>
                <a:gd name="T18" fmla="*/ 0 w 1163"/>
                <a:gd name="T19" fmla="*/ 825 h 1646"/>
                <a:gd name="T20" fmla="*/ 12 w 1163"/>
                <a:gd name="T21" fmla="*/ 941 h 1646"/>
                <a:gd name="T22" fmla="*/ 40 w 1163"/>
                <a:gd name="T23" fmla="*/ 1053 h 1646"/>
                <a:gd name="T24" fmla="*/ 84 w 1163"/>
                <a:gd name="T25" fmla="*/ 1161 h 1646"/>
                <a:gd name="T26" fmla="*/ 140 w 1163"/>
                <a:gd name="T27" fmla="*/ 1261 h 1646"/>
                <a:gd name="T28" fmla="*/ 212 w 1163"/>
                <a:gd name="T29" fmla="*/ 1354 h 1646"/>
                <a:gd name="T30" fmla="*/ 292 w 1163"/>
                <a:gd name="T31" fmla="*/ 1438 h 1646"/>
                <a:gd name="T32" fmla="*/ 384 w 1163"/>
                <a:gd name="T33" fmla="*/ 1506 h 1646"/>
                <a:gd name="T34" fmla="*/ 488 w 1163"/>
                <a:gd name="T35" fmla="*/ 1562 h 1646"/>
                <a:gd name="T36" fmla="*/ 596 w 1163"/>
                <a:gd name="T37" fmla="*/ 1606 h 1646"/>
                <a:gd name="T38" fmla="*/ 707 w 1163"/>
                <a:gd name="T39" fmla="*/ 1634 h 1646"/>
                <a:gd name="T40" fmla="*/ 823 w 1163"/>
                <a:gd name="T41" fmla="*/ 1646 h 1646"/>
                <a:gd name="T42" fmla="*/ 939 w 1163"/>
                <a:gd name="T43" fmla="*/ 1642 h 1646"/>
                <a:gd name="T44" fmla="*/ 1051 w 1163"/>
                <a:gd name="T45" fmla="*/ 1622 h 1646"/>
                <a:gd name="T46" fmla="*/ 1163 w 1163"/>
                <a:gd name="T47" fmla="*/ 1586 h 16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63"/>
                <a:gd name="T73" fmla="*/ 0 h 1646"/>
                <a:gd name="T74" fmla="*/ 1163 w 1163"/>
                <a:gd name="T75" fmla="*/ 1646 h 164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63" h="1646">
                  <a:moveTo>
                    <a:pt x="536" y="0"/>
                  </a:moveTo>
                  <a:lnTo>
                    <a:pt x="432" y="52"/>
                  </a:lnTo>
                  <a:lnTo>
                    <a:pt x="336" y="116"/>
                  </a:lnTo>
                  <a:lnTo>
                    <a:pt x="248" y="192"/>
                  </a:lnTo>
                  <a:lnTo>
                    <a:pt x="172" y="280"/>
                  </a:lnTo>
                  <a:lnTo>
                    <a:pt x="108" y="376"/>
                  </a:lnTo>
                  <a:lnTo>
                    <a:pt x="60" y="480"/>
                  </a:lnTo>
                  <a:lnTo>
                    <a:pt x="24" y="592"/>
                  </a:lnTo>
                  <a:lnTo>
                    <a:pt x="4" y="709"/>
                  </a:lnTo>
                  <a:lnTo>
                    <a:pt x="0" y="825"/>
                  </a:lnTo>
                  <a:lnTo>
                    <a:pt x="12" y="941"/>
                  </a:lnTo>
                  <a:lnTo>
                    <a:pt x="40" y="1053"/>
                  </a:lnTo>
                  <a:lnTo>
                    <a:pt x="84" y="1161"/>
                  </a:lnTo>
                  <a:lnTo>
                    <a:pt x="140" y="1261"/>
                  </a:lnTo>
                  <a:lnTo>
                    <a:pt x="212" y="1354"/>
                  </a:lnTo>
                  <a:lnTo>
                    <a:pt x="292" y="1438"/>
                  </a:lnTo>
                  <a:lnTo>
                    <a:pt x="384" y="1506"/>
                  </a:lnTo>
                  <a:lnTo>
                    <a:pt x="488" y="1562"/>
                  </a:lnTo>
                  <a:lnTo>
                    <a:pt x="596" y="1606"/>
                  </a:lnTo>
                  <a:lnTo>
                    <a:pt x="707" y="1634"/>
                  </a:lnTo>
                  <a:lnTo>
                    <a:pt x="823" y="1646"/>
                  </a:lnTo>
                  <a:lnTo>
                    <a:pt x="939" y="1642"/>
                  </a:lnTo>
                  <a:lnTo>
                    <a:pt x="1051" y="1622"/>
                  </a:lnTo>
                  <a:lnTo>
                    <a:pt x="1163" y="1586"/>
                  </a:lnTo>
                </a:path>
              </a:pathLst>
            </a:custGeom>
            <a:noFill/>
            <a:ln w="254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auto">
            <a:xfrm>
              <a:off x="4271" y="2825"/>
              <a:ext cx="1475" cy="1474"/>
            </a:xfrm>
            <a:custGeom>
              <a:avLst/>
              <a:gdLst>
                <a:gd name="T0" fmla="*/ 1423 w 1475"/>
                <a:gd name="T1" fmla="*/ 464 h 1474"/>
                <a:gd name="T2" fmla="*/ 1375 w 1475"/>
                <a:gd name="T3" fmla="*/ 368 h 1474"/>
                <a:gd name="T4" fmla="*/ 1315 w 1475"/>
                <a:gd name="T5" fmla="*/ 280 h 1474"/>
                <a:gd name="T6" fmla="*/ 1243 w 1475"/>
                <a:gd name="T7" fmla="*/ 200 h 1474"/>
                <a:gd name="T8" fmla="*/ 1159 w 1475"/>
                <a:gd name="T9" fmla="*/ 132 h 1474"/>
                <a:gd name="T10" fmla="*/ 1067 w 1475"/>
                <a:gd name="T11" fmla="*/ 76 h 1474"/>
                <a:gd name="T12" fmla="*/ 967 w 1475"/>
                <a:gd name="T13" fmla="*/ 36 h 1474"/>
                <a:gd name="T14" fmla="*/ 863 w 1475"/>
                <a:gd name="T15" fmla="*/ 8 h 1474"/>
                <a:gd name="T16" fmla="*/ 755 w 1475"/>
                <a:gd name="T17" fmla="*/ 0 h 1474"/>
                <a:gd name="T18" fmla="*/ 647 w 1475"/>
                <a:gd name="T19" fmla="*/ 4 h 1474"/>
                <a:gd name="T20" fmla="*/ 544 w 1475"/>
                <a:gd name="T21" fmla="*/ 24 h 1474"/>
                <a:gd name="T22" fmla="*/ 444 w 1475"/>
                <a:gd name="T23" fmla="*/ 60 h 1474"/>
                <a:gd name="T24" fmla="*/ 348 w 1475"/>
                <a:gd name="T25" fmla="*/ 112 h 1474"/>
                <a:gd name="T26" fmla="*/ 260 w 1475"/>
                <a:gd name="T27" fmla="*/ 176 h 1474"/>
                <a:gd name="T28" fmla="*/ 184 w 1475"/>
                <a:gd name="T29" fmla="*/ 252 h 1474"/>
                <a:gd name="T30" fmla="*/ 120 w 1475"/>
                <a:gd name="T31" fmla="*/ 336 h 1474"/>
                <a:gd name="T32" fmla="*/ 68 w 1475"/>
                <a:gd name="T33" fmla="*/ 432 h 1474"/>
                <a:gd name="T34" fmla="*/ 32 w 1475"/>
                <a:gd name="T35" fmla="*/ 532 h 1474"/>
                <a:gd name="T36" fmla="*/ 8 w 1475"/>
                <a:gd name="T37" fmla="*/ 637 h 1474"/>
                <a:gd name="T38" fmla="*/ 0 w 1475"/>
                <a:gd name="T39" fmla="*/ 745 h 1474"/>
                <a:gd name="T40" fmla="*/ 12 w 1475"/>
                <a:gd name="T41" fmla="*/ 853 h 1474"/>
                <a:gd name="T42" fmla="*/ 36 w 1475"/>
                <a:gd name="T43" fmla="*/ 957 h 1474"/>
                <a:gd name="T44" fmla="*/ 76 w 1475"/>
                <a:gd name="T45" fmla="*/ 1057 h 1474"/>
                <a:gd name="T46" fmla="*/ 128 w 1475"/>
                <a:gd name="T47" fmla="*/ 1153 h 1474"/>
                <a:gd name="T48" fmla="*/ 196 w 1475"/>
                <a:gd name="T49" fmla="*/ 1238 h 1474"/>
                <a:gd name="T50" fmla="*/ 272 w 1475"/>
                <a:gd name="T51" fmla="*/ 1310 h 1474"/>
                <a:gd name="T52" fmla="*/ 364 w 1475"/>
                <a:gd name="T53" fmla="*/ 1374 h 1474"/>
                <a:gd name="T54" fmla="*/ 460 w 1475"/>
                <a:gd name="T55" fmla="*/ 1422 h 1474"/>
                <a:gd name="T56" fmla="*/ 560 w 1475"/>
                <a:gd name="T57" fmla="*/ 1454 h 1474"/>
                <a:gd name="T58" fmla="*/ 667 w 1475"/>
                <a:gd name="T59" fmla="*/ 1474 h 1474"/>
                <a:gd name="T60" fmla="*/ 775 w 1475"/>
                <a:gd name="T61" fmla="*/ 1474 h 1474"/>
                <a:gd name="T62" fmla="*/ 879 w 1475"/>
                <a:gd name="T63" fmla="*/ 1462 h 1474"/>
                <a:gd name="T64" fmla="*/ 983 w 1475"/>
                <a:gd name="T65" fmla="*/ 1434 h 1474"/>
                <a:gd name="T66" fmla="*/ 1083 w 1475"/>
                <a:gd name="T67" fmla="*/ 1390 h 1474"/>
                <a:gd name="T68" fmla="*/ 1175 w 1475"/>
                <a:gd name="T69" fmla="*/ 1334 h 1474"/>
                <a:gd name="T70" fmla="*/ 1255 w 1475"/>
                <a:gd name="T71" fmla="*/ 1262 h 1474"/>
                <a:gd name="T72" fmla="*/ 1327 w 1475"/>
                <a:gd name="T73" fmla="*/ 1181 h 1474"/>
                <a:gd name="T74" fmla="*/ 1383 w 1475"/>
                <a:gd name="T75" fmla="*/ 1089 h 1474"/>
                <a:gd name="T76" fmla="*/ 1431 w 1475"/>
                <a:gd name="T77" fmla="*/ 993 h 1474"/>
                <a:gd name="T78" fmla="*/ 1459 w 1475"/>
                <a:gd name="T79" fmla="*/ 889 h 1474"/>
                <a:gd name="T80" fmla="*/ 1475 w 1475"/>
                <a:gd name="T81" fmla="*/ 781 h 1474"/>
                <a:gd name="T82" fmla="*/ 1471 w 1475"/>
                <a:gd name="T83" fmla="*/ 677 h 1474"/>
                <a:gd name="T84" fmla="*/ 1455 w 1475"/>
                <a:gd name="T85" fmla="*/ 568 h 1474"/>
                <a:gd name="T86" fmla="*/ 1423 w 1475"/>
                <a:gd name="T87" fmla="*/ 464 h 147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75"/>
                <a:gd name="T133" fmla="*/ 0 h 1474"/>
                <a:gd name="T134" fmla="*/ 1475 w 1475"/>
                <a:gd name="T135" fmla="*/ 1474 h 147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75" h="1474">
                  <a:moveTo>
                    <a:pt x="1423" y="464"/>
                  </a:moveTo>
                  <a:lnTo>
                    <a:pt x="1375" y="368"/>
                  </a:lnTo>
                  <a:lnTo>
                    <a:pt x="1315" y="280"/>
                  </a:lnTo>
                  <a:lnTo>
                    <a:pt x="1243" y="200"/>
                  </a:lnTo>
                  <a:lnTo>
                    <a:pt x="1159" y="132"/>
                  </a:lnTo>
                  <a:lnTo>
                    <a:pt x="1067" y="76"/>
                  </a:lnTo>
                  <a:lnTo>
                    <a:pt x="967" y="36"/>
                  </a:lnTo>
                  <a:lnTo>
                    <a:pt x="863" y="8"/>
                  </a:lnTo>
                  <a:lnTo>
                    <a:pt x="755" y="0"/>
                  </a:lnTo>
                  <a:lnTo>
                    <a:pt x="647" y="4"/>
                  </a:lnTo>
                  <a:lnTo>
                    <a:pt x="544" y="24"/>
                  </a:lnTo>
                  <a:lnTo>
                    <a:pt x="444" y="60"/>
                  </a:lnTo>
                  <a:lnTo>
                    <a:pt x="348" y="112"/>
                  </a:lnTo>
                  <a:lnTo>
                    <a:pt x="260" y="176"/>
                  </a:lnTo>
                  <a:lnTo>
                    <a:pt x="184" y="252"/>
                  </a:lnTo>
                  <a:lnTo>
                    <a:pt x="120" y="336"/>
                  </a:lnTo>
                  <a:lnTo>
                    <a:pt x="68" y="432"/>
                  </a:lnTo>
                  <a:lnTo>
                    <a:pt x="32" y="532"/>
                  </a:lnTo>
                  <a:lnTo>
                    <a:pt x="8" y="637"/>
                  </a:lnTo>
                  <a:lnTo>
                    <a:pt x="0" y="745"/>
                  </a:lnTo>
                  <a:lnTo>
                    <a:pt x="12" y="853"/>
                  </a:lnTo>
                  <a:lnTo>
                    <a:pt x="36" y="957"/>
                  </a:lnTo>
                  <a:lnTo>
                    <a:pt x="76" y="1057"/>
                  </a:lnTo>
                  <a:lnTo>
                    <a:pt x="128" y="1153"/>
                  </a:lnTo>
                  <a:lnTo>
                    <a:pt x="196" y="1238"/>
                  </a:lnTo>
                  <a:lnTo>
                    <a:pt x="272" y="1310"/>
                  </a:lnTo>
                  <a:lnTo>
                    <a:pt x="364" y="1374"/>
                  </a:lnTo>
                  <a:lnTo>
                    <a:pt x="460" y="1422"/>
                  </a:lnTo>
                  <a:lnTo>
                    <a:pt x="560" y="1454"/>
                  </a:lnTo>
                  <a:lnTo>
                    <a:pt x="667" y="1474"/>
                  </a:lnTo>
                  <a:lnTo>
                    <a:pt x="775" y="1474"/>
                  </a:lnTo>
                  <a:lnTo>
                    <a:pt x="879" y="1462"/>
                  </a:lnTo>
                  <a:lnTo>
                    <a:pt x="983" y="1434"/>
                  </a:lnTo>
                  <a:lnTo>
                    <a:pt x="1083" y="1390"/>
                  </a:lnTo>
                  <a:lnTo>
                    <a:pt x="1175" y="1334"/>
                  </a:lnTo>
                  <a:lnTo>
                    <a:pt x="1255" y="1262"/>
                  </a:lnTo>
                  <a:lnTo>
                    <a:pt x="1327" y="1181"/>
                  </a:lnTo>
                  <a:lnTo>
                    <a:pt x="1383" y="1089"/>
                  </a:lnTo>
                  <a:lnTo>
                    <a:pt x="1431" y="993"/>
                  </a:lnTo>
                  <a:lnTo>
                    <a:pt x="1459" y="889"/>
                  </a:lnTo>
                  <a:lnTo>
                    <a:pt x="1475" y="781"/>
                  </a:lnTo>
                  <a:lnTo>
                    <a:pt x="1471" y="677"/>
                  </a:lnTo>
                  <a:lnTo>
                    <a:pt x="1455" y="568"/>
                  </a:lnTo>
                  <a:lnTo>
                    <a:pt x="1423" y="464"/>
                  </a:lnTo>
                  <a:close/>
                </a:path>
              </a:pathLst>
            </a:custGeom>
            <a:solidFill>
              <a:srgbClr val="FFFF00"/>
            </a:solidFill>
            <a:ln w="1016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auto">
            <a:xfrm>
              <a:off x="4727" y="3277"/>
              <a:ext cx="563" cy="569"/>
            </a:xfrm>
            <a:custGeom>
              <a:avLst/>
              <a:gdLst>
                <a:gd name="T0" fmla="*/ 547 w 563"/>
                <a:gd name="T1" fmla="*/ 181 h 569"/>
                <a:gd name="T2" fmla="*/ 515 w 563"/>
                <a:gd name="T3" fmla="*/ 125 h 569"/>
                <a:gd name="T4" fmla="*/ 471 w 563"/>
                <a:gd name="T5" fmla="*/ 72 h 569"/>
                <a:gd name="T6" fmla="*/ 415 w 563"/>
                <a:gd name="T7" fmla="*/ 36 h 569"/>
                <a:gd name="T8" fmla="*/ 355 w 563"/>
                <a:gd name="T9" fmla="*/ 12 h 569"/>
                <a:gd name="T10" fmla="*/ 291 w 563"/>
                <a:gd name="T11" fmla="*/ 0 h 569"/>
                <a:gd name="T12" fmla="*/ 223 w 563"/>
                <a:gd name="T13" fmla="*/ 8 h 569"/>
                <a:gd name="T14" fmla="*/ 163 w 563"/>
                <a:gd name="T15" fmla="*/ 28 h 569"/>
                <a:gd name="T16" fmla="*/ 107 w 563"/>
                <a:gd name="T17" fmla="*/ 60 h 569"/>
                <a:gd name="T18" fmla="*/ 60 w 563"/>
                <a:gd name="T19" fmla="*/ 108 h 569"/>
                <a:gd name="T20" fmla="*/ 24 w 563"/>
                <a:gd name="T21" fmla="*/ 165 h 569"/>
                <a:gd name="T22" fmla="*/ 4 w 563"/>
                <a:gd name="T23" fmla="*/ 229 h 569"/>
                <a:gd name="T24" fmla="*/ 0 w 563"/>
                <a:gd name="T25" fmla="*/ 293 h 569"/>
                <a:gd name="T26" fmla="*/ 8 w 563"/>
                <a:gd name="T27" fmla="*/ 357 h 569"/>
                <a:gd name="T28" fmla="*/ 32 w 563"/>
                <a:gd name="T29" fmla="*/ 421 h 569"/>
                <a:gd name="T30" fmla="*/ 72 w 563"/>
                <a:gd name="T31" fmla="*/ 473 h 569"/>
                <a:gd name="T32" fmla="*/ 119 w 563"/>
                <a:gd name="T33" fmla="*/ 517 h 569"/>
                <a:gd name="T34" fmla="*/ 175 w 563"/>
                <a:gd name="T35" fmla="*/ 549 h 569"/>
                <a:gd name="T36" fmla="*/ 239 w 563"/>
                <a:gd name="T37" fmla="*/ 565 h 569"/>
                <a:gd name="T38" fmla="*/ 307 w 563"/>
                <a:gd name="T39" fmla="*/ 569 h 569"/>
                <a:gd name="T40" fmla="*/ 371 w 563"/>
                <a:gd name="T41" fmla="*/ 553 h 569"/>
                <a:gd name="T42" fmla="*/ 431 w 563"/>
                <a:gd name="T43" fmla="*/ 529 h 569"/>
                <a:gd name="T44" fmla="*/ 483 w 563"/>
                <a:gd name="T45" fmla="*/ 485 h 569"/>
                <a:gd name="T46" fmla="*/ 523 w 563"/>
                <a:gd name="T47" fmla="*/ 433 h 569"/>
                <a:gd name="T48" fmla="*/ 551 w 563"/>
                <a:gd name="T49" fmla="*/ 377 h 569"/>
                <a:gd name="T50" fmla="*/ 563 w 563"/>
                <a:gd name="T51" fmla="*/ 309 h 569"/>
                <a:gd name="T52" fmla="*/ 563 w 563"/>
                <a:gd name="T53" fmla="*/ 245 h 569"/>
                <a:gd name="T54" fmla="*/ 547 w 563"/>
                <a:gd name="T55" fmla="*/ 181 h 5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63"/>
                <a:gd name="T85" fmla="*/ 0 h 569"/>
                <a:gd name="T86" fmla="*/ 563 w 563"/>
                <a:gd name="T87" fmla="*/ 569 h 5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63" h="569">
                  <a:moveTo>
                    <a:pt x="547" y="181"/>
                  </a:moveTo>
                  <a:lnTo>
                    <a:pt x="515" y="125"/>
                  </a:lnTo>
                  <a:lnTo>
                    <a:pt x="471" y="72"/>
                  </a:lnTo>
                  <a:lnTo>
                    <a:pt x="415" y="36"/>
                  </a:lnTo>
                  <a:lnTo>
                    <a:pt x="355" y="12"/>
                  </a:lnTo>
                  <a:lnTo>
                    <a:pt x="291" y="0"/>
                  </a:lnTo>
                  <a:lnTo>
                    <a:pt x="223" y="8"/>
                  </a:lnTo>
                  <a:lnTo>
                    <a:pt x="163" y="28"/>
                  </a:lnTo>
                  <a:lnTo>
                    <a:pt x="107" y="60"/>
                  </a:lnTo>
                  <a:lnTo>
                    <a:pt x="60" y="108"/>
                  </a:lnTo>
                  <a:lnTo>
                    <a:pt x="24" y="165"/>
                  </a:lnTo>
                  <a:lnTo>
                    <a:pt x="4" y="229"/>
                  </a:lnTo>
                  <a:lnTo>
                    <a:pt x="0" y="293"/>
                  </a:lnTo>
                  <a:lnTo>
                    <a:pt x="8" y="357"/>
                  </a:lnTo>
                  <a:lnTo>
                    <a:pt x="32" y="421"/>
                  </a:lnTo>
                  <a:lnTo>
                    <a:pt x="72" y="473"/>
                  </a:lnTo>
                  <a:lnTo>
                    <a:pt x="119" y="517"/>
                  </a:lnTo>
                  <a:lnTo>
                    <a:pt x="175" y="549"/>
                  </a:lnTo>
                  <a:lnTo>
                    <a:pt x="239" y="565"/>
                  </a:lnTo>
                  <a:lnTo>
                    <a:pt x="307" y="569"/>
                  </a:lnTo>
                  <a:lnTo>
                    <a:pt x="371" y="553"/>
                  </a:lnTo>
                  <a:lnTo>
                    <a:pt x="431" y="529"/>
                  </a:lnTo>
                  <a:lnTo>
                    <a:pt x="483" y="485"/>
                  </a:lnTo>
                  <a:lnTo>
                    <a:pt x="523" y="433"/>
                  </a:lnTo>
                  <a:lnTo>
                    <a:pt x="551" y="377"/>
                  </a:lnTo>
                  <a:lnTo>
                    <a:pt x="563" y="309"/>
                  </a:lnTo>
                  <a:lnTo>
                    <a:pt x="563" y="245"/>
                  </a:lnTo>
                  <a:lnTo>
                    <a:pt x="547" y="181"/>
                  </a:lnTo>
                  <a:close/>
                </a:path>
              </a:pathLst>
            </a:custGeom>
            <a:solidFill>
              <a:srgbClr val="FFFFFF"/>
            </a:solidFill>
            <a:ln w="1016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0"/>
            <p:cNvSpPr>
              <a:spLocks/>
            </p:cNvSpPr>
            <p:nvPr/>
          </p:nvSpPr>
          <p:spPr bwMode="auto">
            <a:xfrm>
              <a:off x="4699" y="1883"/>
              <a:ext cx="3524" cy="2476"/>
            </a:xfrm>
            <a:custGeom>
              <a:avLst/>
              <a:gdLst>
                <a:gd name="T0" fmla="*/ 3096 w 3524"/>
                <a:gd name="T1" fmla="*/ 1286 h 2476"/>
                <a:gd name="T2" fmla="*/ 3188 w 3524"/>
                <a:gd name="T3" fmla="*/ 1242 h 2476"/>
                <a:gd name="T4" fmla="*/ 3272 w 3524"/>
                <a:gd name="T5" fmla="*/ 1186 h 2476"/>
                <a:gd name="T6" fmla="*/ 3344 w 3524"/>
                <a:gd name="T7" fmla="*/ 1118 h 2476"/>
                <a:gd name="T8" fmla="*/ 3408 w 3524"/>
                <a:gd name="T9" fmla="*/ 1038 h 2476"/>
                <a:gd name="T10" fmla="*/ 3460 w 3524"/>
                <a:gd name="T11" fmla="*/ 950 h 2476"/>
                <a:gd name="T12" fmla="*/ 3496 w 3524"/>
                <a:gd name="T13" fmla="*/ 857 h 2476"/>
                <a:gd name="T14" fmla="*/ 3520 w 3524"/>
                <a:gd name="T15" fmla="*/ 757 h 2476"/>
                <a:gd name="T16" fmla="*/ 3524 w 3524"/>
                <a:gd name="T17" fmla="*/ 657 h 2476"/>
                <a:gd name="T18" fmla="*/ 3516 w 3524"/>
                <a:gd name="T19" fmla="*/ 557 h 2476"/>
                <a:gd name="T20" fmla="*/ 3496 w 3524"/>
                <a:gd name="T21" fmla="*/ 461 h 2476"/>
                <a:gd name="T22" fmla="*/ 3456 w 3524"/>
                <a:gd name="T23" fmla="*/ 365 h 2476"/>
                <a:gd name="T24" fmla="*/ 3404 w 3524"/>
                <a:gd name="T25" fmla="*/ 281 h 2476"/>
                <a:gd name="T26" fmla="*/ 3340 w 3524"/>
                <a:gd name="T27" fmla="*/ 200 h 2476"/>
                <a:gd name="T28" fmla="*/ 3264 w 3524"/>
                <a:gd name="T29" fmla="*/ 136 h 2476"/>
                <a:gd name="T30" fmla="*/ 3180 w 3524"/>
                <a:gd name="T31" fmla="*/ 80 h 2476"/>
                <a:gd name="T32" fmla="*/ 3088 w 3524"/>
                <a:gd name="T33" fmla="*/ 36 h 2476"/>
                <a:gd name="T34" fmla="*/ 2993 w 3524"/>
                <a:gd name="T35" fmla="*/ 12 h 2476"/>
                <a:gd name="T36" fmla="*/ 2893 w 3524"/>
                <a:gd name="T37" fmla="*/ 0 h 2476"/>
                <a:gd name="T38" fmla="*/ 2793 w 3524"/>
                <a:gd name="T39" fmla="*/ 0 h 2476"/>
                <a:gd name="T40" fmla="*/ 2693 w 3524"/>
                <a:gd name="T41" fmla="*/ 20 h 2476"/>
                <a:gd name="T42" fmla="*/ 2597 w 3524"/>
                <a:gd name="T43" fmla="*/ 52 h 2476"/>
                <a:gd name="T44" fmla="*/ 0 w 3524"/>
                <a:gd name="T45" fmla="*/ 890 h 2476"/>
                <a:gd name="T46" fmla="*/ 108 w 3524"/>
                <a:gd name="T47" fmla="*/ 853 h 2476"/>
                <a:gd name="T48" fmla="*/ 223 w 3524"/>
                <a:gd name="T49" fmla="*/ 833 h 2476"/>
                <a:gd name="T50" fmla="*/ 339 w 3524"/>
                <a:gd name="T51" fmla="*/ 833 h 2476"/>
                <a:gd name="T52" fmla="*/ 455 w 3524"/>
                <a:gd name="T53" fmla="*/ 845 h 2476"/>
                <a:gd name="T54" fmla="*/ 567 w 3524"/>
                <a:gd name="T55" fmla="*/ 874 h 2476"/>
                <a:gd name="T56" fmla="*/ 675 w 3524"/>
                <a:gd name="T57" fmla="*/ 918 h 2476"/>
                <a:gd name="T58" fmla="*/ 775 w 3524"/>
                <a:gd name="T59" fmla="*/ 974 h 2476"/>
                <a:gd name="T60" fmla="*/ 867 w 3524"/>
                <a:gd name="T61" fmla="*/ 1042 h 2476"/>
                <a:gd name="T62" fmla="*/ 951 w 3524"/>
                <a:gd name="T63" fmla="*/ 1126 h 2476"/>
                <a:gd name="T64" fmla="*/ 1019 w 3524"/>
                <a:gd name="T65" fmla="*/ 1218 h 2476"/>
                <a:gd name="T66" fmla="*/ 1075 w 3524"/>
                <a:gd name="T67" fmla="*/ 1318 h 2476"/>
                <a:gd name="T68" fmla="*/ 1118 w 3524"/>
                <a:gd name="T69" fmla="*/ 1426 h 2476"/>
                <a:gd name="T70" fmla="*/ 1142 w 3524"/>
                <a:gd name="T71" fmla="*/ 1539 h 2476"/>
                <a:gd name="T72" fmla="*/ 1154 w 3524"/>
                <a:gd name="T73" fmla="*/ 1655 h 2476"/>
                <a:gd name="T74" fmla="*/ 1150 w 3524"/>
                <a:gd name="T75" fmla="*/ 1771 h 2476"/>
                <a:gd name="T76" fmla="*/ 1130 w 3524"/>
                <a:gd name="T77" fmla="*/ 1883 h 2476"/>
                <a:gd name="T78" fmla="*/ 1095 w 3524"/>
                <a:gd name="T79" fmla="*/ 1995 h 2476"/>
                <a:gd name="T80" fmla="*/ 1047 w 3524"/>
                <a:gd name="T81" fmla="*/ 2099 h 2476"/>
                <a:gd name="T82" fmla="*/ 983 w 3524"/>
                <a:gd name="T83" fmla="*/ 2196 h 2476"/>
                <a:gd name="T84" fmla="*/ 907 w 3524"/>
                <a:gd name="T85" fmla="*/ 2284 h 2476"/>
                <a:gd name="T86" fmla="*/ 819 w 3524"/>
                <a:gd name="T87" fmla="*/ 2360 h 2476"/>
                <a:gd name="T88" fmla="*/ 723 w 3524"/>
                <a:gd name="T89" fmla="*/ 2424 h 2476"/>
                <a:gd name="T90" fmla="*/ 619 w 3524"/>
                <a:gd name="T91" fmla="*/ 2476 h 2476"/>
                <a:gd name="T92" fmla="*/ 3096 w 3524"/>
                <a:gd name="T93" fmla="*/ 1286 h 247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24"/>
                <a:gd name="T142" fmla="*/ 0 h 2476"/>
                <a:gd name="T143" fmla="*/ 3524 w 3524"/>
                <a:gd name="T144" fmla="*/ 2476 h 247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24" h="2476">
                  <a:moveTo>
                    <a:pt x="3096" y="1286"/>
                  </a:moveTo>
                  <a:lnTo>
                    <a:pt x="3188" y="1242"/>
                  </a:lnTo>
                  <a:lnTo>
                    <a:pt x="3272" y="1186"/>
                  </a:lnTo>
                  <a:lnTo>
                    <a:pt x="3344" y="1118"/>
                  </a:lnTo>
                  <a:lnTo>
                    <a:pt x="3408" y="1038"/>
                  </a:lnTo>
                  <a:lnTo>
                    <a:pt x="3460" y="950"/>
                  </a:lnTo>
                  <a:lnTo>
                    <a:pt x="3496" y="857"/>
                  </a:lnTo>
                  <a:lnTo>
                    <a:pt x="3520" y="757"/>
                  </a:lnTo>
                  <a:lnTo>
                    <a:pt x="3524" y="657"/>
                  </a:lnTo>
                  <a:lnTo>
                    <a:pt x="3516" y="557"/>
                  </a:lnTo>
                  <a:lnTo>
                    <a:pt x="3496" y="461"/>
                  </a:lnTo>
                  <a:lnTo>
                    <a:pt x="3456" y="365"/>
                  </a:lnTo>
                  <a:lnTo>
                    <a:pt x="3404" y="281"/>
                  </a:lnTo>
                  <a:lnTo>
                    <a:pt x="3340" y="200"/>
                  </a:lnTo>
                  <a:lnTo>
                    <a:pt x="3264" y="136"/>
                  </a:lnTo>
                  <a:lnTo>
                    <a:pt x="3180" y="80"/>
                  </a:lnTo>
                  <a:lnTo>
                    <a:pt x="3088" y="36"/>
                  </a:lnTo>
                  <a:lnTo>
                    <a:pt x="2993" y="12"/>
                  </a:lnTo>
                  <a:lnTo>
                    <a:pt x="2893" y="0"/>
                  </a:lnTo>
                  <a:lnTo>
                    <a:pt x="2793" y="0"/>
                  </a:lnTo>
                  <a:lnTo>
                    <a:pt x="2693" y="20"/>
                  </a:lnTo>
                  <a:lnTo>
                    <a:pt x="2597" y="52"/>
                  </a:lnTo>
                  <a:lnTo>
                    <a:pt x="0" y="890"/>
                  </a:lnTo>
                  <a:lnTo>
                    <a:pt x="108" y="853"/>
                  </a:lnTo>
                  <a:lnTo>
                    <a:pt x="223" y="833"/>
                  </a:lnTo>
                  <a:lnTo>
                    <a:pt x="339" y="833"/>
                  </a:lnTo>
                  <a:lnTo>
                    <a:pt x="455" y="845"/>
                  </a:lnTo>
                  <a:lnTo>
                    <a:pt x="567" y="874"/>
                  </a:lnTo>
                  <a:lnTo>
                    <a:pt x="675" y="918"/>
                  </a:lnTo>
                  <a:lnTo>
                    <a:pt x="775" y="974"/>
                  </a:lnTo>
                  <a:lnTo>
                    <a:pt x="867" y="1042"/>
                  </a:lnTo>
                  <a:lnTo>
                    <a:pt x="951" y="1126"/>
                  </a:lnTo>
                  <a:lnTo>
                    <a:pt x="1019" y="1218"/>
                  </a:lnTo>
                  <a:lnTo>
                    <a:pt x="1075" y="1318"/>
                  </a:lnTo>
                  <a:lnTo>
                    <a:pt x="1118" y="1426"/>
                  </a:lnTo>
                  <a:lnTo>
                    <a:pt x="1142" y="1539"/>
                  </a:lnTo>
                  <a:lnTo>
                    <a:pt x="1154" y="1655"/>
                  </a:lnTo>
                  <a:lnTo>
                    <a:pt x="1150" y="1771"/>
                  </a:lnTo>
                  <a:lnTo>
                    <a:pt x="1130" y="1883"/>
                  </a:lnTo>
                  <a:lnTo>
                    <a:pt x="1095" y="1995"/>
                  </a:lnTo>
                  <a:lnTo>
                    <a:pt x="1047" y="2099"/>
                  </a:lnTo>
                  <a:lnTo>
                    <a:pt x="983" y="2196"/>
                  </a:lnTo>
                  <a:lnTo>
                    <a:pt x="907" y="2284"/>
                  </a:lnTo>
                  <a:lnTo>
                    <a:pt x="819" y="2360"/>
                  </a:lnTo>
                  <a:lnTo>
                    <a:pt x="723" y="2424"/>
                  </a:lnTo>
                  <a:lnTo>
                    <a:pt x="619" y="2476"/>
                  </a:lnTo>
                  <a:lnTo>
                    <a:pt x="3096" y="1286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auto">
            <a:xfrm>
              <a:off x="5006" y="2288"/>
              <a:ext cx="2042" cy="1462"/>
            </a:xfrm>
            <a:custGeom>
              <a:avLst/>
              <a:gdLst>
                <a:gd name="T0" fmla="*/ 1243 w 2042"/>
                <a:gd name="T1" fmla="*/ 16 h 1462"/>
                <a:gd name="T2" fmla="*/ 1339 w 2042"/>
                <a:gd name="T3" fmla="*/ 4 h 1462"/>
                <a:gd name="T4" fmla="*/ 1435 w 2042"/>
                <a:gd name="T5" fmla="*/ 0 h 1462"/>
                <a:gd name="T6" fmla="*/ 1531 w 2042"/>
                <a:gd name="T7" fmla="*/ 16 h 1462"/>
                <a:gd name="T8" fmla="*/ 1623 w 2042"/>
                <a:gd name="T9" fmla="*/ 44 h 1462"/>
                <a:gd name="T10" fmla="*/ 1711 w 2042"/>
                <a:gd name="T11" fmla="*/ 84 h 1462"/>
                <a:gd name="T12" fmla="*/ 1790 w 2042"/>
                <a:gd name="T13" fmla="*/ 136 h 1462"/>
                <a:gd name="T14" fmla="*/ 1862 w 2042"/>
                <a:gd name="T15" fmla="*/ 204 h 1462"/>
                <a:gd name="T16" fmla="*/ 1922 w 2042"/>
                <a:gd name="T17" fmla="*/ 276 h 1462"/>
                <a:gd name="T18" fmla="*/ 1974 w 2042"/>
                <a:gd name="T19" fmla="*/ 360 h 1462"/>
                <a:gd name="T20" fmla="*/ 2010 w 2042"/>
                <a:gd name="T21" fmla="*/ 452 h 1462"/>
                <a:gd name="T22" fmla="*/ 2030 w 2042"/>
                <a:gd name="T23" fmla="*/ 545 h 1462"/>
                <a:gd name="T24" fmla="*/ 2042 w 2042"/>
                <a:gd name="T25" fmla="*/ 641 h 1462"/>
                <a:gd name="T26" fmla="*/ 2034 w 2042"/>
                <a:gd name="T27" fmla="*/ 737 h 1462"/>
                <a:gd name="T28" fmla="*/ 2014 w 2042"/>
                <a:gd name="T29" fmla="*/ 833 h 1462"/>
                <a:gd name="T30" fmla="*/ 1978 w 2042"/>
                <a:gd name="T31" fmla="*/ 925 h 1462"/>
                <a:gd name="T32" fmla="*/ 835 w 2042"/>
                <a:gd name="T33" fmla="*/ 1462 h 1462"/>
                <a:gd name="T34" fmla="*/ 4 w 2042"/>
                <a:gd name="T35" fmla="*/ 1274 h 1462"/>
                <a:gd name="T36" fmla="*/ 0 w 2042"/>
                <a:gd name="T37" fmla="*/ 424 h 1462"/>
                <a:gd name="T38" fmla="*/ 1243 w 2042"/>
                <a:gd name="T39" fmla="*/ 16 h 146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42"/>
                <a:gd name="T61" fmla="*/ 0 h 1462"/>
                <a:gd name="T62" fmla="*/ 2042 w 2042"/>
                <a:gd name="T63" fmla="*/ 1462 h 146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42" h="1462">
                  <a:moveTo>
                    <a:pt x="1243" y="16"/>
                  </a:moveTo>
                  <a:lnTo>
                    <a:pt x="1339" y="4"/>
                  </a:lnTo>
                  <a:lnTo>
                    <a:pt x="1435" y="0"/>
                  </a:lnTo>
                  <a:lnTo>
                    <a:pt x="1531" y="16"/>
                  </a:lnTo>
                  <a:lnTo>
                    <a:pt x="1623" y="44"/>
                  </a:lnTo>
                  <a:lnTo>
                    <a:pt x="1711" y="84"/>
                  </a:lnTo>
                  <a:lnTo>
                    <a:pt x="1790" y="136"/>
                  </a:lnTo>
                  <a:lnTo>
                    <a:pt x="1862" y="204"/>
                  </a:lnTo>
                  <a:lnTo>
                    <a:pt x="1922" y="276"/>
                  </a:lnTo>
                  <a:lnTo>
                    <a:pt x="1974" y="360"/>
                  </a:lnTo>
                  <a:lnTo>
                    <a:pt x="2010" y="452"/>
                  </a:lnTo>
                  <a:lnTo>
                    <a:pt x="2030" y="545"/>
                  </a:lnTo>
                  <a:lnTo>
                    <a:pt x="2042" y="641"/>
                  </a:lnTo>
                  <a:lnTo>
                    <a:pt x="2034" y="737"/>
                  </a:lnTo>
                  <a:lnTo>
                    <a:pt x="2014" y="833"/>
                  </a:lnTo>
                  <a:lnTo>
                    <a:pt x="1978" y="925"/>
                  </a:lnTo>
                  <a:lnTo>
                    <a:pt x="835" y="1462"/>
                  </a:lnTo>
                  <a:lnTo>
                    <a:pt x="4" y="1274"/>
                  </a:lnTo>
                  <a:lnTo>
                    <a:pt x="0" y="424"/>
                  </a:lnTo>
                  <a:lnTo>
                    <a:pt x="1243" y="16"/>
                  </a:lnTo>
                  <a:close/>
                </a:path>
              </a:pathLst>
            </a:custGeom>
            <a:solidFill>
              <a:srgbClr val="FFFFFF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2"/>
            <p:cNvSpPr>
              <a:spLocks noChangeShapeType="1"/>
            </p:cNvSpPr>
            <p:nvPr/>
          </p:nvSpPr>
          <p:spPr bwMode="auto">
            <a:xfrm flipV="1">
              <a:off x="5010" y="2949"/>
              <a:ext cx="1479" cy="613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13"/>
            <p:cNvSpPr>
              <a:spLocks noChangeShapeType="1"/>
            </p:cNvSpPr>
            <p:nvPr/>
          </p:nvSpPr>
          <p:spPr bwMode="auto">
            <a:xfrm>
              <a:off x="5010" y="3562"/>
              <a:ext cx="831" cy="188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auto">
            <a:xfrm>
              <a:off x="5006" y="2304"/>
              <a:ext cx="1251" cy="521"/>
            </a:xfrm>
            <a:custGeom>
              <a:avLst/>
              <a:gdLst>
                <a:gd name="T0" fmla="*/ 4 w 1251"/>
                <a:gd name="T1" fmla="*/ 521 h 521"/>
                <a:gd name="T2" fmla="*/ 0 w 1251"/>
                <a:gd name="T3" fmla="*/ 408 h 521"/>
                <a:gd name="T4" fmla="*/ 1247 w 1251"/>
                <a:gd name="T5" fmla="*/ 0 h 521"/>
                <a:gd name="T6" fmla="*/ 1251 w 1251"/>
                <a:gd name="T7" fmla="*/ 92 h 521"/>
                <a:gd name="T8" fmla="*/ 4 w 1251"/>
                <a:gd name="T9" fmla="*/ 521 h 5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1"/>
                <a:gd name="T16" fmla="*/ 0 h 521"/>
                <a:gd name="T17" fmla="*/ 1251 w 1251"/>
                <a:gd name="T18" fmla="*/ 521 h 5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1" h="521">
                  <a:moveTo>
                    <a:pt x="4" y="521"/>
                  </a:moveTo>
                  <a:lnTo>
                    <a:pt x="0" y="408"/>
                  </a:lnTo>
                  <a:lnTo>
                    <a:pt x="1247" y="0"/>
                  </a:lnTo>
                  <a:lnTo>
                    <a:pt x="1251" y="92"/>
                  </a:lnTo>
                  <a:lnTo>
                    <a:pt x="4" y="52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auto">
            <a:xfrm>
              <a:off x="5730" y="3189"/>
              <a:ext cx="1254" cy="561"/>
            </a:xfrm>
            <a:custGeom>
              <a:avLst/>
              <a:gdLst>
                <a:gd name="T0" fmla="*/ 0 w 1254"/>
                <a:gd name="T1" fmla="*/ 537 h 561"/>
                <a:gd name="T2" fmla="*/ 111 w 1254"/>
                <a:gd name="T3" fmla="*/ 561 h 561"/>
                <a:gd name="T4" fmla="*/ 1254 w 1254"/>
                <a:gd name="T5" fmla="*/ 24 h 561"/>
                <a:gd name="T6" fmla="*/ 1158 w 1254"/>
                <a:gd name="T7" fmla="*/ 0 h 561"/>
                <a:gd name="T8" fmla="*/ 0 w 1254"/>
                <a:gd name="T9" fmla="*/ 537 h 5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54"/>
                <a:gd name="T16" fmla="*/ 0 h 561"/>
                <a:gd name="T17" fmla="*/ 1254 w 1254"/>
                <a:gd name="T18" fmla="*/ 561 h 5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54" h="561">
                  <a:moveTo>
                    <a:pt x="0" y="537"/>
                  </a:moveTo>
                  <a:lnTo>
                    <a:pt x="111" y="561"/>
                  </a:lnTo>
                  <a:lnTo>
                    <a:pt x="1254" y="24"/>
                  </a:lnTo>
                  <a:lnTo>
                    <a:pt x="1158" y="0"/>
                  </a:lnTo>
                  <a:lnTo>
                    <a:pt x="0" y="537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auto">
            <a:xfrm>
              <a:off x="5262" y="3345"/>
              <a:ext cx="236" cy="133"/>
            </a:xfrm>
            <a:custGeom>
              <a:avLst/>
              <a:gdLst>
                <a:gd name="T0" fmla="*/ 236 w 236"/>
                <a:gd name="T1" fmla="*/ 16 h 133"/>
                <a:gd name="T2" fmla="*/ 220 w 236"/>
                <a:gd name="T3" fmla="*/ 4 h 133"/>
                <a:gd name="T4" fmla="*/ 196 w 236"/>
                <a:gd name="T5" fmla="*/ 0 h 133"/>
                <a:gd name="T6" fmla="*/ 160 w 236"/>
                <a:gd name="T7" fmla="*/ 4 h 133"/>
                <a:gd name="T8" fmla="*/ 120 w 236"/>
                <a:gd name="T9" fmla="*/ 16 h 133"/>
                <a:gd name="T10" fmla="*/ 80 w 236"/>
                <a:gd name="T11" fmla="*/ 32 h 133"/>
                <a:gd name="T12" fmla="*/ 44 w 236"/>
                <a:gd name="T13" fmla="*/ 57 h 133"/>
                <a:gd name="T14" fmla="*/ 16 w 236"/>
                <a:gd name="T15" fmla="*/ 77 h 133"/>
                <a:gd name="T16" fmla="*/ 0 w 236"/>
                <a:gd name="T17" fmla="*/ 97 h 133"/>
                <a:gd name="T18" fmla="*/ 0 w 236"/>
                <a:gd name="T19" fmla="*/ 117 h 133"/>
                <a:gd name="T20" fmla="*/ 12 w 236"/>
                <a:gd name="T21" fmla="*/ 129 h 133"/>
                <a:gd name="T22" fmla="*/ 36 w 236"/>
                <a:gd name="T23" fmla="*/ 133 h 133"/>
                <a:gd name="T24" fmla="*/ 72 w 236"/>
                <a:gd name="T25" fmla="*/ 129 h 133"/>
                <a:gd name="T26" fmla="*/ 112 w 236"/>
                <a:gd name="T27" fmla="*/ 117 h 133"/>
                <a:gd name="T28" fmla="*/ 156 w 236"/>
                <a:gd name="T29" fmla="*/ 97 h 133"/>
                <a:gd name="T30" fmla="*/ 192 w 236"/>
                <a:gd name="T31" fmla="*/ 77 h 133"/>
                <a:gd name="T32" fmla="*/ 220 w 236"/>
                <a:gd name="T33" fmla="*/ 57 h 133"/>
                <a:gd name="T34" fmla="*/ 232 w 236"/>
                <a:gd name="T35" fmla="*/ 32 h 133"/>
                <a:gd name="T36" fmla="*/ 236 w 236"/>
                <a:gd name="T37" fmla="*/ 16 h 1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6"/>
                <a:gd name="T58" fmla="*/ 0 h 133"/>
                <a:gd name="T59" fmla="*/ 236 w 236"/>
                <a:gd name="T60" fmla="*/ 133 h 1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6" h="133">
                  <a:moveTo>
                    <a:pt x="236" y="16"/>
                  </a:moveTo>
                  <a:lnTo>
                    <a:pt x="220" y="4"/>
                  </a:lnTo>
                  <a:lnTo>
                    <a:pt x="196" y="0"/>
                  </a:lnTo>
                  <a:lnTo>
                    <a:pt x="160" y="4"/>
                  </a:lnTo>
                  <a:lnTo>
                    <a:pt x="120" y="16"/>
                  </a:lnTo>
                  <a:lnTo>
                    <a:pt x="80" y="32"/>
                  </a:lnTo>
                  <a:lnTo>
                    <a:pt x="44" y="57"/>
                  </a:lnTo>
                  <a:lnTo>
                    <a:pt x="16" y="77"/>
                  </a:lnTo>
                  <a:lnTo>
                    <a:pt x="0" y="97"/>
                  </a:lnTo>
                  <a:lnTo>
                    <a:pt x="0" y="117"/>
                  </a:lnTo>
                  <a:lnTo>
                    <a:pt x="12" y="129"/>
                  </a:lnTo>
                  <a:lnTo>
                    <a:pt x="36" y="133"/>
                  </a:lnTo>
                  <a:lnTo>
                    <a:pt x="72" y="129"/>
                  </a:lnTo>
                  <a:lnTo>
                    <a:pt x="112" y="117"/>
                  </a:lnTo>
                  <a:lnTo>
                    <a:pt x="156" y="97"/>
                  </a:lnTo>
                  <a:lnTo>
                    <a:pt x="192" y="77"/>
                  </a:lnTo>
                  <a:lnTo>
                    <a:pt x="220" y="57"/>
                  </a:lnTo>
                  <a:lnTo>
                    <a:pt x="232" y="32"/>
                  </a:lnTo>
                  <a:lnTo>
                    <a:pt x="236" y="16"/>
                  </a:lnTo>
                  <a:close/>
                </a:path>
              </a:pathLst>
            </a:custGeom>
            <a:solidFill>
              <a:srgbClr val="0000FF"/>
            </a:solidFill>
            <a:ln w="1016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17"/>
            <p:cNvSpPr>
              <a:spLocks noChangeShapeType="1"/>
            </p:cNvSpPr>
            <p:nvPr/>
          </p:nvSpPr>
          <p:spPr bwMode="auto">
            <a:xfrm flipV="1">
              <a:off x="5498" y="3305"/>
              <a:ext cx="132" cy="56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auto">
            <a:xfrm>
              <a:off x="5602" y="3281"/>
              <a:ext cx="72" cy="60"/>
            </a:xfrm>
            <a:custGeom>
              <a:avLst/>
              <a:gdLst>
                <a:gd name="T0" fmla="*/ 72 w 72"/>
                <a:gd name="T1" fmla="*/ 4 h 60"/>
                <a:gd name="T2" fmla="*/ 24 w 72"/>
                <a:gd name="T3" fmla="*/ 60 h 60"/>
                <a:gd name="T4" fmla="*/ 24 w 72"/>
                <a:gd name="T5" fmla="*/ 56 h 60"/>
                <a:gd name="T6" fmla="*/ 24 w 72"/>
                <a:gd name="T7" fmla="*/ 52 h 60"/>
                <a:gd name="T8" fmla="*/ 24 w 72"/>
                <a:gd name="T9" fmla="*/ 48 h 60"/>
                <a:gd name="T10" fmla="*/ 24 w 72"/>
                <a:gd name="T11" fmla="*/ 40 h 60"/>
                <a:gd name="T12" fmla="*/ 24 w 72"/>
                <a:gd name="T13" fmla="*/ 36 h 60"/>
                <a:gd name="T14" fmla="*/ 20 w 72"/>
                <a:gd name="T15" fmla="*/ 32 h 60"/>
                <a:gd name="T16" fmla="*/ 20 w 72"/>
                <a:gd name="T17" fmla="*/ 28 h 60"/>
                <a:gd name="T18" fmla="*/ 16 w 72"/>
                <a:gd name="T19" fmla="*/ 24 h 60"/>
                <a:gd name="T20" fmla="*/ 16 w 72"/>
                <a:gd name="T21" fmla="*/ 20 h 60"/>
                <a:gd name="T22" fmla="*/ 12 w 72"/>
                <a:gd name="T23" fmla="*/ 16 h 60"/>
                <a:gd name="T24" fmla="*/ 8 w 72"/>
                <a:gd name="T25" fmla="*/ 12 h 60"/>
                <a:gd name="T26" fmla="*/ 8 w 72"/>
                <a:gd name="T27" fmla="*/ 8 h 60"/>
                <a:gd name="T28" fmla="*/ 4 w 72"/>
                <a:gd name="T29" fmla="*/ 4 h 60"/>
                <a:gd name="T30" fmla="*/ 0 w 72"/>
                <a:gd name="T31" fmla="*/ 0 h 60"/>
                <a:gd name="T32" fmla="*/ 72 w 72"/>
                <a:gd name="T33" fmla="*/ 4 h 6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2"/>
                <a:gd name="T52" fmla="*/ 0 h 60"/>
                <a:gd name="T53" fmla="*/ 72 w 72"/>
                <a:gd name="T54" fmla="*/ 60 h 6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2" h="60">
                  <a:moveTo>
                    <a:pt x="72" y="4"/>
                  </a:moveTo>
                  <a:lnTo>
                    <a:pt x="24" y="60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4" y="48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8" y="12"/>
                  </a:lnTo>
                  <a:lnTo>
                    <a:pt x="8" y="8"/>
                  </a:lnTo>
                  <a:lnTo>
                    <a:pt x="4" y="4"/>
                  </a:lnTo>
                  <a:lnTo>
                    <a:pt x="0" y="0"/>
                  </a:lnTo>
                  <a:lnTo>
                    <a:pt x="72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auto">
            <a:xfrm>
              <a:off x="5861" y="3121"/>
              <a:ext cx="188" cy="100"/>
            </a:xfrm>
            <a:custGeom>
              <a:avLst/>
              <a:gdLst>
                <a:gd name="T0" fmla="*/ 188 w 188"/>
                <a:gd name="T1" fmla="*/ 12 h 100"/>
                <a:gd name="T2" fmla="*/ 176 w 188"/>
                <a:gd name="T3" fmla="*/ 0 h 100"/>
                <a:gd name="T4" fmla="*/ 152 w 188"/>
                <a:gd name="T5" fmla="*/ 0 h 100"/>
                <a:gd name="T6" fmla="*/ 116 w 188"/>
                <a:gd name="T7" fmla="*/ 4 h 100"/>
                <a:gd name="T8" fmla="*/ 80 w 188"/>
                <a:gd name="T9" fmla="*/ 16 h 100"/>
                <a:gd name="T10" fmla="*/ 44 w 188"/>
                <a:gd name="T11" fmla="*/ 36 h 100"/>
                <a:gd name="T12" fmla="*/ 16 w 188"/>
                <a:gd name="T13" fmla="*/ 56 h 100"/>
                <a:gd name="T14" fmla="*/ 0 w 188"/>
                <a:gd name="T15" fmla="*/ 72 h 100"/>
                <a:gd name="T16" fmla="*/ 0 w 188"/>
                <a:gd name="T17" fmla="*/ 88 h 100"/>
                <a:gd name="T18" fmla="*/ 12 w 188"/>
                <a:gd name="T19" fmla="*/ 100 h 100"/>
                <a:gd name="T20" fmla="*/ 36 w 188"/>
                <a:gd name="T21" fmla="*/ 100 h 100"/>
                <a:gd name="T22" fmla="*/ 72 w 188"/>
                <a:gd name="T23" fmla="*/ 96 h 100"/>
                <a:gd name="T24" fmla="*/ 108 w 188"/>
                <a:gd name="T25" fmla="*/ 84 h 100"/>
                <a:gd name="T26" fmla="*/ 144 w 188"/>
                <a:gd name="T27" fmla="*/ 64 h 100"/>
                <a:gd name="T28" fmla="*/ 168 w 188"/>
                <a:gd name="T29" fmla="*/ 44 h 100"/>
                <a:gd name="T30" fmla="*/ 184 w 188"/>
                <a:gd name="T31" fmla="*/ 28 h 100"/>
                <a:gd name="T32" fmla="*/ 188 w 188"/>
                <a:gd name="T33" fmla="*/ 12 h 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8"/>
                <a:gd name="T52" fmla="*/ 0 h 100"/>
                <a:gd name="T53" fmla="*/ 188 w 188"/>
                <a:gd name="T54" fmla="*/ 100 h 1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8" h="100">
                  <a:moveTo>
                    <a:pt x="188" y="12"/>
                  </a:moveTo>
                  <a:lnTo>
                    <a:pt x="176" y="0"/>
                  </a:lnTo>
                  <a:lnTo>
                    <a:pt x="152" y="0"/>
                  </a:lnTo>
                  <a:lnTo>
                    <a:pt x="116" y="4"/>
                  </a:lnTo>
                  <a:lnTo>
                    <a:pt x="80" y="16"/>
                  </a:lnTo>
                  <a:lnTo>
                    <a:pt x="44" y="36"/>
                  </a:lnTo>
                  <a:lnTo>
                    <a:pt x="16" y="56"/>
                  </a:lnTo>
                  <a:lnTo>
                    <a:pt x="0" y="72"/>
                  </a:lnTo>
                  <a:lnTo>
                    <a:pt x="0" y="88"/>
                  </a:lnTo>
                  <a:lnTo>
                    <a:pt x="12" y="100"/>
                  </a:lnTo>
                  <a:lnTo>
                    <a:pt x="36" y="100"/>
                  </a:lnTo>
                  <a:lnTo>
                    <a:pt x="72" y="96"/>
                  </a:lnTo>
                  <a:lnTo>
                    <a:pt x="108" y="84"/>
                  </a:lnTo>
                  <a:lnTo>
                    <a:pt x="144" y="64"/>
                  </a:lnTo>
                  <a:lnTo>
                    <a:pt x="168" y="44"/>
                  </a:lnTo>
                  <a:lnTo>
                    <a:pt x="184" y="28"/>
                  </a:lnTo>
                  <a:lnTo>
                    <a:pt x="188" y="12"/>
                  </a:lnTo>
                  <a:close/>
                </a:path>
              </a:pathLst>
            </a:custGeom>
            <a:solidFill>
              <a:srgbClr val="FF9900"/>
            </a:solidFill>
            <a:ln w="1016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auto">
            <a:xfrm>
              <a:off x="5290" y="3101"/>
              <a:ext cx="1594" cy="625"/>
            </a:xfrm>
            <a:custGeom>
              <a:avLst/>
              <a:gdLst>
                <a:gd name="T0" fmla="*/ 1203 w 1594"/>
                <a:gd name="T1" fmla="*/ 0 h 625"/>
                <a:gd name="T2" fmla="*/ 1594 w 1594"/>
                <a:gd name="T3" fmla="*/ 88 h 625"/>
                <a:gd name="T4" fmla="*/ 440 w 1594"/>
                <a:gd name="T5" fmla="*/ 625 h 625"/>
                <a:gd name="T6" fmla="*/ 0 w 1594"/>
                <a:gd name="T7" fmla="*/ 525 h 625"/>
                <a:gd name="T8" fmla="*/ 1203 w 1594"/>
                <a:gd name="T9" fmla="*/ 0 h 6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4"/>
                <a:gd name="T16" fmla="*/ 0 h 625"/>
                <a:gd name="T17" fmla="*/ 1594 w 1594"/>
                <a:gd name="T18" fmla="*/ 625 h 6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4" h="625">
                  <a:moveTo>
                    <a:pt x="1203" y="0"/>
                  </a:moveTo>
                  <a:lnTo>
                    <a:pt x="1594" y="88"/>
                  </a:lnTo>
                  <a:lnTo>
                    <a:pt x="440" y="625"/>
                  </a:lnTo>
                  <a:lnTo>
                    <a:pt x="0" y="525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FFFF0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1"/>
            <p:cNvSpPr>
              <a:spLocks/>
            </p:cNvSpPr>
            <p:nvPr/>
          </p:nvSpPr>
          <p:spPr bwMode="auto">
            <a:xfrm>
              <a:off x="5010" y="2396"/>
              <a:ext cx="1247" cy="885"/>
            </a:xfrm>
            <a:custGeom>
              <a:avLst/>
              <a:gdLst>
                <a:gd name="T0" fmla="*/ 0 w 1247"/>
                <a:gd name="T1" fmla="*/ 429 h 885"/>
                <a:gd name="T2" fmla="*/ 1247 w 1247"/>
                <a:gd name="T3" fmla="*/ 0 h 885"/>
                <a:gd name="T4" fmla="*/ 1247 w 1247"/>
                <a:gd name="T5" fmla="*/ 413 h 885"/>
                <a:gd name="T6" fmla="*/ 0 w 1247"/>
                <a:gd name="T7" fmla="*/ 885 h 885"/>
                <a:gd name="T8" fmla="*/ 0 w 1247"/>
                <a:gd name="T9" fmla="*/ 429 h 8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7"/>
                <a:gd name="T16" fmla="*/ 0 h 885"/>
                <a:gd name="T17" fmla="*/ 1247 w 1247"/>
                <a:gd name="T18" fmla="*/ 885 h 8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7" h="885">
                  <a:moveTo>
                    <a:pt x="0" y="429"/>
                  </a:moveTo>
                  <a:lnTo>
                    <a:pt x="1247" y="0"/>
                  </a:lnTo>
                  <a:lnTo>
                    <a:pt x="1247" y="413"/>
                  </a:lnTo>
                  <a:lnTo>
                    <a:pt x="0" y="885"/>
                  </a:lnTo>
                  <a:lnTo>
                    <a:pt x="0" y="42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22"/>
            <p:cNvSpPr>
              <a:spLocks noChangeShapeType="1"/>
            </p:cNvSpPr>
            <p:nvPr/>
          </p:nvSpPr>
          <p:spPr bwMode="auto">
            <a:xfrm>
              <a:off x="5010" y="3562"/>
              <a:ext cx="831" cy="188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23"/>
            <p:cNvSpPr>
              <a:spLocks/>
            </p:cNvSpPr>
            <p:nvPr/>
          </p:nvSpPr>
          <p:spPr bwMode="auto">
            <a:xfrm>
              <a:off x="6253" y="2288"/>
              <a:ext cx="795" cy="925"/>
            </a:xfrm>
            <a:custGeom>
              <a:avLst/>
              <a:gdLst>
                <a:gd name="T0" fmla="*/ 4 w 795"/>
                <a:gd name="T1" fmla="*/ 108 h 925"/>
                <a:gd name="T2" fmla="*/ 0 w 795"/>
                <a:gd name="T3" fmla="*/ 16 h 925"/>
                <a:gd name="T4" fmla="*/ 96 w 795"/>
                <a:gd name="T5" fmla="*/ 0 h 925"/>
                <a:gd name="T6" fmla="*/ 192 w 795"/>
                <a:gd name="T7" fmla="*/ 0 h 925"/>
                <a:gd name="T8" fmla="*/ 288 w 795"/>
                <a:gd name="T9" fmla="*/ 16 h 925"/>
                <a:gd name="T10" fmla="*/ 380 w 795"/>
                <a:gd name="T11" fmla="*/ 44 h 925"/>
                <a:gd name="T12" fmla="*/ 468 w 795"/>
                <a:gd name="T13" fmla="*/ 84 h 925"/>
                <a:gd name="T14" fmla="*/ 547 w 795"/>
                <a:gd name="T15" fmla="*/ 140 h 925"/>
                <a:gd name="T16" fmla="*/ 619 w 795"/>
                <a:gd name="T17" fmla="*/ 204 h 925"/>
                <a:gd name="T18" fmla="*/ 679 w 795"/>
                <a:gd name="T19" fmla="*/ 280 h 925"/>
                <a:gd name="T20" fmla="*/ 731 w 795"/>
                <a:gd name="T21" fmla="*/ 364 h 925"/>
                <a:gd name="T22" fmla="*/ 767 w 795"/>
                <a:gd name="T23" fmla="*/ 452 h 925"/>
                <a:gd name="T24" fmla="*/ 787 w 795"/>
                <a:gd name="T25" fmla="*/ 549 h 925"/>
                <a:gd name="T26" fmla="*/ 795 w 795"/>
                <a:gd name="T27" fmla="*/ 645 h 925"/>
                <a:gd name="T28" fmla="*/ 791 w 795"/>
                <a:gd name="T29" fmla="*/ 741 h 925"/>
                <a:gd name="T30" fmla="*/ 767 w 795"/>
                <a:gd name="T31" fmla="*/ 837 h 925"/>
                <a:gd name="T32" fmla="*/ 735 w 795"/>
                <a:gd name="T33" fmla="*/ 925 h 925"/>
                <a:gd name="T34" fmla="*/ 631 w 795"/>
                <a:gd name="T35" fmla="*/ 897 h 925"/>
                <a:gd name="T36" fmla="*/ 667 w 795"/>
                <a:gd name="T37" fmla="*/ 813 h 925"/>
                <a:gd name="T38" fmla="*/ 691 w 795"/>
                <a:gd name="T39" fmla="*/ 725 h 925"/>
                <a:gd name="T40" fmla="*/ 699 w 795"/>
                <a:gd name="T41" fmla="*/ 633 h 925"/>
                <a:gd name="T42" fmla="*/ 691 w 795"/>
                <a:gd name="T43" fmla="*/ 541 h 925"/>
                <a:gd name="T44" fmla="*/ 667 w 795"/>
                <a:gd name="T45" fmla="*/ 452 h 925"/>
                <a:gd name="T46" fmla="*/ 631 w 795"/>
                <a:gd name="T47" fmla="*/ 368 h 925"/>
                <a:gd name="T48" fmla="*/ 579 w 795"/>
                <a:gd name="T49" fmla="*/ 292 h 925"/>
                <a:gd name="T50" fmla="*/ 515 w 795"/>
                <a:gd name="T51" fmla="*/ 228 h 925"/>
                <a:gd name="T52" fmla="*/ 444 w 795"/>
                <a:gd name="T53" fmla="*/ 172 h 925"/>
                <a:gd name="T54" fmla="*/ 364 w 795"/>
                <a:gd name="T55" fmla="*/ 128 h 925"/>
                <a:gd name="T56" fmla="*/ 276 w 795"/>
                <a:gd name="T57" fmla="*/ 100 h 925"/>
                <a:gd name="T58" fmla="*/ 184 w 795"/>
                <a:gd name="T59" fmla="*/ 88 h 925"/>
                <a:gd name="T60" fmla="*/ 92 w 795"/>
                <a:gd name="T61" fmla="*/ 88 h 925"/>
                <a:gd name="T62" fmla="*/ 4 w 795"/>
                <a:gd name="T63" fmla="*/ 108 h 9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95"/>
                <a:gd name="T97" fmla="*/ 0 h 925"/>
                <a:gd name="T98" fmla="*/ 795 w 795"/>
                <a:gd name="T99" fmla="*/ 925 h 92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95" h="925">
                  <a:moveTo>
                    <a:pt x="4" y="108"/>
                  </a:moveTo>
                  <a:lnTo>
                    <a:pt x="0" y="16"/>
                  </a:lnTo>
                  <a:lnTo>
                    <a:pt x="96" y="0"/>
                  </a:lnTo>
                  <a:lnTo>
                    <a:pt x="192" y="0"/>
                  </a:lnTo>
                  <a:lnTo>
                    <a:pt x="288" y="16"/>
                  </a:lnTo>
                  <a:lnTo>
                    <a:pt x="380" y="44"/>
                  </a:lnTo>
                  <a:lnTo>
                    <a:pt x="468" y="84"/>
                  </a:lnTo>
                  <a:lnTo>
                    <a:pt x="547" y="140"/>
                  </a:lnTo>
                  <a:lnTo>
                    <a:pt x="619" y="204"/>
                  </a:lnTo>
                  <a:lnTo>
                    <a:pt x="679" y="280"/>
                  </a:lnTo>
                  <a:lnTo>
                    <a:pt x="731" y="364"/>
                  </a:lnTo>
                  <a:lnTo>
                    <a:pt x="767" y="452"/>
                  </a:lnTo>
                  <a:lnTo>
                    <a:pt x="787" y="549"/>
                  </a:lnTo>
                  <a:lnTo>
                    <a:pt x="795" y="645"/>
                  </a:lnTo>
                  <a:lnTo>
                    <a:pt x="791" y="741"/>
                  </a:lnTo>
                  <a:lnTo>
                    <a:pt x="767" y="837"/>
                  </a:lnTo>
                  <a:lnTo>
                    <a:pt x="735" y="925"/>
                  </a:lnTo>
                  <a:lnTo>
                    <a:pt x="631" y="897"/>
                  </a:lnTo>
                  <a:lnTo>
                    <a:pt x="667" y="813"/>
                  </a:lnTo>
                  <a:lnTo>
                    <a:pt x="691" y="725"/>
                  </a:lnTo>
                  <a:lnTo>
                    <a:pt x="699" y="633"/>
                  </a:lnTo>
                  <a:lnTo>
                    <a:pt x="691" y="541"/>
                  </a:lnTo>
                  <a:lnTo>
                    <a:pt x="667" y="452"/>
                  </a:lnTo>
                  <a:lnTo>
                    <a:pt x="631" y="368"/>
                  </a:lnTo>
                  <a:lnTo>
                    <a:pt x="579" y="292"/>
                  </a:lnTo>
                  <a:lnTo>
                    <a:pt x="515" y="228"/>
                  </a:lnTo>
                  <a:lnTo>
                    <a:pt x="444" y="172"/>
                  </a:lnTo>
                  <a:lnTo>
                    <a:pt x="364" y="128"/>
                  </a:lnTo>
                  <a:lnTo>
                    <a:pt x="276" y="100"/>
                  </a:lnTo>
                  <a:lnTo>
                    <a:pt x="184" y="88"/>
                  </a:lnTo>
                  <a:lnTo>
                    <a:pt x="92" y="88"/>
                  </a:lnTo>
                  <a:lnTo>
                    <a:pt x="4" y="108"/>
                  </a:lnTo>
                  <a:close/>
                </a:path>
              </a:pathLst>
            </a:custGeom>
            <a:solidFill>
              <a:srgbClr val="C0C0C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24"/>
            <p:cNvSpPr>
              <a:spLocks noChangeShapeType="1"/>
            </p:cNvSpPr>
            <p:nvPr/>
          </p:nvSpPr>
          <p:spPr bwMode="auto">
            <a:xfrm flipV="1">
              <a:off x="6049" y="3081"/>
              <a:ext cx="124" cy="52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25"/>
            <p:cNvSpPr>
              <a:spLocks/>
            </p:cNvSpPr>
            <p:nvPr/>
          </p:nvSpPr>
          <p:spPr bwMode="auto">
            <a:xfrm>
              <a:off x="6145" y="3053"/>
              <a:ext cx="76" cy="64"/>
            </a:xfrm>
            <a:custGeom>
              <a:avLst/>
              <a:gdLst>
                <a:gd name="T0" fmla="*/ 76 w 76"/>
                <a:gd name="T1" fmla="*/ 8 h 64"/>
                <a:gd name="T2" fmla="*/ 28 w 76"/>
                <a:gd name="T3" fmla="*/ 64 h 64"/>
                <a:gd name="T4" fmla="*/ 28 w 76"/>
                <a:gd name="T5" fmla="*/ 60 h 64"/>
                <a:gd name="T6" fmla="*/ 28 w 76"/>
                <a:gd name="T7" fmla="*/ 52 h 64"/>
                <a:gd name="T8" fmla="*/ 24 w 76"/>
                <a:gd name="T9" fmla="*/ 48 h 64"/>
                <a:gd name="T10" fmla="*/ 24 w 76"/>
                <a:gd name="T11" fmla="*/ 44 h 64"/>
                <a:gd name="T12" fmla="*/ 24 w 76"/>
                <a:gd name="T13" fmla="*/ 40 h 64"/>
                <a:gd name="T14" fmla="*/ 24 w 76"/>
                <a:gd name="T15" fmla="*/ 36 h 64"/>
                <a:gd name="T16" fmla="*/ 20 w 76"/>
                <a:gd name="T17" fmla="*/ 28 h 64"/>
                <a:gd name="T18" fmla="*/ 20 w 76"/>
                <a:gd name="T19" fmla="*/ 24 h 64"/>
                <a:gd name="T20" fmla="*/ 16 w 76"/>
                <a:gd name="T21" fmla="*/ 20 h 64"/>
                <a:gd name="T22" fmla="*/ 12 w 76"/>
                <a:gd name="T23" fmla="*/ 16 h 64"/>
                <a:gd name="T24" fmla="*/ 12 w 76"/>
                <a:gd name="T25" fmla="*/ 12 h 64"/>
                <a:gd name="T26" fmla="*/ 8 w 76"/>
                <a:gd name="T27" fmla="*/ 8 h 64"/>
                <a:gd name="T28" fmla="*/ 4 w 76"/>
                <a:gd name="T29" fmla="*/ 4 h 64"/>
                <a:gd name="T30" fmla="*/ 0 w 76"/>
                <a:gd name="T31" fmla="*/ 0 h 64"/>
                <a:gd name="T32" fmla="*/ 76 w 76"/>
                <a:gd name="T33" fmla="*/ 8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6"/>
                <a:gd name="T52" fmla="*/ 0 h 64"/>
                <a:gd name="T53" fmla="*/ 76 w 76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6" h="64">
                  <a:moveTo>
                    <a:pt x="76" y="8"/>
                  </a:moveTo>
                  <a:lnTo>
                    <a:pt x="28" y="64"/>
                  </a:lnTo>
                  <a:lnTo>
                    <a:pt x="28" y="60"/>
                  </a:lnTo>
                  <a:lnTo>
                    <a:pt x="28" y="52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8" y="8"/>
                  </a:lnTo>
                  <a:lnTo>
                    <a:pt x="4" y="4"/>
                  </a:lnTo>
                  <a:lnTo>
                    <a:pt x="0" y="0"/>
                  </a:lnTo>
                  <a:lnTo>
                    <a:pt x="7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26"/>
            <p:cNvSpPr>
              <a:spLocks/>
            </p:cNvSpPr>
            <p:nvPr/>
          </p:nvSpPr>
          <p:spPr bwMode="auto">
            <a:xfrm>
              <a:off x="6257" y="2376"/>
              <a:ext cx="695" cy="813"/>
            </a:xfrm>
            <a:custGeom>
              <a:avLst/>
              <a:gdLst>
                <a:gd name="T0" fmla="*/ 236 w 695"/>
                <a:gd name="T1" fmla="*/ 725 h 813"/>
                <a:gd name="T2" fmla="*/ 627 w 695"/>
                <a:gd name="T3" fmla="*/ 813 h 813"/>
                <a:gd name="T4" fmla="*/ 667 w 695"/>
                <a:gd name="T5" fmla="*/ 729 h 813"/>
                <a:gd name="T6" fmla="*/ 691 w 695"/>
                <a:gd name="T7" fmla="*/ 637 h 813"/>
                <a:gd name="T8" fmla="*/ 695 w 695"/>
                <a:gd name="T9" fmla="*/ 545 h 813"/>
                <a:gd name="T10" fmla="*/ 691 w 695"/>
                <a:gd name="T11" fmla="*/ 457 h 813"/>
                <a:gd name="T12" fmla="*/ 667 w 695"/>
                <a:gd name="T13" fmla="*/ 364 h 813"/>
                <a:gd name="T14" fmla="*/ 631 w 695"/>
                <a:gd name="T15" fmla="*/ 280 h 813"/>
                <a:gd name="T16" fmla="*/ 579 w 695"/>
                <a:gd name="T17" fmla="*/ 204 h 813"/>
                <a:gd name="T18" fmla="*/ 515 w 695"/>
                <a:gd name="T19" fmla="*/ 136 h 813"/>
                <a:gd name="T20" fmla="*/ 444 w 695"/>
                <a:gd name="T21" fmla="*/ 84 h 813"/>
                <a:gd name="T22" fmla="*/ 360 w 695"/>
                <a:gd name="T23" fmla="*/ 40 h 813"/>
                <a:gd name="T24" fmla="*/ 272 w 695"/>
                <a:gd name="T25" fmla="*/ 12 h 813"/>
                <a:gd name="T26" fmla="*/ 184 w 695"/>
                <a:gd name="T27" fmla="*/ 0 h 813"/>
                <a:gd name="T28" fmla="*/ 92 w 695"/>
                <a:gd name="T29" fmla="*/ 0 h 813"/>
                <a:gd name="T30" fmla="*/ 0 w 695"/>
                <a:gd name="T31" fmla="*/ 20 h 813"/>
                <a:gd name="T32" fmla="*/ 0 w 695"/>
                <a:gd name="T33" fmla="*/ 24 h 813"/>
                <a:gd name="T34" fmla="*/ 0 w 695"/>
                <a:gd name="T35" fmla="*/ 433 h 813"/>
                <a:gd name="T36" fmla="*/ 56 w 695"/>
                <a:gd name="T37" fmla="*/ 433 h 813"/>
                <a:gd name="T38" fmla="*/ 112 w 695"/>
                <a:gd name="T39" fmla="*/ 449 h 813"/>
                <a:gd name="T40" fmla="*/ 160 w 695"/>
                <a:gd name="T41" fmla="*/ 477 h 813"/>
                <a:gd name="T42" fmla="*/ 200 w 695"/>
                <a:gd name="T43" fmla="*/ 513 h 813"/>
                <a:gd name="T44" fmla="*/ 228 w 695"/>
                <a:gd name="T45" fmla="*/ 557 h 813"/>
                <a:gd name="T46" fmla="*/ 244 w 695"/>
                <a:gd name="T47" fmla="*/ 609 h 813"/>
                <a:gd name="T48" fmla="*/ 248 w 695"/>
                <a:gd name="T49" fmla="*/ 669 h 813"/>
                <a:gd name="T50" fmla="*/ 236 w 695"/>
                <a:gd name="T51" fmla="*/ 725 h 81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95"/>
                <a:gd name="T79" fmla="*/ 0 h 813"/>
                <a:gd name="T80" fmla="*/ 695 w 695"/>
                <a:gd name="T81" fmla="*/ 813 h 81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95" h="813">
                  <a:moveTo>
                    <a:pt x="236" y="725"/>
                  </a:moveTo>
                  <a:lnTo>
                    <a:pt x="627" y="813"/>
                  </a:lnTo>
                  <a:lnTo>
                    <a:pt x="667" y="729"/>
                  </a:lnTo>
                  <a:lnTo>
                    <a:pt x="691" y="637"/>
                  </a:lnTo>
                  <a:lnTo>
                    <a:pt x="695" y="545"/>
                  </a:lnTo>
                  <a:lnTo>
                    <a:pt x="691" y="457"/>
                  </a:lnTo>
                  <a:lnTo>
                    <a:pt x="667" y="364"/>
                  </a:lnTo>
                  <a:lnTo>
                    <a:pt x="631" y="280"/>
                  </a:lnTo>
                  <a:lnTo>
                    <a:pt x="579" y="204"/>
                  </a:lnTo>
                  <a:lnTo>
                    <a:pt x="515" y="136"/>
                  </a:lnTo>
                  <a:lnTo>
                    <a:pt x="444" y="84"/>
                  </a:lnTo>
                  <a:lnTo>
                    <a:pt x="360" y="40"/>
                  </a:lnTo>
                  <a:lnTo>
                    <a:pt x="272" y="12"/>
                  </a:lnTo>
                  <a:lnTo>
                    <a:pt x="184" y="0"/>
                  </a:lnTo>
                  <a:lnTo>
                    <a:pt x="92" y="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0" y="433"/>
                  </a:lnTo>
                  <a:lnTo>
                    <a:pt x="56" y="433"/>
                  </a:lnTo>
                  <a:lnTo>
                    <a:pt x="112" y="449"/>
                  </a:lnTo>
                  <a:lnTo>
                    <a:pt x="160" y="477"/>
                  </a:lnTo>
                  <a:lnTo>
                    <a:pt x="200" y="513"/>
                  </a:lnTo>
                  <a:lnTo>
                    <a:pt x="228" y="557"/>
                  </a:lnTo>
                  <a:lnTo>
                    <a:pt x="244" y="609"/>
                  </a:lnTo>
                  <a:lnTo>
                    <a:pt x="248" y="669"/>
                  </a:lnTo>
                  <a:lnTo>
                    <a:pt x="236" y="725"/>
                  </a:lnTo>
                  <a:close/>
                </a:path>
              </a:pathLst>
            </a:custGeom>
            <a:solidFill>
              <a:srgbClr val="FFFF00"/>
            </a:solidFill>
            <a:ln w="254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7"/>
            <p:cNvSpPr>
              <a:spLocks/>
            </p:cNvSpPr>
            <p:nvPr/>
          </p:nvSpPr>
          <p:spPr bwMode="auto">
            <a:xfrm>
              <a:off x="6257" y="2809"/>
              <a:ext cx="252" cy="296"/>
            </a:xfrm>
            <a:custGeom>
              <a:avLst/>
              <a:gdLst>
                <a:gd name="T0" fmla="*/ 0 w 252"/>
                <a:gd name="T1" fmla="*/ 0 h 296"/>
                <a:gd name="T2" fmla="*/ 0 w 252"/>
                <a:gd name="T3" fmla="*/ 236 h 296"/>
                <a:gd name="T4" fmla="*/ 252 w 252"/>
                <a:gd name="T5" fmla="*/ 296 h 296"/>
                <a:gd name="T6" fmla="*/ 0 60000 65536"/>
                <a:gd name="T7" fmla="*/ 0 60000 65536"/>
                <a:gd name="T8" fmla="*/ 0 60000 65536"/>
                <a:gd name="T9" fmla="*/ 0 w 252"/>
                <a:gd name="T10" fmla="*/ 0 h 296"/>
                <a:gd name="T11" fmla="*/ 252 w 252"/>
                <a:gd name="T12" fmla="*/ 296 h 2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296">
                  <a:moveTo>
                    <a:pt x="0" y="0"/>
                  </a:moveTo>
                  <a:lnTo>
                    <a:pt x="0" y="236"/>
                  </a:lnTo>
                  <a:lnTo>
                    <a:pt x="252" y="296"/>
                  </a:lnTo>
                </a:path>
              </a:pathLst>
            </a:custGeom>
            <a:noFill/>
            <a:ln w="254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28"/>
            <p:cNvSpPr>
              <a:spLocks noChangeShapeType="1"/>
            </p:cNvSpPr>
            <p:nvPr/>
          </p:nvSpPr>
          <p:spPr bwMode="auto">
            <a:xfrm flipH="1">
              <a:off x="3804" y="3562"/>
              <a:ext cx="1206" cy="476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29"/>
            <p:cNvSpPr>
              <a:spLocks noChangeShapeType="1"/>
            </p:cNvSpPr>
            <p:nvPr/>
          </p:nvSpPr>
          <p:spPr bwMode="auto">
            <a:xfrm flipH="1">
              <a:off x="8147" y="2055"/>
              <a:ext cx="396" cy="181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0"/>
            <p:cNvSpPr>
              <a:spLocks/>
            </p:cNvSpPr>
            <p:nvPr/>
          </p:nvSpPr>
          <p:spPr bwMode="auto">
            <a:xfrm>
              <a:off x="8495" y="2019"/>
              <a:ext cx="124" cy="101"/>
            </a:xfrm>
            <a:custGeom>
              <a:avLst/>
              <a:gdLst>
                <a:gd name="T0" fmla="*/ 124 w 124"/>
                <a:gd name="T1" fmla="*/ 4 h 101"/>
                <a:gd name="T2" fmla="*/ 48 w 124"/>
                <a:gd name="T3" fmla="*/ 101 h 101"/>
                <a:gd name="T4" fmla="*/ 48 w 124"/>
                <a:gd name="T5" fmla="*/ 93 h 101"/>
                <a:gd name="T6" fmla="*/ 48 w 124"/>
                <a:gd name="T7" fmla="*/ 84 h 101"/>
                <a:gd name="T8" fmla="*/ 44 w 124"/>
                <a:gd name="T9" fmla="*/ 76 h 101"/>
                <a:gd name="T10" fmla="*/ 44 w 124"/>
                <a:gd name="T11" fmla="*/ 68 h 101"/>
                <a:gd name="T12" fmla="*/ 40 w 124"/>
                <a:gd name="T13" fmla="*/ 60 h 101"/>
                <a:gd name="T14" fmla="*/ 40 w 124"/>
                <a:gd name="T15" fmla="*/ 52 h 101"/>
                <a:gd name="T16" fmla="*/ 36 w 124"/>
                <a:gd name="T17" fmla="*/ 44 h 101"/>
                <a:gd name="T18" fmla="*/ 32 w 124"/>
                <a:gd name="T19" fmla="*/ 36 h 101"/>
                <a:gd name="T20" fmla="*/ 28 w 124"/>
                <a:gd name="T21" fmla="*/ 28 h 101"/>
                <a:gd name="T22" fmla="*/ 24 w 124"/>
                <a:gd name="T23" fmla="*/ 20 h 101"/>
                <a:gd name="T24" fmla="*/ 20 w 124"/>
                <a:gd name="T25" fmla="*/ 16 h 101"/>
                <a:gd name="T26" fmla="*/ 12 w 124"/>
                <a:gd name="T27" fmla="*/ 8 h 101"/>
                <a:gd name="T28" fmla="*/ 8 w 124"/>
                <a:gd name="T29" fmla="*/ 4 h 101"/>
                <a:gd name="T30" fmla="*/ 0 w 124"/>
                <a:gd name="T31" fmla="*/ 0 h 101"/>
                <a:gd name="T32" fmla="*/ 124 w 124"/>
                <a:gd name="T33" fmla="*/ 4 h 10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4"/>
                <a:gd name="T52" fmla="*/ 0 h 101"/>
                <a:gd name="T53" fmla="*/ 124 w 124"/>
                <a:gd name="T54" fmla="*/ 101 h 10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4" h="101">
                  <a:moveTo>
                    <a:pt x="124" y="4"/>
                  </a:moveTo>
                  <a:lnTo>
                    <a:pt x="48" y="101"/>
                  </a:lnTo>
                  <a:lnTo>
                    <a:pt x="48" y="93"/>
                  </a:lnTo>
                  <a:lnTo>
                    <a:pt x="48" y="84"/>
                  </a:lnTo>
                  <a:lnTo>
                    <a:pt x="44" y="76"/>
                  </a:lnTo>
                  <a:lnTo>
                    <a:pt x="44" y="68"/>
                  </a:lnTo>
                  <a:lnTo>
                    <a:pt x="40" y="60"/>
                  </a:lnTo>
                  <a:lnTo>
                    <a:pt x="40" y="52"/>
                  </a:lnTo>
                  <a:lnTo>
                    <a:pt x="36" y="44"/>
                  </a:lnTo>
                  <a:lnTo>
                    <a:pt x="32" y="36"/>
                  </a:lnTo>
                  <a:lnTo>
                    <a:pt x="28" y="28"/>
                  </a:lnTo>
                  <a:lnTo>
                    <a:pt x="24" y="20"/>
                  </a:lnTo>
                  <a:lnTo>
                    <a:pt x="20" y="16"/>
                  </a:lnTo>
                  <a:lnTo>
                    <a:pt x="12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124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1"/>
            <p:cNvSpPr>
              <a:spLocks/>
            </p:cNvSpPr>
            <p:nvPr/>
          </p:nvSpPr>
          <p:spPr bwMode="auto">
            <a:xfrm>
              <a:off x="6257" y="2809"/>
              <a:ext cx="248" cy="292"/>
            </a:xfrm>
            <a:custGeom>
              <a:avLst/>
              <a:gdLst>
                <a:gd name="T0" fmla="*/ 0 w 248"/>
                <a:gd name="T1" fmla="*/ 0 h 292"/>
                <a:gd name="T2" fmla="*/ 56 w 248"/>
                <a:gd name="T3" fmla="*/ 0 h 292"/>
                <a:gd name="T4" fmla="*/ 108 w 248"/>
                <a:gd name="T5" fmla="*/ 16 h 292"/>
                <a:gd name="T6" fmla="*/ 156 w 248"/>
                <a:gd name="T7" fmla="*/ 44 h 292"/>
                <a:gd name="T8" fmla="*/ 200 w 248"/>
                <a:gd name="T9" fmla="*/ 80 h 292"/>
                <a:gd name="T10" fmla="*/ 228 w 248"/>
                <a:gd name="T11" fmla="*/ 128 h 292"/>
                <a:gd name="T12" fmla="*/ 244 w 248"/>
                <a:gd name="T13" fmla="*/ 180 h 292"/>
                <a:gd name="T14" fmla="*/ 248 w 248"/>
                <a:gd name="T15" fmla="*/ 236 h 292"/>
                <a:gd name="T16" fmla="*/ 236 w 248"/>
                <a:gd name="T17" fmla="*/ 292 h 2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8"/>
                <a:gd name="T28" fmla="*/ 0 h 292"/>
                <a:gd name="T29" fmla="*/ 248 w 248"/>
                <a:gd name="T30" fmla="*/ 292 h 2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8" h="292">
                  <a:moveTo>
                    <a:pt x="0" y="0"/>
                  </a:moveTo>
                  <a:lnTo>
                    <a:pt x="56" y="0"/>
                  </a:lnTo>
                  <a:lnTo>
                    <a:pt x="108" y="16"/>
                  </a:lnTo>
                  <a:lnTo>
                    <a:pt x="156" y="44"/>
                  </a:lnTo>
                  <a:lnTo>
                    <a:pt x="200" y="80"/>
                  </a:lnTo>
                  <a:lnTo>
                    <a:pt x="228" y="128"/>
                  </a:lnTo>
                  <a:lnTo>
                    <a:pt x="244" y="180"/>
                  </a:lnTo>
                  <a:lnTo>
                    <a:pt x="248" y="236"/>
                  </a:lnTo>
                  <a:lnTo>
                    <a:pt x="236" y="292"/>
                  </a:lnTo>
                </a:path>
              </a:pathLst>
            </a:custGeom>
            <a:noFill/>
            <a:ln w="1016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32"/>
            <p:cNvSpPr>
              <a:spLocks noChangeShapeType="1"/>
            </p:cNvSpPr>
            <p:nvPr/>
          </p:nvSpPr>
          <p:spPr bwMode="auto">
            <a:xfrm flipV="1">
              <a:off x="5010" y="2809"/>
              <a:ext cx="1247" cy="472"/>
            </a:xfrm>
            <a:prstGeom prst="line">
              <a:avLst/>
            </a:prstGeom>
            <a:noFill/>
            <a:ln w="101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33"/>
            <p:cNvSpPr>
              <a:spLocks noChangeShapeType="1"/>
            </p:cNvSpPr>
            <p:nvPr/>
          </p:nvSpPr>
          <p:spPr bwMode="auto">
            <a:xfrm flipV="1">
              <a:off x="5290" y="3101"/>
              <a:ext cx="1203" cy="525"/>
            </a:xfrm>
            <a:prstGeom prst="line">
              <a:avLst/>
            </a:prstGeom>
            <a:noFill/>
            <a:ln w="101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42"/>
            <p:cNvSpPr>
              <a:spLocks noChangeShapeType="1"/>
            </p:cNvSpPr>
            <p:nvPr/>
          </p:nvSpPr>
          <p:spPr bwMode="auto">
            <a:xfrm flipV="1">
              <a:off x="5006" y="2400"/>
              <a:ext cx="1251" cy="425"/>
            </a:xfrm>
            <a:prstGeom prst="line">
              <a:avLst/>
            </a:prstGeom>
            <a:noFill/>
            <a:ln w="101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43"/>
            <p:cNvSpPr>
              <a:spLocks/>
            </p:cNvSpPr>
            <p:nvPr/>
          </p:nvSpPr>
          <p:spPr bwMode="auto">
            <a:xfrm>
              <a:off x="5730" y="2372"/>
              <a:ext cx="1222" cy="1354"/>
            </a:xfrm>
            <a:custGeom>
              <a:avLst/>
              <a:gdLst>
                <a:gd name="T0" fmla="*/ 0 w 1222"/>
                <a:gd name="T1" fmla="*/ 1354 h 1354"/>
                <a:gd name="T2" fmla="*/ 1146 w 1222"/>
                <a:gd name="T3" fmla="*/ 813 h 1354"/>
                <a:gd name="T4" fmla="*/ 1186 w 1222"/>
                <a:gd name="T5" fmla="*/ 729 h 1354"/>
                <a:gd name="T6" fmla="*/ 1210 w 1222"/>
                <a:gd name="T7" fmla="*/ 641 h 1354"/>
                <a:gd name="T8" fmla="*/ 1222 w 1222"/>
                <a:gd name="T9" fmla="*/ 549 h 1354"/>
                <a:gd name="T10" fmla="*/ 1214 w 1222"/>
                <a:gd name="T11" fmla="*/ 457 h 1354"/>
                <a:gd name="T12" fmla="*/ 1194 w 1222"/>
                <a:gd name="T13" fmla="*/ 368 h 1354"/>
                <a:gd name="T14" fmla="*/ 1154 w 1222"/>
                <a:gd name="T15" fmla="*/ 284 h 1354"/>
                <a:gd name="T16" fmla="*/ 1106 w 1222"/>
                <a:gd name="T17" fmla="*/ 204 h 1354"/>
                <a:gd name="T18" fmla="*/ 1042 w 1222"/>
                <a:gd name="T19" fmla="*/ 140 h 1354"/>
                <a:gd name="T20" fmla="*/ 967 w 1222"/>
                <a:gd name="T21" fmla="*/ 84 h 1354"/>
                <a:gd name="T22" fmla="*/ 887 w 1222"/>
                <a:gd name="T23" fmla="*/ 40 h 1354"/>
                <a:gd name="T24" fmla="*/ 799 w 1222"/>
                <a:gd name="T25" fmla="*/ 12 h 1354"/>
                <a:gd name="T26" fmla="*/ 707 w 1222"/>
                <a:gd name="T27" fmla="*/ 0 h 1354"/>
                <a:gd name="T28" fmla="*/ 615 w 1222"/>
                <a:gd name="T29" fmla="*/ 4 h 1354"/>
                <a:gd name="T30" fmla="*/ 527 w 1222"/>
                <a:gd name="T31" fmla="*/ 24 h 135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22"/>
                <a:gd name="T49" fmla="*/ 0 h 1354"/>
                <a:gd name="T50" fmla="*/ 1222 w 1222"/>
                <a:gd name="T51" fmla="*/ 1354 h 135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22" h="1354">
                  <a:moveTo>
                    <a:pt x="0" y="1354"/>
                  </a:moveTo>
                  <a:lnTo>
                    <a:pt x="1146" y="813"/>
                  </a:lnTo>
                  <a:lnTo>
                    <a:pt x="1186" y="729"/>
                  </a:lnTo>
                  <a:lnTo>
                    <a:pt x="1210" y="641"/>
                  </a:lnTo>
                  <a:lnTo>
                    <a:pt x="1222" y="549"/>
                  </a:lnTo>
                  <a:lnTo>
                    <a:pt x="1214" y="457"/>
                  </a:lnTo>
                  <a:lnTo>
                    <a:pt x="1194" y="368"/>
                  </a:lnTo>
                  <a:lnTo>
                    <a:pt x="1154" y="284"/>
                  </a:lnTo>
                  <a:lnTo>
                    <a:pt x="1106" y="204"/>
                  </a:lnTo>
                  <a:lnTo>
                    <a:pt x="1042" y="140"/>
                  </a:lnTo>
                  <a:lnTo>
                    <a:pt x="967" y="84"/>
                  </a:lnTo>
                  <a:lnTo>
                    <a:pt x="887" y="40"/>
                  </a:lnTo>
                  <a:lnTo>
                    <a:pt x="799" y="12"/>
                  </a:lnTo>
                  <a:lnTo>
                    <a:pt x="707" y="0"/>
                  </a:lnTo>
                  <a:lnTo>
                    <a:pt x="615" y="4"/>
                  </a:lnTo>
                  <a:lnTo>
                    <a:pt x="527" y="24"/>
                  </a:lnTo>
                </a:path>
              </a:pathLst>
            </a:custGeom>
            <a:noFill/>
            <a:ln w="1016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44"/>
            <p:cNvSpPr>
              <a:spLocks noChangeShapeType="1"/>
            </p:cNvSpPr>
            <p:nvPr/>
          </p:nvSpPr>
          <p:spPr bwMode="auto">
            <a:xfrm flipH="1" flipV="1">
              <a:off x="5006" y="2837"/>
              <a:ext cx="4" cy="725"/>
            </a:xfrm>
            <a:prstGeom prst="line">
              <a:avLst/>
            </a:prstGeom>
            <a:noFill/>
            <a:ln w="254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" name="Title 13"/>
          <p:cNvSpPr txBox="1">
            <a:spLocks/>
          </p:cNvSpPr>
          <p:nvPr/>
        </p:nvSpPr>
        <p:spPr>
          <a:xfrm>
            <a:off x="0" y="263236"/>
            <a:ext cx="9144000" cy="60166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Two Main Formats of Wakefield Acceleration</a:t>
            </a:r>
            <a:endParaRPr lang="en-US" altLang="zh-CN" sz="36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71055" y="5070763"/>
            <a:ext cx="3408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Single bunch acceleration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low charge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high repetition rate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5430982" y="5056908"/>
            <a:ext cx="3408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bunch train acceleration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high charge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low repetition rate</a:t>
            </a:r>
            <a:endParaRPr lang="en-US" dirty="0"/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3FF10-02B5-481C-B935-8EAB4850A911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52027"/>
            <a:ext cx="9144000" cy="69269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Mission of Wakefield Accelerator Technologies</a:t>
            </a:r>
            <a:endParaRPr lang="en-US" altLang="zh-CN" sz="36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036" y="1268760"/>
            <a:ext cx="8424428" cy="17697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bg2">
                    <a:lumMod val="25000"/>
                  </a:schemeClr>
                </a:solidFill>
              </a:rPr>
              <a:t>High Energy </a:t>
            </a:r>
            <a:r>
              <a:rPr lang="en-US" sz="2800" i="1" u="sng" dirty="0" smtClean="0">
                <a:solidFill>
                  <a:schemeClr val="bg2">
                    <a:lumMod val="25000"/>
                  </a:schemeClr>
                </a:solidFill>
              </a:rPr>
              <a:t>e</a:t>
            </a:r>
            <a:r>
              <a:rPr lang="en-US" sz="2800" i="1" u="sng" baseline="30000" dirty="0" smtClean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en-US" sz="2800" i="1" u="sng" dirty="0" smtClean="0">
                <a:solidFill>
                  <a:schemeClr val="bg2">
                    <a:lumMod val="25000"/>
                  </a:schemeClr>
                </a:solidFill>
              </a:rPr>
              <a:t> e</a:t>
            </a:r>
            <a:r>
              <a:rPr lang="en-US" sz="2800" i="1" u="sng" baseline="30000" dirty="0" smtClean="0">
                <a:solidFill>
                  <a:schemeClr val="bg2">
                    <a:lumMod val="25000"/>
                  </a:schemeClr>
                </a:solidFill>
              </a:rPr>
              <a:t>+</a:t>
            </a:r>
            <a:r>
              <a:rPr lang="en-US" sz="2800" i="1" u="sng" dirty="0" smtClean="0">
                <a:solidFill>
                  <a:schemeClr val="bg2">
                    <a:lumMod val="25000"/>
                  </a:schemeClr>
                </a:solidFill>
              </a:rPr>
              <a:t> (</a:t>
            </a:r>
            <a:r>
              <a:rPr lang="en-US" sz="2400" i="1" u="sng" dirty="0" smtClean="0">
                <a:solidFill>
                  <a:schemeClr val="bg2">
                    <a:lumMod val="25000"/>
                  </a:schemeClr>
                </a:solidFill>
              </a:rPr>
              <a:t>comp. or steppingstone </a:t>
            </a:r>
            <a:r>
              <a:rPr lang="en-US" sz="2800" i="1" u="sng" dirty="0" smtClean="0">
                <a:solidFill>
                  <a:schemeClr val="bg2">
                    <a:lumMod val="25000"/>
                  </a:schemeClr>
                </a:solidFill>
                <a:sym typeface="Symbol"/>
              </a:rPr>
              <a:t></a:t>
            </a:r>
            <a:r>
              <a:rPr lang="en-US" sz="2800" i="1" u="sng" dirty="0" smtClean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en-US" sz="2800" u="sng" dirty="0" smtClean="0">
                <a:solidFill>
                  <a:schemeClr val="bg2">
                    <a:lumMod val="25000"/>
                  </a:schemeClr>
                </a:solidFill>
              </a:rPr>
              <a:t>Collider:</a:t>
            </a:r>
          </a:p>
          <a:p>
            <a:endParaRPr lang="en-US" sz="900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High efficiency:  ~10% (wall plug)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High gradient:  ~300MeV/m (effective)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High luminosity (high beam power )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036" y="4005064"/>
            <a:ext cx="8424428" cy="220060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chemeClr val="bg2">
                    <a:lumMod val="25000"/>
                  </a:schemeClr>
                </a:solidFill>
              </a:rPr>
              <a:t>Technologies  extended  beyond HEP --- High Rep. Rate FEL</a:t>
            </a:r>
          </a:p>
          <a:p>
            <a:endParaRPr lang="en-US" sz="900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Ultrahigh repetition  rate:  &gt;100KHz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High efficiency collinear wakefield acceleration:  &gt;10%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Low construction and operational cost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What and Why Dielectric Wakefield Acceleration</a:t>
            </a: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Argonne Flexible Linear Collider</a:t>
            </a: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Add-on for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 -  Collider</a:t>
            </a:r>
            <a:endParaRPr lang="en-US" sz="12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LC R&amp;D @Argonne Wakefield Accelerator facility</a:t>
            </a:r>
          </a:p>
          <a:p>
            <a:endParaRPr lang="en-US" sz="12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116849"/>
            <a:ext cx="914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3TeV 30MW Beam A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rgonne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F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lexible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inear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ollider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527" y="4919008"/>
            <a:ext cx="8908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Based on scientifically mature  and low cost  Dielectric TBA technologies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Short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rf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pulse (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20ns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for high gradient (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baseline="30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="1" baseline="30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200MeV/m of effective gradient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Modular design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easily staged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Wall plug efficiency (~10%)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13895"/>
            <a:ext cx="91440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>
            <a:off x="207818" y="1376520"/>
            <a:ext cx="8742218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32153" y="1051628"/>
            <a:ext cx="156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18km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71456" y="1864739"/>
            <a:ext cx="3886194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98427" y="1420960"/>
            <a:ext cx="156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7.5km </a:t>
            </a:r>
            <a:r>
              <a:rPr lang="en-US" dirty="0" err="1" smtClean="0"/>
              <a:t>linac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5081760" y="1874259"/>
            <a:ext cx="3886194" cy="15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08731" y="1430480"/>
            <a:ext cx="156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7.5km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41565" y="2786000"/>
            <a:ext cx="1898071" cy="206432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EC474-20F5-4D64-BB22-B77EB48A087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84" name="Text Box 122"/>
          <p:cNvSpPr txBox="1">
            <a:spLocks noChangeArrowheads="1"/>
          </p:cNvSpPr>
          <p:nvPr/>
        </p:nvSpPr>
        <p:spPr bwMode="auto">
          <a:xfrm>
            <a:off x="8052974" y="3300899"/>
            <a:ext cx="82927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3" tIns="45701" rIns="91403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宋体" pitchFamily="2" charset="-122"/>
              </a:rPr>
              <a:t>photons</a:t>
            </a:r>
          </a:p>
        </p:txBody>
      </p:sp>
      <p:sp>
        <p:nvSpPr>
          <p:cNvPr id="185" name="Text Box 123"/>
          <p:cNvSpPr txBox="1">
            <a:spLocks noChangeArrowheads="1"/>
          </p:cNvSpPr>
          <p:nvPr/>
        </p:nvSpPr>
        <p:spPr bwMode="auto">
          <a:xfrm>
            <a:off x="965373" y="4155001"/>
            <a:ext cx="1349202" cy="276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03" tIns="45701" rIns="91403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 dirty="0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1.3GHz SW </a:t>
            </a:r>
            <a:r>
              <a:rPr lang="en-US" altLang="zh-CN" sz="1200" dirty="0" err="1">
                <a:solidFill>
                  <a:srgbClr val="000000"/>
                </a:solidFill>
                <a:latin typeface="Calibri" pitchFamily="34" charset="0"/>
                <a:ea typeface="宋体" pitchFamily="2" charset="-122"/>
              </a:rPr>
              <a:t>Linac</a:t>
            </a:r>
            <a:endParaRPr lang="en-US" altLang="zh-CN" sz="1200" dirty="0">
              <a:solidFill>
                <a:srgbClr val="000000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1234949" y="2906771"/>
            <a:ext cx="131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</a:rPr>
              <a:t> Stage 2 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4079527" y="2889012"/>
            <a:ext cx="131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Stage</a:t>
            </a:r>
            <a:r>
              <a:rPr lang="en-US" i="1" dirty="0" smtClean="0">
                <a:solidFill>
                  <a:srgbClr val="000000"/>
                </a:solidFill>
              </a:rPr>
              <a:t> 1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1427699" y="4678946"/>
            <a:ext cx="48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</a:rPr>
              <a:t>L</a:t>
            </a:r>
            <a:endParaRPr lang="en-US" b="1" i="1" dirty="0">
              <a:solidFill>
                <a:srgbClr val="000000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4422120" y="4678940"/>
            <a:ext cx="48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00"/>
                </a:solidFill>
              </a:rPr>
              <a:t>L</a:t>
            </a:r>
            <a:endParaRPr lang="en-US" b="1" i="1" dirty="0">
              <a:solidFill>
                <a:srgbClr val="000000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5400000" flipH="1" flipV="1">
            <a:off x="8163191" y="2843307"/>
            <a:ext cx="696913" cy="523875"/>
            <a:chOff x="1727" y="3085"/>
            <a:chExt cx="258" cy="411"/>
          </a:xfrm>
        </p:grpSpPr>
        <p:sp>
          <p:nvSpPr>
            <p:cNvPr id="208" name="AutoShape 7"/>
            <p:cNvSpPr>
              <a:spLocks noChangeAspect="1" noChangeArrowheads="1" noTextEdit="1"/>
            </p:cNvSpPr>
            <p:nvPr/>
          </p:nvSpPr>
          <p:spPr bwMode="auto">
            <a:xfrm rot="16200000" flipV="1">
              <a:off x="1650" y="3162"/>
              <a:ext cx="411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9" name="Freeform 8"/>
            <p:cNvSpPr>
              <a:spLocks noEditPoints="1"/>
            </p:cNvSpPr>
            <p:nvPr/>
          </p:nvSpPr>
          <p:spPr bwMode="auto">
            <a:xfrm rot="16200000" flipV="1">
              <a:off x="1739" y="3241"/>
              <a:ext cx="33" cy="31"/>
            </a:xfrm>
            <a:custGeom>
              <a:avLst/>
              <a:gdLst/>
              <a:ahLst/>
              <a:cxnLst>
                <a:cxn ang="0">
                  <a:pos x="31" y="30"/>
                </a:cxn>
                <a:cxn ang="0">
                  <a:pos x="31" y="30"/>
                </a:cxn>
                <a:cxn ang="0">
                  <a:pos x="32" y="29"/>
                </a:cxn>
                <a:cxn ang="0">
                  <a:pos x="33" y="30"/>
                </a:cxn>
                <a:cxn ang="0">
                  <a:pos x="33" y="30"/>
                </a:cxn>
                <a:cxn ang="0">
                  <a:pos x="32" y="31"/>
                </a:cxn>
                <a:cxn ang="0">
                  <a:pos x="31" y="31"/>
                </a:cxn>
                <a:cxn ang="0">
                  <a:pos x="28" y="27"/>
                </a:cxn>
                <a:cxn ang="0">
                  <a:pos x="28" y="26"/>
                </a:cxn>
                <a:cxn ang="0">
                  <a:pos x="28" y="26"/>
                </a:cxn>
                <a:cxn ang="0">
                  <a:pos x="29" y="26"/>
                </a:cxn>
                <a:cxn ang="0">
                  <a:pos x="29" y="27"/>
                </a:cxn>
                <a:cxn ang="0">
                  <a:pos x="29" y="27"/>
                </a:cxn>
                <a:cxn ang="0">
                  <a:pos x="28" y="28"/>
                </a:cxn>
                <a:cxn ang="0">
                  <a:pos x="25" y="24"/>
                </a:cxn>
                <a:cxn ang="0">
                  <a:pos x="21" y="20"/>
                </a:cxn>
                <a:cxn ang="0">
                  <a:pos x="21" y="20"/>
                </a:cxn>
                <a:cxn ang="0">
                  <a:pos x="22" y="20"/>
                </a:cxn>
                <a:cxn ang="0">
                  <a:pos x="26" y="23"/>
                </a:cxn>
                <a:cxn ang="0">
                  <a:pos x="26" y="24"/>
                </a:cxn>
                <a:cxn ang="0">
                  <a:pos x="25" y="24"/>
                </a:cxn>
                <a:cxn ang="0">
                  <a:pos x="25" y="24"/>
                </a:cxn>
                <a:cxn ang="0">
                  <a:pos x="18" y="17"/>
                </a:cxn>
                <a:cxn ang="0">
                  <a:pos x="18" y="17"/>
                </a:cxn>
                <a:cxn ang="0">
                  <a:pos x="18" y="16"/>
                </a:cxn>
                <a:cxn ang="0">
                  <a:pos x="19" y="16"/>
                </a:cxn>
                <a:cxn ang="0">
                  <a:pos x="19" y="17"/>
                </a:cxn>
                <a:cxn ang="0">
                  <a:pos x="19" y="18"/>
                </a:cxn>
                <a:cxn ang="0">
                  <a:pos x="18" y="18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4" y="13"/>
                </a:cxn>
                <a:cxn ang="0">
                  <a:pos x="15" y="13"/>
                </a:cxn>
                <a:cxn ang="0">
                  <a:pos x="16" y="14"/>
                </a:cxn>
                <a:cxn ang="0">
                  <a:pos x="15" y="14"/>
                </a:cxn>
                <a:cxn ang="0">
                  <a:pos x="15" y="15"/>
                </a:cxn>
                <a:cxn ang="0">
                  <a:pos x="14" y="14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8" y="6"/>
                </a:cxn>
                <a:cxn ang="0">
                  <a:pos x="12" y="10"/>
                </a:cxn>
                <a:cxn ang="0">
                  <a:pos x="12" y="11"/>
                </a:cxn>
                <a:cxn ang="0">
                  <a:pos x="12" y="11"/>
                </a:cxn>
                <a:cxn ang="0">
                  <a:pos x="11" y="11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1" y="2"/>
                </a:cxn>
                <a:cxn ang="0">
                  <a:pos x="1" y="1"/>
                </a:cxn>
              </a:cxnLst>
              <a:rect l="0" t="0" r="r" b="b"/>
              <a:pathLst>
                <a:path w="33" h="31">
                  <a:moveTo>
                    <a:pt x="31" y="31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0"/>
                  </a:lnTo>
                  <a:lnTo>
                    <a:pt x="33" y="31"/>
                  </a:lnTo>
                  <a:lnTo>
                    <a:pt x="33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28" y="27"/>
                  </a:move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9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close/>
                  <a:moveTo>
                    <a:pt x="25" y="24"/>
                  </a:move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close/>
                  <a:moveTo>
                    <a:pt x="18" y="18"/>
                  </a:moveTo>
                  <a:lnTo>
                    <a:pt x="18" y="18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6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close/>
                  <a:moveTo>
                    <a:pt x="14" y="14"/>
                  </a:move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close/>
                  <a:moveTo>
                    <a:pt x="11" y="11"/>
                  </a:move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9" y="7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close/>
                  <a:moveTo>
                    <a:pt x="4" y="5"/>
                  </a:move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0" name="Freeform 9"/>
            <p:cNvSpPr>
              <a:spLocks noEditPoints="1"/>
            </p:cNvSpPr>
            <p:nvPr/>
          </p:nvSpPr>
          <p:spPr bwMode="auto">
            <a:xfrm rot="16200000" flipV="1">
              <a:off x="1772" y="3276"/>
              <a:ext cx="35" cy="34"/>
            </a:xfrm>
            <a:custGeom>
              <a:avLst/>
              <a:gdLst/>
              <a:ahLst/>
              <a:cxnLst>
                <a:cxn ang="0">
                  <a:pos x="30" y="30"/>
                </a:cxn>
                <a:cxn ang="0">
                  <a:pos x="31" y="30"/>
                </a:cxn>
                <a:cxn ang="0">
                  <a:pos x="31" y="29"/>
                </a:cxn>
                <a:cxn ang="0">
                  <a:pos x="35" y="33"/>
                </a:cxn>
                <a:cxn ang="0">
                  <a:pos x="35" y="34"/>
                </a:cxn>
                <a:cxn ang="0">
                  <a:pos x="35" y="34"/>
                </a:cxn>
                <a:cxn ang="0">
                  <a:pos x="34" y="34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8" y="26"/>
                </a:cxn>
                <a:cxn ang="0">
                  <a:pos x="28" y="26"/>
                </a:cxn>
                <a:cxn ang="0">
                  <a:pos x="29" y="27"/>
                </a:cxn>
                <a:cxn ang="0">
                  <a:pos x="28" y="28"/>
                </a:cxn>
                <a:cxn ang="0">
                  <a:pos x="28" y="28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3"/>
                </a:cxn>
                <a:cxn ang="0">
                  <a:pos x="25" y="23"/>
                </a:cxn>
                <a:cxn ang="0">
                  <a:pos x="25" y="23"/>
                </a:cxn>
                <a:cxn ang="0">
                  <a:pos x="25" y="24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17" y="17"/>
                </a:cxn>
                <a:cxn ang="0">
                  <a:pos x="17" y="17"/>
                </a:cxn>
                <a:cxn ang="0">
                  <a:pos x="18" y="16"/>
                </a:cxn>
                <a:cxn ang="0">
                  <a:pos x="22" y="20"/>
                </a:cxn>
                <a:cxn ang="0">
                  <a:pos x="22" y="21"/>
                </a:cxn>
                <a:cxn ang="0">
                  <a:pos x="21" y="21"/>
                </a:cxn>
                <a:cxn ang="0">
                  <a:pos x="21" y="21"/>
                </a:cxn>
                <a:cxn ang="0">
                  <a:pos x="14" y="14"/>
                </a:cxn>
                <a:cxn ang="0">
                  <a:pos x="13" y="14"/>
                </a:cxn>
                <a:cxn ang="0">
                  <a:pos x="14" y="13"/>
                </a:cxn>
                <a:cxn ang="0">
                  <a:pos x="15" y="13"/>
                </a:cxn>
                <a:cxn ang="0">
                  <a:pos x="15" y="14"/>
                </a:cxn>
                <a:cxn ang="0">
                  <a:pos x="15" y="14"/>
                </a:cxn>
                <a:cxn ang="0">
                  <a:pos x="14" y="15"/>
                </a:cxn>
                <a:cxn ang="0">
                  <a:pos x="14" y="14"/>
                </a:cxn>
                <a:cxn ang="0">
                  <a:pos x="10" y="11"/>
                </a:cxn>
                <a:cxn ang="0">
                  <a:pos x="10" y="10"/>
                </a:cxn>
                <a:cxn ang="0">
                  <a:pos x="11" y="10"/>
                </a:cxn>
                <a:cxn ang="0">
                  <a:pos x="11" y="10"/>
                </a:cxn>
                <a:cxn ang="0">
                  <a:pos x="11" y="11"/>
                </a:cxn>
                <a:cxn ang="0">
                  <a:pos x="11" y="11"/>
                </a:cxn>
                <a:cxn ang="0">
                  <a:pos x="10" y="11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4" y="3"/>
                </a:cxn>
                <a:cxn ang="0">
                  <a:pos x="4" y="4"/>
                </a:cxn>
                <a:cxn ang="0">
                  <a:pos x="8" y="7"/>
                </a:cxn>
                <a:cxn ang="0">
                  <a:pos x="8" y="8"/>
                </a:cxn>
                <a:cxn ang="0">
                  <a:pos x="7" y="8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1"/>
                </a:cxn>
              </a:cxnLst>
              <a:rect l="0" t="0" r="r" b="b"/>
              <a:pathLst>
                <a:path w="35" h="34">
                  <a:moveTo>
                    <a:pt x="34" y="34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2" y="29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close/>
                  <a:moveTo>
                    <a:pt x="27" y="27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close/>
                  <a:moveTo>
                    <a:pt x="24" y="24"/>
                  </a:move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close/>
                  <a:moveTo>
                    <a:pt x="20" y="21"/>
                  </a:moveTo>
                  <a:lnTo>
                    <a:pt x="17" y="18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14" y="14"/>
                  </a:moveTo>
                  <a:lnTo>
                    <a:pt x="14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close/>
                  <a:moveTo>
                    <a:pt x="10" y="11"/>
                  </a:move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close/>
                  <a:moveTo>
                    <a:pt x="7" y="8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1" name="Freeform 10"/>
            <p:cNvSpPr>
              <a:spLocks noEditPoints="1"/>
            </p:cNvSpPr>
            <p:nvPr/>
          </p:nvSpPr>
          <p:spPr bwMode="auto">
            <a:xfrm rot="16200000" flipV="1">
              <a:off x="1808" y="3314"/>
              <a:ext cx="36" cy="34"/>
            </a:xfrm>
            <a:custGeom>
              <a:avLst/>
              <a:gdLst/>
              <a:ahLst/>
              <a:cxnLst>
                <a:cxn ang="0">
                  <a:pos x="34" y="34"/>
                </a:cxn>
                <a:cxn ang="0">
                  <a:pos x="34" y="33"/>
                </a:cxn>
                <a:cxn ang="0">
                  <a:pos x="35" y="33"/>
                </a:cxn>
                <a:cxn ang="0">
                  <a:pos x="36" y="33"/>
                </a:cxn>
                <a:cxn ang="0">
                  <a:pos x="36" y="34"/>
                </a:cxn>
                <a:cxn ang="0">
                  <a:pos x="35" y="34"/>
                </a:cxn>
                <a:cxn ang="0">
                  <a:pos x="34" y="34"/>
                </a:cxn>
                <a:cxn ang="0">
                  <a:pos x="28" y="28"/>
                </a:cxn>
                <a:cxn ang="0">
                  <a:pos x="27" y="27"/>
                </a:cxn>
                <a:cxn ang="0">
                  <a:pos x="28" y="26"/>
                </a:cxn>
                <a:cxn ang="0">
                  <a:pos x="29" y="26"/>
                </a:cxn>
                <a:cxn ang="0">
                  <a:pos x="32" y="30"/>
                </a:cxn>
                <a:cxn ang="0">
                  <a:pos x="32" y="31"/>
                </a:cxn>
                <a:cxn ang="0">
                  <a:pos x="31" y="31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3"/>
                </a:cxn>
                <a:cxn ang="0">
                  <a:pos x="25" y="23"/>
                </a:cxn>
                <a:cxn ang="0">
                  <a:pos x="25" y="23"/>
                </a:cxn>
                <a:cxn ang="0">
                  <a:pos x="25" y="24"/>
                </a:cxn>
                <a:cxn ang="0">
                  <a:pos x="25" y="25"/>
                </a:cxn>
                <a:cxn ang="0">
                  <a:pos x="24" y="24"/>
                </a:cxn>
                <a:cxn ang="0">
                  <a:pos x="21" y="21"/>
                </a:cxn>
                <a:cxn ang="0">
                  <a:pos x="21" y="20"/>
                </a:cxn>
                <a:cxn ang="0">
                  <a:pos x="21" y="20"/>
                </a:cxn>
                <a:cxn ang="0">
                  <a:pos x="22" y="20"/>
                </a:cxn>
                <a:cxn ang="0">
                  <a:pos x="22" y="21"/>
                </a:cxn>
                <a:cxn ang="0">
                  <a:pos x="22" y="21"/>
                </a:cxn>
                <a:cxn ang="0">
                  <a:pos x="21" y="21"/>
                </a:cxn>
                <a:cxn ang="0">
                  <a:pos x="14" y="15"/>
                </a:cxn>
                <a:cxn ang="0">
                  <a:pos x="14" y="14"/>
                </a:cxn>
                <a:cxn ang="0">
                  <a:pos x="14" y="13"/>
                </a:cxn>
                <a:cxn ang="0">
                  <a:pos x="15" y="13"/>
                </a:cxn>
                <a:cxn ang="0">
                  <a:pos x="19" y="17"/>
                </a:cxn>
                <a:cxn ang="0">
                  <a:pos x="18" y="18"/>
                </a:cxn>
                <a:cxn ang="0">
                  <a:pos x="18" y="18"/>
                </a:cxn>
                <a:cxn ang="0">
                  <a:pos x="17" y="18"/>
                </a:cxn>
                <a:cxn ang="0">
                  <a:pos x="10" y="11"/>
                </a:cxn>
                <a:cxn ang="0">
                  <a:pos x="10" y="10"/>
                </a:cxn>
                <a:cxn ang="0">
                  <a:pos x="11" y="10"/>
                </a:cxn>
                <a:cxn ang="0">
                  <a:pos x="12" y="10"/>
                </a:cxn>
                <a:cxn ang="0">
                  <a:pos x="12" y="11"/>
                </a:cxn>
                <a:cxn ang="0">
                  <a:pos x="11" y="12"/>
                </a:cxn>
                <a:cxn ang="0">
                  <a:pos x="10" y="11"/>
                </a:cxn>
                <a:cxn ang="0">
                  <a:pos x="7" y="8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8" y="7"/>
                </a:cxn>
                <a:cxn ang="0">
                  <a:pos x="8" y="7"/>
                </a:cxn>
                <a:cxn ang="0">
                  <a:pos x="8" y="8"/>
                </a:cxn>
                <a:cxn ang="0">
                  <a:pos x="7" y="8"/>
                </a:cxn>
                <a:cxn ang="0">
                  <a:pos x="4" y="5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36" h="34">
                  <a:moveTo>
                    <a:pt x="34" y="34"/>
                  </a:move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4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close/>
                  <a:moveTo>
                    <a:pt x="31" y="31"/>
                  </a:moveTo>
                  <a:lnTo>
                    <a:pt x="28" y="28"/>
                  </a:lnTo>
                  <a:lnTo>
                    <a:pt x="28" y="28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2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close/>
                  <a:moveTo>
                    <a:pt x="24" y="24"/>
                  </a:move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close/>
                  <a:moveTo>
                    <a:pt x="21" y="21"/>
                  </a:move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1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close/>
                  <a:moveTo>
                    <a:pt x="17" y="18"/>
                  </a:moveTo>
                  <a:lnTo>
                    <a:pt x="14" y="15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8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close/>
                  <a:moveTo>
                    <a:pt x="10" y="11"/>
                  </a:move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close/>
                  <a:moveTo>
                    <a:pt x="7" y="8"/>
                  </a:move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close/>
                  <a:moveTo>
                    <a:pt x="4" y="5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2" name="Freeform 11"/>
            <p:cNvSpPr>
              <a:spLocks noEditPoints="1"/>
            </p:cNvSpPr>
            <p:nvPr/>
          </p:nvSpPr>
          <p:spPr bwMode="auto">
            <a:xfrm rot="16200000" flipV="1">
              <a:off x="1844" y="3351"/>
              <a:ext cx="32" cy="31"/>
            </a:xfrm>
            <a:custGeom>
              <a:avLst/>
              <a:gdLst/>
              <a:ahLst/>
              <a:cxnLst>
                <a:cxn ang="0">
                  <a:pos x="31" y="30"/>
                </a:cxn>
                <a:cxn ang="0">
                  <a:pos x="31" y="29"/>
                </a:cxn>
                <a:cxn ang="0">
                  <a:pos x="31" y="29"/>
                </a:cxn>
                <a:cxn ang="0">
                  <a:pos x="32" y="29"/>
                </a:cxn>
                <a:cxn ang="0">
                  <a:pos x="32" y="30"/>
                </a:cxn>
                <a:cxn ang="0">
                  <a:pos x="32" y="30"/>
                </a:cxn>
                <a:cxn ang="0">
                  <a:pos x="31" y="30"/>
                </a:cxn>
                <a:cxn ang="0">
                  <a:pos x="27" y="27"/>
                </a:cxn>
                <a:cxn ang="0">
                  <a:pos x="27" y="26"/>
                </a:cxn>
                <a:cxn ang="0">
                  <a:pos x="28" y="26"/>
                </a:cxn>
                <a:cxn ang="0">
                  <a:pos x="28" y="26"/>
                </a:cxn>
                <a:cxn ang="0">
                  <a:pos x="29" y="26"/>
                </a:cxn>
                <a:cxn ang="0">
                  <a:pos x="28" y="27"/>
                </a:cxn>
                <a:cxn ang="0">
                  <a:pos x="28" y="27"/>
                </a:cxn>
                <a:cxn ang="0">
                  <a:pos x="24" y="24"/>
                </a:cxn>
                <a:cxn ang="0">
                  <a:pos x="20" y="20"/>
                </a:cxn>
                <a:cxn ang="0">
                  <a:pos x="21" y="19"/>
                </a:cxn>
                <a:cxn ang="0">
                  <a:pos x="21" y="19"/>
                </a:cxn>
                <a:cxn ang="0">
                  <a:pos x="25" y="23"/>
                </a:cxn>
                <a:cxn ang="0">
                  <a:pos x="25" y="24"/>
                </a:cxn>
                <a:cxn ang="0">
                  <a:pos x="25" y="24"/>
                </a:cxn>
                <a:cxn ang="0">
                  <a:pos x="24" y="24"/>
                </a:cxn>
                <a:cxn ang="0">
                  <a:pos x="17" y="17"/>
                </a:cxn>
                <a:cxn ang="0">
                  <a:pos x="17" y="16"/>
                </a:cxn>
                <a:cxn ang="0">
                  <a:pos x="18" y="16"/>
                </a:cxn>
                <a:cxn ang="0">
                  <a:pos x="18" y="16"/>
                </a:cxn>
                <a:cxn ang="0">
                  <a:pos x="18" y="17"/>
                </a:cxn>
                <a:cxn ang="0">
                  <a:pos x="18" y="17"/>
                </a:cxn>
                <a:cxn ang="0">
                  <a:pos x="17" y="17"/>
                </a:cxn>
                <a:cxn ang="0">
                  <a:pos x="14" y="14"/>
                </a:cxn>
                <a:cxn ang="0">
                  <a:pos x="13" y="13"/>
                </a:cxn>
                <a:cxn ang="0">
                  <a:pos x="14" y="13"/>
                </a:cxn>
                <a:cxn ang="0">
                  <a:pos x="15" y="13"/>
                </a:cxn>
                <a:cxn ang="0">
                  <a:pos x="15" y="13"/>
                </a:cxn>
                <a:cxn ang="0">
                  <a:pos x="15" y="14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8" y="6"/>
                </a:cxn>
                <a:cxn ang="0">
                  <a:pos x="11" y="10"/>
                </a:cxn>
                <a:cxn ang="0">
                  <a:pos x="12" y="10"/>
                </a:cxn>
                <a:cxn ang="0">
                  <a:pos x="11" y="11"/>
                </a:cxn>
                <a:cxn ang="0">
                  <a:pos x="10" y="11"/>
                </a:cxn>
                <a:cxn ang="0">
                  <a:pos x="3" y="4"/>
                </a:cxn>
                <a:cxn ang="0">
                  <a:pos x="3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32" h="31">
                  <a:moveTo>
                    <a:pt x="31" y="30"/>
                  </a:move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close/>
                  <a:moveTo>
                    <a:pt x="27" y="27"/>
                  </a:move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7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close/>
                  <a:moveTo>
                    <a:pt x="24" y="24"/>
                  </a:moveTo>
                  <a:lnTo>
                    <a:pt x="21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19"/>
                  </a:lnTo>
                  <a:lnTo>
                    <a:pt x="22" y="19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close/>
                  <a:moveTo>
                    <a:pt x="17" y="17"/>
                  </a:move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close/>
                  <a:moveTo>
                    <a:pt x="14" y="14"/>
                  </a:move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3" y="13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close/>
                  <a:moveTo>
                    <a:pt x="10" y="11"/>
                  </a:move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close/>
                  <a:moveTo>
                    <a:pt x="3" y="4"/>
                  </a:move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3" name="Freeform 12"/>
            <p:cNvSpPr>
              <a:spLocks noEditPoints="1"/>
            </p:cNvSpPr>
            <p:nvPr/>
          </p:nvSpPr>
          <p:spPr bwMode="auto">
            <a:xfrm rot="16200000" flipV="1">
              <a:off x="1876" y="3386"/>
              <a:ext cx="36" cy="34"/>
            </a:xfrm>
            <a:custGeom>
              <a:avLst/>
              <a:gdLst/>
              <a:ahLst/>
              <a:cxnLst>
                <a:cxn ang="0">
                  <a:pos x="31" y="30"/>
                </a:cxn>
                <a:cxn ang="0">
                  <a:pos x="31" y="29"/>
                </a:cxn>
                <a:cxn ang="0">
                  <a:pos x="32" y="29"/>
                </a:cxn>
                <a:cxn ang="0">
                  <a:pos x="36" y="33"/>
                </a:cxn>
                <a:cxn ang="0">
                  <a:pos x="36" y="33"/>
                </a:cxn>
                <a:cxn ang="0">
                  <a:pos x="35" y="34"/>
                </a:cxn>
                <a:cxn ang="0">
                  <a:pos x="35" y="34"/>
                </a:cxn>
                <a:cxn ang="0">
                  <a:pos x="28" y="27"/>
                </a:cxn>
                <a:cxn ang="0">
                  <a:pos x="28" y="26"/>
                </a:cxn>
                <a:cxn ang="0">
                  <a:pos x="28" y="26"/>
                </a:cxn>
                <a:cxn ang="0">
                  <a:pos x="29" y="26"/>
                </a:cxn>
                <a:cxn ang="0">
                  <a:pos x="29" y="27"/>
                </a:cxn>
                <a:cxn ang="0">
                  <a:pos x="29" y="27"/>
                </a:cxn>
                <a:cxn ang="0">
                  <a:pos x="28" y="27"/>
                </a:cxn>
                <a:cxn ang="0">
                  <a:pos x="24" y="24"/>
                </a:cxn>
                <a:cxn ang="0">
                  <a:pos x="24" y="23"/>
                </a:cxn>
                <a:cxn ang="0">
                  <a:pos x="24" y="23"/>
                </a:cxn>
                <a:cxn ang="0">
                  <a:pos x="25" y="23"/>
                </a:cxn>
                <a:cxn ang="0">
                  <a:pos x="26" y="23"/>
                </a:cxn>
                <a:cxn ang="0">
                  <a:pos x="26" y="24"/>
                </a:cxn>
                <a:cxn ang="0">
                  <a:pos x="25" y="24"/>
                </a:cxn>
                <a:cxn ang="0">
                  <a:pos x="24" y="24"/>
                </a:cxn>
                <a:cxn ang="0">
                  <a:pos x="17" y="17"/>
                </a:cxn>
                <a:cxn ang="0">
                  <a:pos x="17" y="16"/>
                </a:cxn>
                <a:cxn ang="0">
                  <a:pos x="18" y="16"/>
                </a:cxn>
                <a:cxn ang="0">
                  <a:pos x="22" y="19"/>
                </a:cxn>
                <a:cxn ang="0">
                  <a:pos x="22" y="20"/>
                </a:cxn>
                <a:cxn ang="0">
                  <a:pos x="22" y="21"/>
                </a:cxn>
                <a:cxn ang="0">
                  <a:pos x="21" y="21"/>
                </a:cxn>
                <a:cxn ang="0">
                  <a:pos x="14" y="14"/>
                </a:cxn>
                <a:cxn ang="0">
                  <a:pos x="14" y="13"/>
                </a:cxn>
                <a:cxn ang="0">
                  <a:pos x="14" y="13"/>
                </a:cxn>
                <a:cxn ang="0">
                  <a:pos x="15" y="13"/>
                </a:cxn>
                <a:cxn ang="0">
                  <a:pos x="15" y="13"/>
                </a:cxn>
                <a:cxn ang="0">
                  <a:pos x="15" y="14"/>
                </a:cxn>
                <a:cxn ang="0">
                  <a:pos x="14" y="14"/>
                </a:cxn>
                <a:cxn ang="0">
                  <a:pos x="14" y="14"/>
                </a:cxn>
                <a:cxn ang="0">
                  <a:pos x="10" y="10"/>
                </a:cxn>
                <a:cxn ang="0">
                  <a:pos x="11" y="10"/>
                </a:cxn>
                <a:cxn ang="0">
                  <a:pos x="11" y="9"/>
                </a:cxn>
                <a:cxn ang="0">
                  <a:pos x="12" y="10"/>
                </a:cxn>
                <a:cxn ang="0">
                  <a:pos x="12" y="10"/>
                </a:cxn>
                <a:cxn ang="0">
                  <a:pos x="11" y="11"/>
                </a:cxn>
                <a:cxn ang="0">
                  <a:pos x="11" y="11"/>
                </a:cxn>
                <a:cxn ang="0">
                  <a:pos x="4" y="4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9" y="7"/>
                </a:cxn>
                <a:cxn ang="0">
                  <a:pos x="8" y="8"/>
                </a:cxn>
                <a:cxn ang="0">
                  <a:pos x="7" y="8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0" y="1"/>
                </a:cxn>
              </a:cxnLst>
              <a:rect l="0" t="0" r="r" b="b"/>
              <a:pathLst>
                <a:path w="36" h="34">
                  <a:moveTo>
                    <a:pt x="35" y="34"/>
                  </a:move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1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2" y="29"/>
                  </a:lnTo>
                  <a:lnTo>
                    <a:pt x="36" y="32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3"/>
                  </a:lnTo>
                  <a:lnTo>
                    <a:pt x="36" y="34"/>
                  </a:lnTo>
                  <a:lnTo>
                    <a:pt x="36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close/>
                  <a:moveTo>
                    <a:pt x="28" y="27"/>
                  </a:move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8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close/>
                  <a:moveTo>
                    <a:pt x="24" y="24"/>
                  </a:move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close/>
                  <a:moveTo>
                    <a:pt x="21" y="21"/>
                  </a:move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9" y="16"/>
                  </a:lnTo>
                  <a:lnTo>
                    <a:pt x="22" y="19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1"/>
                  </a:lnTo>
                  <a:close/>
                  <a:moveTo>
                    <a:pt x="14" y="14"/>
                  </a:move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close/>
                  <a:moveTo>
                    <a:pt x="11" y="11"/>
                  </a:moveTo>
                  <a:lnTo>
                    <a:pt x="11" y="11"/>
                  </a:lnTo>
                  <a:lnTo>
                    <a:pt x="11" y="1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9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2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close/>
                  <a:moveTo>
                    <a:pt x="7" y="8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9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4" name="Freeform 13"/>
            <p:cNvSpPr>
              <a:spLocks noEditPoints="1"/>
            </p:cNvSpPr>
            <p:nvPr/>
          </p:nvSpPr>
          <p:spPr bwMode="auto">
            <a:xfrm rot="16200000" flipV="1">
              <a:off x="1912" y="3424"/>
              <a:ext cx="66" cy="64"/>
            </a:xfrm>
            <a:custGeom>
              <a:avLst/>
              <a:gdLst/>
              <a:ahLst/>
              <a:cxnLst>
                <a:cxn ang="0">
                  <a:pos x="65" y="63"/>
                </a:cxn>
                <a:cxn ang="0">
                  <a:pos x="66" y="63"/>
                </a:cxn>
                <a:cxn ang="0">
                  <a:pos x="66" y="64"/>
                </a:cxn>
                <a:cxn ang="0">
                  <a:pos x="65" y="64"/>
                </a:cxn>
                <a:cxn ang="0">
                  <a:pos x="58" y="56"/>
                </a:cxn>
                <a:cxn ang="0">
                  <a:pos x="59" y="56"/>
                </a:cxn>
                <a:cxn ang="0">
                  <a:pos x="63" y="60"/>
                </a:cxn>
                <a:cxn ang="0">
                  <a:pos x="61" y="60"/>
                </a:cxn>
                <a:cxn ang="0">
                  <a:pos x="54" y="53"/>
                </a:cxn>
                <a:cxn ang="0">
                  <a:pos x="55" y="53"/>
                </a:cxn>
                <a:cxn ang="0">
                  <a:pos x="56" y="54"/>
                </a:cxn>
                <a:cxn ang="0">
                  <a:pos x="55" y="54"/>
                </a:cxn>
                <a:cxn ang="0">
                  <a:pos x="51" y="50"/>
                </a:cxn>
                <a:cxn ang="0">
                  <a:pos x="52" y="49"/>
                </a:cxn>
                <a:cxn ang="0">
                  <a:pos x="53" y="50"/>
                </a:cxn>
                <a:cxn ang="0">
                  <a:pos x="51" y="51"/>
                </a:cxn>
                <a:cxn ang="0">
                  <a:pos x="44" y="44"/>
                </a:cxn>
                <a:cxn ang="0">
                  <a:pos x="45" y="43"/>
                </a:cxn>
                <a:cxn ang="0">
                  <a:pos x="49" y="47"/>
                </a:cxn>
                <a:cxn ang="0">
                  <a:pos x="48" y="48"/>
                </a:cxn>
                <a:cxn ang="0">
                  <a:pos x="41" y="41"/>
                </a:cxn>
                <a:cxn ang="0">
                  <a:pos x="41" y="40"/>
                </a:cxn>
                <a:cxn ang="0">
                  <a:pos x="42" y="40"/>
                </a:cxn>
                <a:cxn ang="0">
                  <a:pos x="42" y="41"/>
                </a:cxn>
                <a:cxn ang="0">
                  <a:pos x="37" y="38"/>
                </a:cxn>
                <a:cxn ang="0">
                  <a:pos x="38" y="36"/>
                </a:cxn>
                <a:cxn ang="0">
                  <a:pos x="39" y="37"/>
                </a:cxn>
                <a:cxn ang="0">
                  <a:pos x="38" y="38"/>
                </a:cxn>
                <a:cxn ang="0">
                  <a:pos x="31" y="31"/>
                </a:cxn>
                <a:cxn ang="0">
                  <a:pos x="31" y="30"/>
                </a:cxn>
                <a:cxn ang="0">
                  <a:pos x="35" y="33"/>
                </a:cxn>
                <a:cxn ang="0">
                  <a:pos x="35" y="35"/>
                </a:cxn>
                <a:cxn ang="0">
                  <a:pos x="27" y="28"/>
                </a:cxn>
                <a:cxn ang="0">
                  <a:pos x="27" y="27"/>
                </a:cxn>
                <a:cxn ang="0">
                  <a:pos x="28" y="27"/>
                </a:cxn>
                <a:cxn ang="0">
                  <a:pos x="28" y="28"/>
                </a:cxn>
                <a:cxn ang="0">
                  <a:pos x="27" y="28"/>
                </a:cxn>
                <a:cxn ang="0">
                  <a:pos x="24" y="24"/>
                </a:cxn>
                <a:cxn ang="0">
                  <a:pos x="25" y="23"/>
                </a:cxn>
                <a:cxn ang="0">
                  <a:pos x="25" y="25"/>
                </a:cxn>
                <a:cxn ang="0">
                  <a:pos x="24" y="25"/>
                </a:cxn>
                <a:cxn ang="0">
                  <a:pos x="17" y="17"/>
                </a:cxn>
                <a:cxn ang="0">
                  <a:pos x="18" y="17"/>
                </a:cxn>
                <a:cxn ang="0">
                  <a:pos x="22" y="21"/>
                </a:cxn>
                <a:cxn ang="0">
                  <a:pos x="20" y="21"/>
                </a:cxn>
                <a:cxn ang="0">
                  <a:pos x="13" y="14"/>
                </a:cxn>
                <a:cxn ang="0">
                  <a:pos x="14" y="14"/>
                </a:cxn>
                <a:cxn ang="0">
                  <a:pos x="15" y="14"/>
                </a:cxn>
                <a:cxn ang="0">
                  <a:pos x="14" y="15"/>
                </a:cxn>
                <a:cxn ang="0">
                  <a:pos x="10" y="11"/>
                </a:cxn>
                <a:cxn ang="0">
                  <a:pos x="11" y="10"/>
                </a:cxn>
                <a:cxn ang="0">
                  <a:pos x="11" y="11"/>
                </a:cxn>
                <a:cxn ang="0">
                  <a:pos x="10" y="12"/>
                </a:cxn>
                <a:cxn ang="0">
                  <a:pos x="3" y="5"/>
                </a:cxn>
                <a:cxn ang="0">
                  <a:pos x="4" y="4"/>
                </a:cxn>
                <a:cxn ang="0">
                  <a:pos x="8" y="8"/>
                </a:cxn>
                <a:cxn ang="0">
                  <a:pos x="7" y="9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0" y="2"/>
                </a:cxn>
              </a:cxnLst>
              <a:rect l="0" t="0" r="r" b="b"/>
              <a:pathLst>
                <a:path w="66" h="64">
                  <a:moveTo>
                    <a:pt x="65" y="64"/>
                  </a:moveTo>
                  <a:lnTo>
                    <a:pt x="65" y="64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3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5" y="62"/>
                  </a:lnTo>
                  <a:lnTo>
                    <a:pt x="66" y="62"/>
                  </a:lnTo>
                  <a:lnTo>
                    <a:pt x="66" y="62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3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5" y="64"/>
                  </a:lnTo>
                  <a:lnTo>
                    <a:pt x="65" y="64"/>
                  </a:lnTo>
                  <a:close/>
                  <a:moveTo>
                    <a:pt x="61" y="60"/>
                  </a:moveTo>
                  <a:lnTo>
                    <a:pt x="58" y="57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8" y="57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8" y="56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59" y="56"/>
                  </a:lnTo>
                  <a:lnTo>
                    <a:pt x="63" y="59"/>
                  </a:lnTo>
                  <a:lnTo>
                    <a:pt x="63" y="59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60"/>
                  </a:lnTo>
                  <a:lnTo>
                    <a:pt x="63" y="61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2" y="61"/>
                  </a:lnTo>
                  <a:lnTo>
                    <a:pt x="61" y="60"/>
                  </a:lnTo>
                  <a:lnTo>
                    <a:pt x="61" y="60"/>
                  </a:lnTo>
                  <a:lnTo>
                    <a:pt x="61" y="60"/>
                  </a:lnTo>
                  <a:close/>
                  <a:moveTo>
                    <a:pt x="55" y="54"/>
                  </a:moveTo>
                  <a:lnTo>
                    <a:pt x="55" y="54"/>
                  </a:lnTo>
                  <a:lnTo>
                    <a:pt x="55" y="54"/>
                  </a:lnTo>
                  <a:lnTo>
                    <a:pt x="54" y="54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3"/>
                  </a:lnTo>
                  <a:lnTo>
                    <a:pt x="54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5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6" y="53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6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4"/>
                  </a:lnTo>
                  <a:lnTo>
                    <a:pt x="55" y="54"/>
                  </a:lnTo>
                  <a:close/>
                  <a:moveTo>
                    <a:pt x="51" y="51"/>
                  </a:moveTo>
                  <a:lnTo>
                    <a:pt x="51" y="51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50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49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3" y="50"/>
                  </a:lnTo>
                  <a:lnTo>
                    <a:pt x="52" y="50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lnTo>
                    <a:pt x="51" y="51"/>
                  </a:lnTo>
                  <a:close/>
                  <a:moveTo>
                    <a:pt x="48" y="47"/>
                  </a:move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5" y="43"/>
                  </a:lnTo>
                  <a:lnTo>
                    <a:pt x="46" y="43"/>
                  </a:lnTo>
                  <a:lnTo>
                    <a:pt x="49" y="46"/>
                  </a:lnTo>
                  <a:lnTo>
                    <a:pt x="49" y="46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7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8" y="47"/>
                  </a:lnTo>
                  <a:close/>
                  <a:moveTo>
                    <a:pt x="41" y="41"/>
                  </a:move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1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0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41" y="41"/>
                  </a:lnTo>
                  <a:close/>
                  <a:moveTo>
                    <a:pt x="37" y="38"/>
                  </a:moveTo>
                  <a:lnTo>
                    <a:pt x="37" y="38"/>
                  </a:lnTo>
                  <a:lnTo>
                    <a:pt x="37" y="38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8"/>
                  </a:lnTo>
                  <a:lnTo>
                    <a:pt x="37" y="38"/>
                  </a:lnTo>
                  <a:close/>
                  <a:moveTo>
                    <a:pt x="34" y="34"/>
                  </a:move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1" y="31"/>
                  </a:lnTo>
                  <a:lnTo>
                    <a:pt x="30" y="31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30"/>
                  </a:lnTo>
                  <a:lnTo>
                    <a:pt x="35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4" y="34"/>
                  </a:lnTo>
                  <a:lnTo>
                    <a:pt x="34" y="34"/>
                  </a:lnTo>
                  <a:close/>
                  <a:moveTo>
                    <a:pt x="27" y="28"/>
                  </a:move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7"/>
                  </a:lnTo>
                  <a:lnTo>
                    <a:pt x="29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close/>
                  <a:moveTo>
                    <a:pt x="24" y="25"/>
                  </a:moveTo>
                  <a:lnTo>
                    <a:pt x="24" y="25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5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25"/>
                  </a:lnTo>
                  <a:close/>
                  <a:moveTo>
                    <a:pt x="20" y="21"/>
                  </a:move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7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1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2" y="21"/>
                  </a:lnTo>
                  <a:lnTo>
                    <a:pt x="21" y="21"/>
                  </a:lnTo>
                  <a:lnTo>
                    <a:pt x="21" y="21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2"/>
                  </a:lnTo>
                  <a:lnTo>
                    <a:pt x="21" y="21"/>
                  </a:lnTo>
                  <a:lnTo>
                    <a:pt x="20" y="21"/>
                  </a:lnTo>
                  <a:lnTo>
                    <a:pt x="20" y="21"/>
                  </a:lnTo>
                  <a:lnTo>
                    <a:pt x="20" y="21"/>
                  </a:lnTo>
                  <a:close/>
                  <a:moveTo>
                    <a:pt x="14" y="15"/>
                  </a:moveTo>
                  <a:lnTo>
                    <a:pt x="14" y="15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3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3"/>
                  </a:lnTo>
                  <a:lnTo>
                    <a:pt x="14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4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lnTo>
                    <a:pt x="14" y="15"/>
                  </a:lnTo>
                  <a:close/>
                  <a:moveTo>
                    <a:pt x="10" y="12"/>
                  </a:moveTo>
                  <a:lnTo>
                    <a:pt x="10" y="12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  <a:moveTo>
                    <a:pt x="7" y="8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8"/>
                  </a:lnTo>
                  <a:close/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5" name="Freeform 14"/>
            <p:cNvSpPr>
              <a:spLocks/>
            </p:cNvSpPr>
            <p:nvPr/>
          </p:nvSpPr>
          <p:spPr bwMode="auto">
            <a:xfrm rot="16200000" flipV="1">
              <a:off x="1753" y="3255"/>
              <a:ext cx="2" cy="2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6" name="Freeform 15"/>
            <p:cNvSpPr>
              <a:spLocks/>
            </p:cNvSpPr>
            <p:nvPr/>
          </p:nvSpPr>
          <p:spPr bwMode="auto">
            <a:xfrm rot="16200000" flipV="1">
              <a:off x="1756" y="3258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7" name="Freeform 16"/>
            <p:cNvSpPr>
              <a:spLocks/>
            </p:cNvSpPr>
            <p:nvPr/>
          </p:nvSpPr>
          <p:spPr bwMode="auto">
            <a:xfrm rot="16200000" flipV="1">
              <a:off x="1760" y="3261"/>
              <a:ext cx="5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8" name="Freeform 17"/>
            <p:cNvSpPr>
              <a:spLocks/>
            </p:cNvSpPr>
            <p:nvPr/>
          </p:nvSpPr>
          <p:spPr bwMode="auto">
            <a:xfrm rot="16200000" flipV="1">
              <a:off x="1766" y="3268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" name="Freeform 18"/>
            <p:cNvSpPr>
              <a:spLocks/>
            </p:cNvSpPr>
            <p:nvPr/>
          </p:nvSpPr>
          <p:spPr bwMode="auto">
            <a:xfrm rot="16200000" flipV="1">
              <a:off x="1769" y="3272"/>
              <a:ext cx="2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0" name="Freeform 19"/>
            <p:cNvSpPr>
              <a:spLocks/>
            </p:cNvSpPr>
            <p:nvPr/>
          </p:nvSpPr>
          <p:spPr bwMode="auto">
            <a:xfrm rot="16200000" flipV="1">
              <a:off x="1773" y="3275"/>
              <a:ext cx="5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1" name="Freeform 20"/>
            <p:cNvSpPr>
              <a:spLocks/>
            </p:cNvSpPr>
            <p:nvPr/>
          </p:nvSpPr>
          <p:spPr bwMode="auto">
            <a:xfrm rot="16200000" flipV="1">
              <a:off x="1779" y="3282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2" name="Freeform 21"/>
            <p:cNvSpPr>
              <a:spLocks/>
            </p:cNvSpPr>
            <p:nvPr/>
          </p:nvSpPr>
          <p:spPr bwMode="auto">
            <a:xfrm rot="16200000" flipV="1">
              <a:off x="1783" y="3285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3" name="Freeform 22"/>
            <p:cNvSpPr>
              <a:spLocks/>
            </p:cNvSpPr>
            <p:nvPr/>
          </p:nvSpPr>
          <p:spPr bwMode="auto">
            <a:xfrm rot="16200000" flipV="1">
              <a:off x="1786" y="3288"/>
              <a:ext cx="5" cy="5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4" name="Freeform 23"/>
            <p:cNvSpPr>
              <a:spLocks/>
            </p:cNvSpPr>
            <p:nvPr/>
          </p:nvSpPr>
          <p:spPr bwMode="auto">
            <a:xfrm rot="16200000" flipV="1">
              <a:off x="1792" y="3296"/>
              <a:ext cx="2" cy="2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5" name="Freeform 24"/>
            <p:cNvSpPr>
              <a:spLocks/>
            </p:cNvSpPr>
            <p:nvPr/>
          </p:nvSpPr>
          <p:spPr bwMode="auto">
            <a:xfrm rot="16200000" flipV="1">
              <a:off x="1796" y="3299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6" name="Freeform 25"/>
            <p:cNvSpPr>
              <a:spLocks/>
            </p:cNvSpPr>
            <p:nvPr/>
          </p:nvSpPr>
          <p:spPr bwMode="auto">
            <a:xfrm rot="16200000" flipV="1">
              <a:off x="1799" y="3302"/>
              <a:ext cx="5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7" name="Freeform 26"/>
            <p:cNvSpPr>
              <a:spLocks/>
            </p:cNvSpPr>
            <p:nvPr/>
          </p:nvSpPr>
          <p:spPr bwMode="auto">
            <a:xfrm rot="16200000" flipV="1">
              <a:off x="1805" y="3309"/>
              <a:ext cx="1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8" name="Freeform 27"/>
            <p:cNvSpPr>
              <a:spLocks/>
            </p:cNvSpPr>
            <p:nvPr/>
          </p:nvSpPr>
          <p:spPr bwMode="auto">
            <a:xfrm rot="16200000" flipV="1">
              <a:off x="1809" y="3313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9" name="Freeform 28"/>
            <p:cNvSpPr>
              <a:spLocks/>
            </p:cNvSpPr>
            <p:nvPr/>
          </p:nvSpPr>
          <p:spPr bwMode="auto">
            <a:xfrm rot="16200000" flipV="1">
              <a:off x="1812" y="3316"/>
              <a:ext cx="5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0" name="Freeform 29"/>
            <p:cNvSpPr>
              <a:spLocks/>
            </p:cNvSpPr>
            <p:nvPr/>
          </p:nvSpPr>
          <p:spPr bwMode="auto">
            <a:xfrm rot="16200000" flipV="1">
              <a:off x="1818" y="3323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1" name="Freeform 30"/>
            <p:cNvSpPr>
              <a:spLocks/>
            </p:cNvSpPr>
            <p:nvPr/>
          </p:nvSpPr>
          <p:spPr bwMode="auto">
            <a:xfrm rot="16200000" flipV="1">
              <a:off x="1822" y="3326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2" name="Freeform 31"/>
            <p:cNvSpPr>
              <a:spLocks/>
            </p:cNvSpPr>
            <p:nvPr/>
          </p:nvSpPr>
          <p:spPr bwMode="auto">
            <a:xfrm rot="16200000" flipV="1">
              <a:off x="1825" y="3329"/>
              <a:ext cx="5" cy="5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3" name="Freeform 32"/>
            <p:cNvSpPr>
              <a:spLocks/>
            </p:cNvSpPr>
            <p:nvPr/>
          </p:nvSpPr>
          <p:spPr bwMode="auto">
            <a:xfrm rot="16200000" flipV="1">
              <a:off x="1831" y="3337"/>
              <a:ext cx="2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4" name="Freeform 33"/>
            <p:cNvSpPr>
              <a:spLocks/>
            </p:cNvSpPr>
            <p:nvPr/>
          </p:nvSpPr>
          <p:spPr bwMode="auto">
            <a:xfrm rot="16200000" flipV="1">
              <a:off x="1835" y="3340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5" name="Freeform 34"/>
            <p:cNvSpPr>
              <a:spLocks/>
            </p:cNvSpPr>
            <p:nvPr/>
          </p:nvSpPr>
          <p:spPr bwMode="auto">
            <a:xfrm rot="16200000" flipV="1">
              <a:off x="1838" y="3343"/>
              <a:ext cx="5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6" name="Freeform 35"/>
            <p:cNvSpPr>
              <a:spLocks/>
            </p:cNvSpPr>
            <p:nvPr/>
          </p:nvSpPr>
          <p:spPr bwMode="auto">
            <a:xfrm rot="16200000" flipV="1">
              <a:off x="1844" y="3350"/>
              <a:ext cx="1" cy="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7" name="Freeform 36"/>
            <p:cNvSpPr>
              <a:spLocks/>
            </p:cNvSpPr>
            <p:nvPr/>
          </p:nvSpPr>
          <p:spPr bwMode="auto">
            <a:xfrm rot="16200000" flipV="1">
              <a:off x="1848" y="3354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8" name="Freeform 37"/>
            <p:cNvSpPr>
              <a:spLocks/>
            </p:cNvSpPr>
            <p:nvPr/>
          </p:nvSpPr>
          <p:spPr bwMode="auto">
            <a:xfrm rot="16200000" flipV="1">
              <a:off x="1851" y="3357"/>
              <a:ext cx="5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9" name="Freeform 38"/>
            <p:cNvSpPr>
              <a:spLocks/>
            </p:cNvSpPr>
            <p:nvPr/>
          </p:nvSpPr>
          <p:spPr bwMode="auto">
            <a:xfrm rot="16200000" flipV="1">
              <a:off x="1858" y="3364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0" name="Freeform 39"/>
            <p:cNvSpPr>
              <a:spLocks/>
            </p:cNvSpPr>
            <p:nvPr/>
          </p:nvSpPr>
          <p:spPr bwMode="auto">
            <a:xfrm rot="16200000" flipV="1">
              <a:off x="1861" y="3368"/>
              <a:ext cx="2" cy="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1" name="Freeform 40"/>
            <p:cNvSpPr>
              <a:spLocks/>
            </p:cNvSpPr>
            <p:nvPr/>
          </p:nvSpPr>
          <p:spPr bwMode="auto">
            <a:xfrm rot="16200000" flipV="1">
              <a:off x="1864" y="3370"/>
              <a:ext cx="5" cy="5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5"/>
                </a:cxn>
              </a:cxnLst>
              <a:rect l="0" t="0" r="r" b="b"/>
              <a:pathLst>
                <a:path w="5" h="5">
                  <a:moveTo>
                    <a:pt x="3" y="5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2" name="Freeform 41"/>
            <p:cNvSpPr>
              <a:spLocks/>
            </p:cNvSpPr>
            <p:nvPr/>
          </p:nvSpPr>
          <p:spPr bwMode="auto">
            <a:xfrm rot="16200000" flipV="1">
              <a:off x="1871" y="3378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3" name="Freeform 42"/>
            <p:cNvSpPr>
              <a:spLocks/>
            </p:cNvSpPr>
            <p:nvPr/>
          </p:nvSpPr>
          <p:spPr bwMode="auto">
            <a:xfrm rot="16200000" flipV="1">
              <a:off x="1874" y="3381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4" name="Freeform 43"/>
            <p:cNvSpPr>
              <a:spLocks/>
            </p:cNvSpPr>
            <p:nvPr/>
          </p:nvSpPr>
          <p:spPr bwMode="auto">
            <a:xfrm rot="16200000" flipV="1">
              <a:off x="1877" y="3384"/>
              <a:ext cx="5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" name="Freeform 44"/>
            <p:cNvSpPr>
              <a:spLocks/>
            </p:cNvSpPr>
            <p:nvPr/>
          </p:nvSpPr>
          <p:spPr bwMode="auto">
            <a:xfrm rot="16200000" flipV="1">
              <a:off x="1884" y="3392"/>
              <a:ext cx="2" cy="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6" name="Freeform 45"/>
            <p:cNvSpPr>
              <a:spLocks/>
            </p:cNvSpPr>
            <p:nvPr/>
          </p:nvSpPr>
          <p:spPr bwMode="auto">
            <a:xfrm rot="16200000" flipV="1">
              <a:off x="1887" y="3395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7" name="Freeform 46"/>
            <p:cNvSpPr>
              <a:spLocks/>
            </p:cNvSpPr>
            <p:nvPr/>
          </p:nvSpPr>
          <p:spPr bwMode="auto">
            <a:xfrm rot="16200000" flipV="1">
              <a:off x="1890" y="3398"/>
              <a:ext cx="5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5" h="5">
                  <a:moveTo>
                    <a:pt x="4" y="5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8" name="Freeform 47"/>
            <p:cNvSpPr>
              <a:spLocks/>
            </p:cNvSpPr>
            <p:nvPr/>
          </p:nvSpPr>
          <p:spPr bwMode="auto">
            <a:xfrm rot="16200000" flipV="1">
              <a:off x="1897" y="3405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9" name="Freeform 48"/>
            <p:cNvSpPr>
              <a:spLocks/>
            </p:cNvSpPr>
            <p:nvPr/>
          </p:nvSpPr>
          <p:spPr bwMode="auto">
            <a:xfrm rot="16200000" flipV="1">
              <a:off x="1900" y="3409"/>
              <a:ext cx="2" cy="2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0" name="Freeform 49"/>
            <p:cNvSpPr>
              <a:spLocks/>
            </p:cNvSpPr>
            <p:nvPr/>
          </p:nvSpPr>
          <p:spPr bwMode="auto">
            <a:xfrm rot="16200000" flipV="1">
              <a:off x="1903" y="3412"/>
              <a:ext cx="6" cy="5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6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6" h="5">
                  <a:moveTo>
                    <a:pt x="4" y="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1" name="Freeform 50"/>
            <p:cNvSpPr>
              <a:spLocks/>
            </p:cNvSpPr>
            <p:nvPr/>
          </p:nvSpPr>
          <p:spPr bwMode="auto">
            <a:xfrm rot="16200000" flipV="1">
              <a:off x="1910" y="3419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2" name="Freeform 51"/>
            <p:cNvSpPr>
              <a:spLocks/>
            </p:cNvSpPr>
            <p:nvPr/>
          </p:nvSpPr>
          <p:spPr bwMode="auto">
            <a:xfrm rot="16200000" flipV="1">
              <a:off x="1913" y="3422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3" name="Freeform 52"/>
            <p:cNvSpPr>
              <a:spLocks/>
            </p:cNvSpPr>
            <p:nvPr/>
          </p:nvSpPr>
          <p:spPr bwMode="auto">
            <a:xfrm rot="16200000" flipV="1">
              <a:off x="1916" y="3425"/>
              <a:ext cx="5" cy="5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4" name="Freeform 53"/>
            <p:cNvSpPr>
              <a:spLocks/>
            </p:cNvSpPr>
            <p:nvPr/>
          </p:nvSpPr>
          <p:spPr bwMode="auto">
            <a:xfrm rot="16200000" flipV="1">
              <a:off x="1923" y="3433"/>
              <a:ext cx="2" cy="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5" name="Freeform 54"/>
            <p:cNvSpPr>
              <a:spLocks/>
            </p:cNvSpPr>
            <p:nvPr/>
          </p:nvSpPr>
          <p:spPr bwMode="auto">
            <a:xfrm rot="16200000" flipV="1">
              <a:off x="1926" y="3436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6" name="Freeform 55"/>
            <p:cNvSpPr>
              <a:spLocks/>
            </p:cNvSpPr>
            <p:nvPr/>
          </p:nvSpPr>
          <p:spPr bwMode="auto">
            <a:xfrm rot="16200000" flipV="1">
              <a:off x="1929" y="3439"/>
              <a:ext cx="5" cy="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7" name="Freeform 56"/>
            <p:cNvSpPr>
              <a:spLocks/>
            </p:cNvSpPr>
            <p:nvPr/>
          </p:nvSpPr>
          <p:spPr bwMode="auto">
            <a:xfrm rot="16200000" flipV="1">
              <a:off x="1936" y="3446"/>
              <a:ext cx="1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8" name="Freeform 57"/>
            <p:cNvSpPr>
              <a:spLocks/>
            </p:cNvSpPr>
            <p:nvPr/>
          </p:nvSpPr>
          <p:spPr bwMode="auto">
            <a:xfrm rot="16200000" flipV="1">
              <a:off x="1939" y="3450"/>
              <a:ext cx="2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9" name="Freeform 58"/>
            <p:cNvSpPr>
              <a:spLocks/>
            </p:cNvSpPr>
            <p:nvPr/>
          </p:nvSpPr>
          <p:spPr bwMode="auto">
            <a:xfrm rot="16200000" flipV="1">
              <a:off x="1942" y="3453"/>
              <a:ext cx="5" cy="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0" name="Freeform 59"/>
            <p:cNvSpPr>
              <a:spLocks/>
            </p:cNvSpPr>
            <p:nvPr/>
          </p:nvSpPr>
          <p:spPr bwMode="auto">
            <a:xfrm rot="16200000" flipV="1">
              <a:off x="1949" y="3460"/>
              <a:ext cx="2" cy="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1" name="Freeform 60"/>
            <p:cNvSpPr>
              <a:spLocks/>
            </p:cNvSpPr>
            <p:nvPr/>
          </p:nvSpPr>
          <p:spPr bwMode="auto">
            <a:xfrm rot="16200000" flipV="1">
              <a:off x="1952" y="3463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2" name="Freeform 61"/>
            <p:cNvSpPr>
              <a:spLocks/>
            </p:cNvSpPr>
            <p:nvPr/>
          </p:nvSpPr>
          <p:spPr bwMode="auto">
            <a:xfrm rot="16200000" flipV="1">
              <a:off x="1955" y="3466"/>
              <a:ext cx="5" cy="5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4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</a:cxnLst>
              <a:rect l="0" t="0" r="r" b="b"/>
              <a:pathLst>
                <a:path w="5" h="5">
                  <a:moveTo>
                    <a:pt x="3" y="4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4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" name="Freeform 62"/>
            <p:cNvSpPr>
              <a:spLocks/>
            </p:cNvSpPr>
            <p:nvPr/>
          </p:nvSpPr>
          <p:spPr bwMode="auto">
            <a:xfrm rot="16200000" flipV="1">
              <a:off x="1962" y="3474"/>
              <a:ext cx="2" cy="2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4" name="Freeform 63"/>
            <p:cNvSpPr>
              <a:spLocks/>
            </p:cNvSpPr>
            <p:nvPr/>
          </p:nvSpPr>
          <p:spPr bwMode="auto">
            <a:xfrm rot="16200000" flipV="1">
              <a:off x="1965" y="3477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5" name="Freeform 64"/>
            <p:cNvSpPr>
              <a:spLocks/>
            </p:cNvSpPr>
            <p:nvPr/>
          </p:nvSpPr>
          <p:spPr bwMode="auto">
            <a:xfrm rot="16200000" flipV="1">
              <a:off x="1968" y="3480"/>
              <a:ext cx="5" cy="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5" h="5">
                  <a:moveTo>
                    <a:pt x="4" y="4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" name="Freeform 65"/>
            <p:cNvSpPr>
              <a:spLocks/>
            </p:cNvSpPr>
            <p:nvPr/>
          </p:nvSpPr>
          <p:spPr bwMode="auto">
            <a:xfrm rot="16200000" flipV="1">
              <a:off x="1975" y="3487"/>
              <a:ext cx="1" cy="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0" cap="rnd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7" name="Freeform 66"/>
            <p:cNvSpPr>
              <a:spLocks/>
            </p:cNvSpPr>
            <p:nvPr/>
          </p:nvSpPr>
          <p:spPr bwMode="auto">
            <a:xfrm rot="16200000" flipV="1">
              <a:off x="1971" y="3482"/>
              <a:ext cx="13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6" y="11"/>
                </a:cxn>
                <a:cxn ang="0">
                  <a:pos x="6" y="10"/>
                </a:cxn>
                <a:cxn ang="0">
                  <a:pos x="7" y="9"/>
                </a:cxn>
                <a:cxn ang="0">
                  <a:pos x="7" y="9"/>
                </a:cxn>
                <a:cxn ang="0">
                  <a:pos x="7" y="8"/>
                </a:cxn>
                <a:cxn ang="0">
                  <a:pos x="8" y="8"/>
                </a:cxn>
                <a:cxn ang="0">
                  <a:pos x="9" y="7"/>
                </a:cxn>
                <a:cxn ang="0">
                  <a:pos x="9" y="7"/>
                </a:cxn>
                <a:cxn ang="0">
                  <a:pos x="10" y="6"/>
                </a:cxn>
                <a:cxn ang="0">
                  <a:pos x="10" y="6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12" y="5"/>
                </a:cxn>
                <a:cxn ang="0">
                  <a:pos x="13" y="4"/>
                </a:cxn>
                <a:cxn ang="0">
                  <a:pos x="13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6" y="10"/>
                  </a:lnTo>
                  <a:lnTo>
                    <a:pt x="7" y="9"/>
                  </a:lnTo>
                  <a:lnTo>
                    <a:pt x="7" y="9"/>
                  </a:lnTo>
                  <a:lnTo>
                    <a:pt x="7" y="8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7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3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68" name="Picture 6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V="1">
              <a:off x="1740" y="3242"/>
              <a:ext cx="47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9" name="Picture 6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 flipV="1">
              <a:off x="1801" y="3306"/>
              <a:ext cx="47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0" name="Picture 6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6200000" flipV="1">
              <a:off x="1870" y="3378"/>
              <a:ext cx="46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1" name="Picture 7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6200000" flipV="1">
              <a:off x="1931" y="3442"/>
              <a:ext cx="46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2" name="Freeform 71"/>
            <p:cNvSpPr>
              <a:spLocks/>
            </p:cNvSpPr>
            <p:nvPr/>
          </p:nvSpPr>
          <p:spPr bwMode="auto">
            <a:xfrm rot="16200000" flipV="1">
              <a:off x="1780" y="3189"/>
              <a:ext cx="95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3"/>
                </a:cxn>
                <a:cxn ang="0">
                  <a:pos x="95" y="33"/>
                </a:cxn>
                <a:cxn ang="0">
                  <a:pos x="9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5" h="33">
                  <a:moveTo>
                    <a:pt x="0" y="0"/>
                  </a:moveTo>
                  <a:lnTo>
                    <a:pt x="0" y="33"/>
                  </a:lnTo>
                  <a:lnTo>
                    <a:pt x="95" y="33"/>
                  </a:lnTo>
                  <a:lnTo>
                    <a:pt x="9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3" name="Rectangle 73"/>
          <p:cNvSpPr>
            <a:spLocks noChangeArrowheads="1"/>
          </p:cNvSpPr>
          <p:nvPr/>
        </p:nvSpPr>
        <p:spPr bwMode="auto">
          <a:xfrm flipH="1">
            <a:off x="8004468" y="2455657"/>
            <a:ext cx="105138" cy="18078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4" name="Rectangle 74"/>
          <p:cNvSpPr>
            <a:spLocks noChangeArrowheads="1"/>
          </p:cNvSpPr>
          <p:nvPr/>
        </p:nvSpPr>
        <p:spPr bwMode="auto">
          <a:xfrm flipH="1">
            <a:off x="7239378" y="2636439"/>
            <a:ext cx="874608" cy="3076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5" name="Line 75"/>
          <p:cNvSpPr>
            <a:spLocks noChangeShapeType="1"/>
          </p:cNvSpPr>
          <p:nvPr/>
        </p:nvSpPr>
        <p:spPr bwMode="auto">
          <a:xfrm flipH="1">
            <a:off x="8127129" y="2450261"/>
            <a:ext cx="0" cy="29410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" name="Line 76"/>
          <p:cNvSpPr>
            <a:spLocks noChangeShapeType="1"/>
          </p:cNvSpPr>
          <p:nvPr/>
        </p:nvSpPr>
        <p:spPr bwMode="auto">
          <a:xfrm>
            <a:off x="8122748" y="2738973"/>
            <a:ext cx="142374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7" name="Line 77"/>
          <p:cNvSpPr>
            <a:spLocks noChangeShapeType="1"/>
          </p:cNvSpPr>
          <p:nvPr/>
        </p:nvSpPr>
        <p:spPr bwMode="auto">
          <a:xfrm>
            <a:off x="8118367" y="2825316"/>
            <a:ext cx="14675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8" name="Line 78"/>
          <p:cNvSpPr>
            <a:spLocks noChangeShapeType="1"/>
          </p:cNvSpPr>
          <p:nvPr/>
        </p:nvSpPr>
        <p:spPr bwMode="auto">
          <a:xfrm flipH="1">
            <a:off x="8127129" y="2836109"/>
            <a:ext cx="0" cy="13761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9" name="Line 79"/>
          <p:cNvSpPr>
            <a:spLocks noChangeShapeType="1"/>
          </p:cNvSpPr>
          <p:nvPr/>
        </p:nvSpPr>
        <p:spPr bwMode="auto">
          <a:xfrm flipH="1" flipV="1">
            <a:off x="7268808" y="2982542"/>
            <a:ext cx="858321" cy="269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0" name="Line 80"/>
          <p:cNvSpPr>
            <a:spLocks noChangeShapeType="1"/>
          </p:cNvSpPr>
          <p:nvPr/>
        </p:nvSpPr>
        <p:spPr bwMode="auto">
          <a:xfrm flipH="1">
            <a:off x="7986945" y="2450261"/>
            <a:ext cx="0" cy="18617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1" name="Line 81"/>
          <p:cNvSpPr>
            <a:spLocks noChangeShapeType="1"/>
          </p:cNvSpPr>
          <p:nvPr/>
        </p:nvSpPr>
        <p:spPr bwMode="auto">
          <a:xfrm flipH="1">
            <a:off x="7268808" y="2625646"/>
            <a:ext cx="718137" cy="3294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2" name="Line 82"/>
          <p:cNvSpPr>
            <a:spLocks noChangeShapeType="1"/>
          </p:cNvSpPr>
          <p:nvPr/>
        </p:nvSpPr>
        <p:spPr bwMode="auto">
          <a:xfrm flipH="1">
            <a:off x="8081131" y="2622948"/>
            <a:ext cx="481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3" name="Line 83"/>
          <p:cNvSpPr>
            <a:spLocks noChangeShapeType="1"/>
          </p:cNvSpPr>
          <p:nvPr/>
        </p:nvSpPr>
        <p:spPr bwMode="auto">
          <a:xfrm flipH="1">
            <a:off x="7991326" y="2622948"/>
            <a:ext cx="35046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4" name="Line 84"/>
          <p:cNvSpPr>
            <a:spLocks noChangeShapeType="1"/>
          </p:cNvSpPr>
          <p:nvPr/>
        </p:nvSpPr>
        <p:spPr bwMode="auto">
          <a:xfrm flipH="1" flipV="1">
            <a:off x="7989135" y="2833411"/>
            <a:ext cx="0" cy="121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5" name="Line 85"/>
          <p:cNvSpPr>
            <a:spLocks noChangeShapeType="1"/>
          </p:cNvSpPr>
          <p:nvPr/>
        </p:nvSpPr>
        <p:spPr bwMode="auto">
          <a:xfrm flipH="1">
            <a:off x="7989135" y="2622948"/>
            <a:ext cx="0" cy="1268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" name="Line 86"/>
          <p:cNvSpPr>
            <a:spLocks noChangeShapeType="1"/>
          </p:cNvSpPr>
          <p:nvPr/>
        </p:nvSpPr>
        <p:spPr bwMode="auto">
          <a:xfrm flipH="1">
            <a:off x="7787621" y="2617552"/>
            <a:ext cx="0" cy="1268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7" name="Line 87"/>
          <p:cNvSpPr>
            <a:spLocks noChangeShapeType="1"/>
          </p:cNvSpPr>
          <p:nvPr/>
        </p:nvSpPr>
        <p:spPr bwMode="auto">
          <a:xfrm flipH="1" flipV="1">
            <a:off x="7787621" y="2833411"/>
            <a:ext cx="0" cy="121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8" name="Line 88"/>
          <p:cNvSpPr>
            <a:spLocks noChangeShapeType="1"/>
          </p:cNvSpPr>
          <p:nvPr/>
        </p:nvSpPr>
        <p:spPr bwMode="auto">
          <a:xfrm flipH="1">
            <a:off x="7590488" y="2617552"/>
            <a:ext cx="0" cy="1268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9" name="Line 89"/>
          <p:cNvSpPr>
            <a:spLocks noChangeShapeType="1"/>
          </p:cNvSpPr>
          <p:nvPr/>
        </p:nvSpPr>
        <p:spPr bwMode="auto">
          <a:xfrm flipH="1" flipV="1">
            <a:off x="7590488" y="2833411"/>
            <a:ext cx="0" cy="121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0" name="Line 90"/>
          <p:cNvSpPr>
            <a:spLocks noChangeShapeType="1"/>
          </p:cNvSpPr>
          <p:nvPr/>
        </p:nvSpPr>
        <p:spPr bwMode="auto">
          <a:xfrm flipH="1">
            <a:off x="7386784" y="2617552"/>
            <a:ext cx="0" cy="1268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1" name="Line 91"/>
          <p:cNvSpPr>
            <a:spLocks noChangeShapeType="1"/>
          </p:cNvSpPr>
          <p:nvPr/>
        </p:nvSpPr>
        <p:spPr bwMode="auto">
          <a:xfrm flipH="1" flipV="1">
            <a:off x="7386784" y="2833411"/>
            <a:ext cx="0" cy="121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2" name="Line 98"/>
          <p:cNvSpPr>
            <a:spLocks noChangeShapeType="1"/>
          </p:cNvSpPr>
          <p:nvPr/>
        </p:nvSpPr>
        <p:spPr bwMode="auto">
          <a:xfrm rot="10800000" flipH="1">
            <a:off x="7239379" y="2809127"/>
            <a:ext cx="0" cy="16729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3" name="Line 99"/>
          <p:cNvSpPr>
            <a:spLocks noChangeShapeType="1"/>
          </p:cNvSpPr>
          <p:nvPr/>
        </p:nvSpPr>
        <p:spPr bwMode="auto">
          <a:xfrm rot="10800000">
            <a:off x="7101387" y="2825316"/>
            <a:ext cx="144564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4" name="Line 100"/>
          <p:cNvSpPr>
            <a:spLocks noChangeShapeType="1"/>
          </p:cNvSpPr>
          <p:nvPr/>
        </p:nvSpPr>
        <p:spPr bwMode="auto">
          <a:xfrm rot="10800000">
            <a:off x="7101386" y="2736274"/>
            <a:ext cx="14894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5" name="Line 101"/>
          <p:cNvSpPr>
            <a:spLocks noChangeShapeType="1"/>
          </p:cNvSpPr>
          <p:nvPr/>
        </p:nvSpPr>
        <p:spPr bwMode="auto">
          <a:xfrm rot="10800000" flipH="1">
            <a:off x="7239379" y="2606759"/>
            <a:ext cx="0" cy="13761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6" name="Line 102"/>
          <p:cNvSpPr>
            <a:spLocks noChangeShapeType="1"/>
          </p:cNvSpPr>
          <p:nvPr/>
        </p:nvSpPr>
        <p:spPr bwMode="auto">
          <a:xfrm flipH="1" flipV="1">
            <a:off x="7101386" y="2772105"/>
            <a:ext cx="1240399" cy="1273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105"/>
          <p:cNvGrpSpPr>
            <a:grpSpLocks/>
          </p:cNvGrpSpPr>
          <p:nvPr/>
        </p:nvGrpSpPr>
        <p:grpSpPr bwMode="auto">
          <a:xfrm rot="10800000">
            <a:off x="8376711" y="2490642"/>
            <a:ext cx="477837" cy="609600"/>
            <a:chOff x="2594" y="2525"/>
            <a:chExt cx="218" cy="226"/>
          </a:xfrm>
        </p:grpSpPr>
        <p:sp>
          <p:nvSpPr>
            <p:cNvPr id="299" name="Rectangle 106"/>
            <p:cNvSpPr>
              <a:spLocks noChangeArrowheads="1"/>
            </p:cNvSpPr>
            <p:nvPr/>
          </p:nvSpPr>
          <p:spPr bwMode="auto">
            <a:xfrm>
              <a:off x="2594" y="2525"/>
              <a:ext cx="8" cy="226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0" name="Oval 107"/>
            <p:cNvSpPr>
              <a:spLocks noChangeArrowheads="1"/>
            </p:cNvSpPr>
            <p:nvPr/>
          </p:nvSpPr>
          <p:spPr bwMode="auto">
            <a:xfrm>
              <a:off x="2614" y="2620"/>
              <a:ext cx="7" cy="56"/>
            </a:xfrm>
            <a:prstGeom prst="ellipse">
              <a:avLst/>
            </a:prstGeom>
            <a:solidFill>
              <a:srgbClr val="FF33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1" name="Rectangle 108"/>
            <p:cNvSpPr>
              <a:spLocks noChangeArrowheads="1"/>
            </p:cNvSpPr>
            <p:nvPr/>
          </p:nvSpPr>
          <p:spPr bwMode="auto">
            <a:xfrm>
              <a:off x="2602" y="2742"/>
              <a:ext cx="180" cy="9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2" name="Rectangle 109"/>
            <p:cNvSpPr>
              <a:spLocks noChangeArrowheads="1"/>
            </p:cNvSpPr>
            <p:nvPr/>
          </p:nvSpPr>
          <p:spPr bwMode="auto">
            <a:xfrm>
              <a:off x="2594" y="2525"/>
              <a:ext cx="188" cy="9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3" name="Rectangle 110"/>
            <p:cNvSpPr>
              <a:spLocks noChangeArrowheads="1"/>
            </p:cNvSpPr>
            <p:nvPr/>
          </p:nvSpPr>
          <p:spPr bwMode="auto">
            <a:xfrm>
              <a:off x="2667" y="2525"/>
              <a:ext cx="7" cy="8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4" name="Rectangle 111"/>
            <p:cNvSpPr>
              <a:spLocks noChangeArrowheads="1"/>
            </p:cNvSpPr>
            <p:nvPr/>
          </p:nvSpPr>
          <p:spPr bwMode="auto">
            <a:xfrm>
              <a:off x="2667" y="2666"/>
              <a:ext cx="7" cy="8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5" name="Rectangle 112"/>
            <p:cNvSpPr>
              <a:spLocks noChangeArrowheads="1"/>
            </p:cNvSpPr>
            <p:nvPr/>
          </p:nvSpPr>
          <p:spPr bwMode="auto">
            <a:xfrm>
              <a:off x="2774" y="2525"/>
              <a:ext cx="8" cy="8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6" name="Rectangle 113"/>
            <p:cNvSpPr>
              <a:spLocks noChangeArrowheads="1"/>
            </p:cNvSpPr>
            <p:nvPr/>
          </p:nvSpPr>
          <p:spPr bwMode="auto">
            <a:xfrm>
              <a:off x="2774" y="2666"/>
              <a:ext cx="8" cy="8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" name="Rectangle 114"/>
            <p:cNvSpPr>
              <a:spLocks noChangeArrowheads="1"/>
            </p:cNvSpPr>
            <p:nvPr/>
          </p:nvSpPr>
          <p:spPr bwMode="auto">
            <a:xfrm>
              <a:off x="2774" y="2610"/>
              <a:ext cx="38" cy="9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8" name="Rectangle 115"/>
            <p:cNvSpPr>
              <a:spLocks noChangeArrowheads="1"/>
            </p:cNvSpPr>
            <p:nvPr/>
          </p:nvSpPr>
          <p:spPr bwMode="auto">
            <a:xfrm>
              <a:off x="2774" y="2657"/>
              <a:ext cx="38" cy="9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0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 flipV="1">
            <a:off x="1012761" y="3242294"/>
            <a:ext cx="1772582" cy="117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 flipV="1">
            <a:off x="3950016" y="3228434"/>
            <a:ext cx="1772582" cy="1170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18"/>
          <p:cNvGrpSpPr>
            <a:grpSpLocks/>
          </p:cNvGrpSpPr>
          <p:nvPr/>
        </p:nvGrpSpPr>
        <p:grpSpPr bwMode="auto">
          <a:xfrm flipH="1">
            <a:off x="3643621" y="3762808"/>
            <a:ext cx="307975" cy="192088"/>
            <a:chOff x="3220" y="1888"/>
            <a:chExt cx="227" cy="159"/>
          </a:xfrm>
        </p:grpSpPr>
        <p:sp>
          <p:nvSpPr>
            <p:cNvPr id="312" name="Line 119"/>
            <p:cNvSpPr>
              <a:spLocks noChangeShapeType="1"/>
            </p:cNvSpPr>
            <p:nvPr/>
          </p:nvSpPr>
          <p:spPr bwMode="auto">
            <a:xfrm>
              <a:off x="3220" y="1888"/>
              <a:ext cx="68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20"/>
            <p:cNvSpPr>
              <a:spLocks noChangeShapeType="1"/>
            </p:cNvSpPr>
            <p:nvPr/>
          </p:nvSpPr>
          <p:spPr bwMode="auto">
            <a:xfrm>
              <a:off x="3288" y="2047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Line 121"/>
            <p:cNvSpPr>
              <a:spLocks noChangeShapeType="1"/>
            </p:cNvSpPr>
            <p:nvPr/>
          </p:nvSpPr>
          <p:spPr bwMode="auto">
            <a:xfrm flipH="1">
              <a:off x="3379" y="1888"/>
              <a:ext cx="68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315" name="Straight Arrow Connector 314"/>
          <p:cNvCxnSpPr/>
          <p:nvPr/>
        </p:nvCxnSpPr>
        <p:spPr>
          <a:xfrm flipH="1" flipV="1">
            <a:off x="300211" y="2770781"/>
            <a:ext cx="6801925" cy="351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6" name="Straight Arrow Connector 315"/>
          <p:cNvCxnSpPr/>
          <p:nvPr/>
        </p:nvCxnSpPr>
        <p:spPr>
          <a:xfrm flipH="1">
            <a:off x="5960035" y="2797763"/>
            <a:ext cx="827530" cy="6511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7" name="Straight Arrow Connector 316"/>
          <p:cNvCxnSpPr/>
          <p:nvPr/>
        </p:nvCxnSpPr>
        <p:spPr>
          <a:xfrm flipH="1">
            <a:off x="4811840" y="3441457"/>
            <a:ext cx="1168120" cy="71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8" name="Arc 317"/>
          <p:cNvSpPr/>
          <p:nvPr/>
        </p:nvSpPr>
        <p:spPr>
          <a:xfrm flipH="1">
            <a:off x="3797608" y="3446051"/>
            <a:ext cx="387927" cy="794426"/>
          </a:xfrm>
          <a:prstGeom prst="arc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19" name="Straight Connector 318"/>
          <p:cNvCxnSpPr/>
          <p:nvPr/>
        </p:nvCxnSpPr>
        <p:spPr>
          <a:xfrm flipH="1" flipV="1">
            <a:off x="3991571" y="3448911"/>
            <a:ext cx="837731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6" name="Group 319"/>
          <p:cNvGrpSpPr>
            <a:grpSpLocks/>
          </p:cNvGrpSpPr>
          <p:nvPr/>
        </p:nvGrpSpPr>
        <p:grpSpPr bwMode="auto">
          <a:xfrm flipH="1">
            <a:off x="720221" y="3771691"/>
            <a:ext cx="307975" cy="192088"/>
            <a:chOff x="3220" y="1888"/>
            <a:chExt cx="227" cy="159"/>
          </a:xfrm>
        </p:grpSpPr>
        <p:sp>
          <p:nvSpPr>
            <p:cNvPr id="321" name="Line 119"/>
            <p:cNvSpPr>
              <a:spLocks noChangeShapeType="1"/>
            </p:cNvSpPr>
            <p:nvPr/>
          </p:nvSpPr>
          <p:spPr bwMode="auto">
            <a:xfrm>
              <a:off x="3220" y="1888"/>
              <a:ext cx="68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20"/>
            <p:cNvSpPr>
              <a:spLocks noChangeShapeType="1"/>
            </p:cNvSpPr>
            <p:nvPr/>
          </p:nvSpPr>
          <p:spPr bwMode="auto">
            <a:xfrm>
              <a:off x="3288" y="2047"/>
              <a:ext cx="9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21"/>
            <p:cNvSpPr>
              <a:spLocks noChangeShapeType="1"/>
            </p:cNvSpPr>
            <p:nvPr/>
          </p:nvSpPr>
          <p:spPr bwMode="auto">
            <a:xfrm flipH="1">
              <a:off x="3379" y="1888"/>
              <a:ext cx="68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cxnSp>
        <p:nvCxnSpPr>
          <p:cNvPr id="324" name="Straight Arrow Connector 323"/>
          <p:cNvCxnSpPr/>
          <p:nvPr/>
        </p:nvCxnSpPr>
        <p:spPr>
          <a:xfrm flipH="1">
            <a:off x="3036635" y="2797768"/>
            <a:ext cx="827530" cy="6511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5" name="Straight Arrow Connector 324"/>
          <p:cNvCxnSpPr/>
          <p:nvPr/>
        </p:nvCxnSpPr>
        <p:spPr>
          <a:xfrm flipH="1">
            <a:off x="1888440" y="3441462"/>
            <a:ext cx="1168120" cy="71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26" name="Arc 325"/>
          <p:cNvSpPr/>
          <p:nvPr/>
        </p:nvSpPr>
        <p:spPr>
          <a:xfrm flipH="1">
            <a:off x="874208" y="3446056"/>
            <a:ext cx="387927" cy="794426"/>
          </a:xfrm>
          <a:prstGeom prst="arc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27" name="Straight Connector 326"/>
          <p:cNvCxnSpPr/>
          <p:nvPr/>
        </p:nvCxnSpPr>
        <p:spPr>
          <a:xfrm flipH="1" flipV="1">
            <a:off x="1068171" y="3448916"/>
            <a:ext cx="837731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8" name="Straight Arrow Connector 327"/>
          <p:cNvCxnSpPr/>
          <p:nvPr/>
        </p:nvCxnSpPr>
        <p:spPr>
          <a:xfrm>
            <a:off x="347835" y="4336332"/>
            <a:ext cx="8429857" cy="5"/>
          </a:xfrm>
          <a:prstGeom prst="straightConnector1">
            <a:avLst/>
          </a:prstGeom>
          <a:ln w="19050">
            <a:solidFill>
              <a:srgbClr val="9900FF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H="1" flipV="1">
            <a:off x="100185" y="2159100"/>
            <a:ext cx="8592061" cy="0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 flipH="1" flipV="1">
            <a:off x="586506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 flipH="1" flipV="1">
            <a:off x="583331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 flipH="1" flipV="1">
            <a:off x="579521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 flipH="1" flipV="1">
            <a:off x="576346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 flipH="1" flipV="1">
            <a:off x="573171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 flipH="1" flipV="1">
            <a:off x="569996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flipH="1" flipV="1">
            <a:off x="566186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 flipH="1" flipV="1">
            <a:off x="563011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 flipH="1" flipV="1">
            <a:off x="559836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H="1" flipV="1">
            <a:off x="556661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H="1" flipV="1">
            <a:off x="552851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H="1" flipV="1">
            <a:off x="549676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2" name="Straight Connector 341"/>
          <p:cNvCxnSpPr/>
          <p:nvPr/>
        </p:nvCxnSpPr>
        <p:spPr>
          <a:xfrm flipH="1" flipV="1">
            <a:off x="546501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Straight Connector 342"/>
          <p:cNvCxnSpPr/>
          <p:nvPr/>
        </p:nvCxnSpPr>
        <p:spPr>
          <a:xfrm flipH="1" flipV="1">
            <a:off x="543326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/>
          <p:cNvCxnSpPr/>
          <p:nvPr/>
        </p:nvCxnSpPr>
        <p:spPr>
          <a:xfrm flipH="1" flipV="1">
            <a:off x="539516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Connector 344"/>
          <p:cNvCxnSpPr/>
          <p:nvPr/>
        </p:nvCxnSpPr>
        <p:spPr>
          <a:xfrm flipH="1" flipV="1">
            <a:off x="5363413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6" name="Straight Connector 345"/>
          <p:cNvCxnSpPr/>
          <p:nvPr/>
        </p:nvCxnSpPr>
        <p:spPr>
          <a:xfrm flipH="1" flipV="1">
            <a:off x="113515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7" name="Straight Connector 346"/>
          <p:cNvCxnSpPr/>
          <p:nvPr/>
        </p:nvCxnSpPr>
        <p:spPr>
          <a:xfrm flipH="1" flipV="1">
            <a:off x="110340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Connector 347"/>
          <p:cNvCxnSpPr/>
          <p:nvPr/>
        </p:nvCxnSpPr>
        <p:spPr>
          <a:xfrm flipH="1" flipV="1">
            <a:off x="106530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/>
          <p:cNvCxnSpPr/>
          <p:nvPr/>
        </p:nvCxnSpPr>
        <p:spPr>
          <a:xfrm flipH="1" flipV="1">
            <a:off x="103355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/>
          <p:cNvCxnSpPr/>
          <p:nvPr/>
        </p:nvCxnSpPr>
        <p:spPr>
          <a:xfrm flipH="1" flipV="1">
            <a:off x="100180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/>
          <p:cNvCxnSpPr/>
          <p:nvPr/>
        </p:nvCxnSpPr>
        <p:spPr>
          <a:xfrm flipH="1" flipV="1">
            <a:off x="97005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/>
          <p:cNvCxnSpPr/>
          <p:nvPr/>
        </p:nvCxnSpPr>
        <p:spPr>
          <a:xfrm flipH="1" flipV="1">
            <a:off x="93195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/>
          <p:cNvCxnSpPr/>
          <p:nvPr/>
        </p:nvCxnSpPr>
        <p:spPr>
          <a:xfrm flipH="1" flipV="1">
            <a:off x="90020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/>
          <p:cNvCxnSpPr/>
          <p:nvPr/>
        </p:nvCxnSpPr>
        <p:spPr>
          <a:xfrm flipH="1" flipV="1">
            <a:off x="86845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Straight Connector 354"/>
          <p:cNvCxnSpPr/>
          <p:nvPr/>
        </p:nvCxnSpPr>
        <p:spPr>
          <a:xfrm flipH="1" flipV="1">
            <a:off x="83670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Straight Connector 355"/>
          <p:cNvCxnSpPr/>
          <p:nvPr/>
        </p:nvCxnSpPr>
        <p:spPr>
          <a:xfrm flipH="1" flipV="1">
            <a:off x="79860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Connector 356"/>
          <p:cNvCxnSpPr/>
          <p:nvPr/>
        </p:nvCxnSpPr>
        <p:spPr>
          <a:xfrm flipH="1" flipV="1">
            <a:off x="76685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Connector 357"/>
          <p:cNvCxnSpPr/>
          <p:nvPr/>
        </p:nvCxnSpPr>
        <p:spPr>
          <a:xfrm flipH="1" flipV="1">
            <a:off x="73510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Connector 358"/>
          <p:cNvCxnSpPr/>
          <p:nvPr/>
        </p:nvCxnSpPr>
        <p:spPr>
          <a:xfrm flipH="1" flipV="1">
            <a:off x="70335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Connector 359"/>
          <p:cNvCxnSpPr/>
          <p:nvPr/>
        </p:nvCxnSpPr>
        <p:spPr>
          <a:xfrm flipH="1" flipV="1">
            <a:off x="66525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Connector 360"/>
          <p:cNvCxnSpPr/>
          <p:nvPr/>
        </p:nvCxnSpPr>
        <p:spPr>
          <a:xfrm flipH="1" flipV="1">
            <a:off x="633500" y="1892760"/>
            <a:ext cx="0" cy="25717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2" name="Oval 361"/>
          <p:cNvSpPr/>
          <p:nvPr/>
        </p:nvSpPr>
        <p:spPr>
          <a:xfrm flipH="1" flipV="1">
            <a:off x="203259" y="3846882"/>
            <a:ext cx="92257" cy="9284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63" name="Oval 362"/>
          <p:cNvSpPr/>
          <p:nvPr/>
        </p:nvSpPr>
        <p:spPr>
          <a:xfrm flipH="1" flipV="1">
            <a:off x="50859" y="3844610"/>
            <a:ext cx="92257" cy="9284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64" name="Oval 363"/>
          <p:cNvSpPr/>
          <p:nvPr/>
        </p:nvSpPr>
        <p:spPr>
          <a:xfrm flipH="1" flipV="1">
            <a:off x="357939" y="3844610"/>
            <a:ext cx="92257" cy="9284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65" name="Straight Connector 364"/>
          <p:cNvCxnSpPr/>
          <p:nvPr/>
        </p:nvCxnSpPr>
        <p:spPr>
          <a:xfrm flipH="1" flipV="1">
            <a:off x="100190" y="5525870"/>
            <a:ext cx="8592061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 flipH="1" flipV="1">
            <a:off x="66075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1" name="Rounded Rectangle 370"/>
          <p:cNvSpPr/>
          <p:nvPr/>
        </p:nvSpPr>
        <p:spPr>
          <a:xfrm flipH="1" flipV="1">
            <a:off x="3548224" y="2944474"/>
            <a:ext cx="2286000" cy="178723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72" name="Rounded Rectangle 371"/>
          <p:cNvSpPr/>
          <p:nvPr/>
        </p:nvSpPr>
        <p:spPr>
          <a:xfrm flipH="1" flipV="1">
            <a:off x="610969" y="2944479"/>
            <a:ext cx="2286000" cy="178723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73" name="Straight Arrow Connector 372"/>
          <p:cNvCxnSpPr/>
          <p:nvPr/>
        </p:nvCxnSpPr>
        <p:spPr>
          <a:xfrm flipH="1" flipV="1">
            <a:off x="3562090" y="4856398"/>
            <a:ext cx="2244436" cy="0"/>
          </a:xfrm>
          <a:prstGeom prst="straightConnector1">
            <a:avLst/>
          </a:prstGeom>
          <a:ln>
            <a:solidFill>
              <a:srgbClr val="3366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Arrow Connector 373"/>
          <p:cNvCxnSpPr/>
          <p:nvPr/>
        </p:nvCxnSpPr>
        <p:spPr>
          <a:xfrm flipH="1" flipV="1">
            <a:off x="638690" y="4856403"/>
            <a:ext cx="2244436" cy="0"/>
          </a:xfrm>
          <a:prstGeom prst="straightConnector1">
            <a:avLst/>
          </a:prstGeom>
          <a:ln>
            <a:solidFill>
              <a:srgbClr val="3366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Arrow Connector 374"/>
          <p:cNvCxnSpPr/>
          <p:nvPr/>
        </p:nvCxnSpPr>
        <p:spPr>
          <a:xfrm flipH="1">
            <a:off x="599888" y="1832454"/>
            <a:ext cx="4765963" cy="4"/>
          </a:xfrm>
          <a:prstGeom prst="straightConnector1">
            <a:avLst/>
          </a:prstGeom>
          <a:ln>
            <a:solidFill>
              <a:srgbClr val="00B0F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TextBox 375"/>
          <p:cNvSpPr txBox="1"/>
          <p:nvPr/>
        </p:nvSpPr>
        <p:spPr>
          <a:xfrm>
            <a:off x="2700166" y="1829888"/>
            <a:ext cx="88668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2L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/</a:t>
            </a:r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</a:rPr>
              <a:t>c</a:t>
            </a:r>
            <a:endParaRPr lang="en-US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7" name="TextBox 376"/>
          <p:cNvSpPr txBox="1"/>
          <p:nvPr/>
        </p:nvSpPr>
        <p:spPr>
          <a:xfrm>
            <a:off x="861134" y="5185378"/>
            <a:ext cx="144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Main beam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8" name="TextBox 377"/>
          <p:cNvSpPr txBox="1"/>
          <p:nvPr/>
        </p:nvSpPr>
        <p:spPr>
          <a:xfrm>
            <a:off x="6550510" y="1789680"/>
            <a:ext cx="144087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Drive beam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9" name="TextBox 378"/>
          <p:cNvSpPr txBox="1"/>
          <p:nvPr/>
        </p:nvSpPr>
        <p:spPr>
          <a:xfrm rot="10800000">
            <a:off x="5209884" y="3499393"/>
            <a:ext cx="369332" cy="7885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rf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delay m</a:t>
            </a:r>
            <a:endParaRPr 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TextBox 379"/>
          <p:cNvSpPr txBox="1"/>
          <p:nvPr/>
        </p:nvSpPr>
        <p:spPr>
          <a:xfrm rot="10800000">
            <a:off x="4000582" y="3549408"/>
            <a:ext cx="369332" cy="7449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rf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delay 1</a:t>
            </a:r>
            <a:endParaRPr 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TextBox 380"/>
          <p:cNvSpPr txBox="1"/>
          <p:nvPr/>
        </p:nvSpPr>
        <p:spPr>
          <a:xfrm rot="10800000">
            <a:off x="2268402" y="3515525"/>
            <a:ext cx="369332" cy="7885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rf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delay m</a:t>
            </a:r>
            <a:endParaRPr 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TextBox 381"/>
          <p:cNvSpPr txBox="1"/>
          <p:nvPr/>
        </p:nvSpPr>
        <p:spPr>
          <a:xfrm rot="10800000">
            <a:off x="1050221" y="3565538"/>
            <a:ext cx="369332" cy="7449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1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rf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delay 1</a:t>
            </a:r>
            <a:endParaRPr 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-1" y="116849"/>
            <a:ext cx="893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Zoom-in for each 150GeV AFLC Module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90" name="Straight Connector 189"/>
          <p:cNvCxnSpPr/>
          <p:nvPr/>
        </p:nvCxnSpPr>
        <p:spPr>
          <a:xfrm flipH="1" flipV="1">
            <a:off x="72933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 flipH="1" flipV="1">
            <a:off x="79791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 flipH="1" flipV="1">
            <a:off x="86649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 flipH="1" flipV="1">
            <a:off x="38643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 flipH="1" flipV="1">
            <a:off x="45501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H="1" flipV="1">
            <a:off x="52359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 flipV="1">
            <a:off x="59217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 flipH="1" flipV="1">
            <a:off x="69504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 flipV="1">
            <a:off x="76362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 flipH="1" flipV="1">
            <a:off x="83220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 flipH="1" flipV="1">
            <a:off x="90078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flipH="1" flipV="1">
            <a:off x="42072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 flipH="1" flipV="1">
            <a:off x="48930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 flipH="1" flipV="1">
            <a:off x="55788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 flipH="1" flipV="1">
            <a:off x="626465" y="5409810"/>
            <a:ext cx="0" cy="10457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/>
          <p:cNvSpPr/>
          <p:nvPr/>
        </p:nvSpPr>
        <p:spPr bwMode="auto">
          <a:xfrm>
            <a:off x="1011384" y="3144982"/>
            <a:ext cx="942107" cy="134389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297" name="Group 296"/>
          <p:cNvGrpSpPr/>
          <p:nvPr/>
        </p:nvGrpSpPr>
        <p:grpSpPr>
          <a:xfrm>
            <a:off x="1496291" y="4017818"/>
            <a:ext cx="6899563" cy="2452255"/>
            <a:chOff x="1496291" y="4017818"/>
            <a:chExt cx="6899563" cy="2452255"/>
          </a:xfrm>
        </p:grpSpPr>
        <p:sp>
          <p:nvSpPr>
            <p:cNvPr id="206" name="Title 1"/>
            <p:cNvSpPr txBox="1">
              <a:spLocks/>
            </p:cNvSpPr>
            <p:nvPr/>
          </p:nvSpPr>
          <p:spPr>
            <a:xfrm>
              <a:off x="1496291" y="5677909"/>
              <a:ext cx="6899563" cy="792164"/>
            </a:xfrm>
            <a:prstGeom prst="rect">
              <a:avLst/>
            </a:prstGeom>
          </p:spPr>
          <p:txBody>
            <a:bodyPr/>
            <a:lstStyle/>
            <a:p>
              <a:pPr lvl="0" defTabSz="457200" eaLnBrk="0" hangingPunct="0">
                <a:defRPr/>
              </a:pPr>
              <a:r>
                <a:rPr lang="en-US" altLang="zh-CN" sz="2400" dirty="0" smtClean="0">
                  <a:solidFill>
                    <a:srgbClr val="0000FF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Simplified Staging by manipulating RF instead of high energy drive beam</a:t>
              </a:r>
              <a:endParaRPr lang="en-US" altLang="zh-CN" sz="24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cxnSp>
          <p:nvCxnSpPr>
            <p:cNvPr id="298" name="Straight Arrow Connector 297"/>
            <p:cNvCxnSpPr/>
            <p:nvPr/>
          </p:nvCxnSpPr>
          <p:spPr bwMode="auto">
            <a:xfrm flipH="1" flipV="1">
              <a:off x="5569527" y="4017818"/>
              <a:ext cx="1330037" cy="789709"/>
            </a:xfrm>
            <a:prstGeom prst="straightConnector1">
              <a:avLst/>
            </a:prstGeom>
            <a:noFill/>
            <a:ln w="76200">
              <a:solidFill>
                <a:srgbClr val="FF3300"/>
              </a:solidFill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00" name="Text Box 24"/>
          <p:cNvSpPr txBox="1">
            <a:spLocks noChangeArrowheads="1"/>
          </p:cNvSpPr>
          <p:nvPr/>
        </p:nvSpPr>
        <p:spPr bwMode="auto">
          <a:xfrm>
            <a:off x="568049" y="4384863"/>
            <a:ext cx="3352787" cy="4001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altLang="zh-CN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Gradient needs ~300MV/m</a:t>
            </a: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t="25061" b="8591"/>
          <a:stretch>
            <a:fillRect/>
          </a:stretch>
        </p:blipFill>
        <p:spPr bwMode="auto">
          <a:xfrm>
            <a:off x="3400748" y="2779584"/>
            <a:ext cx="2895600" cy="12781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4" cstate="print"/>
          <a:srcRect l="2162" r="32398" b="49246"/>
          <a:stretch>
            <a:fillRect/>
          </a:stretch>
        </p:blipFill>
        <p:spPr bwMode="auto">
          <a:xfrm>
            <a:off x="6248400" y="2836562"/>
            <a:ext cx="2895600" cy="12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t="12273" b="29091"/>
          <a:stretch>
            <a:fillRect/>
          </a:stretch>
        </p:blipFill>
        <p:spPr bwMode="auto">
          <a:xfrm>
            <a:off x="4027631" y="1194726"/>
            <a:ext cx="3056127" cy="119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/>
          <a:srcRect l="14894" t="23199" r="20213" b="11200"/>
          <a:stretch>
            <a:fillRect/>
          </a:stretch>
        </p:blipFill>
        <p:spPr bwMode="auto">
          <a:xfrm>
            <a:off x="7083758" y="1194726"/>
            <a:ext cx="1772706" cy="119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114300" y="3360518"/>
            <a:ext cx="2036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</a:rPr>
              <a:t>Power Extractor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8362" y="1194726"/>
            <a:ext cx="2816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</a:rPr>
              <a:t>Short pulse accelerator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20" name="Curved Connector 19"/>
          <p:cNvCxnSpPr/>
          <p:nvPr/>
        </p:nvCxnSpPr>
        <p:spPr>
          <a:xfrm flipV="1">
            <a:off x="2355273" y="1194726"/>
            <a:ext cx="1672358" cy="464705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-1" y="116849"/>
            <a:ext cx="6622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Zoom-in to AFLC Structure Level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7190508" y="1222432"/>
            <a:ext cx="1250319" cy="672527"/>
          </a:xfrm>
          <a:prstGeom prst="straightConnector1">
            <a:avLst/>
          </a:prstGeom>
          <a:noFill/>
          <a:ln w="38100">
            <a:solidFill>
              <a:srgbClr val="FFFF00"/>
            </a:solidFill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 rot="19868931">
            <a:off x="7227031" y="1198055"/>
            <a:ext cx="108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~15cm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4294908" y="3515940"/>
            <a:ext cx="1856510" cy="498765"/>
          </a:xfrm>
          <a:prstGeom prst="straightConnector1">
            <a:avLst/>
          </a:prstGeom>
          <a:noFill/>
          <a:ln w="38100">
            <a:solidFill>
              <a:srgbClr val="FFFF00"/>
            </a:solidFill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/>
          <p:nvPr/>
        </p:nvSpPr>
        <p:spPr>
          <a:xfrm rot="20425767">
            <a:off x="4982592" y="3650308"/>
            <a:ext cx="108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30cm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73136" y="1533280"/>
            <a:ext cx="2567051" cy="1705569"/>
            <a:chOff x="106876" y="3919376"/>
            <a:chExt cx="2567051" cy="1705569"/>
          </a:xfrm>
        </p:grpSpPr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 r="42191"/>
            <a:stretch>
              <a:fillRect/>
            </a:stretch>
          </p:blipFill>
          <p:spPr bwMode="auto">
            <a:xfrm>
              <a:off x="106876" y="3919376"/>
              <a:ext cx="2068288" cy="169505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 bwMode="auto">
            <a:xfrm>
              <a:off x="1662545" y="4461164"/>
              <a:ext cx="1011382" cy="1163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cxnSp>
        <p:nvCxnSpPr>
          <p:cNvPr id="14" name="Curved Connector 13"/>
          <p:cNvCxnSpPr/>
          <p:nvPr/>
        </p:nvCxnSpPr>
        <p:spPr>
          <a:xfrm>
            <a:off x="1717964" y="2961759"/>
            <a:ext cx="1496291" cy="886690"/>
          </a:xfrm>
          <a:prstGeom prst="curvedConnector3">
            <a:avLst>
              <a:gd name="adj1" fmla="val 50000"/>
            </a:avLst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3FF10-02B5-481C-B935-8EAB4850A911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4543442" y="4868732"/>
            <a:ext cx="3492194" cy="7078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altLang="zh-CN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High group velocity accelerator (10%c) to reduce </a:t>
            </a:r>
            <a:r>
              <a:rPr lang="en-US" altLang="zh-CN" sz="20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rf</a:t>
            </a:r>
            <a:r>
              <a:rPr lang="en-US" altLang="zh-CN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filling time</a:t>
            </a: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宋体" pitchFamily="2" charset="-122"/>
              <a:cs typeface="Times New Roman" pitchFamily="18" charset="0"/>
              <a:sym typeface="Wingdings" pitchFamily="2" charset="2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043578" y="4384863"/>
            <a:ext cx="4075189" cy="400110"/>
            <a:chOff x="4043578" y="4384863"/>
            <a:chExt cx="4075189" cy="400110"/>
          </a:xfrm>
        </p:grpSpPr>
        <p:sp>
          <p:nvSpPr>
            <p:cNvPr id="28" name="Text Box 24"/>
            <p:cNvSpPr txBox="1">
              <a:spLocks noChangeArrowheads="1"/>
            </p:cNvSpPr>
            <p:nvPr/>
          </p:nvSpPr>
          <p:spPr bwMode="auto">
            <a:xfrm>
              <a:off x="4543442" y="4384863"/>
              <a:ext cx="3575325" cy="40011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ts val="0"/>
                </a:spcBef>
              </a:pPr>
              <a:r>
                <a:rPr lang="en-US" altLang="zh-CN" sz="2000" dirty="0" smtClean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Shorten </a:t>
              </a:r>
              <a:r>
                <a:rPr lang="en-US" altLang="zh-CN" sz="2000" dirty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the </a:t>
              </a:r>
              <a:r>
                <a:rPr lang="en-US" altLang="zh-CN" sz="2000" dirty="0" err="1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rf</a:t>
              </a:r>
              <a:r>
                <a:rPr lang="en-US" altLang="zh-CN" sz="2000" dirty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pulse length </a:t>
              </a:r>
              <a:r>
                <a:rPr lang="en-US" altLang="zh-CN" sz="2000" dirty="0" smtClean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~20ns</a:t>
              </a:r>
              <a:endParaRPr lang="en-US" altLang="zh-CN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32" name="Right Arrow 31"/>
            <p:cNvSpPr/>
            <p:nvPr/>
          </p:nvSpPr>
          <p:spPr bwMode="auto">
            <a:xfrm>
              <a:off x="4043578" y="4500562"/>
              <a:ext cx="457200" cy="263236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34" name="Text Box 24"/>
          <p:cNvSpPr txBox="1">
            <a:spLocks noChangeArrowheads="1"/>
          </p:cNvSpPr>
          <p:nvPr/>
        </p:nvSpPr>
        <p:spPr bwMode="auto">
          <a:xfrm>
            <a:off x="4543442" y="5729878"/>
            <a:ext cx="3481388" cy="70788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altLang="zh-CN" sz="2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high frequency (26GHz) to high shunt impedance</a:t>
            </a:r>
            <a:endParaRPr lang="en-US" altLang="zh-CN" sz="2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ea typeface="宋体" pitchFamily="2" charset="-122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5" name="Curved Left Arrow 34"/>
          <p:cNvSpPr/>
          <p:nvPr/>
        </p:nvSpPr>
        <p:spPr bwMode="auto">
          <a:xfrm>
            <a:off x="8474669" y="4586288"/>
            <a:ext cx="557212" cy="1243012"/>
          </a:xfrm>
          <a:prstGeom prst="curvedLeftArrow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7" name="Right Brace 36"/>
          <p:cNvSpPr/>
          <p:nvPr/>
        </p:nvSpPr>
        <p:spPr bwMode="auto">
          <a:xfrm>
            <a:off x="8158609" y="5100638"/>
            <a:ext cx="271463" cy="1128712"/>
          </a:xfrm>
          <a:prstGeom prst="rightBrace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21673" y="5903709"/>
            <a:ext cx="4250530" cy="400110"/>
            <a:chOff x="221673" y="5903709"/>
            <a:chExt cx="4250530" cy="400110"/>
          </a:xfrm>
        </p:grpSpPr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221673" y="5903709"/>
              <a:ext cx="3685309" cy="40011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ts val="0"/>
                </a:spcBef>
              </a:pPr>
              <a:r>
                <a:rPr lang="en-US" altLang="zh-CN" sz="2000" dirty="0" smtClean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Dielectric accelerator for </a:t>
              </a:r>
              <a:r>
                <a:rPr lang="en-US" altLang="zh-CN" sz="2000" dirty="0" smtClean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  <a:sym typeface="Wingdings" pitchFamily="2" charset="2"/>
                </a:rPr>
                <a:t>low cost</a:t>
              </a:r>
              <a:endParaRPr lang="en-US" altLang="zh-CN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39" name="Left Arrow 38"/>
            <p:cNvSpPr/>
            <p:nvPr/>
          </p:nvSpPr>
          <p:spPr bwMode="auto">
            <a:xfrm>
              <a:off x="4003964" y="5993390"/>
              <a:ext cx="468239" cy="259774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40337" y="5022620"/>
            <a:ext cx="3931866" cy="400110"/>
            <a:chOff x="540337" y="5022620"/>
            <a:chExt cx="3931866" cy="400110"/>
          </a:xfrm>
        </p:grpSpPr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1776294" y="5022620"/>
              <a:ext cx="2158397" cy="40011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ts val="0"/>
                </a:spcBef>
              </a:pPr>
              <a:r>
                <a:rPr lang="en-US" altLang="zh-CN" sz="2000" dirty="0" smtClean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GW </a:t>
              </a:r>
              <a:r>
                <a:rPr lang="en-US" altLang="zh-CN" sz="2000" dirty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level </a:t>
              </a:r>
              <a:r>
                <a:rPr lang="en-US" altLang="zh-CN" sz="2000" dirty="0" err="1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rf</a:t>
              </a:r>
              <a:r>
                <a:rPr lang="en-US" altLang="zh-CN" sz="2000" dirty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</a:t>
              </a:r>
              <a:r>
                <a:rPr lang="en-US" altLang="zh-CN" sz="2000" dirty="0" smtClean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power</a:t>
              </a:r>
              <a:endParaRPr lang="en-US" altLang="zh-CN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38" name="Left Arrow 37"/>
            <p:cNvSpPr/>
            <p:nvPr/>
          </p:nvSpPr>
          <p:spPr bwMode="auto">
            <a:xfrm>
              <a:off x="4003964" y="5092788"/>
              <a:ext cx="468239" cy="259774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40" name="Text Box 24"/>
            <p:cNvSpPr txBox="1">
              <a:spLocks noChangeArrowheads="1"/>
            </p:cNvSpPr>
            <p:nvPr/>
          </p:nvSpPr>
          <p:spPr bwMode="auto">
            <a:xfrm>
              <a:off x="540337" y="5022620"/>
              <a:ext cx="734280" cy="40011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ts val="0"/>
                </a:spcBef>
              </a:pPr>
              <a:r>
                <a:rPr lang="en-US" altLang="zh-CN" sz="2000" dirty="0" smtClean="0">
                  <a:solidFill>
                    <a:schemeClr val="tx1">
                      <a:lumMod val="50000"/>
                    </a:schemeClr>
                  </a:solidFill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TBA</a:t>
              </a:r>
              <a:endParaRPr lang="en-US" altLang="zh-CN" sz="2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  <a:sym typeface="Wingdings" pitchFamily="2" charset="2"/>
              </a:endParaRPr>
            </a:p>
          </p:txBody>
        </p:sp>
        <p:sp>
          <p:nvSpPr>
            <p:cNvPr id="41" name="Left Arrow 40"/>
            <p:cNvSpPr/>
            <p:nvPr/>
          </p:nvSpPr>
          <p:spPr bwMode="auto">
            <a:xfrm>
              <a:off x="1274616" y="5120497"/>
              <a:ext cx="468239" cy="259774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46364" y="5361709"/>
            <a:ext cx="969818" cy="872836"/>
            <a:chOff x="346364" y="5361709"/>
            <a:chExt cx="969818" cy="872836"/>
          </a:xfrm>
        </p:grpSpPr>
        <p:cxnSp>
          <p:nvCxnSpPr>
            <p:cNvPr id="46" name="Straight Connector 45"/>
            <p:cNvCxnSpPr/>
            <p:nvPr/>
          </p:nvCxnSpPr>
          <p:spPr bwMode="auto">
            <a:xfrm>
              <a:off x="554182" y="5361709"/>
              <a:ext cx="65116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346364" y="6234545"/>
              <a:ext cx="96981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00" grpId="0" animBg="1"/>
      <p:bldP spid="31" grpId="0" animBg="1"/>
      <p:bldP spid="34" grpId="0" animBg="1"/>
      <p:bldP spid="35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roup 271"/>
          <p:cNvGrpSpPr/>
          <p:nvPr/>
        </p:nvGrpSpPr>
        <p:grpSpPr>
          <a:xfrm>
            <a:off x="-1" y="0"/>
            <a:ext cx="8865471" cy="3477347"/>
            <a:chOff x="-1" y="0"/>
            <a:chExt cx="8865471" cy="3477347"/>
          </a:xfrm>
        </p:grpSpPr>
        <p:sp>
          <p:nvSpPr>
            <p:cNvPr id="104490" name="Text Box 42"/>
            <p:cNvSpPr txBox="1">
              <a:spLocks noChangeArrowheads="1"/>
            </p:cNvSpPr>
            <p:nvPr/>
          </p:nvSpPr>
          <p:spPr bwMode="auto">
            <a:xfrm>
              <a:off x="-1" y="0"/>
              <a:ext cx="8839201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342900" indent="-342900" eaLnBrk="0" hangingPunct="0">
                <a:spcBef>
                  <a:spcPct val="50000"/>
                </a:spcBef>
              </a:pPr>
              <a:r>
                <a:rPr lang="en-US" altLang="zh-CN" sz="3600" dirty="0" smtClean="0">
                  <a:solidFill>
                    <a:srgbClr val="0000FF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AFLC Beam Power for high luminosity:</a:t>
              </a:r>
              <a:endParaRPr lang="en-US" altLang="zh-CN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grpSp>
          <p:nvGrpSpPr>
            <p:cNvPr id="49" name="Group 264"/>
            <p:cNvGrpSpPr>
              <a:grpSpLocks/>
            </p:cNvGrpSpPr>
            <p:nvPr/>
          </p:nvGrpSpPr>
          <p:grpSpPr bwMode="auto">
            <a:xfrm>
              <a:off x="124695" y="821460"/>
              <a:ext cx="7019925" cy="2655887"/>
              <a:chOff x="146" y="1615"/>
              <a:chExt cx="4422" cy="1673"/>
            </a:xfrm>
          </p:grpSpPr>
          <p:sp>
            <p:nvSpPr>
              <p:cNvPr id="50" name="Line 56"/>
              <p:cNvSpPr>
                <a:spLocks noChangeShapeType="1"/>
              </p:cNvSpPr>
              <p:nvPr/>
            </p:nvSpPr>
            <p:spPr bwMode="auto">
              <a:xfrm>
                <a:off x="189" y="3048"/>
                <a:ext cx="261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51" name="Group 73"/>
              <p:cNvGrpSpPr>
                <a:grpSpLocks/>
              </p:cNvGrpSpPr>
              <p:nvPr/>
            </p:nvGrpSpPr>
            <p:grpSpPr bwMode="auto">
              <a:xfrm>
                <a:off x="167" y="2828"/>
                <a:ext cx="252" cy="220"/>
                <a:chOff x="167" y="2180"/>
                <a:chExt cx="252" cy="220"/>
              </a:xfrm>
            </p:grpSpPr>
            <p:sp>
              <p:nvSpPr>
                <p:cNvPr id="242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192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3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20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4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219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5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231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6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45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7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257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8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272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9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28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0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297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1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30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2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24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3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336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4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350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5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362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6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377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7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8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58" name="Rectangle 72"/>
                <p:cNvSpPr>
                  <a:spLocks noChangeArrowheads="1"/>
                </p:cNvSpPr>
                <p:nvPr/>
              </p:nvSpPr>
              <p:spPr bwMode="auto">
                <a:xfrm>
                  <a:off x="167" y="2180"/>
                  <a:ext cx="252" cy="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52" name="Group 74"/>
              <p:cNvGrpSpPr>
                <a:grpSpLocks/>
              </p:cNvGrpSpPr>
              <p:nvPr/>
            </p:nvGrpSpPr>
            <p:grpSpPr bwMode="auto">
              <a:xfrm>
                <a:off x="534" y="2829"/>
                <a:ext cx="252" cy="220"/>
                <a:chOff x="167" y="2180"/>
                <a:chExt cx="252" cy="220"/>
              </a:xfrm>
            </p:grpSpPr>
            <p:sp>
              <p:nvSpPr>
                <p:cNvPr id="225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92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6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20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7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219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8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231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9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245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0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257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1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272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2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28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3" name="Line 83"/>
                <p:cNvSpPr>
                  <a:spLocks noChangeShapeType="1"/>
                </p:cNvSpPr>
                <p:nvPr/>
              </p:nvSpPr>
              <p:spPr bwMode="auto">
                <a:xfrm flipV="1">
                  <a:off x="297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4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30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5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324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6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336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7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350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8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362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39" name="Line 89"/>
                <p:cNvSpPr>
                  <a:spLocks noChangeShapeType="1"/>
                </p:cNvSpPr>
                <p:nvPr/>
              </p:nvSpPr>
              <p:spPr bwMode="auto">
                <a:xfrm flipV="1">
                  <a:off x="377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0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38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41" name="Rectangle 91"/>
                <p:cNvSpPr>
                  <a:spLocks noChangeArrowheads="1"/>
                </p:cNvSpPr>
                <p:nvPr/>
              </p:nvSpPr>
              <p:spPr bwMode="auto">
                <a:xfrm>
                  <a:off x="167" y="2180"/>
                  <a:ext cx="252" cy="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53" name="Oval 92"/>
              <p:cNvSpPr>
                <a:spLocks noChangeArrowheads="1"/>
              </p:cNvSpPr>
              <p:nvPr/>
            </p:nvSpPr>
            <p:spPr bwMode="auto">
              <a:xfrm>
                <a:off x="822" y="2954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4" name="Line 93"/>
              <p:cNvSpPr>
                <a:spLocks noChangeShapeType="1"/>
              </p:cNvSpPr>
              <p:nvPr/>
            </p:nvSpPr>
            <p:spPr bwMode="auto">
              <a:xfrm flipH="1">
                <a:off x="419" y="2988"/>
                <a:ext cx="58" cy="1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5" name="Line 94"/>
              <p:cNvSpPr>
                <a:spLocks noChangeShapeType="1"/>
              </p:cNvSpPr>
              <p:nvPr/>
            </p:nvSpPr>
            <p:spPr bwMode="auto">
              <a:xfrm flipH="1">
                <a:off x="439" y="2990"/>
                <a:ext cx="58" cy="1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6" name="Oval 95"/>
              <p:cNvSpPr>
                <a:spLocks noChangeArrowheads="1"/>
              </p:cNvSpPr>
              <p:nvPr/>
            </p:nvSpPr>
            <p:spPr bwMode="auto">
              <a:xfrm>
                <a:off x="884" y="2953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7" name="Oval 96"/>
              <p:cNvSpPr>
                <a:spLocks noChangeArrowheads="1"/>
              </p:cNvSpPr>
              <p:nvPr/>
            </p:nvSpPr>
            <p:spPr bwMode="auto">
              <a:xfrm>
                <a:off x="947" y="2953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58" name="Group 97"/>
              <p:cNvGrpSpPr>
                <a:grpSpLocks/>
              </p:cNvGrpSpPr>
              <p:nvPr/>
            </p:nvGrpSpPr>
            <p:grpSpPr bwMode="auto">
              <a:xfrm>
                <a:off x="1031" y="2831"/>
                <a:ext cx="252" cy="220"/>
                <a:chOff x="167" y="2180"/>
                <a:chExt cx="252" cy="220"/>
              </a:xfrm>
            </p:grpSpPr>
            <p:sp>
              <p:nvSpPr>
                <p:cNvPr id="208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192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9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0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0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219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231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2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245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3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257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4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272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5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28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6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297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7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30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8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324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19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336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0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350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1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362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2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377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3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38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24" name="Rectangle 114"/>
                <p:cNvSpPr>
                  <a:spLocks noChangeArrowheads="1"/>
                </p:cNvSpPr>
                <p:nvPr/>
              </p:nvSpPr>
              <p:spPr bwMode="auto">
                <a:xfrm>
                  <a:off x="167" y="2180"/>
                  <a:ext cx="252" cy="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59" name="Line 115"/>
              <p:cNvSpPr>
                <a:spLocks noChangeShapeType="1"/>
              </p:cNvSpPr>
              <p:nvPr/>
            </p:nvSpPr>
            <p:spPr bwMode="auto">
              <a:xfrm flipV="1">
                <a:off x="189" y="1679"/>
                <a:ext cx="0" cy="11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0" name="Line 116"/>
              <p:cNvSpPr>
                <a:spLocks noChangeShapeType="1"/>
              </p:cNvSpPr>
              <p:nvPr/>
            </p:nvSpPr>
            <p:spPr bwMode="auto">
              <a:xfrm>
                <a:off x="189" y="2736"/>
                <a:ext cx="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1" name="Line 117"/>
              <p:cNvSpPr>
                <a:spLocks noChangeShapeType="1"/>
              </p:cNvSpPr>
              <p:nvPr/>
            </p:nvSpPr>
            <p:spPr bwMode="auto">
              <a:xfrm flipV="1">
                <a:off x="389" y="2691"/>
                <a:ext cx="0" cy="1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2" name="Line 118"/>
              <p:cNvSpPr>
                <a:spLocks noChangeShapeType="1"/>
              </p:cNvSpPr>
              <p:nvPr/>
            </p:nvSpPr>
            <p:spPr bwMode="auto">
              <a:xfrm>
                <a:off x="189" y="2558"/>
                <a:ext cx="37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3" name="Line 119"/>
              <p:cNvSpPr>
                <a:spLocks noChangeShapeType="1"/>
              </p:cNvSpPr>
              <p:nvPr/>
            </p:nvSpPr>
            <p:spPr bwMode="auto">
              <a:xfrm flipV="1">
                <a:off x="559" y="2511"/>
                <a:ext cx="0" cy="3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4" name="Line 120"/>
              <p:cNvSpPr>
                <a:spLocks noChangeShapeType="1"/>
              </p:cNvSpPr>
              <p:nvPr/>
            </p:nvSpPr>
            <p:spPr bwMode="auto">
              <a:xfrm flipV="1">
                <a:off x="1253" y="2334"/>
                <a:ext cx="0" cy="5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5" name="Line 121"/>
              <p:cNvSpPr>
                <a:spLocks noChangeShapeType="1"/>
              </p:cNvSpPr>
              <p:nvPr/>
            </p:nvSpPr>
            <p:spPr bwMode="auto">
              <a:xfrm>
                <a:off x="192" y="2374"/>
                <a:ext cx="106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66" name="Text Box 122"/>
              <p:cNvSpPr txBox="1">
                <a:spLocks noChangeArrowheads="1"/>
              </p:cNvSpPr>
              <p:nvPr/>
            </p:nvSpPr>
            <p:spPr bwMode="auto">
              <a:xfrm>
                <a:off x="146" y="2579"/>
                <a:ext cx="37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4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16ns</a:t>
                </a:r>
              </a:p>
            </p:txBody>
          </p:sp>
          <p:sp>
            <p:nvSpPr>
              <p:cNvPr id="67" name="Text Box 123"/>
              <p:cNvSpPr txBox="1">
                <a:spLocks noChangeArrowheads="1"/>
              </p:cNvSpPr>
              <p:nvPr/>
            </p:nvSpPr>
            <p:spPr bwMode="auto">
              <a:xfrm>
                <a:off x="192" y="2415"/>
                <a:ext cx="37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4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5us</a:t>
                </a:r>
              </a:p>
            </p:txBody>
          </p:sp>
          <p:sp>
            <p:nvSpPr>
              <p:cNvPr id="68" name="Text Box 124"/>
              <p:cNvSpPr txBox="1">
                <a:spLocks noChangeArrowheads="1"/>
              </p:cNvSpPr>
              <p:nvPr/>
            </p:nvSpPr>
            <p:spPr bwMode="auto">
              <a:xfrm>
                <a:off x="378" y="2190"/>
                <a:ext cx="57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4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100us</a:t>
                </a:r>
              </a:p>
            </p:txBody>
          </p:sp>
          <p:grpSp>
            <p:nvGrpSpPr>
              <p:cNvPr id="69" name="Group 125"/>
              <p:cNvGrpSpPr>
                <a:grpSpLocks/>
              </p:cNvGrpSpPr>
              <p:nvPr/>
            </p:nvGrpSpPr>
            <p:grpSpPr bwMode="auto">
              <a:xfrm>
                <a:off x="1688" y="2829"/>
                <a:ext cx="252" cy="220"/>
                <a:chOff x="167" y="2180"/>
                <a:chExt cx="252" cy="220"/>
              </a:xfrm>
            </p:grpSpPr>
            <p:sp>
              <p:nvSpPr>
                <p:cNvPr id="191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192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2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20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3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219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4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231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5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245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6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257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7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272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8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28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9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297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0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30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1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324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2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336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3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350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4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362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5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377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6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38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07" name="Rectangle 142"/>
                <p:cNvSpPr>
                  <a:spLocks noChangeArrowheads="1"/>
                </p:cNvSpPr>
                <p:nvPr/>
              </p:nvSpPr>
              <p:spPr bwMode="auto">
                <a:xfrm>
                  <a:off x="167" y="2180"/>
                  <a:ext cx="252" cy="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70" name="Group 143"/>
              <p:cNvGrpSpPr>
                <a:grpSpLocks/>
              </p:cNvGrpSpPr>
              <p:nvPr/>
            </p:nvGrpSpPr>
            <p:grpSpPr bwMode="auto">
              <a:xfrm>
                <a:off x="2055" y="2830"/>
                <a:ext cx="252" cy="220"/>
                <a:chOff x="167" y="2180"/>
                <a:chExt cx="252" cy="220"/>
              </a:xfrm>
            </p:grpSpPr>
            <p:sp>
              <p:nvSpPr>
                <p:cNvPr id="174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92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5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20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6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219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7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231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8" name="Line 148"/>
                <p:cNvSpPr>
                  <a:spLocks noChangeShapeType="1"/>
                </p:cNvSpPr>
                <p:nvPr/>
              </p:nvSpPr>
              <p:spPr bwMode="auto">
                <a:xfrm flipV="1">
                  <a:off x="245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9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257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0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272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1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28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2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297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3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30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4" name="Line 154"/>
                <p:cNvSpPr>
                  <a:spLocks noChangeShapeType="1"/>
                </p:cNvSpPr>
                <p:nvPr/>
              </p:nvSpPr>
              <p:spPr bwMode="auto">
                <a:xfrm flipV="1">
                  <a:off x="324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5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336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6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350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7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362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8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377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89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38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90" name="Rectangle 160"/>
                <p:cNvSpPr>
                  <a:spLocks noChangeArrowheads="1"/>
                </p:cNvSpPr>
                <p:nvPr/>
              </p:nvSpPr>
              <p:spPr bwMode="auto">
                <a:xfrm>
                  <a:off x="167" y="2180"/>
                  <a:ext cx="252" cy="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71" name="Oval 161"/>
              <p:cNvSpPr>
                <a:spLocks noChangeArrowheads="1"/>
              </p:cNvSpPr>
              <p:nvPr/>
            </p:nvSpPr>
            <p:spPr bwMode="auto">
              <a:xfrm>
                <a:off x="2343" y="2955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2" name="Line 162"/>
              <p:cNvSpPr>
                <a:spLocks noChangeShapeType="1"/>
              </p:cNvSpPr>
              <p:nvPr/>
            </p:nvSpPr>
            <p:spPr bwMode="auto">
              <a:xfrm flipH="1">
                <a:off x="1940" y="2989"/>
                <a:ext cx="58" cy="1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3" name="Line 163"/>
              <p:cNvSpPr>
                <a:spLocks noChangeShapeType="1"/>
              </p:cNvSpPr>
              <p:nvPr/>
            </p:nvSpPr>
            <p:spPr bwMode="auto">
              <a:xfrm flipH="1">
                <a:off x="1960" y="2991"/>
                <a:ext cx="58" cy="1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4" name="Oval 164"/>
              <p:cNvSpPr>
                <a:spLocks noChangeArrowheads="1"/>
              </p:cNvSpPr>
              <p:nvPr/>
            </p:nvSpPr>
            <p:spPr bwMode="auto">
              <a:xfrm>
                <a:off x="2405" y="2954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5" name="Oval 165"/>
              <p:cNvSpPr>
                <a:spLocks noChangeArrowheads="1"/>
              </p:cNvSpPr>
              <p:nvPr/>
            </p:nvSpPr>
            <p:spPr bwMode="auto">
              <a:xfrm>
                <a:off x="2468" y="2954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76" name="Group 166"/>
              <p:cNvGrpSpPr>
                <a:grpSpLocks/>
              </p:cNvGrpSpPr>
              <p:nvPr/>
            </p:nvGrpSpPr>
            <p:grpSpPr bwMode="auto">
              <a:xfrm>
                <a:off x="2552" y="2832"/>
                <a:ext cx="252" cy="220"/>
                <a:chOff x="167" y="2180"/>
                <a:chExt cx="252" cy="220"/>
              </a:xfrm>
            </p:grpSpPr>
            <p:sp>
              <p:nvSpPr>
                <p:cNvPr id="157" name="Line 167"/>
                <p:cNvSpPr>
                  <a:spLocks noChangeShapeType="1"/>
                </p:cNvSpPr>
                <p:nvPr/>
              </p:nvSpPr>
              <p:spPr bwMode="auto">
                <a:xfrm flipV="1">
                  <a:off x="192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8" name="Line 168"/>
                <p:cNvSpPr>
                  <a:spLocks noChangeShapeType="1"/>
                </p:cNvSpPr>
                <p:nvPr/>
              </p:nvSpPr>
              <p:spPr bwMode="auto">
                <a:xfrm flipV="1">
                  <a:off x="20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9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219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0" name="Line 170"/>
                <p:cNvSpPr>
                  <a:spLocks noChangeShapeType="1"/>
                </p:cNvSpPr>
                <p:nvPr/>
              </p:nvSpPr>
              <p:spPr bwMode="auto">
                <a:xfrm flipV="1">
                  <a:off x="231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1" name="Line 171"/>
                <p:cNvSpPr>
                  <a:spLocks noChangeShapeType="1"/>
                </p:cNvSpPr>
                <p:nvPr/>
              </p:nvSpPr>
              <p:spPr bwMode="auto">
                <a:xfrm flipV="1">
                  <a:off x="245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2" name="Line 172"/>
                <p:cNvSpPr>
                  <a:spLocks noChangeShapeType="1"/>
                </p:cNvSpPr>
                <p:nvPr/>
              </p:nvSpPr>
              <p:spPr bwMode="auto">
                <a:xfrm flipV="1">
                  <a:off x="257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3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272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4" name="Line 174"/>
                <p:cNvSpPr>
                  <a:spLocks noChangeShapeType="1"/>
                </p:cNvSpPr>
                <p:nvPr/>
              </p:nvSpPr>
              <p:spPr bwMode="auto">
                <a:xfrm flipV="1">
                  <a:off x="28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5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297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6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30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7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324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8" name="Line 178"/>
                <p:cNvSpPr>
                  <a:spLocks noChangeShapeType="1"/>
                </p:cNvSpPr>
                <p:nvPr/>
              </p:nvSpPr>
              <p:spPr bwMode="auto">
                <a:xfrm flipV="1">
                  <a:off x="336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69" name="Line 179"/>
                <p:cNvSpPr>
                  <a:spLocks noChangeShapeType="1"/>
                </p:cNvSpPr>
                <p:nvPr/>
              </p:nvSpPr>
              <p:spPr bwMode="auto">
                <a:xfrm flipV="1">
                  <a:off x="350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0" name="Line 180"/>
                <p:cNvSpPr>
                  <a:spLocks noChangeShapeType="1"/>
                </p:cNvSpPr>
                <p:nvPr/>
              </p:nvSpPr>
              <p:spPr bwMode="auto">
                <a:xfrm flipV="1">
                  <a:off x="362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1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377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2" name="Line 182"/>
                <p:cNvSpPr>
                  <a:spLocks noChangeShapeType="1"/>
                </p:cNvSpPr>
                <p:nvPr/>
              </p:nvSpPr>
              <p:spPr bwMode="auto">
                <a:xfrm flipV="1">
                  <a:off x="38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3" name="Rectangle 183"/>
                <p:cNvSpPr>
                  <a:spLocks noChangeArrowheads="1"/>
                </p:cNvSpPr>
                <p:nvPr/>
              </p:nvSpPr>
              <p:spPr bwMode="auto">
                <a:xfrm>
                  <a:off x="167" y="2180"/>
                  <a:ext cx="252" cy="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77" name="Line 184"/>
              <p:cNvSpPr>
                <a:spLocks noChangeShapeType="1"/>
              </p:cNvSpPr>
              <p:nvPr/>
            </p:nvSpPr>
            <p:spPr bwMode="auto">
              <a:xfrm flipH="1">
                <a:off x="1460" y="2973"/>
                <a:ext cx="58" cy="1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8" name="Line 185"/>
              <p:cNvSpPr>
                <a:spLocks noChangeShapeType="1"/>
              </p:cNvSpPr>
              <p:nvPr/>
            </p:nvSpPr>
            <p:spPr bwMode="auto">
              <a:xfrm flipH="1">
                <a:off x="1480" y="2975"/>
                <a:ext cx="58" cy="1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9" name="Line 186"/>
              <p:cNvSpPr>
                <a:spLocks noChangeShapeType="1"/>
              </p:cNvSpPr>
              <p:nvPr/>
            </p:nvSpPr>
            <p:spPr bwMode="auto">
              <a:xfrm flipV="1">
                <a:off x="1718" y="1983"/>
                <a:ext cx="0" cy="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0" name="Line 187"/>
              <p:cNvSpPr>
                <a:spLocks noChangeShapeType="1"/>
              </p:cNvSpPr>
              <p:nvPr/>
            </p:nvSpPr>
            <p:spPr bwMode="auto">
              <a:xfrm flipV="1">
                <a:off x="189" y="2086"/>
                <a:ext cx="152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1" name="Text Box 188"/>
              <p:cNvSpPr txBox="1">
                <a:spLocks noChangeArrowheads="1"/>
              </p:cNvSpPr>
              <p:nvPr/>
            </p:nvSpPr>
            <p:spPr bwMode="auto">
              <a:xfrm>
                <a:off x="586" y="1919"/>
                <a:ext cx="57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4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200ms</a:t>
                </a:r>
              </a:p>
            </p:txBody>
          </p:sp>
          <p:sp>
            <p:nvSpPr>
              <p:cNvPr id="82" name="Oval 189"/>
              <p:cNvSpPr>
                <a:spLocks noChangeArrowheads="1"/>
              </p:cNvSpPr>
              <p:nvPr/>
            </p:nvSpPr>
            <p:spPr bwMode="auto">
              <a:xfrm>
                <a:off x="2925" y="3035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3" name="Oval 190"/>
              <p:cNvSpPr>
                <a:spLocks noChangeArrowheads="1"/>
              </p:cNvSpPr>
              <p:nvPr/>
            </p:nvSpPr>
            <p:spPr bwMode="auto">
              <a:xfrm>
                <a:off x="2987" y="3034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4" name="Oval 191"/>
              <p:cNvSpPr>
                <a:spLocks noChangeArrowheads="1"/>
              </p:cNvSpPr>
              <p:nvPr/>
            </p:nvSpPr>
            <p:spPr bwMode="auto">
              <a:xfrm>
                <a:off x="3050" y="3034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5" name="Line 192"/>
              <p:cNvSpPr>
                <a:spLocks noChangeShapeType="1"/>
              </p:cNvSpPr>
              <p:nvPr/>
            </p:nvSpPr>
            <p:spPr bwMode="auto">
              <a:xfrm flipV="1">
                <a:off x="3265" y="3050"/>
                <a:ext cx="1120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86" name="Group 193"/>
              <p:cNvGrpSpPr>
                <a:grpSpLocks/>
              </p:cNvGrpSpPr>
              <p:nvPr/>
            </p:nvGrpSpPr>
            <p:grpSpPr bwMode="auto">
              <a:xfrm>
                <a:off x="3265" y="2830"/>
                <a:ext cx="252" cy="220"/>
                <a:chOff x="167" y="2180"/>
                <a:chExt cx="252" cy="220"/>
              </a:xfrm>
            </p:grpSpPr>
            <p:sp>
              <p:nvSpPr>
                <p:cNvPr id="140" name="Line 194"/>
                <p:cNvSpPr>
                  <a:spLocks noChangeShapeType="1"/>
                </p:cNvSpPr>
                <p:nvPr/>
              </p:nvSpPr>
              <p:spPr bwMode="auto">
                <a:xfrm flipV="1">
                  <a:off x="192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1" name="Line 195"/>
                <p:cNvSpPr>
                  <a:spLocks noChangeShapeType="1"/>
                </p:cNvSpPr>
                <p:nvPr/>
              </p:nvSpPr>
              <p:spPr bwMode="auto">
                <a:xfrm flipV="1">
                  <a:off x="20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2" name="Line 196"/>
                <p:cNvSpPr>
                  <a:spLocks noChangeShapeType="1"/>
                </p:cNvSpPr>
                <p:nvPr/>
              </p:nvSpPr>
              <p:spPr bwMode="auto">
                <a:xfrm flipV="1">
                  <a:off x="219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3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231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4" name="Line 198"/>
                <p:cNvSpPr>
                  <a:spLocks noChangeShapeType="1"/>
                </p:cNvSpPr>
                <p:nvPr/>
              </p:nvSpPr>
              <p:spPr bwMode="auto">
                <a:xfrm flipV="1">
                  <a:off x="245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5" name="Line 199"/>
                <p:cNvSpPr>
                  <a:spLocks noChangeShapeType="1"/>
                </p:cNvSpPr>
                <p:nvPr/>
              </p:nvSpPr>
              <p:spPr bwMode="auto">
                <a:xfrm flipV="1">
                  <a:off x="257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6" name="Line 200"/>
                <p:cNvSpPr>
                  <a:spLocks noChangeShapeType="1"/>
                </p:cNvSpPr>
                <p:nvPr/>
              </p:nvSpPr>
              <p:spPr bwMode="auto">
                <a:xfrm flipV="1">
                  <a:off x="272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7" name="Line 201"/>
                <p:cNvSpPr>
                  <a:spLocks noChangeShapeType="1"/>
                </p:cNvSpPr>
                <p:nvPr/>
              </p:nvSpPr>
              <p:spPr bwMode="auto">
                <a:xfrm flipV="1">
                  <a:off x="28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8" name="Line 202"/>
                <p:cNvSpPr>
                  <a:spLocks noChangeShapeType="1"/>
                </p:cNvSpPr>
                <p:nvPr/>
              </p:nvSpPr>
              <p:spPr bwMode="auto">
                <a:xfrm flipV="1">
                  <a:off x="297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9" name="Line 203"/>
                <p:cNvSpPr>
                  <a:spLocks noChangeShapeType="1"/>
                </p:cNvSpPr>
                <p:nvPr/>
              </p:nvSpPr>
              <p:spPr bwMode="auto">
                <a:xfrm flipV="1">
                  <a:off x="30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0" name="Line 204"/>
                <p:cNvSpPr>
                  <a:spLocks noChangeShapeType="1"/>
                </p:cNvSpPr>
                <p:nvPr/>
              </p:nvSpPr>
              <p:spPr bwMode="auto">
                <a:xfrm flipV="1">
                  <a:off x="324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1" name="Line 205"/>
                <p:cNvSpPr>
                  <a:spLocks noChangeShapeType="1"/>
                </p:cNvSpPr>
                <p:nvPr/>
              </p:nvSpPr>
              <p:spPr bwMode="auto">
                <a:xfrm flipV="1">
                  <a:off x="336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2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350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3" name="Line 207"/>
                <p:cNvSpPr>
                  <a:spLocks noChangeShapeType="1"/>
                </p:cNvSpPr>
                <p:nvPr/>
              </p:nvSpPr>
              <p:spPr bwMode="auto">
                <a:xfrm flipV="1">
                  <a:off x="362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4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377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5" name="Line 209"/>
                <p:cNvSpPr>
                  <a:spLocks noChangeShapeType="1"/>
                </p:cNvSpPr>
                <p:nvPr/>
              </p:nvSpPr>
              <p:spPr bwMode="auto">
                <a:xfrm flipV="1">
                  <a:off x="38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6" name="Rectangle 210"/>
                <p:cNvSpPr>
                  <a:spLocks noChangeArrowheads="1"/>
                </p:cNvSpPr>
                <p:nvPr/>
              </p:nvSpPr>
              <p:spPr bwMode="auto">
                <a:xfrm>
                  <a:off x="167" y="2180"/>
                  <a:ext cx="252" cy="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87" name="Group 211"/>
              <p:cNvGrpSpPr>
                <a:grpSpLocks/>
              </p:cNvGrpSpPr>
              <p:nvPr/>
            </p:nvGrpSpPr>
            <p:grpSpPr bwMode="auto">
              <a:xfrm>
                <a:off x="3632" y="2831"/>
                <a:ext cx="252" cy="220"/>
                <a:chOff x="167" y="2180"/>
                <a:chExt cx="252" cy="220"/>
              </a:xfrm>
            </p:grpSpPr>
            <p:sp>
              <p:nvSpPr>
                <p:cNvPr id="123" name="Line 212"/>
                <p:cNvSpPr>
                  <a:spLocks noChangeShapeType="1"/>
                </p:cNvSpPr>
                <p:nvPr/>
              </p:nvSpPr>
              <p:spPr bwMode="auto">
                <a:xfrm flipV="1">
                  <a:off x="192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4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20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5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219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6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231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7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245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8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257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9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272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0" name="Line 219"/>
                <p:cNvSpPr>
                  <a:spLocks noChangeShapeType="1"/>
                </p:cNvSpPr>
                <p:nvPr/>
              </p:nvSpPr>
              <p:spPr bwMode="auto">
                <a:xfrm flipV="1">
                  <a:off x="28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1" name="Line 220"/>
                <p:cNvSpPr>
                  <a:spLocks noChangeShapeType="1"/>
                </p:cNvSpPr>
                <p:nvPr/>
              </p:nvSpPr>
              <p:spPr bwMode="auto">
                <a:xfrm flipV="1">
                  <a:off x="297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2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30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3" name="Line 222"/>
                <p:cNvSpPr>
                  <a:spLocks noChangeShapeType="1"/>
                </p:cNvSpPr>
                <p:nvPr/>
              </p:nvSpPr>
              <p:spPr bwMode="auto">
                <a:xfrm flipV="1">
                  <a:off x="324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4" name="Line 223"/>
                <p:cNvSpPr>
                  <a:spLocks noChangeShapeType="1"/>
                </p:cNvSpPr>
                <p:nvPr/>
              </p:nvSpPr>
              <p:spPr bwMode="auto">
                <a:xfrm flipV="1">
                  <a:off x="336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5" name="Line 224"/>
                <p:cNvSpPr>
                  <a:spLocks noChangeShapeType="1"/>
                </p:cNvSpPr>
                <p:nvPr/>
              </p:nvSpPr>
              <p:spPr bwMode="auto">
                <a:xfrm flipV="1">
                  <a:off x="350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6" name="Line 225"/>
                <p:cNvSpPr>
                  <a:spLocks noChangeShapeType="1"/>
                </p:cNvSpPr>
                <p:nvPr/>
              </p:nvSpPr>
              <p:spPr bwMode="auto">
                <a:xfrm flipV="1">
                  <a:off x="362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7" name="Line 226"/>
                <p:cNvSpPr>
                  <a:spLocks noChangeShapeType="1"/>
                </p:cNvSpPr>
                <p:nvPr/>
              </p:nvSpPr>
              <p:spPr bwMode="auto">
                <a:xfrm flipV="1">
                  <a:off x="377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8" name="Line 227"/>
                <p:cNvSpPr>
                  <a:spLocks noChangeShapeType="1"/>
                </p:cNvSpPr>
                <p:nvPr/>
              </p:nvSpPr>
              <p:spPr bwMode="auto">
                <a:xfrm flipV="1">
                  <a:off x="38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39" name="Rectangle 228"/>
                <p:cNvSpPr>
                  <a:spLocks noChangeArrowheads="1"/>
                </p:cNvSpPr>
                <p:nvPr/>
              </p:nvSpPr>
              <p:spPr bwMode="auto">
                <a:xfrm>
                  <a:off x="167" y="2180"/>
                  <a:ext cx="252" cy="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88" name="Oval 229"/>
              <p:cNvSpPr>
                <a:spLocks noChangeArrowheads="1"/>
              </p:cNvSpPr>
              <p:nvPr/>
            </p:nvSpPr>
            <p:spPr bwMode="auto">
              <a:xfrm>
                <a:off x="3920" y="2956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9" name="Line 230"/>
              <p:cNvSpPr>
                <a:spLocks noChangeShapeType="1"/>
              </p:cNvSpPr>
              <p:nvPr/>
            </p:nvSpPr>
            <p:spPr bwMode="auto">
              <a:xfrm flipH="1">
                <a:off x="3517" y="2990"/>
                <a:ext cx="58" cy="1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0" name="Line 231"/>
              <p:cNvSpPr>
                <a:spLocks noChangeShapeType="1"/>
              </p:cNvSpPr>
              <p:nvPr/>
            </p:nvSpPr>
            <p:spPr bwMode="auto">
              <a:xfrm flipH="1">
                <a:off x="3537" y="2992"/>
                <a:ext cx="58" cy="1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1" name="Oval 232"/>
              <p:cNvSpPr>
                <a:spLocks noChangeArrowheads="1"/>
              </p:cNvSpPr>
              <p:nvPr/>
            </p:nvSpPr>
            <p:spPr bwMode="auto">
              <a:xfrm>
                <a:off x="3982" y="2955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2" name="Oval 233"/>
              <p:cNvSpPr>
                <a:spLocks noChangeArrowheads="1"/>
              </p:cNvSpPr>
              <p:nvPr/>
            </p:nvSpPr>
            <p:spPr bwMode="auto">
              <a:xfrm>
                <a:off x="4045" y="2955"/>
                <a:ext cx="33" cy="3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93" name="Group 234"/>
              <p:cNvGrpSpPr>
                <a:grpSpLocks/>
              </p:cNvGrpSpPr>
              <p:nvPr/>
            </p:nvGrpSpPr>
            <p:grpSpPr bwMode="auto">
              <a:xfrm>
                <a:off x="4129" y="2833"/>
                <a:ext cx="252" cy="220"/>
                <a:chOff x="167" y="2180"/>
                <a:chExt cx="252" cy="220"/>
              </a:xfrm>
            </p:grpSpPr>
            <p:sp>
              <p:nvSpPr>
                <p:cNvPr id="106" name="Line 235"/>
                <p:cNvSpPr>
                  <a:spLocks noChangeShapeType="1"/>
                </p:cNvSpPr>
                <p:nvPr/>
              </p:nvSpPr>
              <p:spPr bwMode="auto">
                <a:xfrm flipV="1">
                  <a:off x="192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7" name="Line 236"/>
                <p:cNvSpPr>
                  <a:spLocks noChangeShapeType="1"/>
                </p:cNvSpPr>
                <p:nvPr/>
              </p:nvSpPr>
              <p:spPr bwMode="auto">
                <a:xfrm flipV="1">
                  <a:off x="20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8" name="Line 237"/>
                <p:cNvSpPr>
                  <a:spLocks noChangeShapeType="1"/>
                </p:cNvSpPr>
                <p:nvPr/>
              </p:nvSpPr>
              <p:spPr bwMode="auto">
                <a:xfrm flipV="1">
                  <a:off x="219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09" name="Line 238"/>
                <p:cNvSpPr>
                  <a:spLocks noChangeShapeType="1"/>
                </p:cNvSpPr>
                <p:nvPr/>
              </p:nvSpPr>
              <p:spPr bwMode="auto">
                <a:xfrm flipV="1">
                  <a:off x="231" y="22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0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245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1" name="Line 240"/>
                <p:cNvSpPr>
                  <a:spLocks noChangeShapeType="1"/>
                </p:cNvSpPr>
                <p:nvPr/>
              </p:nvSpPr>
              <p:spPr bwMode="auto">
                <a:xfrm flipV="1">
                  <a:off x="257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2" name="Line 241"/>
                <p:cNvSpPr>
                  <a:spLocks noChangeShapeType="1"/>
                </p:cNvSpPr>
                <p:nvPr/>
              </p:nvSpPr>
              <p:spPr bwMode="auto">
                <a:xfrm flipV="1">
                  <a:off x="272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3" name="Line 242"/>
                <p:cNvSpPr>
                  <a:spLocks noChangeShapeType="1"/>
                </p:cNvSpPr>
                <p:nvPr/>
              </p:nvSpPr>
              <p:spPr bwMode="auto">
                <a:xfrm flipV="1">
                  <a:off x="284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4" name="Line 243"/>
                <p:cNvSpPr>
                  <a:spLocks noChangeShapeType="1"/>
                </p:cNvSpPr>
                <p:nvPr/>
              </p:nvSpPr>
              <p:spPr bwMode="auto">
                <a:xfrm flipV="1">
                  <a:off x="297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5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30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6" name="Line 245"/>
                <p:cNvSpPr>
                  <a:spLocks noChangeShapeType="1"/>
                </p:cNvSpPr>
                <p:nvPr/>
              </p:nvSpPr>
              <p:spPr bwMode="auto">
                <a:xfrm flipV="1">
                  <a:off x="324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7" name="Line 246"/>
                <p:cNvSpPr>
                  <a:spLocks noChangeShapeType="1"/>
                </p:cNvSpPr>
                <p:nvPr/>
              </p:nvSpPr>
              <p:spPr bwMode="auto">
                <a:xfrm flipV="1">
                  <a:off x="336" y="2213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8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350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19" name="Line 248"/>
                <p:cNvSpPr>
                  <a:spLocks noChangeShapeType="1"/>
                </p:cNvSpPr>
                <p:nvPr/>
              </p:nvSpPr>
              <p:spPr bwMode="auto">
                <a:xfrm flipV="1">
                  <a:off x="362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0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377" y="2211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1" name="Line 250"/>
                <p:cNvSpPr>
                  <a:spLocks noChangeShapeType="1"/>
                </p:cNvSpPr>
                <p:nvPr/>
              </p:nvSpPr>
              <p:spPr bwMode="auto">
                <a:xfrm flipV="1">
                  <a:off x="389" y="2212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22" name="Rectangle 251"/>
                <p:cNvSpPr>
                  <a:spLocks noChangeArrowheads="1"/>
                </p:cNvSpPr>
                <p:nvPr/>
              </p:nvSpPr>
              <p:spPr bwMode="auto">
                <a:xfrm>
                  <a:off x="167" y="2180"/>
                  <a:ext cx="252" cy="5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94" name="Line 252"/>
              <p:cNvSpPr>
                <a:spLocks noChangeShapeType="1"/>
              </p:cNvSpPr>
              <p:nvPr/>
            </p:nvSpPr>
            <p:spPr bwMode="auto">
              <a:xfrm flipV="1">
                <a:off x="194" y="1807"/>
                <a:ext cx="415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5" name="Text Box 253"/>
              <p:cNvSpPr txBox="1">
                <a:spLocks noChangeArrowheads="1"/>
              </p:cNvSpPr>
              <p:nvPr/>
            </p:nvSpPr>
            <p:spPr bwMode="auto">
              <a:xfrm>
                <a:off x="2017" y="1615"/>
                <a:ext cx="57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4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1s</a:t>
                </a:r>
              </a:p>
            </p:txBody>
          </p:sp>
          <p:sp>
            <p:nvSpPr>
              <p:cNvPr id="96" name="Line 254"/>
              <p:cNvSpPr>
                <a:spLocks noChangeShapeType="1"/>
              </p:cNvSpPr>
              <p:nvPr/>
            </p:nvSpPr>
            <p:spPr bwMode="auto">
              <a:xfrm flipV="1">
                <a:off x="4351" y="1679"/>
                <a:ext cx="0" cy="1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97" name="Text Box 255"/>
              <p:cNvSpPr txBox="1">
                <a:spLocks noChangeArrowheads="1"/>
              </p:cNvSpPr>
              <p:nvPr/>
            </p:nvSpPr>
            <p:spPr bwMode="auto">
              <a:xfrm>
                <a:off x="162" y="3059"/>
                <a:ext cx="3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#1</a:t>
                </a:r>
              </a:p>
            </p:txBody>
          </p:sp>
          <p:sp>
            <p:nvSpPr>
              <p:cNvPr id="98" name="Text Box 256"/>
              <p:cNvSpPr txBox="1">
                <a:spLocks noChangeArrowheads="1"/>
              </p:cNvSpPr>
              <p:nvPr/>
            </p:nvSpPr>
            <p:spPr bwMode="auto">
              <a:xfrm>
                <a:off x="523" y="3060"/>
                <a:ext cx="3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#2</a:t>
                </a:r>
              </a:p>
            </p:txBody>
          </p:sp>
          <p:sp>
            <p:nvSpPr>
              <p:cNvPr id="99" name="Text Box 257"/>
              <p:cNvSpPr txBox="1">
                <a:spLocks noChangeArrowheads="1"/>
              </p:cNvSpPr>
              <p:nvPr/>
            </p:nvSpPr>
            <p:spPr bwMode="auto">
              <a:xfrm>
                <a:off x="1009" y="3069"/>
                <a:ext cx="3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#20</a:t>
                </a:r>
              </a:p>
            </p:txBody>
          </p:sp>
          <p:sp>
            <p:nvSpPr>
              <p:cNvPr id="100" name="Text Box 258"/>
              <p:cNvSpPr txBox="1">
                <a:spLocks noChangeArrowheads="1"/>
              </p:cNvSpPr>
              <p:nvPr/>
            </p:nvSpPr>
            <p:spPr bwMode="auto">
              <a:xfrm>
                <a:off x="1660" y="3067"/>
                <a:ext cx="3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#21</a:t>
                </a:r>
              </a:p>
            </p:txBody>
          </p:sp>
          <p:sp>
            <p:nvSpPr>
              <p:cNvPr id="101" name="Text Box 259"/>
              <p:cNvSpPr txBox="1">
                <a:spLocks noChangeArrowheads="1"/>
              </p:cNvSpPr>
              <p:nvPr/>
            </p:nvSpPr>
            <p:spPr bwMode="auto">
              <a:xfrm>
                <a:off x="2552" y="3059"/>
                <a:ext cx="3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#40</a:t>
                </a:r>
              </a:p>
            </p:txBody>
          </p:sp>
          <p:sp>
            <p:nvSpPr>
              <p:cNvPr id="102" name="Text Box 260"/>
              <p:cNvSpPr txBox="1">
                <a:spLocks noChangeArrowheads="1"/>
              </p:cNvSpPr>
              <p:nvPr/>
            </p:nvSpPr>
            <p:spPr bwMode="auto">
              <a:xfrm>
                <a:off x="2039" y="3076"/>
                <a:ext cx="3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#22</a:t>
                </a:r>
              </a:p>
            </p:txBody>
          </p:sp>
          <p:sp>
            <p:nvSpPr>
              <p:cNvPr id="103" name="Text Box 261"/>
              <p:cNvSpPr txBox="1">
                <a:spLocks noChangeArrowheads="1"/>
              </p:cNvSpPr>
              <p:nvPr/>
            </p:nvSpPr>
            <p:spPr bwMode="auto">
              <a:xfrm>
                <a:off x="3224" y="3059"/>
                <a:ext cx="3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#81</a:t>
                </a:r>
              </a:p>
            </p:txBody>
          </p:sp>
          <p:sp>
            <p:nvSpPr>
              <p:cNvPr id="104" name="Text Box 262"/>
              <p:cNvSpPr txBox="1">
                <a:spLocks noChangeArrowheads="1"/>
              </p:cNvSpPr>
              <p:nvPr/>
            </p:nvSpPr>
            <p:spPr bwMode="auto">
              <a:xfrm>
                <a:off x="3604" y="3058"/>
                <a:ext cx="31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#82</a:t>
                </a:r>
              </a:p>
            </p:txBody>
          </p:sp>
          <p:sp>
            <p:nvSpPr>
              <p:cNvPr id="105" name="Text Box 263"/>
              <p:cNvSpPr txBox="1">
                <a:spLocks noChangeArrowheads="1"/>
              </p:cNvSpPr>
              <p:nvPr/>
            </p:nvSpPr>
            <p:spPr bwMode="auto">
              <a:xfrm>
                <a:off x="4073" y="3060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altLang="zh-CN" sz="16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  <a:ea typeface="宋体" pitchFamily="2" charset="-122"/>
                  </a:rPr>
                  <a:t>#100</a:t>
                </a:r>
              </a:p>
            </p:txBody>
          </p:sp>
        </p:grpSp>
        <p:sp>
          <p:nvSpPr>
            <p:cNvPr id="260" name="Text Box 266"/>
            <p:cNvSpPr txBox="1">
              <a:spLocks noChangeArrowheads="1"/>
            </p:cNvSpPr>
            <p:nvPr/>
          </p:nvSpPr>
          <p:spPr bwMode="auto">
            <a:xfrm>
              <a:off x="3361608" y="1648547"/>
              <a:ext cx="3884612" cy="86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zh-CN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ea typeface="宋体" pitchFamily="2" charset="-122"/>
                </a:rPr>
                <a:t>In pulse beam current =6.5A</a:t>
              </a:r>
            </a:p>
            <a:p>
              <a:pPr eaLnBrk="0" hangingPunct="0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zh-CN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ea typeface="宋体" pitchFamily="2" charset="-122"/>
                </a:rPr>
                <a:t>Average current=10.4uA</a:t>
              </a:r>
            </a:p>
            <a:p>
              <a:pPr eaLnBrk="0" hangingPunct="0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zh-CN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ea typeface="宋体" pitchFamily="2" charset="-122"/>
                </a:rPr>
                <a:t>Average beam </a:t>
              </a:r>
              <a:r>
                <a:rPr lang="en-US" altLang="zh-CN" dirty="0" smtClean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  <a:ea typeface="宋体" pitchFamily="2" charset="-122"/>
                </a:rPr>
                <a:t>power=15.6MW</a:t>
              </a:r>
              <a:endParaRPr lang="en-US" altLang="zh-CN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宋体" pitchFamily="2" charset="-122"/>
              </a:endParaRPr>
            </a:p>
          </p:txBody>
        </p:sp>
        <p:sp>
          <p:nvSpPr>
            <p:cNvPr id="261" name="Rectangle 267"/>
            <p:cNvSpPr>
              <a:spLocks noChangeArrowheads="1"/>
            </p:cNvSpPr>
            <p:nvPr/>
          </p:nvSpPr>
          <p:spPr bwMode="auto">
            <a:xfrm>
              <a:off x="5568233" y="2218460"/>
              <a:ext cx="938212" cy="26828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262" name="Picture 268"/>
            <p:cNvPicPr>
              <a:picLocks noChangeAspect="1" noChangeArrowheads="1"/>
            </p:cNvPicPr>
            <p:nvPr/>
          </p:nvPicPr>
          <p:blipFill>
            <a:blip r:embed="rId3" cstate="print"/>
            <a:srcRect l="40823" r="18158"/>
            <a:stretch>
              <a:fillRect/>
            </a:stretch>
          </p:blipFill>
          <p:spPr bwMode="auto">
            <a:xfrm>
              <a:off x="7106520" y="1343747"/>
              <a:ext cx="1758950" cy="124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3" name="Oval 269"/>
            <p:cNvSpPr>
              <a:spLocks noChangeArrowheads="1"/>
            </p:cNvSpPr>
            <p:nvPr/>
          </p:nvSpPr>
          <p:spPr bwMode="auto">
            <a:xfrm>
              <a:off x="6673133" y="2799485"/>
              <a:ext cx="180975" cy="341312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4" name="Line 270"/>
            <p:cNvSpPr>
              <a:spLocks noChangeShapeType="1"/>
            </p:cNvSpPr>
            <p:nvPr/>
          </p:nvSpPr>
          <p:spPr bwMode="auto">
            <a:xfrm flipV="1">
              <a:off x="6820626" y="2324101"/>
              <a:ext cx="392112" cy="45720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5" name="Oval 271"/>
            <p:cNvSpPr>
              <a:spLocks noChangeArrowheads="1"/>
            </p:cNvSpPr>
            <p:nvPr/>
          </p:nvSpPr>
          <p:spPr bwMode="auto">
            <a:xfrm>
              <a:off x="7157320" y="1497735"/>
              <a:ext cx="112713" cy="1428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6" name="Oval 272"/>
            <p:cNvSpPr>
              <a:spLocks noChangeArrowheads="1"/>
            </p:cNvSpPr>
            <p:nvPr/>
          </p:nvSpPr>
          <p:spPr bwMode="auto">
            <a:xfrm>
              <a:off x="8038383" y="1496147"/>
              <a:ext cx="112712" cy="1428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7" name="Text Box 273"/>
            <p:cNvSpPr txBox="1">
              <a:spLocks noChangeArrowheads="1"/>
            </p:cNvSpPr>
            <p:nvPr/>
          </p:nvSpPr>
          <p:spPr bwMode="auto">
            <a:xfrm>
              <a:off x="7270033" y="923060"/>
              <a:ext cx="13716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1600">
                  <a:solidFill>
                    <a:schemeClr val="tx2">
                      <a:lumMod val="75000"/>
                    </a:schemeClr>
                  </a:solidFill>
                </a:rPr>
                <a:t>0.5nC/bunch</a:t>
              </a:r>
            </a:p>
          </p:txBody>
        </p:sp>
        <p:sp>
          <p:nvSpPr>
            <p:cNvPr id="268" name="Line 274"/>
            <p:cNvSpPr>
              <a:spLocks noChangeShapeType="1"/>
            </p:cNvSpPr>
            <p:nvPr/>
          </p:nvSpPr>
          <p:spPr bwMode="auto">
            <a:xfrm flipH="1">
              <a:off x="7270033" y="1126260"/>
              <a:ext cx="304800" cy="442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270405" y="722806"/>
              <a:ext cx="2230098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Main Beam Structure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221680" y="3546766"/>
            <a:ext cx="8851900" cy="3266794"/>
            <a:chOff x="221680" y="3546766"/>
            <a:chExt cx="8851900" cy="3266794"/>
          </a:xfrm>
        </p:grpSpPr>
        <p:grpSp>
          <p:nvGrpSpPr>
            <p:cNvPr id="2" name="Group 16"/>
            <p:cNvGrpSpPr>
              <a:grpSpLocks/>
            </p:cNvGrpSpPr>
            <p:nvPr/>
          </p:nvGrpSpPr>
          <p:grpSpPr bwMode="auto">
            <a:xfrm>
              <a:off x="1872680" y="4972060"/>
              <a:ext cx="1655763" cy="1143000"/>
              <a:chOff x="317" y="2166"/>
              <a:chExt cx="4038" cy="720"/>
            </a:xfrm>
          </p:grpSpPr>
          <p:sp>
            <p:nvSpPr>
              <p:cNvPr id="104465" name="Line 17"/>
              <p:cNvSpPr>
                <a:spLocks noChangeShapeType="1"/>
              </p:cNvSpPr>
              <p:nvPr/>
            </p:nvSpPr>
            <p:spPr bwMode="auto">
              <a:xfrm>
                <a:off x="317" y="2886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4466" name="Line 18"/>
              <p:cNvSpPr>
                <a:spLocks noChangeShapeType="1"/>
              </p:cNvSpPr>
              <p:nvPr/>
            </p:nvSpPr>
            <p:spPr bwMode="auto">
              <a:xfrm flipV="1">
                <a:off x="797" y="2166"/>
                <a:ext cx="432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4467" name="Line 19"/>
              <p:cNvSpPr>
                <a:spLocks noChangeShapeType="1"/>
              </p:cNvSpPr>
              <p:nvPr/>
            </p:nvSpPr>
            <p:spPr bwMode="auto">
              <a:xfrm>
                <a:off x="1229" y="2166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4468" name="Line 20"/>
              <p:cNvSpPr>
                <a:spLocks noChangeShapeType="1"/>
              </p:cNvSpPr>
              <p:nvPr/>
            </p:nvSpPr>
            <p:spPr bwMode="auto">
              <a:xfrm flipH="1">
                <a:off x="3875" y="2886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04469" name="Line 21"/>
              <p:cNvSpPr>
                <a:spLocks noChangeShapeType="1"/>
              </p:cNvSpPr>
              <p:nvPr/>
            </p:nvSpPr>
            <p:spPr bwMode="auto">
              <a:xfrm flipH="1" flipV="1">
                <a:off x="3447" y="2166"/>
                <a:ext cx="432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04470" name="Line 22"/>
            <p:cNvSpPr>
              <a:spLocks noChangeShapeType="1"/>
            </p:cNvSpPr>
            <p:nvPr/>
          </p:nvSpPr>
          <p:spPr bwMode="auto">
            <a:xfrm>
              <a:off x="2233043" y="469424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71" name="Line 23"/>
            <p:cNvSpPr>
              <a:spLocks noChangeShapeType="1"/>
            </p:cNvSpPr>
            <p:nvPr/>
          </p:nvSpPr>
          <p:spPr bwMode="auto">
            <a:xfrm>
              <a:off x="2053655" y="4360873"/>
              <a:ext cx="0" cy="1665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72" name="Line 24"/>
            <p:cNvSpPr>
              <a:spLocks noChangeShapeType="1"/>
            </p:cNvSpPr>
            <p:nvPr/>
          </p:nvSpPr>
          <p:spPr bwMode="auto">
            <a:xfrm>
              <a:off x="3349055" y="4351348"/>
              <a:ext cx="0" cy="1665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73" name="Line 25"/>
            <p:cNvSpPr>
              <a:spLocks noChangeShapeType="1"/>
            </p:cNvSpPr>
            <p:nvPr/>
          </p:nvSpPr>
          <p:spPr bwMode="auto">
            <a:xfrm>
              <a:off x="2053655" y="4530735"/>
              <a:ext cx="1295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74" name="Line 26"/>
            <p:cNvSpPr>
              <a:spLocks noChangeShapeType="1"/>
            </p:cNvSpPr>
            <p:nvPr/>
          </p:nvSpPr>
          <p:spPr bwMode="auto">
            <a:xfrm>
              <a:off x="3169668" y="4710123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75" name="Line 27"/>
            <p:cNvSpPr>
              <a:spLocks noChangeShapeType="1"/>
            </p:cNvSpPr>
            <p:nvPr/>
          </p:nvSpPr>
          <p:spPr bwMode="auto">
            <a:xfrm>
              <a:off x="1693293" y="4783148"/>
              <a:ext cx="3603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76" name="Line 28"/>
            <p:cNvSpPr>
              <a:spLocks noChangeShapeType="1"/>
            </p:cNvSpPr>
            <p:nvPr/>
          </p:nvSpPr>
          <p:spPr bwMode="auto">
            <a:xfrm flipH="1">
              <a:off x="2233043" y="4783148"/>
              <a:ext cx="288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77" name="Line 29"/>
            <p:cNvSpPr>
              <a:spLocks noChangeShapeType="1"/>
            </p:cNvSpPr>
            <p:nvPr/>
          </p:nvSpPr>
          <p:spPr bwMode="auto">
            <a:xfrm>
              <a:off x="2809305" y="4783148"/>
              <a:ext cx="360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78" name="Line 30"/>
            <p:cNvSpPr>
              <a:spLocks noChangeShapeType="1"/>
            </p:cNvSpPr>
            <p:nvPr/>
          </p:nvSpPr>
          <p:spPr bwMode="auto">
            <a:xfrm flipH="1">
              <a:off x="3349055" y="4783148"/>
              <a:ext cx="2889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79" name="Text Box 31"/>
            <p:cNvSpPr txBox="1">
              <a:spLocks noChangeArrowheads="1"/>
            </p:cNvSpPr>
            <p:nvPr/>
          </p:nvSpPr>
          <p:spPr bwMode="auto">
            <a:xfrm>
              <a:off x="1590105" y="4478348"/>
              <a:ext cx="57626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6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3ns</a:t>
              </a:r>
            </a:p>
          </p:txBody>
        </p:sp>
        <p:sp>
          <p:nvSpPr>
            <p:cNvPr id="104480" name="Text Box 32"/>
            <p:cNvSpPr txBox="1">
              <a:spLocks noChangeArrowheads="1"/>
            </p:cNvSpPr>
            <p:nvPr/>
          </p:nvSpPr>
          <p:spPr bwMode="auto">
            <a:xfrm>
              <a:off x="3601468" y="4567248"/>
              <a:ext cx="576262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6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3ns</a:t>
              </a:r>
            </a:p>
          </p:txBody>
        </p:sp>
        <p:sp>
          <p:nvSpPr>
            <p:cNvPr id="104481" name="Text Box 33"/>
            <p:cNvSpPr txBox="1">
              <a:spLocks noChangeArrowheads="1"/>
            </p:cNvSpPr>
            <p:nvPr/>
          </p:nvSpPr>
          <p:spPr bwMode="auto">
            <a:xfrm>
              <a:off x="2088580" y="4230698"/>
              <a:ext cx="11890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6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T</a:t>
              </a:r>
              <a:r>
                <a:rPr lang="en-US" altLang="zh-CN" sz="1600" baseline="-250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rf</a:t>
              </a:r>
              <a:r>
                <a:rPr lang="en-US" altLang="zh-CN" sz="16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=28ns</a:t>
              </a:r>
            </a:p>
          </p:txBody>
        </p:sp>
        <p:sp>
          <p:nvSpPr>
            <p:cNvPr id="104482" name="Line 34"/>
            <p:cNvSpPr>
              <a:spLocks noChangeShapeType="1"/>
            </p:cNvSpPr>
            <p:nvPr/>
          </p:nvSpPr>
          <p:spPr bwMode="auto">
            <a:xfrm>
              <a:off x="2521968" y="5033973"/>
              <a:ext cx="0" cy="136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83" name="Line 35"/>
            <p:cNvSpPr>
              <a:spLocks noChangeShapeType="1"/>
            </p:cNvSpPr>
            <p:nvPr/>
          </p:nvSpPr>
          <p:spPr bwMode="auto">
            <a:xfrm>
              <a:off x="2053655" y="618649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84" name="Line 36"/>
            <p:cNvSpPr>
              <a:spLocks noChangeShapeType="1"/>
            </p:cNvSpPr>
            <p:nvPr/>
          </p:nvSpPr>
          <p:spPr bwMode="auto">
            <a:xfrm>
              <a:off x="2053655" y="6294448"/>
              <a:ext cx="4333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85" name="Line 37"/>
            <p:cNvSpPr>
              <a:spLocks noChangeShapeType="1"/>
            </p:cNvSpPr>
            <p:nvPr/>
          </p:nvSpPr>
          <p:spPr bwMode="auto">
            <a:xfrm flipH="1">
              <a:off x="2556893" y="6294448"/>
              <a:ext cx="539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86" name="Text Box 38"/>
            <p:cNvSpPr txBox="1">
              <a:spLocks noChangeArrowheads="1"/>
            </p:cNvSpPr>
            <p:nvPr/>
          </p:nvSpPr>
          <p:spPr bwMode="auto">
            <a:xfrm>
              <a:off x="1764730" y="6477010"/>
              <a:ext cx="11890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6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T</a:t>
              </a:r>
              <a:r>
                <a:rPr lang="en-US" altLang="zh-CN" sz="1600" baseline="-250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f</a:t>
              </a:r>
              <a:r>
                <a:rPr lang="en-US" altLang="zh-CN" sz="16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=9ns</a:t>
              </a:r>
            </a:p>
          </p:txBody>
        </p:sp>
        <p:sp>
          <p:nvSpPr>
            <p:cNvPr id="104487" name="Line 39"/>
            <p:cNvSpPr>
              <a:spLocks noChangeShapeType="1"/>
            </p:cNvSpPr>
            <p:nvPr/>
          </p:nvSpPr>
          <p:spPr bwMode="auto">
            <a:xfrm>
              <a:off x="3133155" y="5035560"/>
              <a:ext cx="0" cy="136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88" name="Text Box 40"/>
            <p:cNvSpPr txBox="1">
              <a:spLocks noChangeArrowheads="1"/>
            </p:cNvSpPr>
            <p:nvPr/>
          </p:nvSpPr>
          <p:spPr bwMode="auto">
            <a:xfrm>
              <a:off x="2453705" y="6464310"/>
              <a:ext cx="114776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4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T</a:t>
              </a:r>
              <a:r>
                <a:rPr lang="en-US" altLang="zh-CN" sz="1400" baseline="-250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beam</a:t>
              </a:r>
              <a:r>
                <a:rPr lang="en-US" altLang="zh-CN" sz="14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=16ns</a:t>
              </a:r>
            </a:p>
          </p:txBody>
        </p:sp>
        <p:sp>
          <p:nvSpPr>
            <p:cNvPr id="104489" name="Line 41"/>
            <p:cNvSpPr>
              <a:spLocks noChangeShapeType="1"/>
            </p:cNvSpPr>
            <p:nvPr/>
          </p:nvSpPr>
          <p:spPr bwMode="auto">
            <a:xfrm>
              <a:off x="7301930" y="4870460"/>
              <a:ext cx="325438" cy="85090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91" name="Text Box 43"/>
            <p:cNvSpPr txBox="1">
              <a:spLocks noChangeArrowheads="1"/>
            </p:cNvSpPr>
            <p:nvPr/>
          </p:nvSpPr>
          <p:spPr bwMode="auto">
            <a:xfrm>
              <a:off x="4938143" y="4376748"/>
              <a:ext cx="37560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>
                  <a:solidFill>
                    <a:schemeClr val="tx2">
                      <a:lumMod val="75000"/>
                    </a:schemeClr>
                  </a:solidFill>
                  <a:latin typeface="Comic Sans MS" pitchFamily="66" charset="0"/>
                  <a:ea typeface="宋体" pitchFamily="2" charset="-122"/>
                </a:rPr>
                <a:t>Competitive rf-beam efficiency for the short pulse TBA</a:t>
              </a:r>
            </a:p>
          </p:txBody>
        </p:sp>
        <p:graphicFrame>
          <p:nvGraphicFramePr>
            <p:cNvPr id="104492" name="Object 44"/>
            <p:cNvGraphicFramePr>
              <a:graphicFrameLocks noChangeAspect="1"/>
            </p:cNvGraphicFramePr>
            <p:nvPr/>
          </p:nvGraphicFramePr>
          <p:xfrm>
            <a:off x="4269805" y="5599123"/>
            <a:ext cx="3506788" cy="771525"/>
          </p:xfrm>
          <a:graphic>
            <a:graphicData uri="http://schemas.openxmlformats.org/presentationml/2006/ole">
              <p:oleObj spid="_x0000_s1026" name="Equation" r:id="rId4" imgW="2019240" imgH="444240" progId="Equation.3">
                <p:embed/>
              </p:oleObj>
            </a:graphicData>
          </a:graphic>
        </p:graphicFrame>
        <p:sp>
          <p:nvSpPr>
            <p:cNvPr id="104493" name="Oval 45"/>
            <p:cNvSpPr>
              <a:spLocks noChangeArrowheads="1"/>
            </p:cNvSpPr>
            <p:nvPr/>
          </p:nvSpPr>
          <p:spPr bwMode="auto">
            <a:xfrm>
              <a:off x="7190805" y="5703898"/>
              <a:ext cx="647700" cy="484187"/>
            </a:xfrm>
            <a:prstGeom prst="ellipse">
              <a:avLst/>
            </a:prstGeom>
            <a:noFill/>
            <a:ln w="28575">
              <a:solidFill>
                <a:srgbClr val="33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94" name="Text Box 46"/>
            <p:cNvSpPr txBox="1">
              <a:spLocks noChangeArrowheads="1"/>
            </p:cNvSpPr>
            <p:nvPr/>
          </p:nvSpPr>
          <p:spPr bwMode="auto">
            <a:xfrm>
              <a:off x="4701605" y="5254635"/>
              <a:ext cx="67786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6.5A</a:t>
              </a:r>
            </a:p>
          </p:txBody>
        </p:sp>
        <p:sp>
          <p:nvSpPr>
            <p:cNvPr id="104495" name="Line 47"/>
            <p:cNvSpPr>
              <a:spLocks noChangeShapeType="1"/>
            </p:cNvSpPr>
            <p:nvPr/>
          </p:nvSpPr>
          <p:spPr bwMode="auto">
            <a:xfrm>
              <a:off x="5003230" y="5467360"/>
              <a:ext cx="61913" cy="176213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96" name="Text Box 48"/>
            <p:cNvSpPr txBox="1">
              <a:spLocks noChangeArrowheads="1"/>
            </p:cNvSpPr>
            <p:nvPr/>
          </p:nvSpPr>
          <p:spPr bwMode="auto">
            <a:xfrm>
              <a:off x="5185793" y="5281623"/>
              <a:ext cx="841375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267MV/m</a:t>
              </a:r>
            </a:p>
          </p:txBody>
        </p:sp>
        <p:sp>
          <p:nvSpPr>
            <p:cNvPr id="104497" name="Line 49"/>
            <p:cNvSpPr>
              <a:spLocks noChangeShapeType="1"/>
            </p:cNvSpPr>
            <p:nvPr/>
          </p:nvSpPr>
          <p:spPr bwMode="auto">
            <a:xfrm>
              <a:off x="5550918" y="5494348"/>
              <a:ext cx="61912" cy="176212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498" name="Text Box 50"/>
            <p:cNvSpPr txBox="1">
              <a:spLocks noChangeArrowheads="1"/>
            </p:cNvSpPr>
            <p:nvPr/>
          </p:nvSpPr>
          <p:spPr bwMode="auto">
            <a:xfrm>
              <a:off x="6049393" y="5268923"/>
              <a:ext cx="67786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0.3m</a:t>
              </a:r>
            </a:p>
          </p:txBody>
        </p:sp>
        <p:sp>
          <p:nvSpPr>
            <p:cNvPr id="104499" name="Line 51"/>
            <p:cNvSpPr>
              <a:spLocks noChangeShapeType="1"/>
            </p:cNvSpPr>
            <p:nvPr/>
          </p:nvSpPr>
          <p:spPr bwMode="auto">
            <a:xfrm flipH="1">
              <a:off x="6125593" y="5481648"/>
              <a:ext cx="225425" cy="188912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500" name="Text Box 52"/>
            <p:cNvSpPr txBox="1">
              <a:spLocks noChangeArrowheads="1"/>
            </p:cNvSpPr>
            <p:nvPr/>
          </p:nvSpPr>
          <p:spPr bwMode="auto">
            <a:xfrm>
              <a:off x="5431855" y="6448435"/>
              <a:ext cx="99218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1.264GW</a:t>
              </a:r>
            </a:p>
          </p:txBody>
        </p:sp>
        <p:sp>
          <p:nvSpPr>
            <p:cNvPr id="104501" name="Line 53"/>
            <p:cNvSpPr>
              <a:spLocks noChangeShapeType="1"/>
            </p:cNvSpPr>
            <p:nvPr/>
          </p:nvSpPr>
          <p:spPr bwMode="auto">
            <a:xfrm flipH="1" flipV="1">
              <a:off x="5706493" y="6335723"/>
              <a:ext cx="25400" cy="174625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502" name="Text Box 54"/>
            <p:cNvSpPr txBox="1">
              <a:spLocks noChangeArrowheads="1"/>
            </p:cNvSpPr>
            <p:nvPr/>
          </p:nvSpPr>
          <p:spPr bwMode="auto">
            <a:xfrm>
              <a:off x="6584380" y="5421323"/>
              <a:ext cx="67786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16ns</a:t>
              </a:r>
            </a:p>
          </p:txBody>
        </p:sp>
        <p:sp>
          <p:nvSpPr>
            <p:cNvPr id="104503" name="Line 55"/>
            <p:cNvSpPr>
              <a:spLocks noChangeShapeType="1"/>
            </p:cNvSpPr>
            <p:nvPr/>
          </p:nvSpPr>
          <p:spPr bwMode="auto">
            <a:xfrm flipH="1">
              <a:off x="6784405" y="5634048"/>
              <a:ext cx="101600" cy="11430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4504" name="Text Box 56"/>
            <p:cNvSpPr txBox="1">
              <a:spLocks noChangeArrowheads="1"/>
            </p:cNvSpPr>
            <p:nvPr/>
          </p:nvSpPr>
          <p:spPr bwMode="auto">
            <a:xfrm>
              <a:off x="6535168" y="6535748"/>
              <a:ext cx="67786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1200">
                  <a:solidFill>
                    <a:schemeClr val="tx2">
                      <a:lumMod val="75000"/>
                    </a:schemeClr>
                  </a:solidFill>
                  <a:ea typeface="宋体" pitchFamily="2" charset="-122"/>
                </a:rPr>
                <a:t>25ns</a:t>
              </a:r>
            </a:p>
          </p:txBody>
        </p:sp>
        <p:sp>
          <p:nvSpPr>
            <p:cNvPr id="104505" name="Line 57"/>
            <p:cNvSpPr>
              <a:spLocks noChangeShapeType="1"/>
            </p:cNvSpPr>
            <p:nvPr/>
          </p:nvSpPr>
          <p:spPr bwMode="auto">
            <a:xfrm flipH="1" flipV="1">
              <a:off x="6784405" y="6299210"/>
              <a:ext cx="41275" cy="27305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69" name="Text Box 42"/>
            <p:cNvSpPr txBox="1">
              <a:spLocks noChangeArrowheads="1"/>
            </p:cNvSpPr>
            <p:nvPr/>
          </p:nvSpPr>
          <p:spPr bwMode="auto">
            <a:xfrm>
              <a:off x="221680" y="3546766"/>
              <a:ext cx="8851900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eaLnBrk="0" hangingPunct="0">
                <a:spcBef>
                  <a:spcPct val="50000"/>
                </a:spcBef>
              </a:pPr>
              <a:r>
                <a:rPr lang="en-US" altLang="zh-CN" sz="3600" dirty="0" smtClean="0">
                  <a:solidFill>
                    <a:srgbClr val="0000FF"/>
                  </a:solidFill>
                  <a:latin typeface="Times New Roman" pitchFamily="18" charset="0"/>
                  <a:ea typeface="+mj-ea"/>
                  <a:cs typeface="Times New Roman" pitchFamily="18" charset="0"/>
                </a:rPr>
                <a:t>AFLC RF-to-beam efficiency:</a:t>
              </a:r>
              <a:endParaRPr lang="en-US" altLang="zh-CN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08957" y="4186445"/>
              <a:ext cx="1428596" cy="369332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RF Structure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74" name="Slide Number Placeholder 2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3FF10-02B5-481C-B935-8EAB4850A911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404040"/>
              </a:solidFill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143126" y="3038474"/>
          <a:ext cx="5371560" cy="1757795"/>
        </p:xfrm>
        <a:graphic>
          <a:graphicData uri="http://schemas.openxmlformats.org/presentationml/2006/ole">
            <p:oleObj spid="_x0000_s1027" name="Equation" r:id="rId5" imgW="1434960" imgH="469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0" y="172604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zh-CN" sz="32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AFLC Power </a:t>
            </a:r>
            <a:r>
              <a:rPr lang="en-US" altLang="zh-CN" sz="32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and efficiency flow </a:t>
            </a:r>
            <a:r>
              <a:rPr lang="en-US" altLang="zh-CN" sz="32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chart  </a:t>
            </a:r>
            <a:endParaRPr lang="en-US" altLang="zh-CN" sz="32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3851275" y="1673363"/>
            <a:ext cx="38512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>
                <a:solidFill>
                  <a:srgbClr val="002060"/>
                </a:solidFill>
                <a:ea typeface="宋体" pitchFamily="2" charset="-122"/>
              </a:rPr>
              <a:t>Main beam injection, magnets, services, infrastructure, and detector</a:t>
            </a:r>
          </a:p>
        </p:txBody>
      </p:sp>
      <p:sp>
        <p:nvSpPr>
          <p:cNvPr id="36" name="Line 11"/>
          <p:cNvSpPr>
            <a:spLocks noChangeShapeType="1"/>
          </p:cNvSpPr>
          <p:nvPr/>
        </p:nvSpPr>
        <p:spPr bwMode="auto">
          <a:xfrm flipV="1">
            <a:off x="1789113" y="1384438"/>
            <a:ext cx="57356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7" name="Line 12"/>
          <p:cNvSpPr>
            <a:spLocks noChangeShapeType="1"/>
          </p:cNvSpPr>
          <p:nvPr/>
        </p:nvSpPr>
        <p:spPr bwMode="auto">
          <a:xfrm>
            <a:off x="5651500" y="1384438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14"/>
          <p:cNvSpPr txBox="1">
            <a:spLocks noChangeArrowheads="1"/>
          </p:cNvSpPr>
          <p:nvPr/>
        </p:nvSpPr>
        <p:spPr bwMode="auto">
          <a:xfrm>
            <a:off x="1042988" y="1997213"/>
            <a:ext cx="1954212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>
                <a:solidFill>
                  <a:srgbClr val="002060"/>
                </a:solidFill>
                <a:ea typeface="宋体" pitchFamily="2" charset="-122"/>
              </a:rPr>
              <a:t>Power supplies to klystrons gallery 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1042988" y="3076713"/>
            <a:ext cx="16922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>
                <a:solidFill>
                  <a:srgbClr val="002060"/>
                </a:solidFill>
                <a:ea typeface="宋体" pitchFamily="2" charset="-122"/>
              </a:rPr>
              <a:t>Drive beam acceleration</a:t>
            </a: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1330325" y="4178438"/>
            <a:ext cx="973138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>
                <a:solidFill>
                  <a:srgbClr val="002060"/>
                </a:solidFill>
                <a:ea typeface="宋体" pitchFamily="2" charset="-122"/>
              </a:rPr>
              <a:t>DPETS</a:t>
            </a:r>
          </a:p>
        </p:txBody>
      </p:sp>
      <p:sp>
        <p:nvSpPr>
          <p:cNvPr id="41" name="Line 18"/>
          <p:cNvSpPr>
            <a:spLocks noChangeShapeType="1"/>
          </p:cNvSpPr>
          <p:nvPr/>
        </p:nvSpPr>
        <p:spPr bwMode="auto">
          <a:xfrm>
            <a:off x="1800225" y="1384438"/>
            <a:ext cx="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" name="Line 19"/>
          <p:cNvSpPr>
            <a:spLocks noChangeShapeType="1"/>
          </p:cNvSpPr>
          <p:nvPr/>
        </p:nvSpPr>
        <p:spPr bwMode="auto">
          <a:xfrm>
            <a:off x="1800225" y="2608400"/>
            <a:ext cx="0" cy="468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" name="Line 20"/>
          <p:cNvSpPr>
            <a:spLocks noChangeShapeType="1"/>
          </p:cNvSpPr>
          <p:nvPr/>
        </p:nvSpPr>
        <p:spPr bwMode="auto">
          <a:xfrm>
            <a:off x="1800225" y="3652975"/>
            <a:ext cx="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>
            <a:off x="2303463" y="4337188"/>
            <a:ext cx="1116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3419475" y="4013338"/>
            <a:ext cx="158432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>
                <a:solidFill>
                  <a:srgbClr val="002060"/>
                </a:solidFill>
                <a:ea typeface="宋体" pitchFamily="2" charset="-122"/>
              </a:rPr>
              <a:t>Drive beam Dumps</a:t>
            </a:r>
          </a:p>
        </p:txBody>
      </p:sp>
      <p:sp>
        <p:nvSpPr>
          <p:cNvPr id="46" name="Line 23"/>
          <p:cNvSpPr>
            <a:spLocks noChangeShapeType="1"/>
          </p:cNvSpPr>
          <p:nvPr/>
        </p:nvSpPr>
        <p:spPr bwMode="auto">
          <a:xfrm>
            <a:off x="1800225" y="4516575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1331913" y="5670688"/>
            <a:ext cx="973137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>
                <a:solidFill>
                  <a:srgbClr val="002060"/>
                </a:solidFill>
                <a:ea typeface="宋体" pitchFamily="2" charset="-122"/>
              </a:rPr>
              <a:t>Main linac</a:t>
            </a:r>
          </a:p>
        </p:txBody>
      </p:sp>
      <p:sp>
        <p:nvSpPr>
          <p:cNvPr id="48" name="Line 25"/>
          <p:cNvSpPr>
            <a:spLocks noChangeShapeType="1"/>
          </p:cNvSpPr>
          <p:nvPr/>
        </p:nvSpPr>
        <p:spPr bwMode="auto">
          <a:xfrm>
            <a:off x="2303463" y="5994538"/>
            <a:ext cx="18367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" name="Oval 26"/>
          <p:cNvSpPr>
            <a:spLocks noChangeArrowheads="1"/>
          </p:cNvSpPr>
          <p:nvPr/>
        </p:nvSpPr>
        <p:spPr bwMode="auto">
          <a:xfrm>
            <a:off x="4176713" y="5742125"/>
            <a:ext cx="1366837" cy="5397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27"/>
          <p:cNvSpPr txBox="1">
            <a:spLocks noChangeArrowheads="1"/>
          </p:cNvSpPr>
          <p:nvPr/>
        </p:nvSpPr>
        <p:spPr bwMode="auto">
          <a:xfrm>
            <a:off x="4319588" y="6313625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>
                <a:solidFill>
                  <a:srgbClr val="002060"/>
                </a:solidFill>
                <a:ea typeface="宋体" pitchFamily="2" charset="-122"/>
              </a:rPr>
              <a:t>Main beam</a:t>
            </a:r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7488238" y="1097100"/>
            <a:ext cx="1331912" cy="5397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>
            <a:off x="7812088" y="700225"/>
            <a:ext cx="1331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 dirty="0" smtClean="0">
                <a:solidFill>
                  <a:srgbClr val="002060"/>
                </a:solidFill>
                <a:ea typeface="宋体" pitchFamily="2" charset="-122"/>
              </a:rPr>
              <a:t>Site Power</a:t>
            </a:r>
            <a:endParaRPr lang="en-US" altLang="zh-CN" sz="1600" dirty="0">
              <a:solidFill>
                <a:srgbClr val="002060"/>
              </a:solidFill>
              <a:ea typeface="宋体" pitchFamily="2" charset="-122"/>
            </a:endParaRPr>
          </a:p>
        </p:txBody>
      </p:sp>
      <p:sp>
        <p:nvSpPr>
          <p:cNvPr id="53" name="Text Box 30"/>
          <p:cNvSpPr txBox="1">
            <a:spLocks noChangeArrowheads="1"/>
          </p:cNvSpPr>
          <p:nvPr/>
        </p:nvSpPr>
        <p:spPr bwMode="auto">
          <a:xfrm>
            <a:off x="4248150" y="581356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>
                <a:solidFill>
                  <a:srgbClr val="002060"/>
                </a:solidFill>
                <a:ea typeface="宋体" pitchFamily="2" charset="-122"/>
              </a:rPr>
              <a:t>31.2MW</a:t>
            </a:r>
          </a:p>
        </p:txBody>
      </p:sp>
      <p:sp>
        <p:nvSpPr>
          <p:cNvPr id="54" name="Text Box 31"/>
          <p:cNvSpPr txBox="1">
            <a:spLocks noChangeArrowheads="1"/>
          </p:cNvSpPr>
          <p:nvPr/>
        </p:nvSpPr>
        <p:spPr bwMode="auto">
          <a:xfrm>
            <a:off x="611188" y="538176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9900FF"/>
                </a:solidFill>
                <a:ea typeface="宋体" pitchFamily="2" charset="-122"/>
              </a:rPr>
              <a:t>120MW</a:t>
            </a:r>
            <a:endParaRPr lang="en-US" altLang="zh-CN" dirty="0">
              <a:solidFill>
                <a:srgbClr val="9900FF"/>
              </a:solidFill>
              <a:ea typeface="宋体" pitchFamily="2" charset="-122"/>
            </a:endParaRPr>
          </a:p>
        </p:txBody>
      </p:sp>
      <p:sp>
        <p:nvSpPr>
          <p:cNvPr id="55" name="Text Box 32"/>
          <p:cNvSpPr txBox="1">
            <a:spLocks noChangeArrowheads="1"/>
          </p:cNvSpPr>
          <p:nvPr/>
        </p:nvSpPr>
        <p:spPr bwMode="auto">
          <a:xfrm>
            <a:off x="647700" y="448165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9900FF"/>
                </a:solidFill>
                <a:ea typeface="宋体" pitchFamily="2" charset="-122"/>
              </a:rPr>
              <a:t>126MW</a:t>
            </a:r>
            <a:endParaRPr lang="en-US" altLang="zh-CN" dirty="0">
              <a:solidFill>
                <a:srgbClr val="9900FF"/>
              </a:solidFill>
              <a:ea typeface="宋体" pitchFamily="2" charset="-122"/>
            </a:endParaRPr>
          </a:p>
        </p:txBody>
      </p:sp>
      <p:sp>
        <p:nvSpPr>
          <p:cNvPr id="56" name="Text Box 33"/>
          <p:cNvSpPr txBox="1">
            <a:spLocks noChangeArrowheads="1"/>
          </p:cNvSpPr>
          <p:nvPr/>
        </p:nvSpPr>
        <p:spPr bwMode="auto">
          <a:xfrm>
            <a:off x="2484438" y="5526225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baseline="-2500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rf-main</a:t>
            </a:r>
            <a:r>
              <a:rPr lang="en-US" altLang="zh-CN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=26%</a:t>
            </a:r>
            <a:endParaRPr lang="en-US" altLang="zh-CN" baseline="-25000">
              <a:solidFill>
                <a:srgbClr val="9900FF"/>
              </a:solidFill>
              <a:ea typeface="宋体" pitchFamily="2" charset="-122"/>
              <a:sym typeface="Symbol" pitchFamily="18" charset="2"/>
            </a:endParaRPr>
          </a:p>
        </p:txBody>
      </p:sp>
      <p:sp>
        <p:nvSpPr>
          <p:cNvPr id="57" name="Text Box 34"/>
          <p:cNvSpPr txBox="1">
            <a:spLocks noChangeArrowheads="1"/>
          </p:cNvSpPr>
          <p:nvPr/>
        </p:nvSpPr>
        <p:spPr bwMode="auto">
          <a:xfrm>
            <a:off x="1765300" y="4842013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baseline="-2500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rf-tran</a:t>
            </a:r>
            <a:r>
              <a:rPr lang="en-US" altLang="zh-CN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=95%</a:t>
            </a:r>
            <a:endParaRPr lang="en-US" altLang="zh-CN" baseline="-25000">
              <a:solidFill>
                <a:srgbClr val="9900FF"/>
              </a:solidFill>
              <a:ea typeface="宋体" pitchFamily="2" charset="-122"/>
              <a:sym typeface="Symbol" pitchFamily="18" charset="2"/>
            </a:endParaRPr>
          </a:p>
        </p:txBody>
      </p:sp>
      <p:sp>
        <p:nvSpPr>
          <p:cNvPr id="58" name="Text Box 35"/>
          <p:cNvSpPr txBox="1">
            <a:spLocks noChangeArrowheads="1"/>
          </p:cNvSpPr>
          <p:nvPr/>
        </p:nvSpPr>
        <p:spPr bwMode="auto">
          <a:xfrm>
            <a:off x="611188" y="365297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9900FF"/>
                </a:solidFill>
                <a:ea typeface="宋体" pitchFamily="2" charset="-122"/>
              </a:rPr>
              <a:t>138MW</a:t>
            </a:r>
            <a:endParaRPr lang="en-US" altLang="zh-CN" dirty="0">
              <a:solidFill>
                <a:srgbClr val="9900FF"/>
              </a:solidFill>
              <a:ea typeface="宋体" pitchFamily="2" charset="-122"/>
            </a:endParaRPr>
          </a:p>
        </p:txBody>
      </p:sp>
      <p:sp>
        <p:nvSpPr>
          <p:cNvPr id="59" name="Text Box 36"/>
          <p:cNvSpPr txBox="1">
            <a:spLocks noChangeArrowheads="1"/>
          </p:cNvSpPr>
          <p:nvPr/>
        </p:nvSpPr>
        <p:spPr bwMode="auto">
          <a:xfrm>
            <a:off x="2773363" y="3113225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baseline="-2500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rf-drive</a:t>
            </a:r>
            <a:r>
              <a:rPr lang="en-US" altLang="zh-CN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=86%</a:t>
            </a:r>
            <a:endParaRPr lang="en-US" altLang="zh-CN" baseline="-25000">
              <a:solidFill>
                <a:srgbClr val="9900FF"/>
              </a:solidFill>
              <a:ea typeface="宋体" pitchFamily="2" charset="-122"/>
              <a:sym typeface="Symbol" pitchFamily="18" charset="2"/>
            </a:endParaRPr>
          </a:p>
        </p:txBody>
      </p:sp>
      <p:sp>
        <p:nvSpPr>
          <p:cNvPr id="60" name="Text Box 37"/>
          <p:cNvSpPr txBox="1">
            <a:spLocks noChangeArrowheads="1"/>
          </p:cNvSpPr>
          <p:nvPr/>
        </p:nvSpPr>
        <p:spPr bwMode="auto">
          <a:xfrm>
            <a:off x="611188" y="257347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>
                <a:solidFill>
                  <a:srgbClr val="9900FF"/>
                </a:solidFill>
                <a:ea typeface="宋体" pitchFamily="2" charset="-122"/>
              </a:rPr>
              <a:t>160MW</a:t>
            </a:r>
          </a:p>
        </p:txBody>
      </p:sp>
      <p:sp>
        <p:nvSpPr>
          <p:cNvPr id="61" name="Text Box 38"/>
          <p:cNvSpPr txBox="1">
            <a:spLocks noChangeArrowheads="1"/>
          </p:cNvSpPr>
          <p:nvPr/>
        </p:nvSpPr>
        <p:spPr bwMode="auto">
          <a:xfrm>
            <a:off x="755650" y="1565413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9900FF"/>
                </a:solidFill>
                <a:ea typeface="宋体" pitchFamily="2" charset="-122"/>
              </a:rPr>
              <a:t>291MW</a:t>
            </a:r>
            <a:endParaRPr lang="en-US" altLang="zh-CN" dirty="0">
              <a:solidFill>
                <a:srgbClr val="9900FF"/>
              </a:solidFill>
              <a:ea typeface="宋体" pitchFamily="2" charset="-122"/>
            </a:endParaRPr>
          </a:p>
        </p:txBody>
      </p:sp>
      <p:sp>
        <p:nvSpPr>
          <p:cNvPr id="62" name="Text Box 40"/>
          <p:cNvSpPr txBox="1">
            <a:spLocks noChangeArrowheads="1"/>
          </p:cNvSpPr>
          <p:nvPr/>
        </p:nvSpPr>
        <p:spPr bwMode="auto">
          <a:xfrm>
            <a:off x="5219700" y="2162313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9900FF"/>
                </a:solidFill>
                <a:ea typeface="宋体" pitchFamily="2" charset="-122"/>
              </a:rPr>
              <a:t>~100MW</a:t>
            </a:r>
            <a:r>
              <a:rPr lang="en-US" altLang="zh-CN" sz="2400" dirty="0">
                <a:solidFill>
                  <a:srgbClr val="9900FF"/>
                </a:solidFill>
                <a:ea typeface="宋体" pitchFamily="2" charset="-122"/>
              </a:rPr>
              <a:t>*</a:t>
            </a:r>
          </a:p>
        </p:txBody>
      </p:sp>
      <p:sp>
        <p:nvSpPr>
          <p:cNvPr id="63" name="Text Box 41"/>
          <p:cNvSpPr txBox="1">
            <a:spLocks noChangeArrowheads="1"/>
          </p:cNvSpPr>
          <p:nvPr/>
        </p:nvSpPr>
        <p:spPr bwMode="auto">
          <a:xfrm>
            <a:off x="7559675" y="120505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9900FF"/>
                </a:solidFill>
                <a:ea typeface="宋体" pitchFamily="2" charset="-122"/>
              </a:rPr>
              <a:t>~400MW</a:t>
            </a:r>
            <a:endParaRPr lang="en-US" altLang="zh-CN" dirty="0">
              <a:solidFill>
                <a:srgbClr val="9900FF"/>
              </a:solidFill>
              <a:ea typeface="宋体" pitchFamily="2" charset="-122"/>
            </a:endParaRPr>
          </a:p>
        </p:txBody>
      </p:sp>
      <p:sp>
        <p:nvSpPr>
          <p:cNvPr id="64" name="Text Box 42"/>
          <p:cNvSpPr txBox="1">
            <a:spLocks noChangeArrowheads="1"/>
          </p:cNvSpPr>
          <p:nvPr/>
        </p:nvSpPr>
        <p:spPr bwMode="auto">
          <a:xfrm>
            <a:off x="6335713" y="3726000"/>
            <a:ext cx="2070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200" dirty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sz="2400" baseline="-25000" dirty="0" smtClean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total</a:t>
            </a:r>
            <a:r>
              <a:rPr lang="en-US" altLang="zh-CN" sz="2400" dirty="0" smtClean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~7.8%</a:t>
            </a:r>
            <a:endParaRPr lang="en-US" altLang="zh-CN" sz="2400" baseline="-25000" dirty="0">
              <a:solidFill>
                <a:srgbClr val="9900FF"/>
              </a:solidFill>
              <a:ea typeface="宋体" pitchFamily="2" charset="-122"/>
              <a:sym typeface="Symbol" pitchFamily="18" charset="2"/>
            </a:endParaRPr>
          </a:p>
        </p:txBody>
      </p:sp>
      <p:sp>
        <p:nvSpPr>
          <p:cNvPr id="65" name="Text Box 43"/>
          <p:cNvSpPr txBox="1">
            <a:spLocks noChangeArrowheads="1"/>
          </p:cNvSpPr>
          <p:nvPr/>
        </p:nvSpPr>
        <p:spPr bwMode="auto">
          <a:xfrm>
            <a:off x="5651500" y="2797313"/>
            <a:ext cx="3208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 b="1">
                <a:solidFill>
                  <a:srgbClr val="002060"/>
                </a:solidFill>
                <a:ea typeface="宋体" pitchFamily="2" charset="-122"/>
              </a:rPr>
              <a:t>*</a:t>
            </a:r>
            <a:r>
              <a:rPr lang="en-US" altLang="zh-CN" sz="1600">
                <a:solidFill>
                  <a:srgbClr val="002060"/>
                </a:solidFill>
                <a:ea typeface="宋体" pitchFamily="2" charset="-122"/>
              </a:rPr>
              <a:t> Borrowed from the CLIC design</a:t>
            </a:r>
          </a:p>
        </p:txBody>
      </p:sp>
      <p:sp>
        <p:nvSpPr>
          <p:cNvPr id="66" name="Text Box 44"/>
          <p:cNvSpPr txBox="1">
            <a:spLocks noChangeArrowheads="1"/>
          </p:cNvSpPr>
          <p:nvPr/>
        </p:nvSpPr>
        <p:spPr bwMode="auto">
          <a:xfrm>
            <a:off x="1806575" y="1554300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 dirty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baseline="-25000" dirty="0" smtClean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AC-</a:t>
            </a:r>
            <a:r>
              <a:rPr lang="en-US" altLang="zh-CN" baseline="-25000" dirty="0" err="1" smtClean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rf</a:t>
            </a:r>
            <a:r>
              <a:rPr lang="en-US" altLang="zh-CN" dirty="0" smtClean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=55</a:t>
            </a:r>
            <a:r>
              <a:rPr lang="en-US" altLang="zh-CN" dirty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%</a:t>
            </a:r>
            <a:endParaRPr lang="en-US" altLang="zh-CN" baseline="-25000" dirty="0">
              <a:solidFill>
                <a:srgbClr val="9900FF"/>
              </a:solidFill>
              <a:ea typeface="宋体" pitchFamily="2" charset="-122"/>
              <a:sym typeface="Symbol" pitchFamily="18" charset="2"/>
            </a:endParaRPr>
          </a:p>
        </p:txBody>
      </p: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3FF10-02B5-481C-B935-8EAB4850A911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What and Why Dielectric Wakefield Acceleration</a:t>
            </a: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Argonne Flexible Linear Collider</a:t>
            </a: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Add-on for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Symbol"/>
              </a:rPr>
              <a:t> -  Collider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LC R&amp;D @Argonne Wakefield Accelerator facility</a:t>
            </a:r>
            <a:endParaRPr lang="en-US" sz="2800" dirty="0" smtClean="0">
              <a:solidFill>
                <a:schemeClr val="accent4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851275" y="1881188"/>
            <a:ext cx="38512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Main beam injection, magnets, services, infrastructure, and detector</a:t>
            </a:r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 flipV="1">
            <a:off x="1789113" y="1592263"/>
            <a:ext cx="573563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5651500" y="1592263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1042988" y="2205038"/>
            <a:ext cx="1954212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Power supplies to klystrons gallery 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1042988" y="3284538"/>
            <a:ext cx="169227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Drive beam acceleration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1330325" y="4386263"/>
            <a:ext cx="973138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DPETS</a:t>
            </a: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800225" y="1592263"/>
            <a:ext cx="0" cy="612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1800225" y="2816225"/>
            <a:ext cx="0" cy="468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60" name="Line 20"/>
          <p:cNvSpPr>
            <a:spLocks noChangeShapeType="1"/>
          </p:cNvSpPr>
          <p:nvPr/>
        </p:nvSpPr>
        <p:spPr bwMode="auto">
          <a:xfrm>
            <a:off x="1800225" y="3860800"/>
            <a:ext cx="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61" name="Line 21"/>
          <p:cNvSpPr>
            <a:spLocks noChangeShapeType="1"/>
          </p:cNvSpPr>
          <p:nvPr/>
        </p:nvSpPr>
        <p:spPr bwMode="auto">
          <a:xfrm>
            <a:off x="2303463" y="4545013"/>
            <a:ext cx="11160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62" name="Text Box 22"/>
          <p:cNvSpPr txBox="1">
            <a:spLocks noChangeArrowheads="1"/>
          </p:cNvSpPr>
          <p:nvPr/>
        </p:nvSpPr>
        <p:spPr bwMode="auto">
          <a:xfrm>
            <a:off x="3419475" y="4221163"/>
            <a:ext cx="1584325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Drive beam Dumps</a:t>
            </a:r>
          </a:p>
        </p:txBody>
      </p:sp>
      <p:sp>
        <p:nvSpPr>
          <p:cNvPr id="35863" name="Line 23"/>
          <p:cNvSpPr>
            <a:spLocks noChangeShapeType="1"/>
          </p:cNvSpPr>
          <p:nvPr/>
        </p:nvSpPr>
        <p:spPr bwMode="auto">
          <a:xfrm>
            <a:off x="1800225" y="4724400"/>
            <a:ext cx="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64" name="Text Box 24"/>
          <p:cNvSpPr txBox="1">
            <a:spLocks noChangeArrowheads="1"/>
          </p:cNvSpPr>
          <p:nvPr/>
        </p:nvSpPr>
        <p:spPr bwMode="auto">
          <a:xfrm>
            <a:off x="1331913" y="5878513"/>
            <a:ext cx="973137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Main </a:t>
            </a:r>
            <a:r>
              <a:rPr lang="en-US" altLang="zh-CN" sz="1600" dirty="0" err="1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linac</a:t>
            </a:r>
            <a:endParaRPr lang="en-US" altLang="zh-CN" sz="1600" dirty="0">
              <a:solidFill>
                <a:schemeClr val="tx2">
                  <a:lumMod val="75000"/>
                </a:schemeClr>
              </a:solidFill>
              <a:ea typeface="宋体" pitchFamily="2" charset="-122"/>
            </a:endParaRPr>
          </a:p>
        </p:txBody>
      </p:sp>
      <p:sp>
        <p:nvSpPr>
          <p:cNvPr id="35865" name="Line 25"/>
          <p:cNvSpPr>
            <a:spLocks noChangeShapeType="1"/>
          </p:cNvSpPr>
          <p:nvPr/>
        </p:nvSpPr>
        <p:spPr bwMode="auto">
          <a:xfrm>
            <a:off x="2303463" y="6202363"/>
            <a:ext cx="18367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66" name="Oval 26"/>
          <p:cNvSpPr>
            <a:spLocks noChangeArrowheads="1"/>
          </p:cNvSpPr>
          <p:nvPr/>
        </p:nvSpPr>
        <p:spPr bwMode="auto">
          <a:xfrm>
            <a:off x="4176713" y="5949950"/>
            <a:ext cx="1366837" cy="5397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Text Box 27"/>
          <p:cNvSpPr txBox="1">
            <a:spLocks noChangeArrowheads="1"/>
          </p:cNvSpPr>
          <p:nvPr/>
        </p:nvSpPr>
        <p:spPr bwMode="auto">
          <a:xfrm>
            <a:off x="4319588" y="6521450"/>
            <a:ext cx="1368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Main beam</a:t>
            </a:r>
          </a:p>
        </p:txBody>
      </p:sp>
      <p:sp>
        <p:nvSpPr>
          <p:cNvPr id="35868" name="Oval 28"/>
          <p:cNvSpPr>
            <a:spLocks noChangeArrowheads="1"/>
          </p:cNvSpPr>
          <p:nvPr/>
        </p:nvSpPr>
        <p:spPr bwMode="auto">
          <a:xfrm>
            <a:off x="7488238" y="1304925"/>
            <a:ext cx="1331912" cy="5397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Text Box 29"/>
          <p:cNvSpPr txBox="1">
            <a:spLocks noChangeArrowheads="1"/>
          </p:cNvSpPr>
          <p:nvPr/>
        </p:nvSpPr>
        <p:spPr bwMode="auto">
          <a:xfrm>
            <a:off x="7812088" y="908050"/>
            <a:ext cx="1331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1600" dirty="0" smtClean="0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Site Power</a:t>
            </a:r>
            <a:endParaRPr lang="en-US" altLang="zh-CN" sz="1600" dirty="0">
              <a:solidFill>
                <a:schemeClr val="tx2">
                  <a:lumMod val="75000"/>
                </a:schemeClr>
              </a:solidFill>
              <a:ea typeface="宋体" pitchFamily="2" charset="-122"/>
            </a:endParaRPr>
          </a:p>
        </p:txBody>
      </p:sp>
      <p:sp>
        <p:nvSpPr>
          <p:cNvPr id="35870" name="Text Box 30"/>
          <p:cNvSpPr txBox="1">
            <a:spLocks noChangeArrowheads="1"/>
          </p:cNvSpPr>
          <p:nvPr/>
        </p:nvSpPr>
        <p:spPr bwMode="auto">
          <a:xfrm>
            <a:off x="4248150" y="60213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31.2MW</a:t>
            </a:r>
            <a:endParaRPr lang="en-US" altLang="zh-CN" dirty="0">
              <a:solidFill>
                <a:schemeClr val="tx2">
                  <a:lumMod val="75000"/>
                </a:schemeClr>
              </a:solidFill>
              <a:ea typeface="宋体" pitchFamily="2" charset="-122"/>
            </a:endParaRPr>
          </a:p>
        </p:txBody>
      </p:sp>
      <p:sp>
        <p:nvSpPr>
          <p:cNvPr id="35871" name="Text Box 31"/>
          <p:cNvSpPr txBox="1">
            <a:spLocks noChangeArrowheads="1"/>
          </p:cNvSpPr>
          <p:nvPr/>
        </p:nvSpPr>
        <p:spPr bwMode="auto">
          <a:xfrm>
            <a:off x="611188" y="558958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FF0000"/>
                </a:solidFill>
                <a:ea typeface="宋体" pitchFamily="2" charset="-122"/>
              </a:rPr>
              <a:t>62MW</a:t>
            </a:r>
            <a:endParaRPr lang="en-US" altLang="zh-CN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35872" name="Text Box 32"/>
          <p:cNvSpPr txBox="1">
            <a:spLocks noChangeArrowheads="1"/>
          </p:cNvSpPr>
          <p:nvPr/>
        </p:nvSpPr>
        <p:spPr bwMode="auto">
          <a:xfrm>
            <a:off x="647700" y="468947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FF0000"/>
                </a:solidFill>
                <a:ea typeface="宋体" pitchFamily="2" charset="-122"/>
              </a:rPr>
              <a:t>65MW</a:t>
            </a:r>
            <a:endParaRPr lang="en-US" altLang="zh-CN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35873" name="Text Box 33"/>
          <p:cNvSpPr txBox="1">
            <a:spLocks noChangeArrowheads="1"/>
          </p:cNvSpPr>
          <p:nvPr/>
        </p:nvSpPr>
        <p:spPr bwMode="auto">
          <a:xfrm>
            <a:off x="2484438" y="5734050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 dirty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baseline="-25000" dirty="0" err="1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rf</a:t>
            </a:r>
            <a:r>
              <a:rPr lang="en-US" altLang="zh-CN" baseline="-25000" dirty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-main</a:t>
            </a:r>
            <a:r>
              <a:rPr lang="en-US" altLang="zh-CN" dirty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=26%</a:t>
            </a:r>
            <a:endParaRPr lang="en-US" altLang="zh-CN" baseline="-25000" dirty="0">
              <a:solidFill>
                <a:srgbClr val="9900FF"/>
              </a:solidFill>
              <a:ea typeface="宋体" pitchFamily="2" charset="-122"/>
              <a:sym typeface="Symbol" pitchFamily="18" charset="2"/>
            </a:endParaRPr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1765300" y="5049838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baseline="-2500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rf-tran</a:t>
            </a:r>
            <a:r>
              <a:rPr lang="en-US" altLang="zh-CN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=95%</a:t>
            </a:r>
            <a:endParaRPr lang="en-US" altLang="zh-CN" baseline="-25000">
              <a:solidFill>
                <a:srgbClr val="9900FF"/>
              </a:solidFill>
              <a:ea typeface="宋体" pitchFamily="2" charset="-122"/>
              <a:sym typeface="Symbol" pitchFamily="18" charset="2"/>
            </a:endParaRPr>
          </a:p>
        </p:txBody>
      </p:sp>
      <p:sp>
        <p:nvSpPr>
          <p:cNvPr id="35875" name="Text Box 35"/>
          <p:cNvSpPr txBox="1">
            <a:spLocks noChangeArrowheads="1"/>
          </p:cNvSpPr>
          <p:nvPr/>
        </p:nvSpPr>
        <p:spPr bwMode="auto">
          <a:xfrm>
            <a:off x="611188" y="38608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FF0000"/>
                </a:solidFill>
                <a:ea typeface="宋体" pitchFamily="2" charset="-122"/>
              </a:rPr>
              <a:t>77MW</a:t>
            </a:r>
            <a:endParaRPr lang="en-US" altLang="zh-CN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35876" name="Text Box 36"/>
          <p:cNvSpPr txBox="1">
            <a:spLocks noChangeArrowheads="1"/>
          </p:cNvSpPr>
          <p:nvPr/>
        </p:nvSpPr>
        <p:spPr bwMode="auto">
          <a:xfrm>
            <a:off x="2773363" y="3321050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baseline="-2500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rf-drive</a:t>
            </a:r>
            <a:r>
              <a:rPr lang="en-US" altLang="zh-CN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=86%</a:t>
            </a:r>
            <a:endParaRPr lang="en-US" altLang="zh-CN" baseline="-25000">
              <a:solidFill>
                <a:srgbClr val="9900FF"/>
              </a:solidFill>
              <a:ea typeface="宋体" pitchFamily="2" charset="-122"/>
              <a:sym typeface="Symbol" pitchFamily="18" charset="2"/>
            </a:endParaRPr>
          </a:p>
        </p:txBody>
      </p:sp>
      <p:sp>
        <p:nvSpPr>
          <p:cNvPr id="35877" name="Text Box 37"/>
          <p:cNvSpPr txBox="1">
            <a:spLocks noChangeArrowheads="1"/>
          </p:cNvSpPr>
          <p:nvPr/>
        </p:nvSpPr>
        <p:spPr bwMode="auto">
          <a:xfrm>
            <a:off x="611188" y="27813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FF0000"/>
                </a:solidFill>
                <a:ea typeface="宋体" pitchFamily="2" charset="-122"/>
              </a:rPr>
              <a:t>90MW</a:t>
            </a:r>
            <a:endParaRPr lang="en-US" altLang="zh-CN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35878" name="Text Box 38"/>
          <p:cNvSpPr txBox="1">
            <a:spLocks noChangeArrowheads="1"/>
          </p:cNvSpPr>
          <p:nvPr/>
        </p:nvSpPr>
        <p:spPr bwMode="auto">
          <a:xfrm>
            <a:off x="755650" y="177323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FF0000"/>
                </a:solidFill>
                <a:ea typeface="宋体" pitchFamily="2" charset="-122"/>
              </a:rPr>
              <a:t>100MW</a:t>
            </a:r>
            <a:endParaRPr lang="en-US" altLang="zh-CN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5219700" y="2370138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9900FF"/>
                </a:solidFill>
                <a:ea typeface="宋体" pitchFamily="2" charset="-122"/>
              </a:rPr>
              <a:t>~100MW</a:t>
            </a:r>
            <a:r>
              <a:rPr lang="en-US" altLang="zh-CN" sz="2400" dirty="0">
                <a:solidFill>
                  <a:srgbClr val="9900FF"/>
                </a:solidFill>
                <a:ea typeface="宋体" pitchFamily="2" charset="-122"/>
              </a:rPr>
              <a:t>*</a:t>
            </a:r>
          </a:p>
        </p:txBody>
      </p:sp>
      <p:sp>
        <p:nvSpPr>
          <p:cNvPr id="35881" name="Text Box 41"/>
          <p:cNvSpPr txBox="1">
            <a:spLocks noChangeArrowheads="1"/>
          </p:cNvSpPr>
          <p:nvPr/>
        </p:nvSpPr>
        <p:spPr bwMode="auto">
          <a:xfrm>
            <a:off x="7559675" y="1412875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dirty="0" smtClean="0">
                <a:solidFill>
                  <a:srgbClr val="FF0000"/>
                </a:solidFill>
                <a:ea typeface="宋体" pitchFamily="2" charset="-122"/>
              </a:rPr>
              <a:t>~200MW</a:t>
            </a:r>
            <a:endParaRPr lang="en-US" altLang="zh-CN" dirty="0">
              <a:solidFill>
                <a:srgbClr val="FF0000"/>
              </a:solidFill>
              <a:ea typeface="宋体" pitchFamily="2" charset="-122"/>
            </a:endParaRPr>
          </a:p>
        </p:txBody>
      </p:sp>
      <p:sp>
        <p:nvSpPr>
          <p:cNvPr id="35882" name="Text Box 42"/>
          <p:cNvSpPr txBox="1">
            <a:spLocks noChangeArrowheads="1"/>
          </p:cNvSpPr>
          <p:nvPr/>
        </p:nvSpPr>
        <p:spPr bwMode="auto">
          <a:xfrm>
            <a:off x="6155604" y="3684444"/>
            <a:ext cx="2070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3200" dirty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sz="2400" baseline="-25000" dirty="0" smtClean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total</a:t>
            </a:r>
            <a:r>
              <a:rPr lang="en-US" altLang="zh-CN" sz="2400" dirty="0" smtClean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~16%</a:t>
            </a:r>
            <a:endParaRPr lang="en-US" altLang="zh-CN" sz="2400" baseline="-25000" dirty="0">
              <a:solidFill>
                <a:srgbClr val="9900FF"/>
              </a:solidFill>
              <a:ea typeface="宋体" pitchFamily="2" charset="-122"/>
              <a:sym typeface="Symbol" pitchFamily="18" charset="2"/>
            </a:endParaRPr>
          </a:p>
        </p:txBody>
      </p: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5651500" y="3005138"/>
            <a:ext cx="3208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*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ea typeface="宋体" pitchFamily="2" charset="-122"/>
              </a:rPr>
              <a:t> Borrowed from the CLIC design</a:t>
            </a:r>
          </a:p>
        </p:txBody>
      </p:sp>
      <p:sp>
        <p:nvSpPr>
          <p:cNvPr id="35884" name="Text Box 44"/>
          <p:cNvSpPr txBox="1">
            <a:spLocks noChangeArrowheads="1"/>
          </p:cNvSpPr>
          <p:nvPr/>
        </p:nvSpPr>
        <p:spPr bwMode="auto">
          <a:xfrm>
            <a:off x="1806575" y="1762125"/>
            <a:ext cx="161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 dirty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baseline="-25000" dirty="0" smtClean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AC-</a:t>
            </a:r>
            <a:r>
              <a:rPr lang="en-US" altLang="zh-CN" baseline="-25000" dirty="0" err="1" smtClean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rf</a:t>
            </a:r>
            <a:r>
              <a:rPr lang="en-US" altLang="zh-CN" dirty="0" smtClean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=55</a:t>
            </a:r>
            <a:r>
              <a:rPr lang="en-US" altLang="zh-CN" dirty="0">
                <a:solidFill>
                  <a:srgbClr val="9900FF"/>
                </a:solidFill>
                <a:ea typeface="宋体" pitchFamily="2" charset="-122"/>
                <a:sym typeface="Symbol" pitchFamily="18" charset="2"/>
              </a:rPr>
              <a:t>%</a:t>
            </a:r>
            <a:endParaRPr lang="en-US" altLang="zh-CN" baseline="-25000" dirty="0">
              <a:solidFill>
                <a:srgbClr val="9900FF"/>
              </a:solidFill>
              <a:ea typeface="宋体" pitchFamily="2" charset="-122"/>
              <a:sym typeface="Symbol" pitchFamily="18" charset="2"/>
            </a:endParaRPr>
          </a:p>
        </p:txBody>
      </p:sp>
      <p:sp>
        <p:nvSpPr>
          <p:cNvPr id="35" name="Text Box 44"/>
          <p:cNvSpPr txBox="1">
            <a:spLocks noChangeArrowheads="1"/>
          </p:cNvSpPr>
          <p:nvPr/>
        </p:nvSpPr>
        <p:spPr bwMode="auto">
          <a:xfrm>
            <a:off x="2291484" y="847725"/>
            <a:ext cx="33888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 dirty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baseline="-25000" dirty="0" smtClean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AC-</a:t>
            </a:r>
            <a:r>
              <a:rPr lang="en-US" altLang="zh-CN" baseline="-25000" dirty="0" err="1" smtClean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rf</a:t>
            </a:r>
            <a:r>
              <a:rPr lang="en-US" altLang="zh-CN" dirty="0" smtClean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=90% (CLIC/SLAC)</a:t>
            </a:r>
            <a:endParaRPr lang="en-US" altLang="zh-CN" baseline="-25000" dirty="0">
              <a:solidFill>
                <a:srgbClr val="FF0000"/>
              </a:solidFill>
              <a:ea typeface="宋体" pitchFamily="2" charset="-122"/>
              <a:sym typeface="Symbol" pitchFamily="18" charset="2"/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3454256" y="5124450"/>
            <a:ext cx="40410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zh-CN" sz="2400" dirty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</a:t>
            </a:r>
            <a:r>
              <a:rPr lang="en-US" altLang="zh-CN" baseline="-25000" dirty="0" err="1" smtClean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rf</a:t>
            </a:r>
            <a:r>
              <a:rPr lang="en-US" altLang="zh-CN" baseline="-25000" dirty="0" smtClean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-main</a:t>
            </a:r>
            <a:r>
              <a:rPr lang="en-US" altLang="zh-CN" dirty="0" smtClean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=50% (AWA bunch shaping)</a:t>
            </a:r>
            <a:endParaRPr lang="en-US" altLang="zh-CN" baseline="-25000" dirty="0">
              <a:solidFill>
                <a:srgbClr val="FF0000"/>
              </a:solidFill>
              <a:ea typeface="宋体" pitchFamily="2" charset="-122"/>
              <a:sym typeface="Symbol" pitchFamily="18" charset="2"/>
            </a:endParaRPr>
          </a:p>
        </p:txBody>
      </p:sp>
      <p:cxnSp>
        <p:nvCxnSpPr>
          <p:cNvPr id="39" name="Elbow Connector 38"/>
          <p:cNvCxnSpPr/>
          <p:nvPr/>
        </p:nvCxnSpPr>
        <p:spPr bwMode="auto">
          <a:xfrm rot="5400000" flipH="1" flipV="1">
            <a:off x="2168236" y="1461656"/>
            <a:ext cx="665019" cy="401781"/>
          </a:xfrm>
          <a:prstGeom prst="bent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5" name="Elbow Connector 44"/>
          <p:cNvCxnSpPr/>
          <p:nvPr/>
        </p:nvCxnSpPr>
        <p:spPr bwMode="auto">
          <a:xfrm rot="5400000" flipH="1" flipV="1">
            <a:off x="3851562" y="5555674"/>
            <a:ext cx="498766" cy="332509"/>
          </a:xfrm>
          <a:prstGeom prst="bentConnector3">
            <a:avLst>
              <a:gd name="adj1" fmla="val -2778"/>
            </a:avLst>
          </a:prstGeom>
          <a:noFill/>
          <a:ln w="38100">
            <a:solidFill>
              <a:srgbClr val="FF000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3FF10-02B5-481C-B935-8EAB4850A911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41" name="Text Box 5"/>
          <p:cNvSpPr txBox="1">
            <a:spLocks noChangeArrowheads="1"/>
          </p:cNvSpPr>
          <p:nvPr/>
        </p:nvSpPr>
        <p:spPr bwMode="auto">
          <a:xfrm>
            <a:off x="0" y="172604"/>
            <a:ext cx="914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Improved</a:t>
            </a:r>
            <a:r>
              <a:rPr lang="en-US" altLang="zh-CN" sz="32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AFLC Power and efficiency  </a:t>
            </a:r>
            <a:endParaRPr lang="en-US" altLang="zh-CN" sz="32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What and Why Dielectric Wakefield Acceleration</a:t>
            </a: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Argonne Flexible Linear Collider</a:t>
            </a: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Add-on for 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 -  Collider</a:t>
            </a:r>
            <a:endParaRPr lang="en-US" sz="12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LC R&amp;D @Argonne Wakefield Accelerator facility</a:t>
            </a:r>
          </a:p>
          <a:p>
            <a:endParaRPr lang="en-US" sz="12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roup 558"/>
          <p:cNvGrpSpPr/>
          <p:nvPr/>
        </p:nvGrpSpPr>
        <p:grpSpPr>
          <a:xfrm>
            <a:off x="6510482" y="179822"/>
            <a:ext cx="2228850" cy="2314852"/>
            <a:chOff x="6510482" y="179822"/>
            <a:chExt cx="2228850" cy="2314852"/>
          </a:xfrm>
        </p:grpSpPr>
        <p:grpSp>
          <p:nvGrpSpPr>
            <p:cNvPr id="17" name="Group 239"/>
            <p:cNvGrpSpPr>
              <a:grpSpLocks/>
            </p:cNvGrpSpPr>
            <p:nvPr/>
          </p:nvGrpSpPr>
          <p:grpSpPr bwMode="auto">
            <a:xfrm>
              <a:off x="6607320" y="179822"/>
              <a:ext cx="1974850" cy="1311275"/>
              <a:chOff x="2642" y="289"/>
              <a:chExt cx="1244" cy="826"/>
            </a:xfrm>
          </p:grpSpPr>
          <p:sp>
            <p:nvSpPr>
              <p:cNvPr id="43248" name="Line 240"/>
              <p:cNvSpPr>
                <a:spLocks noChangeShapeType="1"/>
              </p:cNvSpPr>
              <p:nvPr/>
            </p:nvSpPr>
            <p:spPr bwMode="auto">
              <a:xfrm flipV="1">
                <a:off x="2691" y="1113"/>
                <a:ext cx="6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49" name="Line 241"/>
              <p:cNvSpPr>
                <a:spLocks noChangeShapeType="1"/>
              </p:cNvSpPr>
              <p:nvPr/>
            </p:nvSpPr>
            <p:spPr bwMode="auto">
              <a:xfrm flipV="1">
                <a:off x="2706" y="907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50" name="Line 242"/>
              <p:cNvSpPr>
                <a:spLocks noChangeShapeType="1"/>
              </p:cNvSpPr>
              <p:nvPr/>
            </p:nvSpPr>
            <p:spPr bwMode="auto">
              <a:xfrm flipV="1">
                <a:off x="2731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51" name="Line 243"/>
              <p:cNvSpPr>
                <a:spLocks noChangeShapeType="1"/>
              </p:cNvSpPr>
              <p:nvPr/>
            </p:nvSpPr>
            <p:spPr bwMode="auto">
              <a:xfrm flipV="1">
                <a:off x="2757" y="904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52" name="Line 244"/>
              <p:cNvSpPr>
                <a:spLocks noChangeShapeType="1"/>
              </p:cNvSpPr>
              <p:nvPr/>
            </p:nvSpPr>
            <p:spPr bwMode="auto">
              <a:xfrm flipV="1">
                <a:off x="2782" y="905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53" name="Line 245"/>
              <p:cNvSpPr>
                <a:spLocks noChangeShapeType="1"/>
              </p:cNvSpPr>
              <p:nvPr/>
            </p:nvSpPr>
            <p:spPr bwMode="auto">
              <a:xfrm flipV="1">
                <a:off x="2807" y="908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54" name="Line 246"/>
              <p:cNvSpPr>
                <a:spLocks noChangeShapeType="1"/>
              </p:cNvSpPr>
              <p:nvPr/>
            </p:nvSpPr>
            <p:spPr bwMode="auto">
              <a:xfrm flipV="1">
                <a:off x="2832" y="907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55" name="Line 247"/>
              <p:cNvSpPr>
                <a:spLocks noChangeShapeType="1"/>
              </p:cNvSpPr>
              <p:nvPr/>
            </p:nvSpPr>
            <p:spPr bwMode="auto">
              <a:xfrm flipV="1">
                <a:off x="2858" y="905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56" name="Line 248"/>
              <p:cNvSpPr>
                <a:spLocks noChangeShapeType="1"/>
              </p:cNvSpPr>
              <p:nvPr/>
            </p:nvSpPr>
            <p:spPr bwMode="auto">
              <a:xfrm flipV="1">
                <a:off x="2883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57" name="Line 249"/>
              <p:cNvSpPr>
                <a:spLocks noChangeShapeType="1"/>
              </p:cNvSpPr>
              <p:nvPr/>
            </p:nvSpPr>
            <p:spPr bwMode="auto">
              <a:xfrm flipV="1">
                <a:off x="3049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58" name="Line 250"/>
              <p:cNvSpPr>
                <a:spLocks noChangeShapeType="1"/>
              </p:cNvSpPr>
              <p:nvPr/>
            </p:nvSpPr>
            <p:spPr bwMode="auto">
              <a:xfrm flipV="1">
                <a:off x="3074" y="905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59" name="Line 251"/>
              <p:cNvSpPr>
                <a:spLocks noChangeShapeType="1"/>
              </p:cNvSpPr>
              <p:nvPr/>
            </p:nvSpPr>
            <p:spPr bwMode="auto">
              <a:xfrm flipV="1">
                <a:off x="3100" y="903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60" name="Line 252"/>
              <p:cNvSpPr>
                <a:spLocks noChangeShapeType="1"/>
              </p:cNvSpPr>
              <p:nvPr/>
            </p:nvSpPr>
            <p:spPr bwMode="auto">
              <a:xfrm flipV="1">
                <a:off x="3125" y="904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61" name="Line 253"/>
              <p:cNvSpPr>
                <a:spLocks noChangeShapeType="1"/>
              </p:cNvSpPr>
              <p:nvPr/>
            </p:nvSpPr>
            <p:spPr bwMode="auto">
              <a:xfrm flipV="1">
                <a:off x="3150" y="907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62" name="Line 254"/>
              <p:cNvSpPr>
                <a:spLocks noChangeShapeType="1"/>
              </p:cNvSpPr>
              <p:nvPr/>
            </p:nvSpPr>
            <p:spPr bwMode="auto">
              <a:xfrm flipV="1">
                <a:off x="3175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63" name="Line 255"/>
              <p:cNvSpPr>
                <a:spLocks noChangeShapeType="1"/>
              </p:cNvSpPr>
              <p:nvPr/>
            </p:nvSpPr>
            <p:spPr bwMode="auto">
              <a:xfrm flipV="1">
                <a:off x="3201" y="904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64" name="Line 256"/>
              <p:cNvSpPr>
                <a:spLocks noChangeShapeType="1"/>
              </p:cNvSpPr>
              <p:nvPr/>
            </p:nvSpPr>
            <p:spPr bwMode="auto">
              <a:xfrm flipV="1">
                <a:off x="3226" y="905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65" name="Line 257"/>
              <p:cNvSpPr>
                <a:spLocks noChangeShapeType="1"/>
              </p:cNvSpPr>
              <p:nvPr/>
            </p:nvSpPr>
            <p:spPr bwMode="auto">
              <a:xfrm>
                <a:off x="2706" y="858"/>
                <a:ext cx="17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66" name="Line 258"/>
              <p:cNvSpPr>
                <a:spLocks noChangeShapeType="1"/>
              </p:cNvSpPr>
              <p:nvPr/>
            </p:nvSpPr>
            <p:spPr bwMode="auto">
              <a:xfrm>
                <a:off x="2707" y="635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67" name="Line 259"/>
              <p:cNvSpPr>
                <a:spLocks noChangeShapeType="1"/>
              </p:cNvSpPr>
              <p:nvPr/>
            </p:nvSpPr>
            <p:spPr bwMode="auto">
              <a:xfrm flipV="1">
                <a:off x="2698" y="395"/>
                <a:ext cx="1" cy="4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68" name="Line 260"/>
              <p:cNvSpPr>
                <a:spLocks noChangeShapeType="1"/>
              </p:cNvSpPr>
              <p:nvPr/>
            </p:nvSpPr>
            <p:spPr bwMode="auto">
              <a:xfrm flipV="1">
                <a:off x="2883" y="767"/>
                <a:ext cx="0" cy="1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69" name="Line 261"/>
              <p:cNvSpPr>
                <a:spLocks noChangeShapeType="1"/>
              </p:cNvSpPr>
              <p:nvPr/>
            </p:nvSpPr>
            <p:spPr bwMode="auto">
              <a:xfrm flipV="1">
                <a:off x="3045" y="603"/>
                <a:ext cx="0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70" name="Text Box 262"/>
              <p:cNvSpPr txBox="1">
                <a:spLocks noChangeArrowheads="1"/>
              </p:cNvSpPr>
              <p:nvPr/>
            </p:nvSpPr>
            <p:spPr bwMode="auto">
              <a:xfrm>
                <a:off x="2742" y="480"/>
                <a:ext cx="27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</a:rPr>
                  <a:t>5us</a:t>
                </a:r>
              </a:p>
            </p:txBody>
          </p:sp>
          <p:sp>
            <p:nvSpPr>
              <p:cNvPr id="43271" name="Line 263"/>
              <p:cNvSpPr>
                <a:spLocks noChangeShapeType="1"/>
              </p:cNvSpPr>
              <p:nvPr/>
            </p:nvSpPr>
            <p:spPr bwMode="auto">
              <a:xfrm>
                <a:off x="3401" y="1113"/>
                <a:ext cx="16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72" name="Line 264"/>
              <p:cNvSpPr>
                <a:spLocks noChangeShapeType="1"/>
              </p:cNvSpPr>
              <p:nvPr/>
            </p:nvSpPr>
            <p:spPr bwMode="auto">
              <a:xfrm>
                <a:off x="3628" y="1114"/>
                <a:ext cx="2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73" name="Line 265"/>
              <p:cNvSpPr>
                <a:spLocks noChangeShapeType="1"/>
              </p:cNvSpPr>
              <p:nvPr/>
            </p:nvSpPr>
            <p:spPr bwMode="auto">
              <a:xfrm flipV="1">
                <a:off x="3643" y="908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74" name="Line 266"/>
              <p:cNvSpPr>
                <a:spLocks noChangeShapeType="1"/>
              </p:cNvSpPr>
              <p:nvPr/>
            </p:nvSpPr>
            <p:spPr bwMode="auto">
              <a:xfrm flipV="1">
                <a:off x="3668" y="907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75" name="Line 267"/>
              <p:cNvSpPr>
                <a:spLocks noChangeShapeType="1"/>
              </p:cNvSpPr>
              <p:nvPr/>
            </p:nvSpPr>
            <p:spPr bwMode="auto">
              <a:xfrm flipV="1">
                <a:off x="3694" y="905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76" name="Line 268"/>
              <p:cNvSpPr>
                <a:spLocks noChangeShapeType="1"/>
              </p:cNvSpPr>
              <p:nvPr/>
            </p:nvSpPr>
            <p:spPr bwMode="auto">
              <a:xfrm flipV="1">
                <a:off x="3719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77" name="Line 269"/>
              <p:cNvSpPr>
                <a:spLocks noChangeShapeType="1"/>
              </p:cNvSpPr>
              <p:nvPr/>
            </p:nvSpPr>
            <p:spPr bwMode="auto">
              <a:xfrm flipV="1">
                <a:off x="3744" y="909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78" name="Line 270"/>
              <p:cNvSpPr>
                <a:spLocks noChangeShapeType="1"/>
              </p:cNvSpPr>
              <p:nvPr/>
            </p:nvSpPr>
            <p:spPr bwMode="auto">
              <a:xfrm flipV="1">
                <a:off x="3769" y="908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79" name="Line 271"/>
              <p:cNvSpPr>
                <a:spLocks noChangeShapeType="1"/>
              </p:cNvSpPr>
              <p:nvPr/>
            </p:nvSpPr>
            <p:spPr bwMode="auto">
              <a:xfrm flipV="1">
                <a:off x="3795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80" name="Line 272"/>
              <p:cNvSpPr>
                <a:spLocks noChangeShapeType="1"/>
              </p:cNvSpPr>
              <p:nvPr/>
            </p:nvSpPr>
            <p:spPr bwMode="auto">
              <a:xfrm flipV="1">
                <a:off x="3820" y="907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81" name="Text Box 273"/>
              <p:cNvSpPr txBox="1">
                <a:spLocks noChangeArrowheads="1"/>
              </p:cNvSpPr>
              <p:nvPr/>
            </p:nvSpPr>
            <p:spPr bwMode="auto">
              <a:xfrm>
                <a:off x="2642" y="664"/>
                <a:ext cx="42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</a:rPr>
                  <a:t>16ns</a:t>
                </a:r>
              </a:p>
            </p:txBody>
          </p:sp>
          <p:sp>
            <p:nvSpPr>
              <p:cNvPr id="43282" name="Line 274"/>
              <p:cNvSpPr>
                <a:spLocks noChangeShapeType="1"/>
              </p:cNvSpPr>
              <p:nvPr/>
            </p:nvSpPr>
            <p:spPr bwMode="auto">
              <a:xfrm>
                <a:off x="2708" y="444"/>
                <a:ext cx="11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83" name="Line 275"/>
              <p:cNvSpPr>
                <a:spLocks noChangeShapeType="1"/>
              </p:cNvSpPr>
              <p:nvPr/>
            </p:nvSpPr>
            <p:spPr bwMode="auto">
              <a:xfrm flipV="1">
                <a:off x="3886" y="412"/>
                <a:ext cx="0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43284" name="Text Box 276"/>
              <p:cNvSpPr txBox="1">
                <a:spLocks noChangeArrowheads="1"/>
              </p:cNvSpPr>
              <p:nvPr/>
            </p:nvSpPr>
            <p:spPr bwMode="auto">
              <a:xfrm>
                <a:off x="2743" y="289"/>
                <a:ext cx="46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chemeClr val="tx2">
                        <a:lumMod val="75000"/>
                      </a:schemeClr>
                    </a:solidFill>
                    <a:latin typeface="Calibri" pitchFamily="34" charset="0"/>
                  </a:rPr>
                  <a:t>100us</a:t>
                </a:r>
              </a:p>
            </p:txBody>
          </p:sp>
        </p:grpSp>
        <p:sp>
          <p:nvSpPr>
            <p:cNvPr id="43285" name="Text Box 277"/>
            <p:cNvSpPr txBox="1">
              <a:spLocks noChangeArrowheads="1"/>
            </p:cNvSpPr>
            <p:nvPr/>
          </p:nvSpPr>
          <p:spPr bwMode="auto">
            <a:xfrm>
              <a:off x="6510482" y="1448234"/>
              <a:ext cx="2228850" cy="1046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 b="1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main beam structure   </a:t>
              </a:r>
              <a:r>
                <a:rPr lang="en-US" sz="12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(100us consists of 20 beam pulses, </a:t>
              </a:r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6.5A </a:t>
              </a:r>
              <a:r>
                <a:rPr lang="en-US" sz="1200" dirty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inside the pulse</a:t>
              </a:r>
              <a:r>
                <a:rPr lang="en-US" sz="1200" dirty="0" smtClean="0">
                  <a:solidFill>
                    <a:schemeClr val="tx2">
                      <a:lumMod val="75000"/>
                    </a:schemeClr>
                  </a:solidFill>
                  <a:latin typeface="Calibri" pitchFamily="34" charset="0"/>
                </a:rPr>
                <a:t>) 10.4uA w/  50Hz of  the machine rep rate.</a:t>
              </a:r>
              <a:endParaRPr lang="en-US" sz="12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43288" name="Rectangle 280"/>
            <p:cNvSpPr>
              <a:spLocks noChangeArrowheads="1"/>
            </p:cNvSpPr>
            <p:nvPr/>
          </p:nvSpPr>
          <p:spPr bwMode="auto">
            <a:xfrm>
              <a:off x="6639070" y="1148197"/>
              <a:ext cx="1920875" cy="2333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43291" name="Text Box 283"/>
          <p:cNvSpPr txBox="1">
            <a:spLocks noChangeArrowheads="1"/>
          </p:cNvSpPr>
          <p:nvPr/>
        </p:nvSpPr>
        <p:spPr bwMode="auto">
          <a:xfrm>
            <a:off x="0" y="360229"/>
            <a:ext cx="54832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Summary of a 150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GeV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Stage</a:t>
            </a:r>
          </a:p>
        </p:txBody>
      </p:sp>
      <p:pic>
        <p:nvPicPr>
          <p:cNvPr id="406" name="Picture 4"/>
          <p:cNvPicPr>
            <a:picLocks noChangeAspect="1" noChangeArrowheads="1"/>
          </p:cNvPicPr>
          <p:nvPr/>
        </p:nvPicPr>
        <p:blipFill>
          <a:blip r:embed="rId2" cstate="print"/>
          <a:srcRect t="11964"/>
          <a:stretch>
            <a:fillRect/>
          </a:stretch>
        </p:blipFill>
        <p:spPr bwMode="auto">
          <a:xfrm>
            <a:off x="3692525" y="1282700"/>
            <a:ext cx="15875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688" y="4314825"/>
            <a:ext cx="2640012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" name="AutoShape 7"/>
          <p:cNvSpPr>
            <a:spLocks noChangeAspect="1" noChangeArrowheads="1" noTextEdit="1"/>
          </p:cNvSpPr>
          <p:nvPr/>
        </p:nvSpPr>
        <p:spPr bwMode="auto">
          <a:xfrm rot="16200000" flipV="1">
            <a:off x="5100081" y="5367182"/>
            <a:ext cx="523875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" name="Freeform 8"/>
          <p:cNvSpPr>
            <a:spLocks noEditPoints="1"/>
          </p:cNvSpPr>
          <p:nvPr/>
        </p:nvSpPr>
        <p:spPr bwMode="auto">
          <a:xfrm rot="16200000" flipV="1">
            <a:off x="5070866" y="5629794"/>
            <a:ext cx="42063" cy="83737"/>
          </a:xfrm>
          <a:custGeom>
            <a:avLst/>
            <a:gdLst>
              <a:gd name="T0" fmla="*/ 31 w 33"/>
              <a:gd name="T1" fmla="*/ 30 h 31"/>
              <a:gd name="T2" fmla="*/ 31 w 33"/>
              <a:gd name="T3" fmla="*/ 30 h 31"/>
              <a:gd name="T4" fmla="*/ 32 w 33"/>
              <a:gd name="T5" fmla="*/ 29 h 31"/>
              <a:gd name="T6" fmla="*/ 33 w 33"/>
              <a:gd name="T7" fmla="*/ 30 h 31"/>
              <a:gd name="T8" fmla="*/ 33 w 33"/>
              <a:gd name="T9" fmla="*/ 30 h 31"/>
              <a:gd name="T10" fmla="*/ 32 w 33"/>
              <a:gd name="T11" fmla="*/ 31 h 31"/>
              <a:gd name="T12" fmla="*/ 31 w 33"/>
              <a:gd name="T13" fmla="*/ 31 h 31"/>
              <a:gd name="T14" fmla="*/ 28 w 33"/>
              <a:gd name="T15" fmla="*/ 27 h 31"/>
              <a:gd name="T16" fmla="*/ 28 w 33"/>
              <a:gd name="T17" fmla="*/ 26 h 31"/>
              <a:gd name="T18" fmla="*/ 28 w 33"/>
              <a:gd name="T19" fmla="*/ 26 h 31"/>
              <a:gd name="T20" fmla="*/ 29 w 33"/>
              <a:gd name="T21" fmla="*/ 26 h 31"/>
              <a:gd name="T22" fmla="*/ 29 w 33"/>
              <a:gd name="T23" fmla="*/ 27 h 31"/>
              <a:gd name="T24" fmla="*/ 29 w 33"/>
              <a:gd name="T25" fmla="*/ 27 h 31"/>
              <a:gd name="T26" fmla="*/ 28 w 33"/>
              <a:gd name="T27" fmla="*/ 28 h 31"/>
              <a:gd name="T28" fmla="*/ 25 w 33"/>
              <a:gd name="T29" fmla="*/ 24 h 31"/>
              <a:gd name="T30" fmla="*/ 21 w 33"/>
              <a:gd name="T31" fmla="*/ 20 h 31"/>
              <a:gd name="T32" fmla="*/ 21 w 33"/>
              <a:gd name="T33" fmla="*/ 20 h 31"/>
              <a:gd name="T34" fmla="*/ 22 w 33"/>
              <a:gd name="T35" fmla="*/ 20 h 31"/>
              <a:gd name="T36" fmla="*/ 26 w 33"/>
              <a:gd name="T37" fmla="*/ 23 h 31"/>
              <a:gd name="T38" fmla="*/ 26 w 33"/>
              <a:gd name="T39" fmla="*/ 24 h 31"/>
              <a:gd name="T40" fmla="*/ 25 w 33"/>
              <a:gd name="T41" fmla="*/ 24 h 31"/>
              <a:gd name="T42" fmla="*/ 25 w 33"/>
              <a:gd name="T43" fmla="*/ 24 h 31"/>
              <a:gd name="T44" fmla="*/ 18 w 33"/>
              <a:gd name="T45" fmla="*/ 17 h 31"/>
              <a:gd name="T46" fmla="*/ 18 w 33"/>
              <a:gd name="T47" fmla="*/ 17 h 31"/>
              <a:gd name="T48" fmla="*/ 18 w 33"/>
              <a:gd name="T49" fmla="*/ 16 h 31"/>
              <a:gd name="T50" fmla="*/ 19 w 33"/>
              <a:gd name="T51" fmla="*/ 16 h 31"/>
              <a:gd name="T52" fmla="*/ 19 w 33"/>
              <a:gd name="T53" fmla="*/ 17 h 31"/>
              <a:gd name="T54" fmla="*/ 19 w 33"/>
              <a:gd name="T55" fmla="*/ 18 h 31"/>
              <a:gd name="T56" fmla="*/ 18 w 33"/>
              <a:gd name="T57" fmla="*/ 18 h 31"/>
              <a:gd name="T58" fmla="*/ 14 w 33"/>
              <a:gd name="T59" fmla="*/ 14 h 31"/>
              <a:gd name="T60" fmla="*/ 14 w 33"/>
              <a:gd name="T61" fmla="*/ 14 h 31"/>
              <a:gd name="T62" fmla="*/ 14 w 33"/>
              <a:gd name="T63" fmla="*/ 13 h 31"/>
              <a:gd name="T64" fmla="*/ 15 w 33"/>
              <a:gd name="T65" fmla="*/ 13 h 31"/>
              <a:gd name="T66" fmla="*/ 16 w 33"/>
              <a:gd name="T67" fmla="*/ 14 h 31"/>
              <a:gd name="T68" fmla="*/ 15 w 33"/>
              <a:gd name="T69" fmla="*/ 14 h 31"/>
              <a:gd name="T70" fmla="*/ 15 w 33"/>
              <a:gd name="T71" fmla="*/ 15 h 31"/>
              <a:gd name="T72" fmla="*/ 14 w 33"/>
              <a:gd name="T73" fmla="*/ 14 h 31"/>
              <a:gd name="T74" fmla="*/ 7 w 33"/>
              <a:gd name="T75" fmla="*/ 7 h 31"/>
              <a:gd name="T76" fmla="*/ 7 w 33"/>
              <a:gd name="T77" fmla="*/ 7 h 31"/>
              <a:gd name="T78" fmla="*/ 8 w 33"/>
              <a:gd name="T79" fmla="*/ 6 h 31"/>
              <a:gd name="T80" fmla="*/ 12 w 33"/>
              <a:gd name="T81" fmla="*/ 10 h 31"/>
              <a:gd name="T82" fmla="*/ 12 w 33"/>
              <a:gd name="T83" fmla="*/ 11 h 31"/>
              <a:gd name="T84" fmla="*/ 12 w 33"/>
              <a:gd name="T85" fmla="*/ 11 h 31"/>
              <a:gd name="T86" fmla="*/ 11 w 33"/>
              <a:gd name="T87" fmla="*/ 11 h 31"/>
              <a:gd name="T88" fmla="*/ 4 w 33"/>
              <a:gd name="T89" fmla="*/ 4 h 31"/>
              <a:gd name="T90" fmla="*/ 4 w 33"/>
              <a:gd name="T91" fmla="*/ 4 h 31"/>
              <a:gd name="T92" fmla="*/ 4 w 33"/>
              <a:gd name="T93" fmla="*/ 3 h 31"/>
              <a:gd name="T94" fmla="*/ 5 w 33"/>
              <a:gd name="T95" fmla="*/ 3 h 31"/>
              <a:gd name="T96" fmla="*/ 5 w 33"/>
              <a:gd name="T97" fmla="*/ 4 h 31"/>
              <a:gd name="T98" fmla="*/ 5 w 33"/>
              <a:gd name="T99" fmla="*/ 5 h 31"/>
              <a:gd name="T100" fmla="*/ 4 w 33"/>
              <a:gd name="T101" fmla="*/ 5 h 31"/>
              <a:gd name="T102" fmla="*/ 1 w 33"/>
              <a:gd name="T103" fmla="*/ 1 h 31"/>
              <a:gd name="T104" fmla="*/ 0 w 33"/>
              <a:gd name="T105" fmla="*/ 1 h 31"/>
              <a:gd name="T106" fmla="*/ 1 w 33"/>
              <a:gd name="T107" fmla="*/ 0 h 31"/>
              <a:gd name="T108" fmla="*/ 1 w 33"/>
              <a:gd name="T109" fmla="*/ 0 h 31"/>
              <a:gd name="T110" fmla="*/ 2 w 33"/>
              <a:gd name="T111" fmla="*/ 0 h 31"/>
              <a:gd name="T112" fmla="*/ 2 w 33"/>
              <a:gd name="T113" fmla="*/ 1 h 31"/>
              <a:gd name="T114" fmla="*/ 1 w 33"/>
              <a:gd name="T115" fmla="*/ 2 h 31"/>
              <a:gd name="T116" fmla="*/ 1 w 33"/>
              <a:gd name="T117" fmla="*/ 1 h 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3"/>
              <a:gd name="T178" fmla="*/ 0 h 31"/>
              <a:gd name="T179" fmla="*/ 33 w 33"/>
              <a:gd name="T180" fmla="*/ 31 h 3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3" h="31">
                <a:moveTo>
                  <a:pt x="31" y="31"/>
                </a:moveTo>
                <a:lnTo>
                  <a:pt x="31" y="31"/>
                </a:lnTo>
                <a:lnTo>
                  <a:pt x="31" y="30"/>
                </a:lnTo>
                <a:lnTo>
                  <a:pt x="32" y="29"/>
                </a:lnTo>
                <a:lnTo>
                  <a:pt x="33" y="30"/>
                </a:lnTo>
                <a:lnTo>
                  <a:pt x="33" y="31"/>
                </a:lnTo>
                <a:lnTo>
                  <a:pt x="32" y="31"/>
                </a:lnTo>
                <a:lnTo>
                  <a:pt x="31" y="31"/>
                </a:lnTo>
                <a:close/>
                <a:moveTo>
                  <a:pt x="28" y="27"/>
                </a:moveTo>
                <a:lnTo>
                  <a:pt x="28" y="27"/>
                </a:lnTo>
                <a:lnTo>
                  <a:pt x="28" y="26"/>
                </a:lnTo>
                <a:lnTo>
                  <a:pt x="29" y="26"/>
                </a:lnTo>
                <a:lnTo>
                  <a:pt x="29" y="27"/>
                </a:lnTo>
                <a:lnTo>
                  <a:pt x="29" y="28"/>
                </a:lnTo>
                <a:lnTo>
                  <a:pt x="28" y="28"/>
                </a:lnTo>
                <a:lnTo>
                  <a:pt x="28" y="27"/>
                </a:lnTo>
                <a:close/>
                <a:moveTo>
                  <a:pt x="25" y="24"/>
                </a:moveTo>
                <a:lnTo>
                  <a:pt x="21" y="21"/>
                </a:lnTo>
                <a:lnTo>
                  <a:pt x="21" y="20"/>
                </a:lnTo>
                <a:lnTo>
                  <a:pt x="22" y="20"/>
                </a:lnTo>
                <a:lnTo>
                  <a:pt x="26" y="23"/>
                </a:lnTo>
                <a:lnTo>
                  <a:pt x="26" y="24"/>
                </a:lnTo>
                <a:lnTo>
                  <a:pt x="25" y="24"/>
                </a:lnTo>
                <a:close/>
                <a:moveTo>
                  <a:pt x="18" y="18"/>
                </a:moveTo>
                <a:lnTo>
                  <a:pt x="18" y="18"/>
                </a:lnTo>
                <a:lnTo>
                  <a:pt x="18" y="17"/>
                </a:lnTo>
                <a:lnTo>
                  <a:pt x="17" y="17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19" y="17"/>
                </a:lnTo>
                <a:lnTo>
                  <a:pt x="19" y="18"/>
                </a:lnTo>
                <a:lnTo>
                  <a:pt x="18" y="18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4" y="13"/>
                </a:lnTo>
                <a:lnTo>
                  <a:pt x="15" y="13"/>
                </a:lnTo>
                <a:lnTo>
                  <a:pt x="16" y="13"/>
                </a:lnTo>
                <a:lnTo>
                  <a:pt x="16" y="14"/>
                </a:lnTo>
                <a:lnTo>
                  <a:pt x="15" y="14"/>
                </a:lnTo>
                <a:lnTo>
                  <a:pt x="15" y="15"/>
                </a:lnTo>
                <a:lnTo>
                  <a:pt x="15" y="14"/>
                </a:lnTo>
                <a:lnTo>
                  <a:pt x="14" y="14"/>
                </a:lnTo>
                <a:close/>
                <a:moveTo>
                  <a:pt x="11" y="11"/>
                </a:moveTo>
                <a:lnTo>
                  <a:pt x="7" y="8"/>
                </a:lnTo>
                <a:lnTo>
                  <a:pt x="7" y="7"/>
                </a:lnTo>
                <a:lnTo>
                  <a:pt x="8" y="7"/>
                </a:lnTo>
                <a:lnTo>
                  <a:pt x="8" y="6"/>
                </a:lnTo>
                <a:lnTo>
                  <a:pt x="8" y="7"/>
                </a:lnTo>
                <a:lnTo>
                  <a:pt x="9" y="7"/>
                </a:lnTo>
                <a:lnTo>
                  <a:pt x="12" y="10"/>
                </a:lnTo>
                <a:lnTo>
                  <a:pt x="12" y="11"/>
                </a:lnTo>
                <a:lnTo>
                  <a:pt x="11" y="11"/>
                </a:lnTo>
                <a:close/>
                <a:moveTo>
                  <a:pt x="4" y="5"/>
                </a:moveTo>
                <a:lnTo>
                  <a:pt x="4" y="5"/>
                </a:lnTo>
                <a:lnTo>
                  <a:pt x="4" y="4"/>
                </a:lnTo>
                <a:lnTo>
                  <a:pt x="4" y="3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" name="Freeform 9"/>
          <p:cNvSpPr>
            <a:spLocks noEditPoints="1"/>
          </p:cNvSpPr>
          <p:nvPr/>
        </p:nvSpPr>
        <p:spPr bwMode="auto">
          <a:xfrm rot="16200000" flipV="1">
            <a:off x="5161432" y="5672267"/>
            <a:ext cx="44612" cy="91841"/>
          </a:xfrm>
          <a:custGeom>
            <a:avLst/>
            <a:gdLst>
              <a:gd name="T0" fmla="*/ 30 w 35"/>
              <a:gd name="T1" fmla="*/ 30 h 34"/>
              <a:gd name="T2" fmla="*/ 31 w 35"/>
              <a:gd name="T3" fmla="*/ 30 h 34"/>
              <a:gd name="T4" fmla="*/ 31 w 35"/>
              <a:gd name="T5" fmla="*/ 29 h 34"/>
              <a:gd name="T6" fmla="*/ 35 w 35"/>
              <a:gd name="T7" fmla="*/ 33 h 34"/>
              <a:gd name="T8" fmla="*/ 35 w 35"/>
              <a:gd name="T9" fmla="*/ 34 h 34"/>
              <a:gd name="T10" fmla="*/ 35 w 35"/>
              <a:gd name="T11" fmla="*/ 34 h 34"/>
              <a:gd name="T12" fmla="*/ 34 w 35"/>
              <a:gd name="T13" fmla="*/ 34 h 34"/>
              <a:gd name="T14" fmla="*/ 27 w 35"/>
              <a:gd name="T15" fmla="*/ 27 h 34"/>
              <a:gd name="T16" fmla="*/ 27 w 35"/>
              <a:gd name="T17" fmla="*/ 27 h 34"/>
              <a:gd name="T18" fmla="*/ 28 w 35"/>
              <a:gd name="T19" fmla="*/ 26 h 34"/>
              <a:gd name="T20" fmla="*/ 28 w 35"/>
              <a:gd name="T21" fmla="*/ 26 h 34"/>
              <a:gd name="T22" fmla="*/ 29 w 35"/>
              <a:gd name="T23" fmla="*/ 27 h 34"/>
              <a:gd name="T24" fmla="*/ 28 w 35"/>
              <a:gd name="T25" fmla="*/ 28 h 34"/>
              <a:gd name="T26" fmla="*/ 28 w 35"/>
              <a:gd name="T27" fmla="*/ 28 h 34"/>
              <a:gd name="T28" fmla="*/ 24 w 35"/>
              <a:gd name="T29" fmla="*/ 24 h 34"/>
              <a:gd name="T30" fmla="*/ 24 w 35"/>
              <a:gd name="T31" fmla="*/ 24 h 34"/>
              <a:gd name="T32" fmla="*/ 24 w 35"/>
              <a:gd name="T33" fmla="*/ 23 h 34"/>
              <a:gd name="T34" fmla="*/ 25 w 35"/>
              <a:gd name="T35" fmla="*/ 23 h 34"/>
              <a:gd name="T36" fmla="*/ 25 w 35"/>
              <a:gd name="T37" fmla="*/ 23 h 34"/>
              <a:gd name="T38" fmla="*/ 25 w 35"/>
              <a:gd name="T39" fmla="*/ 24 h 34"/>
              <a:gd name="T40" fmla="*/ 24 w 35"/>
              <a:gd name="T41" fmla="*/ 24 h 34"/>
              <a:gd name="T42" fmla="*/ 24 w 35"/>
              <a:gd name="T43" fmla="*/ 24 h 34"/>
              <a:gd name="T44" fmla="*/ 17 w 35"/>
              <a:gd name="T45" fmla="*/ 17 h 34"/>
              <a:gd name="T46" fmla="*/ 17 w 35"/>
              <a:gd name="T47" fmla="*/ 17 h 34"/>
              <a:gd name="T48" fmla="*/ 18 w 35"/>
              <a:gd name="T49" fmla="*/ 16 h 34"/>
              <a:gd name="T50" fmla="*/ 22 w 35"/>
              <a:gd name="T51" fmla="*/ 20 h 34"/>
              <a:gd name="T52" fmla="*/ 22 w 35"/>
              <a:gd name="T53" fmla="*/ 21 h 34"/>
              <a:gd name="T54" fmla="*/ 21 w 35"/>
              <a:gd name="T55" fmla="*/ 21 h 34"/>
              <a:gd name="T56" fmla="*/ 21 w 35"/>
              <a:gd name="T57" fmla="*/ 21 h 34"/>
              <a:gd name="T58" fmla="*/ 14 w 35"/>
              <a:gd name="T59" fmla="*/ 14 h 34"/>
              <a:gd name="T60" fmla="*/ 13 w 35"/>
              <a:gd name="T61" fmla="*/ 14 h 34"/>
              <a:gd name="T62" fmla="*/ 14 w 35"/>
              <a:gd name="T63" fmla="*/ 13 h 34"/>
              <a:gd name="T64" fmla="*/ 15 w 35"/>
              <a:gd name="T65" fmla="*/ 13 h 34"/>
              <a:gd name="T66" fmla="*/ 15 w 35"/>
              <a:gd name="T67" fmla="*/ 14 h 34"/>
              <a:gd name="T68" fmla="*/ 15 w 35"/>
              <a:gd name="T69" fmla="*/ 14 h 34"/>
              <a:gd name="T70" fmla="*/ 14 w 35"/>
              <a:gd name="T71" fmla="*/ 15 h 34"/>
              <a:gd name="T72" fmla="*/ 14 w 35"/>
              <a:gd name="T73" fmla="*/ 14 h 34"/>
              <a:gd name="T74" fmla="*/ 10 w 35"/>
              <a:gd name="T75" fmla="*/ 11 h 34"/>
              <a:gd name="T76" fmla="*/ 10 w 35"/>
              <a:gd name="T77" fmla="*/ 10 h 34"/>
              <a:gd name="T78" fmla="*/ 11 w 35"/>
              <a:gd name="T79" fmla="*/ 10 h 34"/>
              <a:gd name="T80" fmla="*/ 11 w 35"/>
              <a:gd name="T81" fmla="*/ 10 h 34"/>
              <a:gd name="T82" fmla="*/ 11 w 35"/>
              <a:gd name="T83" fmla="*/ 11 h 34"/>
              <a:gd name="T84" fmla="*/ 11 w 35"/>
              <a:gd name="T85" fmla="*/ 11 h 34"/>
              <a:gd name="T86" fmla="*/ 10 w 35"/>
              <a:gd name="T87" fmla="*/ 11 h 34"/>
              <a:gd name="T88" fmla="*/ 3 w 35"/>
              <a:gd name="T89" fmla="*/ 5 h 34"/>
              <a:gd name="T90" fmla="*/ 3 w 35"/>
              <a:gd name="T91" fmla="*/ 4 h 34"/>
              <a:gd name="T92" fmla="*/ 4 w 35"/>
              <a:gd name="T93" fmla="*/ 3 h 34"/>
              <a:gd name="T94" fmla="*/ 4 w 35"/>
              <a:gd name="T95" fmla="*/ 4 h 34"/>
              <a:gd name="T96" fmla="*/ 8 w 35"/>
              <a:gd name="T97" fmla="*/ 7 h 34"/>
              <a:gd name="T98" fmla="*/ 8 w 35"/>
              <a:gd name="T99" fmla="*/ 8 h 34"/>
              <a:gd name="T100" fmla="*/ 7 w 35"/>
              <a:gd name="T101" fmla="*/ 8 h 34"/>
              <a:gd name="T102" fmla="*/ 0 w 35"/>
              <a:gd name="T103" fmla="*/ 1 h 34"/>
              <a:gd name="T104" fmla="*/ 0 w 35"/>
              <a:gd name="T105" fmla="*/ 1 h 34"/>
              <a:gd name="T106" fmla="*/ 0 w 35"/>
              <a:gd name="T107" fmla="*/ 0 h 34"/>
              <a:gd name="T108" fmla="*/ 1 w 35"/>
              <a:gd name="T109" fmla="*/ 0 h 34"/>
              <a:gd name="T110" fmla="*/ 1 w 35"/>
              <a:gd name="T111" fmla="*/ 0 h 34"/>
              <a:gd name="T112" fmla="*/ 1 w 35"/>
              <a:gd name="T113" fmla="*/ 1 h 34"/>
              <a:gd name="T114" fmla="*/ 0 w 35"/>
              <a:gd name="T115" fmla="*/ 2 h 34"/>
              <a:gd name="T116" fmla="*/ 0 w 35"/>
              <a:gd name="T117" fmla="*/ 1 h 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5"/>
              <a:gd name="T178" fmla="*/ 0 h 34"/>
              <a:gd name="T179" fmla="*/ 35 w 35"/>
              <a:gd name="T180" fmla="*/ 34 h 3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5" h="34">
                <a:moveTo>
                  <a:pt x="34" y="34"/>
                </a:moveTo>
                <a:lnTo>
                  <a:pt x="31" y="31"/>
                </a:lnTo>
                <a:lnTo>
                  <a:pt x="30" y="30"/>
                </a:lnTo>
                <a:lnTo>
                  <a:pt x="31" y="30"/>
                </a:lnTo>
                <a:lnTo>
                  <a:pt x="31" y="29"/>
                </a:lnTo>
                <a:lnTo>
                  <a:pt x="32" y="29"/>
                </a:lnTo>
                <a:lnTo>
                  <a:pt x="32" y="30"/>
                </a:lnTo>
                <a:lnTo>
                  <a:pt x="35" y="33"/>
                </a:lnTo>
                <a:lnTo>
                  <a:pt x="35" y="34"/>
                </a:lnTo>
                <a:lnTo>
                  <a:pt x="34" y="34"/>
                </a:lnTo>
                <a:close/>
                <a:moveTo>
                  <a:pt x="27" y="27"/>
                </a:moveTo>
                <a:lnTo>
                  <a:pt x="27" y="27"/>
                </a:lnTo>
                <a:lnTo>
                  <a:pt x="27" y="26"/>
                </a:lnTo>
                <a:lnTo>
                  <a:pt x="28" y="26"/>
                </a:lnTo>
                <a:lnTo>
                  <a:pt x="29" y="27"/>
                </a:lnTo>
                <a:lnTo>
                  <a:pt x="28" y="27"/>
                </a:lnTo>
                <a:lnTo>
                  <a:pt x="28" y="28"/>
                </a:lnTo>
                <a:lnTo>
                  <a:pt x="27" y="28"/>
                </a:lnTo>
                <a:lnTo>
                  <a:pt x="27" y="27"/>
                </a:lnTo>
                <a:close/>
                <a:moveTo>
                  <a:pt x="24" y="24"/>
                </a:moveTo>
                <a:lnTo>
                  <a:pt x="24" y="24"/>
                </a:lnTo>
                <a:lnTo>
                  <a:pt x="24" y="23"/>
                </a:lnTo>
                <a:lnTo>
                  <a:pt x="25" y="23"/>
                </a:lnTo>
                <a:lnTo>
                  <a:pt x="25" y="24"/>
                </a:lnTo>
                <a:lnTo>
                  <a:pt x="24" y="24"/>
                </a:lnTo>
                <a:close/>
                <a:moveTo>
                  <a:pt x="20" y="21"/>
                </a:moveTo>
                <a:lnTo>
                  <a:pt x="17" y="18"/>
                </a:lnTo>
                <a:lnTo>
                  <a:pt x="17" y="17"/>
                </a:lnTo>
                <a:lnTo>
                  <a:pt x="17" y="16"/>
                </a:lnTo>
                <a:lnTo>
                  <a:pt x="18" y="16"/>
                </a:lnTo>
                <a:lnTo>
                  <a:pt x="18" y="17"/>
                </a:lnTo>
                <a:lnTo>
                  <a:pt x="22" y="20"/>
                </a:lnTo>
                <a:lnTo>
                  <a:pt x="22" y="21"/>
                </a:lnTo>
                <a:lnTo>
                  <a:pt x="21" y="21"/>
                </a:lnTo>
                <a:lnTo>
                  <a:pt x="20" y="21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3" y="14"/>
                </a:lnTo>
                <a:lnTo>
                  <a:pt x="13" y="13"/>
                </a:lnTo>
                <a:lnTo>
                  <a:pt x="14" y="13"/>
                </a:lnTo>
                <a:lnTo>
                  <a:pt x="15" y="13"/>
                </a:lnTo>
                <a:lnTo>
                  <a:pt x="15" y="14"/>
                </a:lnTo>
                <a:lnTo>
                  <a:pt x="15" y="15"/>
                </a:lnTo>
                <a:lnTo>
                  <a:pt x="14" y="15"/>
                </a:lnTo>
                <a:lnTo>
                  <a:pt x="14" y="14"/>
                </a:lnTo>
                <a:close/>
                <a:moveTo>
                  <a:pt x="10" y="11"/>
                </a:moveTo>
                <a:lnTo>
                  <a:pt x="10" y="11"/>
                </a:lnTo>
                <a:lnTo>
                  <a:pt x="10" y="10"/>
                </a:lnTo>
                <a:lnTo>
                  <a:pt x="11" y="10"/>
                </a:lnTo>
                <a:lnTo>
                  <a:pt x="12" y="10"/>
                </a:lnTo>
                <a:lnTo>
                  <a:pt x="12" y="11"/>
                </a:lnTo>
                <a:lnTo>
                  <a:pt x="11" y="11"/>
                </a:lnTo>
                <a:lnTo>
                  <a:pt x="10" y="11"/>
                </a:lnTo>
                <a:close/>
                <a:moveTo>
                  <a:pt x="7" y="8"/>
                </a:moveTo>
                <a:lnTo>
                  <a:pt x="3" y="5"/>
                </a:lnTo>
                <a:lnTo>
                  <a:pt x="3" y="4"/>
                </a:lnTo>
                <a:lnTo>
                  <a:pt x="3" y="3"/>
                </a:lnTo>
                <a:lnTo>
                  <a:pt x="4" y="3"/>
                </a:lnTo>
                <a:lnTo>
                  <a:pt x="4" y="4"/>
                </a:lnTo>
                <a:lnTo>
                  <a:pt x="8" y="7"/>
                </a:lnTo>
                <a:lnTo>
                  <a:pt x="8" y="8"/>
                </a:lnTo>
                <a:lnTo>
                  <a:pt x="7" y="8"/>
                </a:lnTo>
                <a:close/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0" y="1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" name="Freeform 10"/>
          <p:cNvSpPr>
            <a:spLocks noEditPoints="1"/>
          </p:cNvSpPr>
          <p:nvPr/>
        </p:nvSpPr>
        <p:spPr bwMode="auto">
          <a:xfrm rot="16200000" flipV="1">
            <a:off x="5259389" y="5720703"/>
            <a:ext cx="45887" cy="91841"/>
          </a:xfrm>
          <a:custGeom>
            <a:avLst/>
            <a:gdLst>
              <a:gd name="T0" fmla="*/ 34 w 36"/>
              <a:gd name="T1" fmla="*/ 34 h 34"/>
              <a:gd name="T2" fmla="*/ 34 w 36"/>
              <a:gd name="T3" fmla="*/ 33 h 34"/>
              <a:gd name="T4" fmla="*/ 35 w 36"/>
              <a:gd name="T5" fmla="*/ 33 h 34"/>
              <a:gd name="T6" fmla="*/ 36 w 36"/>
              <a:gd name="T7" fmla="*/ 33 h 34"/>
              <a:gd name="T8" fmla="*/ 36 w 36"/>
              <a:gd name="T9" fmla="*/ 34 h 34"/>
              <a:gd name="T10" fmla="*/ 35 w 36"/>
              <a:gd name="T11" fmla="*/ 34 h 34"/>
              <a:gd name="T12" fmla="*/ 34 w 36"/>
              <a:gd name="T13" fmla="*/ 34 h 34"/>
              <a:gd name="T14" fmla="*/ 28 w 36"/>
              <a:gd name="T15" fmla="*/ 28 h 34"/>
              <a:gd name="T16" fmla="*/ 27 w 36"/>
              <a:gd name="T17" fmla="*/ 27 h 34"/>
              <a:gd name="T18" fmla="*/ 28 w 36"/>
              <a:gd name="T19" fmla="*/ 26 h 34"/>
              <a:gd name="T20" fmla="*/ 29 w 36"/>
              <a:gd name="T21" fmla="*/ 26 h 34"/>
              <a:gd name="T22" fmla="*/ 32 w 36"/>
              <a:gd name="T23" fmla="*/ 30 h 34"/>
              <a:gd name="T24" fmla="*/ 32 w 36"/>
              <a:gd name="T25" fmla="*/ 31 h 34"/>
              <a:gd name="T26" fmla="*/ 31 w 36"/>
              <a:gd name="T27" fmla="*/ 31 h 34"/>
              <a:gd name="T28" fmla="*/ 24 w 36"/>
              <a:gd name="T29" fmla="*/ 24 h 34"/>
              <a:gd name="T30" fmla="*/ 24 w 36"/>
              <a:gd name="T31" fmla="*/ 24 h 34"/>
              <a:gd name="T32" fmla="*/ 24 w 36"/>
              <a:gd name="T33" fmla="*/ 23 h 34"/>
              <a:gd name="T34" fmla="*/ 25 w 36"/>
              <a:gd name="T35" fmla="*/ 23 h 34"/>
              <a:gd name="T36" fmla="*/ 25 w 36"/>
              <a:gd name="T37" fmla="*/ 23 h 34"/>
              <a:gd name="T38" fmla="*/ 25 w 36"/>
              <a:gd name="T39" fmla="*/ 24 h 34"/>
              <a:gd name="T40" fmla="*/ 25 w 36"/>
              <a:gd name="T41" fmla="*/ 25 h 34"/>
              <a:gd name="T42" fmla="*/ 24 w 36"/>
              <a:gd name="T43" fmla="*/ 24 h 34"/>
              <a:gd name="T44" fmla="*/ 21 w 36"/>
              <a:gd name="T45" fmla="*/ 21 h 34"/>
              <a:gd name="T46" fmla="*/ 21 w 36"/>
              <a:gd name="T47" fmla="*/ 20 h 34"/>
              <a:gd name="T48" fmla="*/ 21 w 36"/>
              <a:gd name="T49" fmla="*/ 20 h 34"/>
              <a:gd name="T50" fmla="*/ 22 w 36"/>
              <a:gd name="T51" fmla="*/ 20 h 34"/>
              <a:gd name="T52" fmla="*/ 22 w 36"/>
              <a:gd name="T53" fmla="*/ 21 h 34"/>
              <a:gd name="T54" fmla="*/ 22 w 36"/>
              <a:gd name="T55" fmla="*/ 21 h 34"/>
              <a:gd name="T56" fmla="*/ 21 w 36"/>
              <a:gd name="T57" fmla="*/ 21 h 34"/>
              <a:gd name="T58" fmla="*/ 14 w 36"/>
              <a:gd name="T59" fmla="*/ 15 h 34"/>
              <a:gd name="T60" fmla="*/ 14 w 36"/>
              <a:gd name="T61" fmla="*/ 14 h 34"/>
              <a:gd name="T62" fmla="*/ 14 w 36"/>
              <a:gd name="T63" fmla="*/ 13 h 34"/>
              <a:gd name="T64" fmla="*/ 15 w 36"/>
              <a:gd name="T65" fmla="*/ 13 h 34"/>
              <a:gd name="T66" fmla="*/ 19 w 36"/>
              <a:gd name="T67" fmla="*/ 17 h 34"/>
              <a:gd name="T68" fmla="*/ 18 w 36"/>
              <a:gd name="T69" fmla="*/ 18 h 34"/>
              <a:gd name="T70" fmla="*/ 18 w 36"/>
              <a:gd name="T71" fmla="*/ 18 h 34"/>
              <a:gd name="T72" fmla="*/ 17 w 36"/>
              <a:gd name="T73" fmla="*/ 18 h 34"/>
              <a:gd name="T74" fmla="*/ 10 w 36"/>
              <a:gd name="T75" fmla="*/ 11 h 34"/>
              <a:gd name="T76" fmla="*/ 10 w 36"/>
              <a:gd name="T77" fmla="*/ 10 h 34"/>
              <a:gd name="T78" fmla="*/ 11 w 36"/>
              <a:gd name="T79" fmla="*/ 10 h 34"/>
              <a:gd name="T80" fmla="*/ 12 w 36"/>
              <a:gd name="T81" fmla="*/ 10 h 34"/>
              <a:gd name="T82" fmla="*/ 12 w 36"/>
              <a:gd name="T83" fmla="*/ 11 h 34"/>
              <a:gd name="T84" fmla="*/ 11 w 36"/>
              <a:gd name="T85" fmla="*/ 12 h 34"/>
              <a:gd name="T86" fmla="*/ 10 w 36"/>
              <a:gd name="T87" fmla="*/ 11 h 34"/>
              <a:gd name="T88" fmla="*/ 7 w 36"/>
              <a:gd name="T89" fmla="*/ 8 h 34"/>
              <a:gd name="T90" fmla="*/ 7 w 36"/>
              <a:gd name="T91" fmla="*/ 7 h 34"/>
              <a:gd name="T92" fmla="*/ 7 w 36"/>
              <a:gd name="T93" fmla="*/ 7 h 34"/>
              <a:gd name="T94" fmla="*/ 8 w 36"/>
              <a:gd name="T95" fmla="*/ 7 h 34"/>
              <a:gd name="T96" fmla="*/ 8 w 36"/>
              <a:gd name="T97" fmla="*/ 7 h 34"/>
              <a:gd name="T98" fmla="*/ 8 w 36"/>
              <a:gd name="T99" fmla="*/ 8 h 34"/>
              <a:gd name="T100" fmla="*/ 7 w 36"/>
              <a:gd name="T101" fmla="*/ 8 h 34"/>
              <a:gd name="T102" fmla="*/ 4 w 36"/>
              <a:gd name="T103" fmla="*/ 5 h 34"/>
              <a:gd name="T104" fmla="*/ 0 w 36"/>
              <a:gd name="T105" fmla="*/ 1 h 34"/>
              <a:gd name="T106" fmla="*/ 0 w 36"/>
              <a:gd name="T107" fmla="*/ 0 h 34"/>
              <a:gd name="T108" fmla="*/ 1 w 36"/>
              <a:gd name="T109" fmla="*/ 0 h 34"/>
              <a:gd name="T110" fmla="*/ 5 w 36"/>
              <a:gd name="T111" fmla="*/ 4 h 34"/>
              <a:gd name="T112" fmla="*/ 5 w 36"/>
              <a:gd name="T113" fmla="*/ 5 h 34"/>
              <a:gd name="T114" fmla="*/ 4 w 36"/>
              <a:gd name="T115" fmla="*/ 5 h 34"/>
              <a:gd name="T116" fmla="*/ 4 w 36"/>
              <a:gd name="T117" fmla="*/ 5 h 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6"/>
              <a:gd name="T178" fmla="*/ 0 h 34"/>
              <a:gd name="T179" fmla="*/ 36 w 36"/>
              <a:gd name="T180" fmla="*/ 34 h 3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6" h="34">
                <a:moveTo>
                  <a:pt x="34" y="34"/>
                </a:moveTo>
                <a:lnTo>
                  <a:pt x="34" y="34"/>
                </a:lnTo>
                <a:lnTo>
                  <a:pt x="34" y="33"/>
                </a:lnTo>
                <a:lnTo>
                  <a:pt x="35" y="33"/>
                </a:lnTo>
                <a:lnTo>
                  <a:pt x="36" y="33"/>
                </a:lnTo>
                <a:lnTo>
                  <a:pt x="36" y="34"/>
                </a:lnTo>
                <a:lnTo>
                  <a:pt x="35" y="34"/>
                </a:lnTo>
                <a:lnTo>
                  <a:pt x="34" y="34"/>
                </a:lnTo>
                <a:close/>
                <a:moveTo>
                  <a:pt x="31" y="31"/>
                </a:moveTo>
                <a:lnTo>
                  <a:pt x="28" y="28"/>
                </a:lnTo>
                <a:lnTo>
                  <a:pt x="27" y="27"/>
                </a:lnTo>
                <a:lnTo>
                  <a:pt x="28" y="27"/>
                </a:lnTo>
                <a:lnTo>
                  <a:pt x="28" y="26"/>
                </a:lnTo>
                <a:lnTo>
                  <a:pt x="29" y="26"/>
                </a:lnTo>
                <a:lnTo>
                  <a:pt x="32" y="30"/>
                </a:lnTo>
                <a:lnTo>
                  <a:pt x="32" y="31"/>
                </a:lnTo>
                <a:lnTo>
                  <a:pt x="31" y="31"/>
                </a:lnTo>
                <a:close/>
                <a:moveTo>
                  <a:pt x="24" y="24"/>
                </a:moveTo>
                <a:lnTo>
                  <a:pt x="24" y="24"/>
                </a:lnTo>
                <a:lnTo>
                  <a:pt x="24" y="23"/>
                </a:lnTo>
                <a:lnTo>
                  <a:pt x="25" y="23"/>
                </a:lnTo>
                <a:lnTo>
                  <a:pt x="26" y="24"/>
                </a:lnTo>
                <a:lnTo>
                  <a:pt x="25" y="24"/>
                </a:lnTo>
                <a:lnTo>
                  <a:pt x="25" y="25"/>
                </a:lnTo>
                <a:lnTo>
                  <a:pt x="24" y="24"/>
                </a:lnTo>
                <a:close/>
                <a:moveTo>
                  <a:pt x="21" y="21"/>
                </a:moveTo>
                <a:lnTo>
                  <a:pt x="21" y="21"/>
                </a:lnTo>
                <a:lnTo>
                  <a:pt x="21" y="20"/>
                </a:lnTo>
                <a:lnTo>
                  <a:pt x="22" y="20"/>
                </a:lnTo>
                <a:lnTo>
                  <a:pt x="22" y="21"/>
                </a:lnTo>
                <a:lnTo>
                  <a:pt x="21" y="21"/>
                </a:lnTo>
                <a:close/>
                <a:moveTo>
                  <a:pt x="17" y="18"/>
                </a:moveTo>
                <a:lnTo>
                  <a:pt x="14" y="15"/>
                </a:lnTo>
                <a:lnTo>
                  <a:pt x="14" y="14"/>
                </a:lnTo>
                <a:lnTo>
                  <a:pt x="14" y="13"/>
                </a:lnTo>
                <a:lnTo>
                  <a:pt x="15" y="13"/>
                </a:lnTo>
                <a:lnTo>
                  <a:pt x="18" y="17"/>
                </a:lnTo>
                <a:lnTo>
                  <a:pt x="19" y="17"/>
                </a:lnTo>
                <a:lnTo>
                  <a:pt x="19" y="18"/>
                </a:lnTo>
                <a:lnTo>
                  <a:pt x="18" y="18"/>
                </a:lnTo>
                <a:lnTo>
                  <a:pt x="17" y="18"/>
                </a:lnTo>
                <a:close/>
                <a:moveTo>
                  <a:pt x="10" y="11"/>
                </a:moveTo>
                <a:lnTo>
                  <a:pt x="10" y="11"/>
                </a:lnTo>
                <a:lnTo>
                  <a:pt x="10" y="10"/>
                </a:lnTo>
                <a:lnTo>
                  <a:pt x="11" y="10"/>
                </a:lnTo>
                <a:lnTo>
                  <a:pt x="12" y="10"/>
                </a:lnTo>
                <a:lnTo>
                  <a:pt x="12" y="11"/>
                </a:lnTo>
                <a:lnTo>
                  <a:pt x="11" y="11"/>
                </a:lnTo>
                <a:lnTo>
                  <a:pt x="11" y="12"/>
                </a:lnTo>
                <a:lnTo>
                  <a:pt x="11" y="11"/>
                </a:lnTo>
                <a:lnTo>
                  <a:pt x="10" y="11"/>
                </a:lnTo>
                <a:close/>
                <a:moveTo>
                  <a:pt x="7" y="8"/>
                </a:moveTo>
                <a:lnTo>
                  <a:pt x="7" y="8"/>
                </a:lnTo>
                <a:lnTo>
                  <a:pt x="7" y="7"/>
                </a:lnTo>
                <a:lnTo>
                  <a:pt x="8" y="7"/>
                </a:lnTo>
                <a:lnTo>
                  <a:pt x="8" y="8"/>
                </a:lnTo>
                <a:lnTo>
                  <a:pt x="7" y="8"/>
                </a:lnTo>
                <a:close/>
                <a:moveTo>
                  <a:pt x="4" y="5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" name="Freeform 11"/>
          <p:cNvSpPr>
            <a:spLocks noEditPoints="1"/>
          </p:cNvSpPr>
          <p:nvPr/>
        </p:nvSpPr>
        <p:spPr bwMode="auto">
          <a:xfrm rot="16200000" flipV="1">
            <a:off x="5353780" y="5770004"/>
            <a:ext cx="40788" cy="83737"/>
          </a:xfrm>
          <a:custGeom>
            <a:avLst/>
            <a:gdLst>
              <a:gd name="T0" fmla="*/ 31 w 32"/>
              <a:gd name="T1" fmla="*/ 30 h 31"/>
              <a:gd name="T2" fmla="*/ 31 w 32"/>
              <a:gd name="T3" fmla="*/ 29 h 31"/>
              <a:gd name="T4" fmla="*/ 31 w 32"/>
              <a:gd name="T5" fmla="*/ 29 h 31"/>
              <a:gd name="T6" fmla="*/ 32 w 32"/>
              <a:gd name="T7" fmla="*/ 29 h 31"/>
              <a:gd name="T8" fmla="*/ 32 w 32"/>
              <a:gd name="T9" fmla="*/ 30 h 31"/>
              <a:gd name="T10" fmla="*/ 32 w 32"/>
              <a:gd name="T11" fmla="*/ 30 h 31"/>
              <a:gd name="T12" fmla="*/ 31 w 32"/>
              <a:gd name="T13" fmla="*/ 30 h 31"/>
              <a:gd name="T14" fmla="*/ 27 w 32"/>
              <a:gd name="T15" fmla="*/ 27 h 31"/>
              <a:gd name="T16" fmla="*/ 27 w 32"/>
              <a:gd name="T17" fmla="*/ 26 h 31"/>
              <a:gd name="T18" fmla="*/ 28 w 32"/>
              <a:gd name="T19" fmla="*/ 26 h 31"/>
              <a:gd name="T20" fmla="*/ 28 w 32"/>
              <a:gd name="T21" fmla="*/ 26 h 31"/>
              <a:gd name="T22" fmla="*/ 29 w 32"/>
              <a:gd name="T23" fmla="*/ 26 h 31"/>
              <a:gd name="T24" fmla="*/ 28 w 32"/>
              <a:gd name="T25" fmla="*/ 27 h 31"/>
              <a:gd name="T26" fmla="*/ 28 w 32"/>
              <a:gd name="T27" fmla="*/ 27 h 31"/>
              <a:gd name="T28" fmla="*/ 24 w 32"/>
              <a:gd name="T29" fmla="*/ 24 h 31"/>
              <a:gd name="T30" fmla="*/ 20 w 32"/>
              <a:gd name="T31" fmla="*/ 20 h 31"/>
              <a:gd name="T32" fmla="*/ 21 w 32"/>
              <a:gd name="T33" fmla="*/ 19 h 31"/>
              <a:gd name="T34" fmla="*/ 21 w 32"/>
              <a:gd name="T35" fmla="*/ 19 h 31"/>
              <a:gd name="T36" fmla="*/ 25 w 32"/>
              <a:gd name="T37" fmla="*/ 23 h 31"/>
              <a:gd name="T38" fmla="*/ 25 w 32"/>
              <a:gd name="T39" fmla="*/ 24 h 31"/>
              <a:gd name="T40" fmla="*/ 25 w 32"/>
              <a:gd name="T41" fmla="*/ 24 h 31"/>
              <a:gd name="T42" fmla="*/ 24 w 32"/>
              <a:gd name="T43" fmla="*/ 24 h 31"/>
              <a:gd name="T44" fmla="*/ 17 w 32"/>
              <a:gd name="T45" fmla="*/ 17 h 31"/>
              <a:gd name="T46" fmla="*/ 17 w 32"/>
              <a:gd name="T47" fmla="*/ 16 h 31"/>
              <a:gd name="T48" fmla="*/ 18 w 32"/>
              <a:gd name="T49" fmla="*/ 16 h 31"/>
              <a:gd name="T50" fmla="*/ 18 w 32"/>
              <a:gd name="T51" fmla="*/ 16 h 31"/>
              <a:gd name="T52" fmla="*/ 18 w 32"/>
              <a:gd name="T53" fmla="*/ 17 h 31"/>
              <a:gd name="T54" fmla="*/ 18 w 32"/>
              <a:gd name="T55" fmla="*/ 17 h 31"/>
              <a:gd name="T56" fmla="*/ 17 w 32"/>
              <a:gd name="T57" fmla="*/ 17 h 31"/>
              <a:gd name="T58" fmla="*/ 14 w 32"/>
              <a:gd name="T59" fmla="*/ 14 h 31"/>
              <a:gd name="T60" fmla="*/ 13 w 32"/>
              <a:gd name="T61" fmla="*/ 13 h 31"/>
              <a:gd name="T62" fmla="*/ 14 w 32"/>
              <a:gd name="T63" fmla="*/ 13 h 31"/>
              <a:gd name="T64" fmla="*/ 15 w 32"/>
              <a:gd name="T65" fmla="*/ 13 h 31"/>
              <a:gd name="T66" fmla="*/ 15 w 32"/>
              <a:gd name="T67" fmla="*/ 13 h 31"/>
              <a:gd name="T68" fmla="*/ 15 w 32"/>
              <a:gd name="T69" fmla="*/ 14 h 31"/>
              <a:gd name="T70" fmla="*/ 14 w 32"/>
              <a:gd name="T71" fmla="*/ 14 h 31"/>
              <a:gd name="T72" fmla="*/ 14 w 32"/>
              <a:gd name="T73" fmla="*/ 14 h 31"/>
              <a:gd name="T74" fmla="*/ 7 w 32"/>
              <a:gd name="T75" fmla="*/ 7 h 31"/>
              <a:gd name="T76" fmla="*/ 7 w 32"/>
              <a:gd name="T77" fmla="*/ 6 h 31"/>
              <a:gd name="T78" fmla="*/ 8 w 32"/>
              <a:gd name="T79" fmla="*/ 6 h 31"/>
              <a:gd name="T80" fmla="*/ 11 w 32"/>
              <a:gd name="T81" fmla="*/ 10 h 31"/>
              <a:gd name="T82" fmla="*/ 12 w 32"/>
              <a:gd name="T83" fmla="*/ 10 h 31"/>
              <a:gd name="T84" fmla="*/ 11 w 32"/>
              <a:gd name="T85" fmla="*/ 11 h 31"/>
              <a:gd name="T86" fmla="*/ 10 w 32"/>
              <a:gd name="T87" fmla="*/ 11 h 31"/>
              <a:gd name="T88" fmla="*/ 3 w 32"/>
              <a:gd name="T89" fmla="*/ 4 h 31"/>
              <a:gd name="T90" fmla="*/ 3 w 32"/>
              <a:gd name="T91" fmla="*/ 3 h 31"/>
              <a:gd name="T92" fmla="*/ 4 w 32"/>
              <a:gd name="T93" fmla="*/ 3 h 31"/>
              <a:gd name="T94" fmla="*/ 5 w 32"/>
              <a:gd name="T95" fmla="*/ 3 h 31"/>
              <a:gd name="T96" fmla="*/ 5 w 32"/>
              <a:gd name="T97" fmla="*/ 4 h 31"/>
              <a:gd name="T98" fmla="*/ 4 w 32"/>
              <a:gd name="T99" fmla="*/ 4 h 31"/>
              <a:gd name="T100" fmla="*/ 4 w 32"/>
              <a:gd name="T101" fmla="*/ 4 h 31"/>
              <a:gd name="T102" fmla="*/ 0 w 32"/>
              <a:gd name="T103" fmla="*/ 1 h 31"/>
              <a:gd name="T104" fmla="*/ 0 w 32"/>
              <a:gd name="T105" fmla="*/ 0 h 31"/>
              <a:gd name="T106" fmla="*/ 0 w 32"/>
              <a:gd name="T107" fmla="*/ 0 h 31"/>
              <a:gd name="T108" fmla="*/ 1 w 32"/>
              <a:gd name="T109" fmla="*/ 0 h 31"/>
              <a:gd name="T110" fmla="*/ 1 w 32"/>
              <a:gd name="T111" fmla="*/ 0 h 31"/>
              <a:gd name="T112" fmla="*/ 1 w 32"/>
              <a:gd name="T113" fmla="*/ 1 h 31"/>
              <a:gd name="T114" fmla="*/ 1 w 32"/>
              <a:gd name="T115" fmla="*/ 1 h 31"/>
              <a:gd name="T116" fmla="*/ 0 w 32"/>
              <a:gd name="T117" fmla="*/ 1 h 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2"/>
              <a:gd name="T178" fmla="*/ 0 h 31"/>
              <a:gd name="T179" fmla="*/ 32 w 32"/>
              <a:gd name="T180" fmla="*/ 31 h 3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2" h="31">
                <a:moveTo>
                  <a:pt x="31" y="30"/>
                </a:moveTo>
                <a:lnTo>
                  <a:pt x="31" y="30"/>
                </a:lnTo>
                <a:lnTo>
                  <a:pt x="31" y="29"/>
                </a:lnTo>
                <a:lnTo>
                  <a:pt x="32" y="29"/>
                </a:lnTo>
                <a:lnTo>
                  <a:pt x="32" y="30"/>
                </a:lnTo>
                <a:lnTo>
                  <a:pt x="31" y="31"/>
                </a:lnTo>
                <a:lnTo>
                  <a:pt x="31" y="30"/>
                </a:lnTo>
                <a:close/>
                <a:moveTo>
                  <a:pt x="27" y="27"/>
                </a:moveTo>
                <a:lnTo>
                  <a:pt x="27" y="27"/>
                </a:lnTo>
                <a:lnTo>
                  <a:pt x="27" y="26"/>
                </a:lnTo>
                <a:lnTo>
                  <a:pt x="28" y="26"/>
                </a:lnTo>
                <a:lnTo>
                  <a:pt x="29" y="26"/>
                </a:lnTo>
                <a:lnTo>
                  <a:pt x="29" y="27"/>
                </a:lnTo>
                <a:lnTo>
                  <a:pt x="28" y="27"/>
                </a:lnTo>
                <a:lnTo>
                  <a:pt x="27" y="27"/>
                </a:lnTo>
                <a:close/>
                <a:moveTo>
                  <a:pt x="24" y="24"/>
                </a:moveTo>
                <a:lnTo>
                  <a:pt x="21" y="20"/>
                </a:lnTo>
                <a:lnTo>
                  <a:pt x="20" y="20"/>
                </a:lnTo>
                <a:lnTo>
                  <a:pt x="20" y="19"/>
                </a:lnTo>
                <a:lnTo>
                  <a:pt x="21" y="19"/>
                </a:lnTo>
                <a:lnTo>
                  <a:pt x="22" y="19"/>
                </a:lnTo>
                <a:lnTo>
                  <a:pt x="25" y="23"/>
                </a:lnTo>
                <a:lnTo>
                  <a:pt x="25" y="24"/>
                </a:lnTo>
                <a:lnTo>
                  <a:pt x="24" y="24"/>
                </a:lnTo>
                <a:close/>
                <a:moveTo>
                  <a:pt x="17" y="17"/>
                </a:moveTo>
                <a:lnTo>
                  <a:pt x="17" y="17"/>
                </a:lnTo>
                <a:lnTo>
                  <a:pt x="17" y="16"/>
                </a:lnTo>
                <a:lnTo>
                  <a:pt x="18" y="16"/>
                </a:lnTo>
                <a:lnTo>
                  <a:pt x="18" y="17"/>
                </a:lnTo>
                <a:lnTo>
                  <a:pt x="17" y="17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3" y="13"/>
                </a:lnTo>
                <a:lnTo>
                  <a:pt x="14" y="13"/>
                </a:lnTo>
                <a:lnTo>
                  <a:pt x="15" y="13"/>
                </a:lnTo>
                <a:lnTo>
                  <a:pt x="15" y="14"/>
                </a:lnTo>
                <a:lnTo>
                  <a:pt x="14" y="14"/>
                </a:lnTo>
                <a:close/>
                <a:moveTo>
                  <a:pt x="10" y="11"/>
                </a:moveTo>
                <a:lnTo>
                  <a:pt x="7" y="7"/>
                </a:lnTo>
                <a:lnTo>
                  <a:pt x="7" y="6"/>
                </a:lnTo>
                <a:lnTo>
                  <a:pt x="8" y="6"/>
                </a:lnTo>
                <a:lnTo>
                  <a:pt x="11" y="10"/>
                </a:lnTo>
                <a:lnTo>
                  <a:pt x="12" y="10"/>
                </a:lnTo>
                <a:lnTo>
                  <a:pt x="11" y="11"/>
                </a:lnTo>
                <a:lnTo>
                  <a:pt x="10" y="11"/>
                </a:lnTo>
                <a:close/>
                <a:moveTo>
                  <a:pt x="3" y="4"/>
                </a:moveTo>
                <a:lnTo>
                  <a:pt x="3" y="4"/>
                </a:lnTo>
                <a:lnTo>
                  <a:pt x="3" y="3"/>
                </a:lnTo>
                <a:lnTo>
                  <a:pt x="4" y="3"/>
                </a:lnTo>
                <a:lnTo>
                  <a:pt x="5" y="3"/>
                </a:lnTo>
                <a:lnTo>
                  <a:pt x="5" y="4"/>
                </a:lnTo>
                <a:lnTo>
                  <a:pt x="4" y="4"/>
                </a:lnTo>
                <a:lnTo>
                  <a:pt x="3" y="4"/>
                </a:lnTo>
                <a:close/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" name="Freeform 12"/>
          <p:cNvSpPr>
            <a:spLocks noEditPoints="1"/>
          </p:cNvSpPr>
          <p:nvPr/>
        </p:nvSpPr>
        <p:spPr bwMode="auto">
          <a:xfrm rot="16200000" flipV="1">
            <a:off x="5443072" y="5812476"/>
            <a:ext cx="45887" cy="91841"/>
          </a:xfrm>
          <a:custGeom>
            <a:avLst/>
            <a:gdLst>
              <a:gd name="T0" fmla="*/ 31 w 36"/>
              <a:gd name="T1" fmla="*/ 30 h 34"/>
              <a:gd name="T2" fmla="*/ 31 w 36"/>
              <a:gd name="T3" fmla="*/ 29 h 34"/>
              <a:gd name="T4" fmla="*/ 32 w 36"/>
              <a:gd name="T5" fmla="*/ 29 h 34"/>
              <a:gd name="T6" fmla="*/ 36 w 36"/>
              <a:gd name="T7" fmla="*/ 33 h 34"/>
              <a:gd name="T8" fmla="*/ 36 w 36"/>
              <a:gd name="T9" fmla="*/ 33 h 34"/>
              <a:gd name="T10" fmla="*/ 35 w 36"/>
              <a:gd name="T11" fmla="*/ 34 h 34"/>
              <a:gd name="T12" fmla="*/ 35 w 36"/>
              <a:gd name="T13" fmla="*/ 34 h 34"/>
              <a:gd name="T14" fmla="*/ 28 w 36"/>
              <a:gd name="T15" fmla="*/ 27 h 34"/>
              <a:gd name="T16" fmla="*/ 28 w 36"/>
              <a:gd name="T17" fmla="*/ 26 h 34"/>
              <a:gd name="T18" fmla="*/ 28 w 36"/>
              <a:gd name="T19" fmla="*/ 26 h 34"/>
              <a:gd name="T20" fmla="*/ 29 w 36"/>
              <a:gd name="T21" fmla="*/ 26 h 34"/>
              <a:gd name="T22" fmla="*/ 29 w 36"/>
              <a:gd name="T23" fmla="*/ 27 h 34"/>
              <a:gd name="T24" fmla="*/ 29 w 36"/>
              <a:gd name="T25" fmla="*/ 27 h 34"/>
              <a:gd name="T26" fmla="*/ 28 w 36"/>
              <a:gd name="T27" fmla="*/ 27 h 34"/>
              <a:gd name="T28" fmla="*/ 24 w 36"/>
              <a:gd name="T29" fmla="*/ 24 h 34"/>
              <a:gd name="T30" fmla="*/ 24 w 36"/>
              <a:gd name="T31" fmla="*/ 23 h 34"/>
              <a:gd name="T32" fmla="*/ 24 w 36"/>
              <a:gd name="T33" fmla="*/ 23 h 34"/>
              <a:gd name="T34" fmla="*/ 25 w 36"/>
              <a:gd name="T35" fmla="*/ 23 h 34"/>
              <a:gd name="T36" fmla="*/ 26 w 36"/>
              <a:gd name="T37" fmla="*/ 23 h 34"/>
              <a:gd name="T38" fmla="*/ 26 w 36"/>
              <a:gd name="T39" fmla="*/ 24 h 34"/>
              <a:gd name="T40" fmla="*/ 25 w 36"/>
              <a:gd name="T41" fmla="*/ 24 h 34"/>
              <a:gd name="T42" fmla="*/ 24 w 36"/>
              <a:gd name="T43" fmla="*/ 24 h 34"/>
              <a:gd name="T44" fmla="*/ 17 w 36"/>
              <a:gd name="T45" fmla="*/ 17 h 34"/>
              <a:gd name="T46" fmla="*/ 17 w 36"/>
              <a:gd name="T47" fmla="*/ 16 h 34"/>
              <a:gd name="T48" fmla="*/ 18 w 36"/>
              <a:gd name="T49" fmla="*/ 16 h 34"/>
              <a:gd name="T50" fmla="*/ 22 w 36"/>
              <a:gd name="T51" fmla="*/ 19 h 34"/>
              <a:gd name="T52" fmla="*/ 22 w 36"/>
              <a:gd name="T53" fmla="*/ 20 h 34"/>
              <a:gd name="T54" fmla="*/ 22 w 36"/>
              <a:gd name="T55" fmla="*/ 21 h 34"/>
              <a:gd name="T56" fmla="*/ 21 w 36"/>
              <a:gd name="T57" fmla="*/ 21 h 34"/>
              <a:gd name="T58" fmla="*/ 14 w 36"/>
              <a:gd name="T59" fmla="*/ 14 h 34"/>
              <a:gd name="T60" fmla="*/ 14 w 36"/>
              <a:gd name="T61" fmla="*/ 13 h 34"/>
              <a:gd name="T62" fmla="*/ 14 w 36"/>
              <a:gd name="T63" fmla="*/ 13 h 34"/>
              <a:gd name="T64" fmla="*/ 15 w 36"/>
              <a:gd name="T65" fmla="*/ 13 h 34"/>
              <a:gd name="T66" fmla="*/ 15 w 36"/>
              <a:gd name="T67" fmla="*/ 13 h 34"/>
              <a:gd name="T68" fmla="*/ 15 w 36"/>
              <a:gd name="T69" fmla="*/ 14 h 34"/>
              <a:gd name="T70" fmla="*/ 14 w 36"/>
              <a:gd name="T71" fmla="*/ 14 h 34"/>
              <a:gd name="T72" fmla="*/ 14 w 36"/>
              <a:gd name="T73" fmla="*/ 14 h 34"/>
              <a:gd name="T74" fmla="*/ 10 w 36"/>
              <a:gd name="T75" fmla="*/ 10 h 34"/>
              <a:gd name="T76" fmla="*/ 11 w 36"/>
              <a:gd name="T77" fmla="*/ 10 h 34"/>
              <a:gd name="T78" fmla="*/ 11 w 36"/>
              <a:gd name="T79" fmla="*/ 9 h 34"/>
              <a:gd name="T80" fmla="*/ 12 w 36"/>
              <a:gd name="T81" fmla="*/ 10 h 34"/>
              <a:gd name="T82" fmla="*/ 12 w 36"/>
              <a:gd name="T83" fmla="*/ 10 h 34"/>
              <a:gd name="T84" fmla="*/ 11 w 36"/>
              <a:gd name="T85" fmla="*/ 11 h 34"/>
              <a:gd name="T86" fmla="*/ 11 w 36"/>
              <a:gd name="T87" fmla="*/ 11 h 34"/>
              <a:gd name="T88" fmla="*/ 4 w 36"/>
              <a:gd name="T89" fmla="*/ 4 h 34"/>
              <a:gd name="T90" fmla="*/ 4 w 36"/>
              <a:gd name="T91" fmla="*/ 3 h 34"/>
              <a:gd name="T92" fmla="*/ 4 w 36"/>
              <a:gd name="T93" fmla="*/ 3 h 34"/>
              <a:gd name="T94" fmla="*/ 5 w 36"/>
              <a:gd name="T95" fmla="*/ 3 h 34"/>
              <a:gd name="T96" fmla="*/ 9 w 36"/>
              <a:gd name="T97" fmla="*/ 7 h 34"/>
              <a:gd name="T98" fmla="*/ 8 w 36"/>
              <a:gd name="T99" fmla="*/ 8 h 34"/>
              <a:gd name="T100" fmla="*/ 7 w 36"/>
              <a:gd name="T101" fmla="*/ 8 h 34"/>
              <a:gd name="T102" fmla="*/ 0 w 36"/>
              <a:gd name="T103" fmla="*/ 1 h 34"/>
              <a:gd name="T104" fmla="*/ 0 w 36"/>
              <a:gd name="T105" fmla="*/ 0 h 34"/>
              <a:gd name="T106" fmla="*/ 0 w 36"/>
              <a:gd name="T107" fmla="*/ 0 h 34"/>
              <a:gd name="T108" fmla="*/ 1 w 36"/>
              <a:gd name="T109" fmla="*/ 0 h 34"/>
              <a:gd name="T110" fmla="*/ 2 w 36"/>
              <a:gd name="T111" fmla="*/ 0 h 34"/>
              <a:gd name="T112" fmla="*/ 2 w 36"/>
              <a:gd name="T113" fmla="*/ 1 h 34"/>
              <a:gd name="T114" fmla="*/ 1 w 36"/>
              <a:gd name="T115" fmla="*/ 1 h 34"/>
              <a:gd name="T116" fmla="*/ 0 w 36"/>
              <a:gd name="T117" fmla="*/ 1 h 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6"/>
              <a:gd name="T178" fmla="*/ 0 h 34"/>
              <a:gd name="T179" fmla="*/ 36 w 36"/>
              <a:gd name="T180" fmla="*/ 34 h 3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6" h="34">
                <a:moveTo>
                  <a:pt x="35" y="34"/>
                </a:moveTo>
                <a:lnTo>
                  <a:pt x="31" y="30"/>
                </a:lnTo>
                <a:lnTo>
                  <a:pt x="31" y="29"/>
                </a:lnTo>
                <a:lnTo>
                  <a:pt x="32" y="29"/>
                </a:lnTo>
                <a:lnTo>
                  <a:pt x="36" y="32"/>
                </a:lnTo>
                <a:lnTo>
                  <a:pt x="36" y="33"/>
                </a:lnTo>
                <a:lnTo>
                  <a:pt x="36" y="34"/>
                </a:lnTo>
                <a:lnTo>
                  <a:pt x="35" y="34"/>
                </a:lnTo>
                <a:close/>
                <a:moveTo>
                  <a:pt x="28" y="27"/>
                </a:moveTo>
                <a:lnTo>
                  <a:pt x="28" y="27"/>
                </a:lnTo>
                <a:lnTo>
                  <a:pt x="27" y="27"/>
                </a:lnTo>
                <a:lnTo>
                  <a:pt x="27" y="26"/>
                </a:lnTo>
                <a:lnTo>
                  <a:pt x="28" y="26"/>
                </a:lnTo>
                <a:lnTo>
                  <a:pt x="29" y="26"/>
                </a:lnTo>
                <a:lnTo>
                  <a:pt x="29" y="27"/>
                </a:lnTo>
                <a:lnTo>
                  <a:pt x="28" y="27"/>
                </a:lnTo>
                <a:close/>
                <a:moveTo>
                  <a:pt x="24" y="24"/>
                </a:moveTo>
                <a:lnTo>
                  <a:pt x="24" y="24"/>
                </a:lnTo>
                <a:lnTo>
                  <a:pt x="24" y="23"/>
                </a:lnTo>
                <a:lnTo>
                  <a:pt x="25" y="23"/>
                </a:lnTo>
                <a:lnTo>
                  <a:pt x="26" y="23"/>
                </a:lnTo>
                <a:lnTo>
                  <a:pt x="26" y="24"/>
                </a:lnTo>
                <a:lnTo>
                  <a:pt x="25" y="24"/>
                </a:lnTo>
                <a:lnTo>
                  <a:pt x="24" y="24"/>
                </a:lnTo>
                <a:close/>
                <a:moveTo>
                  <a:pt x="21" y="21"/>
                </a:moveTo>
                <a:lnTo>
                  <a:pt x="17" y="17"/>
                </a:lnTo>
                <a:lnTo>
                  <a:pt x="17" y="16"/>
                </a:lnTo>
                <a:lnTo>
                  <a:pt x="18" y="16"/>
                </a:lnTo>
                <a:lnTo>
                  <a:pt x="19" y="16"/>
                </a:lnTo>
                <a:lnTo>
                  <a:pt x="22" y="19"/>
                </a:lnTo>
                <a:lnTo>
                  <a:pt x="22" y="20"/>
                </a:lnTo>
                <a:lnTo>
                  <a:pt x="22" y="21"/>
                </a:lnTo>
                <a:lnTo>
                  <a:pt x="21" y="21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4" y="13"/>
                </a:lnTo>
                <a:lnTo>
                  <a:pt x="15" y="13"/>
                </a:lnTo>
                <a:lnTo>
                  <a:pt x="15" y="14"/>
                </a:lnTo>
                <a:lnTo>
                  <a:pt x="14" y="14"/>
                </a:lnTo>
                <a:close/>
                <a:moveTo>
                  <a:pt x="11" y="11"/>
                </a:moveTo>
                <a:lnTo>
                  <a:pt x="11" y="11"/>
                </a:lnTo>
                <a:lnTo>
                  <a:pt x="10" y="10"/>
                </a:lnTo>
                <a:lnTo>
                  <a:pt x="11" y="10"/>
                </a:lnTo>
                <a:lnTo>
                  <a:pt x="11" y="9"/>
                </a:lnTo>
                <a:lnTo>
                  <a:pt x="11" y="10"/>
                </a:lnTo>
                <a:lnTo>
                  <a:pt x="12" y="10"/>
                </a:lnTo>
                <a:lnTo>
                  <a:pt x="12" y="11"/>
                </a:lnTo>
                <a:lnTo>
                  <a:pt x="11" y="11"/>
                </a:lnTo>
                <a:close/>
                <a:moveTo>
                  <a:pt x="7" y="8"/>
                </a:moveTo>
                <a:lnTo>
                  <a:pt x="4" y="4"/>
                </a:lnTo>
                <a:lnTo>
                  <a:pt x="3" y="4"/>
                </a:lnTo>
                <a:lnTo>
                  <a:pt x="4" y="3"/>
                </a:lnTo>
                <a:lnTo>
                  <a:pt x="5" y="3"/>
                </a:lnTo>
                <a:lnTo>
                  <a:pt x="8" y="6"/>
                </a:lnTo>
                <a:lnTo>
                  <a:pt x="8" y="7"/>
                </a:lnTo>
                <a:lnTo>
                  <a:pt x="9" y="7"/>
                </a:lnTo>
                <a:lnTo>
                  <a:pt x="8" y="7"/>
                </a:lnTo>
                <a:lnTo>
                  <a:pt x="8" y="8"/>
                </a:lnTo>
                <a:lnTo>
                  <a:pt x="7" y="8"/>
                </a:lnTo>
                <a:close/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" name="Freeform 13"/>
          <p:cNvSpPr>
            <a:spLocks noEditPoints="1"/>
          </p:cNvSpPr>
          <p:nvPr/>
        </p:nvSpPr>
        <p:spPr bwMode="auto">
          <a:xfrm rot="16200000" flipV="1">
            <a:off x="5561714" y="5839514"/>
            <a:ext cx="84126" cy="172877"/>
          </a:xfrm>
          <a:custGeom>
            <a:avLst/>
            <a:gdLst>
              <a:gd name="T0" fmla="*/ 65 w 66"/>
              <a:gd name="T1" fmla="*/ 63 h 64"/>
              <a:gd name="T2" fmla="*/ 66 w 66"/>
              <a:gd name="T3" fmla="*/ 63 h 64"/>
              <a:gd name="T4" fmla="*/ 66 w 66"/>
              <a:gd name="T5" fmla="*/ 64 h 64"/>
              <a:gd name="T6" fmla="*/ 65 w 66"/>
              <a:gd name="T7" fmla="*/ 64 h 64"/>
              <a:gd name="T8" fmla="*/ 58 w 66"/>
              <a:gd name="T9" fmla="*/ 56 h 64"/>
              <a:gd name="T10" fmla="*/ 59 w 66"/>
              <a:gd name="T11" fmla="*/ 56 h 64"/>
              <a:gd name="T12" fmla="*/ 63 w 66"/>
              <a:gd name="T13" fmla="*/ 60 h 64"/>
              <a:gd name="T14" fmla="*/ 61 w 66"/>
              <a:gd name="T15" fmla="*/ 60 h 64"/>
              <a:gd name="T16" fmla="*/ 54 w 66"/>
              <a:gd name="T17" fmla="*/ 53 h 64"/>
              <a:gd name="T18" fmla="*/ 55 w 66"/>
              <a:gd name="T19" fmla="*/ 53 h 64"/>
              <a:gd name="T20" fmla="*/ 56 w 66"/>
              <a:gd name="T21" fmla="*/ 54 h 64"/>
              <a:gd name="T22" fmla="*/ 55 w 66"/>
              <a:gd name="T23" fmla="*/ 54 h 64"/>
              <a:gd name="T24" fmla="*/ 51 w 66"/>
              <a:gd name="T25" fmla="*/ 50 h 64"/>
              <a:gd name="T26" fmla="*/ 52 w 66"/>
              <a:gd name="T27" fmla="*/ 49 h 64"/>
              <a:gd name="T28" fmla="*/ 53 w 66"/>
              <a:gd name="T29" fmla="*/ 50 h 64"/>
              <a:gd name="T30" fmla="*/ 51 w 66"/>
              <a:gd name="T31" fmla="*/ 51 h 64"/>
              <a:gd name="T32" fmla="*/ 44 w 66"/>
              <a:gd name="T33" fmla="*/ 44 h 64"/>
              <a:gd name="T34" fmla="*/ 45 w 66"/>
              <a:gd name="T35" fmla="*/ 43 h 64"/>
              <a:gd name="T36" fmla="*/ 49 w 66"/>
              <a:gd name="T37" fmla="*/ 47 h 64"/>
              <a:gd name="T38" fmla="*/ 48 w 66"/>
              <a:gd name="T39" fmla="*/ 48 h 64"/>
              <a:gd name="T40" fmla="*/ 41 w 66"/>
              <a:gd name="T41" fmla="*/ 41 h 64"/>
              <a:gd name="T42" fmla="*/ 41 w 66"/>
              <a:gd name="T43" fmla="*/ 40 h 64"/>
              <a:gd name="T44" fmla="*/ 42 w 66"/>
              <a:gd name="T45" fmla="*/ 40 h 64"/>
              <a:gd name="T46" fmla="*/ 42 w 66"/>
              <a:gd name="T47" fmla="*/ 41 h 64"/>
              <a:gd name="T48" fmla="*/ 37 w 66"/>
              <a:gd name="T49" fmla="*/ 38 h 64"/>
              <a:gd name="T50" fmla="*/ 38 w 66"/>
              <a:gd name="T51" fmla="*/ 36 h 64"/>
              <a:gd name="T52" fmla="*/ 39 w 66"/>
              <a:gd name="T53" fmla="*/ 37 h 64"/>
              <a:gd name="T54" fmla="*/ 38 w 66"/>
              <a:gd name="T55" fmla="*/ 38 h 64"/>
              <a:gd name="T56" fmla="*/ 31 w 66"/>
              <a:gd name="T57" fmla="*/ 31 h 64"/>
              <a:gd name="T58" fmla="*/ 31 w 66"/>
              <a:gd name="T59" fmla="*/ 30 h 64"/>
              <a:gd name="T60" fmla="*/ 35 w 66"/>
              <a:gd name="T61" fmla="*/ 33 h 64"/>
              <a:gd name="T62" fmla="*/ 35 w 66"/>
              <a:gd name="T63" fmla="*/ 35 h 64"/>
              <a:gd name="T64" fmla="*/ 27 w 66"/>
              <a:gd name="T65" fmla="*/ 28 h 64"/>
              <a:gd name="T66" fmla="*/ 27 w 66"/>
              <a:gd name="T67" fmla="*/ 27 h 64"/>
              <a:gd name="T68" fmla="*/ 28 w 66"/>
              <a:gd name="T69" fmla="*/ 27 h 64"/>
              <a:gd name="T70" fmla="*/ 28 w 66"/>
              <a:gd name="T71" fmla="*/ 28 h 64"/>
              <a:gd name="T72" fmla="*/ 27 w 66"/>
              <a:gd name="T73" fmla="*/ 28 h 64"/>
              <a:gd name="T74" fmla="*/ 24 w 66"/>
              <a:gd name="T75" fmla="*/ 24 h 64"/>
              <a:gd name="T76" fmla="*/ 25 w 66"/>
              <a:gd name="T77" fmla="*/ 23 h 64"/>
              <a:gd name="T78" fmla="*/ 25 w 66"/>
              <a:gd name="T79" fmla="*/ 25 h 64"/>
              <a:gd name="T80" fmla="*/ 24 w 66"/>
              <a:gd name="T81" fmla="*/ 25 h 64"/>
              <a:gd name="T82" fmla="*/ 17 w 66"/>
              <a:gd name="T83" fmla="*/ 17 h 64"/>
              <a:gd name="T84" fmla="*/ 18 w 66"/>
              <a:gd name="T85" fmla="*/ 17 h 64"/>
              <a:gd name="T86" fmla="*/ 22 w 66"/>
              <a:gd name="T87" fmla="*/ 21 h 64"/>
              <a:gd name="T88" fmla="*/ 20 w 66"/>
              <a:gd name="T89" fmla="*/ 21 h 64"/>
              <a:gd name="T90" fmla="*/ 13 w 66"/>
              <a:gd name="T91" fmla="*/ 14 h 64"/>
              <a:gd name="T92" fmla="*/ 14 w 66"/>
              <a:gd name="T93" fmla="*/ 14 h 64"/>
              <a:gd name="T94" fmla="*/ 15 w 66"/>
              <a:gd name="T95" fmla="*/ 14 h 64"/>
              <a:gd name="T96" fmla="*/ 14 w 66"/>
              <a:gd name="T97" fmla="*/ 15 h 64"/>
              <a:gd name="T98" fmla="*/ 10 w 66"/>
              <a:gd name="T99" fmla="*/ 11 h 64"/>
              <a:gd name="T100" fmla="*/ 11 w 66"/>
              <a:gd name="T101" fmla="*/ 10 h 64"/>
              <a:gd name="T102" fmla="*/ 11 w 66"/>
              <a:gd name="T103" fmla="*/ 11 h 64"/>
              <a:gd name="T104" fmla="*/ 10 w 66"/>
              <a:gd name="T105" fmla="*/ 12 h 64"/>
              <a:gd name="T106" fmla="*/ 3 w 66"/>
              <a:gd name="T107" fmla="*/ 5 h 64"/>
              <a:gd name="T108" fmla="*/ 4 w 66"/>
              <a:gd name="T109" fmla="*/ 4 h 64"/>
              <a:gd name="T110" fmla="*/ 8 w 66"/>
              <a:gd name="T111" fmla="*/ 8 h 64"/>
              <a:gd name="T112" fmla="*/ 7 w 66"/>
              <a:gd name="T113" fmla="*/ 9 h 64"/>
              <a:gd name="T114" fmla="*/ 0 w 66"/>
              <a:gd name="T115" fmla="*/ 2 h 64"/>
              <a:gd name="T116" fmla="*/ 0 w 66"/>
              <a:gd name="T117" fmla="*/ 0 h 64"/>
              <a:gd name="T118" fmla="*/ 1 w 66"/>
              <a:gd name="T119" fmla="*/ 1 h 64"/>
              <a:gd name="T120" fmla="*/ 0 w 66"/>
              <a:gd name="T121" fmla="*/ 2 h 6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66"/>
              <a:gd name="T184" fmla="*/ 0 h 64"/>
              <a:gd name="T185" fmla="*/ 66 w 66"/>
              <a:gd name="T186" fmla="*/ 64 h 64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66" h="64">
                <a:moveTo>
                  <a:pt x="65" y="64"/>
                </a:moveTo>
                <a:lnTo>
                  <a:pt x="65" y="64"/>
                </a:lnTo>
                <a:lnTo>
                  <a:pt x="65" y="63"/>
                </a:lnTo>
                <a:lnTo>
                  <a:pt x="65" y="62"/>
                </a:lnTo>
                <a:lnTo>
                  <a:pt x="66" y="62"/>
                </a:lnTo>
                <a:lnTo>
                  <a:pt x="66" y="63"/>
                </a:lnTo>
                <a:lnTo>
                  <a:pt x="66" y="64"/>
                </a:lnTo>
                <a:lnTo>
                  <a:pt x="65" y="64"/>
                </a:lnTo>
                <a:close/>
                <a:moveTo>
                  <a:pt x="61" y="60"/>
                </a:moveTo>
                <a:lnTo>
                  <a:pt x="58" y="57"/>
                </a:lnTo>
                <a:lnTo>
                  <a:pt x="58" y="56"/>
                </a:lnTo>
                <a:lnTo>
                  <a:pt x="59" y="56"/>
                </a:lnTo>
                <a:lnTo>
                  <a:pt x="63" y="59"/>
                </a:lnTo>
                <a:lnTo>
                  <a:pt x="63" y="60"/>
                </a:lnTo>
                <a:lnTo>
                  <a:pt x="63" y="61"/>
                </a:lnTo>
                <a:lnTo>
                  <a:pt x="62" y="61"/>
                </a:lnTo>
                <a:lnTo>
                  <a:pt x="61" y="60"/>
                </a:lnTo>
                <a:close/>
                <a:moveTo>
                  <a:pt x="55" y="54"/>
                </a:moveTo>
                <a:lnTo>
                  <a:pt x="55" y="54"/>
                </a:lnTo>
                <a:lnTo>
                  <a:pt x="54" y="54"/>
                </a:lnTo>
                <a:lnTo>
                  <a:pt x="54" y="53"/>
                </a:lnTo>
                <a:lnTo>
                  <a:pt x="55" y="53"/>
                </a:lnTo>
                <a:lnTo>
                  <a:pt x="56" y="53"/>
                </a:lnTo>
                <a:lnTo>
                  <a:pt x="56" y="54"/>
                </a:lnTo>
                <a:lnTo>
                  <a:pt x="55" y="54"/>
                </a:lnTo>
                <a:close/>
                <a:moveTo>
                  <a:pt x="51" y="51"/>
                </a:moveTo>
                <a:lnTo>
                  <a:pt x="51" y="51"/>
                </a:lnTo>
                <a:lnTo>
                  <a:pt x="51" y="50"/>
                </a:lnTo>
                <a:lnTo>
                  <a:pt x="51" y="49"/>
                </a:lnTo>
                <a:lnTo>
                  <a:pt x="52" y="49"/>
                </a:lnTo>
                <a:lnTo>
                  <a:pt x="52" y="50"/>
                </a:lnTo>
                <a:lnTo>
                  <a:pt x="53" y="50"/>
                </a:lnTo>
                <a:lnTo>
                  <a:pt x="52" y="50"/>
                </a:lnTo>
                <a:lnTo>
                  <a:pt x="52" y="51"/>
                </a:lnTo>
                <a:lnTo>
                  <a:pt x="51" y="51"/>
                </a:lnTo>
                <a:close/>
                <a:moveTo>
                  <a:pt x="48" y="47"/>
                </a:moveTo>
                <a:lnTo>
                  <a:pt x="44" y="44"/>
                </a:lnTo>
                <a:lnTo>
                  <a:pt x="44" y="43"/>
                </a:lnTo>
                <a:lnTo>
                  <a:pt x="45" y="43"/>
                </a:lnTo>
                <a:lnTo>
                  <a:pt x="46" y="43"/>
                </a:lnTo>
                <a:lnTo>
                  <a:pt x="49" y="46"/>
                </a:lnTo>
                <a:lnTo>
                  <a:pt x="49" y="47"/>
                </a:lnTo>
                <a:lnTo>
                  <a:pt x="49" y="48"/>
                </a:lnTo>
                <a:lnTo>
                  <a:pt x="48" y="48"/>
                </a:lnTo>
                <a:lnTo>
                  <a:pt x="48" y="47"/>
                </a:lnTo>
                <a:close/>
                <a:moveTo>
                  <a:pt x="41" y="41"/>
                </a:moveTo>
                <a:lnTo>
                  <a:pt x="41" y="41"/>
                </a:lnTo>
                <a:lnTo>
                  <a:pt x="41" y="40"/>
                </a:lnTo>
                <a:lnTo>
                  <a:pt x="42" y="40"/>
                </a:lnTo>
                <a:lnTo>
                  <a:pt x="42" y="41"/>
                </a:lnTo>
                <a:lnTo>
                  <a:pt x="41" y="41"/>
                </a:lnTo>
                <a:close/>
                <a:moveTo>
                  <a:pt x="37" y="38"/>
                </a:moveTo>
                <a:lnTo>
                  <a:pt x="37" y="38"/>
                </a:lnTo>
                <a:lnTo>
                  <a:pt x="37" y="37"/>
                </a:lnTo>
                <a:lnTo>
                  <a:pt x="38" y="36"/>
                </a:lnTo>
                <a:lnTo>
                  <a:pt x="39" y="37"/>
                </a:lnTo>
                <a:lnTo>
                  <a:pt x="39" y="38"/>
                </a:lnTo>
                <a:lnTo>
                  <a:pt x="38" y="38"/>
                </a:lnTo>
                <a:lnTo>
                  <a:pt x="37" y="38"/>
                </a:lnTo>
                <a:close/>
                <a:moveTo>
                  <a:pt x="34" y="34"/>
                </a:moveTo>
                <a:lnTo>
                  <a:pt x="31" y="31"/>
                </a:lnTo>
                <a:lnTo>
                  <a:pt x="30" y="31"/>
                </a:lnTo>
                <a:lnTo>
                  <a:pt x="31" y="30"/>
                </a:lnTo>
                <a:lnTo>
                  <a:pt x="32" y="30"/>
                </a:lnTo>
                <a:lnTo>
                  <a:pt x="35" y="33"/>
                </a:lnTo>
                <a:lnTo>
                  <a:pt x="35" y="34"/>
                </a:lnTo>
                <a:lnTo>
                  <a:pt x="35" y="35"/>
                </a:lnTo>
                <a:lnTo>
                  <a:pt x="34" y="35"/>
                </a:lnTo>
                <a:lnTo>
                  <a:pt x="34" y="34"/>
                </a:lnTo>
                <a:close/>
                <a:moveTo>
                  <a:pt x="27" y="28"/>
                </a:moveTo>
                <a:lnTo>
                  <a:pt x="27" y="28"/>
                </a:lnTo>
                <a:lnTo>
                  <a:pt x="27" y="27"/>
                </a:lnTo>
                <a:lnTo>
                  <a:pt x="28" y="27"/>
                </a:lnTo>
                <a:lnTo>
                  <a:pt x="29" y="27"/>
                </a:lnTo>
                <a:lnTo>
                  <a:pt x="29" y="28"/>
                </a:lnTo>
                <a:lnTo>
                  <a:pt x="28" y="28"/>
                </a:lnTo>
                <a:lnTo>
                  <a:pt x="27" y="28"/>
                </a:lnTo>
                <a:close/>
                <a:moveTo>
                  <a:pt x="24" y="25"/>
                </a:moveTo>
                <a:lnTo>
                  <a:pt x="24" y="25"/>
                </a:lnTo>
                <a:lnTo>
                  <a:pt x="24" y="24"/>
                </a:lnTo>
                <a:lnTo>
                  <a:pt x="24" y="23"/>
                </a:lnTo>
                <a:lnTo>
                  <a:pt x="25" y="23"/>
                </a:lnTo>
                <a:lnTo>
                  <a:pt x="25" y="24"/>
                </a:lnTo>
                <a:lnTo>
                  <a:pt x="25" y="25"/>
                </a:lnTo>
                <a:lnTo>
                  <a:pt x="24" y="25"/>
                </a:lnTo>
                <a:close/>
                <a:moveTo>
                  <a:pt x="20" y="21"/>
                </a:moveTo>
                <a:lnTo>
                  <a:pt x="17" y="18"/>
                </a:lnTo>
                <a:lnTo>
                  <a:pt x="17" y="17"/>
                </a:lnTo>
                <a:lnTo>
                  <a:pt x="18" y="17"/>
                </a:lnTo>
                <a:lnTo>
                  <a:pt x="21" y="20"/>
                </a:lnTo>
                <a:lnTo>
                  <a:pt x="22" y="20"/>
                </a:lnTo>
                <a:lnTo>
                  <a:pt x="22" y="21"/>
                </a:lnTo>
                <a:lnTo>
                  <a:pt x="21" y="21"/>
                </a:lnTo>
                <a:lnTo>
                  <a:pt x="21" y="22"/>
                </a:lnTo>
                <a:lnTo>
                  <a:pt x="21" y="21"/>
                </a:lnTo>
                <a:lnTo>
                  <a:pt x="20" y="21"/>
                </a:lnTo>
                <a:close/>
                <a:moveTo>
                  <a:pt x="14" y="15"/>
                </a:moveTo>
                <a:lnTo>
                  <a:pt x="14" y="15"/>
                </a:lnTo>
                <a:lnTo>
                  <a:pt x="13" y="15"/>
                </a:lnTo>
                <a:lnTo>
                  <a:pt x="13" y="14"/>
                </a:lnTo>
                <a:lnTo>
                  <a:pt x="14" y="14"/>
                </a:lnTo>
                <a:lnTo>
                  <a:pt x="14" y="13"/>
                </a:lnTo>
                <a:lnTo>
                  <a:pt x="14" y="14"/>
                </a:lnTo>
                <a:lnTo>
                  <a:pt x="15" y="14"/>
                </a:lnTo>
                <a:lnTo>
                  <a:pt x="15" y="15"/>
                </a:lnTo>
                <a:lnTo>
                  <a:pt x="14" y="15"/>
                </a:lnTo>
                <a:close/>
                <a:moveTo>
                  <a:pt x="10" y="12"/>
                </a:moveTo>
                <a:lnTo>
                  <a:pt x="10" y="12"/>
                </a:lnTo>
                <a:lnTo>
                  <a:pt x="10" y="11"/>
                </a:lnTo>
                <a:lnTo>
                  <a:pt x="10" y="10"/>
                </a:lnTo>
                <a:lnTo>
                  <a:pt x="11" y="10"/>
                </a:lnTo>
                <a:lnTo>
                  <a:pt x="11" y="11"/>
                </a:lnTo>
                <a:lnTo>
                  <a:pt x="11" y="12"/>
                </a:lnTo>
                <a:lnTo>
                  <a:pt x="10" y="12"/>
                </a:lnTo>
                <a:close/>
                <a:moveTo>
                  <a:pt x="7" y="8"/>
                </a:moveTo>
                <a:lnTo>
                  <a:pt x="3" y="5"/>
                </a:lnTo>
                <a:lnTo>
                  <a:pt x="3" y="4"/>
                </a:lnTo>
                <a:lnTo>
                  <a:pt x="4" y="4"/>
                </a:lnTo>
                <a:lnTo>
                  <a:pt x="8" y="7"/>
                </a:lnTo>
                <a:lnTo>
                  <a:pt x="8" y="8"/>
                </a:lnTo>
                <a:lnTo>
                  <a:pt x="7" y="9"/>
                </a:lnTo>
                <a:lnTo>
                  <a:pt x="7" y="8"/>
                </a:lnTo>
                <a:close/>
                <a:moveTo>
                  <a:pt x="0" y="2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" name="Freeform 14"/>
          <p:cNvSpPr>
            <a:spLocks/>
          </p:cNvSpPr>
          <p:nvPr/>
        </p:nvSpPr>
        <p:spPr bwMode="auto">
          <a:xfrm rot="16200000" flipV="1">
            <a:off x="5086571" y="5668324"/>
            <a:ext cx="2549" cy="5402"/>
          </a:xfrm>
          <a:custGeom>
            <a:avLst/>
            <a:gdLst>
              <a:gd name="T0" fmla="*/ 1 w 2"/>
              <a:gd name="T1" fmla="*/ 2 h 2"/>
              <a:gd name="T2" fmla="*/ 1 w 2"/>
              <a:gd name="T3" fmla="*/ 2 h 2"/>
              <a:gd name="T4" fmla="*/ 1 w 2"/>
              <a:gd name="T5" fmla="*/ 1 h 2"/>
              <a:gd name="T6" fmla="*/ 1 w 2"/>
              <a:gd name="T7" fmla="*/ 1 h 2"/>
              <a:gd name="T8" fmla="*/ 1 w 2"/>
              <a:gd name="T9" fmla="*/ 1 h 2"/>
              <a:gd name="T10" fmla="*/ 0 w 2"/>
              <a:gd name="T11" fmla="*/ 1 h 2"/>
              <a:gd name="T12" fmla="*/ 0 w 2"/>
              <a:gd name="T13" fmla="*/ 1 h 2"/>
              <a:gd name="T14" fmla="*/ 1 w 2"/>
              <a:gd name="T15" fmla="*/ 1 h 2"/>
              <a:gd name="T16" fmla="*/ 1 w 2"/>
              <a:gd name="T17" fmla="*/ 1 h 2"/>
              <a:gd name="T18" fmla="*/ 1 w 2"/>
              <a:gd name="T19" fmla="*/ 0 h 2"/>
              <a:gd name="T20" fmla="*/ 1 w 2"/>
              <a:gd name="T21" fmla="*/ 0 h 2"/>
              <a:gd name="T22" fmla="*/ 1 w 2"/>
              <a:gd name="T23" fmla="*/ 0 h 2"/>
              <a:gd name="T24" fmla="*/ 1 w 2"/>
              <a:gd name="T25" fmla="*/ 0 h 2"/>
              <a:gd name="T26" fmla="*/ 1 w 2"/>
              <a:gd name="T27" fmla="*/ 0 h 2"/>
              <a:gd name="T28" fmla="*/ 1 w 2"/>
              <a:gd name="T29" fmla="*/ 0 h 2"/>
              <a:gd name="T30" fmla="*/ 2 w 2"/>
              <a:gd name="T31" fmla="*/ 0 h 2"/>
              <a:gd name="T32" fmla="*/ 2 w 2"/>
              <a:gd name="T33" fmla="*/ 0 h 2"/>
              <a:gd name="T34" fmla="*/ 2 w 2"/>
              <a:gd name="T35" fmla="*/ 0 h 2"/>
              <a:gd name="T36" fmla="*/ 2 w 2"/>
              <a:gd name="T37" fmla="*/ 0 h 2"/>
              <a:gd name="T38" fmla="*/ 2 w 2"/>
              <a:gd name="T39" fmla="*/ 1 h 2"/>
              <a:gd name="T40" fmla="*/ 2 w 2"/>
              <a:gd name="T41" fmla="*/ 1 h 2"/>
              <a:gd name="T42" fmla="*/ 2 w 2"/>
              <a:gd name="T43" fmla="*/ 1 h 2"/>
              <a:gd name="T44" fmla="*/ 2 w 2"/>
              <a:gd name="T45" fmla="*/ 1 h 2"/>
              <a:gd name="T46" fmla="*/ 2 w 2"/>
              <a:gd name="T47" fmla="*/ 1 h 2"/>
              <a:gd name="T48" fmla="*/ 2 w 2"/>
              <a:gd name="T49" fmla="*/ 1 h 2"/>
              <a:gd name="T50" fmla="*/ 2 w 2"/>
              <a:gd name="T51" fmla="*/ 1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2 h 2"/>
              <a:gd name="T58" fmla="*/ 1 w 2"/>
              <a:gd name="T59" fmla="*/ 2 h 2"/>
              <a:gd name="T60" fmla="*/ 1 w 2"/>
              <a:gd name="T61" fmla="*/ 2 h 2"/>
              <a:gd name="T62" fmla="*/ 1 w 2"/>
              <a:gd name="T63" fmla="*/ 2 h 2"/>
              <a:gd name="T64" fmla="*/ 1 w 2"/>
              <a:gd name="T65" fmla="*/ 2 h 2"/>
              <a:gd name="T66" fmla="*/ 1 w 2"/>
              <a:gd name="T67" fmla="*/ 2 h 2"/>
              <a:gd name="T68" fmla="*/ 1 w 2"/>
              <a:gd name="T69" fmla="*/ 2 h 2"/>
              <a:gd name="T70" fmla="*/ 1 w 2"/>
              <a:gd name="T71" fmla="*/ 2 h 2"/>
              <a:gd name="T72" fmla="*/ 1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2"/>
              <a:gd name="T113" fmla="*/ 2 w 2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2">
                <a:moveTo>
                  <a:pt x="1" y="2"/>
                </a:moveTo>
                <a:lnTo>
                  <a:pt x="1" y="2"/>
                </a:lnTo>
                <a:lnTo>
                  <a:pt x="1" y="1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2" y="2"/>
                </a:lnTo>
                <a:lnTo>
                  <a:pt x="1" y="2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" name="Freeform 15"/>
          <p:cNvSpPr>
            <a:spLocks/>
          </p:cNvSpPr>
          <p:nvPr/>
        </p:nvSpPr>
        <p:spPr bwMode="auto">
          <a:xfrm rot="16200000" flipV="1">
            <a:off x="5094675" y="5672148"/>
            <a:ext cx="2549" cy="5402"/>
          </a:xfrm>
          <a:custGeom>
            <a:avLst/>
            <a:gdLst>
              <a:gd name="T0" fmla="*/ 0 w 2"/>
              <a:gd name="T1" fmla="*/ 1 h 2"/>
              <a:gd name="T2" fmla="*/ 0 w 2"/>
              <a:gd name="T3" fmla="*/ 1 h 2"/>
              <a:gd name="T4" fmla="*/ 0 w 2"/>
              <a:gd name="T5" fmla="*/ 1 h 2"/>
              <a:gd name="T6" fmla="*/ 0 w 2"/>
              <a:gd name="T7" fmla="*/ 1 h 2"/>
              <a:gd name="T8" fmla="*/ 0 w 2"/>
              <a:gd name="T9" fmla="*/ 1 h 2"/>
              <a:gd name="T10" fmla="*/ 0 w 2"/>
              <a:gd name="T11" fmla="*/ 1 h 2"/>
              <a:gd name="T12" fmla="*/ 0 w 2"/>
              <a:gd name="T13" fmla="*/ 1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1 w 2"/>
              <a:gd name="T25" fmla="*/ 0 h 2"/>
              <a:gd name="T26" fmla="*/ 1 w 2"/>
              <a:gd name="T27" fmla="*/ 0 h 2"/>
              <a:gd name="T28" fmla="*/ 1 w 2"/>
              <a:gd name="T29" fmla="*/ 0 h 2"/>
              <a:gd name="T30" fmla="*/ 1 w 2"/>
              <a:gd name="T31" fmla="*/ 0 h 2"/>
              <a:gd name="T32" fmla="*/ 1 w 2"/>
              <a:gd name="T33" fmla="*/ 0 h 2"/>
              <a:gd name="T34" fmla="*/ 1 w 2"/>
              <a:gd name="T35" fmla="*/ 0 h 2"/>
              <a:gd name="T36" fmla="*/ 1 w 2"/>
              <a:gd name="T37" fmla="*/ 0 h 2"/>
              <a:gd name="T38" fmla="*/ 1 w 2"/>
              <a:gd name="T39" fmla="*/ 0 h 2"/>
              <a:gd name="T40" fmla="*/ 2 w 2"/>
              <a:gd name="T41" fmla="*/ 0 h 2"/>
              <a:gd name="T42" fmla="*/ 2 w 2"/>
              <a:gd name="T43" fmla="*/ 1 h 2"/>
              <a:gd name="T44" fmla="*/ 2 w 2"/>
              <a:gd name="T45" fmla="*/ 1 h 2"/>
              <a:gd name="T46" fmla="*/ 2 w 2"/>
              <a:gd name="T47" fmla="*/ 1 h 2"/>
              <a:gd name="T48" fmla="*/ 2 w 2"/>
              <a:gd name="T49" fmla="*/ 1 h 2"/>
              <a:gd name="T50" fmla="*/ 1 w 2"/>
              <a:gd name="T51" fmla="*/ 1 h 2"/>
              <a:gd name="T52" fmla="*/ 1 w 2"/>
              <a:gd name="T53" fmla="*/ 1 h 2"/>
              <a:gd name="T54" fmla="*/ 1 w 2"/>
              <a:gd name="T55" fmla="*/ 1 h 2"/>
              <a:gd name="T56" fmla="*/ 1 w 2"/>
              <a:gd name="T57" fmla="*/ 1 h 2"/>
              <a:gd name="T58" fmla="*/ 1 w 2"/>
              <a:gd name="T59" fmla="*/ 1 h 2"/>
              <a:gd name="T60" fmla="*/ 1 w 2"/>
              <a:gd name="T61" fmla="*/ 2 h 2"/>
              <a:gd name="T62" fmla="*/ 1 w 2"/>
              <a:gd name="T63" fmla="*/ 2 h 2"/>
              <a:gd name="T64" fmla="*/ 1 w 2"/>
              <a:gd name="T65" fmla="*/ 1 h 2"/>
              <a:gd name="T66" fmla="*/ 0 w 2"/>
              <a:gd name="T67" fmla="*/ 1 h 2"/>
              <a:gd name="T68" fmla="*/ 0 w 2"/>
              <a:gd name="T69" fmla="*/ 1 h 2"/>
              <a:gd name="T70" fmla="*/ 0 w 2"/>
              <a:gd name="T71" fmla="*/ 1 h 2"/>
              <a:gd name="T72" fmla="*/ 0 w 2"/>
              <a:gd name="T73" fmla="*/ 1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2"/>
              <a:gd name="T113" fmla="*/ 2 w 2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" name="Freeform 16"/>
          <p:cNvSpPr>
            <a:spLocks/>
          </p:cNvSpPr>
          <p:nvPr/>
        </p:nvSpPr>
        <p:spPr bwMode="auto">
          <a:xfrm rot="16200000" flipV="1">
            <a:off x="5107619" y="5673832"/>
            <a:ext cx="6373" cy="13506"/>
          </a:xfrm>
          <a:custGeom>
            <a:avLst/>
            <a:gdLst>
              <a:gd name="T0" fmla="*/ 4 w 5"/>
              <a:gd name="T1" fmla="*/ 5 h 5"/>
              <a:gd name="T2" fmla="*/ 0 w 5"/>
              <a:gd name="T3" fmla="*/ 2 h 5"/>
              <a:gd name="T4" fmla="*/ 0 w 5"/>
              <a:gd name="T5" fmla="*/ 2 h 5"/>
              <a:gd name="T6" fmla="*/ 0 w 5"/>
              <a:gd name="T7" fmla="*/ 2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0 w 5"/>
              <a:gd name="T15" fmla="*/ 1 h 5"/>
              <a:gd name="T16" fmla="*/ 0 w 5"/>
              <a:gd name="T17" fmla="*/ 1 h 5"/>
              <a:gd name="T18" fmla="*/ 0 w 5"/>
              <a:gd name="T19" fmla="*/ 1 h 5"/>
              <a:gd name="T20" fmla="*/ 1 w 5"/>
              <a:gd name="T21" fmla="*/ 1 h 5"/>
              <a:gd name="T22" fmla="*/ 1 w 5"/>
              <a:gd name="T23" fmla="*/ 1 h 5"/>
              <a:gd name="T24" fmla="*/ 1 w 5"/>
              <a:gd name="T25" fmla="*/ 1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1 h 5"/>
              <a:gd name="T32" fmla="*/ 1 w 5"/>
              <a:gd name="T33" fmla="*/ 1 h 5"/>
              <a:gd name="T34" fmla="*/ 2 w 5"/>
              <a:gd name="T35" fmla="*/ 1 h 5"/>
              <a:gd name="T36" fmla="*/ 5 w 5"/>
              <a:gd name="T37" fmla="*/ 4 h 5"/>
              <a:gd name="T38" fmla="*/ 5 w 5"/>
              <a:gd name="T39" fmla="*/ 4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5 h 5"/>
              <a:gd name="T48" fmla="*/ 5 w 5"/>
              <a:gd name="T49" fmla="*/ 5 h 5"/>
              <a:gd name="T50" fmla="*/ 5 w 5"/>
              <a:gd name="T51" fmla="*/ 5 h 5"/>
              <a:gd name="T52" fmla="*/ 5 w 5"/>
              <a:gd name="T53" fmla="*/ 5 h 5"/>
              <a:gd name="T54" fmla="*/ 5 w 5"/>
              <a:gd name="T55" fmla="*/ 5 h 5"/>
              <a:gd name="T56" fmla="*/ 5 w 5"/>
              <a:gd name="T57" fmla="*/ 5 h 5"/>
              <a:gd name="T58" fmla="*/ 5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4 w 5"/>
              <a:gd name="T69" fmla="*/ 5 h 5"/>
              <a:gd name="T70" fmla="*/ 4 w 5"/>
              <a:gd name="T71" fmla="*/ 5 h 5"/>
              <a:gd name="T72" fmla="*/ 4 w 5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4" y="5"/>
                </a:moveTo>
                <a:lnTo>
                  <a:pt x="0" y="2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1" y="1"/>
                </a:lnTo>
                <a:lnTo>
                  <a:pt x="2" y="1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" name="Freeform 17"/>
          <p:cNvSpPr>
            <a:spLocks/>
          </p:cNvSpPr>
          <p:nvPr/>
        </p:nvSpPr>
        <p:spPr bwMode="auto">
          <a:xfrm rot="16200000" flipV="1">
            <a:off x="5120973" y="5684895"/>
            <a:ext cx="1275" cy="5402"/>
          </a:xfrm>
          <a:custGeom>
            <a:avLst/>
            <a:gdLst>
              <a:gd name="T0" fmla="*/ 0 w 1"/>
              <a:gd name="T1" fmla="*/ 2 h 2"/>
              <a:gd name="T2" fmla="*/ 0 w 1"/>
              <a:gd name="T3" fmla="*/ 2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1 h 2"/>
              <a:gd name="T10" fmla="*/ 0 w 1"/>
              <a:gd name="T11" fmla="*/ 1 h 2"/>
              <a:gd name="T12" fmla="*/ 0 w 1"/>
              <a:gd name="T13" fmla="*/ 1 h 2"/>
              <a:gd name="T14" fmla="*/ 0 w 1"/>
              <a:gd name="T15" fmla="*/ 1 h 2"/>
              <a:gd name="T16" fmla="*/ 0 w 1"/>
              <a:gd name="T17" fmla="*/ 1 h 2"/>
              <a:gd name="T18" fmla="*/ 0 w 1"/>
              <a:gd name="T19" fmla="*/ 1 h 2"/>
              <a:gd name="T20" fmla="*/ 0 w 1"/>
              <a:gd name="T21" fmla="*/ 0 h 2"/>
              <a:gd name="T22" fmla="*/ 0 w 1"/>
              <a:gd name="T23" fmla="*/ 0 h 2"/>
              <a:gd name="T24" fmla="*/ 0 w 1"/>
              <a:gd name="T25" fmla="*/ 0 h 2"/>
              <a:gd name="T26" fmla="*/ 1 w 1"/>
              <a:gd name="T27" fmla="*/ 0 h 2"/>
              <a:gd name="T28" fmla="*/ 1 w 1"/>
              <a:gd name="T29" fmla="*/ 0 h 2"/>
              <a:gd name="T30" fmla="*/ 1 w 1"/>
              <a:gd name="T31" fmla="*/ 0 h 2"/>
              <a:gd name="T32" fmla="*/ 1 w 1"/>
              <a:gd name="T33" fmla="*/ 0 h 2"/>
              <a:gd name="T34" fmla="*/ 1 w 1"/>
              <a:gd name="T35" fmla="*/ 0 h 2"/>
              <a:gd name="T36" fmla="*/ 1 w 1"/>
              <a:gd name="T37" fmla="*/ 0 h 2"/>
              <a:gd name="T38" fmla="*/ 1 w 1"/>
              <a:gd name="T39" fmla="*/ 1 h 2"/>
              <a:gd name="T40" fmla="*/ 1 w 1"/>
              <a:gd name="T41" fmla="*/ 1 h 2"/>
              <a:gd name="T42" fmla="*/ 1 w 1"/>
              <a:gd name="T43" fmla="*/ 1 h 2"/>
              <a:gd name="T44" fmla="*/ 1 w 1"/>
              <a:gd name="T45" fmla="*/ 1 h 2"/>
              <a:gd name="T46" fmla="*/ 1 w 1"/>
              <a:gd name="T47" fmla="*/ 1 h 2"/>
              <a:gd name="T48" fmla="*/ 1 w 1"/>
              <a:gd name="T49" fmla="*/ 1 h 2"/>
              <a:gd name="T50" fmla="*/ 1 w 1"/>
              <a:gd name="T51" fmla="*/ 1 h 2"/>
              <a:gd name="T52" fmla="*/ 1 w 1"/>
              <a:gd name="T53" fmla="*/ 2 h 2"/>
              <a:gd name="T54" fmla="*/ 1 w 1"/>
              <a:gd name="T55" fmla="*/ 2 h 2"/>
              <a:gd name="T56" fmla="*/ 1 w 1"/>
              <a:gd name="T57" fmla="*/ 2 h 2"/>
              <a:gd name="T58" fmla="*/ 1 w 1"/>
              <a:gd name="T59" fmla="*/ 2 h 2"/>
              <a:gd name="T60" fmla="*/ 1 w 1"/>
              <a:gd name="T61" fmla="*/ 2 h 2"/>
              <a:gd name="T62" fmla="*/ 0 w 1"/>
              <a:gd name="T63" fmla="*/ 2 h 2"/>
              <a:gd name="T64" fmla="*/ 0 w 1"/>
              <a:gd name="T65" fmla="*/ 2 h 2"/>
              <a:gd name="T66" fmla="*/ 0 w 1"/>
              <a:gd name="T67" fmla="*/ 2 h 2"/>
              <a:gd name="T68" fmla="*/ 0 w 1"/>
              <a:gd name="T69" fmla="*/ 2 h 2"/>
              <a:gd name="T70" fmla="*/ 0 w 1"/>
              <a:gd name="T71" fmla="*/ 2 h 2"/>
              <a:gd name="T72" fmla="*/ 0 w 1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2"/>
              <a:gd name="T113" fmla="*/ 1 w 1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2">
                <a:moveTo>
                  <a:pt x="0" y="2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" name="Freeform 18"/>
          <p:cNvSpPr>
            <a:spLocks/>
          </p:cNvSpPr>
          <p:nvPr/>
        </p:nvSpPr>
        <p:spPr bwMode="auto">
          <a:xfrm rot="16200000" flipV="1">
            <a:off x="5129790" y="5689993"/>
            <a:ext cx="2549" cy="5402"/>
          </a:xfrm>
          <a:custGeom>
            <a:avLst/>
            <a:gdLst>
              <a:gd name="T0" fmla="*/ 1 w 2"/>
              <a:gd name="T1" fmla="*/ 1 h 2"/>
              <a:gd name="T2" fmla="*/ 1 w 2"/>
              <a:gd name="T3" fmla="*/ 1 h 2"/>
              <a:gd name="T4" fmla="*/ 0 w 2"/>
              <a:gd name="T5" fmla="*/ 1 h 2"/>
              <a:gd name="T6" fmla="*/ 0 w 2"/>
              <a:gd name="T7" fmla="*/ 1 h 2"/>
              <a:gd name="T8" fmla="*/ 0 w 2"/>
              <a:gd name="T9" fmla="*/ 1 h 2"/>
              <a:gd name="T10" fmla="*/ 0 w 2"/>
              <a:gd name="T11" fmla="*/ 1 h 2"/>
              <a:gd name="T12" fmla="*/ 0 w 2"/>
              <a:gd name="T13" fmla="*/ 1 h 2"/>
              <a:gd name="T14" fmla="*/ 0 w 2"/>
              <a:gd name="T15" fmla="*/ 0 h 2"/>
              <a:gd name="T16" fmla="*/ 0 w 2"/>
              <a:gd name="T17" fmla="*/ 0 h 2"/>
              <a:gd name="T18" fmla="*/ 1 w 2"/>
              <a:gd name="T19" fmla="*/ 0 h 2"/>
              <a:gd name="T20" fmla="*/ 1 w 2"/>
              <a:gd name="T21" fmla="*/ 0 h 2"/>
              <a:gd name="T22" fmla="*/ 1 w 2"/>
              <a:gd name="T23" fmla="*/ 0 h 2"/>
              <a:gd name="T24" fmla="*/ 1 w 2"/>
              <a:gd name="T25" fmla="*/ 0 h 2"/>
              <a:gd name="T26" fmla="*/ 1 w 2"/>
              <a:gd name="T27" fmla="*/ 0 h 2"/>
              <a:gd name="T28" fmla="*/ 1 w 2"/>
              <a:gd name="T29" fmla="*/ 0 h 2"/>
              <a:gd name="T30" fmla="*/ 1 w 2"/>
              <a:gd name="T31" fmla="*/ 0 h 2"/>
              <a:gd name="T32" fmla="*/ 2 w 2"/>
              <a:gd name="T33" fmla="*/ 0 h 2"/>
              <a:gd name="T34" fmla="*/ 2 w 2"/>
              <a:gd name="T35" fmla="*/ 0 h 2"/>
              <a:gd name="T36" fmla="*/ 2 w 2"/>
              <a:gd name="T37" fmla="*/ 0 h 2"/>
              <a:gd name="T38" fmla="*/ 2 w 2"/>
              <a:gd name="T39" fmla="*/ 0 h 2"/>
              <a:gd name="T40" fmla="*/ 2 w 2"/>
              <a:gd name="T41" fmla="*/ 0 h 2"/>
              <a:gd name="T42" fmla="*/ 2 w 2"/>
              <a:gd name="T43" fmla="*/ 1 h 2"/>
              <a:gd name="T44" fmla="*/ 2 w 2"/>
              <a:gd name="T45" fmla="*/ 1 h 2"/>
              <a:gd name="T46" fmla="*/ 2 w 2"/>
              <a:gd name="T47" fmla="*/ 1 h 2"/>
              <a:gd name="T48" fmla="*/ 2 w 2"/>
              <a:gd name="T49" fmla="*/ 1 h 2"/>
              <a:gd name="T50" fmla="*/ 2 w 2"/>
              <a:gd name="T51" fmla="*/ 1 h 2"/>
              <a:gd name="T52" fmla="*/ 2 w 2"/>
              <a:gd name="T53" fmla="*/ 1 h 2"/>
              <a:gd name="T54" fmla="*/ 2 w 2"/>
              <a:gd name="T55" fmla="*/ 1 h 2"/>
              <a:gd name="T56" fmla="*/ 1 w 2"/>
              <a:gd name="T57" fmla="*/ 1 h 2"/>
              <a:gd name="T58" fmla="*/ 1 w 2"/>
              <a:gd name="T59" fmla="*/ 2 h 2"/>
              <a:gd name="T60" fmla="*/ 1 w 2"/>
              <a:gd name="T61" fmla="*/ 2 h 2"/>
              <a:gd name="T62" fmla="*/ 1 w 2"/>
              <a:gd name="T63" fmla="*/ 2 h 2"/>
              <a:gd name="T64" fmla="*/ 1 w 2"/>
              <a:gd name="T65" fmla="*/ 2 h 2"/>
              <a:gd name="T66" fmla="*/ 1 w 2"/>
              <a:gd name="T67" fmla="*/ 1 h 2"/>
              <a:gd name="T68" fmla="*/ 1 w 2"/>
              <a:gd name="T69" fmla="*/ 1 h 2"/>
              <a:gd name="T70" fmla="*/ 1 w 2"/>
              <a:gd name="T71" fmla="*/ 1 h 2"/>
              <a:gd name="T72" fmla="*/ 1 w 2"/>
              <a:gd name="T73" fmla="*/ 1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2"/>
              <a:gd name="T113" fmla="*/ 2 w 2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2">
                <a:moveTo>
                  <a:pt x="1" y="1"/>
                </a:move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" name="Freeform 19"/>
          <p:cNvSpPr>
            <a:spLocks/>
          </p:cNvSpPr>
          <p:nvPr/>
        </p:nvSpPr>
        <p:spPr bwMode="auto">
          <a:xfrm rot="16200000" flipV="1">
            <a:off x="5142735" y="5691677"/>
            <a:ext cx="6373" cy="13506"/>
          </a:xfrm>
          <a:custGeom>
            <a:avLst/>
            <a:gdLst>
              <a:gd name="T0" fmla="*/ 4 w 5"/>
              <a:gd name="T1" fmla="*/ 5 h 5"/>
              <a:gd name="T2" fmla="*/ 1 w 5"/>
              <a:gd name="T3" fmla="*/ 2 h 5"/>
              <a:gd name="T4" fmla="*/ 1 w 5"/>
              <a:gd name="T5" fmla="*/ 2 h 5"/>
              <a:gd name="T6" fmla="*/ 1 w 5"/>
              <a:gd name="T7" fmla="*/ 2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1 w 5"/>
              <a:gd name="T15" fmla="*/ 1 h 5"/>
              <a:gd name="T16" fmla="*/ 1 w 5"/>
              <a:gd name="T17" fmla="*/ 1 h 5"/>
              <a:gd name="T18" fmla="*/ 1 w 5"/>
              <a:gd name="T19" fmla="*/ 1 h 5"/>
              <a:gd name="T20" fmla="*/ 1 w 5"/>
              <a:gd name="T21" fmla="*/ 1 h 5"/>
              <a:gd name="T22" fmla="*/ 1 w 5"/>
              <a:gd name="T23" fmla="*/ 0 h 5"/>
              <a:gd name="T24" fmla="*/ 1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2 w 5"/>
              <a:gd name="T31" fmla="*/ 0 h 5"/>
              <a:gd name="T32" fmla="*/ 2 w 5"/>
              <a:gd name="T33" fmla="*/ 1 h 5"/>
              <a:gd name="T34" fmla="*/ 2 w 5"/>
              <a:gd name="T35" fmla="*/ 1 h 5"/>
              <a:gd name="T36" fmla="*/ 5 w 5"/>
              <a:gd name="T37" fmla="*/ 4 h 5"/>
              <a:gd name="T38" fmla="*/ 5 w 5"/>
              <a:gd name="T39" fmla="*/ 4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5 h 5"/>
              <a:gd name="T48" fmla="*/ 5 w 5"/>
              <a:gd name="T49" fmla="*/ 5 h 5"/>
              <a:gd name="T50" fmla="*/ 5 w 5"/>
              <a:gd name="T51" fmla="*/ 5 h 5"/>
              <a:gd name="T52" fmla="*/ 5 w 5"/>
              <a:gd name="T53" fmla="*/ 5 h 5"/>
              <a:gd name="T54" fmla="*/ 5 w 5"/>
              <a:gd name="T55" fmla="*/ 5 h 5"/>
              <a:gd name="T56" fmla="*/ 5 w 5"/>
              <a:gd name="T57" fmla="*/ 5 h 5"/>
              <a:gd name="T58" fmla="*/ 5 w 5"/>
              <a:gd name="T59" fmla="*/ 5 h 5"/>
              <a:gd name="T60" fmla="*/ 5 w 5"/>
              <a:gd name="T61" fmla="*/ 5 h 5"/>
              <a:gd name="T62" fmla="*/ 5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4 w 5"/>
              <a:gd name="T69" fmla="*/ 5 h 5"/>
              <a:gd name="T70" fmla="*/ 4 w 5"/>
              <a:gd name="T71" fmla="*/ 5 h 5"/>
              <a:gd name="T72" fmla="*/ 4 w 5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4" y="5"/>
                </a:moveTo>
                <a:lnTo>
                  <a:pt x="1" y="2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" name="Freeform 20"/>
          <p:cNvSpPr>
            <a:spLocks/>
          </p:cNvSpPr>
          <p:nvPr/>
        </p:nvSpPr>
        <p:spPr bwMode="auto">
          <a:xfrm rot="16200000" flipV="1">
            <a:off x="5156802" y="5702740"/>
            <a:ext cx="2549" cy="5402"/>
          </a:xfrm>
          <a:custGeom>
            <a:avLst/>
            <a:gdLst>
              <a:gd name="T0" fmla="*/ 0 w 2"/>
              <a:gd name="T1" fmla="*/ 1 h 2"/>
              <a:gd name="T2" fmla="*/ 0 w 2"/>
              <a:gd name="T3" fmla="*/ 1 h 2"/>
              <a:gd name="T4" fmla="*/ 0 w 2"/>
              <a:gd name="T5" fmla="*/ 1 h 2"/>
              <a:gd name="T6" fmla="*/ 0 w 2"/>
              <a:gd name="T7" fmla="*/ 1 h 2"/>
              <a:gd name="T8" fmla="*/ 0 w 2"/>
              <a:gd name="T9" fmla="*/ 1 h 2"/>
              <a:gd name="T10" fmla="*/ 0 w 2"/>
              <a:gd name="T11" fmla="*/ 1 h 2"/>
              <a:gd name="T12" fmla="*/ 0 w 2"/>
              <a:gd name="T13" fmla="*/ 1 h 2"/>
              <a:gd name="T14" fmla="*/ 0 w 2"/>
              <a:gd name="T15" fmla="*/ 1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1 w 2"/>
              <a:gd name="T23" fmla="*/ 0 h 2"/>
              <a:gd name="T24" fmla="*/ 1 w 2"/>
              <a:gd name="T25" fmla="*/ 0 h 2"/>
              <a:gd name="T26" fmla="*/ 1 w 2"/>
              <a:gd name="T27" fmla="*/ 0 h 2"/>
              <a:gd name="T28" fmla="*/ 1 w 2"/>
              <a:gd name="T29" fmla="*/ 0 h 2"/>
              <a:gd name="T30" fmla="*/ 1 w 2"/>
              <a:gd name="T31" fmla="*/ 0 h 2"/>
              <a:gd name="T32" fmla="*/ 1 w 2"/>
              <a:gd name="T33" fmla="*/ 0 h 2"/>
              <a:gd name="T34" fmla="*/ 1 w 2"/>
              <a:gd name="T35" fmla="*/ 0 h 2"/>
              <a:gd name="T36" fmla="*/ 1 w 2"/>
              <a:gd name="T37" fmla="*/ 0 h 2"/>
              <a:gd name="T38" fmla="*/ 1 w 2"/>
              <a:gd name="T39" fmla="*/ 0 h 2"/>
              <a:gd name="T40" fmla="*/ 2 w 2"/>
              <a:gd name="T41" fmla="*/ 1 h 2"/>
              <a:gd name="T42" fmla="*/ 2 w 2"/>
              <a:gd name="T43" fmla="*/ 1 h 2"/>
              <a:gd name="T44" fmla="*/ 2 w 2"/>
              <a:gd name="T45" fmla="*/ 1 h 2"/>
              <a:gd name="T46" fmla="*/ 2 w 2"/>
              <a:gd name="T47" fmla="*/ 1 h 2"/>
              <a:gd name="T48" fmla="*/ 2 w 2"/>
              <a:gd name="T49" fmla="*/ 1 h 2"/>
              <a:gd name="T50" fmla="*/ 1 w 2"/>
              <a:gd name="T51" fmla="*/ 1 h 2"/>
              <a:gd name="T52" fmla="*/ 1 w 2"/>
              <a:gd name="T53" fmla="*/ 1 h 2"/>
              <a:gd name="T54" fmla="*/ 1 w 2"/>
              <a:gd name="T55" fmla="*/ 2 h 2"/>
              <a:gd name="T56" fmla="*/ 1 w 2"/>
              <a:gd name="T57" fmla="*/ 2 h 2"/>
              <a:gd name="T58" fmla="*/ 1 w 2"/>
              <a:gd name="T59" fmla="*/ 2 h 2"/>
              <a:gd name="T60" fmla="*/ 1 w 2"/>
              <a:gd name="T61" fmla="*/ 2 h 2"/>
              <a:gd name="T62" fmla="*/ 1 w 2"/>
              <a:gd name="T63" fmla="*/ 2 h 2"/>
              <a:gd name="T64" fmla="*/ 1 w 2"/>
              <a:gd name="T65" fmla="*/ 2 h 2"/>
              <a:gd name="T66" fmla="*/ 0 w 2"/>
              <a:gd name="T67" fmla="*/ 2 h 2"/>
              <a:gd name="T68" fmla="*/ 0 w 2"/>
              <a:gd name="T69" fmla="*/ 1 h 2"/>
              <a:gd name="T70" fmla="*/ 0 w 2"/>
              <a:gd name="T71" fmla="*/ 1 h 2"/>
              <a:gd name="T72" fmla="*/ 0 w 2"/>
              <a:gd name="T73" fmla="*/ 1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2"/>
              <a:gd name="T113" fmla="*/ 2 w 2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" name="Freeform 21"/>
          <p:cNvSpPr>
            <a:spLocks/>
          </p:cNvSpPr>
          <p:nvPr/>
        </p:nvSpPr>
        <p:spPr bwMode="auto">
          <a:xfrm rot="16200000" flipV="1">
            <a:off x="5166894" y="5707277"/>
            <a:ext cx="1275" cy="2701"/>
          </a:xfrm>
          <a:custGeom>
            <a:avLst/>
            <a:gdLst>
              <a:gd name="T0" fmla="*/ 0 w 1"/>
              <a:gd name="T1" fmla="*/ 1 h 1"/>
              <a:gd name="T2" fmla="*/ 0 w 1"/>
              <a:gd name="T3" fmla="*/ 1 h 1"/>
              <a:gd name="T4" fmla="*/ 0 w 1"/>
              <a:gd name="T5" fmla="*/ 1 h 1"/>
              <a:gd name="T6" fmla="*/ 0 w 1"/>
              <a:gd name="T7" fmla="*/ 1 h 1"/>
              <a:gd name="T8" fmla="*/ 0 w 1"/>
              <a:gd name="T9" fmla="*/ 1 h 1"/>
              <a:gd name="T10" fmla="*/ 0 w 1"/>
              <a:gd name="T11" fmla="*/ 1 h 1"/>
              <a:gd name="T12" fmla="*/ 0 w 1"/>
              <a:gd name="T13" fmla="*/ 1 h 1"/>
              <a:gd name="T14" fmla="*/ 0 w 1"/>
              <a:gd name="T15" fmla="*/ 0 h 1"/>
              <a:gd name="T16" fmla="*/ 0 w 1"/>
              <a:gd name="T17" fmla="*/ 0 h 1"/>
              <a:gd name="T18" fmla="*/ 0 w 1"/>
              <a:gd name="T19" fmla="*/ 0 h 1"/>
              <a:gd name="T20" fmla="*/ 0 w 1"/>
              <a:gd name="T21" fmla="*/ 0 h 1"/>
              <a:gd name="T22" fmla="*/ 0 w 1"/>
              <a:gd name="T23" fmla="*/ 0 h 1"/>
              <a:gd name="T24" fmla="*/ 0 w 1"/>
              <a:gd name="T25" fmla="*/ 0 h 1"/>
              <a:gd name="T26" fmla="*/ 0 w 1"/>
              <a:gd name="T27" fmla="*/ 0 h 1"/>
              <a:gd name="T28" fmla="*/ 1 w 1"/>
              <a:gd name="T29" fmla="*/ 0 h 1"/>
              <a:gd name="T30" fmla="*/ 1 w 1"/>
              <a:gd name="T31" fmla="*/ 0 h 1"/>
              <a:gd name="T32" fmla="*/ 1 w 1"/>
              <a:gd name="T33" fmla="*/ 0 h 1"/>
              <a:gd name="T34" fmla="*/ 1 w 1"/>
              <a:gd name="T35" fmla="*/ 0 h 1"/>
              <a:gd name="T36" fmla="*/ 1 w 1"/>
              <a:gd name="T37" fmla="*/ 0 h 1"/>
              <a:gd name="T38" fmla="*/ 1 w 1"/>
              <a:gd name="T39" fmla="*/ 0 h 1"/>
              <a:gd name="T40" fmla="*/ 1 w 1"/>
              <a:gd name="T41" fmla="*/ 0 h 1"/>
              <a:gd name="T42" fmla="*/ 1 w 1"/>
              <a:gd name="T43" fmla="*/ 1 h 1"/>
              <a:gd name="T44" fmla="*/ 1 w 1"/>
              <a:gd name="T45" fmla="*/ 1 h 1"/>
              <a:gd name="T46" fmla="*/ 1 w 1"/>
              <a:gd name="T47" fmla="*/ 1 h 1"/>
              <a:gd name="T48" fmla="*/ 1 w 1"/>
              <a:gd name="T49" fmla="*/ 1 h 1"/>
              <a:gd name="T50" fmla="*/ 1 w 1"/>
              <a:gd name="T51" fmla="*/ 1 h 1"/>
              <a:gd name="T52" fmla="*/ 1 w 1"/>
              <a:gd name="T53" fmla="*/ 1 h 1"/>
              <a:gd name="T54" fmla="*/ 1 w 1"/>
              <a:gd name="T55" fmla="*/ 1 h 1"/>
              <a:gd name="T56" fmla="*/ 1 w 1"/>
              <a:gd name="T57" fmla="*/ 1 h 1"/>
              <a:gd name="T58" fmla="*/ 1 w 1"/>
              <a:gd name="T59" fmla="*/ 1 h 1"/>
              <a:gd name="T60" fmla="*/ 0 w 1"/>
              <a:gd name="T61" fmla="*/ 1 h 1"/>
              <a:gd name="T62" fmla="*/ 0 w 1"/>
              <a:gd name="T63" fmla="*/ 1 h 1"/>
              <a:gd name="T64" fmla="*/ 0 w 1"/>
              <a:gd name="T65" fmla="*/ 1 h 1"/>
              <a:gd name="T66" fmla="*/ 0 w 1"/>
              <a:gd name="T67" fmla="*/ 1 h 1"/>
              <a:gd name="T68" fmla="*/ 0 w 1"/>
              <a:gd name="T69" fmla="*/ 1 h 1"/>
              <a:gd name="T70" fmla="*/ 0 w 1"/>
              <a:gd name="T71" fmla="*/ 1 h 1"/>
              <a:gd name="T72" fmla="*/ 0 w 1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1"/>
              <a:gd name="T113" fmla="*/ 1 w 1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" name="Freeform 22"/>
          <p:cNvSpPr>
            <a:spLocks/>
          </p:cNvSpPr>
          <p:nvPr/>
        </p:nvSpPr>
        <p:spPr bwMode="auto">
          <a:xfrm rot="16200000" flipV="1">
            <a:off x="5177851" y="5708247"/>
            <a:ext cx="6373" cy="13506"/>
          </a:xfrm>
          <a:custGeom>
            <a:avLst/>
            <a:gdLst>
              <a:gd name="T0" fmla="*/ 3 w 5"/>
              <a:gd name="T1" fmla="*/ 5 h 5"/>
              <a:gd name="T2" fmla="*/ 0 w 5"/>
              <a:gd name="T3" fmla="*/ 2 h 5"/>
              <a:gd name="T4" fmla="*/ 0 w 5"/>
              <a:gd name="T5" fmla="*/ 2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0 w 5"/>
              <a:gd name="T15" fmla="*/ 1 h 5"/>
              <a:gd name="T16" fmla="*/ 0 w 5"/>
              <a:gd name="T17" fmla="*/ 1 h 5"/>
              <a:gd name="T18" fmla="*/ 0 w 5"/>
              <a:gd name="T19" fmla="*/ 1 h 5"/>
              <a:gd name="T20" fmla="*/ 0 w 5"/>
              <a:gd name="T21" fmla="*/ 1 h 5"/>
              <a:gd name="T22" fmla="*/ 0 w 5"/>
              <a:gd name="T23" fmla="*/ 0 h 5"/>
              <a:gd name="T24" fmla="*/ 0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1 w 5"/>
              <a:gd name="T33" fmla="*/ 0 h 5"/>
              <a:gd name="T34" fmla="*/ 1 w 5"/>
              <a:gd name="T35" fmla="*/ 1 h 5"/>
              <a:gd name="T36" fmla="*/ 5 w 5"/>
              <a:gd name="T37" fmla="*/ 4 h 5"/>
              <a:gd name="T38" fmla="*/ 5 w 5"/>
              <a:gd name="T39" fmla="*/ 4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5 h 5"/>
              <a:gd name="T48" fmla="*/ 5 w 5"/>
              <a:gd name="T49" fmla="*/ 5 h 5"/>
              <a:gd name="T50" fmla="*/ 5 w 5"/>
              <a:gd name="T51" fmla="*/ 5 h 5"/>
              <a:gd name="T52" fmla="*/ 5 w 5"/>
              <a:gd name="T53" fmla="*/ 5 h 5"/>
              <a:gd name="T54" fmla="*/ 4 w 5"/>
              <a:gd name="T55" fmla="*/ 5 h 5"/>
              <a:gd name="T56" fmla="*/ 4 w 5"/>
              <a:gd name="T57" fmla="*/ 5 h 5"/>
              <a:gd name="T58" fmla="*/ 4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3 w 5"/>
              <a:gd name="T69" fmla="*/ 5 h 5"/>
              <a:gd name="T70" fmla="*/ 3 w 5"/>
              <a:gd name="T71" fmla="*/ 5 h 5"/>
              <a:gd name="T72" fmla="*/ 3 w 5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3" y="5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" name="Freeform 23"/>
          <p:cNvSpPr>
            <a:spLocks/>
          </p:cNvSpPr>
          <p:nvPr/>
        </p:nvSpPr>
        <p:spPr bwMode="auto">
          <a:xfrm rot="16200000" flipV="1">
            <a:off x="5191918" y="5720584"/>
            <a:ext cx="2549" cy="5402"/>
          </a:xfrm>
          <a:custGeom>
            <a:avLst/>
            <a:gdLst>
              <a:gd name="T0" fmla="*/ 1 w 2"/>
              <a:gd name="T1" fmla="*/ 1 h 2"/>
              <a:gd name="T2" fmla="*/ 1 w 2"/>
              <a:gd name="T3" fmla="*/ 1 h 2"/>
              <a:gd name="T4" fmla="*/ 0 w 2"/>
              <a:gd name="T5" fmla="*/ 1 h 2"/>
              <a:gd name="T6" fmla="*/ 0 w 2"/>
              <a:gd name="T7" fmla="*/ 1 h 2"/>
              <a:gd name="T8" fmla="*/ 0 w 2"/>
              <a:gd name="T9" fmla="*/ 1 h 2"/>
              <a:gd name="T10" fmla="*/ 0 w 2"/>
              <a:gd name="T11" fmla="*/ 1 h 2"/>
              <a:gd name="T12" fmla="*/ 0 w 2"/>
              <a:gd name="T13" fmla="*/ 1 h 2"/>
              <a:gd name="T14" fmla="*/ 0 w 2"/>
              <a:gd name="T15" fmla="*/ 1 h 2"/>
              <a:gd name="T16" fmla="*/ 0 w 2"/>
              <a:gd name="T17" fmla="*/ 0 h 2"/>
              <a:gd name="T18" fmla="*/ 1 w 2"/>
              <a:gd name="T19" fmla="*/ 0 h 2"/>
              <a:gd name="T20" fmla="*/ 1 w 2"/>
              <a:gd name="T21" fmla="*/ 0 h 2"/>
              <a:gd name="T22" fmla="*/ 1 w 2"/>
              <a:gd name="T23" fmla="*/ 0 h 2"/>
              <a:gd name="T24" fmla="*/ 1 w 2"/>
              <a:gd name="T25" fmla="*/ 0 h 2"/>
              <a:gd name="T26" fmla="*/ 1 w 2"/>
              <a:gd name="T27" fmla="*/ 0 h 2"/>
              <a:gd name="T28" fmla="*/ 1 w 2"/>
              <a:gd name="T29" fmla="*/ 0 h 2"/>
              <a:gd name="T30" fmla="*/ 1 w 2"/>
              <a:gd name="T31" fmla="*/ 0 h 2"/>
              <a:gd name="T32" fmla="*/ 2 w 2"/>
              <a:gd name="T33" fmla="*/ 0 h 2"/>
              <a:gd name="T34" fmla="*/ 2 w 2"/>
              <a:gd name="T35" fmla="*/ 0 h 2"/>
              <a:gd name="T36" fmla="*/ 2 w 2"/>
              <a:gd name="T37" fmla="*/ 0 h 2"/>
              <a:gd name="T38" fmla="*/ 2 w 2"/>
              <a:gd name="T39" fmla="*/ 0 h 2"/>
              <a:gd name="T40" fmla="*/ 2 w 2"/>
              <a:gd name="T41" fmla="*/ 1 h 2"/>
              <a:gd name="T42" fmla="*/ 2 w 2"/>
              <a:gd name="T43" fmla="*/ 1 h 2"/>
              <a:gd name="T44" fmla="*/ 2 w 2"/>
              <a:gd name="T45" fmla="*/ 1 h 2"/>
              <a:gd name="T46" fmla="*/ 2 w 2"/>
              <a:gd name="T47" fmla="*/ 1 h 2"/>
              <a:gd name="T48" fmla="*/ 2 w 2"/>
              <a:gd name="T49" fmla="*/ 1 h 2"/>
              <a:gd name="T50" fmla="*/ 2 w 2"/>
              <a:gd name="T51" fmla="*/ 1 h 2"/>
              <a:gd name="T52" fmla="*/ 2 w 2"/>
              <a:gd name="T53" fmla="*/ 1 h 2"/>
              <a:gd name="T54" fmla="*/ 2 w 2"/>
              <a:gd name="T55" fmla="*/ 2 h 2"/>
              <a:gd name="T56" fmla="*/ 1 w 2"/>
              <a:gd name="T57" fmla="*/ 2 h 2"/>
              <a:gd name="T58" fmla="*/ 1 w 2"/>
              <a:gd name="T59" fmla="*/ 2 h 2"/>
              <a:gd name="T60" fmla="*/ 1 w 2"/>
              <a:gd name="T61" fmla="*/ 2 h 2"/>
              <a:gd name="T62" fmla="*/ 1 w 2"/>
              <a:gd name="T63" fmla="*/ 2 h 2"/>
              <a:gd name="T64" fmla="*/ 1 w 2"/>
              <a:gd name="T65" fmla="*/ 2 h 2"/>
              <a:gd name="T66" fmla="*/ 1 w 2"/>
              <a:gd name="T67" fmla="*/ 2 h 2"/>
              <a:gd name="T68" fmla="*/ 1 w 2"/>
              <a:gd name="T69" fmla="*/ 1 h 2"/>
              <a:gd name="T70" fmla="*/ 1 w 2"/>
              <a:gd name="T71" fmla="*/ 1 h 2"/>
              <a:gd name="T72" fmla="*/ 1 w 2"/>
              <a:gd name="T73" fmla="*/ 1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2"/>
              <a:gd name="T113" fmla="*/ 2 w 2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2">
                <a:moveTo>
                  <a:pt x="1" y="1"/>
                </a:move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2" y="2"/>
                </a:lnTo>
                <a:lnTo>
                  <a:pt x="1" y="2"/>
                </a:lnTo>
                <a:lnTo>
                  <a:pt x="1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" name="Freeform 24"/>
          <p:cNvSpPr>
            <a:spLocks/>
          </p:cNvSpPr>
          <p:nvPr/>
        </p:nvSpPr>
        <p:spPr bwMode="auto">
          <a:xfrm rot="16200000" flipV="1">
            <a:off x="5202723" y="5725122"/>
            <a:ext cx="2549" cy="2701"/>
          </a:xfrm>
          <a:custGeom>
            <a:avLst/>
            <a:gdLst>
              <a:gd name="T0" fmla="*/ 0 w 2"/>
              <a:gd name="T1" fmla="*/ 1 h 1"/>
              <a:gd name="T2" fmla="*/ 0 w 2"/>
              <a:gd name="T3" fmla="*/ 1 h 1"/>
              <a:gd name="T4" fmla="*/ 0 w 2"/>
              <a:gd name="T5" fmla="*/ 1 h 1"/>
              <a:gd name="T6" fmla="*/ 0 w 2"/>
              <a:gd name="T7" fmla="*/ 1 h 1"/>
              <a:gd name="T8" fmla="*/ 0 w 2"/>
              <a:gd name="T9" fmla="*/ 1 h 1"/>
              <a:gd name="T10" fmla="*/ 0 w 2"/>
              <a:gd name="T11" fmla="*/ 1 h 1"/>
              <a:gd name="T12" fmla="*/ 0 w 2"/>
              <a:gd name="T13" fmla="*/ 1 h 1"/>
              <a:gd name="T14" fmla="*/ 0 w 2"/>
              <a:gd name="T15" fmla="*/ 0 h 1"/>
              <a:gd name="T16" fmla="*/ 0 w 2"/>
              <a:gd name="T17" fmla="*/ 0 h 1"/>
              <a:gd name="T18" fmla="*/ 0 w 2"/>
              <a:gd name="T19" fmla="*/ 0 h 1"/>
              <a:gd name="T20" fmla="*/ 0 w 2"/>
              <a:gd name="T21" fmla="*/ 0 h 1"/>
              <a:gd name="T22" fmla="*/ 0 w 2"/>
              <a:gd name="T23" fmla="*/ 0 h 1"/>
              <a:gd name="T24" fmla="*/ 1 w 2"/>
              <a:gd name="T25" fmla="*/ 0 h 1"/>
              <a:gd name="T26" fmla="*/ 1 w 2"/>
              <a:gd name="T27" fmla="*/ 0 h 1"/>
              <a:gd name="T28" fmla="*/ 1 w 2"/>
              <a:gd name="T29" fmla="*/ 0 h 1"/>
              <a:gd name="T30" fmla="*/ 1 w 2"/>
              <a:gd name="T31" fmla="*/ 0 h 1"/>
              <a:gd name="T32" fmla="*/ 1 w 2"/>
              <a:gd name="T33" fmla="*/ 0 h 1"/>
              <a:gd name="T34" fmla="*/ 1 w 2"/>
              <a:gd name="T35" fmla="*/ 0 h 1"/>
              <a:gd name="T36" fmla="*/ 1 w 2"/>
              <a:gd name="T37" fmla="*/ 0 h 1"/>
              <a:gd name="T38" fmla="*/ 1 w 2"/>
              <a:gd name="T39" fmla="*/ 0 h 1"/>
              <a:gd name="T40" fmla="*/ 1 w 2"/>
              <a:gd name="T41" fmla="*/ 0 h 1"/>
              <a:gd name="T42" fmla="*/ 2 w 2"/>
              <a:gd name="T43" fmla="*/ 0 h 1"/>
              <a:gd name="T44" fmla="*/ 2 w 2"/>
              <a:gd name="T45" fmla="*/ 1 h 1"/>
              <a:gd name="T46" fmla="*/ 2 w 2"/>
              <a:gd name="T47" fmla="*/ 1 h 1"/>
              <a:gd name="T48" fmla="*/ 1 w 2"/>
              <a:gd name="T49" fmla="*/ 1 h 1"/>
              <a:gd name="T50" fmla="*/ 1 w 2"/>
              <a:gd name="T51" fmla="*/ 1 h 1"/>
              <a:gd name="T52" fmla="*/ 1 w 2"/>
              <a:gd name="T53" fmla="*/ 1 h 1"/>
              <a:gd name="T54" fmla="*/ 1 w 2"/>
              <a:gd name="T55" fmla="*/ 1 h 1"/>
              <a:gd name="T56" fmla="*/ 1 w 2"/>
              <a:gd name="T57" fmla="*/ 1 h 1"/>
              <a:gd name="T58" fmla="*/ 1 w 2"/>
              <a:gd name="T59" fmla="*/ 1 h 1"/>
              <a:gd name="T60" fmla="*/ 1 w 2"/>
              <a:gd name="T61" fmla="*/ 1 h 1"/>
              <a:gd name="T62" fmla="*/ 1 w 2"/>
              <a:gd name="T63" fmla="*/ 1 h 1"/>
              <a:gd name="T64" fmla="*/ 0 w 2"/>
              <a:gd name="T65" fmla="*/ 1 h 1"/>
              <a:gd name="T66" fmla="*/ 0 w 2"/>
              <a:gd name="T67" fmla="*/ 1 h 1"/>
              <a:gd name="T68" fmla="*/ 0 w 2"/>
              <a:gd name="T69" fmla="*/ 1 h 1"/>
              <a:gd name="T70" fmla="*/ 0 w 2"/>
              <a:gd name="T71" fmla="*/ 1 h 1"/>
              <a:gd name="T72" fmla="*/ 0 w 2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1"/>
              <a:gd name="T113" fmla="*/ 2 w 2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" name="Freeform 25"/>
          <p:cNvSpPr>
            <a:spLocks/>
          </p:cNvSpPr>
          <p:nvPr/>
        </p:nvSpPr>
        <p:spPr bwMode="auto">
          <a:xfrm rot="16200000" flipV="1">
            <a:off x="5212967" y="5726092"/>
            <a:ext cx="6373" cy="13506"/>
          </a:xfrm>
          <a:custGeom>
            <a:avLst/>
            <a:gdLst>
              <a:gd name="T0" fmla="*/ 4 w 5"/>
              <a:gd name="T1" fmla="*/ 5 h 5"/>
              <a:gd name="T2" fmla="*/ 0 w 5"/>
              <a:gd name="T3" fmla="*/ 2 h 5"/>
              <a:gd name="T4" fmla="*/ 0 w 5"/>
              <a:gd name="T5" fmla="*/ 2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0 w 5"/>
              <a:gd name="T15" fmla="*/ 1 h 5"/>
              <a:gd name="T16" fmla="*/ 0 w 5"/>
              <a:gd name="T17" fmla="*/ 1 h 5"/>
              <a:gd name="T18" fmla="*/ 0 w 5"/>
              <a:gd name="T19" fmla="*/ 1 h 5"/>
              <a:gd name="T20" fmla="*/ 0 w 5"/>
              <a:gd name="T21" fmla="*/ 0 h 5"/>
              <a:gd name="T22" fmla="*/ 1 w 5"/>
              <a:gd name="T23" fmla="*/ 0 h 5"/>
              <a:gd name="T24" fmla="*/ 1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1 w 5"/>
              <a:gd name="T33" fmla="*/ 0 h 5"/>
              <a:gd name="T34" fmla="*/ 1 w 5"/>
              <a:gd name="T35" fmla="*/ 1 h 5"/>
              <a:gd name="T36" fmla="*/ 5 w 5"/>
              <a:gd name="T37" fmla="*/ 4 h 5"/>
              <a:gd name="T38" fmla="*/ 5 w 5"/>
              <a:gd name="T39" fmla="*/ 4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5 h 5"/>
              <a:gd name="T48" fmla="*/ 5 w 5"/>
              <a:gd name="T49" fmla="*/ 5 h 5"/>
              <a:gd name="T50" fmla="*/ 5 w 5"/>
              <a:gd name="T51" fmla="*/ 5 h 5"/>
              <a:gd name="T52" fmla="*/ 5 w 5"/>
              <a:gd name="T53" fmla="*/ 5 h 5"/>
              <a:gd name="T54" fmla="*/ 5 w 5"/>
              <a:gd name="T55" fmla="*/ 5 h 5"/>
              <a:gd name="T56" fmla="*/ 5 w 5"/>
              <a:gd name="T57" fmla="*/ 5 h 5"/>
              <a:gd name="T58" fmla="*/ 4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4 w 5"/>
              <a:gd name="T69" fmla="*/ 5 h 5"/>
              <a:gd name="T70" fmla="*/ 4 w 5"/>
              <a:gd name="T71" fmla="*/ 5 h 5"/>
              <a:gd name="T72" fmla="*/ 4 w 5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4" y="5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" name="Freeform 26"/>
          <p:cNvSpPr>
            <a:spLocks/>
          </p:cNvSpPr>
          <p:nvPr/>
        </p:nvSpPr>
        <p:spPr bwMode="auto">
          <a:xfrm rot="16200000" flipV="1">
            <a:off x="5226321" y="5737155"/>
            <a:ext cx="1275" cy="5402"/>
          </a:xfrm>
          <a:custGeom>
            <a:avLst/>
            <a:gdLst>
              <a:gd name="T0" fmla="*/ 0 w 1"/>
              <a:gd name="T1" fmla="*/ 1 h 2"/>
              <a:gd name="T2" fmla="*/ 0 w 1"/>
              <a:gd name="T3" fmla="*/ 1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1 h 2"/>
              <a:gd name="T10" fmla="*/ 0 w 1"/>
              <a:gd name="T11" fmla="*/ 1 h 2"/>
              <a:gd name="T12" fmla="*/ 0 w 1"/>
              <a:gd name="T13" fmla="*/ 1 h 2"/>
              <a:gd name="T14" fmla="*/ 0 w 1"/>
              <a:gd name="T15" fmla="*/ 1 h 2"/>
              <a:gd name="T16" fmla="*/ 0 w 1"/>
              <a:gd name="T17" fmla="*/ 0 h 2"/>
              <a:gd name="T18" fmla="*/ 0 w 1"/>
              <a:gd name="T19" fmla="*/ 0 h 2"/>
              <a:gd name="T20" fmla="*/ 0 w 1"/>
              <a:gd name="T21" fmla="*/ 0 h 2"/>
              <a:gd name="T22" fmla="*/ 0 w 1"/>
              <a:gd name="T23" fmla="*/ 0 h 2"/>
              <a:gd name="T24" fmla="*/ 0 w 1"/>
              <a:gd name="T25" fmla="*/ 0 h 2"/>
              <a:gd name="T26" fmla="*/ 0 w 1"/>
              <a:gd name="T27" fmla="*/ 0 h 2"/>
              <a:gd name="T28" fmla="*/ 1 w 1"/>
              <a:gd name="T29" fmla="*/ 0 h 2"/>
              <a:gd name="T30" fmla="*/ 1 w 1"/>
              <a:gd name="T31" fmla="*/ 0 h 2"/>
              <a:gd name="T32" fmla="*/ 1 w 1"/>
              <a:gd name="T33" fmla="*/ 0 h 2"/>
              <a:gd name="T34" fmla="*/ 1 w 1"/>
              <a:gd name="T35" fmla="*/ 0 h 2"/>
              <a:gd name="T36" fmla="*/ 1 w 1"/>
              <a:gd name="T37" fmla="*/ 0 h 2"/>
              <a:gd name="T38" fmla="*/ 1 w 1"/>
              <a:gd name="T39" fmla="*/ 0 h 2"/>
              <a:gd name="T40" fmla="*/ 1 w 1"/>
              <a:gd name="T41" fmla="*/ 0 h 2"/>
              <a:gd name="T42" fmla="*/ 1 w 1"/>
              <a:gd name="T43" fmla="*/ 1 h 2"/>
              <a:gd name="T44" fmla="*/ 1 w 1"/>
              <a:gd name="T45" fmla="*/ 1 h 2"/>
              <a:gd name="T46" fmla="*/ 1 w 1"/>
              <a:gd name="T47" fmla="*/ 1 h 2"/>
              <a:gd name="T48" fmla="*/ 1 w 1"/>
              <a:gd name="T49" fmla="*/ 1 h 2"/>
              <a:gd name="T50" fmla="*/ 1 w 1"/>
              <a:gd name="T51" fmla="*/ 1 h 2"/>
              <a:gd name="T52" fmla="*/ 1 w 1"/>
              <a:gd name="T53" fmla="*/ 1 h 2"/>
              <a:gd name="T54" fmla="*/ 1 w 1"/>
              <a:gd name="T55" fmla="*/ 1 h 2"/>
              <a:gd name="T56" fmla="*/ 1 w 1"/>
              <a:gd name="T57" fmla="*/ 2 h 2"/>
              <a:gd name="T58" fmla="*/ 1 w 1"/>
              <a:gd name="T59" fmla="*/ 2 h 2"/>
              <a:gd name="T60" fmla="*/ 0 w 1"/>
              <a:gd name="T61" fmla="*/ 2 h 2"/>
              <a:gd name="T62" fmla="*/ 0 w 1"/>
              <a:gd name="T63" fmla="*/ 2 h 2"/>
              <a:gd name="T64" fmla="*/ 0 w 1"/>
              <a:gd name="T65" fmla="*/ 2 h 2"/>
              <a:gd name="T66" fmla="*/ 0 w 1"/>
              <a:gd name="T67" fmla="*/ 1 h 2"/>
              <a:gd name="T68" fmla="*/ 0 w 1"/>
              <a:gd name="T69" fmla="*/ 1 h 2"/>
              <a:gd name="T70" fmla="*/ 0 w 1"/>
              <a:gd name="T71" fmla="*/ 1 h 2"/>
              <a:gd name="T72" fmla="*/ 0 w 1"/>
              <a:gd name="T73" fmla="*/ 1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2"/>
              <a:gd name="T113" fmla="*/ 1 w 1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" name="Freeform 27"/>
          <p:cNvSpPr>
            <a:spLocks/>
          </p:cNvSpPr>
          <p:nvPr/>
        </p:nvSpPr>
        <p:spPr bwMode="auto">
          <a:xfrm rot="16200000" flipV="1">
            <a:off x="5237839" y="5742967"/>
            <a:ext cx="2549" cy="2701"/>
          </a:xfrm>
          <a:custGeom>
            <a:avLst/>
            <a:gdLst>
              <a:gd name="T0" fmla="*/ 0 w 2"/>
              <a:gd name="T1" fmla="*/ 1 h 1"/>
              <a:gd name="T2" fmla="*/ 0 w 2"/>
              <a:gd name="T3" fmla="*/ 1 h 1"/>
              <a:gd name="T4" fmla="*/ 0 w 2"/>
              <a:gd name="T5" fmla="*/ 1 h 1"/>
              <a:gd name="T6" fmla="*/ 0 w 2"/>
              <a:gd name="T7" fmla="*/ 1 h 1"/>
              <a:gd name="T8" fmla="*/ 0 w 2"/>
              <a:gd name="T9" fmla="*/ 1 h 1"/>
              <a:gd name="T10" fmla="*/ 0 w 2"/>
              <a:gd name="T11" fmla="*/ 1 h 1"/>
              <a:gd name="T12" fmla="*/ 0 w 2"/>
              <a:gd name="T13" fmla="*/ 0 h 1"/>
              <a:gd name="T14" fmla="*/ 0 w 2"/>
              <a:gd name="T15" fmla="*/ 0 h 1"/>
              <a:gd name="T16" fmla="*/ 0 w 2"/>
              <a:gd name="T17" fmla="*/ 0 h 1"/>
              <a:gd name="T18" fmla="*/ 0 w 2"/>
              <a:gd name="T19" fmla="*/ 0 h 1"/>
              <a:gd name="T20" fmla="*/ 1 w 2"/>
              <a:gd name="T21" fmla="*/ 0 h 1"/>
              <a:gd name="T22" fmla="*/ 1 w 2"/>
              <a:gd name="T23" fmla="*/ 0 h 1"/>
              <a:gd name="T24" fmla="*/ 1 w 2"/>
              <a:gd name="T25" fmla="*/ 0 h 1"/>
              <a:gd name="T26" fmla="*/ 1 w 2"/>
              <a:gd name="T27" fmla="*/ 0 h 1"/>
              <a:gd name="T28" fmla="*/ 1 w 2"/>
              <a:gd name="T29" fmla="*/ 0 h 1"/>
              <a:gd name="T30" fmla="*/ 1 w 2"/>
              <a:gd name="T31" fmla="*/ 0 h 1"/>
              <a:gd name="T32" fmla="*/ 1 w 2"/>
              <a:gd name="T33" fmla="*/ 0 h 1"/>
              <a:gd name="T34" fmla="*/ 2 w 2"/>
              <a:gd name="T35" fmla="*/ 0 h 1"/>
              <a:gd name="T36" fmla="*/ 2 w 2"/>
              <a:gd name="T37" fmla="*/ 0 h 1"/>
              <a:gd name="T38" fmla="*/ 2 w 2"/>
              <a:gd name="T39" fmla="*/ 0 h 1"/>
              <a:gd name="T40" fmla="*/ 2 w 2"/>
              <a:gd name="T41" fmla="*/ 0 h 1"/>
              <a:gd name="T42" fmla="*/ 2 w 2"/>
              <a:gd name="T43" fmla="*/ 0 h 1"/>
              <a:gd name="T44" fmla="*/ 2 w 2"/>
              <a:gd name="T45" fmla="*/ 1 h 1"/>
              <a:gd name="T46" fmla="*/ 2 w 2"/>
              <a:gd name="T47" fmla="*/ 1 h 1"/>
              <a:gd name="T48" fmla="*/ 2 w 2"/>
              <a:gd name="T49" fmla="*/ 1 h 1"/>
              <a:gd name="T50" fmla="*/ 2 w 2"/>
              <a:gd name="T51" fmla="*/ 1 h 1"/>
              <a:gd name="T52" fmla="*/ 2 w 2"/>
              <a:gd name="T53" fmla="*/ 1 h 1"/>
              <a:gd name="T54" fmla="*/ 2 w 2"/>
              <a:gd name="T55" fmla="*/ 1 h 1"/>
              <a:gd name="T56" fmla="*/ 1 w 2"/>
              <a:gd name="T57" fmla="*/ 1 h 1"/>
              <a:gd name="T58" fmla="*/ 1 w 2"/>
              <a:gd name="T59" fmla="*/ 1 h 1"/>
              <a:gd name="T60" fmla="*/ 1 w 2"/>
              <a:gd name="T61" fmla="*/ 1 h 1"/>
              <a:gd name="T62" fmla="*/ 1 w 2"/>
              <a:gd name="T63" fmla="*/ 1 h 1"/>
              <a:gd name="T64" fmla="*/ 1 w 2"/>
              <a:gd name="T65" fmla="*/ 1 h 1"/>
              <a:gd name="T66" fmla="*/ 1 w 2"/>
              <a:gd name="T67" fmla="*/ 1 h 1"/>
              <a:gd name="T68" fmla="*/ 0 w 2"/>
              <a:gd name="T69" fmla="*/ 1 h 1"/>
              <a:gd name="T70" fmla="*/ 0 w 2"/>
              <a:gd name="T71" fmla="*/ 1 h 1"/>
              <a:gd name="T72" fmla="*/ 0 w 2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1"/>
              <a:gd name="T113" fmla="*/ 2 w 2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" name="Freeform 28"/>
          <p:cNvSpPr>
            <a:spLocks/>
          </p:cNvSpPr>
          <p:nvPr/>
        </p:nvSpPr>
        <p:spPr bwMode="auto">
          <a:xfrm rot="16200000" flipV="1">
            <a:off x="5248082" y="5743937"/>
            <a:ext cx="6373" cy="13506"/>
          </a:xfrm>
          <a:custGeom>
            <a:avLst/>
            <a:gdLst>
              <a:gd name="T0" fmla="*/ 4 w 5"/>
              <a:gd name="T1" fmla="*/ 5 h 5"/>
              <a:gd name="T2" fmla="*/ 1 w 5"/>
              <a:gd name="T3" fmla="*/ 2 h 5"/>
              <a:gd name="T4" fmla="*/ 1 w 5"/>
              <a:gd name="T5" fmla="*/ 2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0 w 5"/>
              <a:gd name="T15" fmla="*/ 1 h 5"/>
              <a:gd name="T16" fmla="*/ 1 w 5"/>
              <a:gd name="T17" fmla="*/ 1 h 5"/>
              <a:gd name="T18" fmla="*/ 1 w 5"/>
              <a:gd name="T19" fmla="*/ 1 h 5"/>
              <a:gd name="T20" fmla="*/ 1 w 5"/>
              <a:gd name="T21" fmla="*/ 0 h 5"/>
              <a:gd name="T22" fmla="*/ 1 w 5"/>
              <a:gd name="T23" fmla="*/ 0 h 5"/>
              <a:gd name="T24" fmla="*/ 1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2 w 5"/>
              <a:gd name="T33" fmla="*/ 0 h 5"/>
              <a:gd name="T34" fmla="*/ 2 w 5"/>
              <a:gd name="T35" fmla="*/ 0 h 5"/>
              <a:gd name="T36" fmla="*/ 5 w 5"/>
              <a:gd name="T37" fmla="*/ 4 h 5"/>
              <a:gd name="T38" fmla="*/ 5 w 5"/>
              <a:gd name="T39" fmla="*/ 4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5 h 5"/>
              <a:gd name="T50" fmla="*/ 5 w 5"/>
              <a:gd name="T51" fmla="*/ 5 h 5"/>
              <a:gd name="T52" fmla="*/ 5 w 5"/>
              <a:gd name="T53" fmla="*/ 5 h 5"/>
              <a:gd name="T54" fmla="*/ 5 w 5"/>
              <a:gd name="T55" fmla="*/ 5 h 5"/>
              <a:gd name="T56" fmla="*/ 5 w 5"/>
              <a:gd name="T57" fmla="*/ 5 h 5"/>
              <a:gd name="T58" fmla="*/ 5 w 5"/>
              <a:gd name="T59" fmla="*/ 5 h 5"/>
              <a:gd name="T60" fmla="*/ 5 w 5"/>
              <a:gd name="T61" fmla="*/ 5 h 5"/>
              <a:gd name="T62" fmla="*/ 5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4 w 5"/>
              <a:gd name="T69" fmla="*/ 5 h 5"/>
              <a:gd name="T70" fmla="*/ 4 w 5"/>
              <a:gd name="T71" fmla="*/ 5 h 5"/>
              <a:gd name="T72" fmla="*/ 4 w 5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4" y="5"/>
                </a:moveTo>
                <a:lnTo>
                  <a:pt x="1" y="2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2" y="0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1" name="Freeform 29"/>
          <p:cNvSpPr>
            <a:spLocks/>
          </p:cNvSpPr>
          <p:nvPr/>
        </p:nvSpPr>
        <p:spPr bwMode="auto">
          <a:xfrm rot="16200000" flipV="1">
            <a:off x="5262150" y="5755000"/>
            <a:ext cx="2549" cy="5402"/>
          </a:xfrm>
          <a:custGeom>
            <a:avLst/>
            <a:gdLst>
              <a:gd name="T0" fmla="*/ 0 w 2"/>
              <a:gd name="T1" fmla="*/ 1 h 2"/>
              <a:gd name="T2" fmla="*/ 0 w 2"/>
              <a:gd name="T3" fmla="*/ 1 h 2"/>
              <a:gd name="T4" fmla="*/ 0 w 2"/>
              <a:gd name="T5" fmla="*/ 1 h 2"/>
              <a:gd name="T6" fmla="*/ 0 w 2"/>
              <a:gd name="T7" fmla="*/ 1 h 2"/>
              <a:gd name="T8" fmla="*/ 0 w 2"/>
              <a:gd name="T9" fmla="*/ 1 h 2"/>
              <a:gd name="T10" fmla="*/ 0 w 2"/>
              <a:gd name="T11" fmla="*/ 1 h 2"/>
              <a:gd name="T12" fmla="*/ 0 w 2"/>
              <a:gd name="T13" fmla="*/ 1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0 w 2"/>
              <a:gd name="T21" fmla="*/ 0 h 2"/>
              <a:gd name="T22" fmla="*/ 0 w 2"/>
              <a:gd name="T23" fmla="*/ 0 h 2"/>
              <a:gd name="T24" fmla="*/ 1 w 2"/>
              <a:gd name="T25" fmla="*/ 0 h 2"/>
              <a:gd name="T26" fmla="*/ 1 w 2"/>
              <a:gd name="T27" fmla="*/ 0 h 2"/>
              <a:gd name="T28" fmla="*/ 1 w 2"/>
              <a:gd name="T29" fmla="*/ 0 h 2"/>
              <a:gd name="T30" fmla="*/ 1 w 2"/>
              <a:gd name="T31" fmla="*/ 0 h 2"/>
              <a:gd name="T32" fmla="*/ 1 w 2"/>
              <a:gd name="T33" fmla="*/ 0 h 2"/>
              <a:gd name="T34" fmla="*/ 1 w 2"/>
              <a:gd name="T35" fmla="*/ 0 h 2"/>
              <a:gd name="T36" fmla="*/ 1 w 2"/>
              <a:gd name="T37" fmla="*/ 0 h 2"/>
              <a:gd name="T38" fmla="*/ 1 w 2"/>
              <a:gd name="T39" fmla="*/ 0 h 2"/>
              <a:gd name="T40" fmla="*/ 1 w 2"/>
              <a:gd name="T41" fmla="*/ 0 h 2"/>
              <a:gd name="T42" fmla="*/ 2 w 2"/>
              <a:gd name="T43" fmla="*/ 1 h 2"/>
              <a:gd name="T44" fmla="*/ 2 w 2"/>
              <a:gd name="T45" fmla="*/ 1 h 2"/>
              <a:gd name="T46" fmla="*/ 2 w 2"/>
              <a:gd name="T47" fmla="*/ 1 h 2"/>
              <a:gd name="T48" fmla="*/ 1 w 2"/>
              <a:gd name="T49" fmla="*/ 1 h 2"/>
              <a:gd name="T50" fmla="*/ 1 w 2"/>
              <a:gd name="T51" fmla="*/ 1 h 2"/>
              <a:gd name="T52" fmla="*/ 1 w 2"/>
              <a:gd name="T53" fmla="*/ 1 h 2"/>
              <a:gd name="T54" fmla="*/ 1 w 2"/>
              <a:gd name="T55" fmla="*/ 1 h 2"/>
              <a:gd name="T56" fmla="*/ 1 w 2"/>
              <a:gd name="T57" fmla="*/ 1 h 2"/>
              <a:gd name="T58" fmla="*/ 1 w 2"/>
              <a:gd name="T59" fmla="*/ 2 h 2"/>
              <a:gd name="T60" fmla="*/ 1 w 2"/>
              <a:gd name="T61" fmla="*/ 2 h 2"/>
              <a:gd name="T62" fmla="*/ 1 w 2"/>
              <a:gd name="T63" fmla="*/ 2 h 2"/>
              <a:gd name="T64" fmla="*/ 0 w 2"/>
              <a:gd name="T65" fmla="*/ 1 h 2"/>
              <a:gd name="T66" fmla="*/ 0 w 2"/>
              <a:gd name="T67" fmla="*/ 1 h 2"/>
              <a:gd name="T68" fmla="*/ 0 w 2"/>
              <a:gd name="T69" fmla="*/ 1 h 2"/>
              <a:gd name="T70" fmla="*/ 0 w 2"/>
              <a:gd name="T71" fmla="*/ 1 h 2"/>
              <a:gd name="T72" fmla="*/ 0 w 2"/>
              <a:gd name="T73" fmla="*/ 1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2"/>
              <a:gd name="T113" fmla="*/ 2 w 2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2" name="Freeform 30"/>
          <p:cNvSpPr>
            <a:spLocks/>
          </p:cNvSpPr>
          <p:nvPr/>
        </p:nvSpPr>
        <p:spPr bwMode="auto">
          <a:xfrm rot="16200000" flipV="1">
            <a:off x="5272241" y="5759537"/>
            <a:ext cx="1275" cy="2701"/>
          </a:xfrm>
          <a:custGeom>
            <a:avLst/>
            <a:gdLst>
              <a:gd name="T0" fmla="*/ 0 w 1"/>
              <a:gd name="T1" fmla="*/ 1 h 1"/>
              <a:gd name="T2" fmla="*/ 0 w 1"/>
              <a:gd name="T3" fmla="*/ 1 h 1"/>
              <a:gd name="T4" fmla="*/ 0 w 1"/>
              <a:gd name="T5" fmla="*/ 1 h 1"/>
              <a:gd name="T6" fmla="*/ 0 w 1"/>
              <a:gd name="T7" fmla="*/ 1 h 1"/>
              <a:gd name="T8" fmla="*/ 0 w 1"/>
              <a:gd name="T9" fmla="*/ 1 h 1"/>
              <a:gd name="T10" fmla="*/ 0 w 1"/>
              <a:gd name="T11" fmla="*/ 1 h 1"/>
              <a:gd name="T12" fmla="*/ 0 w 1"/>
              <a:gd name="T13" fmla="*/ 0 h 1"/>
              <a:gd name="T14" fmla="*/ 0 w 1"/>
              <a:gd name="T15" fmla="*/ 0 h 1"/>
              <a:gd name="T16" fmla="*/ 0 w 1"/>
              <a:gd name="T17" fmla="*/ 0 h 1"/>
              <a:gd name="T18" fmla="*/ 0 w 1"/>
              <a:gd name="T19" fmla="*/ 0 h 1"/>
              <a:gd name="T20" fmla="*/ 0 w 1"/>
              <a:gd name="T21" fmla="*/ 0 h 1"/>
              <a:gd name="T22" fmla="*/ 0 w 1"/>
              <a:gd name="T23" fmla="*/ 0 h 1"/>
              <a:gd name="T24" fmla="*/ 0 w 1"/>
              <a:gd name="T25" fmla="*/ 0 h 1"/>
              <a:gd name="T26" fmla="*/ 0 w 1"/>
              <a:gd name="T27" fmla="*/ 0 h 1"/>
              <a:gd name="T28" fmla="*/ 0 w 1"/>
              <a:gd name="T29" fmla="*/ 0 h 1"/>
              <a:gd name="T30" fmla="*/ 1 w 1"/>
              <a:gd name="T31" fmla="*/ 0 h 1"/>
              <a:gd name="T32" fmla="*/ 1 w 1"/>
              <a:gd name="T33" fmla="*/ 0 h 1"/>
              <a:gd name="T34" fmla="*/ 1 w 1"/>
              <a:gd name="T35" fmla="*/ 0 h 1"/>
              <a:gd name="T36" fmla="*/ 1 w 1"/>
              <a:gd name="T37" fmla="*/ 0 h 1"/>
              <a:gd name="T38" fmla="*/ 1 w 1"/>
              <a:gd name="T39" fmla="*/ 0 h 1"/>
              <a:gd name="T40" fmla="*/ 1 w 1"/>
              <a:gd name="T41" fmla="*/ 0 h 1"/>
              <a:gd name="T42" fmla="*/ 1 w 1"/>
              <a:gd name="T43" fmla="*/ 0 h 1"/>
              <a:gd name="T44" fmla="*/ 1 w 1"/>
              <a:gd name="T45" fmla="*/ 1 h 1"/>
              <a:gd name="T46" fmla="*/ 1 w 1"/>
              <a:gd name="T47" fmla="*/ 1 h 1"/>
              <a:gd name="T48" fmla="*/ 1 w 1"/>
              <a:gd name="T49" fmla="*/ 1 h 1"/>
              <a:gd name="T50" fmla="*/ 1 w 1"/>
              <a:gd name="T51" fmla="*/ 1 h 1"/>
              <a:gd name="T52" fmla="*/ 1 w 1"/>
              <a:gd name="T53" fmla="*/ 1 h 1"/>
              <a:gd name="T54" fmla="*/ 1 w 1"/>
              <a:gd name="T55" fmla="*/ 1 h 1"/>
              <a:gd name="T56" fmla="*/ 1 w 1"/>
              <a:gd name="T57" fmla="*/ 1 h 1"/>
              <a:gd name="T58" fmla="*/ 1 w 1"/>
              <a:gd name="T59" fmla="*/ 1 h 1"/>
              <a:gd name="T60" fmla="*/ 0 w 1"/>
              <a:gd name="T61" fmla="*/ 1 h 1"/>
              <a:gd name="T62" fmla="*/ 0 w 1"/>
              <a:gd name="T63" fmla="*/ 1 h 1"/>
              <a:gd name="T64" fmla="*/ 0 w 1"/>
              <a:gd name="T65" fmla="*/ 1 h 1"/>
              <a:gd name="T66" fmla="*/ 0 w 1"/>
              <a:gd name="T67" fmla="*/ 1 h 1"/>
              <a:gd name="T68" fmla="*/ 0 w 1"/>
              <a:gd name="T69" fmla="*/ 1 h 1"/>
              <a:gd name="T70" fmla="*/ 0 w 1"/>
              <a:gd name="T71" fmla="*/ 1 h 1"/>
              <a:gd name="T72" fmla="*/ 0 w 1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1"/>
              <a:gd name="T113" fmla="*/ 1 w 1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3" name="Freeform 31"/>
          <p:cNvSpPr>
            <a:spLocks/>
          </p:cNvSpPr>
          <p:nvPr/>
        </p:nvSpPr>
        <p:spPr bwMode="auto">
          <a:xfrm rot="16200000" flipV="1">
            <a:off x="5283198" y="5760508"/>
            <a:ext cx="6373" cy="13506"/>
          </a:xfrm>
          <a:custGeom>
            <a:avLst/>
            <a:gdLst>
              <a:gd name="T0" fmla="*/ 3 w 5"/>
              <a:gd name="T1" fmla="*/ 5 h 5"/>
              <a:gd name="T2" fmla="*/ 0 w 5"/>
              <a:gd name="T3" fmla="*/ 2 h 5"/>
              <a:gd name="T4" fmla="*/ 0 w 5"/>
              <a:gd name="T5" fmla="*/ 1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0 w 5"/>
              <a:gd name="T15" fmla="*/ 1 h 5"/>
              <a:gd name="T16" fmla="*/ 0 w 5"/>
              <a:gd name="T17" fmla="*/ 1 h 5"/>
              <a:gd name="T18" fmla="*/ 0 w 5"/>
              <a:gd name="T19" fmla="*/ 0 h 5"/>
              <a:gd name="T20" fmla="*/ 0 w 5"/>
              <a:gd name="T21" fmla="*/ 0 h 5"/>
              <a:gd name="T22" fmla="*/ 0 w 5"/>
              <a:gd name="T23" fmla="*/ 0 h 5"/>
              <a:gd name="T24" fmla="*/ 0 w 5"/>
              <a:gd name="T25" fmla="*/ 0 h 5"/>
              <a:gd name="T26" fmla="*/ 0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1 w 5"/>
              <a:gd name="T33" fmla="*/ 0 h 5"/>
              <a:gd name="T34" fmla="*/ 1 w 5"/>
              <a:gd name="T35" fmla="*/ 0 h 5"/>
              <a:gd name="T36" fmla="*/ 4 w 5"/>
              <a:gd name="T37" fmla="*/ 4 h 5"/>
              <a:gd name="T38" fmla="*/ 5 w 5"/>
              <a:gd name="T39" fmla="*/ 4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5 h 5"/>
              <a:gd name="T50" fmla="*/ 5 w 5"/>
              <a:gd name="T51" fmla="*/ 5 h 5"/>
              <a:gd name="T52" fmla="*/ 4 w 5"/>
              <a:gd name="T53" fmla="*/ 5 h 5"/>
              <a:gd name="T54" fmla="*/ 4 w 5"/>
              <a:gd name="T55" fmla="*/ 5 h 5"/>
              <a:gd name="T56" fmla="*/ 4 w 5"/>
              <a:gd name="T57" fmla="*/ 5 h 5"/>
              <a:gd name="T58" fmla="*/ 4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3 w 5"/>
              <a:gd name="T67" fmla="*/ 5 h 5"/>
              <a:gd name="T68" fmla="*/ 3 w 5"/>
              <a:gd name="T69" fmla="*/ 5 h 5"/>
              <a:gd name="T70" fmla="*/ 3 w 5"/>
              <a:gd name="T71" fmla="*/ 5 h 5"/>
              <a:gd name="T72" fmla="*/ 3 w 5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3" y="5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4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4" name="Freeform 32"/>
          <p:cNvSpPr>
            <a:spLocks/>
          </p:cNvSpPr>
          <p:nvPr/>
        </p:nvSpPr>
        <p:spPr bwMode="auto">
          <a:xfrm rot="16200000" flipV="1">
            <a:off x="5297265" y="5772844"/>
            <a:ext cx="2549" cy="5402"/>
          </a:xfrm>
          <a:custGeom>
            <a:avLst/>
            <a:gdLst>
              <a:gd name="T0" fmla="*/ 0 w 2"/>
              <a:gd name="T1" fmla="*/ 1 h 2"/>
              <a:gd name="T2" fmla="*/ 0 w 2"/>
              <a:gd name="T3" fmla="*/ 1 h 2"/>
              <a:gd name="T4" fmla="*/ 0 w 2"/>
              <a:gd name="T5" fmla="*/ 1 h 2"/>
              <a:gd name="T6" fmla="*/ 0 w 2"/>
              <a:gd name="T7" fmla="*/ 1 h 2"/>
              <a:gd name="T8" fmla="*/ 0 w 2"/>
              <a:gd name="T9" fmla="*/ 1 h 2"/>
              <a:gd name="T10" fmla="*/ 0 w 2"/>
              <a:gd name="T11" fmla="*/ 1 h 2"/>
              <a:gd name="T12" fmla="*/ 0 w 2"/>
              <a:gd name="T13" fmla="*/ 1 h 2"/>
              <a:gd name="T14" fmla="*/ 0 w 2"/>
              <a:gd name="T15" fmla="*/ 0 h 2"/>
              <a:gd name="T16" fmla="*/ 0 w 2"/>
              <a:gd name="T17" fmla="*/ 0 h 2"/>
              <a:gd name="T18" fmla="*/ 0 w 2"/>
              <a:gd name="T19" fmla="*/ 0 h 2"/>
              <a:gd name="T20" fmla="*/ 1 w 2"/>
              <a:gd name="T21" fmla="*/ 0 h 2"/>
              <a:gd name="T22" fmla="*/ 1 w 2"/>
              <a:gd name="T23" fmla="*/ 0 h 2"/>
              <a:gd name="T24" fmla="*/ 1 w 2"/>
              <a:gd name="T25" fmla="*/ 0 h 2"/>
              <a:gd name="T26" fmla="*/ 1 w 2"/>
              <a:gd name="T27" fmla="*/ 0 h 2"/>
              <a:gd name="T28" fmla="*/ 1 w 2"/>
              <a:gd name="T29" fmla="*/ 0 h 2"/>
              <a:gd name="T30" fmla="*/ 1 w 2"/>
              <a:gd name="T31" fmla="*/ 0 h 2"/>
              <a:gd name="T32" fmla="*/ 1 w 2"/>
              <a:gd name="T33" fmla="*/ 0 h 2"/>
              <a:gd name="T34" fmla="*/ 2 w 2"/>
              <a:gd name="T35" fmla="*/ 0 h 2"/>
              <a:gd name="T36" fmla="*/ 2 w 2"/>
              <a:gd name="T37" fmla="*/ 0 h 2"/>
              <a:gd name="T38" fmla="*/ 2 w 2"/>
              <a:gd name="T39" fmla="*/ 0 h 2"/>
              <a:gd name="T40" fmla="*/ 2 w 2"/>
              <a:gd name="T41" fmla="*/ 0 h 2"/>
              <a:gd name="T42" fmla="*/ 2 w 2"/>
              <a:gd name="T43" fmla="*/ 1 h 2"/>
              <a:gd name="T44" fmla="*/ 2 w 2"/>
              <a:gd name="T45" fmla="*/ 1 h 2"/>
              <a:gd name="T46" fmla="*/ 2 w 2"/>
              <a:gd name="T47" fmla="*/ 1 h 2"/>
              <a:gd name="T48" fmla="*/ 2 w 2"/>
              <a:gd name="T49" fmla="*/ 1 h 2"/>
              <a:gd name="T50" fmla="*/ 2 w 2"/>
              <a:gd name="T51" fmla="*/ 1 h 2"/>
              <a:gd name="T52" fmla="*/ 2 w 2"/>
              <a:gd name="T53" fmla="*/ 1 h 2"/>
              <a:gd name="T54" fmla="*/ 1 w 2"/>
              <a:gd name="T55" fmla="*/ 1 h 2"/>
              <a:gd name="T56" fmla="*/ 1 w 2"/>
              <a:gd name="T57" fmla="*/ 2 h 2"/>
              <a:gd name="T58" fmla="*/ 1 w 2"/>
              <a:gd name="T59" fmla="*/ 2 h 2"/>
              <a:gd name="T60" fmla="*/ 1 w 2"/>
              <a:gd name="T61" fmla="*/ 2 h 2"/>
              <a:gd name="T62" fmla="*/ 1 w 2"/>
              <a:gd name="T63" fmla="*/ 2 h 2"/>
              <a:gd name="T64" fmla="*/ 1 w 2"/>
              <a:gd name="T65" fmla="*/ 2 h 2"/>
              <a:gd name="T66" fmla="*/ 1 w 2"/>
              <a:gd name="T67" fmla="*/ 1 h 2"/>
              <a:gd name="T68" fmla="*/ 0 w 2"/>
              <a:gd name="T69" fmla="*/ 1 h 2"/>
              <a:gd name="T70" fmla="*/ 0 w 2"/>
              <a:gd name="T71" fmla="*/ 1 h 2"/>
              <a:gd name="T72" fmla="*/ 0 w 2"/>
              <a:gd name="T73" fmla="*/ 1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2"/>
              <a:gd name="T113" fmla="*/ 2 w 2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5" name="Freeform 33"/>
          <p:cNvSpPr>
            <a:spLocks/>
          </p:cNvSpPr>
          <p:nvPr/>
        </p:nvSpPr>
        <p:spPr bwMode="auto">
          <a:xfrm rot="16200000" flipV="1">
            <a:off x="5307357" y="5777382"/>
            <a:ext cx="1275" cy="2701"/>
          </a:xfrm>
          <a:custGeom>
            <a:avLst/>
            <a:gdLst>
              <a:gd name="T0" fmla="*/ 0 w 1"/>
              <a:gd name="T1" fmla="*/ 1 h 1"/>
              <a:gd name="T2" fmla="*/ 0 w 1"/>
              <a:gd name="T3" fmla="*/ 1 h 1"/>
              <a:gd name="T4" fmla="*/ 0 w 1"/>
              <a:gd name="T5" fmla="*/ 1 h 1"/>
              <a:gd name="T6" fmla="*/ 0 w 1"/>
              <a:gd name="T7" fmla="*/ 1 h 1"/>
              <a:gd name="T8" fmla="*/ 0 w 1"/>
              <a:gd name="T9" fmla="*/ 1 h 1"/>
              <a:gd name="T10" fmla="*/ 0 w 1"/>
              <a:gd name="T11" fmla="*/ 0 h 1"/>
              <a:gd name="T12" fmla="*/ 0 w 1"/>
              <a:gd name="T13" fmla="*/ 0 h 1"/>
              <a:gd name="T14" fmla="*/ 0 w 1"/>
              <a:gd name="T15" fmla="*/ 0 h 1"/>
              <a:gd name="T16" fmla="*/ 0 w 1"/>
              <a:gd name="T17" fmla="*/ 0 h 1"/>
              <a:gd name="T18" fmla="*/ 0 w 1"/>
              <a:gd name="T19" fmla="*/ 0 h 1"/>
              <a:gd name="T20" fmla="*/ 0 w 1"/>
              <a:gd name="T21" fmla="*/ 0 h 1"/>
              <a:gd name="T22" fmla="*/ 0 w 1"/>
              <a:gd name="T23" fmla="*/ 0 h 1"/>
              <a:gd name="T24" fmla="*/ 0 w 1"/>
              <a:gd name="T25" fmla="*/ 0 h 1"/>
              <a:gd name="T26" fmla="*/ 1 w 1"/>
              <a:gd name="T27" fmla="*/ 0 h 1"/>
              <a:gd name="T28" fmla="*/ 1 w 1"/>
              <a:gd name="T29" fmla="*/ 0 h 1"/>
              <a:gd name="T30" fmla="*/ 1 w 1"/>
              <a:gd name="T31" fmla="*/ 0 h 1"/>
              <a:gd name="T32" fmla="*/ 1 w 1"/>
              <a:gd name="T33" fmla="*/ 0 h 1"/>
              <a:gd name="T34" fmla="*/ 1 w 1"/>
              <a:gd name="T35" fmla="*/ 0 h 1"/>
              <a:gd name="T36" fmla="*/ 1 w 1"/>
              <a:gd name="T37" fmla="*/ 0 h 1"/>
              <a:gd name="T38" fmla="*/ 1 w 1"/>
              <a:gd name="T39" fmla="*/ 0 h 1"/>
              <a:gd name="T40" fmla="*/ 1 w 1"/>
              <a:gd name="T41" fmla="*/ 0 h 1"/>
              <a:gd name="T42" fmla="*/ 1 w 1"/>
              <a:gd name="T43" fmla="*/ 0 h 1"/>
              <a:gd name="T44" fmla="*/ 1 w 1"/>
              <a:gd name="T45" fmla="*/ 0 h 1"/>
              <a:gd name="T46" fmla="*/ 1 w 1"/>
              <a:gd name="T47" fmla="*/ 1 h 1"/>
              <a:gd name="T48" fmla="*/ 1 w 1"/>
              <a:gd name="T49" fmla="*/ 1 h 1"/>
              <a:gd name="T50" fmla="*/ 1 w 1"/>
              <a:gd name="T51" fmla="*/ 1 h 1"/>
              <a:gd name="T52" fmla="*/ 1 w 1"/>
              <a:gd name="T53" fmla="*/ 1 h 1"/>
              <a:gd name="T54" fmla="*/ 1 w 1"/>
              <a:gd name="T55" fmla="*/ 1 h 1"/>
              <a:gd name="T56" fmla="*/ 1 w 1"/>
              <a:gd name="T57" fmla="*/ 1 h 1"/>
              <a:gd name="T58" fmla="*/ 1 w 1"/>
              <a:gd name="T59" fmla="*/ 1 h 1"/>
              <a:gd name="T60" fmla="*/ 1 w 1"/>
              <a:gd name="T61" fmla="*/ 1 h 1"/>
              <a:gd name="T62" fmla="*/ 1 w 1"/>
              <a:gd name="T63" fmla="*/ 1 h 1"/>
              <a:gd name="T64" fmla="*/ 0 w 1"/>
              <a:gd name="T65" fmla="*/ 1 h 1"/>
              <a:gd name="T66" fmla="*/ 0 w 1"/>
              <a:gd name="T67" fmla="*/ 1 h 1"/>
              <a:gd name="T68" fmla="*/ 0 w 1"/>
              <a:gd name="T69" fmla="*/ 1 h 1"/>
              <a:gd name="T70" fmla="*/ 0 w 1"/>
              <a:gd name="T71" fmla="*/ 1 h 1"/>
              <a:gd name="T72" fmla="*/ 0 w 1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1"/>
              <a:gd name="T113" fmla="*/ 1 w 1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6" name="Freeform 34"/>
          <p:cNvSpPr>
            <a:spLocks/>
          </p:cNvSpPr>
          <p:nvPr/>
        </p:nvSpPr>
        <p:spPr bwMode="auto">
          <a:xfrm rot="16200000" flipV="1">
            <a:off x="5318314" y="5778352"/>
            <a:ext cx="6373" cy="13506"/>
          </a:xfrm>
          <a:custGeom>
            <a:avLst/>
            <a:gdLst>
              <a:gd name="T0" fmla="*/ 4 w 5"/>
              <a:gd name="T1" fmla="*/ 5 h 5"/>
              <a:gd name="T2" fmla="*/ 0 w 5"/>
              <a:gd name="T3" fmla="*/ 2 h 5"/>
              <a:gd name="T4" fmla="*/ 0 w 5"/>
              <a:gd name="T5" fmla="*/ 1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0 w 5"/>
              <a:gd name="T15" fmla="*/ 1 h 5"/>
              <a:gd name="T16" fmla="*/ 0 w 5"/>
              <a:gd name="T17" fmla="*/ 1 h 5"/>
              <a:gd name="T18" fmla="*/ 0 w 5"/>
              <a:gd name="T19" fmla="*/ 0 h 5"/>
              <a:gd name="T20" fmla="*/ 0 w 5"/>
              <a:gd name="T21" fmla="*/ 0 h 5"/>
              <a:gd name="T22" fmla="*/ 1 w 5"/>
              <a:gd name="T23" fmla="*/ 0 h 5"/>
              <a:gd name="T24" fmla="*/ 1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1 w 5"/>
              <a:gd name="T33" fmla="*/ 0 h 5"/>
              <a:gd name="T34" fmla="*/ 1 w 5"/>
              <a:gd name="T35" fmla="*/ 0 h 5"/>
              <a:gd name="T36" fmla="*/ 5 w 5"/>
              <a:gd name="T37" fmla="*/ 4 h 5"/>
              <a:gd name="T38" fmla="*/ 5 w 5"/>
              <a:gd name="T39" fmla="*/ 4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5 h 5"/>
              <a:gd name="T50" fmla="*/ 5 w 5"/>
              <a:gd name="T51" fmla="*/ 5 h 5"/>
              <a:gd name="T52" fmla="*/ 5 w 5"/>
              <a:gd name="T53" fmla="*/ 5 h 5"/>
              <a:gd name="T54" fmla="*/ 5 w 5"/>
              <a:gd name="T55" fmla="*/ 5 h 5"/>
              <a:gd name="T56" fmla="*/ 5 w 5"/>
              <a:gd name="T57" fmla="*/ 5 h 5"/>
              <a:gd name="T58" fmla="*/ 4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4 w 5"/>
              <a:gd name="T69" fmla="*/ 5 h 5"/>
              <a:gd name="T70" fmla="*/ 4 w 5"/>
              <a:gd name="T71" fmla="*/ 5 h 5"/>
              <a:gd name="T72" fmla="*/ 4 w 5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4" y="5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7" name="Freeform 35"/>
          <p:cNvSpPr>
            <a:spLocks/>
          </p:cNvSpPr>
          <p:nvPr/>
        </p:nvSpPr>
        <p:spPr bwMode="auto">
          <a:xfrm rot="16200000" flipV="1">
            <a:off x="5331668" y="5789415"/>
            <a:ext cx="1275" cy="5402"/>
          </a:xfrm>
          <a:custGeom>
            <a:avLst/>
            <a:gdLst>
              <a:gd name="T0" fmla="*/ 0 w 1"/>
              <a:gd name="T1" fmla="*/ 1 h 2"/>
              <a:gd name="T2" fmla="*/ 0 w 1"/>
              <a:gd name="T3" fmla="*/ 1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1 h 2"/>
              <a:gd name="T10" fmla="*/ 0 w 1"/>
              <a:gd name="T11" fmla="*/ 1 h 2"/>
              <a:gd name="T12" fmla="*/ 0 w 1"/>
              <a:gd name="T13" fmla="*/ 1 h 2"/>
              <a:gd name="T14" fmla="*/ 0 w 1"/>
              <a:gd name="T15" fmla="*/ 0 h 2"/>
              <a:gd name="T16" fmla="*/ 0 w 1"/>
              <a:gd name="T17" fmla="*/ 0 h 2"/>
              <a:gd name="T18" fmla="*/ 0 w 1"/>
              <a:gd name="T19" fmla="*/ 0 h 2"/>
              <a:gd name="T20" fmla="*/ 0 w 1"/>
              <a:gd name="T21" fmla="*/ 0 h 2"/>
              <a:gd name="T22" fmla="*/ 0 w 1"/>
              <a:gd name="T23" fmla="*/ 0 h 2"/>
              <a:gd name="T24" fmla="*/ 0 w 1"/>
              <a:gd name="T25" fmla="*/ 0 h 2"/>
              <a:gd name="T26" fmla="*/ 0 w 1"/>
              <a:gd name="T27" fmla="*/ 0 h 2"/>
              <a:gd name="T28" fmla="*/ 0 w 1"/>
              <a:gd name="T29" fmla="*/ 0 h 2"/>
              <a:gd name="T30" fmla="*/ 1 w 1"/>
              <a:gd name="T31" fmla="*/ 0 h 2"/>
              <a:gd name="T32" fmla="*/ 1 w 1"/>
              <a:gd name="T33" fmla="*/ 0 h 2"/>
              <a:gd name="T34" fmla="*/ 1 w 1"/>
              <a:gd name="T35" fmla="*/ 0 h 2"/>
              <a:gd name="T36" fmla="*/ 1 w 1"/>
              <a:gd name="T37" fmla="*/ 0 h 2"/>
              <a:gd name="T38" fmla="*/ 1 w 1"/>
              <a:gd name="T39" fmla="*/ 0 h 2"/>
              <a:gd name="T40" fmla="*/ 1 w 1"/>
              <a:gd name="T41" fmla="*/ 0 h 2"/>
              <a:gd name="T42" fmla="*/ 1 w 1"/>
              <a:gd name="T43" fmla="*/ 1 h 2"/>
              <a:gd name="T44" fmla="*/ 1 w 1"/>
              <a:gd name="T45" fmla="*/ 1 h 2"/>
              <a:gd name="T46" fmla="*/ 1 w 1"/>
              <a:gd name="T47" fmla="*/ 1 h 2"/>
              <a:gd name="T48" fmla="*/ 1 w 1"/>
              <a:gd name="T49" fmla="*/ 1 h 2"/>
              <a:gd name="T50" fmla="*/ 1 w 1"/>
              <a:gd name="T51" fmla="*/ 1 h 2"/>
              <a:gd name="T52" fmla="*/ 1 w 1"/>
              <a:gd name="T53" fmla="*/ 1 h 2"/>
              <a:gd name="T54" fmla="*/ 1 w 1"/>
              <a:gd name="T55" fmla="*/ 1 h 2"/>
              <a:gd name="T56" fmla="*/ 1 w 1"/>
              <a:gd name="T57" fmla="*/ 1 h 2"/>
              <a:gd name="T58" fmla="*/ 1 w 1"/>
              <a:gd name="T59" fmla="*/ 1 h 2"/>
              <a:gd name="T60" fmla="*/ 0 w 1"/>
              <a:gd name="T61" fmla="*/ 2 h 2"/>
              <a:gd name="T62" fmla="*/ 0 w 1"/>
              <a:gd name="T63" fmla="*/ 2 h 2"/>
              <a:gd name="T64" fmla="*/ 0 w 1"/>
              <a:gd name="T65" fmla="*/ 1 h 2"/>
              <a:gd name="T66" fmla="*/ 0 w 1"/>
              <a:gd name="T67" fmla="*/ 1 h 2"/>
              <a:gd name="T68" fmla="*/ 0 w 1"/>
              <a:gd name="T69" fmla="*/ 1 h 2"/>
              <a:gd name="T70" fmla="*/ 0 w 1"/>
              <a:gd name="T71" fmla="*/ 1 h 2"/>
              <a:gd name="T72" fmla="*/ 0 w 1"/>
              <a:gd name="T73" fmla="*/ 1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2"/>
              <a:gd name="T113" fmla="*/ 1 w 1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2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0" y="2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8" name="Freeform 36"/>
          <p:cNvSpPr>
            <a:spLocks/>
          </p:cNvSpPr>
          <p:nvPr/>
        </p:nvSpPr>
        <p:spPr bwMode="auto">
          <a:xfrm rot="16200000" flipV="1">
            <a:off x="5343186" y="5795227"/>
            <a:ext cx="2549" cy="2701"/>
          </a:xfrm>
          <a:custGeom>
            <a:avLst/>
            <a:gdLst>
              <a:gd name="T0" fmla="*/ 0 w 2"/>
              <a:gd name="T1" fmla="*/ 1 h 1"/>
              <a:gd name="T2" fmla="*/ 0 w 2"/>
              <a:gd name="T3" fmla="*/ 1 h 1"/>
              <a:gd name="T4" fmla="*/ 0 w 2"/>
              <a:gd name="T5" fmla="*/ 1 h 1"/>
              <a:gd name="T6" fmla="*/ 0 w 2"/>
              <a:gd name="T7" fmla="*/ 1 h 1"/>
              <a:gd name="T8" fmla="*/ 0 w 2"/>
              <a:gd name="T9" fmla="*/ 1 h 1"/>
              <a:gd name="T10" fmla="*/ 0 w 2"/>
              <a:gd name="T11" fmla="*/ 0 h 1"/>
              <a:gd name="T12" fmla="*/ 0 w 2"/>
              <a:gd name="T13" fmla="*/ 0 h 1"/>
              <a:gd name="T14" fmla="*/ 0 w 2"/>
              <a:gd name="T15" fmla="*/ 0 h 1"/>
              <a:gd name="T16" fmla="*/ 0 w 2"/>
              <a:gd name="T17" fmla="*/ 0 h 1"/>
              <a:gd name="T18" fmla="*/ 0 w 2"/>
              <a:gd name="T19" fmla="*/ 0 h 1"/>
              <a:gd name="T20" fmla="*/ 0 w 2"/>
              <a:gd name="T21" fmla="*/ 0 h 1"/>
              <a:gd name="T22" fmla="*/ 1 w 2"/>
              <a:gd name="T23" fmla="*/ 0 h 1"/>
              <a:gd name="T24" fmla="*/ 1 w 2"/>
              <a:gd name="T25" fmla="*/ 0 h 1"/>
              <a:gd name="T26" fmla="*/ 1 w 2"/>
              <a:gd name="T27" fmla="*/ 0 h 1"/>
              <a:gd name="T28" fmla="*/ 1 w 2"/>
              <a:gd name="T29" fmla="*/ 0 h 1"/>
              <a:gd name="T30" fmla="*/ 1 w 2"/>
              <a:gd name="T31" fmla="*/ 0 h 1"/>
              <a:gd name="T32" fmla="*/ 1 w 2"/>
              <a:gd name="T33" fmla="*/ 0 h 1"/>
              <a:gd name="T34" fmla="*/ 1 w 2"/>
              <a:gd name="T35" fmla="*/ 0 h 1"/>
              <a:gd name="T36" fmla="*/ 1 w 2"/>
              <a:gd name="T37" fmla="*/ 0 h 1"/>
              <a:gd name="T38" fmla="*/ 2 w 2"/>
              <a:gd name="T39" fmla="*/ 0 h 1"/>
              <a:gd name="T40" fmla="*/ 2 w 2"/>
              <a:gd name="T41" fmla="*/ 0 h 1"/>
              <a:gd name="T42" fmla="*/ 2 w 2"/>
              <a:gd name="T43" fmla="*/ 0 h 1"/>
              <a:gd name="T44" fmla="*/ 2 w 2"/>
              <a:gd name="T45" fmla="*/ 0 h 1"/>
              <a:gd name="T46" fmla="*/ 2 w 2"/>
              <a:gd name="T47" fmla="*/ 1 h 1"/>
              <a:gd name="T48" fmla="*/ 2 w 2"/>
              <a:gd name="T49" fmla="*/ 1 h 1"/>
              <a:gd name="T50" fmla="*/ 2 w 2"/>
              <a:gd name="T51" fmla="*/ 1 h 1"/>
              <a:gd name="T52" fmla="*/ 1 w 2"/>
              <a:gd name="T53" fmla="*/ 1 h 1"/>
              <a:gd name="T54" fmla="*/ 1 w 2"/>
              <a:gd name="T55" fmla="*/ 1 h 1"/>
              <a:gd name="T56" fmla="*/ 1 w 2"/>
              <a:gd name="T57" fmla="*/ 1 h 1"/>
              <a:gd name="T58" fmla="*/ 1 w 2"/>
              <a:gd name="T59" fmla="*/ 1 h 1"/>
              <a:gd name="T60" fmla="*/ 1 w 2"/>
              <a:gd name="T61" fmla="*/ 1 h 1"/>
              <a:gd name="T62" fmla="*/ 1 w 2"/>
              <a:gd name="T63" fmla="*/ 1 h 1"/>
              <a:gd name="T64" fmla="*/ 1 w 2"/>
              <a:gd name="T65" fmla="*/ 1 h 1"/>
              <a:gd name="T66" fmla="*/ 0 w 2"/>
              <a:gd name="T67" fmla="*/ 1 h 1"/>
              <a:gd name="T68" fmla="*/ 0 w 2"/>
              <a:gd name="T69" fmla="*/ 1 h 1"/>
              <a:gd name="T70" fmla="*/ 0 w 2"/>
              <a:gd name="T71" fmla="*/ 1 h 1"/>
              <a:gd name="T72" fmla="*/ 0 w 2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1"/>
              <a:gd name="T113" fmla="*/ 2 w 2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9" name="Freeform 37"/>
          <p:cNvSpPr>
            <a:spLocks/>
          </p:cNvSpPr>
          <p:nvPr/>
        </p:nvSpPr>
        <p:spPr bwMode="auto">
          <a:xfrm rot="16200000" flipV="1">
            <a:off x="5353429" y="5796197"/>
            <a:ext cx="6373" cy="13506"/>
          </a:xfrm>
          <a:custGeom>
            <a:avLst/>
            <a:gdLst>
              <a:gd name="T0" fmla="*/ 4 w 5"/>
              <a:gd name="T1" fmla="*/ 5 h 5"/>
              <a:gd name="T2" fmla="*/ 1 w 5"/>
              <a:gd name="T3" fmla="*/ 1 h 5"/>
              <a:gd name="T4" fmla="*/ 0 w 5"/>
              <a:gd name="T5" fmla="*/ 1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0 w 5"/>
              <a:gd name="T15" fmla="*/ 1 h 5"/>
              <a:gd name="T16" fmla="*/ 0 w 5"/>
              <a:gd name="T17" fmla="*/ 0 h 5"/>
              <a:gd name="T18" fmla="*/ 1 w 5"/>
              <a:gd name="T19" fmla="*/ 0 h 5"/>
              <a:gd name="T20" fmla="*/ 1 w 5"/>
              <a:gd name="T21" fmla="*/ 0 h 5"/>
              <a:gd name="T22" fmla="*/ 1 w 5"/>
              <a:gd name="T23" fmla="*/ 0 h 5"/>
              <a:gd name="T24" fmla="*/ 1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2 w 5"/>
              <a:gd name="T33" fmla="*/ 0 h 5"/>
              <a:gd name="T34" fmla="*/ 2 w 5"/>
              <a:gd name="T35" fmla="*/ 0 h 5"/>
              <a:gd name="T36" fmla="*/ 5 w 5"/>
              <a:gd name="T37" fmla="*/ 4 h 5"/>
              <a:gd name="T38" fmla="*/ 5 w 5"/>
              <a:gd name="T39" fmla="*/ 4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4 h 5"/>
              <a:gd name="T50" fmla="*/ 5 w 5"/>
              <a:gd name="T51" fmla="*/ 5 h 5"/>
              <a:gd name="T52" fmla="*/ 5 w 5"/>
              <a:gd name="T53" fmla="*/ 5 h 5"/>
              <a:gd name="T54" fmla="*/ 5 w 5"/>
              <a:gd name="T55" fmla="*/ 5 h 5"/>
              <a:gd name="T56" fmla="*/ 5 w 5"/>
              <a:gd name="T57" fmla="*/ 5 h 5"/>
              <a:gd name="T58" fmla="*/ 5 w 5"/>
              <a:gd name="T59" fmla="*/ 5 h 5"/>
              <a:gd name="T60" fmla="*/ 5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4 w 5"/>
              <a:gd name="T69" fmla="*/ 5 h 5"/>
              <a:gd name="T70" fmla="*/ 4 w 5"/>
              <a:gd name="T71" fmla="*/ 5 h 5"/>
              <a:gd name="T72" fmla="*/ 4 w 5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4" y="5"/>
                </a:move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" name="Freeform 38"/>
          <p:cNvSpPr>
            <a:spLocks/>
          </p:cNvSpPr>
          <p:nvPr/>
        </p:nvSpPr>
        <p:spPr bwMode="auto">
          <a:xfrm rot="16200000" flipV="1">
            <a:off x="5369485" y="5807973"/>
            <a:ext cx="1275" cy="2701"/>
          </a:xfrm>
          <a:custGeom>
            <a:avLst/>
            <a:gdLst>
              <a:gd name="T0" fmla="*/ 0 w 1"/>
              <a:gd name="T1" fmla="*/ 1 h 1"/>
              <a:gd name="T2" fmla="*/ 0 w 1"/>
              <a:gd name="T3" fmla="*/ 1 h 1"/>
              <a:gd name="T4" fmla="*/ 0 w 1"/>
              <a:gd name="T5" fmla="*/ 1 h 1"/>
              <a:gd name="T6" fmla="*/ 0 w 1"/>
              <a:gd name="T7" fmla="*/ 1 h 1"/>
              <a:gd name="T8" fmla="*/ 0 w 1"/>
              <a:gd name="T9" fmla="*/ 1 h 1"/>
              <a:gd name="T10" fmla="*/ 0 w 1"/>
              <a:gd name="T11" fmla="*/ 1 h 1"/>
              <a:gd name="T12" fmla="*/ 0 w 1"/>
              <a:gd name="T13" fmla="*/ 1 h 1"/>
              <a:gd name="T14" fmla="*/ 0 w 1"/>
              <a:gd name="T15" fmla="*/ 0 h 1"/>
              <a:gd name="T16" fmla="*/ 0 w 1"/>
              <a:gd name="T17" fmla="*/ 0 h 1"/>
              <a:gd name="T18" fmla="*/ 0 w 1"/>
              <a:gd name="T19" fmla="*/ 0 h 1"/>
              <a:gd name="T20" fmla="*/ 0 w 1"/>
              <a:gd name="T21" fmla="*/ 0 h 1"/>
              <a:gd name="T22" fmla="*/ 0 w 1"/>
              <a:gd name="T23" fmla="*/ 0 h 1"/>
              <a:gd name="T24" fmla="*/ 0 w 1"/>
              <a:gd name="T25" fmla="*/ 0 h 1"/>
              <a:gd name="T26" fmla="*/ 1 w 1"/>
              <a:gd name="T27" fmla="*/ 0 h 1"/>
              <a:gd name="T28" fmla="*/ 1 w 1"/>
              <a:gd name="T29" fmla="*/ 0 h 1"/>
              <a:gd name="T30" fmla="*/ 1 w 1"/>
              <a:gd name="T31" fmla="*/ 0 h 1"/>
              <a:gd name="T32" fmla="*/ 1 w 1"/>
              <a:gd name="T33" fmla="*/ 0 h 1"/>
              <a:gd name="T34" fmla="*/ 1 w 1"/>
              <a:gd name="T35" fmla="*/ 0 h 1"/>
              <a:gd name="T36" fmla="*/ 1 w 1"/>
              <a:gd name="T37" fmla="*/ 0 h 1"/>
              <a:gd name="T38" fmla="*/ 1 w 1"/>
              <a:gd name="T39" fmla="*/ 0 h 1"/>
              <a:gd name="T40" fmla="*/ 1 w 1"/>
              <a:gd name="T41" fmla="*/ 0 h 1"/>
              <a:gd name="T42" fmla="*/ 1 w 1"/>
              <a:gd name="T43" fmla="*/ 0 h 1"/>
              <a:gd name="T44" fmla="*/ 1 w 1"/>
              <a:gd name="T45" fmla="*/ 1 h 1"/>
              <a:gd name="T46" fmla="*/ 1 w 1"/>
              <a:gd name="T47" fmla="*/ 1 h 1"/>
              <a:gd name="T48" fmla="*/ 1 w 1"/>
              <a:gd name="T49" fmla="*/ 1 h 1"/>
              <a:gd name="T50" fmla="*/ 1 w 1"/>
              <a:gd name="T51" fmla="*/ 1 h 1"/>
              <a:gd name="T52" fmla="*/ 1 w 1"/>
              <a:gd name="T53" fmla="*/ 1 h 1"/>
              <a:gd name="T54" fmla="*/ 1 w 1"/>
              <a:gd name="T55" fmla="*/ 1 h 1"/>
              <a:gd name="T56" fmla="*/ 1 w 1"/>
              <a:gd name="T57" fmla="*/ 1 h 1"/>
              <a:gd name="T58" fmla="*/ 1 w 1"/>
              <a:gd name="T59" fmla="*/ 1 h 1"/>
              <a:gd name="T60" fmla="*/ 1 w 1"/>
              <a:gd name="T61" fmla="*/ 1 h 1"/>
              <a:gd name="T62" fmla="*/ 1 w 1"/>
              <a:gd name="T63" fmla="*/ 1 h 1"/>
              <a:gd name="T64" fmla="*/ 0 w 1"/>
              <a:gd name="T65" fmla="*/ 1 h 1"/>
              <a:gd name="T66" fmla="*/ 0 w 1"/>
              <a:gd name="T67" fmla="*/ 1 h 1"/>
              <a:gd name="T68" fmla="*/ 0 w 1"/>
              <a:gd name="T69" fmla="*/ 1 h 1"/>
              <a:gd name="T70" fmla="*/ 0 w 1"/>
              <a:gd name="T71" fmla="*/ 1 h 1"/>
              <a:gd name="T72" fmla="*/ 0 w 1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1"/>
              <a:gd name="T113" fmla="*/ 1 w 1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1" name="Freeform 39"/>
          <p:cNvSpPr>
            <a:spLocks/>
          </p:cNvSpPr>
          <p:nvPr/>
        </p:nvSpPr>
        <p:spPr bwMode="auto">
          <a:xfrm rot="16200000" flipV="1">
            <a:off x="5378302" y="5813071"/>
            <a:ext cx="2549" cy="2701"/>
          </a:xfrm>
          <a:custGeom>
            <a:avLst/>
            <a:gdLst>
              <a:gd name="T0" fmla="*/ 1 w 2"/>
              <a:gd name="T1" fmla="*/ 1 h 1"/>
              <a:gd name="T2" fmla="*/ 1 w 2"/>
              <a:gd name="T3" fmla="*/ 1 h 1"/>
              <a:gd name="T4" fmla="*/ 1 w 2"/>
              <a:gd name="T5" fmla="*/ 1 h 1"/>
              <a:gd name="T6" fmla="*/ 1 w 2"/>
              <a:gd name="T7" fmla="*/ 1 h 1"/>
              <a:gd name="T8" fmla="*/ 1 w 2"/>
              <a:gd name="T9" fmla="*/ 1 h 1"/>
              <a:gd name="T10" fmla="*/ 0 w 2"/>
              <a:gd name="T11" fmla="*/ 0 h 1"/>
              <a:gd name="T12" fmla="*/ 0 w 2"/>
              <a:gd name="T13" fmla="*/ 0 h 1"/>
              <a:gd name="T14" fmla="*/ 1 w 2"/>
              <a:gd name="T15" fmla="*/ 0 h 1"/>
              <a:gd name="T16" fmla="*/ 1 w 2"/>
              <a:gd name="T17" fmla="*/ 0 h 1"/>
              <a:gd name="T18" fmla="*/ 1 w 2"/>
              <a:gd name="T19" fmla="*/ 0 h 1"/>
              <a:gd name="T20" fmla="*/ 1 w 2"/>
              <a:gd name="T21" fmla="*/ 0 h 1"/>
              <a:gd name="T22" fmla="*/ 1 w 2"/>
              <a:gd name="T23" fmla="*/ 0 h 1"/>
              <a:gd name="T24" fmla="*/ 1 w 2"/>
              <a:gd name="T25" fmla="*/ 0 h 1"/>
              <a:gd name="T26" fmla="*/ 1 w 2"/>
              <a:gd name="T27" fmla="*/ 0 h 1"/>
              <a:gd name="T28" fmla="*/ 1 w 2"/>
              <a:gd name="T29" fmla="*/ 0 h 1"/>
              <a:gd name="T30" fmla="*/ 2 w 2"/>
              <a:gd name="T31" fmla="*/ 0 h 1"/>
              <a:gd name="T32" fmla="*/ 2 w 2"/>
              <a:gd name="T33" fmla="*/ 0 h 1"/>
              <a:gd name="T34" fmla="*/ 2 w 2"/>
              <a:gd name="T35" fmla="*/ 0 h 1"/>
              <a:gd name="T36" fmla="*/ 2 w 2"/>
              <a:gd name="T37" fmla="*/ 0 h 1"/>
              <a:gd name="T38" fmla="*/ 2 w 2"/>
              <a:gd name="T39" fmla="*/ 0 h 1"/>
              <a:gd name="T40" fmla="*/ 2 w 2"/>
              <a:gd name="T41" fmla="*/ 0 h 1"/>
              <a:gd name="T42" fmla="*/ 2 w 2"/>
              <a:gd name="T43" fmla="*/ 0 h 1"/>
              <a:gd name="T44" fmla="*/ 2 w 2"/>
              <a:gd name="T45" fmla="*/ 0 h 1"/>
              <a:gd name="T46" fmla="*/ 2 w 2"/>
              <a:gd name="T47" fmla="*/ 1 h 1"/>
              <a:gd name="T48" fmla="*/ 2 w 2"/>
              <a:gd name="T49" fmla="*/ 1 h 1"/>
              <a:gd name="T50" fmla="*/ 2 w 2"/>
              <a:gd name="T51" fmla="*/ 1 h 1"/>
              <a:gd name="T52" fmla="*/ 2 w 2"/>
              <a:gd name="T53" fmla="*/ 1 h 1"/>
              <a:gd name="T54" fmla="*/ 2 w 2"/>
              <a:gd name="T55" fmla="*/ 1 h 1"/>
              <a:gd name="T56" fmla="*/ 2 w 2"/>
              <a:gd name="T57" fmla="*/ 1 h 1"/>
              <a:gd name="T58" fmla="*/ 1 w 2"/>
              <a:gd name="T59" fmla="*/ 1 h 1"/>
              <a:gd name="T60" fmla="*/ 1 w 2"/>
              <a:gd name="T61" fmla="*/ 1 h 1"/>
              <a:gd name="T62" fmla="*/ 1 w 2"/>
              <a:gd name="T63" fmla="*/ 1 h 1"/>
              <a:gd name="T64" fmla="*/ 1 w 2"/>
              <a:gd name="T65" fmla="*/ 1 h 1"/>
              <a:gd name="T66" fmla="*/ 1 w 2"/>
              <a:gd name="T67" fmla="*/ 1 h 1"/>
              <a:gd name="T68" fmla="*/ 1 w 2"/>
              <a:gd name="T69" fmla="*/ 1 h 1"/>
              <a:gd name="T70" fmla="*/ 1 w 2"/>
              <a:gd name="T71" fmla="*/ 1 h 1"/>
              <a:gd name="T72" fmla="*/ 1 w 2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1"/>
              <a:gd name="T113" fmla="*/ 2 w 2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1">
                <a:moveTo>
                  <a:pt x="1" y="1"/>
                </a:moveTo>
                <a:lnTo>
                  <a:pt x="1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2" name="Freeform 40"/>
          <p:cNvSpPr>
            <a:spLocks/>
          </p:cNvSpPr>
          <p:nvPr/>
        </p:nvSpPr>
        <p:spPr bwMode="auto">
          <a:xfrm rot="16200000" flipV="1">
            <a:off x="5388545" y="5812768"/>
            <a:ext cx="6373" cy="13506"/>
          </a:xfrm>
          <a:custGeom>
            <a:avLst/>
            <a:gdLst>
              <a:gd name="T0" fmla="*/ 3 w 5"/>
              <a:gd name="T1" fmla="*/ 5 h 5"/>
              <a:gd name="T2" fmla="*/ 0 w 5"/>
              <a:gd name="T3" fmla="*/ 1 h 5"/>
              <a:gd name="T4" fmla="*/ 0 w 5"/>
              <a:gd name="T5" fmla="*/ 1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0 w 5"/>
              <a:gd name="T15" fmla="*/ 1 h 5"/>
              <a:gd name="T16" fmla="*/ 0 w 5"/>
              <a:gd name="T17" fmla="*/ 0 h 5"/>
              <a:gd name="T18" fmla="*/ 0 w 5"/>
              <a:gd name="T19" fmla="*/ 0 h 5"/>
              <a:gd name="T20" fmla="*/ 0 w 5"/>
              <a:gd name="T21" fmla="*/ 0 h 5"/>
              <a:gd name="T22" fmla="*/ 0 w 5"/>
              <a:gd name="T23" fmla="*/ 0 h 5"/>
              <a:gd name="T24" fmla="*/ 0 w 5"/>
              <a:gd name="T25" fmla="*/ 0 h 5"/>
              <a:gd name="T26" fmla="*/ 0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1 w 5"/>
              <a:gd name="T33" fmla="*/ 0 h 5"/>
              <a:gd name="T34" fmla="*/ 1 w 5"/>
              <a:gd name="T35" fmla="*/ 0 h 5"/>
              <a:gd name="T36" fmla="*/ 4 w 5"/>
              <a:gd name="T37" fmla="*/ 4 h 5"/>
              <a:gd name="T38" fmla="*/ 4 w 5"/>
              <a:gd name="T39" fmla="*/ 4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4 h 5"/>
              <a:gd name="T50" fmla="*/ 4 w 5"/>
              <a:gd name="T51" fmla="*/ 5 h 5"/>
              <a:gd name="T52" fmla="*/ 4 w 5"/>
              <a:gd name="T53" fmla="*/ 5 h 5"/>
              <a:gd name="T54" fmla="*/ 4 w 5"/>
              <a:gd name="T55" fmla="*/ 5 h 5"/>
              <a:gd name="T56" fmla="*/ 4 w 5"/>
              <a:gd name="T57" fmla="*/ 5 h 5"/>
              <a:gd name="T58" fmla="*/ 4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3 w 5"/>
              <a:gd name="T67" fmla="*/ 5 h 5"/>
              <a:gd name="T68" fmla="*/ 3 w 5"/>
              <a:gd name="T69" fmla="*/ 5 h 5"/>
              <a:gd name="T70" fmla="*/ 3 w 5"/>
              <a:gd name="T71" fmla="*/ 5 h 5"/>
              <a:gd name="T72" fmla="*/ 3 w 5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3" y="5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4" y="4"/>
                </a:lnTo>
                <a:lnTo>
                  <a:pt x="5" y="4"/>
                </a:lnTo>
                <a:lnTo>
                  <a:pt x="4" y="5"/>
                </a:lnTo>
                <a:lnTo>
                  <a:pt x="3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3" name="Freeform 41"/>
          <p:cNvSpPr>
            <a:spLocks/>
          </p:cNvSpPr>
          <p:nvPr/>
        </p:nvSpPr>
        <p:spPr bwMode="auto">
          <a:xfrm rot="16200000" flipV="1">
            <a:off x="5405314" y="5825818"/>
            <a:ext cx="2549" cy="2701"/>
          </a:xfrm>
          <a:custGeom>
            <a:avLst/>
            <a:gdLst>
              <a:gd name="T0" fmla="*/ 0 w 2"/>
              <a:gd name="T1" fmla="*/ 1 h 1"/>
              <a:gd name="T2" fmla="*/ 0 w 2"/>
              <a:gd name="T3" fmla="*/ 1 h 1"/>
              <a:gd name="T4" fmla="*/ 0 w 2"/>
              <a:gd name="T5" fmla="*/ 1 h 1"/>
              <a:gd name="T6" fmla="*/ 0 w 2"/>
              <a:gd name="T7" fmla="*/ 1 h 1"/>
              <a:gd name="T8" fmla="*/ 0 w 2"/>
              <a:gd name="T9" fmla="*/ 1 h 1"/>
              <a:gd name="T10" fmla="*/ 0 w 2"/>
              <a:gd name="T11" fmla="*/ 1 h 1"/>
              <a:gd name="T12" fmla="*/ 0 w 2"/>
              <a:gd name="T13" fmla="*/ 0 h 1"/>
              <a:gd name="T14" fmla="*/ 0 w 2"/>
              <a:gd name="T15" fmla="*/ 0 h 1"/>
              <a:gd name="T16" fmla="*/ 0 w 2"/>
              <a:gd name="T17" fmla="*/ 0 h 1"/>
              <a:gd name="T18" fmla="*/ 0 w 2"/>
              <a:gd name="T19" fmla="*/ 0 h 1"/>
              <a:gd name="T20" fmla="*/ 1 w 2"/>
              <a:gd name="T21" fmla="*/ 0 h 1"/>
              <a:gd name="T22" fmla="*/ 1 w 2"/>
              <a:gd name="T23" fmla="*/ 0 h 1"/>
              <a:gd name="T24" fmla="*/ 1 w 2"/>
              <a:gd name="T25" fmla="*/ 0 h 1"/>
              <a:gd name="T26" fmla="*/ 1 w 2"/>
              <a:gd name="T27" fmla="*/ 0 h 1"/>
              <a:gd name="T28" fmla="*/ 1 w 2"/>
              <a:gd name="T29" fmla="*/ 0 h 1"/>
              <a:gd name="T30" fmla="*/ 1 w 2"/>
              <a:gd name="T31" fmla="*/ 0 h 1"/>
              <a:gd name="T32" fmla="*/ 1 w 2"/>
              <a:gd name="T33" fmla="*/ 0 h 1"/>
              <a:gd name="T34" fmla="*/ 2 w 2"/>
              <a:gd name="T35" fmla="*/ 0 h 1"/>
              <a:gd name="T36" fmla="*/ 2 w 2"/>
              <a:gd name="T37" fmla="*/ 0 h 1"/>
              <a:gd name="T38" fmla="*/ 2 w 2"/>
              <a:gd name="T39" fmla="*/ 0 h 1"/>
              <a:gd name="T40" fmla="*/ 2 w 2"/>
              <a:gd name="T41" fmla="*/ 0 h 1"/>
              <a:gd name="T42" fmla="*/ 2 w 2"/>
              <a:gd name="T43" fmla="*/ 0 h 1"/>
              <a:gd name="T44" fmla="*/ 2 w 2"/>
              <a:gd name="T45" fmla="*/ 1 h 1"/>
              <a:gd name="T46" fmla="*/ 2 w 2"/>
              <a:gd name="T47" fmla="*/ 1 h 1"/>
              <a:gd name="T48" fmla="*/ 2 w 2"/>
              <a:gd name="T49" fmla="*/ 1 h 1"/>
              <a:gd name="T50" fmla="*/ 2 w 2"/>
              <a:gd name="T51" fmla="*/ 1 h 1"/>
              <a:gd name="T52" fmla="*/ 2 w 2"/>
              <a:gd name="T53" fmla="*/ 1 h 1"/>
              <a:gd name="T54" fmla="*/ 1 w 2"/>
              <a:gd name="T55" fmla="*/ 1 h 1"/>
              <a:gd name="T56" fmla="*/ 1 w 2"/>
              <a:gd name="T57" fmla="*/ 1 h 1"/>
              <a:gd name="T58" fmla="*/ 1 w 2"/>
              <a:gd name="T59" fmla="*/ 1 h 1"/>
              <a:gd name="T60" fmla="*/ 1 w 2"/>
              <a:gd name="T61" fmla="*/ 1 h 1"/>
              <a:gd name="T62" fmla="*/ 1 w 2"/>
              <a:gd name="T63" fmla="*/ 1 h 1"/>
              <a:gd name="T64" fmla="*/ 1 w 2"/>
              <a:gd name="T65" fmla="*/ 1 h 1"/>
              <a:gd name="T66" fmla="*/ 1 w 2"/>
              <a:gd name="T67" fmla="*/ 1 h 1"/>
              <a:gd name="T68" fmla="*/ 0 w 2"/>
              <a:gd name="T69" fmla="*/ 1 h 1"/>
              <a:gd name="T70" fmla="*/ 0 w 2"/>
              <a:gd name="T71" fmla="*/ 1 h 1"/>
              <a:gd name="T72" fmla="*/ 0 w 2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1"/>
              <a:gd name="T113" fmla="*/ 2 w 2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4" name="Freeform 42"/>
          <p:cNvSpPr>
            <a:spLocks/>
          </p:cNvSpPr>
          <p:nvPr/>
        </p:nvSpPr>
        <p:spPr bwMode="auto">
          <a:xfrm rot="16200000" flipV="1">
            <a:off x="5412704" y="5829642"/>
            <a:ext cx="1275" cy="2701"/>
          </a:xfrm>
          <a:custGeom>
            <a:avLst/>
            <a:gdLst>
              <a:gd name="T0" fmla="*/ 0 w 1"/>
              <a:gd name="T1" fmla="*/ 1 h 1"/>
              <a:gd name="T2" fmla="*/ 0 w 1"/>
              <a:gd name="T3" fmla="*/ 1 h 1"/>
              <a:gd name="T4" fmla="*/ 0 w 1"/>
              <a:gd name="T5" fmla="*/ 1 h 1"/>
              <a:gd name="T6" fmla="*/ 0 w 1"/>
              <a:gd name="T7" fmla="*/ 1 h 1"/>
              <a:gd name="T8" fmla="*/ 0 w 1"/>
              <a:gd name="T9" fmla="*/ 1 h 1"/>
              <a:gd name="T10" fmla="*/ 0 w 1"/>
              <a:gd name="T11" fmla="*/ 0 h 1"/>
              <a:gd name="T12" fmla="*/ 0 w 1"/>
              <a:gd name="T13" fmla="*/ 0 h 1"/>
              <a:gd name="T14" fmla="*/ 0 w 1"/>
              <a:gd name="T15" fmla="*/ 0 h 1"/>
              <a:gd name="T16" fmla="*/ 0 w 1"/>
              <a:gd name="T17" fmla="*/ 0 h 1"/>
              <a:gd name="T18" fmla="*/ 0 w 1"/>
              <a:gd name="T19" fmla="*/ 0 h 1"/>
              <a:gd name="T20" fmla="*/ 0 w 1"/>
              <a:gd name="T21" fmla="*/ 0 h 1"/>
              <a:gd name="T22" fmla="*/ 0 w 1"/>
              <a:gd name="T23" fmla="*/ 0 h 1"/>
              <a:gd name="T24" fmla="*/ 0 w 1"/>
              <a:gd name="T25" fmla="*/ 0 h 1"/>
              <a:gd name="T26" fmla="*/ 1 w 1"/>
              <a:gd name="T27" fmla="*/ 0 h 1"/>
              <a:gd name="T28" fmla="*/ 1 w 1"/>
              <a:gd name="T29" fmla="*/ 0 h 1"/>
              <a:gd name="T30" fmla="*/ 1 w 1"/>
              <a:gd name="T31" fmla="*/ 0 h 1"/>
              <a:gd name="T32" fmla="*/ 1 w 1"/>
              <a:gd name="T33" fmla="*/ 0 h 1"/>
              <a:gd name="T34" fmla="*/ 1 w 1"/>
              <a:gd name="T35" fmla="*/ 0 h 1"/>
              <a:gd name="T36" fmla="*/ 1 w 1"/>
              <a:gd name="T37" fmla="*/ 0 h 1"/>
              <a:gd name="T38" fmla="*/ 1 w 1"/>
              <a:gd name="T39" fmla="*/ 0 h 1"/>
              <a:gd name="T40" fmla="*/ 1 w 1"/>
              <a:gd name="T41" fmla="*/ 0 h 1"/>
              <a:gd name="T42" fmla="*/ 1 w 1"/>
              <a:gd name="T43" fmla="*/ 0 h 1"/>
              <a:gd name="T44" fmla="*/ 1 w 1"/>
              <a:gd name="T45" fmla="*/ 0 h 1"/>
              <a:gd name="T46" fmla="*/ 1 w 1"/>
              <a:gd name="T47" fmla="*/ 1 h 1"/>
              <a:gd name="T48" fmla="*/ 1 w 1"/>
              <a:gd name="T49" fmla="*/ 1 h 1"/>
              <a:gd name="T50" fmla="*/ 1 w 1"/>
              <a:gd name="T51" fmla="*/ 1 h 1"/>
              <a:gd name="T52" fmla="*/ 1 w 1"/>
              <a:gd name="T53" fmla="*/ 1 h 1"/>
              <a:gd name="T54" fmla="*/ 1 w 1"/>
              <a:gd name="T55" fmla="*/ 1 h 1"/>
              <a:gd name="T56" fmla="*/ 1 w 1"/>
              <a:gd name="T57" fmla="*/ 1 h 1"/>
              <a:gd name="T58" fmla="*/ 1 w 1"/>
              <a:gd name="T59" fmla="*/ 1 h 1"/>
              <a:gd name="T60" fmla="*/ 1 w 1"/>
              <a:gd name="T61" fmla="*/ 1 h 1"/>
              <a:gd name="T62" fmla="*/ 0 w 1"/>
              <a:gd name="T63" fmla="*/ 1 h 1"/>
              <a:gd name="T64" fmla="*/ 0 w 1"/>
              <a:gd name="T65" fmla="*/ 1 h 1"/>
              <a:gd name="T66" fmla="*/ 0 w 1"/>
              <a:gd name="T67" fmla="*/ 1 h 1"/>
              <a:gd name="T68" fmla="*/ 0 w 1"/>
              <a:gd name="T69" fmla="*/ 1 h 1"/>
              <a:gd name="T70" fmla="*/ 0 w 1"/>
              <a:gd name="T71" fmla="*/ 1 h 1"/>
              <a:gd name="T72" fmla="*/ 0 w 1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1"/>
              <a:gd name="T113" fmla="*/ 1 w 1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5" name="Freeform 43"/>
          <p:cNvSpPr>
            <a:spLocks/>
          </p:cNvSpPr>
          <p:nvPr/>
        </p:nvSpPr>
        <p:spPr bwMode="auto">
          <a:xfrm rot="16200000" flipV="1">
            <a:off x="5423661" y="5830612"/>
            <a:ext cx="6373" cy="13506"/>
          </a:xfrm>
          <a:custGeom>
            <a:avLst/>
            <a:gdLst>
              <a:gd name="T0" fmla="*/ 4 w 5"/>
              <a:gd name="T1" fmla="*/ 5 h 5"/>
              <a:gd name="T2" fmla="*/ 0 w 5"/>
              <a:gd name="T3" fmla="*/ 1 h 5"/>
              <a:gd name="T4" fmla="*/ 0 w 5"/>
              <a:gd name="T5" fmla="*/ 1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0 w 5"/>
              <a:gd name="T15" fmla="*/ 1 h 5"/>
              <a:gd name="T16" fmla="*/ 0 w 5"/>
              <a:gd name="T17" fmla="*/ 0 h 5"/>
              <a:gd name="T18" fmla="*/ 0 w 5"/>
              <a:gd name="T19" fmla="*/ 0 h 5"/>
              <a:gd name="T20" fmla="*/ 0 w 5"/>
              <a:gd name="T21" fmla="*/ 0 h 5"/>
              <a:gd name="T22" fmla="*/ 0 w 5"/>
              <a:gd name="T23" fmla="*/ 0 h 5"/>
              <a:gd name="T24" fmla="*/ 0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1 w 5"/>
              <a:gd name="T33" fmla="*/ 0 h 5"/>
              <a:gd name="T34" fmla="*/ 1 w 5"/>
              <a:gd name="T35" fmla="*/ 0 h 5"/>
              <a:gd name="T36" fmla="*/ 5 w 5"/>
              <a:gd name="T37" fmla="*/ 3 h 5"/>
              <a:gd name="T38" fmla="*/ 5 w 5"/>
              <a:gd name="T39" fmla="*/ 4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4 h 5"/>
              <a:gd name="T50" fmla="*/ 5 w 5"/>
              <a:gd name="T51" fmla="*/ 4 h 5"/>
              <a:gd name="T52" fmla="*/ 5 w 5"/>
              <a:gd name="T53" fmla="*/ 5 h 5"/>
              <a:gd name="T54" fmla="*/ 5 w 5"/>
              <a:gd name="T55" fmla="*/ 5 h 5"/>
              <a:gd name="T56" fmla="*/ 4 w 5"/>
              <a:gd name="T57" fmla="*/ 5 h 5"/>
              <a:gd name="T58" fmla="*/ 4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4 w 5"/>
              <a:gd name="T69" fmla="*/ 5 h 5"/>
              <a:gd name="T70" fmla="*/ 4 w 5"/>
              <a:gd name="T71" fmla="*/ 5 h 5"/>
              <a:gd name="T72" fmla="*/ 4 w 5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4" y="5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6" name="Freeform 44"/>
          <p:cNvSpPr>
            <a:spLocks/>
          </p:cNvSpPr>
          <p:nvPr/>
        </p:nvSpPr>
        <p:spPr bwMode="auto">
          <a:xfrm rot="16200000" flipV="1">
            <a:off x="5440429" y="5843663"/>
            <a:ext cx="2549" cy="2701"/>
          </a:xfrm>
          <a:custGeom>
            <a:avLst/>
            <a:gdLst>
              <a:gd name="T0" fmla="*/ 1 w 2"/>
              <a:gd name="T1" fmla="*/ 1 h 1"/>
              <a:gd name="T2" fmla="*/ 1 w 2"/>
              <a:gd name="T3" fmla="*/ 1 h 1"/>
              <a:gd name="T4" fmla="*/ 1 w 2"/>
              <a:gd name="T5" fmla="*/ 1 h 1"/>
              <a:gd name="T6" fmla="*/ 1 w 2"/>
              <a:gd name="T7" fmla="*/ 1 h 1"/>
              <a:gd name="T8" fmla="*/ 0 w 2"/>
              <a:gd name="T9" fmla="*/ 1 h 1"/>
              <a:gd name="T10" fmla="*/ 0 w 2"/>
              <a:gd name="T11" fmla="*/ 1 h 1"/>
              <a:gd name="T12" fmla="*/ 0 w 2"/>
              <a:gd name="T13" fmla="*/ 0 h 1"/>
              <a:gd name="T14" fmla="*/ 1 w 2"/>
              <a:gd name="T15" fmla="*/ 0 h 1"/>
              <a:gd name="T16" fmla="*/ 1 w 2"/>
              <a:gd name="T17" fmla="*/ 0 h 1"/>
              <a:gd name="T18" fmla="*/ 1 w 2"/>
              <a:gd name="T19" fmla="*/ 0 h 1"/>
              <a:gd name="T20" fmla="*/ 1 w 2"/>
              <a:gd name="T21" fmla="*/ 0 h 1"/>
              <a:gd name="T22" fmla="*/ 1 w 2"/>
              <a:gd name="T23" fmla="*/ 0 h 1"/>
              <a:gd name="T24" fmla="*/ 1 w 2"/>
              <a:gd name="T25" fmla="*/ 0 h 1"/>
              <a:gd name="T26" fmla="*/ 1 w 2"/>
              <a:gd name="T27" fmla="*/ 0 h 1"/>
              <a:gd name="T28" fmla="*/ 1 w 2"/>
              <a:gd name="T29" fmla="*/ 0 h 1"/>
              <a:gd name="T30" fmla="*/ 2 w 2"/>
              <a:gd name="T31" fmla="*/ 0 h 1"/>
              <a:gd name="T32" fmla="*/ 2 w 2"/>
              <a:gd name="T33" fmla="*/ 0 h 1"/>
              <a:gd name="T34" fmla="*/ 2 w 2"/>
              <a:gd name="T35" fmla="*/ 0 h 1"/>
              <a:gd name="T36" fmla="*/ 2 w 2"/>
              <a:gd name="T37" fmla="*/ 0 h 1"/>
              <a:gd name="T38" fmla="*/ 2 w 2"/>
              <a:gd name="T39" fmla="*/ 0 h 1"/>
              <a:gd name="T40" fmla="*/ 2 w 2"/>
              <a:gd name="T41" fmla="*/ 0 h 1"/>
              <a:gd name="T42" fmla="*/ 2 w 2"/>
              <a:gd name="T43" fmla="*/ 0 h 1"/>
              <a:gd name="T44" fmla="*/ 2 w 2"/>
              <a:gd name="T45" fmla="*/ 1 h 1"/>
              <a:gd name="T46" fmla="*/ 2 w 2"/>
              <a:gd name="T47" fmla="*/ 1 h 1"/>
              <a:gd name="T48" fmla="*/ 2 w 2"/>
              <a:gd name="T49" fmla="*/ 1 h 1"/>
              <a:gd name="T50" fmla="*/ 2 w 2"/>
              <a:gd name="T51" fmla="*/ 1 h 1"/>
              <a:gd name="T52" fmla="*/ 2 w 2"/>
              <a:gd name="T53" fmla="*/ 1 h 1"/>
              <a:gd name="T54" fmla="*/ 2 w 2"/>
              <a:gd name="T55" fmla="*/ 1 h 1"/>
              <a:gd name="T56" fmla="*/ 2 w 2"/>
              <a:gd name="T57" fmla="*/ 1 h 1"/>
              <a:gd name="T58" fmla="*/ 1 w 2"/>
              <a:gd name="T59" fmla="*/ 1 h 1"/>
              <a:gd name="T60" fmla="*/ 1 w 2"/>
              <a:gd name="T61" fmla="*/ 1 h 1"/>
              <a:gd name="T62" fmla="*/ 1 w 2"/>
              <a:gd name="T63" fmla="*/ 1 h 1"/>
              <a:gd name="T64" fmla="*/ 1 w 2"/>
              <a:gd name="T65" fmla="*/ 1 h 1"/>
              <a:gd name="T66" fmla="*/ 1 w 2"/>
              <a:gd name="T67" fmla="*/ 1 h 1"/>
              <a:gd name="T68" fmla="*/ 1 w 2"/>
              <a:gd name="T69" fmla="*/ 1 h 1"/>
              <a:gd name="T70" fmla="*/ 1 w 2"/>
              <a:gd name="T71" fmla="*/ 1 h 1"/>
              <a:gd name="T72" fmla="*/ 1 w 2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1"/>
              <a:gd name="T113" fmla="*/ 2 w 2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1">
                <a:moveTo>
                  <a:pt x="1" y="1"/>
                </a:move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7" name="Freeform 45"/>
          <p:cNvSpPr>
            <a:spLocks/>
          </p:cNvSpPr>
          <p:nvPr/>
        </p:nvSpPr>
        <p:spPr bwMode="auto">
          <a:xfrm rot="16200000" flipV="1">
            <a:off x="5448533" y="5847487"/>
            <a:ext cx="2549" cy="2701"/>
          </a:xfrm>
          <a:custGeom>
            <a:avLst/>
            <a:gdLst>
              <a:gd name="T0" fmla="*/ 0 w 2"/>
              <a:gd name="T1" fmla="*/ 1 h 1"/>
              <a:gd name="T2" fmla="*/ 0 w 2"/>
              <a:gd name="T3" fmla="*/ 1 h 1"/>
              <a:gd name="T4" fmla="*/ 0 w 2"/>
              <a:gd name="T5" fmla="*/ 1 h 1"/>
              <a:gd name="T6" fmla="*/ 0 w 2"/>
              <a:gd name="T7" fmla="*/ 1 h 1"/>
              <a:gd name="T8" fmla="*/ 0 w 2"/>
              <a:gd name="T9" fmla="*/ 0 h 1"/>
              <a:gd name="T10" fmla="*/ 0 w 2"/>
              <a:gd name="T11" fmla="*/ 0 h 1"/>
              <a:gd name="T12" fmla="*/ 0 w 2"/>
              <a:gd name="T13" fmla="*/ 0 h 1"/>
              <a:gd name="T14" fmla="*/ 0 w 2"/>
              <a:gd name="T15" fmla="*/ 0 h 1"/>
              <a:gd name="T16" fmla="*/ 0 w 2"/>
              <a:gd name="T17" fmla="*/ 0 h 1"/>
              <a:gd name="T18" fmla="*/ 0 w 2"/>
              <a:gd name="T19" fmla="*/ 0 h 1"/>
              <a:gd name="T20" fmla="*/ 0 w 2"/>
              <a:gd name="T21" fmla="*/ 0 h 1"/>
              <a:gd name="T22" fmla="*/ 1 w 2"/>
              <a:gd name="T23" fmla="*/ 0 h 1"/>
              <a:gd name="T24" fmla="*/ 1 w 2"/>
              <a:gd name="T25" fmla="*/ 0 h 1"/>
              <a:gd name="T26" fmla="*/ 1 w 2"/>
              <a:gd name="T27" fmla="*/ 0 h 1"/>
              <a:gd name="T28" fmla="*/ 1 w 2"/>
              <a:gd name="T29" fmla="*/ 0 h 1"/>
              <a:gd name="T30" fmla="*/ 1 w 2"/>
              <a:gd name="T31" fmla="*/ 0 h 1"/>
              <a:gd name="T32" fmla="*/ 1 w 2"/>
              <a:gd name="T33" fmla="*/ 0 h 1"/>
              <a:gd name="T34" fmla="*/ 1 w 2"/>
              <a:gd name="T35" fmla="*/ 0 h 1"/>
              <a:gd name="T36" fmla="*/ 1 w 2"/>
              <a:gd name="T37" fmla="*/ 0 h 1"/>
              <a:gd name="T38" fmla="*/ 2 w 2"/>
              <a:gd name="T39" fmla="*/ 0 h 1"/>
              <a:gd name="T40" fmla="*/ 2 w 2"/>
              <a:gd name="T41" fmla="*/ 0 h 1"/>
              <a:gd name="T42" fmla="*/ 2 w 2"/>
              <a:gd name="T43" fmla="*/ 0 h 1"/>
              <a:gd name="T44" fmla="*/ 2 w 2"/>
              <a:gd name="T45" fmla="*/ 0 h 1"/>
              <a:gd name="T46" fmla="*/ 2 w 2"/>
              <a:gd name="T47" fmla="*/ 0 h 1"/>
              <a:gd name="T48" fmla="*/ 2 w 2"/>
              <a:gd name="T49" fmla="*/ 1 h 1"/>
              <a:gd name="T50" fmla="*/ 2 w 2"/>
              <a:gd name="T51" fmla="*/ 1 h 1"/>
              <a:gd name="T52" fmla="*/ 1 w 2"/>
              <a:gd name="T53" fmla="*/ 1 h 1"/>
              <a:gd name="T54" fmla="*/ 1 w 2"/>
              <a:gd name="T55" fmla="*/ 1 h 1"/>
              <a:gd name="T56" fmla="*/ 1 w 2"/>
              <a:gd name="T57" fmla="*/ 1 h 1"/>
              <a:gd name="T58" fmla="*/ 1 w 2"/>
              <a:gd name="T59" fmla="*/ 1 h 1"/>
              <a:gd name="T60" fmla="*/ 1 w 2"/>
              <a:gd name="T61" fmla="*/ 1 h 1"/>
              <a:gd name="T62" fmla="*/ 1 w 2"/>
              <a:gd name="T63" fmla="*/ 1 h 1"/>
              <a:gd name="T64" fmla="*/ 1 w 2"/>
              <a:gd name="T65" fmla="*/ 1 h 1"/>
              <a:gd name="T66" fmla="*/ 0 w 2"/>
              <a:gd name="T67" fmla="*/ 1 h 1"/>
              <a:gd name="T68" fmla="*/ 0 w 2"/>
              <a:gd name="T69" fmla="*/ 1 h 1"/>
              <a:gd name="T70" fmla="*/ 0 w 2"/>
              <a:gd name="T71" fmla="*/ 1 h 1"/>
              <a:gd name="T72" fmla="*/ 0 w 2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1"/>
              <a:gd name="T113" fmla="*/ 2 w 2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8" name="Freeform 46"/>
          <p:cNvSpPr>
            <a:spLocks/>
          </p:cNvSpPr>
          <p:nvPr/>
        </p:nvSpPr>
        <p:spPr bwMode="auto">
          <a:xfrm rot="16200000" flipV="1">
            <a:off x="5458777" y="5848457"/>
            <a:ext cx="6373" cy="13506"/>
          </a:xfrm>
          <a:custGeom>
            <a:avLst/>
            <a:gdLst>
              <a:gd name="T0" fmla="*/ 4 w 5"/>
              <a:gd name="T1" fmla="*/ 5 h 5"/>
              <a:gd name="T2" fmla="*/ 0 w 5"/>
              <a:gd name="T3" fmla="*/ 1 h 5"/>
              <a:gd name="T4" fmla="*/ 0 w 5"/>
              <a:gd name="T5" fmla="*/ 1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0 w 5"/>
              <a:gd name="T15" fmla="*/ 1 h 5"/>
              <a:gd name="T16" fmla="*/ 0 w 5"/>
              <a:gd name="T17" fmla="*/ 0 h 5"/>
              <a:gd name="T18" fmla="*/ 0 w 5"/>
              <a:gd name="T19" fmla="*/ 0 h 5"/>
              <a:gd name="T20" fmla="*/ 1 w 5"/>
              <a:gd name="T21" fmla="*/ 0 h 5"/>
              <a:gd name="T22" fmla="*/ 1 w 5"/>
              <a:gd name="T23" fmla="*/ 0 h 5"/>
              <a:gd name="T24" fmla="*/ 1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1 w 5"/>
              <a:gd name="T33" fmla="*/ 0 h 5"/>
              <a:gd name="T34" fmla="*/ 2 w 5"/>
              <a:gd name="T35" fmla="*/ 0 h 5"/>
              <a:gd name="T36" fmla="*/ 5 w 5"/>
              <a:gd name="T37" fmla="*/ 3 h 5"/>
              <a:gd name="T38" fmla="*/ 5 w 5"/>
              <a:gd name="T39" fmla="*/ 4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4 h 5"/>
              <a:gd name="T50" fmla="*/ 5 w 5"/>
              <a:gd name="T51" fmla="*/ 4 h 5"/>
              <a:gd name="T52" fmla="*/ 5 w 5"/>
              <a:gd name="T53" fmla="*/ 5 h 5"/>
              <a:gd name="T54" fmla="*/ 5 w 5"/>
              <a:gd name="T55" fmla="*/ 5 h 5"/>
              <a:gd name="T56" fmla="*/ 5 w 5"/>
              <a:gd name="T57" fmla="*/ 5 h 5"/>
              <a:gd name="T58" fmla="*/ 5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4 w 5"/>
              <a:gd name="T69" fmla="*/ 5 h 5"/>
              <a:gd name="T70" fmla="*/ 4 w 5"/>
              <a:gd name="T71" fmla="*/ 5 h 5"/>
              <a:gd name="T72" fmla="*/ 4 w 5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4" y="5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9" name="Freeform 47"/>
          <p:cNvSpPr>
            <a:spLocks/>
          </p:cNvSpPr>
          <p:nvPr/>
        </p:nvSpPr>
        <p:spPr bwMode="auto">
          <a:xfrm rot="16200000" flipV="1">
            <a:off x="5474832" y="5860233"/>
            <a:ext cx="1275" cy="2701"/>
          </a:xfrm>
          <a:custGeom>
            <a:avLst/>
            <a:gdLst>
              <a:gd name="T0" fmla="*/ 0 w 1"/>
              <a:gd name="T1" fmla="*/ 1 h 1"/>
              <a:gd name="T2" fmla="*/ 0 w 1"/>
              <a:gd name="T3" fmla="*/ 1 h 1"/>
              <a:gd name="T4" fmla="*/ 0 w 1"/>
              <a:gd name="T5" fmla="*/ 1 h 1"/>
              <a:gd name="T6" fmla="*/ 0 w 1"/>
              <a:gd name="T7" fmla="*/ 1 h 1"/>
              <a:gd name="T8" fmla="*/ 0 w 1"/>
              <a:gd name="T9" fmla="*/ 1 h 1"/>
              <a:gd name="T10" fmla="*/ 0 w 1"/>
              <a:gd name="T11" fmla="*/ 0 h 1"/>
              <a:gd name="T12" fmla="*/ 0 w 1"/>
              <a:gd name="T13" fmla="*/ 0 h 1"/>
              <a:gd name="T14" fmla="*/ 0 w 1"/>
              <a:gd name="T15" fmla="*/ 0 h 1"/>
              <a:gd name="T16" fmla="*/ 0 w 1"/>
              <a:gd name="T17" fmla="*/ 0 h 1"/>
              <a:gd name="T18" fmla="*/ 0 w 1"/>
              <a:gd name="T19" fmla="*/ 0 h 1"/>
              <a:gd name="T20" fmla="*/ 0 w 1"/>
              <a:gd name="T21" fmla="*/ 0 h 1"/>
              <a:gd name="T22" fmla="*/ 0 w 1"/>
              <a:gd name="T23" fmla="*/ 0 h 1"/>
              <a:gd name="T24" fmla="*/ 0 w 1"/>
              <a:gd name="T25" fmla="*/ 0 h 1"/>
              <a:gd name="T26" fmla="*/ 1 w 1"/>
              <a:gd name="T27" fmla="*/ 0 h 1"/>
              <a:gd name="T28" fmla="*/ 1 w 1"/>
              <a:gd name="T29" fmla="*/ 0 h 1"/>
              <a:gd name="T30" fmla="*/ 1 w 1"/>
              <a:gd name="T31" fmla="*/ 0 h 1"/>
              <a:gd name="T32" fmla="*/ 1 w 1"/>
              <a:gd name="T33" fmla="*/ 0 h 1"/>
              <a:gd name="T34" fmla="*/ 1 w 1"/>
              <a:gd name="T35" fmla="*/ 0 h 1"/>
              <a:gd name="T36" fmla="*/ 1 w 1"/>
              <a:gd name="T37" fmla="*/ 0 h 1"/>
              <a:gd name="T38" fmla="*/ 1 w 1"/>
              <a:gd name="T39" fmla="*/ 0 h 1"/>
              <a:gd name="T40" fmla="*/ 1 w 1"/>
              <a:gd name="T41" fmla="*/ 0 h 1"/>
              <a:gd name="T42" fmla="*/ 1 w 1"/>
              <a:gd name="T43" fmla="*/ 0 h 1"/>
              <a:gd name="T44" fmla="*/ 1 w 1"/>
              <a:gd name="T45" fmla="*/ 0 h 1"/>
              <a:gd name="T46" fmla="*/ 1 w 1"/>
              <a:gd name="T47" fmla="*/ 1 h 1"/>
              <a:gd name="T48" fmla="*/ 1 w 1"/>
              <a:gd name="T49" fmla="*/ 1 h 1"/>
              <a:gd name="T50" fmla="*/ 1 w 1"/>
              <a:gd name="T51" fmla="*/ 1 h 1"/>
              <a:gd name="T52" fmla="*/ 1 w 1"/>
              <a:gd name="T53" fmla="*/ 1 h 1"/>
              <a:gd name="T54" fmla="*/ 1 w 1"/>
              <a:gd name="T55" fmla="*/ 1 h 1"/>
              <a:gd name="T56" fmla="*/ 1 w 1"/>
              <a:gd name="T57" fmla="*/ 1 h 1"/>
              <a:gd name="T58" fmla="*/ 1 w 1"/>
              <a:gd name="T59" fmla="*/ 1 h 1"/>
              <a:gd name="T60" fmla="*/ 1 w 1"/>
              <a:gd name="T61" fmla="*/ 1 h 1"/>
              <a:gd name="T62" fmla="*/ 0 w 1"/>
              <a:gd name="T63" fmla="*/ 1 h 1"/>
              <a:gd name="T64" fmla="*/ 0 w 1"/>
              <a:gd name="T65" fmla="*/ 1 h 1"/>
              <a:gd name="T66" fmla="*/ 0 w 1"/>
              <a:gd name="T67" fmla="*/ 1 h 1"/>
              <a:gd name="T68" fmla="*/ 0 w 1"/>
              <a:gd name="T69" fmla="*/ 1 h 1"/>
              <a:gd name="T70" fmla="*/ 0 w 1"/>
              <a:gd name="T71" fmla="*/ 1 h 1"/>
              <a:gd name="T72" fmla="*/ 0 w 1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1"/>
              <a:gd name="T113" fmla="*/ 1 w 1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" name="Freeform 48"/>
          <p:cNvSpPr>
            <a:spLocks/>
          </p:cNvSpPr>
          <p:nvPr/>
        </p:nvSpPr>
        <p:spPr bwMode="auto">
          <a:xfrm rot="16200000" flipV="1">
            <a:off x="5483649" y="5864618"/>
            <a:ext cx="2549" cy="5402"/>
          </a:xfrm>
          <a:custGeom>
            <a:avLst/>
            <a:gdLst>
              <a:gd name="T0" fmla="*/ 1 w 2"/>
              <a:gd name="T1" fmla="*/ 2 h 2"/>
              <a:gd name="T2" fmla="*/ 1 w 2"/>
              <a:gd name="T3" fmla="*/ 2 h 2"/>
              <a:gd name="T4" fmla="*/ 1 w 2"/>
              <a:gd name="T5" fmla="*/ 2 h 2"/>
              <a:gd name="T6" fmla="*/ 0 w 2"/>
              <a:gd name="T7" fmla="*/ 1 h 2"/>
              <a:gd name="T8" fmla="*/ 0 w 2"/>
              <a:gd name="T9" fmla="*/ 1 h 2"/>
              <a:gd name="T10" fmla="*/ 0 w 2"/>
              <a:gd name="T11" fmla="*/ 1 h 2"/>
              <a:gd name="T12" fmla="*/ 0 w 2"/>
              <a:gd name="T13" fmla="*/ 1 h 2"/>
              <a:gd name="T14" fmla="*/ 0 w 2"/>
              <a:gd name="T15" fmla="*/ 1 h 2"/>
              <a:gd name="T16" fmla="*/ 1 w 2"/>
              <a:gd name="T17" fmla="*/ 1 h 2"/>
              <a:gd name="T18" fmla="*/ 1 w 2"/>
              <a:gd name="T19" fmla="*/ 1 h 2"/>
              <a:gd name="T20" fmla="*/ 1 w 2"/>
              <a:gd name="T21" fmla="*/ 1 h 2"/>
              <a:gd name="T22" fmla="*/ 1 w 2"/>
              <a:gd name="T23" fmla="*/ 1 h 2"/>
              <a:gd name="T24" fmla="*/ 1 w 2"/>
              <a:gd name="T25" fmla="*/ 0 h 2"/>
              <a:gd name="T26" fmla="*/ 1 w 2"/>
              <a:gd name="T27" fmla="*/ 0 h 2"/>
              <a:gd name="T28" fmla="*/ 1 w 2"/>
              <a:gd name="T29" fmla="*/ 0 h 2"/>
              <a:gd name="T30" fmla="*/ 1 w 2"/>
              <a:gd name="T31" fmla="*/ 1 h 2"/>
              <a:gd name="T32" fmla="*/ 2 w 2"/>
              <a:gd name="T33" fmla="*/ 1 h 2"/>
              <a:gd name="T34" fmla="*/ 2 w 2"/>
              <a:gd name="T35" fmla="*/ 1 h 2"/>
              <a:gd name="T36" fmla="*/ 2 w 2"/>
              <a:gd name="T37" fmla="*/ 1 h 2"/>
              <a:gd name="T38" fmla="*/ 2 w 2"/>
              <a:gd name="T39" fmla="*/ 1 h 2"/>
              <a:gd name="T40" fmla="*/ 2 w 2"/>
              <a:gd name="T41" fmla="*/ 1 h 2"/>
              <a:gd name="T42" fmla="*/ 2 w 2"/>
              <a:gd name="T43" fmla="*/ 1 h 2"/>
              <a:gd name="T44" fmla="*/ 2 w 2"/>
              <a:gd name="T45" fmla="*/ 1 h 2"/>
              <a:gd name="T46" fmla="*/ 2 w 2"/>
              <a:gd name="T47" fmla="*/ 1 h 2"/>
              <a:gd name="T48" fmla="*/ 2 w 2"/>
              <a:gd name="T49" fmla="*/ 1 h 2"/>
              <a:gd name="T50" fmla="*/ 2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2 w 2"/>
              <a:gd name="T57" fmla="*/ 2 h 2"/>
              <a:gd name="T58" fmla="*/ 1 w 2"/>
              <a:gd name="T59" fmla="*/ 2 h 2"/>
              <a:gd name="T60" fmla="*/ 1 w 2"/>
              <a:gd name="T61" fmla="*/ 2 h 2"/>
              <a:gd name="T62" fmla="*/ 1 w 2"/>
              <a:gd name="T63" fmla="*/ 2 h 2"/>
              <a:gd name="T64" fmla="*/ 1 w 2"/>
              <a:gd name="T65" fmla="*/ 2 h 2"/>
              <a:gd name="T66" fmla="*/ 1 w 2"/>
              <a:gd name="T67" fmla="*/ 2 h 2"/>
              <a:gd name="T68" fmla="*/ 1 w 2"/>
              <a:gd name="T69" fmla="*/ 2 h 2"/>
              <a:gd name="T70" fmla="*/ 1 w 2"/>
              <a:gd name="T71" fmla="*/ 2 h 2"/>
              <a:gd name="T72" fmla="*/ 1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2"/>
              <a:gd name="T113" fmla="*/ 2 w 2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2">
                <a:moveTo>
                  <a:pt x="1" y="2"/>
                </a:moveTo>
                <a:lnTo>
                  <a:pt x="1" y="2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1" y="1"/>
                </a:lnTo>
                <a:lnTo>
                  <a:pt x="2" y="1"/>
                </a:lnTo>
                <a:lnTo>
                  <a:pt x="2" y="2"/>
                </a:lnTo>
                <a:lnTo>
                  <a:pt x="1" y="2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1" name="Freeform 49"/>
          <p:cNvSpPr>
            <a:spLocks/>
          </p:cNvSpPr>
          <p:nvPr/>
        </p:nvSpPr>
        <p:spPr bwMode="auto">
          <a:xfrm rot="16200000" flipV="1">
            <a:off x="5494606" y="5866302"/>
            <a:ext cx="7648" cy="13506"/>
          </a:xfrm>
          <a:custGeom>
            <a:avLst/>
            <a:gdLst>
              <a:gd name="T0" fmla="*/ 4 w 6"/>
              <a:gd name="T1" fmla="*/ 5 h 5"/>
              <a:gd name="T2" fmla="*/ 1 w 6"/>
              <a:gd name="T3" fmla="*/ 1 h 5"/>
              <a:gd name="T4" fmla="*/ 1 w 6"/>
              <a:gd name="T5" fmla="*/ 1 h 5"/>
              <a:gd name="T6" fmla="*/ 1 w 6"/>
              <a:gd name="T7" fmla="*/ 1 h 5"/>
              <a:gd name="T8" fmla="*/ 0 w 6"/>
              <a:gd name="T9" fmla="*/ 1 h 5"/>
              <a:gd name="T10" fmla="*/ 0 w 6"/>
              <a:gd name="T11" fmla="*/ 1 h 5"/>
              <a:gd name="T12" fmla="*/ 0 w 6"/>
              <a:gd name="T13" fmla="*/ 1 h 5"/>
              <a:gd name="T14" fmla="*/ 1 w 6"/>
              <a:gd name="T15" fmla="*/ 0 h 5"/>
              <a:gd name="T16" fmla="*/ 1 w 6"/>
              <a:gd name="T17" fmla="*/ 0 h 5"/>
              <a:gd name="T18" fmla="*/ 1 w 6"/>
              <a:gd name="T19" fmla="*/ 0 h 5"/>
              <a:gd name="T20" fmla="*/ 1 w 6"/>
              <a:gd name="T21" fmla="*/ 0 h 5"/>
              <a:gd name="T22" fmla="*/ 1 w 6"/>
              <a:gd name="T23" fmla="*/ 0 h 5"/>
              <a:gd name="T24" fmla="*/ 1 w 6"/>
              <a:gd name="T25" fmla="*/ 0 h 5"/>
              <a:gd name="T26" fmla="*/ 1 w 6"/>
              <a:gd name="T27" fmla="*/ 0 h 5"/>
              <a:gd name="T28" fmla="*/ 1 w 6"/>
              <a:gd name="T29" fmla="*/ 0 h 5"/>
              <a:gd name="T30" fmla="*/ 2 w 6"/>
              <a:gd name="T31" fmla="*/ 0 h 5"/>
              <a:gd name="T32" fmla="*/ 2 w 6"/>
              <a:gd name="T33" fmla="*/ 0 h 5"/>
              <a:gd name="T34" fmla="*/ 2 w 6"/>
              <a:gd name="T35" fmla="*/ 0 h 5"/>
              <a:gd name="T36" fmla="*/ 5 w 6"/>
              <a:gd name="T37" fmla="*/ 3 h 5"/>
              <a:gd name="T38" fmla="*/ 5 w 6"/>
              <a:gd name="T39" fmla="*/ 3 h 5"/>
              <a:gd name="T40" fmla="*/ 5 w 6"/>
              <a:gd name="T41" fmla="*/ 4 h 5"/>
              <a:gd name="T42" fmla="*/ 6 w 6"/>
              <a:gd name="T43" fmla="*/ 4 h 5"/>
              <a:gd name="T44" fmla="*/ 6 w 6"/>
              <a:gd name="T45" fmla="*/ 4 h 5"/>
              <a:gd name="T46" fmla="*/ 6 w 6"/>
              <a:gd name="T47" fmla="*/ 4 h 5"/>
              <a:gd name="T48" fmla="*/ 5 w 6"/>
              <a:gd name="T49" fmla="*/ 4 h 5"/>
              <a:gd name="T50" fmla="*/ 5 w 6"/>
              <a:gd name="T51" fmla="*/ 4 h 5"/>
              <a:gd name="T52" fmla="*/ 5 w 6"/>
              <a:gd name="T53" fmla="*/ 5 h 5"/>
              <a:gd name="T54" fmla="*/ 5 w 6"/>
              <a:gd name="T55" fmla="*/ 5 h 5"/>
              <a:gd name="T56" fmla="*/ 5 w 6"/>
              <a:gd name="T57" fmla="*/ 5 h 5"/>
              <a:gd name="T58" fmla="*/ 5 w 6"/>
              <a:gd name="T59" fmla="*/ 5 h 5"/>
              <a:gd name="T60" fmla="*/ 5 w 6"/>
              <a:gd name="T61" fmla="*/ 5 h 5"/>
              <a:gd name="T62" fmla="*/ 5 w 6"/>
              <a:gd name="T63" fmla="*/ 5 h 5"/>
              <a:gd name="T64" fmla="*/ 4 w 6"/>
              <a:gd name="T65" fmla="*/ 5 h 5"/>
              <a:gd name="T66" fmla="*/ 4 w 6"/>
              <a:gd name="T67" fmla="*/ 5 h 5"/>
              <a:gd name="T68" fmla="*/ 4 w 6"/>
              <a:gd name="T69" fmla="*/ 5 h 5"/>
              <a:gd name="T70" fmla="*/ 4 w 6"/>
              <a:gd name="T71" fmla="*/ 5 h 5"/>
              <a:gd name="T72" fmla="*/ 4 w 6"/>
              <a:gd name="T73" fmla="*/ 5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"/>
              <a:gd name="T112" fmla="*/ 0 h 5"/>
              <a:gd name="T113" fmla="*/ 6 w 6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" h="5">
                <a:moveTo>
                  <a:pt x="4" y="5"/>
                </a:moveTo>
                <a:lnTo>
                  <a:pt x="1" y="1"/>
                </a:lnTo>
                <a:lnTo>
                  <a:pt x="0" y="1"/>
                </a:lnTo>
                <a:lnTo>
                  <a:pt x="1" y="0"/>
                </a:lnTo>
                <a:lnTo>
                  <a:pt x="2" y="0"/>
                </a:lnTo>
                <a:lnTo>
                  <a:pt x="5" y="3"/>
                </a:lnTo>
                <a:lnTo>
                  <a:pt x="5" y="4"/>
                </a:lnTo>
                <a:lnTo>
                  <a:pt x="6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" name="Freeform 50"/>
          <p:cNvSpPr>
            <a:spLocks/>
          </p:cNvSpPr>
          <p:nvPr/>
        </p:nvSpPr>
        <p:spPr bwMode="auto">
          <a:xfrm rot="16200000" flipV="1">
            <a:off x="5510661" y="5878078"/>
            <a:ext cx="2549" cy="2701"/>
          </a:xfrm>
          <a:custGeom>
            <a:avLst/>
            <a:gdLst>
              <a:gd name="T0" fmla="*/ 0 w 2"/>
              <a:gd name="T1" fmla="*/ 1 h 1"/>
              <a:gd name="T2" fmla="*/ 0 w 2"/>
              <a:gd name="T3" fmla="*/ 1 h 1"/>
              <a:gd name="T4" fmla="*/ 0 w 2"/>
              <a:gd name="T5" fmla="*/ 1 h 1"/>
              <a:gd name="T6" fmla="*/ 0 w 2"/>
              <a:gd name="T7" fmla="*/ 1 h 1"/>
              <a:gd name="T8" fmla="*/ 0 w 2"/>
              <a:gd name="T9" fmla="*/ 1 h 1"/>
              <a:gd name="T10" fmla="*/ 0 w 2"/>
              <a:gd name="T11" fmla="*/ 0 h 1"/>
              <a:gd name="T12" fmla="*/ 0 w 2"/>
              <a:gd name="T13" fmla="*/ 0 h 1"/>
              <a:gd name="T14" fmla="*/ 0 w 2"/>
              <a:gd name="T15" fmla="*/ 0 h 1"/>
              <a:gd name="T16" fmla="*/ 0 w 2"/>
              <a:gd name="T17" fmla="*/ 0 h 1"/>
              <a:gd name="T18" fmla="*/ 0 w 2"/>
              <a:gd name="T19" fmla="*/ 0 h 1"/>
              <a:gd name="T20" fmla="*/ 0 w 2"/>
              <a:gd name="T21" fmla="*/ 0 h 1"/>
              <a:gd name="T22" fmla="*/ 1 w 2"/>
              <a:gd name="T23" fmla="*/ 0 h 1"/>
              <a:gd name="T24" fmla="*/ 1 w 2"/>
              <a:gd name="T25" fmla="*/ 0 h 1"/>
              <a:gd name="T26" fmla="*/ 1 w 2"/>
              <a:gd name="T27" fmla="*/ 0 h 1"/>
              <a:gd name="T28" fmla="*/ 1 w 2"/>
              <a:gd name="T29" fmla="*/ 0 h 1"/>
              <a:gd name="T30" fmla="*/ 1 w 2"/>
              <a:gd name="T31" fmla="*/ 0 h 1"/>
              <a:gd name="T32" fmla="*/ 1 w 2"/>
              <a:gd name="T33" fmla="*/ 0 h 1"/>
              <a:gd name="T34" fmla="*/ 1 w 2"/>
              <a:gd name="T35" fmla="*/ 0 h 1"/>
              <a:gd name="T36" fmla="*/ 1 w 2"/>
              <a:gd name="T37" fmla="*/ 0 h 1"/>
              <a:gd name="T38" fmla="*/ 2 w 2"/>
              <a:gd name="T39" fmla="*/ 0 h 1"/>
              <a:gd name="T40" fmla="*/ 2 w 2"/>
              <a:gd name="T41" fmla="*/ 0 h 1"/>
              <a:gd name="T42" fmla="*/ 2 w 2"/>
              <a:gd name="T43" fmla="*/ 0 h 1"/>
              <a:gd name="T44" fmla="*/ 2 w 2"/>
              <a:gd name="T45" fmla="*/ 0 h 1"/>
              <a:gd name="T46" fmla="*/ 2 w 2"/>
              <a:gd name="T47" fmla="*/ 1 h 1"/>
              <a:gd name="T48" fmla="*/ 2 w 2"/>
              <a:gd name="T49" fmla="*/ 1 h 1"/>
              <a:gd name="T50" fmla="*/ 2 w 2"/>
              <a:gd name="T51" fmla="*/ 1 h 1"/>
              <a:gd name="T52" fmla="*/ 1 w 2"/>
              <a:gd name="T53" fmla="*/ 1 h 1"/>
              <a:gd name="T54" fmla="*/ 1 w 2"/>
              <a:gd name="T55" fmla="*/ 1 h 1"/>
              <a:gd name="T56" fmla="*/ 1 w 2"/>
              <a:gd name="T57" fmla="*/ 1 h 1"/>
              <a:gd name="T58" fmla="*/ 1 w 2"/>
              <a:gd name="T59" fmla="*/ 1 h 1"/>
              <a:gd name="T60" fmla="*/ 1 w 2"/>
              <a:gd name="T61" fmla="*/ 1 h 1"/>
              <a:gd name="T62" fmla="*/ 1 w 2"/>
              <a:gd name="T63" fmla="*/ 1 h 1"/>
              <a:gd name="T64" fmla="*/ 1 w 2"/>
              <a:gd name="T65" fmla="*/ 1 h 1"/>
              <a:gd name="T66" fmla="*/ 0 w 2"/>
              <a:gd name="T67" fmla="*/ 1 h 1"/>
              <a:gd name="T68" fmla="*/ 0 w 2"/>
              <a:gd name="T69" fmla="*/ 1 h 1"/>
              <a:gd name="T70" fmla="*/ 0 w 2"/>
              <a:gd name="T71" fmla="*/ 1 h 1"/>
              <a:gd name="T72" fmla="*/ 0 w 2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1"/>
              <a:gd name="T113" fmla="*/ 2 w 2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3" name="Freeform 51"/>
          <p:cNvSpPr>
            <a:spLocks/>
          </p:cNvSpPr>
          <p:nvPr/>
        </p:nvSpPr>
        <p:spPr bwMode="auto">
          <a:xfrm rot="16200000" flipV="1">
            <a:off x="5518051" y="5881188"/>
            <a:ext cx="1275" cy="5402"/>
          </a:xfrm>
          <a:custGeom>
            <a:avLst/>
            <a:gdLst>
              <a:gd name="T0" fmla="*/ 0 w 1"/>
              <a:gd name="T1" fmla="*/ 2 h 2"/>
              <a:gd name="T2" fmla="*/ 0 w 1"/>
              <a:gd name="T3" fmla="*/ 2 h 2"/>
              <a:gd name="T4" fmla="*/ 0 w 1"/>
              <a:gd name="T5" fmla="*/ 2 h 2"/>
              <a:gd name="T6" fmla="*/ 0 w 1"/>
              <a:gd name="T7" fmla="*/ 2 h 2"/>
              <a:gd name="T8" fmla="*/ 0 w 1"/>
              <a:gd name="T9" fmla="*/ 1 h 2"/>
              <a:gd name="T10" fmla="*/ 0 w 1"/>
              <a:gd name="T11" fmla="*/ 1 h 2"/>
              <a:gd name="T12" fmla="*/ 0 w 1"/>
              <a:gd name="T13" fmla="*/ 1 h 2"/>
              <a:gd name="T14" fmla="*/ 0 w 1"/>
              <a:gd name="T15" fmla="*/ 1 h 2"/>
              <a:gd name="T16" fmla="*/ 0 w 1"/>
              <a:gd name="T17" fmla="*/ 1 h 2"/>
              <a:gd name="T18" fmla="*/ 0 w 1"/>
              <a:gd name="T19" fmla="*/ 1 h 2"/>
              <a:gd name="T20" fmla="*/ 0 w 1"/>
              <a:gd name="T21" fmla="*/ 1 h 2"/>
              <a:gd name="T22" fmla="*/ 0 w 1"/>
              <a:gd name="T23" fmla="*/ 0 h 2"/>
              <a:gd name="T24" fmla="*/ 0 w 1"/>
              <a:gd name="T25" fmla="*/ 0 h 2"/>
              <a:gd name="T26" fmla="*/ 0 w 1"/>
              <a:gd name="T27" fmla="*/ 0 h 2"/>
              <a:gd name="T28" fmla="*/ 1 w 1"/>
              <a:gd name="T29" fmla="*/ 0 h 2"/>
              <a:gd name="T30" fmla="*/ 1 w 1"/>
              <a:gd name="T31" fmla="*/ 0 h 2"/>
              <a:gd name="T32" fmla="*/ 1 w 1"/>
              <a:gd name="T33" fmla="*/ 1 h 2"/>
              <a:gd name="T34" fmla="*/ 1 w 1"/>
              <a:gd name="T35" fmla="*/ 1 h 2"/>
              <a:gd name="T36" fmla="*/ 1 w 1"/>
              <a:gd name="T37" fmla="*/ 1 h 2"/>
              <a:gd name="T38" fmla="*/ 1 w 1"/>
              <a:gd name="T39" fmla="*/ 1 h 2"/>
              <a:gd name="T40" fmla="*/ 1 w 1"/>
              <a:gd name="T41" fmla="*/ 1 h 2"/>
              <a:gd name="T42" fmla="*/ 1 w 1"/>
              <a:gd name="T43" fmla="*/ 1 h 2"/>
              <a:gd name="T44" fmla="*/ 1 w 1"/>
              <a:gd name="T45" fmla="*/ 1 h 2"/>
              <a:gd name="T46" fmla="*/ 1 w 1"/>
              <a:gd name="T47" fmla="*/ 1 h 2"/>
              <a:gd name="T48" fmla="*/ 1 w 1"/>
              <a:gd name="T49" fmla="*/ 1 h 2"/>
              <a:gd name="T50" fmla="*/ 1 w 1"/>
              <a:gd name="T51" fmla="*/ 2 h 2"/>
              <a:gd name="T52" fmla="*/ 1 w 1"/>
              <a:gd name="T53" fmla="*/ 2 h 2"/>
              <a:gd name="T54" fmla="*/ 1 w 1"/>
              <a:gd name="T55" fmla="*/ 2 h 2"/>
              <a:gd name="T56" fmla="*/ 1 w 1"/>
              <a:gd name="T57" fmla="*/ 2 h 2"/>
              <a:gd name="T58" fmla="*/ 1 w 1"/>
              <a:gd name="T59" fmla="*/ 2 h 2"/>
              <a:gd name="T60" fmla="*/ 0 w 1"/>
              <a:gd name="T61" fmla="*/ 2 h 2"/>
              <a:gd name="T62" fmla="*/ 0 w 1"/>
              <a:gd name="T63" fmla="*/ 2 h 2"/>
              <a:gd name="T64" fmla="*/ 0 w 1"/>
              <a:gd name="T65" fmla="*/ 2 h 2"/>
              <a:gd name="T66" fmla="*/ 0 w 1"/>
              <a:gd name="T67" fmla="*/ 2 h 2"/>
              <a:gd name="T68" fmla="*/ 0 w 1"/>
              <a:gd name="T69" fmla="*/ 2 h 2"/>
              <a:gd name="T70" fmla="*/ 0 w 1"/>
              <a:gd name="T71" fmla="*/ 2 h 2"/>
              <a:gd name="T72" fmla="*/ 0 w 1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2"/>
              <a:gd name="T113" fmla="*/ 1 w 1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2">
                <a:moveTo>
                  <a:pt x="0" y="2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4" name="Freeform 52"/>
          <p:cNvSpPr>
            <a:spLocks/>
          </p:cNvSpPr>
          <p:nvPr/>
        </p:nvSpPr>
        <p:spPr bwMode="auto">
          <a:xfrm rot="16200000" flipV="1">
            <a:off x="5529008" y="5882872"/>
            <a:ext cx="6373" cy="13506"/>
          </a:xfrm>
          <a:custGeom>
            <a:avLst/>
            <a:gdLst>
              <a:gd name="T0" fmla="*/ 3 w 5"/>
              <a:gd name="T1" fmla="*/ 4 h 5"/>
              <a:gd name="T2" fmla="*/ 0 w 5"/>
              <a:gd name="T3" fmla="*/ 1 h 5"/>
              <a:gd name="T4" fmla="*/ 0 w 5"/>
              <a:gd name="T5" fmla="*/ 1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1 h 5"/>
              <a:gd name="T14" fmla="*/ 0 w 5"/>
              <a:gd name="T15" fmla="*/ 0 h 5"/>
              <a:gd name="T16" fmla="*/ 0 w 5"/>
              <a:gd name="T17" fmla="*/ 0 h 5"/>
              <a:gd name="T18" fmla="*/ 0 w 5"/>
              <a:gd name="T19" fmla="*/ 0 h 5"/>
              <a:gd name="T20" fmla="*/ 0 w 5"/>
              <a:gd name="T21" fmla="*/ 0 h 5"/>
              <a:gd name="T22" fmla="*/ 0 w 5"/>
              <a:gd name="T23" fmla="*/ 0 h 5"/>
              <a:gd name="T24" fmla="*/ 0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1 w 5"/>
              <a:gd name="T33" fmla="*/ 0 h 5"/>
              <a:gd name="T34" fmla="*/ 1 w 5"/>
              <a:gd name="T35" fmla="*/ 0 h 5"/>
              <a:gd name="T36" fmla="*/ 5 w 5"/>
              <a:gd name="T37" fmla="*/ 3 h 5"/>
              <a:gd name="T38" fmla="*/ 5 w 5"/>
              <a:gd name="T39" fmla="*/ 3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4 h 5"/>
              <a:gd name="T50" fmla="*/ 5 w 5"/>
              <a:gd name="T51" fmla="*/ 4 h 5"/>
              <a:gd name="T52" fmla="*/ 5 w 5"/>
              <a:gd name="T53" fmla="*/ 4 h 5"/>
              <a:gd name="T54" fmla="*/ 5 w 5"/>
              <a:gd name="T55" fmla="*/ 5 h 5"/>
              <a:gd name="T56" fmla="*/ 4 w 5"/>
              <a:gd name="T57" fmla="*/ 5 h 5"/>
              <a:gd name="T58" fmla="*/ 4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3 w 5"/>
              <a:gd name="T69" fmla="*/ 4 h 5"/>
              <a:gd name="T70" fmla="*/ 3 w 5"/>
              <a:gd name="T71" fmla="*/ 4 h 5"/>
              <a:gd name="T72" fmla="*/ 3 w 5"/>
              <a:gd name="T73" fmla="*/ 4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3" y="4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4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5" name="Freeform 53"/>
          <p:cNvSpPr>
            <a:spLocks/>
          </p:cNvSpPr>
          <p:nvPr/>
        </p:nvSpPr>
        <p:spPr bwMode="auto">
          <a:xfrm rot="16200000" flipV="1">
            <a:off x="5545777" y="5895923"/>
            <a:ext cx="2549" cy="2701"/>
          </a:xfrm>
          <a:custGeom>
            <a:avLst/>
            <a:gdLst>
              <a:gd name="T0" fmla="*/ 1 w 2"/>
              <a:gd name="T1" fmla="*/ 1 h 1"/>
              <a:gd name="T2" fmla="*/ 1 w 2"/>
              <a:gd name="T3" fmla="*/ 1 h 1"/>
              <a:gd name="T4" fmla="*/ 1 w 2"/>
              <a:gd name="T5" fmla="*/ 1 h 1"/>
              <a:gd name="T6" fmla="*/ 0 w 2"/>
              <a:gd name="T7" fmla="*/ 1 h 1"/>
              <a:gd name="T8" fmla="*/ 0 w 2"/>
              <a:gd name="T9" fmla="*/ 1 h 1"/>
              <a:gd name="T10" fmla="*/ 0 w 2"/>
              <a:gd name="T11" fmla="*/ 0 h 1"/>
              <a:gd name="T12" fmla="*/ 0 w 2"/>
              <a:gd name="T13" fmla="*/ 0 h 1"/>
              <a:gd name="T14" fmla="*/ 0 w 2"/>
              <a:gd name="T15" fmla="*/ 0 h 1"/>
              <a:gd name="T16" fmla="*/ 1 w 2"/>
              <a:gd name="T17" fmla="*/ 0 h 1"/>
              <a:gd name="T18" fmla="*/ 1 w 2"/>
              <a:gd name="T19" fmla="*/ 0 h 1"/>
              <a:gd name="T20" fmla="*/ 1 w 2"/>
              <a:gd name="T21" fmla="*/ 0 h 1"/>
              <a:gd name="T22" fmla="*/ 1 w 2"/>
              <a:gd name="T23" fmla="*/ 0 h 1"/>
              <a:gd name="T24" fmla="*/ 1 w 2"/>
              <a:gd name="T25" fmla="*/ 0 h 1"/>
              <a:gd name="T26" fmla="*/ 1 w 2"/>
              <a:gd name="T27" fmla="*/ 0 h 1"/>
              <a:gd name="T28" fmla="*/ 1 w 2"/>
              <a:gd name="T29" fmla="*/ 0 h 1"/>
              <a:gd name="T30" fmla="*/ 1 w 2"/>
              <a:gd name="T31" fmla="*/ 0 h 1"/>
              <a:gd name="T32" fmla="*/ 2 w 2"/>
              <a:gd name="T33" fmla="*/ 0 h 1"/>
              <a:gd name="T34" fmla="*/ 2 w 2"/>
              <a:gd name="T35" fmla="*/ 0 h 1"/>
              <a:gd name="T36" fmla="*/ 2 w 2"/>
              <a:gd name="T37" fmla="*/ 0 h 1"/>
              <a:gd name="T38" fmla="*/ 2 w 2"/>
              <a:gd name="T39" fmla="*/ 0 h 1"/>
              <a:gd name="T40" fmla="*/ 2 w 2"/>
              <a:gd name="T41" fmla="*/ 0 h 1"/>
              <a:gd name="T42" fmla="*/ 2 w 2"/>
              <a:gd name="T43" fmla="*/ 0 h 1"/>
              <a:gd name="T44" fmla="*/ 2 w 2"/>
              <a:gd name="T45" fmla="*/ 0 h 1"/>
              <a:gd name="T46" fmla="*/ 2 w 2"/>
              <a:gd name="T47" fmla="*/ 1 h 1"/>
              <a:gd name="T48" fmla="*/ 2 w 2"/>
              <a:gd name="T49" fmla="*/ 1 h 1"/>
              <a:gd name="T50" fmla="*/ 2 w 2"/>
              <a:gd name="T51" fmla="*/ 1 h 1"/>
              <a:gd name="T52" fmla="*/ 2 w 2"/>
              <a:gd name="T53" fmla="*/ 1 h 1"/>
              <a:gd name="T54" fmla="*/ 2 w 2"/>
              <a:gd name="T55" fmla="*/ 1 h 1"/>
              <a:gd name="T56" fmla="*/ 2 w 2"/>
              <a:gd name="T57" fmla="*/ 1 h 1"/>
              <a:gd name="T58" fmla="*/ 1 w 2"/>
              <a:gd name="T59" fmla="*/ 1 h 1"/>
              <a:gd name="T60" fmla="*/ 1 w 2"/>
              <a:gd name="T61" fmla="*/ 1 h 1"/>
              <a:gd name="T62" fmla="*/ 1 w 2"/>
              <a:gd name="T63" fmla="*/ 1 h 1"/>
              <a:gd name="T64" fmla="*/ 1 w 2"/>
              <a:gd name="T65" fmla="*/ 1 h 1"/>
              <a:gd name="T66" fmla="*/ 1 w 2"/>
              <a:gd name="T67" fmla="*/ 1 h 1"/>
              <a:gd name="T68" fmla="*/ 1 w 2"/>
              <a:gd name="T69" fmla="*/ 1 h 1"/>
              <a:gd name="T70" fmla="*/ 1 w 2"/>
              <a:gd name="T71" fmla="*/ 1 h 1"/>
              <a:gd name="T72" fmla="*/ 1 w 2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1"/>
              <a:gd name="T113" fmla="*/ 2 w 2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1">
                <a:moveTo>
                  <a:pt x="1" y="1"/>
                </a:move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6" name="Freeform 54"/>
          <p:cNvSpPr>
            <a:spLocks/>
          </p:cNvSpPr>
          <p:nvPr/>
        </p:nvSpPr>
        <p:spPr bwMode="auto">
          <a:xfrm rot="16200000" flipV="1">
            <a:off x="5553880" y="5899033"/>
            <a:ext cx="2549" cy="5402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1 h 2"/>
              <a:gd name="T8" fmla="*/ 0 w 2"/>
              <a:gd name="T9" fmla="*/ 1 h 2"/>
              <a:gd name="T10" fmla="*/ 0 w 2"/>
              <a:gd name="T11" fmla="*/ 1 h 2"/>
              <a:gd name="T12" fmla="*/ 0 w 2"/>
              <a:gd name="T13" fmla="*/ 1 h 2"/>
              <a:gd name="T14" fmla="*/ 0 w 2"/>
              <a:gd name="T15" fmla="*/ 1 h 2"/>
              <a:gd name="T16" fmla="*/ 0 w 2"/>
              <a:gd name="T17" fmla="*/ 1 h 2"/>
              <a:gd name="T18" fmla="*/ 0 w 2"/>
              <a:gd name="T19" fmla="*/ 1 h 2"/>
              <a:gd name="T20" fmla="*/ 0 w 2"/>
              <a:gd name="T21" fmla="*/ 0 h 2"/>
              <a:gd name="T22" fmla="*/ 0 w 2"/>
              <a:gd name="T23" fmla="*/ 0 h 2"/>
              <a:gd name="T24" fmla="*/ 1 w 2"/>
              <a:gd name="T25" fmla="*/ 0 h 2"/>
              <a:gd name="T26" fmla="*/ 1 w 2"/>
              <a:gd name="T27" fmla="*/ 0 h 2"/>
              <a:gd name="T28" fmla="*/ 1 w 2"/>
              <a:gd name="T29" fmla="*/ 0 h 2"/>
              <a:gd name="T30" fmla="*/ 1 w 2"/>
              <a:gd name="T31" fmla="*/ 0 h 2"/>
              <a:gd name="T32" fmla="*/ 1 w 2"/>
              <a:gd name="T33" fmla="*/ 0 h 2"/>
              <a:gd name="T34" fmla="*/ 1 w 2"/>
              <a:gd name="T35" fmla="*/ 1 h 2"/>
              <a:gd name="T36" fmla="*/ 1 w 2"/>
              <a:gd name="T37" fmla="*/ 1 h 2"/>
              <a:gd name="T38" fmla="*/ 1 w 2"/>
              <a:gd name="T39" fmla="*/ 1 h 2"/>
              <a:gd name="T40" fmla="*/ 1 w 2"/>
              <a:gd name="T41" fmla="*/ 1 h 2"/>
              <a:gd name="T42" fmla="*/ 2 w 2"/>
              <a:gd name="T43" fmla="*/ 1 h 2"/>
              <a:gd name="T44" fmla="*/ 2 w 2"/>
              <a:gd name="T45" fmla="*/ 1 h 2"/>
              <a:gd name="T46" fmla="*/ 2 w 2"/>
              <a:gd name="T47" fmla="*/ 1 h 2"/>
              <a:gd name="T48" fmla="*/ 1 w 2"/>
              <a:gd name="T49" fmla="*/ 1 h 2"/>
              <a:gd name="T50" fmla="*/ 1 w 2"/>
              <a:gd name="T51" fmla="*/ 2 h 2"/>
              <a:gd name="T52" fmla="*/ 1 w 2"/>
              <a:gd name="T53" fmla="*/ 2 h 2"/>
              <a:gd name="T54" fmla="*/ 1 w 2"/>
              <a:gd name="T55" fmla="*/ 2 h 2"/>
              <a:gd name="T56" fmla="*/ 1 w 2"/>
              <a:gd name="T57" fmla="*/ 2 h 2"/>
              <a:gd name="T58" fmla="*/ 1 w 2"/>
              <a:gd name="T59" fmla="*/ 2 h 2"/>
              <a:gd name="T60" fmla="*/ 1 w 2"/>
              <a:gd name="T61" fmla="*/ 2 h 2"/>
              <a:gd name="T62" fmla="*/ 1 w 2"/>
              <a:gd name="T63" fmla="*/ 2 h 2"/>
              <a:gd name="T64" fmla="*/ 0 w 2"/>
              <a:gd name="T65" fmla="*/ 2 h 2"/>
              <a:gd name="T66" fmla="*/ 0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2"/>
              <a:gd name="T113" fmla="*/ 2 w 2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2" y="1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7" name="Freeform 55"/>
          <p:cNvSpPr>
            <a:spLocks/>
          </p:cNvSpPr>
          <p:nvPr/>
        </p:nvSpPr>
        <p:spPr bwMode="auto">
          <a:xfrm rot="16200000" flipV="1">
            <a:off x="5564124" y="5900717"/>
            <a:ext cx="6373" cy="13506"/>
          </a:xfrm>
          <a:custGeom>
            <a:avLst/>
            <a:gdLst>
              <a:gd name="T0" fmla="*/ 4 w 5"/>
              <a:gd name="T1" fmla="*/ 4 h 5"/>
              <a:gd name="T2" fmla="*/ 0 w 5"/>
              <a:gd name="T3" fmla="*/ 1 h 5"/>
              <a:gd name="T4" fmla="*/ 0 w 5"/>
              <a:gd name="T5" fmla="*/ 1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0 h 5"/>
              <a:gd name="T14" fmla="*/ 0 w 5"/>
              <a:gd name="T15" fmla="*/ 0 h 5"/>
              <a:gd name="T16" fmla="*/ 0 w 5"/>
              <a:gd name="T17" fmla="*/ 0 h 5"/>
              <a:gd name="T18" fmla="*/ 0 w 5"/>
              <a:gd name="T19" fmla="*/ 0 h 5"/>
              <a:gd name="T20" fmla="*/ 1 w 5"/>
              <a:gd name="T21" fmla="*/ 0 h 5"/>
              <a:gd name="T22" fmla="*/ 1 w 5"/>
              <a:gd name="T23" fmla="*/ 0 h 5"/>
              <a:gd name="T24" fmla="*/ 1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1 w 5"/>
              <a:gd name="T33" fmla="*/ 0 h 5"/>
              <a:gd name="T34" fmla="*/ 2 w 5"/>
              <a:gd name="T35" fmla="*/ 0 h 5"/>
              <a:gd name="T36" fmla="*/ 5 w 5"/>
              <a:gd name="T37" fmla="*/ 3 h 5"/>
              <a:gd name="T38" fmla="*/ 5 w 5"/>
              <a:gd name="T39" fmla="*/ 3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4 h 5"/>
              <a:gd name="T50" fmla="*/ 5 w 5"/>
              <a:gd name="T51" fmla="*/ 4 h 5"/>
              <a:gd name="T52" fmla="*/ 5 w 5"/>
              <a:gd name="T53" fmla="*/ 4 h 5"/>
              <a:gd name="T54" fmla="*/ 5 w 5"/>
              <a:gd name="T55" fmla="*/ 4 h 5"/>
              <a:gd name="T56" fmla="*/ 5 w 5"/>
              <a:gd name="T57" fmla="*/ 5 h 5"/>
              <a:gd name="T58" fmla="*/ 5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4 w 5"/>
              <a:gd name="T69" fmla="*/ 4 h 5"/>
              <a:gd name="T70" fmla="*/ 4 w 5"/>
              <a:gd name="T71" fmla="*/ 4 h 5"/>
              <a:gd name="T72" fmla="*/ 4 w 5"/>
              <a:gd name="T73" fmla="*/ 4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4" y="4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4" y="4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8" name="Freeform 56"/>
          <p:cNvSpPr>
            <a:spLocks/>
          </p:cNvSpPr>
          <p:nvPr/>
        </p:nvSpPr>
        <p:spPr bwMode="auto">
          <a:xfrm rot="16200000" flipV="1">
            <a:off x="5580179" y="5912493"/>
            <a:ext cx="1275" cy="2701"/>
          </a:xfrm>
          <a:custGeom>
            <a:avLst/>
            <a:gdLst>
              <a:gd name="T0" fmla="*/ 0 w 1"/>
              <a:gd name="T1" fmla="*/ 1 h 1"/>
              <a:gd name="T2" fmla="*/ 0 w 1"/>
              <a:gd name="T3" fmla="*/ 1 h 1"/>
              <a:gd name="T4" fmla="*/ 0 w 1"/>
              <a:gd name="T5" fmla="*/ 1 h 1"/>
              <a:gd name="T6" fmla="*/ 0 w 1"/>
              <a:gd name="T7" fmla="*/ 1 h 1"/>
              <a:gd name="T8" fmla="*/ 0 w 1"/>
              <a:gd name="T9" fmla="*/ 1 h 1"/>
              <a:gd name="T10" fmla="*/ 0 w 1"/>
              <a:gd name="T11" fmla="*/ 0 h 1"/>
              <a:gd name="T12" fmla="*/ 0 w 1"/>
              <a:gd name="T13" fmla="*/ 0 h 1"/>
              <a:gd name="T14" fmla="*/ 0 w 1"/>
              <a:gd name="T15" fmla="*/ 0 h 1"/>
              <a:gd name="T16" fmla="*/ 0 w 1"/>
              <a:gd name="T17" fmla="*/ 0 h 1"/>
              <a:gd name="T18" fmla="*/ 0 w 1"/>
              <a:gd name="T19" fmla="*/ 0 h 1"/>
              <a:gd name="T20" fmla="*/ 0 w 1"/>
              <a:gd name="T21" fmla="*/ 0 h 1"/>
              <a:gd name="T22" fmla="*/ 0 w 1"/>
              <a:gd name="T23" fmla="*/ 0 h 1"/>
              <a:gd name="T24" fmla="*/ 0 w 1"/>
              <a:gd name="T25" fmla="*/ 0 h 1"/>
              <a:gd name="T26" fmla="*/ 0 w 1"/>
              <a:gd name="T27" fmla="*/ 0 h 1"/>
              <a:gd name="T28" fmla="*/ 1 w 1"/>
              <a:gd name="T29" fmla="*/ 0 h 1"/>
              <a:gd name="T30" fmla="*/ 1 w 1"/>
              <a:gd name="T31" fmla="*/ 0 h 1"/>
              <a:gd name="T32" fmla="*/ 1 w 1"/>
              <a:gd name="T33" fmla="*/ 0 h 1"/>
              <a:gd name="T34" fmla="*/ 1 w 1"/>
              <a:gd name="T35" fmla="*/ 0 h 1"/>
              <a:gd name="T36" fmla="*/ 1 w 1"/>
              <a:gd name="T37" fmla="*/ 0 h 1"/>
              <a:gd name="T38" fmla="*/ 1 w 1"/>
              <a:gd name="T39" fmla="*/ 0 h 1"/>
              <a:gd name="T40" fmla="*/ 1 w 1"/>
              <a:gd name="T41" fmla="*/ 0 h 1"/>
              <a:gd name="T42" fmla="*/ 1 w 1"/>
              <a:gd name="T43" fmla="*/ 0 h 1"/>
              <a:gd name="T44" fmla="*/ 1 w 1"/>
              <a:gd name="T45" fmla="*/ 0 h 1"/>
              <a:gd name="T46" fmla="*/ 1 w 1"/>
              <a:gd name="T47" fmla="*/ 1 h 1"/>
              <a:gd name="T48" fmla="*/ 1 w 1"/>
              <a:gd name="T49" fmla="*/ 1 h 1"/>
              <a:gd name="T50" fmla="*/ 1 w 1"/>
              <a:gd name="T51" fmla="*/ 1 h 1"/>
              <a:gd name="T52" fmla="*/ 1 w 1"/>
              <a:gd name="T53" fmla="*/ 1 h 1"/>
              <a:gd name="T54" fmla="*/ 1 w 1"/>
              <a:gd name="T55" fmla="*/ 1 h 1"/>
              <a:gd name="T56" fmla="*/ 1 w 1"/>
              <a:gd name="T57" fmla="*/ 1 h 1"/>
              <a:gd name="T58" fmla="*/ 1 w 1"/>
              <a:gd name="T59" fmla="*/ 1 h 1"/>
              <a:gd name="T60" fmla="*/ 1 w 1"/>
              <a:gd name="T61" fmla="*/ 1 h 1"/>
              <a:gd name="T62" fmla="*/ 0 w 1"/>
              <a:gd name="T63" fmla="*/ 1 h 1"/>
              <a:gd name="T64" fmla="*/ 0 w 1"/>
              <a:gd name="T65" fmla="*/ 1 h 1"/>
              <a:gd name="T66" fmla="*/ 0 w 1"/>
              <a:gd name="T67" fmla="*/ 1 h 1"/>
              <a:gd name="T68" fmla="*/ 0 w 1"/>
              <a:gd name="T69" fmla="*/ 1 h 1"/>
              <a:gd name="T70" fmla="*/ 0 w 1"/>
              <a:gd name="T71" fmla="*/ 1 h 1"/>
              <a:gd name="T72" fmla="*/ 0 w 1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1"/>
              <a:gd name="T113" fmla="*/ 1 w 1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9" name="Freeform 57"/>
          <p:cNvSpPr>
            <a:spLocks/>
          </p:cNvSpPr>
          <p:nvPr/>
        </p:nvSpPr>
        <p:spPr bwMode="auto">
          <a:xfrm rot="16200000" flipV="1">
            <a:off x="5588996" y="5916878"/>
            <a:ext cx="2549" cy="5402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2 h 2"/>
              <a:gd name="T6" fmla="*/ 0 w 2"/>
              <a:gd name="T7" fmla="*/ 1 h 2"/>
              <a:gd name="T8" fmla="*/ 0 w 2"/>
              <a:gd name="T9" fmla="*/ 1 h 2"/>
              <a:gd name="T10" fmla="*/ 0 w 2"/>
              <a:gd name="T11" fmla="*/ 1 h 2"/>
              <a:gd name="T12" fmla="*/ 0 w 2"/>
              <a:gd name="T13" fmla="*/ 1 h 2"/>
              <a:gd name="T14" fmla="*/ 0 w 2"/>
              <a:gd name="T15" fmla="*/ 1 h 2"/>
              <a:gd name="T16" fmla="*/ 0 w 2"/>
              <a:gd name="T17" fmla="*/ 1 h 2"/>
              <a:gd name="T18" fmla="*/ 0 w 2"/>
              <a:gd name="T19" fmla="*/ 1 h 2"/>
              <a:gd name="T20" fmla="*/ 1 w 2"/>
              <a:gd name="T21" fmla="*/ 0 h 2"/>
              <a:gd name="T22" fmla="*/ 1 w 2"/>
              <a:gd name="T23" fmla="*/ 0 h 2"/>
              <a:gd name="T24" fmla="*/ 1 w 2"/>
              <a:gd name="T25" fmla="*/ 0 h 2"/>
              <a:gd name="T26" fmla="*/ 1 w 2"/>
              <a:gd name="T27" fmla="*/ 0 h 2"/>
              <a:gd name="T28" fmla="*/ 1 w 2"/>
              <a:gd name="T29" fmla="*/ 0 h 2"/>
              <a:gd name="T30" fmla="*/ 1 w 2"/>
              <a:gd name="T31" fmla="*/ 0 h 2"/>
              <a:gd name="T32" fmla="*/ 1 w 2"/>
              <a:gd name="T33" fmla="*/ 0 h 2"/>
              <a:gd name="T34" fmla="*/ 2 w 2"/>
              <a:gd name="T35" fmla="*/ 1 h 2"/>
              <a:gd name="T36" fmla="*/ 2 w 2"/>
              <a:gd name="T37" fmla="*/ 1 h 2"/>
              <a:gd name="T38" fmla="*/ 2 w 2"/>
              <a:gd name="T39" fmla="*/ 1 h 2"/>
              <a:gd name="T40" fmla="*/ 2 w 2"/>
              <a:gd name="T41" fmla="*/ 1 h 2"/>
              <a:gd name="T42" fmla="*/ 2 w 2"/>
              <a:gd name="T43" fmla="*/ 1 h 2"/>
              <a:gd name="T44" fmla="*/ 2 w 2"/>
              <a:gd name="T45" fmla="*/ 1 h 2"/>
              <a:gd name="T46" fmla="*/ 2 w 2"/>
              <a:gd name="T47" fmla="*/ 1 h 2"/>
              <a:gd name="T48" fmla="*/ 2 w 2"/>
              <a:gd name="T49" fmla="*/ 1 h 2"/>
              <a:gd name="T50" fmla="*/ 2 w 2"/>
              <a:gd name="T51" fmla="*/ 2 h 2"/>
              <a:gd name="T52" fmla="*/ 2 w 2"/>
              <a:gd name="T53" fmla="*/ 2 h 2"/>
              <a:gd name="T54" fmla="*/ 1 w 2"/>
              <a:gd name="T55" fmla="*/ 2 h 2"/>
              <a:gd name="T56" fmla="*/ 1 w 2"/>
              <a:gd name="T57" fmla="*/ 2 h 2"/>
              <a:gd name="T58" fmla="*/ 1 w 2"/>
              <a:gd name="T59" fmla="*/ 2 h 2"/>
              <a:gd name="T60" fmla="*/ 1 w 2"/>
              <a:gd name="T61" fmla="*/ 2 h 2"/>
              <a:gd name="T62" fmla="*/ 1 w 2"/>
              <a:gd name="T63" fmla="*/ 2 h 2"/>
              <a:gd name="T64" fmla="*/ 1 w 2"/>
              <a:gd name="T65" fmla="*/ 2 h 2"/>
              <a:gd name="T66" fmla="*/ 1 w 2"/>
              <a:gd name="T67" fmla="*/ 2 h 2"/>
              <a:gd name="T68" fmla="*/ 0 w 2"/>
              <a:gd name="T69" fmla="*/ 2 h 2"/>
              <a:gd name="T70" fmla="*/ 0 w 2"/>
              <a:gd name="T71" fmla="*/ 2 h 2"/>
              <a:gd name="T72" fmla="*/ 0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2"/>
              <a:gd name="T113" fmla="*/ 2 w 2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1"/>
                </a:lnTo>
                <a:lnTo>
                  <a:pt x="1" y="0"/>
                </a:lnTo>
                <a:lnTo>
                  <a:pt x="2" y="1"/>
                </a:lnTo>
                <a:lnTo>
                  <a:pt x="2" y="2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0" name="Freeform 58"/>
          <p:cNvSpPr>
            <a:spLocks/>
          </p:cNvSpPr>
          <p:nvPr/>
        </p:nvSpPr>
        <p:spPr bwMode="auto">
          <a:xfrm rot="16200000" flipV="1">
            <a:off x="5599239" y="5918562"/>
            <a:ext cx="6373" cy="13506"/>
          </a:xfrm>
          <a:custGeom>
            <a:avLst/>
            <a:gdLst>
              <a:gd name="T0" fmla="*/ 4 w 5"/>
              <a:gd name="T1" fmla="*/ 4 h 5"/>
              <a:gd name="T2" fmla="*/ 1 w 5"/>
              <a:gd name="T3" fmla="*/ 1 h 5"/>
              <a:gd name="T4" fmla="*/ 1 w 5"/>
              <a:gd name="T5" fmla="*/ 1 h 5"/>
              <a:gd name="T6" fmla="*/ 1 w 5"/>
              <a:gd name="T7" fmla="*/ 1 h 5"/>
              <a:gd name="T8" fmla="*/ 1 w 5"/>
              <a:gd name="T9" fmla="*/ 1 h 5"/>
              <a:gd name="T10" fmla="*/ 0 w 5"/>
              <a:gd name="T11" fmla="*/ 1 h 5"/>
              <a:gd name="T12" fmla="*/ 1 w 5"/>
              <a:gd name="T13" fmla="*/ 0 h 5"/>
              <a:gd name="T14" fmla="*/ 1 w 5"/>
              <a:gd name="T15" fmla="*/ 0 h 5"/>
              <a:gd name="T16" fmla="*/ 1 w 5"/>
              <a:gd name="T17" fmla="*/ 0 h 5"/>
              <a:gd name="T18" fmla="*/ 1 w 5"/>
              <a:gd name="T19" fmla="*/ 0 h 5"/>
              <a:gd name="T20" fmla="*/ 1 w 5"/>
              <a:gd name="T21" fmla="*/ 0 h 5"/>
              <a:gd name="T22" fmla="*/ 1 w 5"/>
              <a:gd name="T23" fmla="*/ 0 h 5"/>
              <a:gd name="T24" fmla="*/ 1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2 w 5"/>
              <a:gd name="T33" fmla="*/ 0 h 5"/>
              <a:gd name="T34" fmla="*/ 2 w 5"/>
              <a:gd name="T35" fmla="*/ 0 h 5"/>
              <a:gd name="T36" fmla="*/ 5 w 5"/>
              <a:gd name="T37" fmla="*/ 3 h 5"/>
              <a:gd name="T38" fmla="*/ 5 w 5"/>
              <a:gd name="T39" fmla="*/ 3 h 5"/>
              <a:gd name="T40" fmla="*/ 5 w 5"/>
              <a:gd name="T41" fmla="*/ 4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4 h 5"/>
              <a:gd name="T50" fmla="*/ 5 w 5"/>
              <a:gd name="T51" fmla="*/ 4 h 5"/>
              <a:gd name="T52" fmla="*/ 5 w 5"/>
              <a:gd name="T53" fmla="*/ 4 h 5"/>
              <a:gd name="T54" fmla="*/ 5 w 5"/>
              <a:gd name="T55" fmla="*/ 5 h 5"/>
              <a:gd name="T56" fmla="*/ 5 w 5"/>
              <a:gd name="T57" fmla="*/ 5 h 5"/>
              <a:gd name="T58" fmla="*/ 5 w 5"/>
              <a:gd name="T59" fmla="*/ 5 h 5"/>
              <a:gd name="T60" fmla="*/ 5 w 5"/>
              <a:gd name="T61" fmla="*/ 5 h 5"/>
              <a:gd name="T62" fmla="*/ 5 w 5"/>
              <a:gd name="T63" fmla="*/ 5 h 5"/>
              <a:gd name="T64" fmla="*/ 4 w 5"/>
              <a:gd name="T65" fmla="*/ 5 h 5"/>
              <a:gd name="T66" fmla="*/ 4 w 5"/>
              <a:gd name="T67" fmla="*/ 5 h 5"/>
              <a:gd name="T68" fmla="*/ 4 w 5"/>
              <a:gd name="T69" fmla="*/ 4 h 5"/>
              <a:gd name="T70" fmla="*/ 4 w 5"/>
              <a:gd name="T71" fmla="*/ 4 h 5"/>
              <a:gd name="T72" fmla="*/ 4 w 5"/>
              <a:gd name="T73" fmla="*/ 4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4" y="4"/>
                </a:moveTo>
                <a:lnTo>
                  <a:pt x="1" y="1"/>
                </a:lnTo>
                <a:lnTo>
                  <a:pt x="0" y="1"/>
                </a:lnTo>
                <a:lnTo>
                  <a:pt x="1" y="0"/>
                </a:lnTo>
                <a:lnTo>
                  <a:pt x="2" y="0"/>
                </a:lnTo>
                <a:lnTo>
                  <a:pt x="5" y="3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4" y="4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1" name="Freeform 59"/>
          <p:cNvSpPr>
            <a:spLocks/>
          </p:cNvSpPr>
          <p:nvPr/>
        </p:nvSpPr>
        <p:spPr bwMode="auto">
          <a:xfrm rot="16200000" flipV="1">
            <a:off x="5616008" y="5930338"/>
            <a:ext cx="2549" cy="2701"/>
          </a:xfrm>
          <a:custGeom>
            <a:avLst/>
            <a:gdLst>
              <a:gd name="T0" fmla="*/ 0 w 2"/>
              <a:gd name="T1" fmla="*/ 1 h 1"/>
              <a:gd name="T2" fmla="*/ 0 w 2"/>
              <a:gd name="T3" fmla="*/ 1 h 1"/>
              <a:gd name="T4" fmla="*/ 0 w 2"/>
              <a:gd name="T5" fmla="*/ 1 h 1"/>
              <a:gd name="T6" fmla="*/ 0 w 2"/>
              <a:gd name="T7" fmla="*/ 1 h 1"/>
              <a:gd name="T8" fmla="*/ 0 w 2"/>
              <a:gd name="T9" fmla="*/ 1 h 1"/>
              <a:gd name="T10" fmla="*/ 0 w 2"/>
              <a:gd name="T11" fmla="*/ 0 h 1"/>
              <a:gd name="T12" fmla="*/ 0 w 2"/>
              <a:gd name="T13" fmla="*/ 0 h 1"/>
              <a:gd name="T14" fmla="*/ 0 w 2"/>
              <a:gd name="T15" fmla="*/ 0 h 1"/>
              <a:gd name="T16" fmla="*/ 0 w 2"/>
              <a:gd name="T17" fmla="*/ 0 h 1"/>
              <a:gd name="T18" fmla="*/ 0 w 2"/>
              <a:gd name="T19" fmla="*/ 0 h 1"/>
              <a:gd name="T20" fmla="*/ 0 w 2"/>
              <a:gd name="T21" fmla="*/ 0 h 1"/>
              <a:gd name="T22" fmla="*/ 1 w 2"/>
              <a:gd name="T23" fmla="*/ 0 h 1"/>
              <a:gd name="T24" fmla="*/ 1 w 2"/>
              <a:gd name="T25" fmla="*/ 0 h 1"/>
              <a:gd name="T26" fmla="*/ 1 w 2"/>
              <a:gd name="T27" fmla="*/ 0 h 1"/>
              <a:gd name="T28" fmla="*/ 1 w 2"/>
              <a:gd name="T29" fmla="*/ 0 h 1"/>
              <a:gd name="T30" fmla="*/ 1 w 2"/>
              <a:gd name="T31" fmla="*/ 0 h 1"/>
              <a:gd name="T32" fmla="*/ 1 w 2"/>
              <a:gd name="T33" fmla="*/ 0 h 1"/>
              <a:gd name="T34" fmla="*/ 1 w 2"/>
              <a:gd name="T35" fmla="*/ 0 h 1"/>
              <a:gd name="T36" fmla="*/ 1 w 2"/>
              <a:gd name="T37" fmla="*/ 0 h 1"/>
              <a:gd name="T38" fmla="*/ 1 w 2"/>
              <a:gd name="T39" fmla="*/ 0 h 1"/>
              <a:gd name="T40" fmla="*/ 2 w 2"/>
              <a:gd name="T41" fmla="*/ 0 h 1"/>
              <a:gd name="T42" fmla="*/ 2 w 2"/>
              <a:gd name="T43" fmla="*/ 0 h 1"/>
              <a:gd name="T44" fmla="*/ 2 w 2"/>
              <a:gd name="T45" fmla="*/ 0 h 1"/>
              <a:gd name="T46" fmla="*/ 2 w 2"/>
              <a:gd name="T47" fmla="*/ 0 h 1"/>
              <a:gd name="T48" fmla="*/ 2 w 2"/>
              <a:gd name="T49" fmla="*/ 1 h 1"/>
              <a:gd name="T50" fmla="*/ 1 w 2"/>
              <a:gd name="T51" fmla="*/ 1 h 1"/>
              <a:gd name="T52" fmla="*/ 1 w 2"/>
              <a:gd name="T53" fmla="*/ 1 h 1"/>
              <a:gd name="T54" fmla="*/ 1 w 2"/>
              <a:gd name="T55" fmla="*/ 1 h 1"/>
              <a:gd name="T56" fmla="*/ 1 w 2"/>
              <a:gd name="T57" fmla="*/ 1 h 1"/>
              <a:gd name="T58" fmla="*/ 1 w 2"/>
              <a:gd name="T59" fmla="*/ 1 h 1"/>
              <a:gd name="T60" fmla="*/ 1 w 2"/>
              <a:gd name="T61" fmla="*/ 1 h 1"/>
              <a:gd name="T62" fmla="*/ 1 w 2"/>
              <a:gd name="T63" fmla="*/ 1 h 1"/>
              <a:gd name="T64" fmla="*/ 1 w 2"/>
              <a:gd name="T65" fmla="*/ 1 h 1"/>
              <a:gd name="T66" fmla="*/ 0 w 2"/>
              <a:gd name="T67" fmla="*/ 1 h 1"/>
              <a:gd name="T68" fmla="*/ 0 w 2"/>
              <a:gd name="T69" fmla="*/ 1 h 1"/>
              <a:gd name="T70" fmla="*/ 0 w 2"/>
              <a:gd name="T71" fmla="*/ 1 h 1"/>
              <a:gd name="T72" fmla="*/ 0 w 2"/>
              <a:gd name="T73" fmla="*/ 1 h 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1"/>
              <a:gd name="T113" fmla="*/ 2 w 2"/>
              <a:gd name="T114" fmla="*/ 1 h 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1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2" y="1"/>
                </a:lnTo>
                <a:lnTo>
                  <a:pt x="1" y="1"/>
                </a:lnTo>
                <a:lnTo>
                  <a:pt x="0" y="1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2" name="Freeform 60"/>
          <p:cNvSpPr>
            <a:spLocks/>
          </p:cNvSpPr>
          <p:nvPr/>
        </p:nvSpPr>
        <p:spPr bwMode="auto">
          <a:xfrm rot="16200000" flipV="1">
            <a:off x="5623398" y="5933448"/>
            <a:ext cx="1275" cy="5402"/>
          </a:xfrm>
          <a:custGeom>
            <a:avLst/>
            <a:gdLst>
              <a:gd name="T0" fmla="*/ 0 w 1"/>
              <a:gd name="T1" fmla="*/ 2 h 2"/>
              <a:gd name="T2" fmla="*/ 0 w 1"/>
              <a:gd name="T3" fmla="*/ 2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1 h 2"/>
              <a:gd name="T10" fmla="*/ 0 w 1"/>
              <a:gd name="T11" fmla="*/ 1 h 2"/>
              <a:gd name="T12" fmla="*/ 0 w 1"/>
              <a:gd name="T13" fmla="*/ 1 h 2"/>
              <a:gd name="T14" fmla="*/ 0 w 1"/>
              <a:gd name="T15" fmla="*/ 1 h 2"/>
              <a:gd name="T16" fmla="*/ 0 w 1"/>
              <a:gd name="T17" fmla="*/ 1 h 2"/>
              <a:gd name="T18" fmla="*/ 0 w 1"/>
              <a:gd name="T19" fmla="*/ 0 h 2"/>
              <a:gd name="T20" fmla="*/ 0 w 1"/>
              <a:gd name="T21" fmla="*/ 0 h 2"/>
              <a:gd name="T22" fmla="*/ 0 w 1"/>
              <a:gd name="T23" fmla="*/ 0 h 2"/>
              <a:gd name="T24" fmla="*/ 0 w 1"/>
              <a:gd name="T25" fmla="*/ 0 h 2"/>
              <a:gd name="T26" fmla="*/ 0 w 1"/>
              <a:gd name="T27" fmla="*/ 0 h 2"/>
              <a:gd name="T28" fmla="*/ 0 w 1"/>
              <a:gd name="T29" fmla="*/ 0 h 2"/>
              <a:gd name="T30" fmla="*/ 1 w 1"/>
              <a:gd name="T31" fmla="*/ 0 h 2"/>
              <a:gd name="T32" fmla="*/ 1 w 1"/>
              <a:gd name="T33" fmla="*/ 0 h 2"/>
              <a:gd name="T34" fmla="*/ 1 w 1"/>
              <a:gd name="T35" fmla="*/ 0 h 2"/>
              <a:gd name="T36" fmla="*/ 1 w 1"/>
              <a:gd name="T37" fmla="*/ 0 h 2"/>
              <a:gd name="T38" fmla="*/ 1 w 1"/>
              <a:gd name="T39" fmla="*/ 1 h 2"/>
              <a:gd name="T40" fmla="*/ 1 w 1"/>
              <a:gd name="T41" fmla="*/ 1 h 2"/>
              <a:gd name="T42" fmla="*/ 1 w 1"/>
              <a:gd name="T43" fmla="*/ 1 h 2"/>
              <a:gd name="T44" fmla="*/ 1 w 1"/>
              <a:gd name="T45" fmla="*/ 1 h 2"/>
              <a:gd name="T46" fmla="*/ 1 w 1"/>
              <a:gd name="T47" fmla="*/ 1 h 2"/>
              <a:gd name="T48" fmla="*/ 1 w 1"/>
              <a:gd name="T49" fmla="*/ 1 h 2"/>
              <a:gd name="T50" fmla="*/ 1 w 1"/>
              <a:gd name="T51" fmla="*/ 1 h 2"/>
              <a:gd name="T52" fmla="*/ 1 w 1"/>
              <a:gd name="T53" fmla="*/ 2 h 2"/>
              <a:gd name="T54" fmla="*/ 1 w 1"/>
              <a:gd name="T55" fmla="*/ 2 h 2"/>
              <a:gd name="T56" fmla="*/ 1 w 1"/>
              <a:gd name="T57" fmla="*/ 2 h 2"/>
              <a:gd name="T58" fmla="*/ 1 w 1"/>
              <a:gd name="T59" fmla="*/ 2 h 2"/>
              <a:gd name="T60" fmla="*/ 0 w 1"/>
              <a:gd name="T61" fmla="*/ 2 h 2"/>
              <a:gd name="T62" fmla="*/ 0 w 1"/>
              <a:gd name="T63" fmla="*/ 2 h 2"/>
              <a:gd name="T64" fmla="*/ 0 w 1"/>
              <a:gd name="T65" fmla="*/ 2 h 2"/>
              <a:gd name="T66" fmla="*/ 0 w 1"/>
              <a:gd name="T67" fmla="*/ 2 h 2"/>
              <a:gd name="T68" fmla="*/ 0 w 1"/>
              <a:gd name="T69" fmla="*/ 2 h 2"/>
              <a:gd name="T70" fmla="*/ 0 w 1"/>
              <a:gd name="T71" fmla="*/ 2 h 2"/>
              <a:gd name="T72" fmla="*/ 0 w 1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2"/>
              <a:gd name="T113" fmla="*/ 1 w 1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2">
                <a:moveTo>
                  <a:pt x="0" y="2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3" name="Freeform 61"/>
          <p:cNvSpPr>
            <a:spLocks/>
          </p:cNvSpPr>
          <p:nvPr/>
        </p:nvSpPr>
        <p:spPr bwMode="auto">
          <a:xfrm rot="16200000" flipV="1">
            <a:off x="5634355" y="5935133"/>
            <a:ext cx="6373" cy="13506"/>
          </a:xfrm>
          <a:custGeom>
            <a:avLst/>
            <a:gdLst>
              <a:gd name="T0" fmla="*/ 3 w 5"/>
              <a:gd name="T1" fmla="*/ 4 h 5"/>
              <a:gd name="T2" fmla="*/ 0 w 5"/>
              <a:gd name="T3" fmla="*/ 1 h 5"/>
              <a:gd name="T4" fmla="*/ 0 w 5"/>
              <a:gd name="T5" fmla="*/ 1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0 h 5"/>
              <a:gd name="T14" fmla="*/ 0 w 5"/>
              <a:gd name="T15" fmla="*/ 0 h 5"/>
              <a:gd name="T16" fmla="*/ 0 w 5"/>
              <a:gd name="T17" fmla="*/ 0 h 5"/>
              <a:gd name="T18" fmla="*/ 0 w 5"/>
              <a:gd name="T19" fmla="*/ 0 h 5"/>
              <a:gd name="T20" fmla="*/ 0 w 5"/>
              <a:gd name="T21" fmla="*/ 0 h 5"/>
              <a:gd name="T22" fmla="*/ 0 w 5"/>
              <a:gd name="T23" fmla="*/ 0 h 5"/>
              <a:gd name="T24" fmla="*/ 0 w 5"/>
              <a:gd name="T25" fmla="*/ 0 h 5"/>
              <a:gd name="T26" fmla="*/ 0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1 w 5"/>
              <a:gd name="T33" fmla="*/ 0 h 5"/>
              <a:gd name="T34" fmla="*/ 1 w 5"/>
              <a:gd name="T35" fmla="*/ 0 h 5"/>
              <a:gd name="T36" fmla="*/ 4 w 5"/>
              <a:gd name="T37" fmla="*/ 3 h 5"/>
              <a:gd name="T38" fmla="*/ 5 w 5"/>
              <a:gd name="T39" fmla="*/ 3 h 5"/>
              <a:gd name="T40" fmla="*/ 5 w 5"/>
              <a:gd name="T41" fmla="*/ 3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4 h 5"/>
              <a:gd name="T50" fmla="*/ 5 w 5"/>
              <a:gd name="T51" fmla="*/ 4 h 5"/>
              <a:gd name="T52" fmla="*/ 4 w 5"/>
              <a:gd name="T53" fmla="*/ 4 h 5"/>
              <a:gd name="T54" fmla="*/ 4 w 5"/>
              <a:gd name="T55" fmla="*/ 4 h 5"/>
              <a:gd name="T56" fmla="*/ 4 w 5"/>
              <a:gd name="T57" fmla="*/ 5 h 5"/>
              <a:gd name="T58" fmla="*/ 4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4 w 5"/>
              <a:gd name="T67" fmla="*/ 4 h 5"/>
              <a:gd name="T68" fmla="*/ 3 w 5"/>
              <a:gd name="T69" fmla="*/ 4 h 5"/>
              <a:gd name="T70" fmla="*/ 3 w 5"/>
              <a:gd name="T71" fmla="*/ 4 h 5"/>
              <a:gd name="T72" fmla="*/ 3 w 5"/>
              <a:gd name="T73" fmla="*/ 4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3" y="4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4" y="3"/>
                </a:lnTo>
                <a:lnTo>
                  <a:pt x="5" y="3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4" y="4"/>
                </a:lnTo>
                <a:lnTo>
                  <a:pt x="3" y="4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4" name="Freeform 62"/>
          <p:cNvSpPr>
            <a:spLocks/>
          </p:cNvSpPr>
          <p:nvPr/>
        </p:nvSpPr>
        <p:spPr bwMode="auto">
          <a:xfrm rot="16200000" flipV="1">
            <a:off x="5651124" y="5947469"/>
            <a:ext cx="2549" cy="5402"/>
          </a:xfrm>
          <a:custGeom>
            <a:avLst/>
            <a:gdLst>
              <a:gd name="T0" fmla="*/ 1 w 2"/>
              <a:gd name="T1" fmla="*/ 2 h 2"/>
              <a:gd name="T2" fmla="*/ 1 w 2"/>
              <a:gd name="T3" fmla="*/ 2 h 2"/>
              <a:gd name="T4" fmla="*/ 0 w 2"/>
              <a:gd name="T5" fmla="*/ 2 h 2"/>
              <a:gd name="T6" fmla="*/ 0 w 2"/>
              <a:gd name="T7" fmla="*/ 2 h 2"/>
              <a:gd name="T8" fmla="*/ 0 w 2"/>
              <a:gd name="T9" fmla="*/ 1 h 2"/>
              <a:gd name="T10" fmla="*/ 0 w 2"/>
              <a:gd name="T11" fmla="*/ 1 h 2"/>
              <a:gd name="T12" fmla="*/ 0 w 2"/>
              <a:gd name="T13" fmla="*/ 1 h 2"/>
              <a:gd name="T14" fmla="*/ 0 w 2"/>
              <a:gd name="T15" fmla="*/ 1 h 2"/>
              <a:gd name="T16" fmla="*/ 0 w 2"/>
              <a:gd name="T17" fmla="*/ 1 h 2"/>
              <a:gd name="T18" fmla="*/ 1 w 2"/>
              <a:gd name="T19" fmla="*/ 1 h 2"/>
              <a:gd name="T20" fmla="*/ 1 w 2"/>
              <a:gd name="T21" fmla="*/ 1 h 2"/>
              <a:gd name="T22" fmla="*/ 1 w 2"/>
              <a:gd name="T23" fmla="*/ 1 h 2"/>
              <a:gd name="T24" fmla="*/ 1 w 2"/>
              <a:gd name="T25" fmla="*/ 0 h 2"/>
              <a:gd name="T26" fmla="*/ 1 w 2"/>
              <a:gd name="T27" fmla="*/ 0 h 2"/>
              <a:gd name="T28" fmla="*/ 1 w 2"/>
              <a:gd name="T29" fmla="*/ 0 h 2"/>
              <a:gd name="T30" fmla="*/ 1 w 2"/>
              <a:gd name="T31" fmla="*/ 1 h 2"/>
              <a:gd name="T32" fmla="*/ 2 w 2"/>
              <a:gd name="T33" fmla="*/ 1 h 2"/>
              <a:gd name="T34" fmla="*/ 2 w 2"/>
              <a:gd name="T35" fmla="*/ 1 h 2"/>
              <a:gd name="T36" fmla="*/ 2 w 2"/>
              <a:gd name="T37" fmla="*/ 1 h 2"/>
              <a:gd name="T38" fmla="*/ 2 w 2"/>
              <a:gd name="T39" fmla="*/ 1 h 2"/>
              <a:gd name="T40" fmla="*/ 2 w 2"/>
              <a:gd name="T41" fmla="*/ 1 h 2"/>
              <a:gd name="T42" fmla="*/ 2 w 2"/>
              <a:gd name="T43" fmla="*/ 1 h 2"/>
              <a:gd name="T44" fmla="*/ 2 w 2"/>
              <a:gd name="T45" fmla="*/ 1 h 2"/>
              <a:gd name="T46" fmla="*/ 2 w 2"/>
              <a:gd name="T47" fmla="*/ 1 h 2"/>
              <a:gd name="T48" fmla="*/ 2 w 2"/>
              <a:gd name="T49" fmla="*/ 1 h 2"/>
              <a:gd name="T50" fmla="*/ 2 w 2"/>
              <a:gd name="T51" fmla="*/ 2 h 2"/>
              <a:gd name="T52" fmla="*/ 2 w 2"/>
              <a:gd name="T53" fmla="*/ 2 h 2"/>
              <a:gd name="T54" fmla="*/ 2 w 2"/>
              <a:gd name="T55" fmla="*/ 2 h 2"/>
              <a:gd name="T56" fmla="*/ 1 w 2"/>
              <a:gd name="T57" fmla="*/ 2 h 2"/>
              <a:gd name="T58" fmla="*/ 1 w 2"/>
              <a:gd name="T59" fmla="*/ 2 h 2"/>
              <a:gd name="T60" fmla="*/ 1 w 2"/>
              <a:gd name="T61" fmla="*/ 2 h 2"/>
              <a:gd name="T62" fmla="*/ 1 w 2"/>
              <a:gd name="T63" fmla="*/ 2 h 2"/>
              <a:gd name="T64" fmla="*/ 1 w 2"/>
              <a:gd name="T65" fmla="*/ 2 h 2"/>
              <a:gd name="T66" fmla="*/ 1 w 2"/>
              <a:gd name="T67" fmla="*/ 2 h 2"/>
              <a:gd name="T68" fmla="*/ 1 w 2"/>
              <a:gd name="T69" fmla="*/ 2 h 2"/>
              <a:gd name="T70" fmla="*/ 1 w 2"/>
              <a:gd name="T71" fmla="*/ 2 h 2"/>
              <a:gd name="T72" fmla="*/ 1 w 2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"/>
              <a:gd name="T112" fmla="*/ 0 h 2"/>
              <a:gd name="T113" fmla="*/ 2 w 2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" h="2">
                <a:moveTo>
                  <a:pt x="1" y="2"/>
                </a:moveTo>
                <a:lnTo>
                  <a:pt x="1" y="2"/>
                </a:lnTo>
                <a:lnTo>
                  <a:pt x="0" y="2"/>
                </a:lnTo>
                <a:lnTo>
                  <a:pt x="0" y="1"/>
                </a:lnTo>
                <a:lnTo>
                  <a:pt x="1" y="1"/>
                </a:lnTo>
                <a:lnTo>
                  <a:pt x="1" y="0"/>
                </a:lnTo>
                <a:lnTo>
                  <a:pt x="1" y="1"/>
                </a:lnTo>
                <a:lnTo>
                  <a:pt x="2" y="1"/>
                </a:lnTo>
                <a:lnTo>
                  <a:pt x="2" y="2"/>
                </a:lnTo>
                <a:lnTo>
                  <a:pt x="1" y="2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5" name="Freeform 63"/>
          <p:cNvSpPr>
            <a:spLocks/>
          </p:cNvSpPr>
          <p:nvPr/>
        </p:nvSpPr>
        <p:spPr bwMode="auto">
          <a:xfrm rot="16200000" flipV="1">
            <a:off x="5658514" y="5951293"/>
            <a:ext cx="1275" cy="5402"/>
          </a:xfrm>
          <a:custGeom>
            <a:avLst/>
            <a:gdLst>
              <a:gd name="T0" fmla="*/ 0 w 1"/>
              <a:gd name="T1" fmla="*/ 2 h 2"/>
              <a:gd name="T2" fmla="*/ 0 w 1"/>
              <a:gd name="T3" fmla="*/ 2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1 h 2"/>
              <a:gd name="T10" fmla="*/ 0 w 1"/>
              <a:gd name="T11" fmla="*/ 1 h 2"/>
              <a:gd name="T12" fmla="*/ 0 w 1"/>
              <a:gd name="T13" fmla="*/ 1 h 2"/>
              <a:gd name="T14" fmla="*/ 0 w 1"/>
              <a:gd name="T15" fmla="*/ 1 h 2"/>
              <a:gd name="T16" fmla="*/ 0 w 1"/>
              <a:gd name="T17" fmla="*/ 1 h 2"/>
              <a:gd name="T18" fmla="*/ 0 w 1"/>
              <a:gd name="T19" fmla="*/ 0 h 2"/>
              <a:gd name="T20" fmla="*/ 0 w 1"/>
              <a:gd name="T21" fmla="*/ 0 h 2"/>
              <a:gd name="T22" fmla="*/ 0 w 1"/>
              <a:gd name="T23" fmla="*/ 0 h 2"/>
              <a:gd name="T24" fmla="*/ 0 w 1"/>
              <a:gd name="T25" fmla="*/ 0 h 2"/>
              <a:gd name="T26" fmla="*/ 1 w 1"/>
              <a:gd name="T27" fmla="*/ 0 h 2"/>
              <a:gd name="T28" fmla="*/ 1 w 1"/>
              <a:gd name="T29" fmla="*/ 0 h 2"/>
              <a:gd name="T30" fmla="*/ 1 w 1"/>
              <a:gd name="T31" fmla="*/ 0 h 2"/>
              <a:gd name="T32" fmla="*/ 1 w 1"/>
              <a:gd name="T33" fmla="*/ 0 h 2"/>
              <a:gd name="T34" fmla="*/ 1 w 1"/>
              <a:gd name="T35" fmla="*/ 0 h 2"/>
              <a:gd name="T36" fmla="*/ 1 w 1"/>
              <a:gd name="T37" fmla="*/ 0 h 2"/>
              <a:gd name="T38" fmla="*/ 1 w 1"/>
              <a:gd name="T39" fmla="*/ 1 h 2"/>
              <a:gd name="T40" fmla="*/ 1 w 1"/>
              <a:gd name="T41" fmla="*/ 1 h 2"/>
              <a:gd name="T42" fmla="*/ 1 w 1"/>
              <a:gd name="T43" fmla="*/ 1 h 2"/>
              <a:gd name="T44" fmla="*/ 1 w 1"/>
              <a:gd name="T45" fmla="*/ 1 h 2"/>
              <a:gd name="T46" fmla="*/ 1 w 1"/>
              <a:gd name="T47" fmla="*/ 1 h 2"/>
              <a:gd name="T48" fmla="*/ 1 w 1"/>
              <a:gd name="T49" fmla="*/ 1 h 2"/>
              <a:gd name="T50" fmla="*/ 1 w 1"/>
              <a:gd name="T51" fmla="*/ 1 h 2"/>
              <a:gd name="T52" fmla="*/ 1 w 1"/>
              <a:gd name="T53" fmla="*/ 2 h 2"/>
              <a:gd name="T54" fmla="*/ 1 w 1"/>
              <a:gd name="T55" fmla="*/ 2 h 2"/>
              <a:gd name="T56" fmla="*/ 1 w 1"/>
              <a:gd name="T57" fmla="*/ 2 h 2"/>
              <a:gd name="T58" fmla="*/ 1 w 1"/>
              <a:gd name="T59" fmla="*/ 2 h 2"/>
              <a:gd name="T60" fmla="*/ 1 w 1"/>
              <a:gd name="T61" fmla="*/ 2 h 2"/>
              <a:gd name="T62" fmla="*/ 1 w 1"/>
              <a:gd name="T63" fmla="*/ 2 h 2"/>
              <a:gd name="T64" fmla="*/ 0 w 1"/>
              <a:gd name="T65" fmla="*/ 2 h 2"/>
              <a:gd name="T66" fmla="*/ 0 w 1"/>
              <a:gd name="T67" fmla="*/ 2 h 2"/>
              <a:gd name="T68" fmla="*/ 0 w 1"/>
              <a:gd name="T69" fmla="*/ 2 h 2"/>
              <a:gd name="T70" fmla="*/ 0 w 1"/>
              <a:gd name="T71" fmla="*/ 2 h 2"/>
              <a:gd name="T72" fmla="*/ 0 w 1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2"/>
              <a:gd name="T113" fmla="*/ 1 w 1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2">
                <a:moveTo>
                  <a:pt x="0" y="2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6" name="Freeform 64"/>
          <p:cNvSpPr>
            <a:spLocks/>
          </p:cNvSpPr>
          <p:nvPr/>
        </p:nvSpPr>
        <p:spPr bwMode="auto">
          <a:xfrm rot="16200000" flipV="1">
            <a:off x="5669471" y="5952977"/>
            <a:ext cx="6373" cy="13506"/>
          </a:xfrm>
          <a:custGeom>
            <a:avLst/>
            <a:gdLst>
              <a:gd name="T0" fmla="*/ 4 w 5"/>
              <a:gd name="T1" fmla="*/ 4 h 5"/>
              <a:gd name="T2" fmla="*/ 0 w 5"/>
              <a:gd name="T3" fmla="*/ 1 h 5"/>
              <a:gd name="T4" fmla="*/ 0 w 5"/>
              <a:gd name="T5" fmla="*/ 1 h 5"/>
              <a:gd name="T6" fmla="*/ 0 w 5"/>
              <a:gd name="T7" fmla="*/ 1 h 5"/>
              <a:gd name="T8" fmla="*/ 0 w 5"/>
              <a:gd name="T9" fmla="*/ 1 h 5"/>
              <a:gd name="T10" fmla="*/ 0 w 5"/>
              <a:gd name="T11" fmla="*/ 1 h 5"/>
              <a:gd name="T12" fmla="*/ 0 w 5"/>
              <a:gd name="T13" fmla="*/ 0 h 5"/>
              <a:gd name="T14" fmla="*/ 0 w 5"/>
              <a:gd name="T15" fmla="*/ 0 h 5"/>
              <a:gd name="T16" fmla="*/ 0 w 5"/>
              <a:gd name="T17" fmla="*/ 0 h 5"/>
              <a:gd name="T18" fmla="*/ 0 w 5"/>
              <a:gd name="T19" fmla="*/ 0 h 5"/>
              <a:gd name="T20" fmla="*/ 0 w 5"/>
              <a:gd name="T21" fmla="*/ 0 h 5"/>
              <a:gd name="T22" fmla="*/ 0 w 5"/>
              <a:gd name="T23" fmla="*/ 0 h 5"/>
              <a:gd name="T24" fmla="*/ 1 w 5"/>
              <a:gd name="T25" fmla="*/ 0 h 5"/>
              <a:gd name="T26" fmla="*/ 1 w 5"/>
              <a:gd name="T27" fmla="*/ 0 h 5"/>
              <a:gd name="T28" fmla="*/ 1 w 5"/>
              <a:gd name="T29" fmla="*/ 0 h 5"/>
              <a:gd name="T30" fmla="*/ 1 w 5"/>
              <a:gd name="T31" fmla="*/ 0 h 5"/>
              <a:gd name="T32" fmla="*/ 1 w 5"/>
              <a:gd name="T33" fmla="*/ 0 h 5"/>
              <a:gd name="T34" fmla="*/ 1 w 5"/>
              <a:gd name="T35" fmla="*/ 0 h 5"/>
              <a:gd name="T36" fmla="*/ 5 w 5"/>
              <a:gd name="T37" fmla="*/ 3 h 5"/>
              <a:gd name="T38" fmla="*/ 5 w 5"/>
              <a:gd name="T39" fmla="*/ 3 h 5"/>
              <a:gd name="T40" fmla="*/ 5 w 5"/>
              <a:gd name="T41" fmla="*/ 3 h 5"/>
              <a:gd name="T42" fmla="*/ 5 w 5"/>
              <a:gd name="T43" fmla="*/ 4 h 5"/>
              <a:gd name="T44" fmla="*/ 5 w 5"/>
              <a:gd name="T45" fmla="*/ 4 h 5"/>
              <a:gd name="T46" fmla="*/ 5 w 5"/>
              <a:gd name="T47" fmla="*/ 4 h 5"/>
              <a:gd name="T48" fmla="*/ 5 w 5"/>
              <a:gd name="T49" fmla="*/ 4 h 5"/>
              <a:gd name="T50" fmla="*/ 5 w 5"/>
              <a:gd name="T51" fmla="*/ 4 h 5"/>
              <a:gd name="T52" fmla="*/ 5 w 5"/>
              <a:gd name="T53" fmla="*/ 4 h 5"/>
              <a:gd name="T54" fmla="*/ 5 w 5"/>
              <a:gd name="T55" fmla="*/ 4 h 5"/>
              <a:gd name="T56" fmla="*/ 5 w 5"/>
              <a:gd name="T57" fmla="*/ 4 h 5"/>
              <a:gd name="T58" fmla="*/ 4 w 5"/>
              <a:gd name="T59" fmla="*/ 5 h 5"/>
              <a:gd name="T60" fmla="*/ 4 w 5"/>
              <a:gd name="T61" fmla="*/ 5 h 5"/>
              <a:gd name="T62" fmla="*/ 4 w 5"/>
              <a:gd name="T63" fmla="*/ 5 h 5"/>
              <a:gd name="T64" fmla="*/ 4 w 5"/>
              <a:gd name="T65" fmla="*/ 5 h 5"/>
              <a:gd name="T66" fmla="*/ 4 w 5"/>
              <a:gd name="T67" fmla="*/ 4 h 5"/>
              <a:gd name="T68" fmla="*/ 4 w 5"/>
              <a:gd name="T69" fmla="*/ 4 h 5"/>
              <a:gd name="T70" fmla="*/ 4 w 5"/>
              <a:gd name="T71" fmla="*/ 4 h 5"/>
              <a:gd name="T72" fmla="*/ 4 w 5"/>
              <a:gd name="T73" fmla="*/ 4 h 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"/>
              <a:gd name="T112" fmla="*/ 0 h 5"/>
              <a:gd name="T113" fmla="*/ 5 w 5"/>
              <a:gd name="T114" fmla="*/ 5 h 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" h="5">
                <a:moveTo>
                  <a:pt x="4" y="4"/>
                </a:move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5" y="3"/>
                </a:lnTo>
                <a:lnTo>
                  <a:pt x="5" y="4"/>
                </a:lnTo>
                <a:lnTo>
                  <a:pt x="4" y="5"/>
                </a:lnTo>
                <a:lnTo>
                  <a:pt x="4" y="4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7" name="Freeform 65"/>
          <p:cNvSpPr>
            <a:spLocks/>
          </p:cNvSpPr>
          <p:nvPr/>
        </p:nvSpPr>
        <p:spPr bwMode="auto">
          <a:xfrm rot="16200000" flipV="1">
            <a:off x="5685526" y="5964040"/>
            <a:ext cx="1275" cy="5402"/>
          </a:xfrm>
          <a:custGeom>
            <a:avLst/>
            <a:gdLst>
              <a:gd name="T0" fmla="*/ 0 w 1"/>
              <a:gd name="T1" fmla="*/ 2 h 2"/>
              <a:gd name="T2" fmla="*/ 0 w 1"/>
              <a:gd name="T3" fmla="*/ 2 h 2"/>
              <a:gd name="T4" fmla="*/ 0 w 1"/>
              <a:gd name="T5" fmla="*/ 2 h 2"/>
              <a:gd name="T6" fmla="*/ 0 w 1"/>
              <a:gd name="T7" fmla="*/ 2 h 2"/>
              <a:gd name="T8" fmla="*/ 0 w 1"/>
              <a:gd name="T9" fmla="*/ 1 h 2"/>
              <a:gd name="T10" fmla="*/ 0 w 1"/>
              <a:gd name="T11" fmla="*/ 1 h 2"/>
              <a:gd name="T12" fmla="*/ 0 w 1"/>
              <a:gd name="T13" fmla="*/ 1 h 2"/>
              <a:gd name="T14" fmla="*/ 0 w 1"/>
              <a:gd name="T15" fmla="*/ 1 h 2"/>
              <a:gd name="T16" fmla="*/ 0 w 1"/>
              <a:gd name="T17" fmla="*/ 1 h 2"/>
              <a:gd name="T18" fmla="*/ 0 w 1"/>
              <a:gd name="T19" fmla="*/ 1 h 2"/>
              <a:gd name="T20" fmla="*/ 0 w 1"/>
              <a:gd name="T21" fmla="*/ 1 h 2"/>
              <a:gd name="T22" fmla="*/ 0 w 1"/>
              <a:gd name="T23" fmla="*/ 0 h 2"/>
              <a:gd name="T24" fmla="*/ 0 w 1"/>
              <a:gd name="T25" fmla="*/ 0 h 2"/>
              <a:gd name="T26" fmla="*/ 0 w 1"/>
              <a:gd name="T27" fmla="*/ 0 h 2"/>
              <a:gd name="T28" fmla="*/ 1 w 1"/>
              <a:gd name="T29" fmla="*/ 0 h 2"/>
              <a:gd name="T30" fmla="*/ 1 w 1"/>
              <a:gd name="T31" fmla="*/ 0 h 2"/>
              <a:gd name="T32" fmla="*/ 1 w 1"/>
              <a:gd name="T33" fmla="*/ 1 h 2"/>
              <a:gd name="T34" fmla="*/ 1 w 1"/>
              <a:gd name="T35" fmla="*/ 1 h 2"/>
              <a:gd name="T36" fmla="*/ 1 w 1"/>
              <a:gd name="T37" fmla="*/ 1 h 2"/>
              <a:gd name="T38" fmla="*/ 1 w 1"/>
              <a:gd name="T39" fmla="*/ 1 h 2"/>
              <a:gd name="T40" fmla="*/ 1 w 1"/>
              <a:gd name="T41" fmla="*/ 1 h 2"/>
              <a:gd name="T42" fmla="*/ 1 w 1"/>
              <a:gd name="T43" fmla="*/ 1 h 2"/>
              <a:gd name="T44" fmla="*/ 1 w 1"/>
              <a:gd name="T45" fmla="*/ 1 h 2"/>
              <a:gd name="T46" fmla="*/ 1 w 1"/>
              <a:gd name="T47" fmla="*/ 1 h 2"/>
              <a:gd name="T48" fmla="*/ 1 w 1"/>
              <a:gd name="T49" fmla="*/ 2 h 2"/>
              <a:gd name="T50" fmla="*/ 1 w 1"/>
              <a:gd name="T51" fmla="*/ 2 h 2"/>
              <a:gd name="T52" fmla="*/ 1 w 1"/>
              <a:gd name="T53" fmla="*/ 2 h 2"/>
              <a:gd name="T54" fmla="*/ 1 w 1"/>
              <a:gd name="T55" fmla="*/ 2 h 2"/>
              <a:gd name="T56" fmla="*/ 1 w 1"/>
              <a:gd name="T57" fmla="*/ 2 h 2"/>
              <a:gd name="T58" fmla="*/ 1 w 1"/>
              <a:gd name="T59" fmla="*/ 2 h 2"/>
              <a:gd name="T60" fmla="*/ 0 w 1"/>
              <a:gd name="T61" fmla="*/ 2 h 2"/>
              <a:gd name="T62" fmla="*/ 0 w 1"/>
              <a:gd name="T63" fmla="*/ 2 h 2"/>
              <a:gd name="T64" fmla="*/ 0 w 1"/>
              <a:gd name="T65" fmla="*/ 2 h 2"/>
              <a:gd name="T66" fmla="*/ 0 w 1"/>
              <a:gd name="T67" fmla="*/ 2 h 2"/>
              <a:gd name="T68" fmla="*/ 0 w 1"/>
              <a:gd name="T69" fmla="*/ 2 h 2"/>
              <a:gd name="T70" fmla="*/ 0 w 1"/>
              <a:gd name="T71" fmla="*/ 2 h 2"/>
              <a:gd name="T72" fmla="*/ 0 w 1"/>
              <a:gd name="T73" fmla="*/ 2 h 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"/>
              <a:gd name="T112" fmla="*/ 0 h 2"/>
              <a:gd name="T113" fmla="*/ 1 w 1"/>
              <a:gd name="T114" fmla="*/ 2 h 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" h="2">
                <a:moveTo>
                  <a:pt x="0" y="2"/>
                </a:moveTo>
                <a:lnTo>
                  <a:pt x="0" y="2"/>
                </a:lnTo>
                <a:lnTo>
                  <a:pt x="0" y="1"/>
                </a:lnTo>
                <a:lnTo>
                  <a:pt x="0" y="0"/>
                </a:lnTo>
                <a:lnTo>
                  <a:pt x="1" y="0"/>
                </a:lnTo>
                <a:lnTo>
                  <a:pt x="1" y="1"/>
                </a:lnTo>
                <a:lnTo>
                  <a:pt x="1" y="2"/>
                </a:lnTo>
                <a:lnTo>
                  <a:pt x="0" y="2"/>
                </a:lnTo>
                <a:close/>
              </a:path>
            </a:pathLst>
          </a:custGeom>
          <a:noFill/>
          <a:ln w="0" cap="rnd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8" name="Freeform 66"/>
          <p:cNvSpPr>
            <a:spLocks/>
          </p:cNvSpPr>
          <p:nvPr/>
        </p:nvSpPr>
        <p:spPr bwMode="auto">
          <a:xfrm rot="16200000" flipV="1">
            <a:off x="5683281" y="5949820"/>
            <a:ext cx="16570" cy="35116"/>
          </a:xfrm>
          <a:custGeom>
            <a:avLst/>
            <a:gdLst>
              <a:gd name="T0" fmla="*/ 0 w 13"/>
              <a:gd name="T1" fmla="*/ 0 h 13"/>
              <a:gd name="T2" fmla="*/ 5 w 13"/>
              <a:gd name="T3" fmla="*/ 13 h 13"/>
              <a:gd name="T4" fmla="*/ 5 w 13"/>
              <a:gd name="T5" fmla="*/ 12 h 13"/>
              <a:gd name="T6" fmla="*/ 5 w 13"/>
              <a:gd name="T7" fmla="*/ 11 h 13"/>
              <a:gd name="T8" fmla="*/ 6 w 13"/>
              <a:gd name="T9" fmla="*/ 11 h 13"/>
              <a:gd name="T10" fmla="*/ 6 w 13"/>
              <a:gd name="T11" fmla="*/ 10 h 13"/>
              <a:gd name="T12" fmla="*/ 7 w 13"/>
              <a:gd name="T13" fmla="*/ 9 h 13"/>
              <a:gd name="T14" fmla="*/ 7 w 13"/>
              <a:gd name="T15" fmla="*/ 9 h 13"/>
              <a:gd name="T16" fmla="*/ 7 w 13"/>
              <a:gd name="T17" fmla="*/ 8 h 13"/>
              <a:gd name="T18" fmla="*/ 8 w 13"/>
              <a:gd name="T19" fmla="*/ 8 h 13"/>
              <a:gd name="T20" fmla="*/ 9 w 13"/>
              <a:gd name="T21" fmla="*/ 7 h 13"/>
              <a:gd name="T22" fmla="*/ 9 w 13"/>
              <a:gd name="T23" fmla="*/ 7 h 13"/>
              <a:gd name="T24" fmla="*/ 10 w 13"/>
              <a:gd name="T25" fmla="*/ 6 h 13"/>
              <a:gd name="T26" fmla="*/ 10 w 13"/>
              <a:gd name="T27" fmla="*/ 6 h 13"/>
              <a:gd name="T28" fmla="*/ 11 w 13"/>
              <a:gd name="T29" fmla="*/ 5 h 13"/>
              <a:gd name="T30" fmla="*/ 12 w 13"/>
              <a:gd name="T31" fmla="*/ 5 h 13"/>
              <a:gd name="T32" fmla="*/ 12 w 13"/>
              <a:gd name="T33" fmla="*/ 5 h 13"/>
              <a:gd name="T34" fmla="*/ 13 w 13"/>
              <a:gd name="T35" fmla="*/ 4 h 13"/>
              <a:gd name="T36" fmla="*/ 13 w 13"/>
              <a:gd name="T37" fmla="*/ 4 h 13"/>
              <a:gd name="T38" fmla="*/ 0 w 13"/>
              <a:gd name="T39" fmla="*/ 0 h 13"/>
              <a:gd name="T40" fmla="*/ 0 w 13"/>
              <a:gd name="T41" fmla="*/ 0 h 13"/>
              <a:gd name="T42" fmla="*/ 0 w 13"/>
              <a:gd name="T43" fmla="*/ 0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3"/>
              <a:gd name="T67" fmla="*/ 0 h 13"/>
              <a:gd name="T68" fmla="*/ 13 w 13"/>
              <a:gd name="T69" fmla="*/ 13 h 13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3" h="13">
                <a:moveTo>
                  <a:pt x="0" y="0"/>
                </a:moveTo>
                <a:lnTo>
                  <a:pt x="5" y="13"/>
                </a:lnTo>
                <a:lnTo>
                  <a:pt x="5" y="12"/>
                </a:lnTo>
                <a:lnTo>
                  <a:pt x="5" y="11"/>
                </a:lnTo>
                <a:lnTo>
                  <a:pt x="6" y="11"/>
                </a:lnTo>
                <a:lnTo>
                  <a:pt x="6" y="10"/>
                </a:lnTo>
                <a:lnTo>
                  <a:pt x="7" y="9"/>
                </a:lnTo>
                <a:lnTo>
                  <a:pt x="7" y="8"/>
                </a:lnTo>
                <a:lnTo>
                  <a:pt x="8" y="8"/>
                </a:lnTo>
                <a:lnTo>
                  <a:pt x="9" y="7"/>
                </a:lnTo>
                <a:lnTo>
                  <a:pt x="10" y="6"/>
                </a:lnTo>
                <a:lnTo>
                  <a:pt x="11" y="5"/>
                </a:lnTo>
                <a:lnTo>
                  <a:pt x="12" y="5"/>
                </a:lnTo>
                <a:lnTo>
                  <a:pt x="13" y="4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69" name="Picture 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5083553" y="5619656"/>
            <a:ext cx="59908" cy="126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" name="Picture 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 flipV="1">
            <a:off x="5248327" y="5701946"/>
            <a:ext cx="59908" cy="12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" name="Picture 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 flipV="1">
            <a:off x="5433997" y="5793720"/>
            <a:ext cx="58633" cy="12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2" name="Picture 7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 flipV="1">
            <a:off x="5598771" y="5875296"/>
            <a:ext cx="58633" cy="12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" name="Freeform 71"/>
          <p:cNvSpPr>
            <a:spLocks/>
          </p:cNvSpPr>
          <p:nvPr/>
        </p:nvSpPr>
        <p:spPr bwMode="auto">
          <a:xfrm rot="16200000" flipV="1">
            <a:off x="5225839" y="5562087"/>
            <a:ext cx="121090" cy="89140"/>
          </a:xfrm>
          <a:custGeom>
            <a:avLst/>
            <a:gdLst>
              <a:gd name="T0" fmla="*/ 0 w 95"/>
              <a:gd name="T1" fmla="*/ 0 h 33"/>
              <a:gd name="T2" fmla="*/ 0 w 95"/>
              <a:gd name="T3" fmla="*/ 33 h 33"/>
              <a:gd name="T4" fmla="*/ 95 w 95"/>
              <a:gd name="T5" fmla="*/ 33 h 33"/>
              <a:gd name="T6" fmla="*/ 95 w 95"/>
              <a:gd name="T7" fmla="*/ 0 h 33"/>
              <a:gd name="T8" fmla="*/ 0 w 95"/>
              <a:gd name="T9" fmla="*/ 0 h 33"/>
              <a:gd name="T10" fmla="*/ 0 w 95"/>
              <a:gd name="T11" fmla="*/ 0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5"/>
              <a:gd name="T19" fmla="*/ 0 h 33"/>
              <a:gd name="T20" fmla="*/ 95 w 95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5" h="33">
                <a:moveTo>
                  <a:pt x="0" y="0"/>
                </a:moveTo>
                <a:lnTo>
                  <a:pt x="0" y="33"/>
                </a:lnTo>
                <a:lnTo>
                  <a:pt x="95" y="33"/>
                </a:lnTo>
                <a:lnTo>
                  <a:pt x="9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5" name="Rectangle 73"/>
          <p:cNvSpPr>
            <a:spLocks noChangeArrowheads="1"/>
          </p:cNvSpPr>
          <p:nvPr/>
        </p:nvSpPr>
        <p:spPr bwMode="auto">
          <a:xfrm rot="16200000">
            <a:off x="5430499" y="5169999"/>
            <a:ext cx="105138" cy="18078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6" name="Rectangle 74"/>
          <p:cNvSpPr>
            <a:spLocks noChangeArrowheads="1"/>
          </p:cNvSpPr>
          <p:nvPr/>
        </p:nvSpPr>
        <p:spPr bwMode="auto">
          <a:xfrm rot="16200000">
            <a:off x="4972677" y="4408957"/>
            <a:ext cx="1509165" cy="3076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7" name="Line 75"/>
          <p:cNvSpPr>
            <a:spLocks noChangeShapeType="1"/>
          </p:cNvSpPr>
          <p:nvPr/>
        </p:nvSpPr>
        <p:spPr bwMode="auto">
          <a:xfrm rot="16200000">
            <a:off x="5534335" y="5183428"/>
            <a:ext cx="0" cy="29410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8" name="Line 76"/>
          <p:cNvSpPr>
            <a:spLocks noChangeShapeType="1"/>
          </p:cNvSpPr>
          <p:nvPr/>
        </p:nvSpPr>
        <p:spPr bwMode="auto">
          <a:xfrm rot="16200000" flipH="1">
            <a:off x="5604806" y="5397288"/>
            <a:ext cx="142374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9" name="Line 77"/>
          <p:cNvSpPr>
            <a:spLocks noChangeShapeType="1"/>
          </p:cNvSpPr>
          <p:nvPr/>
        </p:nvSpPr>
        <p:spPr bwMode="auto">
          <a:xfrm rot="16200000" flipH="1">
            <a:off x="5688959" y="5395098"/>
            <a:ext cx="14675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0" name="Line 78"/>
          <p:cNvSpPr>
            <a:spLocks noChangeShapeType="1"/>
          </p:cNvSpPr>
          <p:nvPr/>
        </p:nvSpPr>
        <p:spPr bwMode="auto">
          <a:xfrm rot="16200000">
            <a:off x="5841935" y="5261677"/>
            <a:ext cx="0" cy="13761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" name="Line 79"/>
          <p:cNvSpPr>
            <a:spLocks noChangeShapeType="1"/>
          </p:cNvSpPr>
          <p:nvPr/>
        </p:nvSpPr>
        <p:spPr bwMode="auto">
          <a:xfrm rot="16200000">
            <a:off x="5131206" y="4567138"/>
            <a:ext cx="1526688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2" name="Line 80"/>
          <p:cNvSpPr>
            <a:spLocks noChangeShapeType="1"/>
          </p:cNvSpPr>
          <p:nvPr/>
        </p:nvSpPr>
        <p:spPr bwMode="auto">
          <a:xfrm rot="16200000">
            <a:off x="5480370" y="5097209"/>
            <a:ext cx="0" cy="18617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3" name="Line 81"/>
          <p:cNvSpPr>
            <a:spLocks noChangeShapeType="1"/>
          </p:cNvSpPr>
          <p:nvPr/>
        </p:nvSpPr>
        <p:spPr bwMode="auto">
          <a:xfrm rot="16200000">
            <a:off x="4869414" y="4497046"/>
            <a:ext cx="1386504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4" name="Line 82"/>
          <p:cNvSpPr>
            <a:spLocks noChangeShapeType="1"/>
          </p:cNvSpPr>
          <p:nvPr/>
        </p:nvSpPr>
        <p:spPr bwMode="auto">
          <a:xfrm rot="16200000">
            <a:off x="5535874" y="5308578"/>
            <a:ext cx="4818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5" name="Line 83"/>
          <p:cNvSpPr>
            <a:spLocks noChangeShapeType="1"/>
          </p:cNvSpPr>
          <p:nvPr/>
        </p:nvSpPr>
        <p:spPr bwMode="auto">
          <a:xfrm rot="16200000">
            <a:off x="5542445" y="5212202"/>
            <a:ext cx="35046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6" name="Line 84"/>
          <p:cNvSpPr>
            <a:spLocks noChangeShapeType="1"/>
          </p:cNvSpPr>
          <p:nvPr/>
        </p:nvSpPr>
        <p:spPr bwMode="auto">
          <a:xfrm rot="16200000" flipV="1">
            <a:off x="5831142" y="5131778"/>
            <a:ext cx="0" cy="121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7" name="Line 85"/>
          <p:cNvSpPr>
            <a:spLocks noChangeShapeType="1"/>
          </p:cNvSpPr>
          <p:nvPr/>
        </p:nvSpPr>
        <p:spPr bwMode="auto">
          <a:xfrm rot="16200000">
            <a:off x="5623377" y="5129080"/>
            <a:ext cx="0" cy="1268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8" name="Line 86"/>
          <p:cNvSpPr>
            <a:spLocks noChangeShapeType="1"/>
          </p:cNvSpPr>
          <p:nvPr/>
        </p:nvSpPr>
        <p:spPr bwMode="auto">
          <a:xfrm rot="16200000">
            <a:off x="5617980" y="4927566"/>
            <a:ext cx="0" cy="1268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9" name="Line 87"/>
          <p:cNvSpPr>
            <a:spLocks noChangeShapeType="1"/>
          </p:cNvSpPr>
          <p:nvPr/>
        </p:nvSpPr>
        <p:spPr bwMode="auto">
          <a:xfrm rot="16200000" flipV="1">
            <a:off x="5831142" y="4930264"/>
            <a:ext cx="0" cy="121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0" name="Line 88"/>
          <p:cNvSpPr>
            <a:spLocks noChangeShapeType="1"/>
          </p:cNvSpPr>
          <p:nvPr/>
        </p:nvSpPr>
        <p:spPr bwMode="auto">
          <a:xfrm rot="16200000">
            <a:off x="5617980" y="4730432"/>
            <a:ext cx="0" cy="1268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" name="Line 89"/>
          <p:cNvSpPr>
            <a:spLocks noChangeShapeType="1"/>
          </p:cNvSpPr>
          <p:nvPr/>
        </p:nvSpPr>
        <p:spPr bwMode="auto">
          <a:xfrm rot="16200000" flipV="1">
            <a:off x="5831142" y="4733131"/>
            <a:ext cx="0" cy="121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" name="Line 90"/>
          <p:cNvSpPr>
            <a:spLocks noChangeShapeType="1"/>
          </p:cNvSpPr>
          <p:nvPr/>
        </p:nvSpPr>
        <p:spPr bwMode="auto">
          <a:xfrm rot="16200000">
            <a:off x="5617980" y="4526728"/>
            <a:ext cx="0" cy="1268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3" name="Line 91"/>
          <p:cNvSpPr>
            <a:spLocks noChangeShapeType="1"/>
          </p:cNvSpPr>
          <p:nvPr/>
        </p:nvSpPr>
        <p:spPr bwMode="auto">
          <a:xfrm rot="16200000" flipV="1">
            <a:off x="5831142" y="4529426"/>
            <a:ext cx="0" cy="121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4" name="Line 92"/>
          <p:cNvSpPr>
            <a:spLocks noChangeShapeType="1"/>
          </p:cNvSpPr>
          <p:nvPr/>
        </p:nvSpPr>
        <p:spPr bwMode="auto">
          <a:xfrm rot="16200000">
            <a:off x="5608537" y="4317802"/>
            <a:ext cx="0" cy="12411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5" name="Line 93"/>
          <p:cNvSpPr>
            <a:spLocks noChangeShapeType="1"/>
          </p:cNvSpPr>
          <p:nvPr/>
        </p:nvSpPr>
        <p:spPr bwMode="auto">
          <a:xfrm rot="16200000" flipV="1">
            <a:off x="5820349" y="4319151"/>
            <a:ext cx="0" cy="121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6" name="Line 94"/>
          <p:cNvSpPr>
            <a:spLocks noChangeShapeType="1"/>
          </p:cNvSpPr>
          <p:nvPr/>
        </p:nvSpPr>
        <p:spPr bwMode="auto">
          <a:xfrm rot="16200000">
            <a:off x="5608537" y="4120668"/>
            <a:ext cx="0" cy="12411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7" name="Line 95"/>
          <p:cNvSpPr>
            <a:spLocks noChangeShapeType="1"/>
          </p:cNvSpPr>
          <p:nvPr/>
        </p:nvSpPr>
        <p:spPr bwMode="auto">
          <a:xfrm rot="16200000" flipV="1">
            <a:off x="5823047" y="4122017"/>
            <a:ext cx="0" cy="121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8" name="Line 96"/>
          <p:cNvSpPr>
            <a:spLocks noChangeShapeType="1"/>
          </p:cNvSpPr>
          <p:nvPr/>
        </p:nvSpPr>
        <p:spPr bwMode="auto">
          <a:xfrm rot="16200000">
            <a:off x="5608537" y="3914774"/>
            <a:ext cx="0" cy="12411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9" name="Line 97"/>
          <p:cNvSpPr>
            <a:spLocks noChangeShapeType="1"/>
          </p:cNvSpPr>
          <p:nvPr/>
        </p:nvSpPr>
        <p:spPr bwMode="auto">
          <a:xfrm rot="16200000" flipV="1">
            <a:off x="5823047" y="3916123"/>
            <a:ext cx="0" cy="1214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0" name="Line 98"/>
          <p:cNvSpPr>
            <a:spLocks noChangeShapeType="1"/>
          </p:cNvSpPr>
          <p:nvPr/>
        </p:nvSpPr>
        <p:spPr bwMode="auto">
          <a:xfrm rot="5400000">
            <a:off x="5829792" y="3711387"/>
            <a:ext cx="0" cy="16729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" name="Line 99"/>
          <p:cNvSpPr>
            <a:spLocks noChangeShapeType="1"/>
          </p:cNvSpPr>
          <p:nvPr/>
        </p:nvSpPr>
        <p:spPr bwMode="auto">
          <a:xfrm rot="5400000" flipH="1">
            <a:off x="5690054" y="3729321"/>
            <a:ext cx="144564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" name="Line 100"/>
          <p:cNvSpPr>
            <a:spLocks noChangeShapeType="1"/>
          </p:cNvSpPr>
          <p:nvPr/>
        </p:nvSpPr>
        <p:spPr bwMode="auto">
          <a:xfrm rot="5400000" flipH="1">
            <a:off x="5598822" y="3731512"/>
            <a:ext cx="14894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3" name="Line 101"/>
          <p:cNvSpPr>
            <a:spLocks noChangeShapeType="1"/>
          </p:cNvSpPr>
          <p:nvPr/>
        </p:nvSpPr>
        <p:spPr bwMode="auto">
          <a:xfrm rot="5400000">
            <a:off x="5612584" y="3726227"/>
            <a:ext cx="0" cy="13761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4" name="Line 102"/>
          <p:cNvSpPr>
            <a:spLocks noChangeShapeType="1"/>
          </p:cNvSpPr>
          <p:nvPr/>
        </p:nvSpPr>
        <p:spPr bwMode="auto">
          <a:xfrm rot="16200000">
            <a:off x="4715388" y="4538663"/>
            <a:ext cx="20129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5" name="Rectangle 103"/>
          <p:cNvSpPr>
            <a:spLocks noChangeArrowheads="1"/>
          </p:cNvSpPr>
          <p:nvPr/>
        </p:nvSpPr>
        <p:spPr bwMode="auto">
          <a:xfrm rot="16200000">
            <a:off x="4754307" y="4569487"/>
            <a:ext cx="1929716" cy="21586"/>
          </a:xfrm>
          <a:prstGeom prst="rect">
            <a:avLst/>
          </a:prstGeom>
          <a:gradFill rotWithShape="1">
            <a:gsLst>
              <a:gs pos="0">
                <a:srgbClr val="CCECFF"/>
              </a:gs>
              <a:gs pos="100000">
                <a:srgbClr val="0000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6" name="Line 104"/>
          <p:cNvSpPr>
            <a:spLocks noChangeShapeType="1"/>
          </p:cNvSpPr>
          <p:nvPr/>
        </p:nvSpPr>
        <p:spPr bwMode="auto">
          <a:xfrm rot="16200000">
            <a:off x="5209371" y="5126478"/>
            <a:ext cx="13142" cy="294108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8" name="Rectangle 106"/>
          <p:cNvSpPr>
            <a:spLocks noChangeArrowheads="1"/>
          </p:cNvSpPr>
          <p:nvPr/>
        </p:nvSpPr>
        <p:spPr bwMode="auto">
          <a:xfrm rot="5400000" flipH="1">
            <a:off x="5723695" y="5744333"/>
            <a:ext cx="17535" cy="6096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9" name="Oval 107"/>
          <p:cNvSpPr>
            <a:spLocks noChangeArrowheads="1"/>
          </p:cNvSpPr>
          <p:nvPr/>
        </p:nvSpPr>
        <p:spPr bwMode="auto">
          <a:xfrm rot="5400000" flipH="1">
            <a:off x="5697817" y="5930865"/>
            <a:ext cx="15343" cy="15105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0" name="Rectangle 108"/>
          <p:cNvSpPr>
            <a:spLocks noChangeArrowheads="1"/>
          </p:cNvSpPr>
          <p:nvPr/>
        </p:nvSpPr>
        <p:spPr bwMode="auto">
          <a:xfrm rot="5400000" flipH="1">
            <a:off x="5242528" y="5830955"/>
            <a:ext cx="394544" cy="24276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1" name="Rectangle 109"/>
          <p:cNvSpPr>
            <a:spLocks noChangeArrowheads="1"/>
          </p:cNvSpPr>
          <p:nvPr/>
        </p:nvSpPr>
        <p:spPr bwMode="auto">
          <a:xfrm rot="5400000" flipH="1">
            <a:off x="5819085" y="5839723"/>
            <a:ext cx="412080" cy="24276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" name="Rectangle 110"/>
          <p:cNvSpPr>
            <a:spLocks noChangeArrowheads="1"/>
          </p:cNvSpPr>
          <p:nvPr/>
        </p:nvSpPr>
        <p:spPr bwMode="auto">
          <a:xfrm rot="5400000" flipH="1">
            <a:off x="5914954" y="5775582"/>
            <a:ext cx="15343" cy="229274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" name="Rectangle 111"/>
          <p:cNvSpPr>
            <a:spLocks noChangeArrowheads="1"/>
          </p:cNvSpPr>
          <p:nvPr/>
        </p:nvSpPr>
        <p:spPr bwMode="auto">
          <a:xfrm rot="5400000" flipH="1">
            <a:off x="5534628" y="5775582"/>
            <a:ext cx="15343" cy="229274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4" name="Rectangle 112"/>
          <p:cNvSpPr>
            <a:spLocks noChangeArrowheads="1"/>
          </p:cNvSpPr>
          <p:nvPr/>
        </p:nvSpPr>
        <p:spPr bwMode="auto">
          <a:xfrm rot="5400000" flipH="1">
            <a:off x="5913858" y="5539951"/>
            <a:ext cx="17535" cy="229274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5" name="Rectangle 113"/>
          <p:cNvSpPr>
            <a:spLocks noChangeArrowheads="1"/>
          </p:cNvSpPr>
          <p:nvPr/>
        </p:nvSpPr>
        <p:spPr bwMode="auto">
          <a:xfrm rot="5400000" flipH="1">
            <a:off x="5533532" y="5539951"/>
            <a:ext cx="17535" cy="229274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6" name="Rectangle 114"/>
          <p:cNvSpPr>
            <a:spLocks noChangeArrowheads="1"/>
          </p:cNvSpPr>
          <p:nvPr/>
        </p:nvSpPr>
        <p:spPr bwMode="auto">
          <a:xfrm rot="5400000" flipH="1">
            <a:off x="5754204" y="5609572"/>
            <a:ext cx="83293" cy="24276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7" name="Rectangle 115"/>
          <p:cNvSpPr>
            <a:spLocks noChangeArrowheads="1"/>
          </p:cNvSpPr>
          <p:nvPr/>
        </p:nvSpPr>
        <p:spPr bwMode="auto">
          <a:xfrm rot="5400000" flipH="1">
            <a:off x="5627429" y="5609572"/>
            <a:ext cx="83293" cy="24276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8" name="Line 117"/>
          <p:cNvSpPr>
            <a:spLocks noChangeShapeType="1"/>
          </p:cNvSpPr>
          <p:nvPr/>
        </p:nvSpPr>
        <p:spPr bwMode="auto">
          <a:xfrm flipV="1">
            <a:off x="2905125" y="1643063"/>
            <a:ext cx="635000" cy="1587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9" name="Text Box 122"/>
          <p:cNvSpPr txBox="1">
            <a:spLocks noChangeArrowheads="1"/>
          </p:cNvSpPr>
          <p:nvPr/>
        </p:nvSpPr>
        <p:spPr bwMode="auto">
          <a:xfrm>
            <a:off x="4538663" y="5451475"/>
            <a:ext cx="11985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1" rIns="91403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>
                <a:latin typeface="Calibri" pitchFamily="34" charset="0"/>
                <a:ea typeface="宋体" pitchFamily="2" charset="-122"/>
              </a:rPr>
              <a:t>photons</a:t>
            </a:r>
          </a:p>
        </p:txBody>
      </p:sp>
      <p:sp>
        <p:nvSpPr>
          <p:cNvPr id="520" name="Text Box 123"/>
          <p:cNvSpPr txBox="1">
            <a:spLocks noChangeArrowheads="1"/>
          </p:cNvSpPr>
          <p:nvPr/>
        </p:nvSpPr>
        <p:spPr bwMode="auto">
          <a:xfrm rot="16200000">
            <a:off x="4439444" y="4191794"/>
            <a:ext cx="16970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1" rIns="91403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latin typeface="Calibri" pitchFamily="34" charset="0"/>
                <a:ea typeface="宋体" pitchFamily="2" charset="-122"/>
              </a:rPr>
              <a:t>1.3GHz SW Linac</a:t>
            </a:r>
          </a:p>
        </p:txBody>
      </p:sp>
      <p:sp>
        <p:nvSpPr>
          <p:cNvPr id="521" name="Rectangle 124"/>
          <p:cNvSpPr>
            <a:spLocks noChangeArrowheads="1"/>
          </p:cNvSpPr>
          <p:nvPr/>
        </p:nvSpPr>
        <p:spPr bwMode="auto">
          <a:xfrm>
            <a:off x="1004888" y="785813"/>
            <a:ext cx="5084762" cy="573405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" name="Text Box 125"/>
          <p:cNvSpPr txBox="1">
            <a:spLocks noChangeArrowheads="1"/>
          </p:cNvSpPr>
          <p:nvPr/>
        </p:nvSpPr>
        <p:spPr bwMode="auto">
          <a:xfrm>
            <a:off x="1068388" y="6037263"/>
            <a:ext cx="24876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1" rIns="91403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>
                <a:latin typeface="Calibri" pitchFamily="34" charset="0"/>
                <a:ea typeface="宋体" pitchFamily="2" charset="-122"/>
              </a:rPr>
              <a:t>150 GeV Module</a:t>
            </a:r>
          </a:p>
        </p:txBody>
      </p:sp>
      <p:sp>
        <p:nvSpPr>
          <p:cNvPr id="523" name="Rectangle 126"/>
          <p:cNvSpPr>
            <a:spLocks noChangeArrowheads="1"/>
          </p:cNvSpPr>
          <p:nvPr/>
        </p:nvSpPr>
        <p:spPr bwMode="auto">
          <a:xfrm>
            <a:off x="1082675" y="1238250"/>
            <a:ext cx="1711325" cy="1019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4" name="Line 130"/>
          <p:cNvSpPr>
            <a:spLocks noChangeShapeType="1"/>
          </p:cNvSpPr>
          <p:nvPr/>
        </p:nvSpPr>
        <p:spPr bwMode="auto">
          <a:xfrm>
            <a:off x="3086100" y="2392363"/>
            <a:ext cx="268288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5" name="Line 131"/>
          <p:cNvSpPr>
            <a:spLocks noChangeShapeType="1"/>
          </p:cNvSpPr>
          <p:nvPr/>
        </p:nvSpPr>
        <p:spPr bwMode="auto">
          <a:xfrm>
            <a:off x="3219450" y="2393950"/>
            <a:ext cx="266700" cy="344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" name="Line 135"/>
          <p:cNvSpPr>
            <a:spLocks noChangeShapeType="1"/>
          </p:cNvSpPr>
          <p:nvPr/>
        </p:nvSpPr>
        <p:spPr bwMode="auto">
          <a:xfrm>
            <a:off x="3671888" y="2019300"/>
            <a:ext cx="91781" cy="193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8" name="Line 136"/>
          <p:cNvSpPr>
            <a:spLocks noChangeShapeType="1"/>
          </p:cNvSpPr>
          <p:nvPr/>
        </p:nvSpPr>
        <p:spPr bwMode="auto">
          <a:xfrm>
            <a:off x="3763669" y="2212975"/>
            <a:ext cx="122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9" name="Line 137"/>
          <p:cNvSpPr>
            <a:spLocks noChangeShapeType="1"/>
          </p:cNvSpPr>
          <p:nvPr/>
        </p:nvSpPr>
        <p:spPr bwMode="auto">
          <a:xfrm flipH="1">
            <a:off x="3886494" y="2019300"/>
            <a:ext cx="91781" cy="193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0" name="Rectangle 138"/>
          <p:cNvSpPr>
            <a:spLocks noChangeArrowheads="1"/>
          </p:cNvSpPr>
          <p:nvPr/>
        </p:nvSpPr>
        <p:spPr bwMode="auto">
          <a:xfrm>
            <a:off x="3676650" y="1239838"/>
            <a:ext cx="1947863" cy="10191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1" name="Line 142"/>
          <p:cNvSpPr>
            <a:spLocks noChangeShapeType="1"/>
          </p:cNvSpPr>
          <p:nvPr/>
        </p:nvSpPr>
        <p:spPr bwMode="auto">
          <a:xfrm flipV="1">
            <a:off x="5705475" y="2598738"/>
            <a:ext cx="9525" cy="9858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32" name="Text Box 143"/>
          <p:cNvSpPr txBox="1">
            <a:spLocks noChangeArrowheads="1"/>
          </p:cNvSpPr>
          <p:nvPr/>
        </p:nvSpPr>
        <p:spPr bwMode="auto">
          <a:xfrm>
            <a:off x="1052513" y="933450"/>
            <a:ext cx="2143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1" rIns="91403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latin typeface="Calibri" pitchFamily="34" charset="0"/>
                <a:ea typeface="宋体" pitchFamily="2" charset="-122"/>
              </a:rPr>
              <a:t>3GeV submodule #1</a:t>
            </a:r>
          </a:p>
        </p:txBody>
      </p:sp>
      <p:sp>
        <p:nvSpPr>
          <p:cNvPr id="533" name="Text Box 144"/>
          <p:cNvSpPr txBox="1">
            <a:spLocks noChangeArrowheads="1"/>
          </p:cNvSpPr>
          <p:nvPr/>
        </p:nvSpPr>
        <p:spPr bwMode="auto">
          <a:xfrm>
            <a:off x="3556000" y="935038"/>
            <a:ext cx="1858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3" tIns="45701" rIns="91403" bIns="45701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400">
                <a:latin typeface="Calibri" pitchFamily="34" charset="0"/>
                <a:ea typeface="宋体" pitchFamily="2" charset="-122"/>
              </a:rPr>
              <a:t>3GeV submodule #50</a:t>
            </a:r>
          </a:p>
        </p:txBody>
      </p:sp>
      <p:sp>
        <p:nvSpPr>
          <p:cNvPr id="534" name="Line 146"/>
          <p:cNvSpPr>
            <a:spLocks noChangeShapeType="1"/>
          </p:cNvSpPr>
          <p:nvPr/>
        </p:nvSpPr>
        <p:spPr bwMode="auto">
          <a:xfrm>
            <a:off x="1579563" y="4200525"/>
            <a:ext cx="7556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5" name="Text Box 147"/>
          <p:cNvSpPr txBox="1">
            <a:spLocks noChangeArrowheads="1"/>
          </p:cNvSpPr>
          <p:nvPr/>
        </p:nvSpPr>
        <p:spPr bwMode="auto">
          <a:xfrm>
            <a:off x="1525588" y="3740150"/>
            <a:ext cx="1622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200">
                <a:latin typeface="Calibri" pitchFamily="34" charset="0"/>
                <a:ea typeface="宋体" pitchFamily="2" charset="-122"/>
              </a:rPr>
              <a:t>32bunches 50nC/bunch Tb=769ps</a:t>
            </a:r>
          </a:p>
        </p:txBody>
      </p:sp>
      <p:sp>
        <p:nvSpPr>
          <p:cNvPr id="536" name="Text Box 148"/>
          <p:cNvSpPr txBox="1">
            <a:spLocks noChangeArrowheads="1"/>
          </p:cNvSpPr>
          <p:nvPr/>
        </p:nvSpPr>
        <p:spPr bwMode="auto">
          <a:xfrm>
            <a:off x="1381125" y="3116263"/>
            <a:ext cx="3203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600">
                <a:latin typeface="Calibri" pitchFamily="34" charset="0"/>
                <a:ea typeface="宋体" pitchFamily="2" charset="-122"/>
              </a:rPr>
              <a:t>Drive beam structure</a:t>
            </a:r>
            <a:r>
              <a:rPr lang="en-US" altLang="zh-CN" sz="1600" b="1">
                <a:latin typeface="Calibri" pitchFamily="34" charset="0"/>
                <a:ea typeface="宋体" pitchFamily="2" charset="-122"/>
              </a:rPr>
              <a:t> </a:t>
            </a:r>
            <a:r>
              <a:rPr lang="en-US" altLang="zh-CN" sz="1400">
                <a:latin typeface="Calibri" pitchFamily="34" charset="0"/>
                <a:ea typeface="宋体" pitchFamily="2" charset="-122"/>
              </a:rPr>
              <a:t>(100us consists of 1000 beam pulses, I</a:t>
            </a:r>
            <a:r>
              <a:rPr lang="en-US" altLang="zh-CN" sz="1400" baseline="-25000">
                <a:latin typeface="Calibri" pitchFamily="34" charset="0"/>
                <a:ea typeface="宋体" pitchFamily="2" charset="-122"/>
              </a:rPr>
              <a:t>b</a:t>
            </a:r>
            <a:r>
              <a:rPr lang="en-US" altLang="zh-CN" sz="1400">
                <a:latin typeface="Calibri" pitchFamily="34" charset="0"/>
                <a:ea typeface="宋体" pitchFamily="2" charset="-122"/>
              </a:rPr>
              <a:t>=65A)</a:t>
            </a:r>
          </a:p>
        </p:txBody>
      </p:sp>
      <p:sp>
        <p:nvSpPr>
          <p:cNvPr id="537" name="Text Box 149"/>
          <p:cNvSpPr txBox="1">
            <a:spLocks noChangeArrowheads="1"/>
          </p:cNvSpPr>
          <p:nvPr/>
        </p:nvSpPr>
        <p:spPr bwMode="auto">
          <a:xfrm>
            <a:off x="1031875" y="4267200"/>
            <a:ext cx="7032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b="1">
                <a:latin typeface="Calibri" pitchFamily="34" charset="0"/>
                <a:ea typeface="宋体" pitchFamily="2" charset="-122"/>
              </a:rPr>
              <a:t>#1</a:t>
            </a:r>
            <a:endParaRPr lang="en-US" altLang="zh-CN" sz="100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38" name="Text Box 150"/>
          <p:cNvSpPr txBox="1">
            <a:spLocks noChangeArrowheads="1"/>
          </p:cNvSpPr>
          <p:nvPr/>
        </p:nvSpPr>
        <p:spPr bwMode="auto">
          <a:xfrm>
            <a:off x="3460750" y="4010025"/>
            <a:ext cx="866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b="1">
                <a:latin typeface="Calibri" pitchFamily="34" charset="0"/>
                <a:ea typeface="宋体" pitchFamily="2" charset="-122"/>
              </a:rPr>
              <a:t>#50</a:t>
            </a:r>
            <a:endParaRPr lang="en-US" altLang="zh-CN" sz="100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39" name="Text Box 151"/>
          <p:cNvSpPr txBox="1">
            <a:spLocks noChangeArrowheads="1"/>
          </p:cNvSpPr>
          <p:nvPr/>
        </p:nvSpPr>
        <p:spPr bwMode="auto">
          <a:xfrm>
            <a:off x="3336925" y="4953000"/>
            <a:ext cx="10048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b="1">
                <a:latin typeface="Calibri" pitchFamily="34" charset="0"/>
                <a:ea typeface="宋体" pitchFamily="2" charset="-122"/>
              </a:rPr>
              <a:t>#1000</a:t>
            </a:r>
            <a:endParaRPr lang="en-US" altLang="zh-CN" sz="100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40" name="Text Box 152"/>
          <p:cNvSpPr txBox="1">
            <a:spLocks noChangeArrowheads="1"/>
          </p:cNvSpPr>
          <p:nvPr/>
        </p:nvSpPr>
        <p:spPr bwMode="auto">
          <a:xfrm>
            <a:off x="1530350" y="4941888"/>
            <a:ext cx="8667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b="1">
                <a:latin typeface="Calibri" pitchFamily="34" charset="0"/>
                <a:ea typeface="宋体" pitchFamily="2" charset="-122"/>
              </a:rPr>
              <a:t>#951</a:t>
            </a:r>
            <a:endParaRPr lang="en-US" altLang="zh-CN" sz="1000"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41" name="Arc 540"/>
          <p:cNvSpPr/>
          <p:nvPr/>
        </p:nvSpPr>
        <p:spPr>
          <a:xfrm flipH="1">
            <a:off x="3775075" y="1931988"/>
            <a:ext cx="381000" cy="411162"/>
          </a:xfrm>
          <a:prstGeom prst="arc">
            <a:avLst>
              <a:gd name="adj1" fmla="val 16200000"/>
              <a:gd name="adj2" fmla="val 0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42" name="Straight Connector 317"/>
          <p:cNvCxnSpPr>
            <a:cxnSpLocks noChangeShapeType="1"/>
            <a:stCxn id="531" idx="1"/>
          </p:cNvCxnSpPr>
          <p:nvPr/>
        </p:nvCxnSpPr>
        <p:spPr bwMode="auto">
          <a:xfrm flipH="1">
            <a:off x="3076575" y="2598738"/>
            <a:ext cx="2638425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43" name="Straight Connector 319"/>
          <p:cNvCxnSpPr>
            <a:cxnSpLocks noChangeShapeType="1"/>
          </p:cNvCxnSpPr>
          <p:nvPr/>
        </p:nvCxnSpPr>
        <p:spPr bwMode="auto">
          <a:xfrm flipH="1" flipV="1">
            <a:off x="5400675" y="1938338"/>
            <a:ext cx="300038" cy="6604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44" name="Straight Connector 323"/>
          <p:cNvCxnSpPr>
            <a:cxnSpLocks noChangeShapeType="1"/>
          </p:cNvCxnSpPr>
          <p:nvPr/>
        </p:nvCxnSpPr>
        <p:spPr bwMode="auto">
          <a:xfrm flipH="1">
            <a:off x="5265738" y="1938338"/>
            <a:ext cx="1651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pic>
        <p:nvPicPr>
          <p:cNvPr id="545" name="Picture 4"/>
          <p:cNvPicPr>
            <a:picLocks noChangeAspect="1" noChangeArrowheads="1"/>
          </p:cNvPicPr>
          <p:nvPr/>
        </p:nvPicPr>
        <p:blipFill>
          <a:blip r:embed="rId2" cstate="print"/>
          <a:srcRect t="11964"/>
          <a:stretch>
            <a:fillRect/>
          </a:stretch>
        </p:blipFill>
        <p:spPr bwMode="auto">
          <a:xfrm>
            <a:off x="1101725" y="1271588"/>
            <a:ext cx="1587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7" name="Line 135"/>
          <p:cNvSpPr>
            <a:spLocks noChangeShapeType="1"/>
          </p:cNvSpPr>
          <p:nvPr/>
        </p:nvSpPr>
        <p:spPr bwMode="auto">
          <a:xfrm>
            <a:off x="1081088" y="2006600"/>
            <a:ext cx="91781" cy="193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8" name="Line 136"/>
          <p:cNvSpPr>
            <a:spLocks noChangeShapeType="1"/>
          </p:cNvSpPr>
          <p:nvPr/>
        </p:nvSpPr>
        <p:spPr bwMode="auto">
          <a:xfrm>
            <a:off x="1172869" y="2200275"/>
            <a:ext cx="122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9" name="Line 137"/>
          <p:cNvSpPr>
            <a:spLocks noChangeShapeType="1"/>
          </p:cNvSpPr>
          <p:nvPr/>
        </p:nvSpPr>
        <p:spPr bwMode="auto">
          <a:xfrm flipH="1">
            <a:off x="1295694" y="2006600"/>
            <a:ext cx="91781" cy="193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0" name="Arc 549"/>
          <p:cNvSpPr/>
          <p:nvPr/>
        </p:nvSpPr>
        <p:spPr>
          <a:xfrm flipH="1">
            <a:off x="1184275" y="1919288"/>
            <a:ext cx="381000" cy="411162"/>
          </a:xfrm>
          <a:prstGeom prst="arc">
            <a:avLst>
              <a:gd name="adj1" fmla="val 16200000"/>
              <a:gd name="adj2" fmla="val 0"/>
            </a:avLst>
          </a:prstGeom>
          <a:ln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51" name="Straight Connector 331"/>
          <p:cNvCxnSpPr>
            <a:cxnSpLocks noChangeShapeType="1"/>
          </p:cNvCxnSpPr>
          <p:nvPr/>
        </p:nvCxnSpPr>
        <p:spPr bwMode="auto">
          <a:xfrm flipH="1" flipV="1">
            <a:off x="2809875" y="1925638"/>
            <a:ext cx="300038" cy="6604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52" name="Straight Connector 332"/>
          <p:cNvCxnSpPr>
            <a:cxnSpLocks noChangeShapeType="1"/>
          </p:cNvCxnSpPr>
          <p:nvPr/>
        </p:nvCxnSpPr>
        <p:spPr bwMode="auto">
          <a:xfrm flipH="1">
            <a:off x="2674938" y="1925638"/>
            <a:ext cx="1651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54" name="Straight Arrow Connector 553"/>
          <p:cNvCxnSpPr/>
          <p:nvPr/>
        </p:nvCxnSpPr>
        <p:spPr bwMode="auto">
          <a:xfrm>
            <a:off x="706582" y="1385455"/>
            <a:ext cx="5735782" cy="13854"/>
          </a:xfrm>
          <a:prstGeom prst="straightConnector1">
            <a:avLst/>
          </a:prstGeom>
          <a:noFill/>
          <a:ln>
            <a:solidFill>
              <a:schemeClr val="bg2">
                <a:lumMod val="10000"/>
              </a:schemeClr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6" name="TextBox 555"/>
          <p:cNvSpPr txBox="1"/>
          <p:nvPr/>
        </p:nvSpPr>
        <p:spPr>
          <a:xfrm>
            <a:off x="5486406" y="748149"/>
            <a:ext cx="62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#20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7" name="TextBox 556"/>
          <p:cNvSpPr txBox="1"/>
          <p:nvPr/>
        </p:nvSpPr>
        <p:spPr>
          <a:xfrm>
            <a:off x="4184078" y="3837713"/>
            <a:ext cx="62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#20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8" name="TextBox 557"/>
          <p:cNvSpPr txBox="1"/>
          <p:nvPr/>
        </p:nvSpPr>
        <p:spPr>
          <a:xfrm>
            <a:off x="2189016" y="4752109"/>
            <a:ext cx="1191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20rows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60" name="TextBox 559"/>
          <p:cNvSpPr txBox="1"/>
          <p:nvPr/>
        </p:nvSpPr>
        <p:spPr>
          <a:xfrm>
            <a:off x="1025238" y="4765968"/>
            <a:ext cx="734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#981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1" name="TextBox 560"/>
          <p:cNvSpPr txBox="1"/>
          <p:nvPr/>
        </p:nvSpPr>
        <p:spPr>
          <a:xfrm>
            <a:off x="2854043" y="4710548"/>
            <a:ext cx="108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50rows</a:t>
            </a:r>
            <a:endParaRPr lang="en-US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2" name="TextBox 561"/>
          <p:cNvSpPr txBox="1"/>
          <p:nvPr/>
        </p:nvSpPr>
        <p:spPr>
          <a:xfrm>
            <a:off x="4544294" y="0"/>
            <a:ext cx="1094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60GeV</a:t>
            </a:r>
            <a:endParaRPr lang="en-US" sz="24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63" name="Group 562"/>
          <p:cNvGrpSpPr/>
          <p:nvPr/>
        </p:nvGrpSpPr>
        <p:grpSpPr>
          <a:xfrm>
            <a:off x="6579755" y="3657313"/>
            <a:ext cx="2228850" cy="2314852"/>
            <a:chOff x="6510482" y="179822"/>
            <a:chExt cx="2228850" cy="2314852"/>
          </a:xfrm>
        </p:grpSpPr>
        <p:grpSp>
          <p:nvGrpSpPr>
            <p:cNvPr id="564" name="Group 239"/>
            <p:cNvGrpSpPr>
              <a:grpSpLocks/>
            </p:cNvGrpSpPr>
            <p:nvPr/>
          </p:nvGrpSpPr>
          <p:grpSpPr bwMode="auto">
            <a:xfrm>
              <a:off x="6607320" y="179822"/>
              <a:ext cx="1974850" cy="1311275"/>
              <a:chOff x="2642" y="289"/>
              <a:chExt cx="1244" cy="826"/>
            </a:xfrm>
          </p:grpSpPr>
          <p:sp>
            <p:nvSpPr>
              <p:cNvPr id="567" name="Line 240"/>
              <p:cNvSpPr>
                <a:spLocks noChangeShapeType="1"/>
              </p:cNvSpPr>
              <p:nvPr/>
            </p:nvSpPr>
            <p:spPr bwMode="auto">
              <a:xfrm flipV="1">
                <a:off x="2691" y="1113"/>
                <a:ext cx="64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68" name="Line 241"/>
              <p:cNvSpPr>
                <a:spLocks noChangeShapeType="1"/>
              </p:cNvSpPr>
              <p:nvPr/>
            </p:nvSpPr>
            <p:spPr bwMode="auto">
              <a:xfrm flipV="1">
                <a:off x="2706" y="907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69" name="Line 242"/>
              <p:cNvSpPr>
                <a:spLocks noChangeShapeType="1"/>
              </p:cNvSpPr>
              <p:nvPr/>
            </p:nvSpPr>
            <p:spPr bwMode="auto">
              <a:xfrm flipV="1">
                <a:off x="2731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0" name="Line 243"/>
              <p:cNvSpPr>
                <a:spLocks noChangeShapeType="1"/>
              </p:cNvSpPr>
              <p:nvPr/>
            </p:nvSpPr>
            <p:spPr bwMode="auto">
              <a:xfrm flipV="1">
                <a:off x="2757" y="904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1" name="Line 244"/>
              <p:cNvSpPr>
                <a:spLocks noChangeShapeType="1"/>
              </p:cNvSpPr>
              <p:nvPr/>
            </p:nvSpPr>
            <p:spPr bwMode="auto">
              <a:xfrm flipV="1">
                <a:off x="2782" y="905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2" name="Line 245"/>
              <p:cNvSpPr>
                <a:spLocks noChangeShapeType="1"/>
              </p:cNvSpPr>
              <p:nvPr/>
            </p:nvSpPr>
            <p:spPr bwMode="auto">
              <a:xfrm flipV="1">
                <a:off x="2807" y="908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3" name="Line 246"/>
              <p:cNvSpPr>
                <a:spLocks noChangeShapeType="1"/>
              </p:cNvSpPr>
              <p:nvPr/>
            </p:nvSpPr>
            <p:spPr bwMode="auto">
              <a:xfrm flipV="1">
                <a:off x="2832" y="907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4" name="Line 247"/>
              <p:cNvSpPr>
                <a:spLocks noChangeShapeType="1"/>
              </p:cNvSpPr>
              <p:nvPr/>
            </p:nvSpPr>
            <p:spPr bwMode="auto">
              <a:xfrm flipV="1">
                <a:off x="2858" y="905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5" name="Line 248"/>
              <p:cNvSpPr>
                <a:spLocks noChangeShapeType="1"/>
              </p:cNvSpPr>
              <p:nvPr/>
            </p:nvSpPr>
            <p:spPr bwMode="auto">
              <a:xfrm flipV="1">
                <a:off x="2883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6" name="Line 249"/>
              <p:cNvSpPr>
                <a:spLocks noChangeShapeType="1"/>
              </p:cNvSpPr>
              <p:nvPr/>
            </p:nvSpPr>
            <p:spPr bwMode="auto">
              <a:xfrm flipV="1">
                <a:off x="3049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7" name="Line 250"/>
              <p:cNvSpPr>
                <a:spLocks noChangeShapeType="1"/>
              </p:cNvSpPr>
              <p:nvPr/>
            </p:nvSpPr>
            <p:spPr bwMode="auto">
              <a:xfrm flipV="1">
                <a:off x="3074" y="905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8" name="Line 251"/>
              <p:cNvSpPr>
                <a:spLocks noChangeShapeType="1"/>
              </p:cNvSpPr>
              <p:nvPr/>
            </p:nvSpPr>
            <p:spPr bwMode="auto">
              <a:xfrm flipV="1">
                <a:off x="3100" y="903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79" name="Line 252"/>
              <p:cNvSpPr>
                <a:spLocks noChangeShapeType="1"/>
              </p:cNvSpPr>
              <p:nvPr/>
            </p:nvSpPr>
            <p:spPr bwMode="auto">
              <a:xfrm flipV="1">
                <a:off x="3125" y="904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80" name="Line 253"/>
              <p:cNvSpPr>
                <a:spLocks noChangeShapeType="1"/>
              </p:cNvSpPr>
              <p:nvPr/>
            </p:nvSpPr>
            <p:spPr bwMode="auto">
              <a:xfrm flipV="1">
                <a:off x="3150" y="907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81" name="Line 254"/>
              <p:cNvSpPr>
                <a:spLocks noChangeShapeType="1"/>
              </p:cNvSpPr>
              <p:nvPr/>
            </p:nvSpPr>
            <p:spPr bwMode="auto">
              <a:xfrm flipV="1">
                <a:off x="3175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82" name="Line 255"/>
              <p:cNvSpPr>
                <a:spLocks noChangeShapeType="1"/>
              </p:cNvSpPr>
              <p:nvPr/>
            </p:nvSpPr>
            <p:spPr bwMode="auto">
              <a:xfrm flipV="1">
                <a:off x="3201" y="904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83" name="Line 256"/>
              <p:cNvSpPr>
                <a:spLocks noChangeShapeType="1"/>
              </p:cNvSpPr>
              <p:nvPr/>
            </p:nvSpPr>
            <p:spPr bwMode="auto">
              <a:xfrm flipV="1">
                <a:off x="3226" y="905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84" name="Line 257"/>
              <p:cNvSpPr>
                <a:spLocks noChangeShapeType="1"/>
              </p:cNvSpPr>
              <p:nvPr/>
            </p:nvSpPr>
            <p:spPr bwMode="auto">
              <a:xfrm>
                <a:off x="2706" y="858"/>
                <a:ext cx="17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85" name="Line 258"/>
              <p:cNvSpPr>
                <a:spLocks noChangeShapeType="1"/>
              </p:cNvSpPr>
              <p:nvPr/>
            </p:nvSpPr>
            <p:spPr bwMode="auto">
              <a:xfrm>
                <a:off x="2707" y="635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86" name="Line 259"/>
              <p:cNvSpPr>
                <a:spLocks noChangeShapeType="1"/>
              </p:cNvSpPr>
              <p:nvPr/>
            </p:nvSpPr>
            <p:spPr bwMode="auto">
              <a:xfrm flipV="1">
                <a:off x="2698" y="395"/>
                <a:ext cx="1" cy="4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87" name="Line 260"/>
              <p:cNvSpPr>
                <a:spLocks noChangeShapeType="1"/>
              </p:cNvSpPr>
              <p:nvPr/>
            </p:nvSpPr>
            <p:spPr bwMode="auto">
              <a:xfrm flipV="1">
                <a:off x="2883" y="767"/>
                <a:ext cx="0" cy="1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88" name="Line 261"/>
              <p:cNvSpPr>
                <a:spLocks noChangeShapeType="1"/>
              </p:cNvSpPr>
              <p:nvPr/>
            </p:nvSpPr>
            <p:spPr bwMode="auto">
              <a:xfrm flipV="1">
                <a:off x="3045" y="603"/>
                <a:ext cx="0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89" name="Text Box 262"/>
              <p:cNvSpPr txBox="1">
                <a:spLocks noChangeArrowheads="1"/>
              </p:cNvSpPr>
              <p:nvPr/>
            </p:nvSpPr>
            <p:spPr bwMode="auto">
              <a:xfrm>
                <a:off x="2742" y="480"/>
                <a:ext cx="27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 dirty="0" smtClean="0">
                    <a:solidFill>
                      <a:srgbClr val="FF0000"/>
                    </a:solidFill>
                    <a:latin typeface="Calibri" pitchFamily="34" charset="0"/>
                  </a:rPr>
                  <a:t>2us</a:t>
                </a:r>
                <a:endParaRPr lang="en-US" sz="1200" dirty="0">
                  <a:solidFill>
                    <a:srgbClr val="FF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590" name="Line 263"/>
              <p:cNvSpPr>
                <a:spLocks noChangeShapeType="1"/>
              </p:cNvSpPr>
              <p:nvPr/>
            </p:nvSpPr>
            <p:spPr bwMode="auto">
              <a:xfrm>
                <a:off x="3401" y="1113"/>
                <a:ext cx="16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91" name="Line 264"/>
              <p:cNvSpPr>
                <a:spLocks noChangeShapeType="1"/>
              </p:cNvSpPr>
              <p:nvPr/>
            </p:nvSpPr>
            <p:spPr bwMode="auto">
              <a:xfrm>
                <a:off x="3628" y="1114"/>
                <a:ext cx="2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92" name="Line 265"/>
              <p:cNvSpPr>
                <a:spLocks noChangeShapeType="1"/>
              </p:cNvSpPr>
              <p:nvPr/>
            </p:nvSpPr>
            <p:spPr bwMode="auto">
              <a:xfrm flipV="1">
                <a:off x="3643" y="908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93" name="Line 266"/>
              <p:cNvSpPr>
                <a:spLocks noChangeShapeType="1"/>
              </p:cNvSpPr>
              <p:nvPr/>
            </p:nvSpPr>
            <p:spPr bwMode="auto">
              <a:xfrm flipV="1">
                <a:off x="3668" y="907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94" name="Line 267"/>
              <p:cNvSpPr>
                <a:spLocks noChangeShapeType="1"/>
              </p:cNvSpPr>
              <p:nvPr/>
            </p:nvSpPr>
            <p:spPr bwMode="auto">
              <a:xfrm flipV="1">
                <a:off x="3694" y="905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95" name="Line 268"/>
              <p:cNvSpPr>
                <a:spLocks noChangeShapeType="1"/>
              </p:cNvSpPr>
              <p:nvPr/>
            </p:nvSpPr>
            <p:spPr bwMode="auto">
              <a:xfrm flipV="1">
                <a:off x="3719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96" name="Line 269"/>
              <p:cNvSpPr>
                <a:spLocks noChangeShapeType="1"/>
              </p:cNvSpPr>
              <p:nvPr/>
            </p:nvSpPr>
            <p:spPr bwMode="auto">
              <a:xfrm flipV="1">
                <a:off x="3744" y="909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97" name="Line 270"/>
              <p:cNvSpPr>
                <a:spLocks noChangeShapeType="1"/>
              </p:cNvSpPr>
              <p:nvPr/>
            </p:nvSpPr>
            <p:spPr bwMode="auto">
              <a:xfrm flipV="1">
                <a:off x="3769" y="908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98" name="Line 271"/>
              <p:cNvSpPr>
                <a:spLocks noChangeShapeType="1"/>
              </p:cNvSpPr>
              <p:nvPr/>
            </p:nvSpPr>
            <p:spPr bwMode="auto">
              <a:xfrm flipV="1">
                <a:off x="3795" y="906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599" name="Line 272"/>
              <p:cNvSpPr>
                <a:spLocks noChangeShapeType="1"/>
              </p:cNvSpPr>
              <p:nvPr/>
            </p:nvSpPr>
            <p:spPr bwMode="auto">
              <a:xfrm flipV="1">
                <a:off x="3820" y="907"/>
                <a:ext cx="0" cy="20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00" name="Text Box 273"/>
              <p:cNvSpPr txBox="1">
                <a:spLocks noChangeArrowheads="1"/>
              </p:cNvSpPr>
              <p:nvPr/>
            </p:nvSpPr>
            <p:spPr bwMode="auto">
              <a:xfrm>
                <a:off x="2642" y="664"/>
                <a:ext cx="42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FF0000"/>
                    </a:solidFill>
                    <a:latin typeface="Calibri" pitchFamily="34" charset="0"/>
                  </a:rPr>
                  <a:t>16ns</a:t>
                </a:r>
              </a:p>
            </p:txBody>
          </p:sp>
          <p:sp>
            <p:nvSpPr>
              <p:cNvPr id="601" name="Line 274"/>
              <p:cNvSpPr>
                <a:spLocks noChangeShapeType="1"/>
              </p:cNvSpPr>
              <p:nvPr/>
            </p:nvSpPr>
            <p:spPr bwMode="auto">
              <a:xfrm>
                <a:off x="2708" y="444"/>
                <a:ext cx="11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02" name="Line 275"/>
              <p:cNvSpPr>
                <a:spLocks noChangeShapeType="1"/>
              </p:cNvSpPr>
              <p:nvPr/>
            </p:nvSpPr>
            <p:spPr bwMode="auto">
              <a:xfrm flipV="1">
                <a:off x="3886" y="412"/>
                <a:ext cx="0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603" name="Text Box 276"/>
              <p:cNvSpPr txBox="1">
                <a:spLocks noChangeArrowheads="1"/>
              </p:cNvSpPr>
              <p:nvPr/>
            </p:nvSpPr>
            <p:spPr bwMode="auto">
              <a:xfrm>
                <a:off x="2743" y="289"/>
                <a:ext cx="46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>
                    <a:solidFill>
                      <a:srgbClr val="FF0000"/>
                    </a:solidFill>
                    <a:latin typeface="Calibri" pitchFamily="34" charset="0"/>
                  </a:rPr>
                  <a:t>100us</a:t>
                </a:r>
              </a:p>
            </p:txBody>
          </p:sp>
        </p:grpSp>
        <p:sp>
          <p:nvSpPr>
            <p:cNvPr id="565" name="Text Box 277"/>
            <p:cNvSpPr txBox="1">
              <a:spLocks noChangeArrowheads="1"/>
            </p:cNvSpPr>
            <p:nvPr/>
          </p:nvSpPr>
          <p:spPr bwMode="auto">
            <a:xfrm>
              <a:off x="6510482" y="1448234"/>
              <a:ext cx="2228850" cy="1046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400" b="1" dirty="0">
                  <a:solidFill>
                    <a:srgbClr val="FF0000"/>
                  </a:solidFill>
                  <a:latin typeface="Calibri" pitchFamily="34" charset="0"/>
                </a:rPr>
                <a:t>main beam structure   </a:t>
              </a:r>
              <a:r>
                <a:rPr lang="en-US" sz="1200" dirty="0">
                  <a:solidFill>
                    <a:srgbClr val="FF0000"/>
                  </a:solidFill>
                  <a:latin typeface="Calibri" pitchFamily="34" charset="0"/>
                </a:rPr>
                <a:t>(100us consists of </a:t>
              </a:r>
              <a:r>
                <a:rPr lang="en-US" sz="1200" dirty="0" smtClean="0">
                  <a:solidFill>
                    <a:srgbClr val="FF0000"/>
                  </a:solidFill>
                  <a:latin typeface="Calibri" pitchFamily="34" charset="0"/>
                </a:rPr>
                <a:t>50 </a:t>
              </a:r>
              <a:r>
                <a:rPr lang="en-US" sz="1200" dirty="0">
                  <a:solidFill>
                    <a:srgbClr val="FF0000"/>
                  </a:solidFill>
                  <a:latin typeface="Calibri" pitchFamily="34" charset="0"/>
                </a:rPr>
                <a:t>beam pulses, 6.5A inside the pulse</a:t>
              </a:r>
              <a:r>
                <a:rPr lang="en-US" sz="1200" dirty="0" smtClean="0">
                  <a:solidFill>
                    <a:srgbClr val="FF0000"/>
                  </a:solidFill>
                  <a:latin typeface="Calibri" pitchFamily="34" charset="0"/>
                </a:rPr>
                <a:t>) 26uA w/  50Hz of  the machine rep rate.</a:t>
              </a:r>
              <a:endParaRPr lang="en-US" sz="12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566" name="Rectangle 280"/>
            <p:cNvSpPr>
              <a:spLocks noChangeArrowheads="1"/>
            </p:cNvSpPr>
            <p:nvPr/>
          </p:nvSpPr>
          <p:spPr bwMode="auto">
            <a:xfrm>
              <a:off x="6639070" y="1148197"/>
              <a:ext cx="1920875" cy="23336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234" name="Oval 233"/>
          <p:cNvSpPr/>
          <p:nvPr/>
        </p:nvSpPr>
        <p:spPr bwMode="auto">
          <a:xfrm>
            <a:off x="3643745" y="3976255"/>
            <a:ext cx="457200" cy="318654"/>
          </a:xfrm>
          <a:prstGeom prst="ellipse">
            <a:avLst/>
          </a:prstGeom>
          <a:noFill/>
          <a:ln>
            <a:solidFill>
              <a:srgbClr val="FF33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236" name="Straight Arrow Connector 235"/>
          <p:cNvCxnSpPr>
            <a:stCxn id="234" idx="6"/>
          </p:cNvCxnSpPr>
          <p:nvPr/>
        </p:nvCxnSpPr>
        <p:spPr bwMode="auto">
          <a:xfrm flipV="1">
            <a:off x="4100945" y="4048125"/>
            <a:ext cx="137680" cy="87457"/>
          </a:xfrm>
          <a:prstGeom prst="straightConnector1">
            <a:avLst/>
          </a:prstGeom>
          <a:noFill/>
          <a:ln>
            <a:solidFill>
              <a:srgbClr val="FF330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38" name="Oval 237"/>
          <p:cNvSpPr/>
          <p:nvPr/>
        </p:nvSpPr>
        <p:spPr bwMode="auto">
          <a:xfrm>
            <a:off x="1757795" y="4919230"/>
            <a:ext cx="457200" cy="318654"/>
          </a:xfrm>
          <a:prstGeom prst="ellipse">
            <a:avLst/>
          </a:prstGeom>
          <a:noFill/>
          <a:ln>
            <a:solidFill>
              <a:srgbClr val="FF33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239" name="Straight Arrow Connector 238"/>
          <p:cNvCxnSpPr>
            <a:stCxn id="238" idx="2"/>
          </p:cNvCxnSpPr>
          <p:nvPr/>
        </p:nvCxnSpPr>
        <p:spPr bwMode="auto">
          <a:xfrm flipH="1" flipV="1">
            <a:off x="1543050" y="5010151"/>
            <a:ext cx="214745" cy="68406"/>
          </a:xfrm>
          <a:prstGeom prst="straightConnector1">
            <a:avLst/>
          </a:prstGeom>
          <a:noFill/>
          <a:ln>
            <a:solidFill>
              <a:srgbClr val="FF330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1" name="Oval 240"/>
          <p:cNvSpPr/>
          <p:nvPr/>
        </p:nvSpPr>
        <p:spPr bwMode="auto">
          <a:xfrm>
            <a:off x="2262620" y="4747780"/>
            <a:ext cx="457200" cy="318654"/>
          </a:xfrm>
          <a:prstGeom prst="ellipse">
            <a:avLst/>
          </a:prstGeom>
          <a:noFill/>
          <a:ln>
            <a:solidFill>
              <a:srgbClr val="FF33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242" name="Straight Arrow Connector 241"/>
          <p:cNvCxnSpPr>
            <a:stCxn id="241" idx="6"/>
          </p:cNvCxnSpPr>
          <p:nvPr/>
        </p:nvCxnSpPr>
        <p:spPr bwMode="auto">
          <a:xfrm flipV="1">
            <a:off x="2719820" y="4895851"/>
            <a:ext cx="271030" cy="11256"/>
          </a:xfrm>
          <a:prstGeom prst="straightConnector1">
            <a:avLst/>
          </a:prstGeom>
          <a:noFill/>
          <a:ln>
            <a:solidFill>
              <a:srgbClr val="FF330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5" name="Oval 244"/>
          <p:cNvSpPr/>
          <p:nvPr/>
        </p:nvSpPr>
        <p:spPr bwMode="auto">
          <a:xfrm>
            <a:off x="4862945" y="909205"/>
            <a:ext cx="457200" cy="318654"/>
          </a:xfrm>
          <a:prstGeom prst="ellipse">
            <a:avLst/>
          </a:prstGeom>
          <a:noFill/>
          <a:ln>
            <a:solidFill>
              <a:srgbClr val="FF33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246" name="Straight Arrow Connector 245"/>
          <p:cNvCxnSpPr>
            <a:stCxn id="245" idx="6"/>
          </p:cNvCxnSpPr>
          <p:nvPr/>
        </p:nvCxnSpPr>
        <p:spPr bwMode="auto">
          <a:xfrm flipV="1">
            <a:off x="5320145" y="1009650"/>
            <a:ext cx="251980" cy="58882"/>
          </a:xfrm>
          <a:prstGeom prst="straightConnector1">
            <a:avLst/>
          </a:prstGeom>
          <a:noFill/>
          <a:ln>
            <a:solidFill>
              <a:srgbClr val="FF330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48" name="Down Arrow 247"/>
          <p:cNvSpPr/>
          <p:nvPr/>
        </p:nvSpPr>
        <p:spPr bwMode="auto">
          <a:xfrm>
            <a:off x="7258050" y="2657474"/>
            <a:ext cx="638175" cy="885825"/>
          </a:xfrm>
          <a:prstGeom prst="downArrow">
            <a:avLst>
              <a:gd name="adj1" fmla="val 32836"/>
              <a:gd name="adj2" fmla="val 58955"/>
            </a:avLst>
          </a:prstGeom>
          <a:solidFill>
            <a:srgbClr val="FF0000"/>
          </a:solidFill>
          <a:ln>
            <a:solidFill>
              <a:srgbClr val="FF33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49" name="Oval 248"/>
          <p:cNvSpPr/>
          <p:nvPr/>
        </p:nvSpPr>
        <p:spPr bwMode="auto">
          <a:xfrm>
            <a:off x="2147454" y="290946"/>
            <a:ext cx="1302328" cy="484909"/>
          </a:xfrm>
          <a:prstGeom prst="ellipse">
            <a:avLst/>
          </a:prstGeom>
          <a:noFill/>
          <a:ln>
            <a:solidFill>
              <a:srgbClr val="FF33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251" name="Straight Arrow Connector 250"/>
          <p:cNvCxnSpPr>
            <a:stCxn id="249" idx="7"/>
            <a:endCxn id="562" idx="1"/>
          </p:cNvCxnSpPr>
          <p:nvPr/>
        </p:nvCxnSpPr>
        <p:spPr bwMode="auto">
          <a:xfrm flipV="1">
            <a:off x="3259060" y="230833"/>
            <a:ext cx="1285234" cy="131126"/>
          </a:xfrm>
          <a:prstGeom prst="straightConnector1">
            <a:avLst/>
          </a:prstGeom>
          <a:noFill/>
          <a:ln w="57150">
            <a:solidFill>
              <a:srgbClr val="FF330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" grpId="0"/>
      <p:bldP spid="557" grpId="0"/>
      <p:bldP spid="560" grpId="0"/>
      <p:bldP spid="561" grpId="0"/>
      <p:bldP spid="562" grpId="0"/>
      <p:bldP spid="234" grpId="0" animBg="1"/>
      <p:bldP spid="238" grpId="0" animBg="1"/>
      <p:bldP spid="241" grpId="0" animBg="1"/>
      <p:bldP spid="245" grpId="0" animBg="1"/>
      <p:bldP spid="248" grpId="0" animBg="1"/>
      <p:bldP spid="2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748137" y="2882689"/>
            <a:ext cx="874329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60GeV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Module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#1</a:t>
            </a: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98064" y="2882689"/>
            <a:ext cx="874329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60GeV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Module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#2</a:t>
            </a: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7991" y="2882689"/>
            <a:ext cx="874329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60GeV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Module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#3</a:t>
            </a: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1745" y="2882689"/>
            <a:ext cx="874329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60GeV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Module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#1</a:t>
            </a: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11672" y="2882689"/>
            <a:ext cx="874329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60GeV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Module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#2</a:t>
            </a: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1599" y="2882689"/>
            <a:ext cx="874329" cy="20621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60GeV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Module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#3</a:t>
            </a: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76200" y="3294188"/>
            <a:ext cx="4215740" cy="3957"/>
          </a:xfrm>
          <a:prstGeom prst="straightConnector1">
            <a:avLst/>
          </a:prstGeom>
          <a:noFill/>
          <a:ln>
            <a:solidFill>
              <a:srgbClr val="00206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4794910" y="3294188"/>
            <a:ext cx="4215740" cy="3957"/>
          </a:xfrm>
          <a:prstGeom prst="straightConnector1">
            <a:avLst/>
          </a:prstGeom>
          <a:noFill/>
          <a:ln>
            <a:solidFill>
              <a:srgbClr val="FF3300"/>
            </a:solidFill>
            <a:headEnd type="arrow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4295775" y="3051485"/>
            <a:ext cx="476250" cy="48577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71951" y="2994335"/>
            <a:ext cx="7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IP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3590925" y="2718110"/>
            <a:ext cx="466725" cy="561977"/>
          </a:xfrm>
          <a:prstGeom prst="straightConnector1">
            <a:avLst/>
          </a:prstGeom>
          <a:noFill/>
          <a:ln>
            <a:solidFill>
              <a:srgbClr val="00206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8" name="Oval 37"/>
          <p:cNvSpPr/>
          <p:nvPr/>
        </p:nvSpPr>
        <p:spPr bwMode="auto">
          <a:xfrm>
            <a:off x="4305300" y="2003735"/>
            <a:ext cx="476250" cy="48577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81476" y="1946585"/>
            <a:ext cx="72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</a:t>
            </a: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IP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3286125" y="2670485"/>
            <a:ext cx="723900" cy="0"/>
          </a:xfrm>
          <a:prstGeom prst="straightConnector1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8" name="TextBox 47"/>
          <p:cNvSpPr txBox="1"/>
          <p:nvPr/>
        </p:nvSpPr>
        <p:spPr>
          <a:xfrm>
            <a:off x="2562224" y="2365685"/>
            <a:ext cx="1381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Blue laser</a:t>
            </a:r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 flipV="1">
            <a:off x="4143375" y="2365686"/>
            <a:ext cx="219075" cy="247649"/>
          </a:xfrm>
          <a:prstGeom prst="straightConnector1">
            <a:avLst/>
          </a:prstGeom>
          <a:noFill/>
          <a:ln>
            <a:solidFill>
              <a:srgbClr val="00206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2" name="Sun 51"/>
          <p:cNvSpPr/>
          <p:nvPr/>
        </p:nvSpPr>
        <p:spPr bwMode="auto">
          <a:xfrm>
            <a:off x="4029076" y="2603810"/>
            <a:ext cx="114300" cy="142875"/>
          </a:xfrm>
          <a:prstGeom prst="sun">
            <a:avLst/>
          </a:prstGeom>
          <a:noFill/>
          <a:ln>
            <a:solidFill>
              <a:srgbClr val="00206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 bwMode="auto">
          <a:xfrm flipH="1" flipV="1">
            <a:off x="5019675" y="2746685"/>
            <a:ext cx="504825" cy="533403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Straight Arrow Connector 53"/>
          <p:cNvCxnSpPr/>
          <p:nvPr/>
        </p:nvCxnSpPr>
        <p:spPr bwMode="auto">
          <a:xfrm flipH="1">
            <a:off x="5029200" y="2670485"/>
            <a:ext cx="1104900" cy="1"/>
          </a:xfrm>
          <a:prstGeom prst="straightConnector1">
            <a:avLst/>
          </a:prstGeom>
          <a:noFill/>
          <a:ln>
            <a:solidFill>
              <a:srgbClr val="0070C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5" name="TextBox 54"/>
          <p:cNvSpPr txBox="1"/>
          <p:nvPr/>
        </p:nvSpPr>
        <p:spPr>
          <a:xfrm>
            <a:off x="5483801" y="2338842"/>
            <a:ext cx="1381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Blue laser</a:t>
            </a:r>
            <a:endParaRPr lang="en-US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 bwMode="auto">
          <a:xfrm flipH="1" flipV="1">
            <a:off x="4724400" y="2441885"/>
            <a:ext cx="171450" cy="190501"/>
          </a:xfrm>
          <a:prstGeom prst="straightConnector1">
            <a:avLst/>
          </a:prstGeom>
          <a:noFill/>
          <a:ln>
            <a:solidFill>
              <a:srgbClr val="FF0000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7" name="Sun 56"/>
          <p:cNvSpPr/>
          <p:nvPr/>
        </p:nvSpPr>
        <p:spPr bwMode="auto">
          <a:xfrm>
            <a:off x="4895851" y="2603810"/>
            <a:ext cx="114300" cy="142875"/>
          </a:xfrm>
          <a:prstGeom prst="sun">
            <a:avLst/>
          </a:prstGeom>
          <a:noFill/>
          <a:ln>
            <a:solidFill>
              <a:srgbClr val="FF000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0" y="434298"/>
            <a:ext cx="8933542" cy="826470"/>
          </a:xfrm>
        </p:spPr>
        <p:txBody>
          <a:bodyPr/>
          <a:lstStyle/>
          <a:p>
            <a:r>
              <a:rPr lang="en-US" sz="2800" b="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360GeV </a:t>
            </a:r>
            <a:r>
              <a:rPr lang="en-US" sz="2800" b="0" i="1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e</a:t>
            </a:r>
            <a:r>
              <a:rPr lang="en-US" sz="2800" b="0" kern="1200" baseline="30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+</a:t>
            </a:r>
            <a:r>
              <a:rPr lang="en-US" sz="2800" b="0" i="1" kern="1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e</a:t>
            </a:r>
            <a:r>
              <a:rPr lang="en-US" sz="2800" b="0" kern="12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-</a:t>
            </a:r>
            <a:r>
              <a:rPr lang="en-US" sz="2800" b="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Higgs Factory with the Add-on - Collider (just a straw man concept)</a:t>
            </a:r>
            <a:endParaRPr lang="en-US" sz="2800" b="0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What and Why Dielectric Wakefield Acceleration</a:t>
            </a: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Argonne Flexible Linear Collider</a:t>
            </a:r>
          </a:p>
          <a:p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Add-on for </a:t>
            </a:r>
            <a:r>
              <a:rPr lang="en-US" sz="28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 -  Collider</a:t>
            </a:r>
            <a:endParaRPr lang="en-US" sz="1200" dirty="0" smtClean="0">
              <a:solidFill>
                <a:schemeClr val="tx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LC R&amp;D @Argonne Wakefield Accelerator facility</a:t>
            </a:r>
          </a:p>
          <a:p>
            <a:endParaRPr lang="en-US" sz="12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sz="28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65" y="375608"/>
            <a:ext cx="9046152" cy="602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3236" y="5084613"/>
            <a:ext cx="8465127" cy="1323439"/>
          </a:xfrm>
          <a:prstGeom prst="rect">
            <a:avLst/>
          </a:prstGeom>
          <a:solidFill>
            <a:srgbClr val="DAEFC3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B05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 Pathway to AFLC using the AWA facility</a:t>
            </a:r>
            <a:endParaRPr lang="en-US" sz="4000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042F7D-BD52-4668-996B-F6F7F7BF7313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698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AWA facility: demonstrating critical technology elements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3990132"/>
            <a:ext cx="9144000" cy="2782558"/>
            <a:chOff x="-2381" y="2140761"/>
            <a:chExt cx="8875741" cy="26189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952" t="32953" r="52500" b="29143"/>
            <a:stretch>
              <a:fillRect/>
            </a:stretch>
          </p:blipFill>
          <p:spPr bwMode="auto">
            <a:xfrm>
              <a:off x="-2381" y="2140761"/>
              <a:ext cx="8875116" cy="2530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5114" t="53849" r="54155" b="29143"/>
            <a:stretch>
              <a:fillRect/>
            </a:stretch>
          </p:blipFill>
          <p:spPr bwMode="auto">
            <a:xfrm>
              <a:off x="8515350" y="3595670"/>
              <a:ext cx="156211" cy="1135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8515350" y="4198144"/>
              <a:ext cx="166687" cy="250032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669337" y="3571876"/>
              <a:ext cx="166687" cy="83185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20112" y="3429000"/>
              <a:ext cx="315913" cy="15875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256587" y="3175000"/>
              <a:ext cx="315913" cy="17145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520112" y="3175001"/>
              <a:ext cx="147637" cy="25400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455819" y="4310063"/>
              <a:ext cx="166687" cy="250032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2389" t="39322" r="67255" b="59429"/>
            <a:stretch>
              <a:fillRect/>
            </a:stretch>
          </p:blipFill>
          <p:spPr bwMode="auto">
            <a:xfrm>
              <a:off x="1566888" y="3036103"/>
              <a:ext cx="76174" cy="83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2389" t="39322" r="67255" b="59429"/>
            <a:stretch>
              <a:fillRect/>
            </a:stretch>
          </p:blipFill>
          <p:spPr bwMode="auto">
            <a:xfrm>
              <a:off x="964431" y="3036104"/>
              <a:ext cx="76174" cy="83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2389" t="39322" r="67255" b="59429"/>
            <a:stretch>
              <a:fillRect/>
            </a:stretch>
          </p:blipFill>
          <p:spPr bwMode="auto">
            <a:xfrm>
              <a:off x="1314475" y="2769404"/>
              <a:ext cx="76174" cy="83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8794" t="37254" r="70381" b="60355"/>
            <a:stretch>
              <a:fillRect/>
            </a:stretch>
          </p:blipFill>
          <p:spPr bwMode="auto">
            <a:xfrm>
              <a:off x="2958990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8794" t="37254" r="70381" b="60355"/>
            <a:stretch>
              <a:fillRect/>
            </a:stretch>
          </p:blipFill>
          <p:spPr bwMode="auto">
            <a:xfrm>
              <a:off x="3125678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8794" t="37254" r="70381" b="60355"/>
            <a:stretch>
              <a:fillRect/>
            </a:stretch>
          </p:blipFill>
          <p:spPr bwMode="auto">
            <a:xfrm>
              <a:off x="3289984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8794" t="37254" r="70381" b="60355"/>
            <a:stretch>
              <a:fillRect/>
            </a:stretch>
          </p:blipFill>
          <p:spPr bwMode="auto">
            <a:xfrm>
              <a:off x="3456671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8794" t="37254" r="70381" b="60355"/>
            <a:stretch>
              <a:fillRect/>
            </a:stretch>
          </p:blipFill>
          <p:spPr bwMode="auto">
            <a:xfrm>
              <a:off x="3625740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8794" t="37254" r="70381" b="60355"/>
            <a:stretch>
              <a:fillRect/>
            </a:stretch>
          </p:blipFill>
          <p:spPr bwMode="auto">
            <a:xfrm>
              <a:off x="3790046" y="4600200"/>
              <a:ext cx="176213" cy="159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24"/>
            <p:cNvSpPr/>
            <p:nvPr/>
          </p:nvSpPr>
          <p:spPr>
            <a:xfrm>
              <a:off x="3190875" y="4510086"/>
              <a:ext cx="600075" cy="22193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950493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002880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055267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07654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160041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12428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264813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317200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69587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421974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74361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526748" y="4595811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138239" y="2247901"/>
              <a:ext cx="247650" cy="71438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5213350" y="2335213"/>
              <a:ext cx="71438" cy="196056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520114" y="3357562"/>
              <a:ext cx="150017" cy="71438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668703" y="3595052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668704" y="3645058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668703" y="3697446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668704" y="3747452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668703" y="3799840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668704" y="3849846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668703" y="3902234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668704" y="3952240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668703" y="4002246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668704" y="4052252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668703" y="4104640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668704" y="4154646"/>
              <a:ext cx="138747" cy="53024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738498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790885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843272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895659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948046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000433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052818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105205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157592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209979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262366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314753" y="2428613"/>
              <a:ext cx="52865" cy="159545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2114080" y="2392065"/>
              <a:ext cx="307240" cy="0"/>
            </a:xfrm>
            <a:prstGeom prst="line">
              <a:avLst/>
            </a:prstGeom>
            <a:ln w="38100" cap="sq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2421320" y="2392065"/>
              <a:ext cx="0" cy="192025"/>
            </a:xfrm>
            <a:prstGeom prst="line">
              <a:avLst/>
            </a:prstGeom>
            <a:ln w="38100" cap="sq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765495" y="4465935"/>
              <a:ext cx="537670" cy="0"/>
            </a:xfrm>
            <a:prstGeom prst="line">
              <a:avLst/>
            </a:prstGeom>
            <a:ln w="38100" cap="sq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303165" y="4465935"/>
              <a:ext cx="0" cy="115215"/>
            </a:xfrm>
            <a:prstGeom prst="line">
              <a:avLst/>
            </a:prstGeom>
            <a:ln w="38100" cap="sq">
              <a:solidFill>
                <a:srgbClr val="00B05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8873360" y="3966670"/>
              <a:ext cx="0" cy="307240"/>
            </a:xfrm>
            <a:prstGeom prst="line">
              <a:avLst/>
            </a:prstGeom>
            <a:ln w="38100" cap="sq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8681335" y="4273910"/>
              <a:ext cx="192025" cy="0"/>
            </a:xfrm>
            <a:prstGeom prst="line">
              <a:avLst/>
            </a:prstGeom>
            <a:ln w="38100" cap="sq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563" t="33333" r="1665" b="26296"/>
            <a:stretch/>
          </p:blipFill>
          <p:spPr bwMode="auto">
            <a:xfrm>
              <a:off x="549919" y="3151618"/>
              <a:ext cx="7234970" cy="848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9509" t="58643" r="54118" b="29143"/>
            <a:stretch/>
          </p:blipFill>
          <p:spPr bwMode="auto">
            <a:xfrm>
              <a:off x="5029200" y="3855720"/>
              <a:ext cx="3497580" cy="815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8687" t="32953" r="57401" b="47749"/>
            <a:stretch/>
          </p:blipFill>
          <p:spPr bwMode="auto">
            <a:xfrm>
              <a:off x="4853940" y="2140761"/>
              <a:ext cx="2971800" cy="1288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4" name="Rectangle 73"/>
            <p:cNvSpPr/>
            <p:nvPr/>
          </p:nvSpPr>
          <p:spPr>
            <a:xfrm flipH="1">
              <a:off x="5216525" y="2335742"/>
              <a:ext cx="71439" cy="190499"/>
            </a:xfrm>
            <a:prstGeom prst="rect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3469481" y="3562350"/>
              <a:ext cx="74551" cy="259556"/>
            </a:xfrm>
            <a:custGeom>
              <a:avLst/>
              <a:gdLst>
                <a:gd name="connsiteX0" fmla="*/ 21432 w 74551"/>
                <a:gd name="connsiteY0" fmla="*/ 0 h 259556"/>
                <a:gd name="connsiteX1" fmla="*/ 21432 w 74551"/>
                <a:gd name="connsiteY1" fmla="*/ 0 h 259556"/>
                <a:gd name="connsiteX2" fmla="*/ 28575 w 74551"/>
                <a:gd name="connsiteY2" fmla="*/ 21431 h 259556"/>
                <a:gd name="connsiteX3" fmla="*/ 21432 w 74551"/>
                <a:gd name="connsiteY3" fmla="*/ 42863 h 259556"/>
                <a:gd name="connsiteX4" fmla="*/ 14288 w 74551"/>
                <a:gd name="connsiteY4" fmla="*/ 50006 h 259556"/>
                <a:gd name="connsiteX5" fmla="*/ 9525 w 74551"/>
                <a:gd name="connsiteY5" fmla="*/ 64294 h 259556"/>
                <a:gd name="connsiteX6" fmla="*/ 7144 w 74551"/>
                <a:gd name="connsiteY6" fmla="*/ 71438 h 259556"/>
                <a:gd name="connsiteX7" fmla="*/ 4763 w 74551"/>
                <a:gd name="connsiteY7" fmla="*/ 85725 h 259556"/>
                <a:gd name="connsiteX8" fmla="*/ 2382 w 74551"/>
                <a:gd name="connsiteY8" fmla="*/ 135731 h 259556"/>
                <a:gd name="connsiteX9" fmla="*/ 0 w 74551"/>
                <a:gd name="connsiteY9" fmla="*/ 142875 h 259556"/>
                <a:gd name="connsiteX10" fmla="*/ 2382 w 74551"/>
                <a:gd name="connsiteY10" fmla="*/ 180975 h 259556"/>
                <a:gd name="connsiteX11" fmla="*/ 7144 w 74551"/>
                <a:gd name="connsiteY11" fmla="*/ 197644 h 259556"/>
                <a:gd name="connsiteX12" fmla="*/ 16669 w 74551"/>
                <a:gd name="connsiteY12" fmla="*/ 211931 h 259556"/>
                <a:gd name="connsiteX13" fmla="*/ 21432 w 74551"/>
                <a:gd name="connsiteY13" fmla="*/ 219075 h 259556"/>
                <a:gd name="connsiteX14" fmla="*/ 23813 w 74551"/>
                <a:gd name="connsiteY14" fmla="*/ 228600 h 259556"/>
                <a:gd name="connsiteX15" fmla="*/ 21432 w 74551"/>
                <a:gd name="connsiteY15" fmla="*/ 257175 h 259556"/>
                <a:gd name="connsiteX16" fmla="*/ 30957 w 74551"/>
                <a:gd name="connsiteY16" fmla="*/ 259556 h 259556"/>
                <a:gd name="connsiteX17" fmla="*/ 73819 w 74551"/>
                <a:gd name="connsiteY17" fmla="*/ 257175 h 259556"/>
                <a:gd name="connsiteX18" fmla="*/ 66675 w 74551"/>
                <a:gd name="connsiteY18" fmla="*/ 250031 h 259556"/>
                <a:gd name="connsiteX19" fmla="*/ 61913 w 74551"/>
                <a:gd name="connsiteY19" fmla="*/ 230981 h 259556"/>
                <a:gd name="connsiteX20" fmla="*/ 61913 w 74551"/>
                <a:gd name="connsiteY20" fmla="*/ 188119 h 259556"/>
                <a:gd name="connsiteX21" fmla="*/ 61913 w 74551"/>
                <a:gd name="connsiteY21" fmla="*/ 188119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4551" h="259556">
                  <a:moveTo>
                    <a:pt x="21432" y="0"/>
                  </a:moveTo>
                  <a:lnTo>
                    <a:pt x="21432" y="0"/>
                  </a:lnTo>
                  <a:cubicBezTo>
                    <a:pt x="23813" y="7144"/>
                    <a:pt x="27580" y="13967"/>
                    <a:pt x="28575" y="21431"/>
                  </a:cubicBezTo>
                  <a:cubicBezTo>
                    <a:pt x="29715" y="29984"/>
                    <a:pt x="26506" y="36774"/>
                    <a:pt x="21432" y="42863"/>
                  </a:cubicBezTo>
                  <a:cubicBezTo>
                    <a:pt x="19276" y="45450"/>
                    <a:pt x="16669" y="47625"/>
                    <a:pt x="14288" y="50006"/>
                  </a:cubicBezTo>
                  <a:lnTo>
                    <a:pt x="9525" y="64294"/>
                  </a:lnTo>
                  <a:cubicBezTo>
                    <a:pt x="8731" y="66675"/>
                    <a:pt x="7557" y="68962"/>
                    <a:pt x="7144" y="71438"/>
                  </a:cubicBezTo>
                  <a:lnTo>
                    <a:pt x="4763" y="85725"/>
                  </a:lnTo>
                  <a:cubicBezTo>
                    <a:pt x="3969" y="102394"/>
                    <a:pt x="3768" y="119101"/>
                    <a:pt x="2382" y="135731"/>
                  </a:cubicBezTo>
                  <a:cubicBezTo>
                    <a:pt x="2174" y="138233"/>
                    <a:pt x="0" y="140365"/>
                    <a:pt x="0" y="142875"/>
                  </a:cubicBezTo>
                  <a:cubicBezTo>
                    <a:pt x="0" y="155600"/>
                    <a:pt x="1116" y="168313"/>
                    <a:pt x="2382" y="180975"/>
                  </a:cubicBezTo>
                  <a:cubicBezTo>
                    <a:pt x="2532" y="182478"/>
                    <a:pt x="5906" y="195416"/>
                    <a:pt x="7144" y="197644"/>
                  </a:cubicBezTo>
                  <a:cubicBezTo>
                    <a:pt x="9924" y="202647"/>
                    <a:pt x="13494" y="207169"/>
                    <a:pt x="16669" y="211931"/>
                  </a:cubicBezTo>
                  <a:lnTo>
                    <a:pt x="21432" y="219075"/>
                  </a:lnTo>
                  <a:cubicBezTo>
                    <a:pt x="22226" y="222250"/>
                    <a:pt x="23813" y="225327"/>
                    <a:pt x="23813" y="228600"/>
                  </a:cubicBezTo>
                  <a:cubicBezTo>
                    <a:pt x="23813" y="238158"/>
                    <a:pt x="19283" y="247862"/>
                    <a:pt x="21432" y="257175"/>
                  </a:cubicBezTo>
                  <a:cubicBezTo>
                    <a:pt x="22168" y="260364"/>
                    <a:pt x="27782" y="258762"/>
                    <a:pt x="30957" y="259556"/>
                  </a:cubicBezTo>
                  <a:cubicBezTo>
                    <a:pt x="45244" y="258762"/>
                    <a:pt x="59993" y="260862"/>
                    <a:pt x="73819" y="257175"/>
                  </a:cubicBezTo>
                  <a:cubicBezTo>
                    <a:pt x="77073" y="256307"/>
                    <a:pt x="68543" y="252833"/>
                    <a:pt x="66675" y="250031"/>
                  </a:cubicBezTo>
                  <a:cubicBezTo>
                    <a:pt x="64761" y="247160"/>
                    <a:pt x="61969" y="232267"/>
                    <a:pt x="61913" y="230981"/>
                  </a:cubicBezTo>
                  <a:cubicBezTo>
                    <a:pt x="61292" y="216707"/>
                    <a:pt x="61913" y="202406"/>
                    <a:pt x="61913" y="188119"/>
                  </a:cubicBezTo>
                  <a:lnTo>
                    <a:pt x="61913" y="188119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5" cstate="print"/>
          <a:srcRect l="476" t="35048" r="1666" b="29143"/>
          <a:stretch>
            <a:fillRect/>
          </a:stretch>
        </p:blipFill>
        <p:spPr bwMode="auto">
          <a:xfrm>
            <a:off x="885730" y="1842158"/>
            <a:ext cx="7696200" cy="881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7" name="TextBox 12"/>
          <p:cNvSpPr txBox="1">
            <a:spLocks noChangeArrowheads="1"/>
          </p:cNvSpPr>
          <p:nvPr/>
        </p:nvSpPr>
        <p:spPr bwMode="auto">
          <a:xfrm>
            <a:off x="3933730" y="1075340"/>
            <a:ext cx="1600200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EEX &amp; bunch compression</a:t>
            </a:r>
          </a:p>
        </p:txBody>
      </p:sp>
      <p:sp>
        <p:nvSpPr>
          <p:cNvPr id="78" name="TextBox 12"/>
          <p:cNvSpPr txBox="1">
            <a:spLocks noChangeArrowheads="1"/>
          </p:cNvSpPr>
          <p:nvPr/>
        </p:nvSpPr>
        <p:spPr bwMode="auto">
          <a:xfrm>
            <a:off x="0" y="3017044"/>
            <a:ext cx="29925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15 MeV witness beam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79" name="TextBox 12"/>
          <p:cNvSpPr txBox="1">
            <a:spLocks noChangeArrowheads="1"/>
          </p:cNvSpPr>
          <p:nvPr/>
        </p:nvSpPr>
        <p:spPr bwMode="auto">
          <a:xfrm>
            <a:off x="2084190" y="1168922"/>
            <a:ext cx="1066800" cy="646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collinear &amp; TBA</a:t>
            </a:r>
          </a:p>
        </p:txBody>
      </p:sp>
      <p:sp>
        <p:nvSpPr>
          <p:cNvPr id="80" name="TextBox 12"/>
          <p:cNvSpPr txBox="1">
            <a:spLocks noChangeArrowheads="1"/>
          </p:cNvSpPr>
          <p:nvPr/>
        </p:nvSpPr>
        <p:spPr bwMode="auto">
          <a:xfrm>
            <a:off x="5762317" y="2669285"/>
            <a:ext cx="31600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70 MeV drive beam</a:t>
            </a:r>
            <a:endParaRPr lang="en-US" sz="2000" b="1" dirty="0">
              <a:solidFill>
                <a:srgbClr val="00B050"/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6127038" y="2412743"/>
            <a:ext cx="747453" cy="1929"/>
          </a:xfrm>
          <a:prstGeom prst="straightConnector1">
            <a:avLst/>
          </a:prstGeom>
          <a:ln w="63500">
            <a:solidFill>
              <a:srgbClr val="00B05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1491781" y="2848421"/>
            <a:ext cx="769097" cy="10476"/>
          </a:xfrm>
          <a:prstGeom prst="straightConnector1">
            <a:avLst/>
          </a:prstGeom>
          <a:ln w="63500">
            <a:solidFill>
              <a:srgbClr val="00B05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 bwMode="auto">
          <a:xfrm>
            <a:off x="2273911" y="1606238"/>
            <a:ext cx="2726619" cy="111698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5" name="TextBox 12"/>
          <p:cNvSpPr txBox="1">
            <a:spLocks noChangeArrowheads="1"/>
          </p:cNvSpPr>
          <p:nvPr/>
        </p:nvSpPr>
        <p:spPr bwMode="auto">
          <a:xfrm>
            <a:off x="3031284" y="2646218"/>
            <a:ext cx="25050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</a:t>
            </a:r>
            <a:r>
              <a:rPr lang="en-US" sz="2000" b="1" dirty="0" smtClean="0">
                <a:solidFill>
                  <a:srgbClr val="FF0000"/>
                </a:solidFill>
              </a:rPr>
              <a:t>xperimental area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533930" y="3117794"/>
            <a:ext cx="3610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bunch trains of up to 32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Maximum charge in single bunch </a:t>
            </a:r>
            <a:r>
              <a:rPr lang="en-US" sz="1600" b="1" dirty="0" smtClean="0">
                <a:solidFill>
                  <a:srgbClr val="FF0000"/>
                </a:solidFill>
              </a:rPr>
              <a:t>100 </a:t>
            </a:r>
            <a:r>
              <a:rPr lang="en-US" sz="1600" b="1" dirty="0" err="1" smtClean="0">
                <a:solidFill>
                  <a:srgbClr val="FF0000"/>
                </a:solidFill>
              </a:rPr>
              <a:t>nC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maximum charge in bunch train </a:t>
            </a:r>
            <a:r>
              <a:rPr lang="en-US" sz="1600" b="1" dirty="0" smtClean="0">
                <a:solidFill>
                  <a:srgbClr val="FF0000"/>
                </a:solidFill>
              </a:rPr>
              <a:t>600 </a:t>
            </a:r>
            <a:r>
              <a:rPr lang="en-US" sz="1600" b="1" dirty="0" err="1" smtClean="0">
                <a:solidFill>
                  <a:srgbClr val="FF0000"/>
                </a:solidFill>
              </a:rPr>
              <a:t>nC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88" name="TextBox 87"/>
          <p:cNvSpPr txBox="1"/>
          <p:nvPr/>
        </p:nvSpPr>
        <p:spPr>
          <a:xfrm>
            <a:off x="992664" y="3250294"/>
            <a:ext cx="3610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</a:t>
            </a:r>
            <a:r>
              <a:rPr lang="en-US" sz="1600" dirty="0" smtClean="0"/>
              <a:t>ingle bunches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</a:t>
            </a:r>
            <a:r>
              <a:rPr lang="en-US" sz="1600" dirty="0" smtClean="0"/>
              <a:t>unch charge  0.05 to 60 </a:t>
            </a:r>
            <a:r>
              <a:rPr lang="en-US" sz="1600" dirty="0" err="1" smtClean="0"/>
              <a:t>nC</a:t>
            </a:r>
            <a:endParaRPr lang="en-US" sz="1600" dirty="0"/>
          </a:p>
        </p:txBody>
      </p:sp>
      <p:sp>
        <p:nvSpPr>
          <p:cNvPr id="86" name="Slide Number Placeholder 8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042F7D-BD52-4668-996B-F6F7F7BF7313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26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3552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Demonstrate AFLC-system in high fidelity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50166" y="1664419"/>
          <a:ext cx="8522898" cy="3733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84408"/>
                <a:gridCol w="3197525"/>
                <a:gridCol w="284096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Parameters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AFLC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requirements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AWA capability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Acceleration mechanism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Dielectric TBA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Dielectric TBA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Drive beam generation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1.3GHz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Photogun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1.3GHz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Photogun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Drive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beam current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65A (32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x 50nC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65A (16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x 50nC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RF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Power generation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26GHz 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1GW 20ns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26GHz 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1GW 15ns</a:t>
                      </a:r>
                      <a:endParaRPr lang="en-US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Main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beam generation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CLIC like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1.3GHz </a:t>
                      </a:r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Photogun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Main beam current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6.5A (0.5nC w/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interval of 77ps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0.5~10nC single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bunch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Main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linac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structure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26GHz DLA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26GHz DLA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Effective Gradient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200MeV/m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200MeV/m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Stages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Multiple stages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&gt;2 stages, 2</a:t>
                      </a:r>
                      <a:r>
                        <a:rPr lang="en-US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TBA units/stage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042F7D-BD52-4668-996B-F6F7F7BF7313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27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873" y="5902036"/>
            <a:ext cx="818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AWA can be used for AFLC-system high-fidelity demonstration.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0317" y="2882901"/>
            <a:ext cx="7910956" cy="1362075"/>
          </a:xfrm>
        </p:spPr>
        <p:txBody>
          <a:bodyPr/>
          <a:lstStyle/>
          <a:p>
            <a:r>
              <a:rPr lang="en-US" dirty="0" smtClean="0"/>
              <a:t>Report on recent experimental results @ AWA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1891" y="1454728"/>
            <a:ext cx="5846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Where we stand now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042F7D-BD52-4668-996B-F6F7F7BF7313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0546" y="4516582"/>
            <a:ext cx="7800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26GHz Dielectric TBA High Power RF Test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11.7GHz Metallic TBA  Acceleration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Staging Demonstration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Bunch shaping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60221"/>
            <a:ext cx="8933542" cy="1048143"/>
          </a:xfrm>
        </p:spPr>
        <p:txBody>
          <a:bodyPr/>
          <a:lstStyle/>
          <a:p>
            <a:r>
              <a:rPr lang="en-US" sz="2800" b="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High power test of 26GHz dielectric TBA </a:t>
            </a:r>
            <a:endParaRPr lang="en-US" sz="2800" b="0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04F3B-8C7C-496B-858E-75B051EC233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404040"/>
              </a:solidFill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 cstate="print"/>
          <a:srcRect b="8938"/>
          <a:stretch>
            <a:fillRect/>
          </a:stretch>
        </p:blipFill>
        <p:spPr bwMode="auto">
          <a:xfrm>
            <a:off x="331455" y="1611640"/>
            <a:ext cx="5436300" cy="370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DSC_0428++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8514" y="1589736"/>
            <a:ext cx="2698907" cy="125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" name="Group 13"/>
          <p:cNvGrpSpPr/>
          <p:nvPr/>
        </p:nvGrpSpPr>
        <p:grpSpPr>
          <a:xfrm>
            <a:off x="330204" y="4053249"/>
            <a:ext cx="2544880" cy="1255461"/>
            <a:chOff x="2308194" y="795310"/>
            <a:chExt cx="2650735" cy="1348175"/>
          </a:xfrm>
        </p:grpSpPr>
        <p:pic>
          <p:nvPicPr>
            <p:cNvPr id="48" name="Picture 47"/>
            <p:cNvPicPr>
              <a:picLocks noChangeAspect="1" noChangeArrowheads="1"/>
            </p:cNvPicPr>
            <p:nvPr/>
          </p:nvPicPr>
          <p:blipFill>
            <a:blip r:embed="rId5" cstate="print"/>
            <a:srcRect b="23506"/>
            <a:stretch>
              <a:fillRect/>
            </a:stretch>
          </p:blipFill>
          <p:spPr bwMode="auto">
            <a:xfrm>
              <a:off x="2308194" y="795310"/>
              <a:ext cx="2650735" cy="1348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14894" t="23199" r="20213" b="11200"/>
            <a:stretch>
              <a:fillRect/>
            </a:stretch>
          </p:blipFill>
          <p:spPr bwMode="auto">
            <a:xfrm>
              <a:off x="3203850" y="795310"/>
              <a:ext cx="958332" cy="65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50" name="Straight Arrow Connector 49"/>
          <p:cNvCxnSpPr/>
          <p:nvPr/>
        </p:nvCxnSpPr>
        <p:spPr>
          <a:xfrm>
            <a:off x="960120" y="3131121"/>
            <a:ext cx="218049" cy="869383"/>
          </a:xfrm>
          <a:prstGeom prst="straightConnector1">
            <a:avLst/>
          </a:prstGeom>
          <a:noFill/>
          <a:ln w="57150" cap="flat" cmpd="sng" algn="ctr">
            <a:solidFill>
              <a:srgbClr val="FFFF66"/>
            </a:solidFill>
            <a:prstDash val="solid"/>
            <a:tailEnd type="arrow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  <p:sp>
        <p:nvSpPr>
          <p:cNvPr id="51" name="TextBox 50"/>
          <p:cNvSpPr txBox="1"/>
          <p:nvPr/>
        </p:nvSpPr>
        <p:spPr>
          <a:xfrm>
            <a:off x="342680" y="4029041"/>
            <a:ext cx="629728" cy="369332"/>
          </a:xfrm>
          <a:prstGeom prst="rect">
            <a:avLst/>
          </a:prstGeom>
          <a:gradFill rotWithShape="1">
            <a:gsLst>
              <a:gs pos="0">
                <a:srgbClr val="00609C">
                  <a:shade val="85000"/>
                </a:srgbClr>
              </a:gs>
              <a:gs pos="100000">
                <a:srgbClr val="00609C">
                  <a:tint val="90000"/>
                  <a:alpha val="100000"/>
                  <a:satMod val="200000"/>
                </a:srgbClr>
              </a:gs>
            </a:gsLst>
            <a:path path="circle">
              <a:fillToRect l="100000" t="100000" r="100000" b="100000"/>
            </a:path>
          </a:gradFill>
          <a:ln>
            <a:noFill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DLA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059003" y="1569620"/>
            <a:ext cx="1029419" cy="369332"/>
          </a:xfrm>
          <a:prstGeom prst="rect">
            <a:avLst/>
          </a:prstGeom>
          <a:gradFill rotWithShape="1">
            <a:gsLst>
              <a:gs pos="0">
                <a:srgbClr val="00609C">
                  <a:shade val="85000"/>
                </a:srgbClr>
              </a:gs>
              <a:gs pos="100000">
                <a:srgbClr val="00609C">
                  <a:tint val="90000"/>
                  <a:alpha val="100000"/>
                  <a:satMod val="200000"/>
                </a:srgbClr>
              </a:gs>
            </a:gsLst>
            <a:path path="circle">
              <a:fillToRect l="100000" t="100000" r="100000" b="100000"/>
            </a:path>
          </a:gradFill>
          <a:ln>
            <a:noFill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DPETS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76004" y="2581344"/>
            <a:ext cx="1282958" cy="253916"/>
          </a:xfrm>
          <a:prstGeom prst="rect">
            <a:avLst/>
          </a:prstGeom>
          <a:gradFill rotWithShape="1">
            <a:gsLst>
              <a:gs pos="0">
                <a:srgbClr val="00609C">
                  <a:shade val="85000"/>
                </a:srgbClr>
              </a:gs>
              <a:gs pos="100000">
                <a:srgbClr val="00609C">
                  <a:tint val="90000"/>
                  <a:alpha val="100000"/>
                  <a:satMod val="200000"/>
                </a:srgbClr>
              </a:gs>
            </a:gsLst>
            <a:path path="circle">
              <a:fillToRect l="100000" t="100000" r="100000" b="100000"/>
            </a:path>
          </a:gradFill>
          <a:ln>
            <a:noFill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ID=7mm, L=30cm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556352" y="5044969"/>
            <a:ext cx="1308340" cy="253916"/>
          </a:xfrm>
          <a:prstGeom prst="rect">
            <a:avLst/>
          </a:prstGeom>
          <a:gradFill rotWithShape="1">
            <a:gsLst>
              <a:gs pos="0">
                <a:srgbClr val="00609C">
                  <a:shade val="85000"/>
                </a:srgbClr>
              </a:gs>
              <a:gs pos="100000">
                <a:srgbClr val="00609C">
                  <a:tint val="90000"/>
                  <a:alpha val="100000"/>
                  <a:satMod val="200000"/>
                </a:srgbClr>
              </a:gs>
            </a:gsLst>
            <a:path path="circle">
              <a:fillToRect l="100000" t="100000" r="100000" b="100000"/>
            </a:path>
          </a:gradFill>
          <a:ln>
            <a:noFill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ID=3mm, L=10cm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96354" y="1589270"/>
            <a:ext cx="3006969" cy="4431983"/>
          </a:xfrm>
          <a:prstGeom prst="rect">
            <a:avLst/>
          </a:prstGeom>
          <a:gradFill rotWithShape="1">
            <a:gsLst>
              <a:gs pos="0">
                <a:srgbClr val="00609C">
                  <a:shade val="85000"/>
                </a:srgbClr>
              </a:gs>
              <a:gs pos="100000">
                <a:srgbClr val="00609C">
                  <a:tint val="90000"/>
                  <a:alpha val="100000"/>
                  <a:satMod val="200000"/>
                </a:srgbClr>
              </a:gs>
            </a:gsLst>
            <a:path path="circle">
              <a:fillToRect l="100000" t="100000" r="100000" b="10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~4MeV deceleration was measured for each drive bunch which is aligned with ~160MW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rf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power output by a 4x22nC bunch train.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~1.8MeV acceleration of a 230pC witness beam transmitted through the dielectric accelerator, which is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eqv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to ~50MV/m gradient.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Note: Gradient is lower than the ideal case due to the combination of RF loss in the waveguide, miss-match of the phase advance, and inefficient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rf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coupling, etc.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56" name="Curved Connector 55"/>
          <p:cNvCxnSpPr/>
          <p:nvPr/>
        </p:nvCxnSpPr>
        <p:spPr>
          <a:xfrm rot="10800000">
            <a:off x="4211515" y="2839916"/>
            <a:ext cx="1169378" cy="457201"/>
          </a:xfrm>
          <a:prstGeom prst="curvedConnector3">
            <a:avLst>
              <a:gd name="adj1" fmla="val 100376"/>
            </a:avLst>
          </a:prstGeom>
          <a:noFill/>
          <a:ln w="38100" cap="flat" cmpd="sng" algn="ctr">
            <a:solidFill>
              <a:srgbClr val="FFFF00"/>
            </a:solidFill>
            <a:prstDash val="solid"/>
            <a:headEnd type="none" w="med" len="med"/>
            <a:tailEnd type="triangle" w="med" len="med"/>
          </a:ln>
          <a:effectLst>
            <a:outerShdw blurRad="38100" dist="25400" dir="5400000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2625"/>
          </a:xfrm>
        </p:spPr>
        <p:txBody>
          <a:bodyPr/>
          <a:lstStyle/>
          <a:p>
            <a:r>
              <a:rPr lang="en-US" dirty="0" smtClean="0"/>
              <a:t>Main Advanced Accelerator Schemes</a:t>
            </a:r>
            <a:endParaRPr lang="en-US" dirty="0"/>
          </a:p>
        </p:txBody>
      </p:sp>
      <p:sp>
        <p:nvSpPr>
          <p:cNvPr id="6" name="Bevel 5"/>
          <p:cNvSpPr/>
          <p:nvPr/>
        </p:nvSpPr>
        <p:spPr bwMode="auto">
          <a:xfrm>
            <a:off x="450270" y="1689384"/>
            <a:ext cx="2355274" cy="665018"/>
          </a:xfrm>
          <a:prstGeom prst="bevel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Pump Source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19544" y="2964892"/>
            <a:ext cx="2216727" cy="63730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n w="11430"/>
                <a:solidFill>
                  <a:srgbClr val="7030A0"/>
                </a:solidFill>
                <a:latin typeface="Calibri" pitchFamily="34" charset="0"/>
              </a:rPr>
              <a:t>beam</a:t>
            </a:r>
            <a:endParaRPr kumimoji="0" lang="en-US" sz="3200" b="1" i="0" u="none" strike="noStrike" normalizeH="0" baseline="0" dirty="0" smtClean="0">
              <a:ln w="11430"/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19544" y="4211819"/>
            <a:ext cx="2216727" cy="63730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n w="11430"/>
                <a:solidFill>
                  <a:srgbClr val="7030A0"/>
                </a:solidFill>
                <a:latin typeface="Calibri" pitchFamily="34" charset="0"/>
              </a:rPr>
              <a:t>Laser</a:t>
            </a:r>
            <a:endParaRPr kumimoji="0" lang="en-US" sz="3200" b="1" i="0" u="none" strike="noStrike" normalizeH="0" baseline="0" dirty="0" smtClean="0">
              <a:ln w="11430"/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9" name="Bevel 8"/>
          <p:cNvSpPr/>
          <p:nvPr/>
        </p:nvSpPr>
        <p:spPr bwMode="auto">
          <a:xfrm>
            <a:off x="3696691" y="1689384"/>
            <a:ext cx="2355274" cy="665018"/>
          </a:xfrm>
          <a:prstGeom prst="bevel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Medium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765965" y="2964021"/>
            <a:ext cx="2216727" cy="63730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n w="11430"/>
                <a:solidFill>
                  <a:srgbClr val="7030A0"/>
                </a:solidFill>
                <a:latin typeface="Calibri" pitchFamily="34" charset="0"/>
              </a:rPr>
              <a:t>Structure</a:t>
            </a:r>
            <a:endParaRPr kumimoji="0" lang="en-US" sz="3200" b="1" i="0" u="none" strike="noStrike" normalizeH="0" baseline="0" dirty="0" smtClean="0">
              <a:ln w="11430"/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765965" y="4210948"/>
            <a:ext cx="2216727" cy="637309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smtClean="0">
                <a:ln w="11430"/>
                <a:solidFill>
                  <a:srgbClr val="7030A0"/>
                </a:solidFill>
                <a:latin typeface="Calibri" pitchFamily="34" charset="0"/>
              </a:rPr>
              <a:t>Plasma</a:t>
            </a:r>
            <a:endParaRPr kumimoji="0" lang="en-US" sz="3200" b="1" i="0" u="none" strike="noStrike" normalizeH="0" baseline="0" dirty="0" smtClean="0">
              <a:ln w="11430"/>
              <a:solidFill>
                <a:srgbClr val="7030A0"/>
              </a:solidFill>
              <a:latin typeface="Calibri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2736271" y="3157981"/>
            <a:ext cx="1029694" cy="871"/>
          </a:xfrm>
          <a:prstGeom prst="straightConnector1">
            <a:avLst/>
          </a:prstGeom>
          <a:noFill/>
          <a:ln w="76200">
            <a:solidFill>
              <a:srgbClr val="9900FF"/>
            </a:solidFill>
            <a:tailEnd type="stealth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688932" y="2771776"/>
            <a:ext cx="121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DWA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Arrow Connector 16"/>
          <p:cNvCxnSpPr>
            <a:endCxn id="10" idx="1"/>
          </p:cNvCxnSpPr>
          <p:nvPr/>
        </p:nvCxnSpPr>
        <p:spPr bwMode="auto">
          <a:xfrm flipV="1">
            <a:off x="2718520" y="3282676"/>
            <a:ext cx="1047445" cy="1322682"/>
          </a:xfrm>
          <a:prstGeom prst="straightConnector1">
            <a:avLst/>
          </a:prstGeom>
          <a:noFill/>
          <a:ln w="76200">
            <a:solidFill>
              <a:srgbClr val="9900FF"/>
            </a:solidFill>
            <a:tailEnd type="stealth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6688932" y="3209926"/>
            <a:ext cx="121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DLA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88932" y="4052889"/>
            <a:ext cx="121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PWFA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88932" y="4491039"/>
            <a:ext cx="1214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LPWA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2736271" y="4654281"/>
            <a:ext cx="1029694" cy="871"/>
          </a:xfrm>
          <a:prstGeom prst="straightConnector1">
            <a:avLst/>
          </a:prstGeom>
          <a:noFill/>
          <a:ln w="76200">
            <a:solidFill>
              <a:srgbClr val="9900FF"/>
            </a:solidFill>
            <a:tailEnd type="stealth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736271" y="3241984"/>
            <a:ext cx="1029694" cy="1246056"/>
          </a:xfrm>
          <a:prstGeom prst="straightConnector1">
            <a:avLst/>
          </a:prstGeom>
          <a:noFill/>
          <a:ln w="76200">
            <a:solidFill>
              <a:srgbClr val="9900FF"/>
            </a:solidFill>
            <a:tailEnd type="stealth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grpSp>
        <p:nvGrpSpPr>
          <p:cNvPr id="35" name="Group 34"/>
          <p:cNvGrpSpPr/>
          <p:nvPr/>
        </p:nvGrpSpPr>
        <p:grpSpPr>
          <a:xfrm>
            <a:off x="498761" y="2798618"/>
            <a:ext cx="7259784" cy="803562"/>
            <a:chOff x="498761" y="2798618"/>
            <a:chExt cx="7259784" cy="803562"/>
          </a:xfrm>
        </p:grpSpPr>
        <p:sp>
          <p:nvSpPr>
            <p:cNvPr id="30" name="Rectangle 29"/>
            <p:cNvSpPr/>
            <p:nvPr/>
          </p:nvSpPr>
          <p:spPr bwMode="auto">
            <a:xfrm>
              <a:off x="6539345" y="2798618"/>
              <a:ext cx="1219200" cy="4017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3768434" y="2951017"/>
              <a:ext cx="2230583" cy="651163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dash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98761" y="2951017"/>
              <a:ext cx="2230583" cy="651163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dash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6096000" y="3103418"/>
              <a:ext cx="360218" cy="166254"/>
            </a:xfrm>
            <a:prstGeom prst="straightConnector1">
              <a:avLst/>
            </a:prstGeom>
            <a:noFill/>
            <a:ln w="28575">
              <a:solidFill>
                <a:srgbClr val="FF0000"/>
              </a:solidFill>
              <a:tailEnd type="arrow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F2CD-EDD5-40F2-9F9E-AF7E8F696785}" type="slidenum">
              <a:rPr lang="en-US" altLang="zh-CN" smtClean="0"/>
              <a:pPr/>
              <a:t>30</a:t>
            </a:fld>
            <a:endParaRPr lang="en-US" altLang="zh-CN"/>
          </a:p>
        </p:txBody>
      </p:sp>
      <p:grpSp>
        <p:nvGrpSpPr>
          <p:cNvPr id="2" name="Group 18"/>
          <p:cNvGrpSpPr/>
          <p:nvPr/>
        </p:nvGrpSpPr>
        <p:grpSpPr>
          <a:xfrm>
            <a:off x="1291772" y="926047"/>
            <a:ext cx="7260424" cy="5377542"/>
            <a:chOff x="1291772" y="926047"/>
            <a:chExt cx="7260424" cy="5377542"/>
          </a:xfrm>
        </p:grpSpPr>
        <p:pic>
          <p:nvPicPr>
            <p:cNvPr id="5396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91772" y="926047"/>
              <a:ext cx="7170056" cy="5377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Arrow Connector 4"/>
            <p:cNvCxnSpPr/>
            <p:nvPr/>
          </p:nvCxnSpPr>
          <p:spPr>
            <a:xfrm flipH="1" flipV="1">
              <a:off x="6702484" y="2882427"/>
              <a:ext cx="1463320" cy="254177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 rot="659096">
              <a:off x="6846344" y="3062304"/>
              <a:ext cx="17058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Drive Beam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4486940" y="2913321"/>
              <a:ext cx="808074" cy="531628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20297462">
              <a:off x="4787181" y="3215589"/>
              <a:ext cx="8055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RF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3172046" y="5181600"/>
              <a:ext cx="613145" cy="262270"/>
            </a:xfrm>
            <a:prstGeom prst="straightConnector1">
              <a:avLst/>
            </a:prstGeom>
            <a:ln w="762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1404073">
              <a:off x="2586097" y="5448846"/>
              <a:ext cx="1993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Witness Beam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129498"/>
            <a:ext cx="9144000" cy="675273"/>
          </a:xfrm>
        </p:spPr>
        <p:txBody>
          <a:bodyPr/>
          <a:lstStyle/>
          <a:p>
            <a:r>
              <a:rPr lang="en-US" sz="2800" b="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11.7GHz Metallic TBA  Acceleration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l="27906" r="23825"/>
          <a:stretch>
            <a:fillRect/>
          </a:stretch>
        </p:blipFill>
        <p:spPr bwMode="auto">
          <a:xfrm>
            <a:off x="6706592" y="3831770"/>
            <a:ext cx="1733541" cy="2387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urved Connector 12"/>
          <p:cNvCxnSpPr/>
          <p:nvPr/>
        </p:nvCxnSpPr>
        <p:spPr>
          <a:xfrm>
            <a:off x="3875314" y="5050971"/>
            <a:ext cx="3288759" cy="351273"/>
          </a:xfrm>
          <a:prstGeom prst="curvedConnector3">
            <a:avLst>
              <a:gd name="adj1" fmla="val 50000"/>
            </a:avLst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A64FC-EFA9-4F80-A923-BAF87AAC86B7}" type="slidenum">
              <a:rPr lang="en-US" altLang="zh-CN" smtClean="0"/>
              <a:pPr/>
              <a:t>31</a:t>
            </a:fld>
            <a:endParaRPr lang="en-US" altLang="zh-CN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3855"/>
            <a:ext cx="8933542" cy="1122218"/>
          </a:xfrm>
          <a:prstGeom prst="rect">
            <a:avLst/>
          </a:prstGeom>
        </p:spPr>
        <p:txBody>
          <a:bodyPr/>
          <a:lstStyle/>
          <a:p>
            <a:pPr defTabSz="457200" eaLnBrk="0" hangingPunct="0">
              <a:defRPr/>
            </a:pP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~150MeV/m Acceleration Achieved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3558" r="7102"/>
          <a:stretch>
            <a:fillRect/>
          </a:stretch>
        </p:blipFill>
        <p:spPr bwMode="auto">
          <a:xfrm>
            <a:off x="250167" y="1626379"/>
            <a:ext cx="4473662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2886" r="1510"/>
          <a:stretch>
            <a:fillRect/>
          </a:stretch>
        </p:blipFill>
        <p:spPr bwMode="auto">
          <a:xfrm>
            <a:off x="4884865" y="1587440"/>
            <a:ext cx="4259135" cy="3234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10458" y="129498"/>
            <a:ext cx="8229600" cy="675273"/>
          </a:xfrm>
        </p:spPr>
        <p:txBody>
          <a:bodyPr/>
          <a:lstStyle/>
          <a:p>
            <a:r>
              <a:rPr lang="en-US" sz="3200" b="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Staging Demonstration</a:t>
            </a:r>
            <a:br>
              <a:rPr lang="en-US" sz="3200" b="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0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942109" y="1146049"/>
            <a:ext cx="7148946" cy="535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6871855" y="4475018"/>
            <a:ext cx="1177636" cy="720438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 rot="1974952">
            <a:off x="6830290" y="4953792"/>
            <a:ext cx="141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Drive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826328" y="2992586"/>
            <a:ext cx="748146" cy="540327"/>
          </a:xfrm>
          <a:prstGeom prst="straightConnector1">
            <a:avLst/>
          </a:prstGeom>
          <a:noFill/>
          <a:ln w="76200" cap="flat" cmpd="sng" algn="ctr">
            <a:solidFill>
              <a:srgbClr val="00FF00"/>
            </a:solidFill>
            <a:prstDash val="soli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 rot="19042721">
            <a:off x="2493817" y="2570810"/>
            <a:ext cx="141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Witness</a:t>
            </a:r>
            <a:endParaRPr lang="en-US" sz="2800" b="1" dirty="0">
              <a:solidFill>
                <a:srgbClr val="00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04F3B-8C7C-496B-858E-75B051EC233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40404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3168" y="3161297"/>
            <a:ext cx="15311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 smtClean="0">
                <a:ln w="12700" cmpd="sng">
                  <a:solidFill>
                    <a:srgbClr val="00FF00"/>
                  </a:solidFill>
                  <a:prstDash val="solid"/>
                </a:ln>
                <a:solidFill>
                  <a:srgbClr val="CCFF9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Stage1</a:t>
            </a:r>
            <a:endParaRPr lang="en-US" sz="3600" b="1" spc="50" dirty="0">
              <a:ln w="12700" cmpd="sng">
                <a:solidFill>
                  <a:srgbClr val="00FF00"/>
                </a:solidFill>
                <a:prstDash val="solid"/>
              </a:ln>
              <a:solidFill>
                <a:srgbClr val="CCFF99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84732" y="4408206"/>
            <a:ext cx="15311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spc="50" dirty="0" smtClean="0">
                <a:ln w="12700" cmpd="sng">
                  <a:solidFill>
                    <a:srgbClr val="00FF00"/>
                  </a:solidFill>
                  <a:prstDash val="solid"/>
                </a:ln>
                <a:solidFill>
                  <a:srgbClr val="CCFF99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Stage2</a:t>
            </a:r>
            <a:endParaRPr lang="en-US" sz="3600" b="1" spc="50" dirty="0">
              <a:ln w="12700" cmpd="sng">
                <a:solidFill>
                  <a:srgbClr val="00FF00"/>
                </a:solidFill>
                <a:prstDash val="solid"/>
              </a:ln>
              <a:solidFill>
                <a:srgbClr val="CCFF99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>
          <a:xfrm>
            <a:off x="0" y="166255"/>
            <a:ext cx="9091612" cy="6762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Timing Required for Staging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PoP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Experiment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17" t="24074" r="51354" b="21111"/>
          <a:stretch/>
        </p:blipFill>
        <p:spPr bwMode="auto">
          <a:xfrm>
            <a:off x="512618" y="1721736"/>
            <a:ext cx="8423564" cy="318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800649" y="1274618"/>
            <a:ext cx="6886151" cy="4973493"/>
            <a:chOff x="1800649" y="1274618"/>
            <a:chExt cx="6886151" cy="4973493"/>
          </a:xfrm>
        </p:grpSpPr>
        <p:sp>
          <p:nvSpPr>
            <p:cNvPr id="6" name="TextBox 5"/>
            <p:cNvSpPr txBox="1"/>
            <p:nvPr/>
          </p:nvSpPr>
          <p:spPr>
            <a:xfrm>
              <a:off x="1800649" y="5663336"/>
              <a:ext cx="5265169" cy="584775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L =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N</a:t>
              </a:r>
              <a:r>
                <a:rPr lang="en-US" sz="3200" i="1" dirty="0" smtClean="0">
                  <a:sym typeface="Symbol"/>
                </a:rPr>
                <a:t>,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(N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 ≥ 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6,</a:t>
              </a:r>
              <a:r>
                <a:rPr lang="en-US" sz="3200" i="1" dirty="0" smtClean="0">
                  <a:sym typeface="Symbol"/>
                </a:rPr>
                <a:t> </a:t>
              </a:r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  <a:sym typeface="Symbol"/>
                </a:rPr>
                <a:t> =23cm)</a:t>
              </a:r>
              <a:endParaRPr lang="en-US" sz="3200" i="1" baseline="-25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V="1">
              <a:off x="2299854" y="1274618"/>
              <a:ext cx="665018" cy="1039091"/>
            </a:xfrm>
            <a:prstGeom prst="line">
              <a:avLst/>
            </a:prstGeom>
            <a:noFill/>
            <a:ln w="38100">
              <a:solidFill>
                <a:srgbClr val="FF33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8021782" y="2161308"/>
              <a:ext cx="665018" cy="1039091"/>
            </a:xfrm>
            <a:prstGeom prst="line">
              <a:avLst/>
            </a:prstGeom>
            <a:noFill/>
            <a:ln w="38100">
              <a:solidFill>
                <a:srgbClr val="FF33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>
              <a:off x="2770909" y="1662545"/>
              <a:ext cx="5624946" cy="817419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15" name="TextBox 14"/>
            <p:cNvSpPr txBox="1"/>
            <p:nvPr/>
          </p:nvSpPr>
          <p:spPr>
            <a:xfrm rot="622458">
              <a:off x="5163636" y="1596766"/>
              <a:ext cx="60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sz="32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 rot="597294">
            <a:off x="484909" y="4253345"/>
            <a:ext cx="2355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Stage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619855">
            <a:off x="6096000" y="4987634"/>
            <a:ext cx="2355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Stage 2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5171" y="1611002"/>
            <a:ext cx="9142532" cy="1670285"/>
            <a:chOff x="45171" y="1611002"/>
            <a:chExt cx="9142532" cy="1670285"/>
          </a:xfrm>
        </p:grpSpPr>
        <p:sp>
          <p:nvSpPr>
            <p:cNvPr id="32" name="Right Arrow 31"/>
            <p:cNvSpPr/>
            <p:nvPr/>
          </p:nvSpPr>
          <p:spPr>
            <a:xfrm rot="11285286">
              <a:off x="45171" y="1844428"/>
              <a:ext cx="354850" cy="10358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 rot="485286">
              <a:off x="300665" y="1611002"/>
              <a:ext cx="20898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Drive train-1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 rot="485286">
              <a:off x="477672" y="1891315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 rot="485286">
              <a:off x="647029" y="1915382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 rot="485286">
              <a:off x="816387" y="1939450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 rot="485286">
              <a:off x="985744" y="1963517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 rot="485286">
              <a:off x="1155101" y="1987584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rot="485286">
              <a:off x="1324459" y="2011651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rot="485286">
              <a:off x="1493816" y="2035719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485286">
              <a:off x="1663175" y="2059786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485286">
              <a:off x="7919638" y="3040245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485286">
              <a:off x="8088995" y="3064312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rot="485286">
              <a:off x="8258352" y="3088379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rot="485286">
              <a:off x="8427710" y="3112447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 rot="485286">
              <a:off x="8597067" y="3136514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 rot="485286">
              <a:off x="8766425" y="3160581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 rot="485286">
              <a:off x="8935782" y="3184648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 rot="485286">
              <a:off x="9105141" y="3208716"/>
              <a:ext cx="58057" cy="7257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 rot="485286">
              <a:off x="7400441" y="2647823"/>
              <a:ext cx="1787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2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Drive train-2</a:t>
              </a:r>
              <a:endParaRPr lang="en-US" sz="20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 rot="588451">
            <a:off x="-149763" y="3276270"/>
            <a:ext cx="2242457" cy="384605"/>
            <a:chOff x="-177473" y="3276270"/>
            <a:chExt cx="2242457" cy="384605"/>
          </a:xfrm>
        </p:grpSpPr>
        <p:sp>
          <p:nvSpPr>
            <p:cNvPr id="53" name="Right Arrow 52"/>
            <p:cNvSpPr/>
            <p:nvPr/>
          </p:nvSpPr>
          <p:spPr>
            <a:xfrm>
              <a:off x="250712" y="3573827"/>
              <a:ext cx="493485" cy="72558"/>
            </a:xfrm>
            <a:prstGeom prst="rightArrow">
              <a:avLst/>
            </a:prstGeom>
            <a:solidFill>
              <a:srgbClr val="9900FF"/>
            </a:solidFill>
            <a:ln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77473" y="3276270"/>
              <a:ext cx="22424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2">
                      <a:lumMod val="10000"/>
                    </a:schemeClr>
                  </a:solidFill>
                </a:rPr>
                <a:t>Witness bunch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-3270" y="3588304"/>
              <a:ext cx="58057" cy="72571"/>
            </a:xfrm>
            <a:prstGeom prst="ellipse">
              <a:avLst/>
            </a:prstGeom>
            <a:solidFill>
              <a:srgbClr val="CC00FF"/>
            </a:solidFill>
            <a:ln>
              <a:solidFill>
                <a:srgbClr val="CC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1801092" y="3643746"/>
            <a:ext cx="4807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rgbClr val="FF0000"/>
                </a:solidFill>
              </a:rPr>
              <a:t>Two Drive trains to successively accelerate one witness bunch while preserving its beam quality</a:t>
            </a:r>
            <a:endParaRPr lang="en-US" sz="2400" u="sng" dirty="0">
              <a:solidFill>
                <a:srgbClr val="FF0000"/>
              </a:solidFill>
            </a:endParaRP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63FF10-02B5-481C-B935-8EAB4850A911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40404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09" y="246269"/>
            <a:ext cx="5583382" cy="675273"/>
          </a:xfrm>
        </p:spPr>
        <p:txBody>
          <a:bodyPr/>
          <a:lstStyle/>
          <a:p>
            <a:r>
              <a:rPr lang="en-US" sz="3200" b="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Staging Experiment at AWA</a:t>
            </a:r>
            <a:endParaRPr lang="en-US" sz="3200" b="0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F2CD-EDD5-40F2-9F9E-AF7E8F696785}" type="slidenum">
              <a:rPr lang="en-US" altLang="zh-CN" smtClean="0"/>
              <a:pPr/>
              <a:t>34</a:t>
            </a:fld>
            <a:endParaRPr lang="en-US" altLang="zh-CN"/>
          </a:p>
        </p:txBody>
      </p:sp>
      <p:pic>
        <p:nvPicPr>
          <p:cNvPr id="5744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473" y="990600"/>
            <a:ext cx="6705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5001492" y="1288473"/>
            <a:ext cx="2660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Drive beam off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084618" y="2618510"/>
            <a:ext cx="257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Drive Train #1 on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84618" y="3893128"/>
            <a:ext cx="2576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Drive Train #2 on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34837" y="5430983"/>
            <a:ext cx="2729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Drive Train #1+2 on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3F2CD-EDD5-40F2-9F9E-AF7E8F696785}" type="slidenum">
              <a:rPr lang="en-US" altLang="zh-CN" smtClean="0"/>
              <a:pPr/>
              <a:t>35</a:t>
            </a:fld>
            <a:endParaRPr lang="en-US" altLang="zh-CN"/>
          </a:p>
        </p:txBody>
      </p:sp>
      <p:pic>
        <p:nvPicPr>
          <p:cNvPr id="1228" name="Picture 204"/>
          <p:cNvPicPr>
            <a:picLocks noChangeAspect="1" noChangeArrowheads="1"/>
          </p:cNvPicPr>
          <p:nvPr/>
        </p:nvPicPr>
        <p:blipFill>
          <a:blip r:embed="rId2" cstate="print"/>
          <a:srcRect l="9003" t="6824" r="7729" b="8345"/>
          <a:stretch>
            <a:fillRect/>
          </a:stretch>
        </p:blipFill>
        <p:spPr bwMode="auto">
          <a:xfrm>
            <a:off x="450166" y="2743224"/>
            <a:ext cx="4600136" cy="353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" name="TextBox 208"/>
          <p:cNvSpPr txBox="1"/>
          <p:nvPr/>
        </p:nvSpPr>
        <p:spPr>
          <a:xfrm>
            <a:off x="5387926" y="2827249"/>
            <a:ext cx="3629462" cy="31700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Using Micro-Lens Array and  mask produce the “ideal” transverse shaped bunch (Drive + witness bunches).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Using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Emittance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Exchanger or Double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Emittance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Exchanger to transform the beam transverse profile to the current temporal profile.</a:t>
            </a:r>
          </a:p>
        </p:txBody>
      </p:sp>
      <p:sp>
        <p:nvSpPr>
          <p:cNvPr id="210" name="Title 2"/>
          <p:cNvSpPr>
            <a:spLocks noGrp="1"/>
          </p:cNvSpPr>
          <p:nvPr>
            <p:ph type="title"/>
          </p:nvPr>
        </p:nvSpPr>
        <p:spPr>
          <a:xfrm>
            <a:off x="13855" y="143660"/>
            <a:ext cx="8523477" cy="756885"/>
          </a:xfrm>
        </p:spPr>
        <p:txBody>
          <a:bodyPr/>
          <a:lstStyle/>
          <a:p>
            <a:r>
              <a:rPr lang="en-US" sz="3200" b="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Arbitrary bunch shaper using EEX or DEEX </a:t>
            </a:r>
            <a:endParaRPr lang="en-US" sz="3200" b="0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1" name="Picture 2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919" y="1330569"/>
            <a:ext cx="8637406" cy="1145540"/>
          </a:xfrm>
          <a:prstGeom prst="rect">
            <a:avLst/>
          </a:prstGeom>
          <a:noFill/>
        </p:spPr>
      </p:pic>
      <p:sp>
        <p:nvSpPr>
          <p:cNvPr id="212" name="TextBox 211"/>
          <p:cNvSpPr txBox="1"/>
          <p:nvPr/>
        </p:nvSpPr>
        <p:spPr>
          <a:xfrm>
            <a:off x="731520" y="1631853"/>
            <a:ext cx="2602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Under construction</a:t>
            </a:r>
            <a:endParaRPr lang="en-US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323557" y="1575582"/>
            <a:ext cx="3559126" cy="1026941"/>
          </a:xfrm>
          <a:prstGeom prst="ellipse">
            <a:avLst/>
          </a:prstGeom>
          <a:noFill/>
          <a:ln w="28575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96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8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215897" y="1855858"/>
            <a:ext cx="8768582" cy="1909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40" y="122238"/>
            <a:ext cx="7091224" cy="563563"/>
          </a:xfrm>
        </p:spPr>
        <p:txBody>
          <a:bodyPr/>
          <a:lstStyle/>
          <a:p>
            <a:r>
              <a:rPr lang="en-US" sz="3200" b="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Bunch Shaping with EEX Demonstrated </a:t>
            </a:r>
            <a:endParaRPr lang="en-US" sz="3200" b="0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770468" y="762000"/>
            <a:ext cx="1974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Five masks on </a:t>
            </a:r>
            <a:r>
              <a:rPr lang="en-US" altLang="ko-KR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actuator </a:t>
            </a:r>
          </a:p>
        </p:txBody>
      </p:sp>
      <p:cxnSp>
        <p:nvCxnSpPr>
          <p:cNvPr id="98" name="Straight Arrow Connector 97"/>
          <p:cNvCxnSpPr/>
          <p:nvPr/>
        </p:nvCxnSpPr>
        <p:spPr bwMode="auto">
          <a:xfrm flipH="1">
            <a:off x="6407008" y="2319755"/>
            <a:ext cx="519826" cy="851105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9" name="Rectangle 98"/>
          <p:cNvSpPr/>
          <p:nvPr/>
        </p:nvSpPr>
        <p:spPr>
          <a:xfrm>
            <a:off x="6733548" y="5253336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tunable parameters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276311" y="4382870"/>
            <a:ext cx="1736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</a:rPr>
              <a:t>x-x’ &amp; y-y’</a:t>
            </a:r>
          </a:p>
          <a:p>
            <a:pPr algn="ctr"/>
            <a:r>
              <a:rPr lang="en-US" sz="1800" dirty="0">
                <a:solidFill>
                  <a:srgbClr val="0070C0"/>
                </a:solidFill>
              </a:rPr>
              <a:t>beam size &amp; slope</a:t>
            </a:r>
          </a:p>
        </p:txBody>
      </p:sp>
      <p:cxnSp>
        <p:nvCxnSpPr>
          <p:cNvPr id="101" name="Straight Arrow Connector 100"/>
          <p:cNvCxnSpPr>
            <a:stCxn id="100" idx="0"/>
          </p:cNvCxnSpPr>
          <p:nvPr/>
        </p:nvCxnSpPr>
        <p:spPr bwMode="auto">
          <a:xfrm flipV="1">
            <a:off x="7144518" y="3597321"/>
            <a:ext cx="114232" cy="785549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4" name="Rectangle 103"/>
          <p:cNvSpPr/>
          <p:nvPr/>
        </p:nvSpPr>
        <p:spPr>
          <a:xfrm>
            <a:off x="8344883" y="4374321"/>
            <a:ext cx="799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Linac</a:t>
            </a:r>
            <a:r>
              <a:rPr lang="en-US" altLang="ko-KR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chirp</a:t>
            </a:r>
            <a:endParaRPr lang="en-US" sz="1800" dirty="0">
              <a:solidFill>
                <a:srgbClr val="0070C0"/>
              </a:solidFill>
            </a:endParaRPr>
          </a:p>
        </p:txBody>
      </p:sp>
      <p:cxnSp>
        <p:nvCxnSpPr>
          <p:cNvPr id="105" name="Straight Arrow Connector 104"/>
          <p:cNvCxnSpPr>
            <a:stCxn id="104" idx="0"/>
          </p:cNvCxnSpPr>
          <p:nvPr/>
        </p:nvCxnSpPr>
        <p:spPr bwMode="auto">
          <a:xfrm flipH="1" flipV="1">
            <a:off x="8610528" y="3612727"/>
            <a:ext cx="133914" cy="761594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8" name="Straight Arrow Connector 107"/>
          <p:cNvCxnSpPr/>
          <p:nvPr/>
        </p:nvCxnSpPr>
        <p:spPr bwMode="auto">
          <a:xfrm flipH="1">
            <a:off x="7572738" y="3052522"/>
            <a:ext cx="533668" cy="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7105476" y="2837554"/>
            <a:ext cx="459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90173" y="2837297"/>
            <a:ext cx="605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Q2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37919" y="2832305"/>
            <a:ext cx="4802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Q3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40495" y="2832305"/>
            <a:ext cx="45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Q4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877010" y="2709446"/>
            <a:ext cx="58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62218" y="2088436"/>
            <a:ext cx="58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42876" y="1981200"/>
            <a:ext cx="70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TDC1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05084" y="2091838"/>
            <a:ext cx="58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ko-KR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00234" y="2295545"/>
            <a:ext cx="5814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B4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49952" y="1535447"/>
            <a:ext cx="739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TQ1-3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" y="1524000"/>
            <a:ext cx="1084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13447" y="1447800"/>
            <a:ext cx="721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TDC2</a:t>
            </a:r>
            <a:endParaRPr lang="ko-KR" altLang="en-US" sz="16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344111" y="762000"/>
            <a:ext cx="2743915" cy="4572000"/>
          </a:xfrm>
          <a:prstGeom prst="round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64" name="그림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090" y="1174044"/>
            <a:ext cx="1505283" cy="150489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7420427" y="259080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 MeV</a:t>
            </a:r>
            <a:endParaRPr lang="en-US" dirty="0"/>
          </a:p>
        </p:txBody>
      </p:sp>
      <p:pic>
        <p:nvPicPr>
          <p:cNvPr id="30" name="그림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40419"/>
            <a:ext cx="3675000" cy="2660000"/>
          </a:xfrm>
          <a:prstGeom prst="rect">
            <a:avLst/>
          </a:prstGeom>
        </p:spPr>
      </p:pic>
      <p:pic>
        <p:nvPicPr>
          <p:cNvPr id="31" name="그림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127" y="3883297"/>
            <a:ext cx="3420712" cy="247594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546764" y="5029199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10001" y="5514109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V="1">
            <a:off x="3602181" y="5888182"/>
            <a:ext cx="762001" cy="2"/>
          </a:xfrm>
          <a:prstGeom prst="straightConnector1">
            <a:avLst/>
          </a:prstGeom>
          <a:noFill/>
          <a:ln w="28575">
            <a:solidFill>
              <a:schemeClr val="bg1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/>
          <p:nvPr/>
        </p:nvCxnSpPr>
        <p:spPr bwMode="auto">
          <a:xfrm flipV="1">
            <a:off x="3616033" y="5320145"/>
            <a:ext cx="0" cy="554182"/>
          </a:xfrm>
          <a:prstGeom prst="straightConnector1">
            <a:avLst/>
          </a:prstGeom>
          <a:noFill/>
          <a:ln w="28575">
            <a:solidFill>
              <a:schemeClr val="bg1"/>
            </a:solidFill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604F3B-8C7C-496B-858E-75B051EC233F}" type="slidenum">
              <a:rPr lang="en-US" smtClean="0">
                <a:solidFill>
                  <a:srgbClr val="40404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3533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/>
          </p:cNvSpPr>
          <p:nvPr>
            <p:ph type="title"/>
          </p:nvPr>
        </p:nvSpPr>
        <p:spPr>
          <a:xfrm>
            <a:off x="52388" y="101600"/>
            <a:ext cx="8229600" cy="676275"/>
          </a:xfrm>
        </p:spPr>
        <p:txBody>
          <a:bodyPr/>
          <a:lstStyle/>
          <a:p>
            <a:r>
              <a:rPr lang="en-US" altLang="zh-CN" sz="3200" b="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SUMMARY</a:t>
            </a:r>
            <a:endParaRPr lang="en-US" altLang="zh-CN" sz="3200" b="0" kern="1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9139" name="Rectangle 3"/>
          <p:cNvSpPr>
            <a:spLocks noGrp="1"/>
          </p:cNvSpPr>
          <p:nvPr>
            <p:ph type="body" idx="1"/>
          </p:nvPr>
        </p:nvSpPr>
        <p:spPr>
          <a:xfrm>
            <a:off x="0" y="890479"/>
            <a:ext cx="8839199" cy="5579594"/>
          </a:xfrm>
        </p:spPr>
        <p:txBody>
          <a:bodyPr/>
          <a:lstStyle/>
          <a:p>
            <a:pPr algn="just"/>
            <a:r>
              <a:rPr lang="en-US" sz="28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AFLC (feasibility study)</a:t>
            </a:r>
          </a:p>
          <a:p>
            <a:pPr lvl="1" algn="just"/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Preconceptual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design of AFLC has been developed. </a:t>
            </a:r>
          </a:p>
          <a:p>
            <a:pPr lvl="1" algn="just"/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Critical Technology Elements for AFLC have been identified. 3 of them are addressed at AWA.</a:t>
            </a:r>
          </a:p>
          <a:p>
            <a:pPr lvl="2" algn="just"/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Gradient (100MV/m achieved, moving to 200MV/m)</a:t>
            </a:r>
          </a:p>
          <a:p>
            <a:pPr lvl="2" algn="just"/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RF power (moving to GW)</a:t>
            </a:r>
          </a:p>
          <a:p>
            <a:pPr lvl="2" algn="just"/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High quality staging demonstrated (moving to 100MeV net acceleration in stages)</a:t>
            </a:r>
          </a:p>
          <a:p>
            <a:pPr lvl="1" algn="just"/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Roadmap developed</a:t>
            </a:r>
          </a:p>
          <a:p>
            <a:pPr lvl="1" algn="just"/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Flexible to adapt to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e+e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Higgs factory with an add-on 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 collider</a:t>
            </a:r>
            <a:endParaRPr lang="en-US" sz="24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8580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CB5389A-1711-45FC-BAEC-D67A6DEAC3B5}" type="slidenum">
              <a:rPr lang="en-US" altLang="zh-CN" smtClean="0"/>
              <a:pPr/>
              <a:t>37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What and Why Dielectric Wakefield Acceleration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158835" y="2147455"/>
            <a:ext cx="4821379" cy="0"/>
            <a:chOff x="3200400" y="2147455"/>
            <a:chExt cx="4821379" cy="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3200400" y="2147455"/>
              <a:ext cx="138545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6303815" y="2147455"/>
              <a:ext cx="171796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138541" y="2410692"/>
            <a:ext cx="8894633" cy="4100945"/>
            <a:chOff x="138541" y="2410692"/>
            <a:chExt cx="8894633" cy="4100945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 l="13167" t="3830" r="8069" b="9823"/>
            <a:stretch>
              <a:fillRect/>
            </a:stretch>
          </p:blipFill>
          <p:spPr bwMode="auto">
            <a:xfrm>
              <a:off x="138541" y="2422467"/>
              <a:ext cx="4641256" cy="4082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3420" t="20202" r="31428" b="20000"/>
            <a:stretch>
              <a:fillRect/>
            </a:stretch>
          </p:blipFill>
          <p:spPr bwMode="auto">
            <a:xfrm>
              <a:off x="4862956" y="2410692"/>
              <a:ext cx="4170218" cy="4100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 rot="20724823">
              <a:off x="2818500" y="5012130"/>
              <a:ext cx="38395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spc="300" dirty="0" smtClean="0">
                  <a:ln w="11430" cmpd="sng">
                    <a:solidFill>
                      <a:schemeClr val="accent1">
                        <a:tint val="10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1">
                          <a:tint val="83000"/>
                          <a:shade val="100000"/>
                          <a:satMod val="200000"/>
                        </a:schemeClr>
                      </a:gs>
                      <a:gs pos="75000">
                        <a:schemeClr val="accent1">
                          <a:tint val="100000"/>
                          <a:shade val="50000"/>
                          <a:satMod val="150000"/>
                        </a:schemeClr>
                      </a:gs>
                    </a:gsLst>
                    <a:lin ang="5400000"/>
                  </a:gradFill>
                  <a:effectLst>
                    <a:glow rad="45500">
                      <a:schemeClr val="accent1">
                        <a:satMod val="220000"/>
                        <a:alpha val="35000"/>
                      </a:schemeClr>
                    </a:glow>
                  </a:effectLst>
                </a:rPr>
                <a:t>Simplicity</a:t>
              </a:r>
              <a:endParaRPr lang="en-U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84175" y="309996"/>
            <a:ext cx="87598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en-US" altLang="zh-CN" sz="3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RF Driven Linear </a:t>
            </a:r>
            <a:r>
              <a:rPr lang="en-US" altLang="zh-CN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Accelerator Currently Used</a:t>
            </a:r>
            <a:endParaRPr lang="en-US" altLang="zh-CN" sz="36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2729" y="4549125"/>
            <a:ext cx="7786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Resonant linear accelerators are usually single-pass machines. Charged particles traverse each section only once; therefore, the kinetic energy of the beam is limited by the length of the accelerator. Strong accelerating electric fields are desirable to achieve the maximum kinetic energy in the shortest length.</a:t>
            </a:r>
            <a:endParaRPr lang="en-US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1491" y="1546512"/>
            <a:ext cx="3885473" cy="292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82" y="1546512"/>
            <a:ext cx="4693117" cy="292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6963" y="5846618"/>
            <a:ext cx="5209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~100MV/m for NC (~10GHz)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6945" y="6220691"/>
            <a:ext cx="4627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~30MV/m for SC (~1GHz)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199479" y="64928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ln>
                  <a:solidFill>
                    <a:prstClr val="white"/>
                  </a:solidFill>
                </a:ln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ln>
                <a:solidFill>
                  <a:prstClr val="white"/>
                </a:solidFill>
              </a:ln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71024"/>
            <a:ext cx="78836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Dielectric-Loaded Accelerators</a:t>
            </a:r>
            <a:endParaRPr lang="en-US" altLang="zh-CN" sz="36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948" y="4813998"/>
            <a:ext cx="4267200" cy="1450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5152404"/>
            <a:ext cx="4191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8"/>
          <p:cNvSpPr txBox="1">
            <a:spLocks noChangeArrowheads="1"/>
          </p:cNvSpPr>
          <p:nvPr/>
        </p:nvSpPr>
        <p:spPr bwMode="auto">
          <a:xfrm>
            <a:off x="5654675" y="4720604"/>
            <a:ext cx="285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Electric Field Vectors</a:t>
            </a:r>
          </a:p>
        </p:txBody>
      </p:sp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2000348" y="4394898"/>
            <a:ext cx="1401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latin typeface="Times New Roman" pitchFamily="18" charset="0"/>
              </a:rPr>
              <a:t>Geometry</a:t>
            </a:r>
          </a:p>
        </p:txBody>
      </p:sp>
      <p:sp>
        <p:nvSpPr>
          <p:cNvPr id="9" name="Text Box 50"/>
          <p:cNvSpPr txBox="1">
            <a:spLocks noChangeArrowheads="1"/>
          </p:cNvSpPr>
          <p:nvPr/>
        </p:nvSpPr>
        <p:spPr bwMode="auto">
          <a:xfrm>
            <a:off x="2028483" y="790098"/>
            <a:ext cx="569468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Aft>
                <a:spcPct val="30000"/>
              </a:spcAft>
            </a:pP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Features:</a:t>
            </a:r>
            <a:endParaRPr lang="en-US" sz="1600" b="1" dirty="0">
              <a:latin typeface="Arial" charset="0"/>
            </a:endParaRPr>
          </a:p>
          <a:p>
            <a:pPr marL="53975" indent="-53975" eaLnBrk="0" hangingPunct="0">
              <a:buFontTx/>
              <a:buChar char="•"/>
            </a:pPr>
            <a:r>
              <a:rPr lang="en-US" sz="18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altLang="zh-CN" sz="2800" dirty="0" smtClean="0">
                <a:solidFill>
                  <a:srgbClr val="0033CC"/>
                </a:solidFill>
                <a:latin typeface="Arial" charset="0"/>
              </a:rPr>
              <a:t>S</a:t>
            </a:r>
            <a:r>
              <a:rPr lang="en-US" altLang="zh-CN" sz="2000" dirty="0" smtClean="0">
                <a:solidFill>
                  <a:srgbClr val="002060"/>
                </a:solidFill>
                <a:latin typeface="Arial" charset="0"/>
              </a:rPr>
              <a:t>imple geometry.</a:t>
            </a:r>
            <a:endParaRPr lang="en-US" sz="2000" dirty="0">
              <a:solidFill>
                <a:srgbClr val="002060"/>
              </a:solidFill>
              <a:latin typeface="Arial" charset="0"/>
            </a:endParaRPr>
          </a:p>
          <a:p>
            <a:pPr marL="53975" indent="-53975" eaLnBrk="0" hangingPunct="0">
              <a:buFontTx/>
              <a:buChar char="•"/>
            </a:pPr>
            <a:r>
              <a:rPr lang="en-US" sz="200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smtClean="0">
                <a:solidFill>
                  <a:srgbClr val="0033CC"/>
                </a:solidFill>
                <a:latin typeface="Arial" charset="0"/>
              </a:rPr>
              <a:t>S</a:t>
            </a:r>
            <a:r>
              <a:rPr lang="en-US" sz="2000" dirty="0" smtClean="0">
                <a:solidFill>
                  <a:srgbClr val="002060"/>
                </a:solidFill>
                <a:latin typeface="Arial" charset="0"/>
              </a:rPr>
              <a:t>mall transverse size.</a:t>
            </a:r>
          </a:p>
          <a:p>
            <a:pPr marL="53975" indent="-53975" eaLnBrk="0" hangingPunct="0">
              <a:buFontTx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dirty="0" smtClean="0">
                <a:solidFill>
                  <a:srgbClr val="0033CC"/>
                </a:solidFill>
                <a:latin typeface="Arial" charset="0"/>
              </a:rPr>
              <a:t>S</a:t>
            </a:r>
            <a:r>
              <a:rPr lang="en-US" sz="2000" dirty="0" smtClean="0">
                <a:solidFill>
                  <a:srgbClr val="002060"/>
                </a:solidFill>
                <a:latin typeface="Arial" charset="0"/>
              </a:rPr>
              <a:t>hort </a:t>
            </a:r>
            <a:r>
              <a:rPr lang="en-US" sz="2000" dirty="0" err="1" smtClean="0">
                <a:solidFill>
                  <a:srgbClr val="002060"/>
                </a:solidFill>
                <a:latin typeface="Arial" charset="0"/>
              </a:rPr>
              <a:t>rf</a:t>
            </a:r>
            <a:r>
              <a:rPr lang="en-US" sz="2000" dirty="0" smtClean="0">
                <a:solidFill>
                  <a:srgbClr val="002060"/>
                </a:solidFill>
                <a:latin typeface="Arial" charset="0"/>
              </a:rPr>
              <a:t> pulse, high repetition rate, preferred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464233" y="3408218"/>
            <a:ext cx="8513511" cy="291158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28575" cap="flat" cmpd="sng" algn="ctr">
            <a:solidFill>
              <a:srgbClr val="116F1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04" y="3718132"/>
            <a:ext cx="8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1951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136" y="2939727"/>
            <a:ext cx="1055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theory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305949" y="3718132"/>
            <a:ext cx="8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1958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970674" y="2925650"/>
            <a:ext cx="153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30MV/m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2757268" y="2953788"/>
            <a:ext cx="773723" cy="120982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cxnSp>
        <p:nvCxnSpPr>
          <p:cNvPr id="16" name="Curved Connector 15"/>
          <p:cNvCxnSpPr/>
          <p:nvPr/>
        </p:nvCxnSpPr>
        <p:spPr bwMode="auto">
          <a:xfrm rot="16200000" flipH="1">
            <a:off x="2750230" y="3453187"/>
            <a:ext cx="675255" cy="182880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17" name="Curved Connector 16"/>
          <p:cNvCxnSpPr/>
          <p:nvPr/>
        </p:nvCxnSpPr>
        <p:spPr bwMode="auto">
          <a:xfrm rot="16200000" flipH="1">
            <a:off x="2902630" y="3450839"/>
            <a:ext cx="675255" cy="182880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sp>
        <p:nvSpPr>
          <p:cNvPr id="18" name="TextBox 17"/>
          <p:cNvSpPr txBox="1"/>
          <p:nvPr/>
        </p:nvSpPr>
        <p:spPr>
          <a:xfrm>
            <a:off x="3596639" y="3718132"/>
            <a:ext cx="8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1989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3474720" y="2967854"/>
            <a:ext cx="95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DWA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4818173" y="3718132"/>
            <a:ext cx="8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2000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4583744" y="2965506"/>
            <a:ext cx="1296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D. TBA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5814635" y="3718132"/>
            <a:ext cx="8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2006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5582533" y="3049915"/>
            <a:ext cx="153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100MV/m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6241371" y="2794350"/>
            <a:ext cx="153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5GV/m</a:t>
            </a:r>
            <a:endParaRPr lang="en-US" sz="2000" dirty="0"/>
          </a:p>
        </p:txBody>
      </p:sp>
      <p:sp>
        <p:nvSpPr>
          <p:cNvPr id="25" name="TextBox 24"/>
          <p:cNvSpPr txBox="1"/>
          <p:nvPr/>
        </p:nvSpPr>
        <p:spPr>
          <a:xfrm>
            <a:off x="6417200" y="3718132"/>
            <a:ext cx="8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2007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7122713" y="3718132"/>
            <a:ext cx="8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2011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7132128" y="2808410"/>
            <a:ext cx="117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Tunable DLA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8189543" y="3718132"/>
            <a:ext cx="81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2016</a:t>
            </a:r>
            <a:endParaRPr lang="en-US" sz="1800" dirty="0"/>
          </a:p>
        </p:txBody>
      </p:sp>
      <p:sp>
        <p:nvSpPr>
          <p:cNvPr id="30" name="TextBox 29"/>
          <p:cNvSpPr txBox="1"/>
          <p:nvPr/>
        </p:nvSpPr>
        <p:spPr>
          <a:xfrm>
            <a:off x="7971713" y="3071646"/>
            <a:ext cx="117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Staging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7860260" y="2610325"/>
            <a:ext cx="1533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300MeV/m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8989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53617"/>
          </a:xfrm>
        </p:spPr>
        <p:txBody>
          <a:bodyPr/>
          <a:lstStyle/>
          <a:p>
            <a:r>
              <a:rPr lang="en-US" altLang="zh-CN" sz="3600" b="0" kern="1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Dielectric vs. Metallic Structures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			</a:t>
            </a:r>
            <a:endParaRPr lang="en-US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28004" y="5045292"/>
            <a:ext cx="2982482" cy="97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11074" y="1820746"/>
            <a:ext cx="3832926" cy="2750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89" y="1810249"/>
            <a:ext cx="4031673" cy="233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27104" b="24577"/>
          <a:stretch>
            <a:fillRect/>
          </a:stretch>
        </p:blipFill>
        <p:spPr bwMode="auto">
          <a:xfrm>
            <a:off x="1020644" y="4564900"/>
            <a:ext cx="2434782" cy="1674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098229" y="4598480"/>
            <a:ext cx="2016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dirty="0">
                <a:solidFill>
                  <a:srgbClr val="FFFF00"/>
                </a:solidFill>
                <a:ea typeface="宋体" charset="-122"/>
              </a:rPr>
              <a:t>Quartz tube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75218" y="1363217"/>
            <a:ext cx="203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CLIC</a:t>
            </a:r>
            <a:endParaRPr lang="en-US" sz="2000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0113" y="250159"/>
            <a:ext cx="2535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Cost saving &gt; 50%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97623" y="1363217"/>
            <a:ext cx="203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Euclid/AWA</a:t>
            </a:r>
            <a:endParaRPr lang="en-US" sz="2000" dirty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7914" y="939261"/>
            <a:ext cx="6792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material options; easy to construct and 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 damping. 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203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What and Why Dielectric Wakefield Acceleration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66015" y="2147455"/>
            <a:ext cx="3241909" cy="0"/>
            <a:chOff x="4766015" y="2147455"/>
            <a:chExt cx="3241909" cy="0"/>
          </a:xfrm>
        </p:grpSpPr>
        <p:cxnSp>
          <p:nvCxnSpPr>
            <p:cNvPr id="5" name="Straight Connector 4"/>
            <p:cNvCxnSpPr/>
            <p:nvPr/>
          </p:nvCxnSpPr>
          <p:spPr bwMode="auto">
            <a:xfrm>
              <a:off x="4766015" y="2147455"/>
              <a:ext cx="1385455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6289960" y="2147455"/>
              <a:ext cx="171796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/>
          <p:cNvGrpSpPr/>
          <p:nvPr/>
        </p:nvGrpSpPr>
        <p:grpSpPr>
          <a:xfrm>
            <a:off x="0" y="2660400"/>
            <a:ext cx="9144000" cy="3815275"/>
            <a:chOff x="0" y="2660400"/>
            <a:chExt cx="9144000" cy="3815275"/>
          </a:xfrm>
        </p:grpSpPr>
        <p:pic>
          <p:nvPicPr>
            <p:cNvPr id="12" name="Picture 11" descr="1_56.g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660400"/>
              <a:ext cx="9144000" cy="3815275"/>
            </a:xfrm>
            <a:prstGeom prst="rect">
              <a:avLst/>
            </a:prstGeom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0" y="2967755"/>
              <a:ext cx="4627418" cy="5402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Wakefield (</a:t>
              </a:r>
              <a:r>
                <a:rPr lang="en-US" sz="2400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beam</a:t>
              </a:r>
              <a:r>
                <a:rPr lang="en-US" sz="2400" dirty="0" err="1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structure</a:t>
              </a:r>
              <a:r>
                <a:rPr lang="en-US" sz="2400" dirty="0" smtClean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13"/>
          <p:cNvSpPr txBox="1">
            <a:spLocks/>
          </p:cNvSpPr>
          <p:nvPr/>
        </p:nvSpPr>
        <p:spPr>
          <a:xfrm>
            <a:off x="0" y="0"/>
            <a:ext cx="8229600" cy="6016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smtClean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Wakefield Acceleration: High Gradient</a:t>
            </a:r>
            <a:endParaRPr lang="en-US" altLang="zh-CN" sz="3600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184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119746" y="3821764"/>
            <a:ext cx="4024254" cy="2750755"/>
            <a:chOff x="5119746" y="3821764"/>
            <a:chExt cx="4024254" cy="2750755"/>
          </a:xfrm>
        </p:grpSpPr>
        <p:sp>
          <p:nvSpPr>
            <p:cNvPr id="4" name="Oval 3"/>
            <p:cNvSpPr/>
            <p:nvPr/>
          </p:nvSpPr>
          <p:spPr bwMode="auto">
            <a:xfrm>
              <a:off x="5119746" y="3821764"/>
              <a:ext cx="1378036" cy="94419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81800" y="5002859"/>
              <a:ext cx="2362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Wake function: structure related; favors high frequency; </a:t>
              </a:r>
              <a:endParaRPr lang="en-US" sz="24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18" name="Shape 17"/>
            <p:cNvCxnSpPr/>
            <p:nvPr/>
          </p:nvCxnSpPr>
          <p:spPr bwMode="auto">
            <a:xfrm>
              <a:off x="6437165" y="4514492"/>
              <a:ext cx="1200150" cy="571500"/>
            </a:xfrm>
            <a:prstGeom prst="bentConnector2">
              <a:avLst/>
            </a:prstGeom>
            <a:ln>
              <a:tailEnd type="arrow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826359" y="3849474"/>
            <a:ext cx="4255287" cy="2606565"/>
            <a:chOff x="826359" y="3849474"/>
            <a:chExt cx="4255287" cy="2606565"/>
          </a:xfrm>
        </p:grpSpPr>
        <p:sp>
          <p:nvSpPr>
            <p:cNvPr id="3" name="Oval 2"/>
            <p:cNvSpPr/>
            <p:nvPr/>
          </p:nvSpPr>
          <p:spPr bwMode="auto">
            <a:xfrm>
              <a:off x="4395846" y="3849474"/>
              <a:ext cx="685800" cy="990600"/>
            </a:xfrm>
            <a:prstGeom prst="ellipse">
              <a:avLst/>
            </a:prstGeom>
            <a:solidFill>
              <a:srgbClr val="B8C2E0"/>
            </a:solidFill>
            <a:ln>
              <a:solidFill>
                <a:srgbClr val="1F497D"/>
              </a:solidFill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6359" y="5255710"/>
              <a:ext cx="29612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Drive bunch current: bunch length related; favors shorter bunch;</a:t>
              </a:r>
              <a:endParaRPr lang="en-US" sz="24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cxnSp>
          <p:nvCxnSpPr>
            <p:cNvPr id="20" name="Shape 40"/>
            <p:cNvCxnSpPr/>
            <p:nvPr/>
          </p:nvCxnSpPr>
          <p:spPr bwMode="auto">
            <a:xfrm rot="10800000" flipV="1">
              <a:off x="3463637" y="4641274"/>
              <a:ext cx="1011383" cy="969820"/>
            </a:xfrm>
            <a:prstGeom prst="bentConnector3">
              <a:avLst>
                <a:gd name="adj1" fmla="val 50000"/>
              </a:avLst>
            </a:prstGeom>
            <a:ln>
              <a:tailEnd type="arrow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그림 56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388" l="0" r="99115">
                        <a14:foregroundMark x1="10796" y1="84404" x2="1239" y2="9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9299" y="2148407"/>
            <a:ext cx="2655503" cy="1536902"/>
          </a:xfrm>
          <a:prstGeom prst="rect">
            <a:avLst/>
          </a:prstGeom>
        </p:spPr>
      </p:pic>
      <p:grpSp>
        <p:nvGrpSpPr>
          <p:cNvPr id="23" name="그룹 60"/>
          <p:cNvGrpSpPr/>
          <p:nvPr/>
        </p:nvGrpSpPr>
        <p:grpSpPr>
          <a:xfrm>
            <a:off x="1288473" y="1052945"/>
            <a:ext cx="2766329" cy="1109066"/>
            <a:chOff x="63318" y="1256185"/>
            <a:chExt cx="2448476" cy="804662"/>
          </a:xfrm>
        </p:grpSpPr>
        <p:grpSp>
          <p:nvGrpSpPr>
            <p:cNvPr id="24" name="그룹 7"/>
            <p:cNvGrpSpPr/>
            <p:nvPr/>
          </p:nvGrpSpPr>
          <p:grpSpPr>
            <a:xfrm>
              <a:off x="569115" y="1256185"/>
              <a:ext cx="1921710" cy="273164"/>
              <a:chOff x="251520" y="737925"/>
              <a:chExt cx="2880320" cy="306536"/>
            </a:xfrm>
          </p:grpSpPr>
          <p:sp>
            <p:nvSpPr>
              <p:cNvPr id="34" name="직사각형 11"/>
              <p:cNvSpPr/>
              <p:nvPr/>
            </p:nvSpPr>
            <p:spPr>
              <a:xfrm>
                <a:off x="251520" y="737925"/>
                <a:ext cx="2880320" cy="170796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</a:t>
                </a:r>
                <a:endParaRPr lang="ko-KR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직사각형 12"/>
              <p:cNvSpPr/>
              <p:nvPr/>
            </p:nvSpPr>
            <p:spPr>
              <a:xfrm>
                <a:off x="383975" y="908720"/>
                <a:ext cx="2644588" cy="13574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5" name="타원 13"/>
            <p:cNvSpPr/>
            <p:nvPr/>
          </p:nvSpPr>
          <p:spPr>
            <a:xfrm>
              <a:off x="1844245" y="1590738"/>
              <a:ext cx="495507" cy="11176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endParaRPr lang="ko-KR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직선 화살표 연결선 46"/>
            <p:cNvCxnSpPr/>
            <p:nvPr/>
          </p:nvCxnSpPr>
          <p:spPr>
            <a:xfrm flipH="1" flipV="1">
              <a:off x="1175358" y="1639000"/>
              <a:ext cx="66350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그룹 51"/>
            <p:cNvGrpSpPr/>
            <p:nvPr/>
          </p:nvGrpSpPr>
          <p:grpSpPr>
            <a:xfrm rot="10800000">
              <a:off x="590084" y="1787683"/>
              <a:ext cx="1921710" cy="273164"/>
              <a:chOff x="251520" y="737925"/>
              <a:chExt cx="2880320" cy="306536"/>
            </a:xfrm>
          </p:grpSpPr>
          <p:sp>
            <p:nvSpPr>
              <p:cNvPr id="32" name="직사각형 52"/>
              <p:cNvSpPr/>
              <p:nvPr/>
            </p:nvSpPr>
            <p:spPr>
              <a:xfrm>
                <a:off x="251520" y="737925"/>
                <a:ext cx="2880320" cy="170796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직사각형 53"/>
              <p:cNvSpPr/>
              <p:nvPr/>
            </p:nvSpPr>
            <p:spPr>
              <a:xfrm rot="10800000">
                <a:off x="383975" y="908720"/>
                <a:ext cx="2644588" cy="135741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Dielectric</a:t>
                </a:r>
              </a:p>
            </p:txBody>
          </p:sp>
        </p:grpSp>
        <p:cxnSp>
          <p:nvCxnSpPr>
            <p:cNvPr id="28" name="직선 화살표 연결선 55"/>
            <p:cNvCxnSpPr/>
            <p:nvPr/>
          </p:nvCxnSpPr>
          <p:spPr>
            <a:xfrm>
              <a:off x="539552" y="1530159"/>
              <a:ext cx="0" cy="256713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39552" y="1482740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latin typeface="Times New Roman" pitchFamily="18" charset="0"/>
                  <a:cs typeface="Times New Roman" pitchFamily="18" charset="0"/>
                </a:rPr>
                <a:t>2a</a:t>
              </a:r>
              <a:endParaRPr lang="ko-KR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직선 화살표 연결선 58"/>
            <p:cNvCxnSpPr/>
            <p:nvPr/>
          </p:nvCxnSpPr>
          <p:spPr>
            <a:xfrm>
              <a:off x="395536" y="1426938"/>
              <a:ext cx="0" cy="454781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3318" y="1482740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latin typeface="Times New Roman" pitchFamily="18" charset="0"/>
                  <a:cs typeface="Times New Roman" pitchFamily="18" charset="0"/>
                </a:rPr>
                <a:t>2b</a:t>
              </a:r>
              <a:endParaRPr lang="ko-KR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903174" y="1207065"/>
            <a:ext cx="3767757" cy="2519808"/>
            <a:chOff x="3903174" y="1207065"/>
            <a:chExt cx="3767757" cy="2519808"/>
          </a:xfrm>
        </p:grpSpPr>
        <p:pic>
          <p:nvPicPr>
            <p:cNvPr id="36" name="Picture 36" descr="Picture1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686" t="21112" r="23989" b="5469"/>
            <a:stretch/>
          </p:blipFill>
          <p:spPr bwMode="auto">
            <a:xfrm>
              <a:off x="4254515" y="1207065"/>
              <a:ext cx="3416416" cy="2519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Line 241"/>
            <p:cNvSpPr>
              <a:spLocks noChangeShapeType="1"/>
            </p:cNvSpPr>
            <p:nvPr/>
          </p:nvSpPr>
          <p:spPr bwMode="auto">
            <a:xfrm flipV="1">
              <a:off x="3903174" y="2950298"/>
              <a:ext cx="941388" cy="220663"/>
            </a:xfrm>
            <a:prstGeom prst="line">
              <a:avLst/>
            </a:prstGeom>
            <a:noFill/>
            <a:ln w="57150">
              <a:solidFill>
                <a:srgbClr val="990033"/>
              </a:solidFill>
              <a:miter lim="800000"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aphicFrame>
        <p:nvGraphicFramePr>
          <p:cNvPr id="15" name="Object 1"/>
          <p:cNvGraphicFramePr>
            <a:graphicFrameLocks noChangeAspect="1"/>
          </p:cNvGraphicFramePr>
          <p:nvPr/>
        </p:nvGraphicFramePr>
        <p:xfrm>
          <a:off x="2639786" y="3658974"/>
          <a:ext cx="4329050" cy="1255168"/>
        </p:xfrm>
        <a:graphic>
          <a:graphicData uri="http://schemas.openxmlformats.org/presentationml/2006/ole">
            <p:oleObj spid="_x0000_s357378" name="Equation" r:id="rId7" imgW="1612900" imgH="46990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447800" y="4019187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Voltage:</a:t>
            </a:r>
            <a:endParaRPr lang="en-US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모서리가 둥근 직사각형 61"/>
          <p:cNvSpPr/>
          <p:nvPr/>
        </p:nvSpPr>
        <p:spPr>
          <a:xfrm>
            <a:off x="498764" y="969818"/>
            <a:ext cx="8188036" cy="2687782"/>
          </a:xfrm>
          <a:prstGeom prst="roundRect">
            <a:avLst>
              <a:gd name="adj" fmla="val 10241"/>
            </a:avLst>
          </a:prstGeom>
          <a:noFill/>
          <a:ln>
            <a:solidFill>
              <a:schemeClr val="accent3">
                <a:lumMod val="50000"/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2009_visual identity">
  <a:themeElements>
    <a:clrScheme name="1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1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2009_visual identity">
  <a:themeElements>
    <a:clrScheme name="9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9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2009_visual identity">
  <a:themeElements>
    <a:clrScheme name="10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10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2009_visual identity">
  <a:themeElements>
    <a:clrScheme name="11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11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1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ppoint ANL template blue_2003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ppoint ANL template blue_2003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ppoint ANL template blue_2003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009_visual identity">
  <a:themeElements>
    <a:clrScheme name="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2009_visual identity">
  <a:themeElements>
    <a:clrScheme name="2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2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2009_visual identity">
  <a:themeElements>
    <a:clrScheme name="3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3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2009_visual identity">
  <a:themeElements>
    <a:clrScheme name="4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4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2009_visual identity">
  <a:themeElements>
    <a:clrScheme name="5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5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2009_visual identity">
  <a:themeElements>
    <a:clrScheme name="6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6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2009_visual identity">
  <a:themeElements>
    <a:clrScheme name="7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7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2009_visual identity">
  <a:themeElements>
    <a:clrScheme name="8_2009_visual identity 1">
      <a:dk1>
        <a:srgbClr val="7F7F7F"/>
      </a:dk1>
      <a:lt1>
        <a:srgbClr val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FFFFFF"/>
      </a:accent3>
      <a:accent4>
        <a:srgbClr val="6C6C6C"/>
      </a:accent4>
      <a:accent5>
        <a:srgbClr val="B5AAAC"/>
      </a:accent5>
      <a:accent6>
        <a:srgbClr val="8E718F"/>
      </a:accent6>
      <a:hlink>
        <a:srgbClr val="253D51"/>
      </a:hlink>
      <a:folHlink>
        <a:srgbClr val="1B1545"/>
      </a:folHlink>
    </a:clrScheme>
    <a:fontScheme name="8_2009_visual identity">
      <a:majorFont>
        <a:latin typeface="Trebuchet MS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2009_visual identity 1">
        <a:dk1>
          <a:srgbClr val="7F7F7F"/>
        </a:dk1>
        <a:lt1>
          <a:srgbClr val="FFFFFF"/>
        </a:lt1>
        <a:dk2>
          <a:srgbClr val="1F497D"/>
        </a:dk2>
        <a:lt2>
          <a:srgbClr val="EEECE1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6C6C6C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1B154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ANL ppt template_green</Template>
  <TotalTime>18467</TotalTime>
  <Words>1687</Words>
  <Application>Microsoft Office PowerPoint</Application>
  <PresentationFormat>On-screen Show (4:3)</PresentationFormat>
  <Paragraphs>487</Paragraphs>
  <Slides>37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1_2009_visual identity</vt:lpstr>
      <vt:lpstr>2009_visual identity</vt:lpstr>
      <vt:lpstr>2_2009_visual identity</vt:lpstr>
      <vt:lpstr>3_2009_visual identity</vt:lpstr>
      <vt:lpstr>4_2009_visual identity</vt:lpstr>
      <vt:lpstr>5_2009_visual identity</vt:lpstr>
      <vt:lpstr>6_2009_visual identity</vt:lpstr>
      <vt:lpstr>7_2009_visual identity</vt:lpstr>
      <vt:lpstr>8_2009_visual identity</vt:lpstr>
      <vt:lpstr>9_2009_visual identity</vt:lpstr>
      <vt:lpstr>10_2009_visual identity</vt:lpstr>
      <vt:lpstr>11_2009_visual identity</vt:lpstr>
      <vt:lpstr>ppoint ANL template blue_2003</vt:lpstr>
      <vt:lpstr>Equation</vt:lpstr>
      <vt:lpstr>VISIO</vt:lpstr>
      <vt:lpstr>Argonne Dielectric Wakefield Accelerator: A technology to future e+e- /  colliders  </vt:lpstr>
      <vt:lpstr>OUTLINE</vt:lpstr>
      <vt:lpstr>Main Advanced Accelerator Schemes</vt:lpstr>
      <vt:lpstr>OUTLINE</vt:lpstr>
      <vt:lpstr>Slide 5</vt:lpstr>
      <vt:lpstr>Slide 6</vt:lpstr>
      <vt:lpstr>Dielectric vs. Metallic Structures     </vt:lpstr>
      <vt:lpstr>OUTLINE</vt:lpstr>
      <vt:lpstr>Slide 9</vt:lpstr>
      <vt:lpstr>Slide 10</vt:lpstr>
      <vt:lpstr>Slide 11</vt:lpstr>
      <vt:lpstr>Slide 12</vt:lpstr>
      <vt:lpstr>Slide 13</vt:lpstr>
      <vt:lpstr>OUTLINE</vt:lpstr>
      <vt:lpstr>Slide 15</vt:lpstr>
      <vt:lpstr>Slide 16</vt:lpstr>
      <vt:lpstr>Slide 17</vt:lpstr>
      <vt:lpstr>Slide 18</vt:lpstr>
      <vt:lpstr>Slide 19</vt:lpstr>
      <vt:lpstr>Slide 20</vt:lpstr>
      <vt:lpstr>OUTLINE</vt:lpstr>
      <vt:lpstr>Slide 22</vt:lpstr>
      <vt:lpstr>360GeV e+e- Higgs Factory with the Add-on - Collider (just a straw man concept)</vt:lpstr>
      <vt:lpstr>OUTLINE</vt:lpstr>
      <vt:lpstr>Slide 25</vt:lpstr>
      <vt:lpstr>Slide 26</vt:lpstr>
      <vt:lpstr>Slide 27</vt:lpstr>
      <vt:lpstr>Report on recent experimental results @ AWA  </vt:lpstr>
      <vt:lpstr>High power test of 26GHz dielectric TBA </vt:lpstr>
      <vt:lpstr>11.7GHz Metallic TBA  Acceleration</vt:lpstr>
      <vt:lpstr>Slide 31</vt:lpstr>
      <vt:lpstr> Staging Demonstration </vt:lpstr>
      <vt:lpstr>Slide 33</vt:lpstr>
      <vt:lpstr>Staging Experiment at AWA</vt:lpstr>
      <vt:lpstr>Arbitrary bunch shaper using EEX or DEEX </vt:lpstr>
      <vt:lpstr>Bunch Shaping with EEX Demonstrated 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Chunguang Jing</dc:creator>
  <cp:lastModifiedBy>Chunguang Jing</cp:lastModifiedBy>
  <cp:revision>1157</cp:revision>
  <cp:lastPrinted>1601-01-01T00:00:00Z</cp:lastPrinted>
  <dcterms:created xsi:type="dcterms:W3CDTF">1601-01-01T00:00:00Z</dcterms:created>
  <dcterms:modified xsi:type="dcterms:W3CDTF">2017-04-24T00:25:09Z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