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64" r:id="rId3"/>
    <p:sldId id="263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EPC\Lattice\booster\Para_c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975000000000028"/>
          <c:y val="5.3912219305920175E-2"/>
          <c:w val="0.79025000000000001"/>
          <c:h val="0.75618037328667265"/>
        </c:manualLayout>
      </c:layout>
      <c:scatterChart>
        <c:scatterStyle val="lineMarker"/>
        <c:varyColors val="0"/>
        <c:ser>
          <c:idx val="0"/>
          <c:order val="0"/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Sheet1!$A$2:$A$7</c:f>
              <c:numCache>
                <c:formatCode>0.00_ </c:formatCode>
                <c:ptCount val="6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</c:numCache>
            </c:numRef>
          </c:xVal>
          <c:yVal>
            <c:numRef>
              <c:f>Sheet1!$B$2:$B$7</c:f>
              <c:numCache>
                <c:formatCode>0.00_ </c:formatCode>
                <c:ptCount val="6"/>
                <c:pt idx="0">
                  <c:v>5.0000000000000024E-2</c:v>
                </c:pt>
                <c:pt idx="1">
                  <c:v>5.0000000000000024E-2</c:v>
                </c:pt>
                <c:pt idx="2">
                  <c:v>1</c:v>
                </c:pt>
                <c:pt idx="3">
                  <c:v>1</c:v>
                </c:pt>
                <c:pt idx="4">
                  <c:v>5.0000000000000024E-2</c:v>
                </c:pt>
                <c:pt idx="5">
                  <c:v>5.0000000000000024E-2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194560"/>
        <c:axId val="35195136"/>
      </c:scatterChart>
      <c:valAx>
        <c:axId val="351945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300" b="1" i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zh-CN" sz="13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4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(s)</a:t>
                </a:r>
                <a:endParaRPr lang="zh-CN" altLang="en-US" sz="14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_ 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zh-CN"/>
          </a:p>
        </c:txPr>
        <c:crossAx val="35195136"/>
        <c:crosses val="autoZero"/>
        <c:crossBetween val="midCat"/>
      </c:valAx>
      <c:valAx>
        <c:axId val="35195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200" b="1" i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F(t)/F</a:t>
                </a:r>
                <a:r>
                  <a:rPr lang="en-US" altLang="zh-CN" sz="1200" b="1" i="0" baseline="-25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ej</a:t>
                </a:r>
                <a:endParaRPr lang="zh-CN" altLang="en-US" sz="1200" b="1" i="0" baseline="-25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1.3888888888888923E-2"/>
              <c:y val="0.3016087051618558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_ 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zh-CN"/>
          </a:p>
        </c:txPr>
        <c:crossAx val="35194560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C0C50-58BE-4BC3-B3C8-8F5240129922}" type="datetimeFigureOut">
              <a:rPr lang="zh-CN" altLang="en-US" smtClean="0"/>
              <a:t>2016/5/4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A7F3B-8FE9-4659-995A-96444752AC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832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635-064C-4A84-A04B-0A08CA5FAB5B}" type="datetimeFigureOut">
              <a:rPr lang="zh-CN" altLang="en-US" smtClean="0"/>
              <a:t>2016/5/4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E612-B5BE-4752-9663-D3BF270F92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9329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635-064C-4A84-A04B-0A08CA5FAB5B}" type="datetimeFigureOut">
              <a:rPr lang="zh-CN" altLang="en-US" smtClean="0"/>
              <a:t>2016/5/4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E612-B5BE-4752-9663-D3BF270F92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461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635-064C-4A84-A04B-0A08CA5FAB5B}" type="datetimeFigureOut">
              <a:rPr lang="zh-CN" altLang="en-US" smtClean="0"/>
              <a:t>2016/5/4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E612-B5BE-4752-9663-D3BF270F92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926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635-064C-4A84-A04B-0A08CA5FAB5B}" type="datetimeFigureOut">
              <a:rPr lang="zh-CN" altLang="en-US" smtClean="0"/>
              <a:t>2016/5/4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E612-B5BE-4752-9663-D3BF270F92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545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635-064C-4A84-A04B-0A08CA5FAB5B}" type="datetimeFigureOut">
              <a:rPr lang="zh-CN" altLang="en-US" smtClean="0"/>
              <a:t>2016/5/4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E612-B5BE-4752-9663-D3BF270F92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4635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635-064C-4A84-A04B-0A08CA5FAB5B}" type="datetimeFigureOut">
              <a:rPr lang="zh-CN" altLang="en-US" smtClean="0"/>
              <a:t>2016/5/4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E612-B5BE-4752-9663-D3BF270F92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3218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635-064C-4A84-A04B-0A08CA5FAB5B}" type="datetimeFigureOut">
              <a:rPr lang="zh-CN" altLang="en-US" smtClean="0"/>
              <a:t>2016/5/4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E612-B5BE-4752-9663-D3BF270F92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6509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635-064C-4A84-A04B-0A08CA5FAB5B}" type="datetimeFigureOut">
              <a:rPr lang="zh-CN" altLang="en-US" smtClean="0"/>
              <a:t>2016/5/4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E612-B5BE-4752-9663-D3BF270F92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900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635-064C-4A84-A04B-0A08CA5FAB5B}" type="datetimeFigureOut">
              <a:rPr lang="zh-CN" altLang="en-US" smtClean="0"/>
              <a:t>2016/5/4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E612-B5BE-4752-9663-D3BF270F92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93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635-064C-4A84-A04B-0A08CA5FAB5B}" type="datetimeFigureOut">
              <a:rPr lang="zh-CN" altLang="en-US" smtClean="0"/>
              <a:t>2016/5/4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E612-B5BE-4752-9663-D3BF270F92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2712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F7635-064C-4A84-A04B-0A08CA5FAB5B}" type="datetimeFigureOut">
              <a:rPr lang="zh-CN" altLang="en-US" smtClean="0"/>
              <a:t>2016/5/4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DE612-B5BE-4752-9663-D3BF270F92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604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F7635-064C-4A84-A04B-0A08CA5FAB5B}" type="datetimeFigureOut">
              <a:rPr lang="zh-CN" altLang="en-US" smtClean="0"/>
              <a:t>2016/5/4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DE612-B5BE-4752-9663-D3BF270F92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782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Booster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电源基本参数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616624"/>
          </a:xfrm>
        </p:spPr>
        <p:txBody>
          <a:bodyPr>
            <a:normAutofit/>
          </a:bodyPr>
          <a:lstStyle/>
          <a:p>
            <a:pPr marL="0" inden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400" b="1" dirty="0" smtClean="0">
                <a:solidFill>
                  <a:srgbClr val="FF0000"/>
                </a:solidFill>
              </a:rPr>
              <a:t>电源设计边界条件：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pPr marL="457200" indent="-4572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CN" altLang="en-US" sz="2000" dirty="0"/>
              <a:t>在</a:t>
            </a: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全环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分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个</a:t>
            </a: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弧区基础上，以每个弧区内相应磁铁参数为计算单元。</a:t>
            </a:r>
            <a:endParaRPr lang="en-US" altLang="zh-CN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根据磁铁参数及加速器物理方面给出的磁铁连接方式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，在</a:t>
            </a: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考虑负载电缆损耗及电源功率冗余后，确定电源参数及台数</a:t>
            </a:r>
            <a:r>
              <a:rPr lang="zh-CN" altLang="en-US" sz="2000" dirty="0"/>
              <a:t>。</a:t>
            </a:r>
            <a:endParaRPr lang="en-US" altLang="zh-CN" sz="2000" dirty="0"/>
          </a:p>
          <a:p>
            <a:pPr marL="457200" indent="-4572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zh-CN" altLang="en-US" sz="2000" dirty="0" smtClean="0"/>
              <a:t>根据二极、四极、六极磁铁励磁电流波形，电源输出电压设计值包括了克服磁铁电感产生的反相电压值。</a:t>
            </a:r>
            <a:endParaRPr lang="en-US" altLang="zh-CN" sz="2000" dirty="0" smtClean="0"/>
          </a:p>
          <a:p>
            <a:pPr marL="0" inden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</p:txBody>
      </p:sp>
      <p:cxnSp>
        <p:nvCxnSpPr>
          <p:cNvPr id="4" name="直接连接符 3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0FF8-E508-4689-B1BB-D25A13F70ACB}" type="slidenum">
              <a:rPr lang="zh-CN" altLang="en-US" smtClean="0"/>
              <a:pPr/>
              <a:t>1</a:t>
            </a:fld>
            <a:endParaRPr lang="zh-CN" altLang="en-US"/>
          </a:p>
        </p:txBody>
      </p:sp>
      <p:graphicFrame>
        <p:nvGraphicFramePr>
          <p:cNvPr id="6" name="图表 5"/>
          <p:cNvGraphicFramePr/>
          <p:nvPr>
            <p:extLst>
              <p:ext uri="{D42A27DB-BD31-4B8C-83A1-F6EECF244321}">
                <p14:modId xmlns:p14="http://schemas.microsoft.com/office/powerpoint/2010/main" val="2806692543"/>
              </p:ext>
            </p:extLst>
          </p:nvPr>
        </p:nvGraphicFramePr>
        <p:xfrm>
          <a:off x="2324304" y="3688804"/>
          <a:ext cx="4686300" cy="247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矩形 6"/>
          <p:cNvSpPr/>
          <p:nvPr/>
        </p:nvSpPr>
        <p:spPr>
          <a:xfrm>
            <a:off x="2623216" y="6165304"/>
            <a:ext cx="4357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The magnetic field cycle of the CEPC booster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2178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Booster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电源基本参数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616624"/>
          </a:xfrm>
        </p:spPr>
        <p:txBody>
          <a:bodyPr>
            <a:normAutofit/>
          </a:bodyPr>
          <a:lstStyle/>
          <a:p>
            <a:pPr marL="0" inden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二</a:t>
            </a: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极磁铁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电源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：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zh-CN" altLang="zh-CN" sz="2000" dirty="0" smtClean="0">
                <a:latin typeface="Times New Roman" pitchFamily="18" charset="0"/>
                <a:cs typeface="Times New Roman" pitchFamily="18" charset="0"/>
              </a:rPr>
              <a:t>每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个</a:t>
            </a:r>
            <a:r>
              <a:rPr lang="zh-CN" altLang="zh-CN" sz="2000" dirty="0">
                <a:latin typeface="Times New Roman" pitchFamily="18" charset="0"/>
                <a:cs typeface="Times New Roman" pitchFamily="18" charset="0"/>
              </a:rPr>
              <a:t>弧区</a:t>
            </a: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由</a:t>
            </a:r>
            <a:r>
              <a:rPr lang="zh-CN" altLang="zh-CN" sz="2000" dirty="0">
                <a:latin typeface="Times New Roman" pitchFamily="18" charset="0"/>
                <a:cs typeface="Times New Roman" pitchFamily="18" charset="0"/>
              </a:rPr>
              <a:t>一台电源为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304</a:t>
            </a:r>
            <a:r>
              <a:rPr lang="zh-CN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块</a:t>
            </a:r>
            <a:r>
              <a:rPr lang="zh-CN" altLang="zh-CN" sz="2000" dirty="0">
                <a:latin typeface="Times New Roman" pitchFamily="18" charset="0"/>
                <a:cs typeface="Times New Roman" pitchFamily="18" charset="0"/>
              </a:rPr>
              <a:t>二极磁铁</a:t>
            </a: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串联</a:t>
            </a:r>
            <a:r>
              <a:rPr lang="zh-CN" altLang="zh-CN" sz="2000" dirty="0">
                <a:latin typeface="Times New Roman" pitchFamily="18" charset="0"/>
                <a:cs typeface="Times New Roman" pitchFamily="18" charset="0"/>
              </a:rPr>
              <a:t>供电，需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zh-CN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台</a:t>
            </a:r>
            <a:r>
              <a:rPr lang="zh-CN" altLang="zh-CN" sz="2000" dirty="0">
                <a:latin typeface="Times New Roman" pitchFamily="18" charset="0"/>
                <a:cs typeface="Times New Roman" pitchFamily="18" charset="0"/>
              </a:rPr>
              <a:t>电源。</a:t>
            </a:r>
          </a:p>
          <a:p>
            <a:pPr lvl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zh-CN" sz="2000" b="1" dirty="0">
                <a:latin typeface="Times New Roman" pitchFamily="18" charset="0"/>
                <a:cs typeface="Times New Roman" pitchFamily="18" charset="0"/>
              </a:rPr>
              <a:t>电源设计参数</a:t>
            </a:r>
            <a:r>
              <a:rPr lang="zh-CN" altLang="en-US" sz="2000" b="1" dirty="0">
                <a:latin typeface="Times New Roman" pitchFamily="18" charset="0"/>
                <a:cs typeface="Times New Roman" pitchFamily="18" charset="0"/>
              </a:rPr>
              <a:t>：</a:t>
            </a:r>
            <a:endParaRPr lang="zh-CN" altLang="zh-C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Wingdings" pitchFamily="2" charset="2"/>
              <a:buChar char="n"/>
            </a:pPr>
            <a:r>
              <a:rPr lang="zh-CN" altLang="zh-CN" sz="2000" dirty="0">
                <a:latin typeface="Times New Roman" pitchFamily="18" charset="0"/>
                <a:cs typeface="Times New Roman" pitchFamily="18" charset="0"/>
              </a:rPr>
              <a:t>电流：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1050A</a:t>
            </a: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zh-CN" altLang="zh-CN" sz="2000" dirty="0">
                <a:latin typeface="Times New Roman" pitchFamily="18" charset="0"/>
                <a:cs typeface="Times New Roman" pitchFamily="18" charset="0"/>
              </a:rPr>
              <a:t>电压：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550V</a:t>
            </a:r>
            <a:endParaRPr lang="zh-CN" altLang="zh-C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Wingdings" pitchFamily="2" charset="2"/>
              <a:buChar char="n"/>
            </a:pPr>
            <a:r>
              <a:rPr lang="zh-CN" altLang="zh-CN" sz="2000" dirty="0">
                <a:latin typeface="Times New Roman" pitchFamily="18" charset="0"/>
                <a:cs typeface="Times New Roman" pitchFamily="18" charset="0"/>
              </a:rPr>
              <a:t>功率：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578KW</a:t>
            </a:r>
            <a:r>
              <a:rPr lang="zh-CN" alt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CN" altLang="en-US" sz="2000" b="1" dirty="0">
                <a:latin typeface="Times New Roman" pitchFamily="18" charset="0"/>
                <a:cs typeface="Times New Roman" pitchFamily="18" charset="0"/>
              </a:rPr>
              <a:t>台</a:t>
            </a: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zh-CN" altLang="zh-CN" sz="2000" dirty="0">
                <a:latin typeface="Times New Roman" pitchFamily="18" charset="0"/>
                <a:cs typeface="Times New Roman" pitchFamily="18" charset="0"/>
              </a:rPr>
              <a:t>台</a:t>
            </a: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二极铁</a:t>
            </a:r>
            <a:r>
              <a:rPr lang="zh-CN" altLang="zh-CN" sz="2000" dirty="0">
                <a:latin typeface="Times New Roman" pitchFamily="18" charset="0"/>
                <a:cs typeface="Times New Roman" pitchFamily="18" charset="0"/>
              </a:rPr>
              <a:t>电源设计总功率：</a:t>
            </a:r>
            <a:r>
              <a:rPr lang="en-US" altLang="zh-C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4.62MW</a:t>
            </a:r>
            <a:endParaRPr lang="zh-CN" altLang="zh-CN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</p:txBody>
      </p:sp>
      <p:cxnSp>
        <p:nvCxnSpPr>
          <p:cNvPr id="4" name="直接连接符 3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0FF8-E508-4689-B1BB-D25A13F70AC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502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Wiggle</a:t>
            </a:r>
            <a:r>
              <a:rPr lang="zh-CN" altLang="en-US" sz="2400" b="1" dirty="0">
                <a:solidFill>
                  <a:srgbClr val="FF0000"/>
                </a:solidFill>
              </a:rPr>
              <a:t>型</a:t>
            </a:r>
            <a:r>
              <a:rPr lang="en-US" altLang="zh-CN" sz="2400" b="1" dirty="0">
                <a:solidFill>
                  <a:srgbClr val="FF0000"/>
                </a:solidFill>
              </a:rPr>
              <a:t>Booster </a:t>
            </a:r>
            <a:r>
              <a:rPr lang="zh-CN" altLang="en-US" sz="2400" b="1" dirty="0">
                <a:solidFill>
                  <a:srgbClr val="FF0000"/>
                </a:solidFill>
              </a:rPr>
              <a:t>电源基本参数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616624"/>
          </a:xfrm>
        </p:spPr>
        <p:txBody>
          <a:bodyPr>
            <a:normAutofit/>
          </a:bodyPr>
          <a:lstStyle/>
          <a:p>
            <a:pPr marL="0" inden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二</a:t>
            </a: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极磁铁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电源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：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pPr lvl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zh-CN" sz="2000" b="1" dirty="0" smtClean="0">
                <a:latin typeface="Times New Roman" pitchFamily="18" charset="0"/>
                <a:cs typeface="Times New Roman" pitchFamily="18" charset="0"/>
              </a:rPr>
              <a:t>电源</a:t>
            </a:r>
            <a:r>
              <a:rPr lang="zh-CN" altLang="zh-CN" sz="2000" b="1" dirty="0">
                <a:latin typeface="Times New Roman" pitchFamily="18" charset="0"/>
                <a:cs typeface="Times New Roman" pitchFamily="18" charset="0"/>
              </a:rPr>
              <a:t>设计参数</a:t>
            </a:r>
            <a:r>
              <a:rPr lang="zh-CN" altLang="en-US" sz="2000" b="1" dirty="0">
                <a:latin typeface="Times New Roman" pitchFamily="18" charset="0"/>
                <a:cs typeface="Times New Roman" pitchFamily="18" charset="0"/>
              </a:rPr>
              <a:t>：</a:t>
            </a:r>
            <a:endParaRPr lang="zh-CN" altLang="zh-C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Wingdings" pitchFamily="2" charset="2"/>
              <a:buChar char="n"/>
            </a:pP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双向电源</a:t>
            </a:r>
            <a:r>
              <a:rPr lang="zh-CN" altLang="zh-CN" sz="2000" dirty="0" smtClean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000" b="1" dirty="0"/>
              <a:t> ±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1000A/500V</a:t>
            </a:r>
            <a:endParaRPr lang="en-US" altLang="zh-C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Wingdings" pitchFamily="2" charset="2"/>
              <a:buChar char="n"/>
            </a:pP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0.1%</a:t>
            </a: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的电流跟踪精度</a:t>
            </a:r>
            <a:endParaRPr lang="zh-CN" altLang="zh-CN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</p:txBody>
      </p:sp>
      <p:cxnSp>
        <p:nvCxnSpPr>
          <p:cNvPr id="4" name="直接连接符 3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0FF8-E508-4689-B1BB-D25A13F70ACB}" type="slidenum">
              <a:rPr lang="zh-CN" altLang="en-US" smtClean="0"/>
              <a:pPr/>
              <a:t>3</a:t>
            </a:fld>
            <a:endParaRPr lang="zh-CN" altLang="en-US"/>
          </a:p>
        </p:txBody>
      </p:sp>
      <p:pic>
        <p:nvPicPr>
          <p:cNvPr id="8" name="图片 36" descr="fo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439" y="3356992"/>
            <a:ext cx="6877050" cy="182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044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Wiggle</a:t>
            </a:r>
            <a:r>
              <a:rPr lang="zh-CN" altLang="en-US" sz="2400" b="1" dirty="0">
                <a:solidFill>
                  <a:srgbClr val="FF0000"/>
                </a:solidFill>
              </a:rPr>
              <a:t>型</a:t>
            </a:r>
            <a:r>
              <a:rPr lang="en-US" altLang="zh-CN" sz="2400" b="1" dirty="0">
                <a:solidFill>
                  <a:srgbClr val="FF0000"/>
                </a:solidFill>
              </a:rPr>
              <a:t>Booster </a:t>
            </a:r>
            <a:r>
              <a:rPr lang="zh-CN" altLang="en-US" sz="2400" b="1" dirty="0">
                <a:solidFill>
                  <a:srgbClr val="FF0000"/>
                </a:solidFill>
              </a:rPr>
              <a:t>电源基本参数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616624"/>
          </a:xfrm>
        </p:spPr>
        <p:txBody>
          <a:bodyPr>
            <a:normAutofit/>
          </a:bodyPr>
          <a:lstStyle/>
          <a:p>
            <a:pPr marL="0" inden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两</a:t>
            </a: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象限工作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二极磁铁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电源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：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pPr marL="342900" lvl="1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       主要拓扑结构采用直流源加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桥的开关电源</a:t>
            </a: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方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案。直流源采用整流变压器加二极管全桥整流的结构。</a:t>
            </a:r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zh-CN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</p:txBody>
      </p:sp>
      <p:cxnSp>
        <p:nvCxnSpPr>
          <p:cNvPr id="4" name="直接连接符 3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0FF8-E508-4689-B1BB-D25A13F70ACB}" type="slidenum">
              <a:rPr lang="zh-CN" altLang="en-US" smtClean="0"/>
              <a:pPr/>
              <a:t>4</a:t>
            </a:fld>
            <a:endParaRPr lang="zh-CN" altLang="en-US"/>
          </a:p>
        </p:txBody>
      </p:sp>
      <p:pic>
        <p:nvPicPr>
          <p:cNvPr id="7" name="图片 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500306"/>
            <a:ext cx="805475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2786050" y="5000636"/>
            <a:ext cx="341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两象限工作电源拓扑结构示意图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326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Wiggle</a:t>
            </a:r>
            <a:r>
              <a:rPr lang="zh-CN" altLang="en-US" sz="2400" b="1" dirty="0">
                <a:solidFill>
                  <a:srgbClr val="FF0000"/>
                </a:solidFill>
              </a:rPr>
              <a:t>型</a:t>
            </a:r>
            <a:r>
              <a:rPr lang="en-US" altLang="zh-CN" sz="2400" b="1" dirty="0">
                <a:solidFill>
                  <a:srgbClr val="FF0000"/>
                </a:solidFill>
              </a:rPr>
              <a:t>Booster </a:t>
            </a:r>
            <a:r>
              <a:rPr lang="zh-CN" altLang="en-US" sz="2400" b="1" dirty="0">
                <a:solidFill>
                  <a:srgbClr val="FF0000"/>
                </a:solidFill>
              </a:rPr>
              <a:t>电源基本参数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616624"/>
          </a:xfrm>
        </p:spPr>
        <p:txBody>
          <a:bodyPr>
            <a:normAutofit/>
          </a:bodyPr>
          <a:lstStyle/>
          <a:p>
            <a:pPr marL="0" inden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开关</a:t>
            </a: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电源相关的控制技术：</a:t>
            </a:r>
            <a:endParaRPr lang="en-US" altLang="zh-C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开关</a:t>
            </a:r>
            <a:r>
              <a:rPr lang="zh-CN" altLang="en-US" sz="2000" b="1" dirty="0">
                <a:latin typeface="Times New Roman" pitchFamily="18" charset="0"/>
                <a:cs typeface="Times New Roman" pitchFamily="18" charset="0"/>
              </a:rPr>
              <a:t>电源多模块串并联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技术</a:t>
            </a:r>
            <a:endParaRPr lang="zh-CN" altLang="zh-CN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Wingdings" pitchFamily="2" charset="2"/>
              <a:buChar char="n"/>
            </a:pPr>
            <a:r>
              <a:rPr lang="zh-CN" altLang="en-US" sz="2000" dirty="0" smtClean="0"/>
              <a:t>提高</a:t>
            </a:r>
            <a:r>
              <a:rPr lang="zh-CN" altLang="en-US" sz="2000" dirty="0"/>
              <a:t>输出功率等级，需要考虑串联均压和并联均流的控制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 marL="342900" lvl="1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None/>
            </a:pPr>
            <a:r>
              <a:rPr lang="zh-CN" altLang="en-US" sz="2000" b="1" dirty="0">
                <a:latin typeface="Times New Roman" pitchFamily="18" charset="0"/>
                <a:cs typeface="Times New Roman" pitchFamily="18" charset="0"/>
              </a:rPr>
              <a:t>脉宽多重化错相技术</a:t>
            </a:r>
            <a:endParaRPr lang="en-US" altLang="zh-C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Wingdings" pitchFamily="2" charset="2"/>
              <a:buChar char="n"/>
            </a:pPr>
            <a:r>
              <a:rPr lang="zh-CN" altLang="en-US" sz="2000" dirty="0"/>
              <a:t>提高</a:t>
            </a:r>
            <a:r>
              <a:rPr lang="en-US" altLang="en-US" sz="2000" dirty="0"/>
              <a:t>PWM</a:t>
            </a:r>
            <a:r>
              <a:rPr lang="zh-CN" altLang="en-US" sz="2000" dirty="0"/>
              <a:t>的等效输出频率，降低输出电压纹波，提高电源的动态响应</a:t>
            </a:r>
            <a:r>
              <a:rPr lang="zh-CN" altLang="en-US" sz="2000" dirty="0" smtClean="0"/>
              <a:t>性能</a:t>
            </a:r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None/>
            </a:pP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重复控制技术应用于数字控制器</a:t>
            </a:r>
            <a:endParaRPr lang="en-US" altLang="zh-CN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Wingdings" pitchFamily="2" charset="2"/>
              <a:buChar char="n"/>
            </a:pPr>
            <a:r>
              <a:rPr lang="zh-CN" altLang="en-US" sz="2000" dirty="0" smtClean="0"/>
              <a:t>重复</a:t>
            </a:r>
            <a:r>
              <a:rPr lang="zh-CN" altLang="en-US" sz="2000" dirty="0"/>
              <a:t>控制器设计成一个软插件，作为电源数字控制器的一部分，无需增加硬件，达到提高</a:t>
            </a:r>
            <a:r>
              <a:rPr lang="en-US" altLang="en-US" sz="2000" dirty="0"/>
              <a:t>0.1Hz</a:t>
            </a:r>
            <a:r>
              <a:rPr lang="zh-CN" altLang="en-US" sz="2000" dirty="0"/>
              <a:t>处的系统增益的目的，实现</a:t>
            </a:r>
            <a:r>
              <a:rPr lang="en-US" altLang="en-US" sz="2000" dirty="0"/>
              <a:t>0.1%</a:t>
            </a:r>
            <a:r>
              <a:rPr lang="zh-CN" altLang="en-US" sz="2000" dirty="0"/>
              <a:t>的电流跟踪精度要求。</a:t>
            </a:r>
            <a:endParaRPr lang="en-US" altLang="zh-CN" sz="2000" dirty="0"/>
          </a:p>
          <a:p>
            <a:pPr marL="342900" lvl="1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zh-CN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</p:txBody>
      </p:sp>
      <p:cxnSp>
        <p:nvCxnSpPr>
          <p:cNvPr id="4" name="直接连接符 3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0FF8-E508-4689-B1BB-D25A13F70ACB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785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Wiggle</a:t>
            </a:r>
            <a:r>
              <a:rPr lang="zh-CN" altLang="en-US" sz="2400" b="1" dirty="0">
                <a:solidFill>
                  <a:srgbClr val="FF0000"/>
                </a:solidFill>
              </a:rPr>
              <a:t>型</a:t>
            </a:r>
            <a:r>
              <a:rPr lang="en-US" altLang="zh-CN" sz="2400" b="1" dirty="0">
                <a:solidFill>
                  <a:srgbClr val="FF0000"/>
                </a:solidFill>
              </a:rPr>
              <a:t>Booster </a:t>
            </a:r>
            <a:r>
              <a:rPr lang="zh-CN" altLang="en-US" sz="2400" b="1" dirty="0">
                <a:solidFill>
                  <a:srgbClr val="FF0000"/>
                </a:solidFill>
              </a:rPr>
              <a:t>电源基本参数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616624"/>
          </a:xfrm>
        </p:spPr>
        <p:txBody>
          <a:bodyPr>
            <a:normAutofit/>
          </a:bodyPr>
          <a:lstStyle/>
          <a:p>
            <a:pPr marL="0" inden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sz="2000" dirty="0" smtClean="0"/>
              <a:t>重复</a:t>
            </a:r>
            <a:r>
              <a:rPr lang="zh-CN" altLang="en-US" sz="2000" dirty="0"/>
              <a:t>控制器仿真电路及基于重复控制器的数字控制器</a:t>
            </a:r>
            <a:r>
              <a:rPr lang="zh-CN" altLang="en-US" sz="2000" dirty="0" smtClean="0"/>
              <a:t>结构</a:t>
            </a:r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zh-CN" altLang="zh-CN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  <a:p>
            <a:pPr marL="0" indent="0">
              <a:lnSpc>
                <a:spcPts val="35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zh-CN" sz="2000" dirty="0" smtClean="0"/>
          </a:p>
        </p:txBody>
      </p:sp>
      <p:cxnSp>
        <p:nvCxnSpPr>
          <p:cNvPr id="4" name="直接连接符 3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0FF8-E508-4689-B1BB-D25A13F70ACB}" type="slidenum">
              <a:rPr lang="zh-CN" altLang="en-US" smtClean="0"/>
              <a:pPr/>
              <a:t>6</a:t>
            </a:fld>
            <a:endParaRPr lang="zh-CN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38337" y="1412776"/>
            <a:ext cx="5267325" cy="196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558062"/>
              </p:ext>
            </p:extLst>
          </p:nvPr>
        </p:nvGraphicFramePr>
        <p:xfrm>
          <a:off x="1835696" y="3573016"/>
          <a:ext cx="5276850" cy="231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r:id="rId4" imgW="5819007" imgH="2951180" progId="">
                  <p:embed/>
                </p:oleObj>
              </mc:Choice>
              <mc:Fallback>
                <p:oleObj r:id="rId4" imgW="5819007" imgH="295118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573016"/>
                        <a:ext cx="5276850" cy="231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67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490537"/>
          </a:xfrm>
        </p:spPr>
        <p:txBody>
          <a:bodyPr>
            <a:norm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其它</a:t>
            </a:r>
            <a:r>
              <a:rPr lang="zh-CN" altLang="en-US" sz="2400" b="1" dirty="0">
                <a:solidFill>
                  <a:srgbClr val="FF0000"/>
                </a:solidFill>
              </a:rPr>
              <a:t>关键技术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313" y="836613"/>
            <a:ext cx="8351837" cy="5073650"/>
          </a:xfrm>
        </p:spPr>
        <p:txBody>
          <a:bodyPr>
            <a:normAutofit/>
          </a:bodyPr>
          <a:lstStyle/>
          <a:p>
            <a:pPr marL="342900" lvl="1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Wingdings" pitchFamily="2" charset="2"/>
              <a:buChar char="n"/>
              <a:defRPr/>
            </a:pPr>
            <a:r>
              <a:rPr lang="zh-CN" altLang="en-US" sz="2000" dirty="0"/>
              <a:t>电源数字智能控制器</a:t>
            </a:r>
            <a:r>
              <a:rPr lang="en-US" altLang="zh-CN" sz="2000" dirty="0"/>
              <a:t>——</a:t>
            </a:r>
            <a:r>
              <a:rPr lang="zh-CN" altLang="en-US" sz="2000" dirty="0"/>
              <a:t>拟实现电源故障预知并具有一定的自愈性。</a:t>
            </a:r>
            <a:endParaRPr lang="en-US" altLang="zh-CN" sz="2000" dirty="0"/>
          </a:p>
          <a:p>
            <a:pPr marL="342900" lvl="1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Wingdings" pitchFamily="2" charset="2"/>
              <a:buChar char="n"/>
              <a:defRPr/>
            </a:pPr>
            <a:r>
              <a:rPr lang="zh-CN" altLang="en-US" sz="2000" dirty="0"/>
              <a:t>电源稳定度快速检测及输出电流系数校正系统</a:t>
            </a:r>
            <a:r>
              <a:rPr lang="zh-CN" altLang="en-US" sz="2000" dirty="0" smtClean="0"/>
              <a:t>。</a:t>
            </a:r>
            <a:endParaRPr lang="en-US" altLang="zh-CN" sz="2000" dirty="0"/>
          </a:p>
          <a:p>
            <a:pPr marL="342900" lvl="1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Wingdings" pitchFamily="2" charset="2"/>
              <a:buChar char="n"/>
              <a:defRPr/>
            </a:pPr>
            <a:r>
              <a:rPr lang="zh-CN" altLang="en-US" sz="2000" dirty="0"/>
              <a:t>大功率模块化（</a:t>
            </a:r>
            <a:r>
              <a:rPr lang="en-US" altLang="zh-CN" sz="2000" dirty="0"/>
              <a:t>N+1</a:t>
            </a:r>
            <a:r>
              <a:rPr lang="zh-CN" altLang="en-US" sz="2000" dirty="0"/>
              <a:t>）高频开关电源可靠性研究。实现备用模块自动平稳地投入使用。</a:t>
            </a:r>
            <a:endParaRPr lang="en-US" altLang="zh-CN" sz="2000" dirty="0"/>
          </a:p>
          <a:p>
            <a:pPr marL="342900" lvl="1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80000"/>
              <a:buFont typeface="Wingdings" pitchFamily="2" charset="2"/>
              <a:buChar char="n"/>
              <a:defRPr/>
            </a:pPr>
            <a:r>
              <a:rPr lang="zh-CN" altLang="zh-CN" sz="2000" dirty="0" smtClean="0"/>
              <a:t>考虑</a:t>
            </a:r>
            <a:r>
              <a:rPr lang="zh-CN" altLang="en-US" sz="2000" dirty="0"/>
              <a:t>可能</a:t>
            </a:r>
            <a:r>
              <a:rPr lang="zh-CN" altLang="zh-CN" sz="2000" dirty="0" smtClean="0"/>
              <a:t>将部分电源安装</a:t>
            </a:r>
            <a:r>
              <a:rPr lang="zh-CN" altLang="zh-CN" sz="2000" dirty="0"/>
              <a:t>在</a:t>
            </a:r>
            <a:r>
              <a:rPr lang="zh-CN" altLang="zh-CN" sz="2000" dirty="0" smtClean="0"/>
              <a:t>磁铁</a:t>
            </a:r>
            <a:r>
              <a:rPr lang="zh-CN" altLang="en-US" sz="2000" dirty="0" smtClean="0"/>
              <a:t>隧道</a:t>
            </a:r>
            <a:r>
              <a:rPr lang="zh-CN" altLang="zh-CN" sz="2000" dirty="0" smtClean="0"/>
              <a:t>附近</a:t>
            </a:r>
            <a:r>
              <a:rPr lang="zh-CN" altLang="en-US" sz="2000" dirty="0" smtClean="0"/>
              <a:t>，需要进行</a:t>
            </a:r>
            <a:r>
              <a:rPr lang="zh-CN" altLang="zh-CN" sz="2000" dirty="0" smtClean="0"/>
              <a:t>电源</a:t>
            </a:r>
            <a:r>
              <a:rPr lang="zh-CN" altLang="zh-CN" sz="2000" dirty="0"/>
              <a:t>设备抗辐射</a:t>
            </a:r>
            <a:r>
              <a:rPr lang="zh-CN" altLang="en-US" sz="2000" dirty="0"/>
              <a:t>研究</a:t>
            </a:r>
            <a:r>
              <a:rPr lang="zh-CN" altLang="en-US" sz="2000"/>
              <a:t>及</a:t>
            </a:r>
            <a:r>
              <a:rPr lang="zh-CN" altLang="en-US" sz="2000" smtClean="0"/>
              <a:t>设计。</a:t>
            </a:r>
            <a:endParaRPr lang="en-US" altLang="zh-CN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B26E3-E3F6-4E70-8956-2793B814FDB9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0" y="765175"/>
            <a:ext cx="9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5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437</Words>
  <Application>Microsoft Office PowerPoint</Application>
  <PresentationFormat>全屏显示(4:3)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主题​​</vt:lpstr>
      <vt:lpstr>Booster 电源基本参数</vt:lpstr>
      <vt:lpstr>Booster 电源基本参数</vt:lpstr>
      <vt:lpstr>Wiggle型Booster 电源基本参数</vt:lpstr>
      <vt:lpstr>Wiggle型Booster 电源基本参数</vt:lpstr>
      <vt:lpstr>Wiggle型Booster 电源基本参数</vt:lpstr>
      <vt:lpstr>Wiggle型Booster 电源基本参数</vt:lpstr>
      <vt:lpstr>其它关键技术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chenbin</dc:creator>
  <cp:lastModifiedBy>chenbin</cp:lastModifiedBy>
  <cp:revision>15</cp:revision>
  <dcterms:created xsi:type="dcterms:W3CDTF">2016-05-03T13:29:02Z</dcterms:created>
  <dcterms:modified xsi:type="dcterms:W3CDTF">2016-05-04T00:31:15Z</dcterms:modified>
</cp:coreProperties>
</file>