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85C4-7E62-4783-84C0-7319C11AE1DF}" type="datetimeFigureOut">
              <a:rPr lang="zh-CN" altLang="en-US" smtClean="0"/>
              <a:t>2016/4/26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00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85C4-7E62-4783-84C0-7319C11AE1DF}" type="datetimeFigureOut">
              <a:rPr lang="zh-CN" altLang="en-US" smtClean="0"/>
              <a:t>2016/4/26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10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85C4-7E62-4783-84C0-7319C11AE1DF}" type="datetimeFigureOut">
              <a:rPr lang="zh-CN" altLang="en-US" smtClean="0"/>
              <a:t>2016/4/26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00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85C4-7E62-4783-84C0-7319C11AE1DF}" type="datetimeFigureOut">
              <a:rPr lang="zh-CN" altLang="en-US" smtClean="0"/>
              <a:t>2016/4/26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34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85C4-7E62-4783-84C0-7319C11AE1DF}" type="datetimeFigureOut">
              <a:rPr lang="zh-CN" altLang="en-US" smtClean="0"/>
              <a:t>2016/4/26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34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85C4-7E62-4783-84C0-7319C11AE1DF}" type="datetimeFigureOut">
              <a:rPr lang="zh-CN" altLang="en-US" smtClean="0"/>
              <a:t>2016/4/26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25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85C4-7E62-4783-84C0-7319C11AE1DF}" type="datetimeFigureOut">
              <a:rPr lang="zh-CN" altLang="en-US" smtClean="0"/>
              <a:t>2016/4/26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11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85C4-7E62-4783-84C0-7319C11AE1DF}" type="datetimeFigureOut">
              <a:rPr lang="zh-CN" altLang="en-US" smtClean="0"/>
              <a:t>2016/4/26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45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85C4-7E62-4783-84C0-7319C11AE1DF}" type="datetimeFigureOut">
              <a:rPr lang="zh-CN" altLang="en-US" smtClean="0"/>
              <a:t>2016/4/26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29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85C4-7E62-4783-84C0-7319C11AE1DF}" type="datetimeFigureOut">
              <a:rPr lang="zh-CN" altLang="en-US" smtClean="0"/>
              <a:t>2016/4/26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86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85C4-7E62-4783-84C0-7319C11AE1DF}" type="datetimeFigureOut">
              <a:rPr lang="zh-CN" altLang="en-US" smtClean="0"/>
              <a:t>2016/4/26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67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385C4-7E62-4783-84C0-7319C11AE1DF}" type="datetimeFigureOut">
              <a:rPr lang="zh-CN" altLang="en-US" smtClean="0"/>
              <a:t>2016/4/26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2C185-46FB-4E48-8BEC-695330176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93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CEPC</a:t>
            </a:r>
            <a:r>
              <a:rPr lang="zh-CN" altLang="en-US" sz="4400" dirty="0" smtClean="0"/>
              <a:t>水平电抛光设备研制</a:t>
            </a:r>
            <a:r>
              <a:rPr lang="zh-CN" altLang="en-US" sz="4400" dirty="0"/>
              <a:t>进展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靳松</a:t>
            </a:r>
            <a:endParaRPr lang="en-US" altLang="zh-CN" dirty="0" smtClean="0"/>
          </a:p>
          <a:p>
            <a:r>
              <a:rPr lang="en-US" altLang="zh-CN" dirty="0" smtClean="0"/>
              <a:t>2016.4.27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418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3833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落地考虑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89166"/>
            <a:ext cx="10515600" cy="468779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zh-CN" dirty="0"/>
              <a:t>一</a:t>
            </a:r>
            <a:r>
              <a:rPr lang="zh-CN" altLang="zh-CN" dirty="0" smtClean="0"/>
              <a:t>、落地</a:t>
            </a:r>
            <a:r>
              <a:rPr lang="zh-CN" altLang="en-US" dirty="0" smtClean="0"/>
              <a:t>地点</a:t>
            </a:r>
            <a:endParaRPr lang="en-US" altLang="zh-CN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/>
              <a:t>	</a:t>
            </a:r>
            <a:r>
              <a:rPr lang="zh-CN" altLang="zh-CN" sz="2500" dirty="0" smtClean="0"/>
              <a:t>预期</a:t>
            </a:r>
            <a:r>
              <a:rPr lang="zh-CN" altLang="zh-CN" sz="2500" dirty="0"/>
              <a:t>为宁夏，需要与宁夏讨论以下事宜：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/>
              <a:t>1</a:t>
            </a:r>
            <a:r>
              <a:rPr lang="zh-CN" altLang="zh-CN" dirty="0"/>
              <a:t>、宁夏是否有意向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/>
              <a:t>2</a:t>
            </a:r>
            <a:r>
              <a:rPr lang="zh-CN" altLang="zh-CN" dirty="0"/>
              <a:t>、</a:t>
            </a:r>
            <a:r>
              <a:rPr lang="zh-CN" altLang="zh-CN" dirty="0" smtClean="0"/>
              <a:t>合作</a:t>
            </a:r>
            <a:r>
              <a:rPr lang="zh-CN" altLang="en-US" dirty="0" smtClean="0"/>
              <a:t>方式</a:t>
            </a:r>
            <a:r>
              <a:rPr lang="zh-CN" altLang="zh-CN" dirty="0" smtClean="0"/>
              <a:t>：</a:t>
            </a:r>
            <a:r>
              <a:rPr lang="zh-CN" altLang="zh-CN" sz="2500" dirty="0" smtClean="0"/>
              <a:t>签署合同</a:t>
            </a:r>
            <a:r>
              <a:rPr lang="zh-CN" altLang="en-US" sz="2500" dirty="0"/>
              <a:t>、</a:t>
            </a:r>
            <a:r>
              <a:rPr lang="zh-CN" altLang="zh-CN" sz="2500" dirty="0" smtClean="0"/>
              <a:t>合作</a:t>
            </a:r>
            <a:r>
              <a:rPr lang="zh-CN" altLang="zh-CN" sz="2500" dirty="0"/>
              <a:t>协议？</a:t>
            </a:r>
            <a:r>
              <a:rPr lang="zh-CN" altLang="en-US" sz="2500" dirty="0"/>
              <a:t>***</a:t>
            </a:r>
            <a:r>
              <a:rPr lang="zh-CN" altLang="zh-CN" sz="2500" dirty="0" smtClean="0"/>
              <a:t>？</a:t>
            </a:r>
            <a:endParaRPr lang="zh-CN" altLang="zh-CN" sz="2500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zh-CN" altLang="zh-CN" dirty="0" smtClean="0"/>
              <a:t>合作</a:t>
            </a:r>
            <a:r>
              <a:rPr lang="zh-CN" altLang="en-US" dirty="0"/>
              <a:t>形式</a:t>
            </a:r>
            <a:r>
              <a:rPr lang="zh-CN" altLang="en-US" dirty="0" smtClean="0"/>
              <a:t>（主要围绕着安装和使用）</a:t>
            </a:r>
            <a:r>
              <a:rPr lang="zh-CN" altLang="zh-CN" dirty="0" smtClean="0"/>
              <a:t>：</a:t>
            </a:r>
            <a:endParaRPr lang="zh-CN" altLang="zh-CN" dirty="0"/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zh-CN" altLang="zh-CN" dirty="0" smtClean="0"/>
              <a:t>设备</a:t>
            </a:r>
            <a:r>
              <a:rPr lang="zh-CN" altLang="zh-CN" dirty="0"/>
              <a:t>安装在宁夏，由高能所、宁夏共同使用。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zh-CN" altLang="zh-CN" dirty="0" smtClean="0"/>
              <a:t>高能</a:t>
            </a:r>
            <a:r>
              <a:rPr lang="zh-CN" altLang="zh-CN" dirty="0"/>
              <a:t>所</a:t>
            </a:r>
            <a:r>
              <a:rPr lang="zh-CN" altLang="zh-CN" dirty="0" smtClean="0"/>
              <a:t>负责</a:t>
            </a:r>
            <a:r>
              <a:rPr lang="zh-CN" altLang="en-US" dirty="0" smtClean="0"/>
              <a:t>：</a:t>
            </a:r>
            <a:r>
              <a:rPr lang="en-US" altLang="zh-CN" dirty="0" smtClean="0"/>
              <a:t>a) </a:t>
            </a:r>
            <a:r>
              <a:rPr lang="zh-CN" altLang="zh-CN" dirty="0" smtClean="0"/>
              <a:t>设备</a:t>
            </a:r>
            <a:r>
              <a:rPr lang="zh-CN" altLang="zh-CN" dirty="0"/>
              <a:t>研制</a:t>
            </a:r>
            <a:r>
              <a:rPr lang="zh-CN" altLang="zh-CN" dirty="0" smtClean="0"/>
              <a:t>；</a:t>
            </a:r>
            <a:r>
              <a:rPr lang="en-US" altLang="zh-CN" dirty="0" smtClean="0"/>
              <a:t>b)  EP</a:t>
            </a:r>
            <a:r>
              <a:rPr lang="zh-CN" altLang="zh-CN" dirty="0"/>
              <a:t>工艺的研究</a:t>
            </a:r>
            <a:r>
              <a:rPr lang="zh-CN" altLang="zh-CN" dirty="0" smtClean="0"/>
              <a:t>；</a:t>
            </a:r>
            <a:r>
              <a:rPr lang="en-US" altLang="zh-CN" dirty="0" smtClean="0"/>
              <a:t>c) </a:t>
            </a:r>
            <a:r>
              <a:rPr lang="zh-CN" altLang="zh-CN" dirty="0" smtClean="0"/>
              <a:t>相关</a:t>
            </a:r>
            <a:r>
              <a:rPr lang="zh-CN" altLang="zh-CN" dirty="0"/>
              <a:t>工艺转移到宁夏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zh-CN" altLang="zh-CN" dirty="0" smtClean="0"/>
              <a:t>宁夏负责</a:t>
            </a:r>
            <a:r>
              <a:rPr lang="en-US" altLang="zh-CN" dirty="0" smtClean="0"/>
              <a:t>: a) </a:t>
            </a:r>
            <a:r>
              <a:rPr lang="zh-CN" altLang="zh-CN" dirty="0" smtClean="0"/>
              <a:t>协助</a:t>
            </a:r>
            <a:r>
              <a:rPr lang="zh-CN" altLang="zh-CN" dirty="0"/>
              <a:t>设备研制安装等过程的完成</a:t>
            </a:r>
            <a:r>
              <a:rPr lang="zh-CN" altLang="zh-CN" dirty="0" smtClean="0"/>
              <a:t>；</a:t>
            </a:r>
            <a:r>
              <a:rPr lang="en-US" altLang="zh-CN" dirty="0" smtClean="0"/>
              <a:t>b)</a:t>
            </a:r>
            <a:r>
              <a:rPr lang="zh-CN" altLang="zh-CN" dirty="0" smtClean="0"/>
              <a:t> 提供</a:t>
            </a:r>
            <a:r>
              <a:rPr lang="en-US" altLang="zh-CN" dirty="0"/>
              <a:t>1</a:t>
            </a:r>
            <a:r>
              <a:rPr lang="zh-CN" altLang="zh-CN" dirty="0"/>
              <a:t>到</a:t>
            </a:r>
            <a:r>
              <a:rPr lang="en-US" altLang="zh-CN" dirty="0"/>
              <a:t>2</a:t>
            </a:r>
            <a:r>
              <a:rPr lang="zh-CN" altLang="zh-CN" dirty="0"/>
              <a:t>名技术员，</a:t>
            </a:r>
            <a:r>
              <a:rPr lang="zh-CN" altLang="zh-CN" dirty="0" smtClean="0"/>
              <a:t>协助</a:t>
            </a:r>
            <a:r>
              <a:rPr lang="en-US" altLang="zh-CN" dirty="0" smtClean="0"/>
              <a:t>EP</a:t>
            </a:r>
            <a:r>
              <a:rPr lang="zh-CN" altLang="zh-CN" dirty="0"/>
              <a:t>工艺的研究。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zh-CN" altLang="zh-CN" dirty="0" smtClean="0"/>
              <a:t>使用</a:t>
            </a:r>
            <a:r>
              <a:rPr lang="zh-CN" altLang="zh-CN" dirty="0"/>
              <a:t>上，</a:t>
            </a:r>
            <a:r>
              <a:rPr lang="zh-CN" altLang="zh-CN" dirty="0" smtClean="0"/>
              <a:t>需优先确保新工艺研究的完成</a:t>
            </a:r>
            <a:r>
              <a:rPr lang="en-US" altLang="zh-CN" dirty="0" smtClean="0"/>
              <a:t>, </a:t>
            </a:r>
            <a:r>
              <a:rPr lang="zh-CN" altLang="zh-CN" dirty="0" smtClean="0"/>
              <a:t>确保</a:t>
            </a:r>
            <a:r>
              <a:rPr lang="zh-CN" altLang="zh-CN" dirty="0"/>
              <a:t>高能所项目的</a:t>
            </a:r>
            <a:r>
              <a:rPr lang="zh-CN" altLang="zh-CN" dirty="0" smtClean="0"/>
              <a:t>顺利</a:t>
            </a:r>
            <a:r>
              <a:rPr lang="en-US" altLang="zh-CN" dirty="0"/>
              <a:t> </a:t>
            </a:r>
            <a:r>
              <a:rPr lang="zh-CN" altLang="en-US" dirty="0" smtClean="0"/>
              <a:t>进行。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711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838200" y="2470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 smtClean="0"/>
              <a:t>相关技术要求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4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0" y="580091"/>
            <a:ext cx="7521933" cy="610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403641" y="473201"/>
            <a:ext cx="1263909" cy="409631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873548" y="3094084"/>
            <a:ext cx="4286461" cy="346229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6471853" y="154367"/>
            <a:ext cx="1127483" cy="503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辅助设施</a:t>
            </a:r>
            <a:endParaRPr kumimoji="0" lang="en-US" altLang="zh-CN" sz="1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--</a:t>
            </a: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考虑连接</a:t>
            </a: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64805" y="6254750"/>
            <a:ext cx="1207363" cy="603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辅助设施</a:t>
            </a:r>
            <a:endParaRPr kumimoji="0" lang="zh-CN" altLang="zh-CN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kumimoji="0" lang="zh-CN" altLang="zh-CN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需要空间</a:t>
            </a:r>
            <a:endParaRPr kumimoji="0" lang="zh-CN" altLang="zh-CN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29646" y="81860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329646" y="12758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329646" y="54477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0458" y="110118"/>
            <a:ext cx="3081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一、概念图</a:t>
            </a:r>
            <a:endParaRPr lang="zh-CN" altLang="en-US" sz="3200" dirty="0"/>
          </a:p>
        </p:txBody>
      </p:sp>
      <p:sp>
        <p:nvSpPr>
          <p:cNvPr id="14" name="TextBox 9"/>
          <p:cNvSpPr txBox="1"/>
          <p:nvPr/>
        </p:nvSpPr>
        <p:spPr>
          <a:xfrm>
            <a:off x="140884" y="2737067"/>
            <a:ext cx="430887" cy="1800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</a:rPr>
              <a:t>数据获取与控制</a:t>
            </a:r>
            <a:endParaRPr lang="zh-CN" altLang="en-US" sz="1600" b="1" dirty="0"/>
          </a:p>
        </p:txBody>
      </p:sp>
      <p:sp>
        <p:nvSpPr>
          <p:cNvPr id="15" name="TextBox 21"/>
          <p:cNvSpPr txBox="1"/>
          <p:nvPr/>
        </p:nvSpPr>
        <p:spPr>
          <a:xfrm>
            <a:off x="3346554" y="377827"/>
            <a:ext cx="1296144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</a:rPr>
              <a:t>外围设备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TextBox 22"/>
          <p:cNvSpPr txBox="1"/>
          <p:nvPr/>
        </p:nvSpPr>
        <p:spPr>
          <a:xfrm>
            <a:off x="5134192" y="4035127"/>
            <a:ext cx="430887" cy="1800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</a:rPr>
              <a:t>溶液循环部分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TextBox 20"/>
          <p:cNvSpPr txBox="1"/>
          <p:nvPr/>
        </p:nvSpPr>
        <p:spPr>
          <a:xfrm>
            <a:off x="7540149" y="4904064"/>
            <a:ext cx="430887" cy="1800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</a:rPr>
              <a:t>电源电路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8" name="TextBox 19"/>
          <p:cNvSpPr txBox="1"/>
          <p:nvPr/>
        </p:nvSpPr>
        <p:spPr>
          <a:xfrm>
            <a:off x="7626960" y="1265460"/>
            <a:ext cx="430887" cy="1800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</a:rPr>
              <a:t>共享实验室设备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225" y="3704256"/>
            <a:ext cx="3976119" cy="2575441"/>
          </a:xfrm>
          <a:prstGeom prst="rect">
            <a:avLst/>
          </a:prstGeom>
        </p:spPr>
      </p:pic>
      <p:sp>
        <p:nvSpPr>
          <p:cNvPr id="22" name="五角星 21"/>
          <p:cNvSpPr/>
          <p:nvPr/>
        </p:nvSpPr>
        <p:spPr>
          <a:xfrm>
            <a:off x="1964805" y="4829452"/>
            <a:ext cx="174713" cy="177554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070C0"/>
              </a:solidFill>
            </a:endParaRPr>
          </a:p>
        </p:txBody>
      </p:sp>
      <p:sp>
        <p:nvSpPr>
          <p:cNvPr id="24" name="五角星 23"/>
          <p:cNvSpPr/>
          <p:nvPr/>
        </p:nvSpPr>
        <p:spPr>
          <a:xfrm>
            <a:off x="3395020" y="4766909"/>
            <a:ext cx="174713" cy="177554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五角星 24"/>
          <p:cNvSpPr/>
          <p:nvPr/>
        </p:nvSpPr>
        <p:spPr>
          <a:xfrm>
            <a:off x="5181445" y="5890832"/>
            <a:ext cx="174713" cy="177554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" name="五角星 25"/>
          <p:cNvSpPr/>
          <p:nvPr/>
        </p:nvSpPr>
        <p:spPr>
          <a:xfrm>
            <a:off x="6639074" y="3946350"/>
            <a:ext cx="174713" cy="177554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723851" y="4497301"/>
            <a:ext cx="8003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/</a:t>
            </a:r>
            <a:r>
              <a:rPr lang="zh-CN" altLang="en-US" sz="900" b="1" dirty="0" smtClean="0"/>
              <a:t>流速</a:t>
            </a:r>
            <a:endParaRPr lang="zh-CN" altLang="en-US" sz="800" b="1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226" y="303833"/>
            <a:ext cx="3992654" cy="295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241"/>
          <a:stretch/>
        </p:blipFill>
        <p:spPr>
          <a:xfrm>
            <a:off x="186147" y="266352"/>
            <a:ext cx="8752114" cy="65078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01686"/>
            <a:ext cx="10515600" cy="462189"/>
          </a:xfrm>
        </p:spPr>
        <p:txBody>
          <a:bodyPr>
            <a:normAutofit fontScale="90000"/>
          </a:bodyPr>
          <a:lstStyle/>
          <a:p>
            <a:r>
              <a:rPr lang="zh-CN" altLang="en-US" sz="3200" dirty="0" smtClean="0"/>
              <a:t>二、</a:t>
            </a:r>
            <a:r>
              <a:rPr lang="en-US" altLang="zh-CN" sz="3200" dirty="0" smtClean="0"/>
              <a:t>EP</a:t>
            </a:r>
            <a:r>
              <a:rPr lang="zh-CN" altLang="en-US" sz="3200" dirty="0"/>
              <a:t>装置</a:t>
            </a:r>
            <a:r>
              <a:rPr lang="zh-CN" altLang="en-US" sz="3200" dirty="0" smtClean="0"/>
              <a:t>空间需求</a:t>
            </a:r>
            <a:endParaRPr lang="zh-CN" altLang="en-US" sz="3200" dirty="0"/>
          </a:p>
        </p:txBody>
      </p:sp>
      <p:sp>
        <p:nvSpPr>
          <p:cNvPr id="3" name="文本框 2"/>
          <p:cNvSpPr txBox="1"/>
          <p:nvPr/>
        </p:nvSpPr>
        <p:spPr>
          <a:xfrm>
            <a:off x="8765177" y="3727192"/>
            <a:ext cx="35008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容积的选择，保证：</a:t>
            </a:r>
            <a:endParaRPr lang="en-US" altLang="zh-CN" sz="1600" dirty="0" smtClean="0"/>
          </a:p>
          <a:p>
            <a:r>
              <a:rPr lang="en-US" altLang="zh-CN" sz="1600" dirty="0" smtClean="0"/>
              <a:t>1</a:t>
            </a:r>
            <a:r>
              <a:rPr lang="zh-CN" altLang="en-US" sz="1600" dirty="0" smtClean="0"/>
              <a:t>）酸液的需要量</a:t>
            </a:r>
            <a:endParaRPr lang="en-US" altLang="zh-CN" sz="1600" dirty="0" smtClean="0"/>
          </a:p>
          <a:p>
            <a:r>
              <a:rPr lang="en-US" altLang="zh-CN" sz="1600" dirty="0" smtClean="0"/>
              <a:t>And</a:t>
            </a:r>
          </a:p>
          <a:p>
            <a:r>
              <a:rPr lang="en-US" altLang="zh-CN" sz="1600" dirty="0" smtClean="0"/>
              <a:t>2</a:t>
            </a:r>
            <a:r>
              <a:rPr lang="zh-CN" altLang="en-US" sz="1600" dirty="0" smtClean="0"/>
              <a:t>）循环需要量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/>
              <a:t>A </a:t>
            </a:r>
            <a:r>
              <a:rPr lang="zh-CN" altLang="zh-CN" sz="1600" dirty="0"/>
              <a:t>新酸</a:t>
            </a:r>
            <a:r>
              <a:rPr lang="zh-CN" altLang="zh-CN" sz="1600" dirty="0" smtClean="0"/>
              <a:t>容器</a:t>
            </a:r>
            <a:r>
              <a:rPr lang="zh-CN" altLang="en-US" sz="1600" dirty="0" smtClean="0"/>
              <a:t>：</a:t>
            </a:r>
            <a:r>
              <a:rPr lang="zh-CN" altLang="zh-CN" sz="1600" dirty="0" smtClean="0"/>
              <a:t>需要</a:t>
            </a:r>
            <a:r>
              <a:rPr lang="en-US" altLang="zh-CN" sz="1600" dirty="0" smtClean="0"/>
              <a:t>100L</a:t>
            </a:r>
            <a:endParaRPr lang="zh-CN" altLang="zh-CN" sz="1600" dirty="0" smtClean="0"/>
          </a:p>
          <a:p>
            <a:r>
              <a:rPr lang="en-US" altLang="zh-CN" sz="1600" dirty="0" smtClean="0"/>
              <a:t>B </a:t>
            </a:r>
            <a:r>
              <a:rPr lang="zh-CN" altLang="zh-CN" sz="1600" dirty="0"/>
              <a:t>旧酸容器</a:t>
            </a:r>
            <a:r>
              <a:rPr lang="en-US" altLang="zh-CN" sz="1600" dirty="0" smtClean="0"/>
              <a:t>1: 1250L</a:t>
            </a:r>
            <a:endParaRPr lang="zh-CN" altLang="zh-CN" sz="1600" dirty="0"/>
          </a:p>
          <a:p>
            <a:r>
              <a:rPr lang="en-US" altLang="zh-CN" sz="1600" dirty="0" smtClean="0"/>
              <a:t>C </a:t>
            </a:r>
            <a:r>
              <a:rPr lang="zh-CN" altLang="zh-CN" sz="1600" dirty="0"/>
              <a:t>旧酸容器</a:t>
            </a:r>
            <a:r>
              <a:rPr lang="en-US" altLang="zh-CN" sz="1600" dirty="0" smtClean="0"/>
              <a:t>2</a:t>
            </a:r>
            <a:r>
              <a:rPr lang="zh-CN" altLang="en-US" sz="1600" dirty="0" smtClean="0"/>
              <a:t>：</a:t>
            </a:r>
            <a:r>
              <a:rPr lang="en-US" altLang="zh-CN" sz="1600" dirty="0" smtClean="0"/>
              <a:t>1250</a:t>
            </a:r>
          </a:p>
          <a:p>
            <a:r>
              <a:rPr lang="en-US" altLang="zh-CN" sz="1600" dirty="0" smtClean="0"/>
              <a:t>D </a:t>
            </a:r>
            <a:r>
              <a:rPr lang="zh-CN" altLang="zh-CN" sz="1600" dirty="0" smtClean="0"/>
              <a:t>热交换器</a:t>
            </a:r>
            <a:endParaRPr lang="zh-CN" altLang="zh-CN" sz="1600" dirty="0"/>
          </a:p>
          <a:p>
            <a:r>
              <a:rPr lang="en-US" altLang="zh-CN" sz="1600" dirty="0"/>
              <a:t>E </a:t>
            </a:r>
            <a:r>
              <a:rPr lang="zh-CN" altLang="zh-CN" sz="1600" dirty="0"/>
              <a:t>乙醇</a:t>
            </a:r>
            <a:r>
              <a:rPr lang="zh-CN" altLang="zh-CN" sz="1600" dirty="0" smtClean="0"/>
              <a:t>：</a:t>
            </a:r>
            <a:r>
              <a:rPr lang="en-US" altLang="zh-CN" sz="1600" dirty="0" smtClean="0"/>
              <a:t>100L</a:t>
            </a:r>
            <a:endParaRPr lang="zh-CN" altLang="zh-CN" sz="1600" dirty="0"/>
          </a:p>
          <a:p>
            <a:endParaRPr lang="en-US" altLang="zh-CN" sz="1600" dirty="0" smtClean="0"/>
          </a:p>
          <a:p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val="28158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0" y="113211"/>
            <a:ext cx="10515600" cy="462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/>
              <a:t>三、所需设备分类</a:t>
            </a:r>
            <a:endParaRPr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400594" y="853439"/>
            <a:ext cx="47524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+mn-ea"/>
              </a:rPr>
              <a:t>1</a:t>
            </a:r>
            <a:r>
              <a:rPr lang="zh-CN" altLang="en-US" sz="2000" dirty="0" smtClean="0">
                <a:latin typeface="+mn-ea"/>
              </a:rPr>
              <a:t>、主体抛光设备（机械加工）</a:t>
            </a:r>
            <a:endParaRPr lang="en-US" altLang="zh-CN" sz="2000" dirty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  </a:t>
            </a:r>
            <a:r>
              <a:rPr lang="zh-CN" altLang="en-US" sz="2000" dirty="0" smtClean="0">
                <a:latin typeface="+mn-ea"/>
              </a:rPr>
              <a:t>要求：超导腔的支撑、超导腔供电、阴极加工（纯铝）、轴向旋转，水平竖直翻转、导轨、运行室、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超导腔的冷却</a:t>
            </a:r>
            <a:r>
              <a:rPr lang="zh-CN" altLang="en-US" sz="2000" dirty="0" smtClean="0">
                <a:latin typeface="+mn-ea"/>
              </a:rPr>
              <a:t>。</a:t>
            </a:r>
            <a:endParaRPr lang="en-US" altLang="zh-CN" sz="20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 smtClean="0">
                <a:latin typeface="+mn-ea"/>
              </a:rPr>
              <a:t>   </a:t>
            </a:r>
            <a:r>
              <a:rPr lang="zh-CN" altLang="en-US" sz="2000" u="sng" dirty="0" smtClean="0">
                <a:latin typeface="+mn-ea"/>
              </a:rPr>
              <a:t>超导腔的冷却，最好可以通过模拟计算，估计一下效果。包括：腔</a:t>
            </a:r>
            <a:r>
              <a:rPr lang="zh-CN" altLang="en-US" sz="2000" u="sng" dirty="0">
                <a:latin typeface="+mn-ea"/>
              </a:rPr>
              <a:t>体温</a:t>
            </a:r>
            <a:r>
              <a:rPr lang="zh-CN" altLang="en-US" sz="2000" u="sng" dirty="0" smtClean="0">
                <a:latin typeface="+mn-ea"/>
              </a:rPr>
              <a:t>度、出入口</a:t>
            </a:r>
            <a:r>
              <a:rPr lang="zh-CN" altLang="en-US" sz="2000" u="sng" dirty="0">
                <a:latin typeface="+mn-ea"/>
              </a:rPr>
              <a:t>酸</a:t>
            </a:r>
            <a:r>
              <a:rPr lang="zh-CN" altLang="en-US" sz="2000" u="sng" dirty="0" smtClean="0">
                <a:latin typeface="+mn-ea"/>
              </a:rPr>
              <a:t>温与流速、转速之间的关系。</a:t>
            </a:r>
            <a:endParaRPr lang="en-US" altLang="zh-CN" sz="2000" u="sng" dirty="0">
              <a:latin typeface="+mn-ea"/>
            </a:endParaRPr>
          </a:p>
          <a:p>
            <a:endParaRPr lang="en-US" altLang="zh-CN" sz="2400" dirty="0" smtClean="0">
              <a:latin typeface="+mn-ea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76" y="435427"/>
            <a:ext cx="3569684" cy="31598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336" y="2906756"/>
            <a:ext cx="3352189" cy="2479784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01342"/>
              </p:ext>
            </p:extLst>
          </p:nvPr>
        </p:nvGraphicFramePr>
        <p:xfrm>
          <a:off x="332895" y="3940719"/>
          <a:ext cx="5106288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633"/>
                <a:gridCol w="819150"/>
                <a:gridCol w="514350"/>
                <a:gridCol w="781050"/>
                <a:gridCol w="942975"/>
                <a:gridCol w="981130"/>
              </a:tblGrid>
              <a:tr h="370840"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速率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20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altLang="zh-CN" sz="120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altLang="zh-CN" sz="120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m/min)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电压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(V)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面积（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cm^2)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电流（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A)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功率（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kW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650MHz5cell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20656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516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8.77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1.3GHz9cell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9000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225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3.83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0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4736" y="753683"/>
            <a:ext cx="8905002" cy="5324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+mn-ea"/>
              </a:rPr>
              <a:t>2</a:t>
            </a:r>
            <a:r>
              <a:rPr lang="zh-CN" altLang="en-US" sz="2000" dirty="0" smtClean="0">
                <a:latin typeface="+mn-ea"/>
              </a:rPr>
              <a:t>、溶液循环（化工厂家）</a:t>
            </a:r>
            <a:endParaRPr lang="en-US" altLang="zh-CN" sz="2000" dirty="0" smtClean="0">
              <a:latin typeface="+mn-ea"/>
            </a:endParaRPr>
          </a:p>
          <a:p>
            <a:endParaRPr lang="en-US" altLang="zh-CN" sz="2000" dirty="0" smtClean="0">
              <a:latin typeface="+mn-ea"/>
            </a:endParaRPr>
          </a:p>
          <a:p>
            <a:r>
              <a:rPr lang="zh-CN" altLang="en-US" sz="2000" dirty="0" smtClean="0">
                <a:latin typeface="+mn-ea"/>
              </a:rPr>
              <a:t>内容：</a:t>
            </a:r>
            <a:endParaRPr lang="en-US" altLang="zh-CN" sz="2000" dirty="0">
              <a:latin typeface="+mn-ea"/>
            </a:endParaRPr>
          </a:p>
          <a:p>
            <a:r>
              <a:rPr lang="en-US" altLang="zh-CN" sz="2000" dirty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  1</a:t>
            </a:r>
            <a:r>
              <a:rPr lang="zh-CN" altLang="en-US" sz="2000" dirty="0" smtClean="0">
                <a:latin typeface="+mn-ea"/>
              </a:rPr>
              <a:t>）循环管道：新酸，旧酸，乙醇，纯水；</a:t>
            </a:r>
            <a:endParaRPr lang="en-US" altLang="zh-CN" sz="2000" dirty="0">
              <a:latin typeface="+mn-ea"/>
            </a:endParaRPr>
          </a:p>
          <a:p>
            <a:r>
              <a:rPr lang="en-US" altLang="zh-CN" sz="2000" dirty="0" smtClean="0">
                <a:latin typeface="+mn-ea"/>
              </a:rPr>
              <a:t>   2</a:t>
            </a:r>
            <a:r>
              <a:rPr lang="zh-CN" altLang="en-US" sz="2000" dirty="0" smtClean="0">
                <a:latin typeface="+mn-ea"/>
              </a:rPr>
              <a:t>）废液管道：旧酸回收处理，废水的处理，废气的处理；</a:t>
            </a:r>
            <a:endParaRPr lang="en-US" altLang="zh-CN" sz="2000" dirty="0" smtClean="0">
              <a:latin typeface="+mn-ea"/>
            </a:endParaRPr>
          </a:p>
          <a:p>
            <a:r>
              <a:rPr lang="zh-CN" altLang="en-US" sz="2000" dirty="0" smtClean="0">
                <a:latin typeface="+mn-ea"/>
              </a:rPr>
              <a:t>注意：</a:t>
            </a:r>
            <a:endParaRPr lang="en-US" altLang="zh-CN" sz="2000" dirty="0" smtClean="0">
              <a:latin typeface="+mn-ea"/>
            </a:endParaRPr>
          </a:p>
          <a:p>
            <a:r>
              <a:rPr lang="en-US" altLang="zh-CN" sz="2000" dirty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  1</a:t>
            </a:r>
            <a:r>
              <a:rPr lang="zh-CN" altLang="en-US" sz="2000" dirty="0" smtClean="0">
                <a:latin typeface="+mn-ea"/>
              </a:rPr>
              <a:t>）酸液（新</a:t>
            </a:r>
            <a:r>
              <a:rPr lang="en-US" altLang="zh-CN" sz="2000" dirty="0" smtClean="0">
                <a:latin typeface="+mn-ea"/>
              </a:rPr>
              <a:t>/</a:t>
            </a:r>
            <a:r>
              <a:rPr lang="zh-CN" altLang="en-US" sz="2000" dirty="0" smtClean="0">
                <a:latin typeface="+mn-ea"/>
              </a:rPr>
              <a:t>旧）的温度控制：即酸液的热交换回路；</a:t>
            </a:r>
            <a:endParaRPr lang="en-US" altLang="zh-CN" sz="2000" dirty="0" smtClean="0">
              <a:latin typeface="+mn-ea"/>
            </a:endParaRPr>
          </a:p>
          <a:p>
            <a:r>
              <a:rPr lang="en-US" altLang="zh-CN" sz="2000" dirty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  2</a:t>
            </a:r>
            <a:r>
              <a:rPr lang="zh-CN" altLang="en-US" sz="2000" dirty="0" smtClean="0">
                <a:latin typeface="+mn-ea"/>
              </a:rPr>
              <a:t>）回路的密封性（安全问题，</a:t>
            </a:r>
            <a:r>
              <a:rPr lang="en-US" altLang="zh-CN" sz="2000" dirty="0" smtClean="0">
                <a:latin typeface="+mn-ea"/>
              </a:rPr>
              <a:t>HF</a:t>
            </a:r>
            <a:r>
              <a:rPr lang="zh-CN" altLang="en-US" sz="2000" dirty="0" smtClean="0">
                <a:latin typeface="+mn-ea"/>
              </a:rPr>
              <a:t>）；</a:t>
            </a:r>
            <a:endParaRPr lang="en-US" altLang="zh-CN" sz="2000" dirty="0" smtClean="0">
              <a:latin typeface="+mn-ea"/>
            </a:endParaRPr>
          </a:p>
          <a:p>
            <a:r>
              <a:rPr lang="en-US" altLang="zh-CN" sz="2000" dirty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  3</a:t>
            </a:r>
            <a:r>
              <a:rPr lang="zh-CN" altLang="en-US" sz="2000" dirty="0" smtClean="0">
                <a:latin typeface="+mn-ea"/>
              </a:rPr>
              <a:t>）新酸、旧酸、乙醇、纯水的相互污染问题（腔、热交换器）共用管道；</a:t>
            </a:r>
            <a:endParaRPr lang="en-US" altLang="zh-CN" sz="2000" dirty="0" smtClean="0">
              <a:latin typeface="+mn-ea"/>
            </a:endParaRPr>
          </a:p>
          <a:p>
            <a:r>
              <a:rPr lang="en-US" altLang="zh-CN" sz="2000" dirty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  4</a:t>
            </a:r>
            <a:r>
              <a:rPr lang="zh-CN" altLang="en-US" sz="2000" dirty="0" smtClean="0">
                <a:latin typeface="+mn-ea"/>
              </a:rPr>
              <a:t>）流量的准确控制（流量计）</a:t>
            </a:r>
            <a:endParaRPr lang="en-US" altLang="zh-CN" sz="2000" dirty="0" smtClean="0">
              <a:latin typeface="+mn-ea"/>
            </a:endParaRPr>
          </a:p>
          <a:p>
            <a:r>
              <a:rPr lang="en-US" altLang="zh-CN" sz="2000" dirty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  5</a:t>
            </a:r>
            <a:r>
              <a:rPr lang="zh-CN" altLang="en-US" sz="2000" dirty="0" smtClean="0">
                <a:latin typeface="+mn-ea"/>
              </a:rPr>
              <a:t>）操作性：方便、安全、不易出错</a:t>
            </a:r>
            <a:endParaRPr lang="en-US" altLang="zh-CN" sz="2000" dirty="0" smtClean="0">
              <a:latin typeface="+mn-ea"/>
            </a:endParaRPr>
          </a:p>
          <a:p>
            <a:endParaRPr lang="en-US" altLang="zh-CN" sz="2000" dirty="0">
              <a:latin typeface="+mn-ea"/>
            </a:endParaRPr>
          </a:p>
          <a:p>
            <a:endParaRPr lang="en-US" altLang="zh-CN" sz="2000" dirty="0" smtClean="0">
              <a:latin typeface="+mn-ea"/>
            </a:endParaRPr>
          </a:p>
          <a:p>
            <a:endParaRPr lang="en-US" altLang="zh-CN" sz="2000" dirty="0">
              <a:latin typeface="+mn-ea"/>
            </a:endParaRPr>
          </a:p>
          <a:p>
            <a:endParaRPr lang="en-US" altLang="zh-CN" sz="2000" dirty="0" smtClean="0">
              <a:latin typeface="+mn-ea"/>
            </a:endParaRPr>
          </a:p>
          <a:p>
            <a:r>
              <a:rPr lang="en-US" altLang="zh-CN" sz="2000" dirty="0" smtClean="0">
                <a:latin typeface="+mn-ea"/>
              </a:rPr>
              <a:t>   </a:t>
            </a:r>
          </a:p>
          <a:p>
            <a:endParaRPr lang="en-US" altLang="zh-CN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395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2480" y="470994"/>
            <a:ext cx="978843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+mn-ea"/>
              </a:rPr>
              <a:t>3</a:t>
            </a:r>
            <a:r>
              <a:rPr lang="zh-CN" altLang="en-US" sz="2000" dirty="0">
                <a:latin typeface="+mn-ea"/>
              </a:rPr>
              <a:t>、数据获取与控制（弱电）</a:t>
            </a:r>
            <a:endParaRPr lang="en-US" altLang="zh-CN" sz="2000" dirty="0">
              <a:latin typeface="+mn-ea"/>
            </a:endParaRPr>
          </a:p>
          <a:p>
            <a:endParaRPr lang="en-US" altLang="zh-CN" sz="2000" dirty="0">
              <a:latin typeface="+mn-ea"/>
            </a:endParaRPr>
          </a:p>
          <a:p>
            <a:pPr lvl="1"/>
            <a:r>
              <a:rPr lang="en-US" altLang="zh-CN" sz="2000" dirty="0">
                <a:latin typeface="+mn-ea"/>
              </a:rPr>
              <a:t>1</a:t>
            </a:r>
            <a:r>
              <a:rPr lang="zh-CN" altLang="en-US" sz="2000" dirty="0">
                <a:latin typeface="+mn-ea"/>
              </a:rPr>
              <a:t>）电压随时间变化及控制；</a:t>
            </a:r>
          </a:p>
          <a:p>
            <a:pPr lvl="1"/>
            <a:r>
              <a:rPr lang="en-US" altLang="zh-CN" sz="2000" dirty="0">
                <a:latin typeface="+mn-ea"/>
              </a:rPr>
              <a:t>2</a:t>
            </a:r>
            <a:r>
              <a:rPr lang="zh-CN" altLang="en-US" sz="2000" dirty="0">
                <a:latin typeface="+mn-ea"/>
              </a:rPr>
              <a:t>）电流随时间变化；</a:t>
            </a:r>
            <a:endParaRPr lang="en-US" altLang="zh-CN" sz="2000" dirty="0">
              <a:latin typeface="+mn-ea"/>
            </a:endParaRPr>
          </a:p>
          <a:p>
            <a:pPr lvl="1"/>
            <a:r>
              <a:rPr lang="en-US" altLang="zh-CN" sz="2000" dirty="0">
                <a:latin typeface="+mn-ea"/>
              </a:rPr>
              <a:t>3</a:t>
            </a:r>
            <a:r>
              <a:rPr lang="zh-CN" altLang="en-US" sz="2000" dirty="0">
                <a:latin typeface="+mn-ea"/>
              </a:rPr>
              <a:t>）电流随电压</a:t>
            </a:r>
            <a:r>
              <a:rPr lang="zh-CN" altLang="en-US" sz="2000" dirty="0" smtClean="0">
                <a:latin typeface="+mn-ea"/>
              </a:rPr>
              <a:t>变化；</a:t>
            </a:r>
            <a:endParaRPr lang="zh-CN" altLang="en-US" sz="2000" dirty="0">
              <a:latin typeface="+mn-ea"/>
            </a:endParaRPr>
          </a:p>
          <a:p>
            <a:pPr lvl="1"/>
            <a:r>
              <a:rPr lang="en-US" altLang="zh-CN" sz="2000" dirty="0">
                <a:latin typeface="+mn-ea"/>
              </a:rPr>
              <a:t>4</a:t>
            </a:r>
            <a:r>
              <a:rPr lang="zh-CN" altLang="en-US" sz="2000" dirty="0">
                <a:latin typeface="+mn-ea"/>
              </a:rPr>
              <a:t>）超导腔转速； </a:t>
            </a:r>
          </a:p>
          <a:p>
            <a:pPr lvl="1"/>
            <a:r>
              <a:rPr lang="en-US" altLang="zh-CN" sz="2000" dirty="0">
                <a:latin typeface="+mn-ea"/>
              </a:rPr>
              <a:t>5</a:t>
            </a:r>
            <a:r>
              <a:rPr lang="zh-CN" altLang="en-US" sz="2000" dirty="0">
                <a:latin typeface="+mn-ea"/>
              </a:rPr>
              <a:t>）酸液流速监测（可不连到</a:t>
            </a:r>
            <a:r>
              <a:rPr lang="zh-CN" altLang="en-US" sz="2000" dirty="0" smtClean="0">
                <a:latin typeface="+mn-ea"/>
              </a:rPr>
              <a:t>系统）</a:t>
            </a:r>
            <a:r>
              <a:rPr lang="zh-CN" altLang="en-US" sz="2000" dirty="0">
                <a:latin typeface="+mn-ea"/>
              </a:rPr>
              <a:t>； </a:t>
            </a:r>
          </a:p>
          <a:p>
            <a:pPr lvl="1"/>
            <a:r>
              <a:rPr lang="en-US" altLang="zh-CN" sz="2000" dirty="0">
                <a:latin typeface="+mn-ea"/>
              </a:rPr>
              <a:t>6</a:t>
            </a:r>
            <a:r>
              <a:rPr lang="zh-CN" altLang="en-US" sz="2000" dirty="0">
                <a:latin typeface="+mn-ea"/>
              </a:rPr>
              <a:t>）温度信号，包括： </a:t>
            </a:r>
          </a:p>
          <a:p>
            <a:pPr lvl="3"/>
            <a:r>
              <a:rPr lang="en-US" altLang="zh-CN" sz="2000" dirty="0">
                <a:latin typeface="+mn-ea"/>
              </a:rPr>
              <a:t>A</a:t>
            </a:r>
            <a:r>
              <a:rPr lang="en-US" altLang="zh-CN" sz="2000" dirty="0" smtClean="0">
                <a:latin typeface="+mn-ea"/>
              </a:rPr>
              <a:t>.</a:t>
            </a:r>
            <a:r>
              <a:rPr lang="zh-CN" altLang="en-US" sz="2000" dirty="0" smtClean="0">
                <a:latin typeface="+mn-ea"/>
              </a:rPr>
              <a:t>超导</a:t>
            </a:r>
            <a:r>
              <a:rPr lang="zh-CN" altLang="en-US" sz="2000" dirty="0">
                <a:latin typeface="+mn-ea"/>
              </a:rPr>
              <a:t>腔</a:t>
            </a:r>
            <a:r>
              <a:rPr lang="zh-CN" altLang="en-US" sz="2000" dirty="0" smtClean="0">
                <a:latin typeface="+mn-ea"/>
              </a:rPr>
              <a:t>入口</a:t>
            </a:r>
            <a:r>
              <a:rPr lang="en-US" altLang="zh-CN" sz="2000" dirty="0" smtClean="0">
                <a:latin typeface="+mn-ea"/>
              </a:rPr>
              <a:t>/</a:t>
            </a:r>
            <a:r>
              <a:rPr lang="zh-CN" altLang="en-US" sz="2000" dirty="0" smtClean="0">
                <a:latin typeface="+mn-ea"/>
              </a:rPr>
              <a:t>出口</a:t>
            </a:r>
            <a:r>
              <a:rPr lang="zh-CN" altLang="en-US" sz="2000" dirty="0">
                <a:latin typeface="+mn-ea"/>
              </a:rPr>
              <a:t>酸温； </a:t>
            </a:r>
          </a:p>
          <a:p>
            <a:pPr lvl="3"/>
            <a:r>
              <a:rPr lang="en-US" altLang="zh-CN" sz="2000" dirty="0">
                <a:latin typeface="+mn-ea"/>
              </a:rPr>
              <a:t>B</a:t>
            </a:r>
            <a:r>
              <a:rPr lang="en-US" altLang="zh-CN" sz="2000" dirty="0" smtClean="0">
                <a:latin typeface="+mn-ea"/>
              </a:rPr>
              <a:t>.</a:t>
            </a:r>
            <a:r>
              <a:rPr lang="zh-CN" altLang="en-US" sz="2000" dirty="0">
                <a:latin typeface="+mn-ea"/>
              </a:rPr>
              <a:t>超导腔温度</a:t>
            </a:r>
            <a:r>
              <a:rPr lang="zh-CN" altLang="en-US" sz="2000" dirty="0" smtClean="0">
                <a:latin typeface="+mn-ea"/>
              </a:rPr>
              <a:t>；</a:t>
            </a:r>
            <a:endParaRPr lang="en-US" altLang="zh-CN" sz="2000" dirty="0" smtClean="0">
              <a:latin typeface="+mn-ea"/>
            </a:endParaRPr>
          </a:p>
          <a:p>
            <a:pPr lvl="3"/>
            <a:r>
              <a:rPr lang="en-US" altLang="zh-CN" sz="2000" dirty="0" smtClean="0">
                <a:latin typeface="+mn-ea"/>
              </a:rPr>
              <a:t>C.</a:t>
            </a:r>
            <a:r>
              <a:rPr lang="zh-CN" altLang="en-US" sz="2000" dirty="0">
                <a:latin typeface="+mn-ea"/>
              </a:rPr>
              <a:t>容器内酸温； </a:t>
            </a:r>
          </a:p>
          <a:p>
            <a:r>
              <a:rPr lang="en-US" altLang="zh-CN" sz="2000" dirty="0" smtClean="0">
                <a:latin typeface="+mn-ea"/>
              </a:rPr>
              <a:t>    </a:t>
            </a:r>
            <a:r>
              <a:rPr lang="en-US" altLang="zh-CN" sz="2000" dirty="0">
                <a:latin typeface="+mn-ea"/>
              </a:rPr>
              <a:t>7</a:t>
            </a:r>
            <a:r>
              <a:rPr lang="zh-CN" altLang="en-US" sz="2000" dirty="0">
                <a:latin typeface="+mn-ea"/>
              </a:rPr>
              <a:t>）超导腔冷却水电阻监测信号； </a:t>
            </a:r>
          </a:p>
          <a:p>
            <a:r>
              <a:rPr lang="en-US" altLang="zh-CN" sz="2000" dirty="0">
                <a:latin typeface="+mn-ea"/>
              </a:rPr>
              <a:t>    8</a:t>
            </a:r>
            <a:r>
              <a:rPr lang="zh-CN" altLang="en-US" sz="2000" dirty="0">
                <a:latin typeface="+mn-ea"/>
              </a:rPr>
              <a:t>）热交换器水系统电阻监测信号； </a:t>
            </a:r>
          </a:p>
          <a:p>
            <a:r>
              <a:rPr lang="en-US" altLang="zh-CN" sz="2000" dirty="0">
                <a:latin typeface="+mn-ea"/>
              </a:rPr>
              <a:t>    9</a:t>
            </a:r>
            <a:r>
              <a:rPr lang="zh-CN" altLang="en-US" sz="2000" dirty="0">
                <a:latin typeface="+mn-ea"/>
              </a:rPr>
              <a:t>）超纯水冲洗</a:t>
            </a:r>
            <a:r>
              <a:rPr lang="en-US" altLang="zh-CN" sz="2000" dirty="0" err="1">
                <a:latin typeface="+mn-ea"/>
              </a:rPr>
              <a:t>Ph</a:t>
            </a:r>
            <a:r>
              <a:rPr lang="en-US" altLang="zh-CN" sz="2000" dirty="0">
                <a:latin typeface="+mn-ea"/>
              </a:rPr>
              <a:t> </a:t>
            </a:r>
            <a:r>
              <a:rPr lang="zh-CN" altLang="en-US" sz="2000" dirty="0">
                <a:latin typeface="+mn-ea"/>
              </a:rPr>
              <a:t>值检测信号</a:t>
            </a:r>
            <a:endParaRPr lang="en-US" altLang="zh-CN" sz="2000" dirty="0">
              <a:latin typeface="+mn-ea"/>
            </a:endParaRPr>
          </a:p>
          <a:p>
            <a:r>
              <a:rPr lang="en-US" altLang="zh-CN" sz="2000" dirty="0" smtClean="0">
                <a:latin typeface="+mn-ea"/>
              </a:rPr>
              <a:t>    10)</a:t>
            </a:r>
            <a:r>
              <a:rPr lang="zh-CN" altLang="en-US" sz="2000" dirty="0" smtClean="0">
                <a:latin typeface="+mn-ea"/>
              </a:rPr>
              <a:t>氢气</a:t>
            </a:r>
            <a:r>
              <a:rPr lang="zh-CN" altLang="en-US" sz="2000" dirty="0">
                <a:latin typeface="+mn-ea"/>
              </a:rPr>
              <a:t>浓度监测、报警（可不连到</a:t>
            </a:r>
            <a:r>
              <a:rPr lang="zh-CN" altLang="en-US" sz="2000" dirty="0" smtClean="0">
                <a:latin typeface="+mn-ea"/>
              </a:rPr>
              <a:t>系统）</a:t>
            </a:r>
            <a:r>
              <a:rPr lang="zh-CN" altLang="en-US" sz="2000" dirty="0">
                <a:latin typeface="+mn-ea"/>
              </a:rPr>
              <a:t>； </a:t>
            </a:r>
          </a:p>
          <a:p>
            <a:r>
              <a:rPr lang="en-US" altLang="zh-CN" sz="2000" dirty="0">
                <a:latin typeface="+mn-ea"/>
              </a:rPr>
              <a:t>    </a:t>
            </a:r>
            <a:r>
              <a:rPr lang="en-US" altLang="zh-CN" sz="2000" dirty="0" smtClean="0">
                <a:latin typeface="+mn-ea"/>
              </a:rPr>
              <a:t>11)</a:t>
            </a:r>
            <a:r>
              <a:rPr lang="zh-CN" altLang="en-US" sz="2000" dirty="0" smtClean="0">
                <a:latin typeface="+mn-ea"/>
              </a:rPr>
              <a:t>氮气</a:t>
            </a:r>
            <a:r>
              <a:rPr lang="zh-CN" altLang="en-US" sz="2000" dirty="0">
                <a:latin typeface="+mn-ea"/>
              </a:rPr>
              <a:t>流速（可不连到</a:t>
            </a:r>
            <a:r>
              <a:rPr lang="zh-CN" altLang="en-US" sz="2000" dirty="0" smtClean="0">
                <a:latin typeface="+mn-ea"/>
              </a:rPr>
              <a:t>系统）</a:t>
            </a:r>
            <a:r>
              <a:rPr lang="zh-CN" altLang="en-US" sz="2000" dirty="0">
                <a:latin typeface="+mn-ea"/>
              </a:rPr>
              <a:t>； </a:t>
            </a:r>
            <a:endParaRPr lang="en-US" altLang="zh-CN" sz="2000" dirty="0" smtClean="0">
              <a:latin typeface="+mn-ea"/>
            </a:endParaRPr>
          </a:p>
          <a:p>
            <a:r>
              <a:rPr lang="en-US" altLang="zh-CN" sz="2000" dirty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   12)</a:t>
            </a:r>
            <a:r>
              <a:rPr lang="zh-CN" altLang="en-US" sz="2000" dirty="0" smtClean="0">
                <a:latin typeface="+mn-ea"/>
              </a:rPr>
              <a:t>容器</a:t>
            </a:r>
            <a:r>
              <a:rPr lang="zh-CN" altLang="en-US" sz="2000" dirty="0">
                <a:latin typeface="+mn-ea"/>
              </a:rPr>
              <a:t>内液面高度； </a:t>
            </a:r>
            <a:endParaRPr lang="zh-CN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232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4325" y="2159091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/>
              <a:t>谢谢</a:t>
            </a:r>
          </a:p>
        </p:txBody>
      </p:sp>
    </p:spTree>
    <p:extLst>
      <p:ext uri="{BB962C8B-B14F-4D97-AF65-F5344CB8AC3E}">
        <p14:creationId xmlns:p14="http://schemas.microsoft.com/office/powerpoint/2010/main" val="3790455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8423</TotalTime>
  <Words>478</Words>
  <Application>Microsoft Office PowerPoint</Application>
  <PresentationFormat>宽屏</PresentationFormat>
  <Paragraphs>93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楷体</vt:lpstr>
      <vt:lpstr>宋体</vt:lpstr>
      <vt:lpstr>Arial</vt:lpstr>
      <vt:lpstr>Calibri</vt:lpstr>
      <vt:lpstr>Calibri Light</vt:lpstr>
      <vt:lpstr>Times New Roman</vt:lpstr>
      <vt:lpstr>Office 主题</vt:lpstr>
      <vt:lpstr>CEPC水平电抛光设备研制进展</vt:lpstr>
      <vt:lpstr>落地考虑</vt:lpstr>
      <vt:lpstr>PowerPoint 演示文稿</vt:lpstr>
      <vt:lpstr>PowerPoint 演示文稿</vt:lpstr>
      <vt:lpstr>二、EP装置空间需求</vt:lpstr>
      <vt:lpstr>PowerPoint 演示文稿</vt:lpstr>
      <vt:lpstr>PowerPoint 演示文稿</vt:lpstr>
      <vt:lpstr>PowerPoint 演示文稿</vt:lpstr>
      <vt:lpstr>谢谢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CEPC水平电抛光设备研制 前期工作</dc:title>
  <dc:creator>Song Jin</dc:creator>
  <cp:lastModifiedBy>Song Jin</cp:lastModifiedBy>
  <cp:revision>30</cp:revision>
  <dcterms:created xsi:type="dcterms:W3CDTF">2016-04-19T01:52:38Z</dcterms:created>
  <dcterms:modified xsi:type="dcterms:W3CDTF">2016-04-27T00:58:29Z</dcterms:modified>
</cp:coreProperties>
</file>