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309" r:id="rId3"/>
    <p:sldId id="310" r:id="rId4"/>
    <p:sldId id="311" r:id="rId5"/>
    <p:sldId id="312" r:id="rId6"/>
    <p:sldId id="313" r:id="rId7"/>
    <p:sldId id="314" r:id="rId8"/>
    <p:sldId id="328" r:id="rId9"/>
    <p:sldId id="330" r:id="rId10"/>
    <p:sldId id="332" r:id="rId11"/>
    <p:sldId id="335" r:id="rId12"/>
    <p:sldId id="341" r:id="rId13"/>
    <p:sldId id="342" r:id="rId14"/>
    <p:sldId id="344" r:id="rId15"/>
    <p:sldId id="346" r:id="rId16"/>
    <p:sldId id="284" r:id="rId17"/>
  </p:sldIdLst>
  <p:sldSz cx="9144000" cy="6858000" type="screen4x3"/>
  <p:notesSz cx="6858000" cy="9144000"/>
  <p:defaultTex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1503"/>
    <a:srgbClr val="09053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90"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8850" name="Group 2"/>
          <p:cNvGrpSpPr>
            <a:grpSpLocks/>
          </p:cNvGrpSpPr>
          <p:nvPr/>
        </p:nvGrpSpPr>
        <p:grpSpPr bwMode="auto">
          <a:xfrm>
            <a:off x="19050" y="1109663"/>
            <a:ext cx="9156700" cy="757237"/>
            <a:chOff x="0" y="0"/>
            <a:chExt cx="5768" cy="477"/>
          </a:xfrm>
        </p:grpSpPr>
        <p:sp>
          <p:nvSpPr>
            <p:cNvPr id="78851"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endParaRPr lang="zh-CN" altLang="en-US"/>
            </a:p>
          </p:txBody>
        </p:sp>
        <p:sp>
          <p:nvSpPr>
            <p:cNvPr id="78852"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endParaRPr lang="zh-CN" altLang="en-US"/>
            </a:p>
          </p:txBody>
        </p:sp>
        <p:sp>
          <p:nvSpPr>
            <p:cNvPr id="78853"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8854"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8855"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8856"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8857"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zh-CN" altLang="en-US"/>
            </a:p>
          </p:txBody>
        </p:sp>
        <p:sp>
          <p:nvSpPr>
            <p:cNvPr id="78858"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8859"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8860"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8861"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8862"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CN" altLang="en-US"/>
            </a:p>
          </p:txBody>
        </p:sp>
        <p:sp>
          <p:nvSpPr>
            <p:cNvPr id="78863"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zh-CN" altLang="en-US"/>
            </a:p>
          </p:txBody>
        </p:sp>
        <p:sp>
          <p:nvSpPr>
            <p:cNvPr id="78864"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8865"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CN" altLang="en-US"/>
            </a:p>
          </p:txBody>
        </p:sp>
        <p:sp>
          <p:nvSpPr>
            <p:cNvPr id="78866"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zh-CN" altLang="en-US"/>
            </a:p>
          </p:txBody>
        </p:sp>
        <p:sp>
          <p:nvSpPr>
            <p:cNvPr id="78867"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8868"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CN" altLang="en-US"/>
            </a:p>
          </p:txBody>
        </p:sp>
        <p:sp>
          <p:nvSpPr>
            <p:cNvPr id="78869"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8870"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endParaRPr lang="zh-CN" altLang="en-US"/>
            </a:p>
          </p:txBody>
        </p:sp>
        <p:sp>
          <p:nvSpPr>
            <p:cNvPr id="78871"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endParaRPr lang="zh-CN" altLang="en-US"/>
            </a:p>
          </p:txBody>
        </p:sp>
        <p:sp>
          <p:nvSpPr>
            <p:cNvPr id="78872"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CN" altLang="en-US"/>
            </a:p>
          </p:txBody>
        </p:sp>
      </p:grpSp>
      <p:grpSp>
        <p:nvGrpSpPr>
          <p:cNvPr id="78873" name="Group 25"/>
          <p:cNvGrpSpPr>
            <a:grpSpLocks/>
          </p:cNvGrpSpPr>
          <p:nvPr/>
        </p:nvGrpSpPr>
        <p:grpSpPr bwMode="auto">
          <a:xfrm>
            <a:off x="20638" y="6161088"/>
            <a:ext cx="9169400" cy="138112"/>
            <a:chOff x="0" y="4032"/>
            <a:chExt cx="5776" cy="87"/>
          </a:xfrm>
        </p:grpSpPr>
        <p:sp>
          <p:nvSpPr>
            <p:cNvPr id="78874"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8875"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8876"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zh-CN" altLang="en-US"/>
            </a:p>
          </p:txBody>
        </p:sp>
      </p:grpSp>
      <p:sp>
        <p:nvSpPr>
          <p:cNvPr id="78877" name="Rectangle 29"/>
          <p:cNvSpPr>
            <a:spLocks noGrp="1" noChangeArrowheads="1"/>
          </p:cNvSpPr>
          <p:nvPr>
            <p:ph type="ctrTitle" sz="quarter"/>
          </p:nvPr>
        </p:nvSpPr>
        <p:spPr>
          <a:xfrm>
            <a:off x="685800" y="1868488"/>
            <a:ext cx="7772400" cy="1600200"/>
          </a:xfrm>
        </p:spPr>
        <p:txBody>
          <a:bodyPr anchorCtr="1"/>
          <a:lstStyle>
            <a:lvl1pPr>
              <a:defRPr/>
            </a:lvl1pPr>
          </a:lstStyle>
          <a:p>
            <a:r>
              <a:rPr lang="zh-CN" altLang="en-US"/>
              <a:t>单击此处编辑母版标题样式</a:t>
            </a:r>
          </a:p>
        </p:txBody>
      </p:sp>
      <p:sp>
        <p:nvSpPr>
          <p:cNvPr id="78878" name="Rectangle 30"/>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r>
              <a:rPr lang="zh-CN" altLang="en-US"/>
              <a:t>单击此处编辑母版副标题样式</a:t>
            </a:r>
          </a:p>
        </p:txBody>
      </p:sp>
      <p:sp>
        <p:nvSpPr>
          <p:cNvPr id="78879" name="Rectangle 31"/>
          <p:cNvSpPr>
            <a:spLocks noGrp="1" noChangeArrowheads="1"/>
          </p:cNvSpPr>
          <p:nvPr>
            <p:ph type="dt" sz="quarter" idx="2"/>
          </p:nvPr>
        </p:nvSpPr>
        <p:spPr>
          <a:xfrm>
            <a:off x="685800" y="6348413"/>
            <a:ext cx="1905000" cy="457200"/>
          </a:xfrm>
        </p:spPr>
        <p:txBody>
          <a:bodyPr/>
          <a:lstStyle>
            <a:lvl1pPr>
              <a:defRPr/>
            </a:lvl1pPr>
          </a:lstStyle>
          <a:p>
            <a:endParaRPr lang="en-US" altLang="zh-CN"/>
          </a:p>
        </p:txBody>
      </p:sp>
      <p:sp>
        <p:nvSpPr>
          <p:cNvPr id="78880" name="Rectangle 32"/>
          <p:cNvSpPr>
            <a:spLocks noGrp="1" noChangeArrowheads="1"/>
          </p:cNvSpPr>
          <p:nvPr>
            <p:ph type="ftr" sz="quarter" idx="3"/>
          </p:nvPr>
        </p:nvSpPr>
        <p:spPr>
          <a:xfrm>
            <a:off x="3124200" y="6348413"/>
            <a:ext cx="2895600" cy="457200"/>
          </a:xfrm>
        </p:spPr>
        <p:txBody>
          <a:bodyPr/>
          <a:lstStyle>
            <a:lvl1pPr>
              <a:defRPr/>
            </a:lvl1pPr>
          </a:lstStyle>
          <a:p>
            <a:endParaRPr lang="en-US" altLang="zh-CN"/>
          </a:p>
        </p:txBody>
      </p:sp>
      <p:sp>
        <p:nvSpPr>
          <p:cNvPr id="78881" name="Rectangle 33"/>
          <p:cNvSpPr>
            <a:spLocks noGrp="1" noChangeArrowheads="1"/>
          </p:cNvSpPr>
          <p:nvPr>
            <p:ph type="sldNum" sz="quarter" idx="4"/>
          </p:nvPr>
        </p:nvSpPr>
        <p:spPr>
          <a:xfrm>
            <a:off x="6553200" y="6348413"/>
            <a:ext cx="1905000" cy="457200"/>
          </a:xfrm>
        </p:spPr>
        <p:txBody>
          <a:bodyPr/>
          <a:lstStyle>
            <a:lvl1pPr>
              <a:defRPr/>
            </a:lvl1pPr>
          </a:lstStyle>
          <a:p>
            <a:fld id="{54531362-A5F9-44FF-A205-2DC85EFAC1A0}" type="slidenum">
              <a:rPr lang="en-US" altLang="zh-CN"/>
              <a:pPr/>
              <a:t>‹#›</a:t>
            </a:fld>
            <a:endParaRPr lang="en-US" altLang="zh-CN"/>
          </a:p>
        </p:txBody>
      </p:sp>
    </p:spTree>
  </p:cSld>
  <p:clrMapOvr>
    <a:masterClrMapping/>
  </p:clrMapOvr>
  <p:transition spd="slow">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0B373B8-673E-47AB-8401-6014EDF56284}" type="slidenum">
              <a:rPr lang="en-US" altLang="zh-CN"/>
              <a:pPr/>
              <a:t>‹#›</a:t>
            </a:fld>
            <a:endParaRPr lang="en-US" altLang="zh-CN"/>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768350"/>
            <a:ext cx="1943100" cy="53276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768350"/>
            <a:ext cx="5676900" cy="53276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8F9DBA8-A51D-4909-9FC1-E33F8BAB0ECF}" type="slidenum">
              <a:rPr lang="en-US" altLang="zh-CN"/>
              <a:pPr/>
              <a:t>‹#›</a:t>
            </a:fld>
            <a:endParaRPr lang="en-US" altLang="zh-CN"/>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76835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65163" y="6367463"/>
            <a:ext cx="1905000" cy="457200"/>
          </a:xfrm>
        </p:spPr>
        <p:txBody>
          <a:bodyPr/>
          <a:lstStyle>
            <a:lvl1pPr>
              <a:defRPr/>
            </a:lvl1pPr>
          </a:lstStyle>
          <a:p>
            <a:endParaRPr lang="en-US" altLang="zh-CN"/>
          </a:p>
        </p:txBody>
      </p:sp>
      <p:sp>
        <p:nvSpPr>
          <p:cNvPr id="6" name="页脚占位符 5"/>
          <p:cNvSpPr>
            <a:spLocks noGrp="1"/>
          </p:cNvSpPr>
          <p:nvPr>
            <p:ph type="ftr" sz="quarter" idx="11"/>
          </p:nvPr>
        </p:nvSpPr>
        <p:spPr>
          <a:xfrm>
            <a:off x="3103563" y="6367463"/>
            <a:ext cx="2895600" cy="4572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32563" y="6367463"/>
            <a:ext cx="1905000" cy="457200"/>
          </a:xfrm>
        </p:spPr>
        <p:txBody>
          <a:bodyPr/>
          <a:lstStyle>
            <a:lvl1pPr>
              <a:defRPr/>
            </a:lvl1pPr>
          </a:lstStyle>
          <a:p>
            <a:fld id="{363BE4D0-C109-4C0B-951C-E9C9B22F1B71}" type="slidenum">
              <a:rPr lang="en-US" altLang="zh-CN"/>
              <a:pPr/>
              <a:t>‹#›</a:t>
            </a:fld>
            <a:endParaRPr lang="en-US" altLang="zh-CN"/>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5800" y="768350"/>
            <a:ext cx="7772400" cy="53276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665163" y="6367463"/>
            <a:ext cx="1905000" cy="457200"/>
          </a:xfrm>
        </p:spPr>
        <p:txBody>
          <a:bodyPr/>
          <a:lstStyle>
            <a:lvl1pPr>
              <a:defRPr/>
            </a:lvl1pPr>
          </a:lstStyle>
          <a:p>
            <a:endParaRPr lang="en-US" altLang="zh-CN"/>
          </a:p>
        </p:txBody>
      </p:sp>
      <p:sp>
        <p:nvSpPr>
          <p:cNvPr id="4" name="页脚占位符 3"/>
          <p:cNvSpPr>
            <a:spLocks noGrp="1"/>
          </p:cNvSpPr>
          <p:nvPr>
            <p:ph type="ftr" sz="quarter" idx="11"/>
          </p:nvPr>
        </p:nvSpPr>
        <p:spPr>
          <a:xfrm>
            <a:off x="3103563" y="6367463"/>
            <a:ext cx="2895600" cy="457200"/>
          </a:xfrm>
        </p:spPr>
        <p:txBody>
          <a:bodyPr/>
          <a:lstStyle>
            <a:lvl1pPr>
              <a:defRPr/>
            </a:lvl1pPr>
          </a:lstStyle>
          <a:p>
            <a:endParaRPr lang="en-US" altLang="zh-CN"/>
          </a:p>
        </p:txBody>
      </p:sp>
      <p:sp>
        <p:nvSpPr>
          <p:cNvPr id="5" name="灯片编号占位符 4"/>
          <p:cNvSpPr>
            <a:spLocks noGrp="1"/>
          </p:cNvSpPr>
          <p:nvPr>
            <p:ph type="sldNum" sz="quarter" idx="12"/>
          </p:nvPr>
        </p:nvSpPr>
        <p:spPr>
          <a:xfrm>
            <a:off x="6532563" y="6367463"/>
            <a:ext cx="1905000" cy="457200"/>
          </a:xfrm>
        </p:spPr>
        <p:txBody>
          <a:bodyPr/>
          <a:lstStyle>
            <a:lvl1pPr>
              <a:defRPr/>
            </a:lvl1pPr>
          </a:lstStyle>
          <a:p>
            <a:fld id="{6F7EDFE9-74D1-45D2-A102-16FF0A66E5D5}" type="slidenum">
              <a:rPr lang="en-US" altLang="zh-CN"/>
              <a:pPr/>
              <a:t>‹#›</a:t>
            </a:fld>
            <a:endParaRPr lang="en-US" altLang="zh-CN"/>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FFC914B-0075-4B98-9285-0DF79EA7483D}" type="slidenum">
              <a:rPr lang="en-US" altLang="zh-CN"/>
              <a:pPr/>
              <a:t>‹#›</a:t>
            </a:fld>
            <a:endParaRPr lang="en-US" altLang="zh-CN"/>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675F892-B4F2-4FCA-9A5F-290933CCC235}" type="slidenum">
              <a:rPr lang="en-US" altLang="zh-CN"/>
              <a:pPr/>
              <a:t>‹#›</a:t>
            </a:fld>
            <a:endParaRPr lang="en-US" altLang="zh-CN"/>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63834B6-2BD5-4C8F-B14D-61720703218D}" type="slidenum">
              <a:rPr lang="en-US" altLang="zh-CN"/>
              <a:pPr/>
              <a:t>‹#›</a:t>
            </a:fld>
            <a:endParaRPr lang="en-US" altLang="zh-CN"/>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69C3DCF-EE88-4EFE-AF56-1A9FD6827093}" type="slidenum">
              <a:rPr lang="en-US" altLang="zh-CN"/>
              <a:pPr/>
              <a:t>‹#›</a:t>
            </a:fld>
            <a:endParaRPr lang="en-US" altLang="zh-CN"/>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6CC86907-5E86-4846-A2AA-5F5A162E377C}" type="slidenum">
              <a:rPr lang="en-US" altLang="zh-CN"/>
              <a:pPr/>
              <a:t>‹#›</a:t>
            </a:fld>
            <a:endParaRPr lang="en-US" altLang="zh-CN"/>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AC5D866A-DADA-4987-A554-2E5A6F56ACAA}" type="slidenum">
              <a:rPr lang="en-US" altLang="zh-CN"/>
              <a:pPr/>
              <a:t>‹#›</a:t>
            </a:fld>
            <a:endParaRPr lang="en-US" altLang="zh-CN"/>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2AA4798-E5C3-4618-B79E-36CC47BD96AB}" type="slidenum">
              <a:rPr lang="en-US" altLang="zh-CN"/>
              <a:pPr/>
              <a:t>‹#›</a:t>
            </a:fld>
            <a:endParaRPr lang="en-US" altLang="zh-CN"/>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99C4DFF8-8122-4BAE-8C3E-ABAF5D830AA1}" type="slidenum">
              <a:rPr lang="en-US" altLang="zh-CN"/>
              <a:pPr/>
              <a:t>‹#›</a:t>
            </a:fld>
            <a:endParaRPr lang="en-US" altLang="zh-CN"/>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tile tx="0" ty="0" sx="100000" sy="100000" flip="none" algn="tl"/>
        </a:blip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0" y="0"/>
            <a:ext cx="9156700" cy="757238"/>
            <a:chOff x="0" y="0"/>
            <a:chExt cx="5768" cy="477"/>
          </a:xfrm>
        </p:grpSpPr>
        <p:sp>
          <p:nvSpPr>
            <p:cNvPr id="77827"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endParaRPr lang="zh-CN" altLang="en-US"/>
            </a:p>
          </p:txBody>
        </p:sp>
        <p:sp>
          <p:nvSpPr>
            <p:cNvPr id="77828"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endParaRPr lang="zh-CN" altLang="en-US"/>
            </a:p>
          </p:txBody>
        </p:sp>
        <p:sp>
          <p:nvSpPr>
            <p:cNvPr id="77829"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7830"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7831"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7832"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7833"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zh-CN" altLang="en-US"/>
            </a:p>
          </p:txBody>
        </p:sp>
        <p:sp>
          <p:nvSpPr>
            <p:cNvPr id="77834"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7835"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7836"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7837"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7838"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CN" altLang="en-US"/>
            </a:p>
          </p:txBody>
        </p:sp>
        <p:sp>
          <p:nvSpPr>
            <p:cNvPr id="77839"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zh-CN" altLang="en-US"/>
            </a:p>
          </p:txBody>
        </p:sp>
        <p:sp>
          <p:nvSpPr>
            <p:cNvPr id="77840"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7841"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CN" altLang="en-US"/>
            </a:p>
          </p:txBody>
        </p:sp>
        <p:sp>
          <p:nvSpPr>
            <p:cNvPr id="77842"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zh-CN" altLang="en-US"/>
            </a:p>
          </p:txBody>
        </p:sp>
        <p:sp>
          <p:nvSpPr>
            <p:cNvPr id="77843"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7844"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CN" altLang="en-US"/>
            </a:p>
          </p:txBody>
        </p:sp>
        <p:sp>
          <p:nvSpPr>
            <p:cNvPr id="77845"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7846"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endParaRPr lang="zh-CN" altLang="en-US"/>
            </a:p>
          </p:txBody>
        </p:sp>
        <p:sp>
          <p:nvSpPr>
            <p:cNvPr id="77847"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endParaRPr lang="zh-CN" altLang="en-US"/>
            </a:p>
          </p:txBody>
        </p:sp>
        <p:sp>
          <p:nvSpPr>
            <p:cNvPr id="77848"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zh-CN" altLang="en-US"/>
            </a:p>
          </p:txBody>
        </p:sp>
      </p:grpSp>
      <p:grpSp>
        <p:nvGrpSpPr>
          <p:cNvPr id="77849" name="Group 25"/>
          <p:cNvGrpSpPr>
            <a:grpSpLocks/>
          </p:cNvGrpSpPr>
          <p:nvPr/>
        </p:nvGrpSpPr>
        <p:grpSpPr bwMode="auto">
          <a:xfrm>
            <a:off x="0" y="6180138"/>
            <a:ext cx="9169400" cy="138112"/>
            <a:chOff x="0" y="4032"/>
            <a:chExt cx="5776" cy="87"/>
          </a:xfrm>
        </p:grpSpPr>
        <p:sp>
          <p:nvSpPr>
            <p:cNvPr id="77850"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7851"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zh-CN" altLang="en-US"/>
            </a:p>
          </p:txBody>
        </p:sp>
        <p:sp>
          <p:nvSpPr>
            <p:cNvPr id="77852"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zh-CN" altLang="en-US"/>
            </a:p>
          </p:txBody>
        </p:sp>
      </p:grpSp>
      <p:sp>
        <p:nvSpPr>
          <p:cNvPr id="77853" name="Rectangle 29"/>
          <p:cNvSpPr>
            <a:spLocks noGrp="1" noChangeArrowheads="1"/>
          </p:cNvSpPr>
          <p:nvPr>
            <p:ph type="title"/>
          </p:nvPr>
        </p:nvSpPr>
        <p:spPr bwMode="auto">
          <a:xfrm>
            <a:off x="685800" y="76835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77854" name="Rectangle 30"/>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7855" name="Rectangle 31"/>
          <p:cNvSpPr>
            <a:spLocks noGrp="1" noChangeArrowheads="1"/>
          </p:cNvSpPr>
          <p:nvPr>
            <p:ph type="dt" sz="half" idx="2"/>
          </p:nvPr>
        </p:nvSpPr>
        <p:spPr bwMode="auto">
          <a:xfrm>
            <a:off x="6651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ltLang="zh-CN"/>
          </a:p>
        </p:txBody>
      </p:sp>
      <p:sp>
        <p:nvSpPr>
          <p:cNvPr id="77856" name="Rectangle 32"/>
          <p:cNvSpPr>
            <a:spLocks noGrp="1" noChangeArrowheads="1"/>
          </p:cNvSpPr>
          <p:nvPr>
            <p:ph type="ftr" sz="quarter" idx="3"/>
          </p:nvPr>
        </p:nvSpPr>
        <p:spPr bwMode="auto">
          <a:xfrm>
            <a:off x="3103563" y="63674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ltLang="zh-CN"/>
          </a:p>
        </p:txBody>
      </p:sp>
      <p:sp>
        <p:nvSpPr>
          <p:cNvPr id="77857" name="Rectangle 33"/>
          <p:cNvSpPr>
            <a:spLocks noGrp="1" noChangeArrowheads="1"/>
          </p:cNvSpPr>
          <p:nvPr>
            <p:ph type="sldNum" sz="quarter" idx="4"/>
          </p:nvPr>
        </p:nvSpPr>
        <p:spPr bwMode="auto">
          <a:xfrm>
            <a:off x="65325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CCD8D4EA-C873-4A3A-8D38-A055B19114FC}"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ransition spd="slow">
    <p:randomBar dir="vert"/>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itchFamily="34" charset="0"/>
          <a:ea typeface="宋体" pitchFamily="2" charset="-122"/>
        </a:defRPr>
      </a:lvl2pPr>
      <a:lvl3pPr algn="ctr" rtl="0" fontAlgn="base">
        <a:spcBef>
          <a:spcPct val="0"/>
        </a:spcBef>
        <a:spcAft>
          <a:spcPct val="0"/>
        </a:spcAft>
        <a:defRPr sz="4400">
          <a:solidFill>
            <a:schemeClr val="tx2"/>
          </a:solidFill>
          <a:latin typeface="Tahoma" pitchFamily="34" charset="0"/>
          <a:ea typeface="宋体" pitchFamily="2" charset="-122"/>
        </a:defRPr>
      </a:lvl3pPr>
      <a:lvl4pPr algn="ctr" rtl="0" fontAlgn="base">
        <a:spcBef>
          <a:spcPct val="0"/>
        </a:spcBef>
        <a:spcAft>
          <a:spcPct val="0"/>
        </a:spcAft>
        <a:defRPr sz="4400">
          <a:solidFill>
            <a:schemeClr val="tx2"/>
          </a:solidFill>
          <a:latin typeface="Tahoma" pitchFamily="34" charset="0"/>
          <a:ea typeface="宋体" pitchFamily="2" charset="-122"/>
        </a:defRPr>
      </a:lvl4pPr>
      <a:lvl5pPr algn="ctr" rtl="0" fontAlgn="base">
        <a:spcBef>
          <a:spcPct val="0"/>
        </a:spcBef>
        <a:spcAft>
          <a:spcPct val="0"/>
        </a:spcAft>
        <a:defRPr sz="4400">
          <a:solidFill>
            <a:schemeClr val="tx2"/>
          </a:solidFill>
          <a:latin typeface="Tahoma" pitchFamily="34" charset="0"/>
          <a:ea typeface="宋体" pitchFamily="2" charset="-122"/>
        </a:defRPr>
      </a:lvl5pPr>
      <a:lvl6pPr marL="457200" algn="ctr" rtl="0" fontAlgn="base">
        <a:spcBef>
          <a:spcPct val="0"/>
        </a:spcBef>
        <a:spcAft>
          <a:spcPct val="0"/>
        </a:spcAft>
        <a:defRPr sz="4400">
          <a:solidFill>
            <a:schemeClr val="tx2"/>
          </a:solidFill>
          <a:latin typeface="Tahoma" pitchFamily="34" charset="0"/>
          <a:ea typeface="宋体" pitchFamily="2" charset="-122"/>
        </a:defRPr>
      </a:lvl6pPr>
      <a:lvl7pPr marL="914400" algn="ctr" rtl="0" fontAlgn="base">
        <a:spcBef>
          <a:spcPct val="0"/>
        </a:spcBef>
        <a:spcAft>
          <a:spcPct val="0"/>
        </a:spcAft>
        <a:defRPr sz="4400">
          <a:solidFill>
            <a:schemeClr val="tx2"/>
          </a:solidFill>
          <a:latin typeface="Tahoma" pitchFamily="34" charset="0"/>
          <a:ea typeface="宋体" pitchFamily="2" charset="-122"/>
        </a:defRPr>
      </a:lvl7pPr>
      <a:lvl8pPr marL="1371600" algn="ctr" rtl="0" fontAlgn="base">
        <a:spcBef>
          <a:spcPct val="0"/>
        </a:spcBef>
        <a:spcAft>
          <a:spcPct val="0"/>
        </a:spcAft>
        <a:defRPr sz="4400">
          <a:solidFill>
            <a:schemeClr val="tx2"/>
          </a:solidFill>
          <a:latin typeface="Tahoma" pitchFamily="34" charset="0"/>
          <a:ea typeface="宋体" pitchFamily="2" charset="-122"/>
        </a:defRPr>
      </a:lvl8pPr>
      <a:lvl9pPr marL="1828800" algn="ctr"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fontAlgn="base">
        <a:spcBef>
          <a:spcPct val="20000"/>
        </a:spcBef>
        <a:spcAft>
          <a:spcPct val="0"/>
        </a:spcAft>
        <a:buSzPct val="90000"/>
        <a:buBlip>
          <a:blip r:embed="rId16"/>
        </a:buBlip>
        <a:defRPr sz="3200">
          <a:solidFill>
            <a:schemeClr val="tx1"/>
          </a:solidFill>
          <a:latin typeface="+mn-lt"/>
          <a:ea typeface="+mn-ea"/>
          <a:cs typeface="+mn-cs"/>
        </a:defRPr>
      </a:lvl1pPr>
      <a:lvl2pPr marL="742950" indent="-285750" algn="l" rtl="0" fontAlgn="base">
        <a:spcBef>
          <a:spcPct val="20000"/>
        </a:spcBef>
        <a:spcAft>
          <a:spcPct val="0"/>
        </a:spcAft>
        <a:buSzPct val="80000"/>
        <a:buBlip>
          <a:blip r:embed="rId17"/>
        </a:buBlip>
        <a:defRPr sz="2800">
          <a:solidFill>
            <a:schemeClr val="tx1"/>
          </a:solidFill>
          <a:latin typeface="+mn-lt"/>
          <a:ea typeface="+mn-ea"/>
        </a:defRPr>
      </a:lvl2pPr>
      <a:lvl3pPr marL="1143000" indent="-228600" algn="l" rtl="0" fontAlgn="base">
        <a:spcBef>
          <a:spcPct val="20000"/>
        </a:spcBef>
        <a:spcAft>
          <a:spcPct val="0"/>
        </a:spcAft>
        <a:buSzPct val="70000"/>
        <a:buBlip>
          <a:blip r:embed="rId18"/>
        </a:buBlip>
        <a:defRPr sz="2400">
          <a:solidFill>
            <a:schemeClr val="tx1"/>
          </a:solidFill>
          <a:latin typeface="+mn-lt"/>
          <a:ea typeface="+mn-ea"/>
        </a:defRPr>
      </a:lvl3pPr>
      <a:lvl4pPr marL="1600200" indent="-228600" algn="l" rtl="0" fontAlgn="base">
        <a:spcBef>
          <a:spcPct val="20000"/>
        </a:spcBef>
        <a:spcAft>
          <a:spcPct val="0"/>
        </a:spcAft>
        <a:buSzPct val="70000"/>
        <a:buBlip>
          <a:blip r:embed="rId19"/>
        </a:buBlip>
        <a:defRPr sz="2000">
          <a:solidFill>
            <a:schemeClr val="tx1"/>
          </a:solidFill>
          <a:latin typeface="+mn-lt"/>
          <a:ea typeface="+mn-ea"/>
        </a:defRPr>
      </a:lvl4pPr>
      <a:lvl5pPr marL="2057400" indent="-228600" algn="l" rtl="0" fontAlgn="base">
        <a:spcBef>
          <a:spcPct val="20000"/>
        </a:spcBef>
        <a:spcAft>
          <a:spcPct val="0"/>
        </a:spcAft>
        <a:buSzPct val="70000"/>
        <a:buBlip>
          <a:blip r:embed="rId20"/>
        </a:buBlip>
        <a:defRPr sz="2000">
          <a:solidFill>
            <a:schemeClr val="tx1"/>
          </a:solidFill>
          <a:latin typeface="+mn-lt"/>
          <a:ea typeface="+mn-ea"/>
        </a:defRPr>
      </a:lvl5pPr>
      <a:lvl6pPr marL="2514600" indent="-228600" algn="l" rtl="0" fontAlgn="base">
        <a:spcBef>
          <a:spcPct val="20000"/>
        </a:spcBef>
        <a:spcAft>
          <a:spcPct val="0"/>
        </a:spcAft>
        <a:buSzPct val="70000"/>
        <a:buBlip>
          <a:blip r:embed="rId20"/>
        </a:buBlip>
        <a:defRPr sz="2000">
          <a:solidFill>
            <a:schemeClr val="tx1"/>
          </a:solidFill>
          <a:latin typeface="+mn-lt"/>
          <a:ea typeface="+mn-ea"/>
        </a:defRPr>
      </a:lvl6pPr>
      <a:lvl7pPr marL="2971800" indent="-228600" algn="l" rtl="0" fontAlgn="base">
        <a:spcBef>
          <a:spcPct val="20000"/>
        </a:spcBef>
        <a:spcAft>
          <a:spcPct val="0"/>
        </a:spcAft>
        <a:buSzPct val="70000"/>
        <a:buBlip>
          <a:blip r:embed="rId20"/>
        </a:buBlip>
        <a:defRPr sz="2000">
          <a:solidFill>
            <a:schemeClr val="tx1"/>
          </a:solidFill>
          <a:latin typeface="+mn-lt"/>
          <a:ea typeface="+mn-ea"/>
        </a:defRPr>
      </a:lvl7pPr>
      <a:lvl8pPr marL="3429000" indent="-228600" algn="l" rtl="0" fontAlgn="base">
        <a:spcBef>
          <a:spcPct val="20000"/>
        </a:spcBef>
        <a:spcAft>
          <a:spcPct val="0"/>
        </a:spcAft>
        <a:buSzPct val="70000"/>
        <a:buBlip>
          <a:blip r:embed="rId20"/>
        </a:buBlip>
        <a:defRPr sz="2000">
          <a:solidFill>
            <a:schemeClr val="tx1"/>
          </a:solidFill>
          <a:latin typeface="+mn-lt"/>
          <a:ea typeface="+mn-ea"/>
        </a:defRPr>
      </a:lvl8pPr>
      <a:lvl9pPr marL="3886200" indent="-228600" algn="l" rtl="0" fontAlgn="base">
        <a:spcBef>
          <a:spcPct val="20000"/>
        </a:spcBef>
        <a:spcAft>
          <a:spcPct val="0"/>
        </a:spcAft>
        <a:buSzPct val="70000"/>
        <a:buBlip>
          <a:blip r:embed="rId20"/>
        </a:buBlip>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tiff"/></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 name="Rectangle 22"/>
          <p:cNvSpPr>
            <a:spLocks noChangeArrowheads="1"/>
          </p:cNvSpPr>
          <p:nvPr/>
        </p:nvSpPr>
        <p:spPr bwMode="auto">
          <a:xfrm>
            <a:off x="1403350" y="2276475"/>
            <a:ext cx="5943600" cy="2862322"/>
          </a:xfrm>
          <a:prstGeom prst="rect">
            <a:avLst/>
          </a:prstGeom>
          <a:noFill/>
          <a:ln w="12700" cap="sq">
            <a:noFill/>
            <a:miter lim="800000"/>
            <a:headEnd type="none" w="sm" len="sm"/>
            <a:tailEnd type="none" w="sm" len="sm"/>
          </a:ln>
          <a:effectLst/>
        </p:spPr>
        <p:txBody>
          <a:bodyPr>
            <a:spAutoFit/>
          </a:bodyPr>
          <a:lstStyle/>
          <a:p>
            <a:pPr algn="ctr" eaLnBrk="0" hangingPunct="0"/>
            <a:r>
              <a:rPr kumimoji="1" lang="zh-CN" altLang="en-US" sz="3600" b="1" dirty="0" smtClean="0">
                <a:ea typeface="楷体_GB2312" pitchFamily="49" charset="-122"/>
              </a:rPr>
              <a:t>加速器注入引出磁铁技术</a:t>
            </a:r>
            <a:endParaRPr kumimoji="1" lang="en-US" altLang="zh-CN" sz="3600" b="1" dirty="0" smtClean="0">
              <a:ea typeface="楷体_GB2312" pitchFamily="49" charset="-122"/>
            </a:endParaRPr>
          </a:p>
          <a:p>
            <a:pPr algn="ctr" eaLnBrk="0" hangingPunct="0"/>
            <a:endParaRPr kumimoji="1" lang="en-US" altLang="zh-CN" sz="3600" b="1" dirty="0">
              <a:ea typeface="楷体_GB2312" pitchFamily="49" charset="-122"/>
            </a:endParaRPr>
          </a:p>
          <a:p>
            <a:pPr algn="ctr" eaLnBrk="0" hangingPunct="0"/>
            <a:r>
              <a:rPr kumimoji="1" lang="zh-CN" altLang="en-US" sz="2800" b="1" dirty="0" smtClean="0">
                <a:ea typeface="楷体_GB2312" pitchFamily="49" charset="-122"/>
              </a:rPr>
              <a:t>康 文</a:t>
            </a:r>
            <a:endParaRPr kumimoji="1" lang="en-US" altLang="zh-CN" sz="2800" b="1" dirty="0" smtClean="0">
              <a:ea typeface="楷体_GB2312" pitchFamily="49" charset="-122"/>
            </a:endParaRPr>
          </a:p>
          <a:p>
            <a:pPr algn="ctr" eaLnBrk="0" hangingPunct="0"/>
            <a:endParaRPr kumimoji="1" lang="en-US" altLang="zh-CN" sz="2800" b="1" dirty="0" smtClean="0">
              <a:ea typeface="楷体_GB2312" pitchFamily="49" charset="-122"/>
            </a:endParaRPr>
          </a:p>
          <a:p>
            <a:pPr algn="ctr" eaLnBrk="0" hangingPunct="0"/>
            <a:r>
              <a:rPr kumimoji="1" lang="zh-CN" altLang="en-US" sz="2800" b="1" dirty="0" smtClean="0">
                <a:ea typeface="楷体_GB2312" pitchFamily="49" charset="-122"/>
              </a:rPr>
              <a:t>中科院高能物理研究所</a:t>
            </a:r>
            <a:endParaRPr kumimoji="1" lang="zh-CN" altLang="en-US" sz="2800" b="1" dirty="0">
              <a:ea typeface="楷体_GB2312" pitchFamily="49" charset="-122"/>
            </a:endParaRPr>
          </a:p>
          <a:p>
            <a:pPr algn="ctr" eaLnBrk="0" hangingPunct="0"/>
            <a:endParaRPr kumimoji="1" lang="en-US" altLang="zh-CN" b="1" dirty="0">
              <a:ea typeface="楷体_GB2312" pitchFamily="49" charset="-122"/>
            </a:endParaRPr>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7" name="Rectangle 5"/>
          <p:cNvSpPr>
            <a:spLocks noChangeArrowheads="1"/>
          </p:cNvSpPr>
          <p:nvPr/>
        </p:nvSpPr>
        <p:spPr bwMode="auto">
          <a:xfrm>
            <a:off x="2915816" y="692696"/>
            <a:ext cx="4108450" cy="523220"/>
          </a:xfrm>
          <a:prstGeom prst="rect">
            <a:avLst/>
          </a:prstGeom>
          <a:noFill/>
          <a:ln w="12700" cap="sq">
            <a:noFill/>
            <a:miter lim="800000"/>
            <a:headEnd type="none" w="sm" len="sm"/>
            <a:tailEnd type="none" w="sm" len="sm"/>
          </a:ln>
          <a:effectLst/>
        </p:spPr>
        <p:txBody>
          <a:bodyPr>
            <a:spAutoFit/>
          </a:bodyPr>
          <a:lstStyle/>
          <a:p>
            <a:pPr eaLnBrk="0" hangingPunct="0"/>
            <a:r>
              <a:rPr kumimoji="1" lang="zh-CN" altLang="en-US" sz="2800" b="1" dirty="0">
                <a:solidFill>
                  <a:srgbClr val="090539"/>
                </a:solidFill>
                <a:latin typeface="楷体_GB2312" pitchFamily="49" charset="-122"/>
                <a:ea typeface="楷体_GB2312" pitchFamily="49" charset="-122"/>
              </a:rPr>
              <a:t>固定凸轨磁铁（</a:t>
            </a:r>
            <a:r>
              <a:rPr kumimoji="1" lang="en-US" altLang="zh-CN" sz="2800" b="1" dirty="0">
                <a:solidFill>
                  <a:srgbClr val="090539"/>
                </a:solidFill>
                <a:latin typeface="楷体_GB2312" pitchFamily="49" charset="-122"/>
                <a:ea typeface="楷体_GB2312" pitchFamily="49" charset="-122"/>
              </a:rPr>
              <a:t>BC</a:t>
            </a:r>
            <a:r>
              <a:rPr kumimoji="1" lang="zh-CN" altLang="en-US" sz="2800" b="1" dirty="0">
                <a:solidFill>
                  <a:srgbClr val="090539"/>
                </a:solidFill>
                <a:latin typeface="楷体_GB2312" pitchFamily="49" charset="-122"/>
                <a:ea typeface="楷体_GB2312" pitchFamily="49" charset="-122"/>
              </a:rPr>
              <a:t>）             </a:t>
            </a:r>
          </a:p>
        </p:txBody>
      </p:sp>
      <p:sp>
        <p:nvSpPr>
          <p:cNvPr id="161798" name="Rectangle 6"/>
          <p:cNvSpPr>
            <a:spLocks noChangeArrowheads="1"/>
          </p:cNvSpPr>
          <p:nvPr/>
        </p:nvSpPr>
        <p:spPr bwMode="auto">
          <a:xfrm>
            <a:off x="611560" y="1268760"/>
            <a:ext cx="8064500" cy="615553"/>
          </a:xfrm>
          <a:prstGeom prst="rect">
            <a:avLst/>
          </a:prstGeom>
          <a:noFill/>
          <a:ln w="12700" cap="sq">
            <a:noFill/>
            <a:miter lim="800000"/>
            <a:headEnd type="none" w="sm" len="sm"/>
            <a:tailEnd type="none" w="sm" len="sm"/>
          </a:ln>
          <a:effectLst/>
        </p:spPr>
        <p:txBody>
          <a:bodyPr>
            <a:spAutoFit/>
          </a:bodyPr>
          <a:lstStyle/>
          <a:p>
            <a:pPr eaLnBrk="0" hangingPunct="0"/>
            <a:r>
              <a:rPr kumimoji="1" lang="zh-CN" altLang="en-US" sz="1700" b="1" dirty="0" smtClean="0">
                <a:latin typeface="Arial" charset="0"/>
                <a:ea typeface="楷体_GB2312" pitchFamily="49" charset="-122"/>
              </a:rPr>
              <a:t>     固定</a:t>
            </a:r>
            <a:r>
              <a:rPr kumimoji="1" lang="zh-CN" altLang="en-US" sz="1700" b="1" dirty="0">
                <a:latin typeface="Arial" charset="0"/>
                <a:ea typeface="楷体_GB2312" pitchFamily="49" charset="-122"/>
              </a:rPr>
              <a:t>凸轨磁铁为直流磁铁，采用金属真空盒作束流管道</a:t>
            </a:r>
            <a:r>
              <a:rPr kumimoji="1" lang="zh-CN" altLang="en-US" sz="1700" b="1" dirty="0" smtClean="0">
                <a:latin typeface="Arial" charset="0"/>
                <a:ea typeface="楷体_GB2312" pitchFamily="49" charset="-122"/>
              </a:rPr>
              <a:t>。固定凸轨磁铁在注入区形成一个局部凸轨，</a:t>
            </a:r>
            <a:r>
              <a:rPr kumimoji="1" lang="en-US" altLang="zh-CN" sz="1700" b="1" dirty="0" smtClean="0">
                <a:latin typeface="Arial" charset="0"/>
                <a:ea typeface="楷体_GB2312" pitchFamily="49" charset="-122"/>
              </a:rPr>
              <a:t>4</a:t>
            </a:r>
            <a:r>
              <a:rPr kumimoji="1" lang="zh-CN" altLang="en-US" sz="1700" b="1" dirty="0" smtClean="0">
                <a:latin typeface="Arial" charset="0"/>
                <a:ea typeface="楷体_GB2312" pitchFamily="49" charset="-122"/>
              </a:rPr>
              <a:t>台磁铁串联供电，</a:t>
            </a:r>
            <a:r>
              <a:rPr kumimoji="1" lang="zh-CN" altLang="en-US" sz="1700" b="1" dirty="0" smtClean="0">
                <a:latin typeface="楷体_GB2312" pitchFamily="49" charset="-122"/>
                <a:ea typeface="楷体_GB2312" pitchFamily="49" charset="-122"/>
              </a:rPr>
              <a:t>场</a:t>
            </a:r>
            <a:r>
              <a:rPr kumimoji="1" lang="zh-CN" altLang="en-US" sz="1700" b="1" dirty="0">
                <a:latin typeface="楷体_GB2312" pitchFamily="49" charset="-122"/>
                <a:ea typeface="楷体_GB2312" pitchFamily="49" charset="-122"/>
              </a:rPr>
              <a:t>均匀性</a:t>
            </a:r>
            <a:r>
              <a:rPr kumimoji="1" lang="zh-CN" altLang="en-US" sz="1700" b="1" dirty="0" smtClean="0">
                <a:latin typeface="楷体_GB2312" pitchFamily="49" charset="-122"/>
                <a:ea typeface="楷体_GB2312" pitchFamily="49" charset="-122"/>
              </a:rPr>
              <a:t>要求和离散性要求比较高。</a:t>
            </a:r>
            <a:endParaRPr kumimoji="1" lang="zh-CN" altLang="en-US" sz="1700" b="1" dirty="0">
              <a:latin typeface="楷体_GB2312" pitchFamily="49" charset="-122"/>
              <a:ea typeface="楷体_GB2312" pitchFamily="49" charset="-122"/>
            </a:endParaRPr>
          </a:p>
        </p:txBody>
      </p:sp>
      <p:pic>
        <p:nvPicPr>
          <p:cNvPr id="10" name="图片 9" descr="IMG_3900.JPG"/>
          <p:cNvPicPr>
            <a:picLocks noChangeAspect="1"/>
          </p:cNvPicPr>
          <p:nvPr/>
        </p:nvPicPr>
        <p:blipFill>
          <a:blip r:embed="rId2" cstate="print"/>
          <a:stretch>
            <a:fillRect/>
          </a:stretch>
        </p:blipFill>
        <p:spPr>
          <a:xfrm>
            <a:off x="827584" y="2204864"/>
            <a:ext cx="2970330" cy="3960440"/>
          </a:xfrm>
          <a:prstGeom prst="rect">
            <a:avLst/>
          </a:prstGeom>
        </p:spPr>
      </p:pic>
      <p:pic>
        <p:nvPicPr>
          <p:cNvPr id="11" name="图表 1"/>
          <p:cNvPicPr>
            <a:picLocks noChangeArrowheads="1"/>
          </p:cNvPicPr>
          <p:nvPr/>
        </p:nvPicPr>
        <p:blipFill>
          <a:blip r:embed="rId3" cstate="print"/>
          <a:srcRect/>
          <a:stretch>
            <a:fillRect/>
          </a:stretch>
        </p:blipFill>
        <p:spPr bwMode="auto">
          <a:xfrm>
            <a:off x="3851920" y="2636912"/>
            <a:ext cx="5112568" cy="302433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ChangeArrowheads="1"/>
          </p:cNvSpPr>
          <p:nvPr/>
        </p:nvSpPr>
        <p:spPr bwMode="auto">
          <a:xfrm>
            <a:off x="539552" y="1124744"/>
            <a:ext cx="7993063" cy="1477328"/>
          </a:xfrm>
          <a:prstGeom prst="rect">
            <a:avLst/>
          </a:prstGeom>
          <a:noFill/>
          <a:ln w="12700" cap="sq">
            <a:noFill/>
            <a:miter lim="800000"/>
            <a:headEnd type="none" w="sm" len="sm"/>
            <a:tailEnd type="none" w="sm" len="sm"/>
          </a:ln>
          <a:effectLst/>
        </p:spPr>
        <p:txBody>
          <a:bodyPr>
            <a:spAutoFit/>
          </a:bodyPr>
          <a:lstStyle/>
          <a:p>
            <a:pPr eaLnBrk="0" hangingPunct="0"/>
            <a:r>
              <a:rPr kumimoji="1" lang="en-GB" altLang="zh-CN" sz="1400" b="1" dirty="0">
                <a:latin typeface="楷体_GB2312" pitchFamily="49" charset="-122"/>
                <a:ea typeface="楷体_GB2312" pitchFamily="49" charset="-122"/>
              </a:rPr>
              <a:t>  </a:t>
            </a:r>
            <a:r>
              <a:rPr kumimoji="1" lang="en-US" altLang="zh-CN" sz="1800" b="1" dirty="0" smtClean="0">
                <a:ea typeface="楷体_GB2312" pitchFamily="49" charset="-122"/>
              </a:rPr>
              <a:t>CSNS/RCS</a:t>
            </a:r>
            <a:r>
              <a:rPr kumimoji="1" lang="zh-CN" altLang="en-US" sz="1800" b="1" dirty="0" smtClean="0">
                <a:ea typeface="楷体_GB2312" pitchFamily="49" charset="-122"/>
              </a:rPr>
              <a:t>采用</a:t>
            </a:r>
            <a:r>
              <a:rPr kumimoji="1" lang="en-US" altLang="zh-CN" sz="1800" b="1" dirty="0" smtClean="0">
                <a:ea typeface="楷体_GB2312" pitchFamily="49" charset="-122"/>
              </a:rPr>
              <a:t>H-</a:t>
            </a:r>
            <a:r>
              <a:rPr kumimoji="1" lang="zh-CN" altLang="en-US" sz="1800" b="1" dirty="0" smtClean="0">
                <a:ea typeface="楷体_GB2312" pitchFamily="49" charset="-122"/>
              </a:rPr>
              <a:t>相空间涂抹注入方式进行束流的注入和积累，因此需要</a:t>
            </a:r>
            <a:r>
              <a:rPr kumimoji="1" lang="en-US" altLang="zh-CN" sz="1800" b="1" dirty="0" smtClean="0">
                <a:ea typeface="楷体_GB2312" pitchFamily="49" charset="-122"/>
              </a:rPr>
              <a:t>4</a:t>
            </a:r>
            <a:r>
              <a:rPr kumimoji="1" lang="zh-CN" altLang="en-US" sz="1800" b="1" dirty="0" smtClean="0">
                <a:ea typeface="楷体_GB2312" pitchFamily="49" charset="-122"/>
              </a:rPr>
              <a:t>台水平涂抹凸轨磁铁（</a:t>
            </a:r>
            <a:r>
              <a:rPr kumimoji="1" lang="en-US" altLang="zh-CN" sz="1800" b="1" dirty="0" smtClean="0">
                <a:ea typeface="楷体_GB2312" pitchFamily="49" charset="-122"/>
              </a:rPr>
              <a:t>BH</a:t>
            </a:r>
            <a:r>
              <a:rPr kumimoji="1" lang="zh-CN" altLang="en-US" sz="1800" b="1" dirty="0" smtClean="0">
                <a:ea typeface="楷体_GB2312" pitchFamily="49" charset="-122"/>
              </a:rPr>
              <a:t>）和</a:t>
            </a:r>
            <a:r>
              <a:rPr kumimoji="1" lang="en-US" altLang="zh-CN" sz="1800" b="1" dirty="0" smtClean="0">
                <a:ea typeface="楷体_GB2312" pitchFamily="49" charset="-122"/>
              </a:rPr>
              <a:t>4</a:t>
            </a:r>
            <a:r>
              <a:rPr kumimoji="1" lang="zh-CN" altLang="en-US" sz="1800" b="1" dirty="0" smtClean="0">
                <a:ea typeface="楷体_GB2312" pitchFamily="49" charset="-122"/>
              </a:rPr>
              <a:t>台垂直涂抹凸轨磁铁（</a:t>
            </a:r>
            <a:r>
              <a:rPr kumimoji="1" lang="en-US" altLang="zh-CN" sz="1800" b="1" dirty="0" smtClean="0">
                <a:ea typeface="楷体_GB2312" pitchFamily="49" charset="-122"/>
              </a:rPr>
              <a:t>BV</a:t>
            </a:r>
            <a:r>
              <a:rPr kumimoji="1" lang="zh-CN" altLang="en-US" sz="1800" b="1" dirty="0" smtClean="0">
                <a:ea typeface="楷体_GB2312" pitchFamily="49" charset="-122"/>
              </a:rPr>
              <a:t>）。</a:t>
            </a:r>
            <a:r>
              <a:rPr kumimoji="1" lang="en-GB" altLang="zh-CN" sz="1800" b="1" dirty="0" smtClean="0">
                <a:ea typeface="楷体_GB2312" pitchFamily="49" charset="-122"/>
              </a:rPr>
              <a:t> BH&amp;BV</a:t>
            </a:r>
            <a:r>
              <a:rPr kumimoji="1" lang="zh-CN" altLang="en-GB" sz="1800" b="1" dirty="0" smtClean="0">
                <a:ea typeface="楷体_GB2312" pitchFamily="49" charset="-122"/>
              </a:rPr>
              <a:t>磁铁为脉冲磁铁</a:t>
            </a:r>
            <a:r>
              <a:rPr kumimoji="1" lang="zh-CN" altLang="en-US" sz="1800" b="1" dirty="0" smtClean="0">
                <a:ea typeface="楷体_GB2312" pitchFamily="49" charset="-122"/>
              </a:rPr>
              <a:t>，脉冲下降沿大约</a:t>
            </a:r>
            <a:r>
              <a:rPr kumimoji="1" lang="en-US" altLang="zh-CN" sz="1800" b="1" dirty="0" smtClean="0">
                <a:ea typeface="楷体_GB2312" pitchFamily="49" charset="-122"/>
              </a:rPr>
              <a:t>300us</a:t>
            </a:r>
            <a:r>
              <a:rPr kumimoji="1" lang="zh-CN" altLang="en-US" sz="1800" b="1" dirty="0" smtClean="0">
                <a:ea typeface="楷体_GB2312" pitchFamily="49" charset="-122"/>
              </a:rPr>
              <a:t>，因此磁铁可以置于真空室外，采用镀膜陶瓷真空盒作束流管道。磁铁铁芯采用</a:t>
            </a:r>
            <a:r>
              <a:rPr kumimoji="1" lang="en-US" altLang="zh-CN" sz="1800" b="1" dirty="0" smtClean="0">
                <a:ea typeface="楷体_GB2312" pitchFamily="49" charset="-122"/>
              </a:rPr>
              <a:t>0.15mm</a:t>
            </a:r>
            <a:r>
              <a:rPr kumimoji="1" lang="zh-CN" altLang="en-US" sz="1800" b="1" dirty="0" smtClean="0">
                <a:ea typeface="楷体_GB2312" pitchFamily="49" charset="-122"/>
              </a:rPr>
              <a:t>厚的硅钢片叠装而成，线圈总共有</a:t>
            </a:r>
            <a:r>
              <a:rPr kumimoji="1" lang="en-US" altLang="zh-CN" sz="1800" b="1" dirty="0" smtClean="0">
                <a:ea typeface="楷体_GB2312" pitchFamily="49" charset="-122"/>
              </a:rPr>
              <a:t>2</a:t>
            </a:r>
            <a:r>
              <a:rPr kumimoji="1" lang="zh-CN" altLang="en-US" sz="1800" b="1" dirty="0" smtClean="0">
                <a:ea typeface="楷体_GB2312" pitchFamily="49" charset="-122"/>
              </a:rPr>
              <a:t>匝，采用无氧铜板焊接而成。</a:t>
            </a:r>
            <a:endParaRPr kumimoji="1" lang="zh-CN" altLang="en-GB" sz="1800" b="1" dirty="0">
              <a:ea typeface="楷体_GB2312" pitchFamily="49" charset="-122"/>
            </a:endParaRPr>
          </a:p>
        </p:txBody>
      </p:sp>
      <p:sp>
        <p:nvSpPr>
          <p:cNvPr id="164870" name="Rectangle 6"/>
          <p:cNvSpPr>
            <a:spLocks noChangeArrowheads="1"/>
          </p:cNvSpPr>
          <p:nvPr/>
        </p:nvSpPr>
        <p:spPr bwMode="auto">
          <a:xfrm>
            <a:off x="2699792" y="620688"/>
            <a:ext cx="4104456" cy="523220"/>
          </a:xfrm>
          <a:prstGeom prst="rect">
            <a:avLst/>
          </a:prstGeom>
          <a:noFill/>
          <a:ln w="12700" cap="sq">
            <a:noFill/>
            <a:miter lim="800000"/>
            <a:headEnd type="none" w="sm" len="sm"/>
            <a:tailEnd type="none" w="sm" len="sm"/>
          </a:ln>
          <a:effectLst/>
        </p:spPr>
        <p:txBody>
          <a:bodyPr wrap="square">
            <a:spAutoFit/>
          </a:bodyPr>
          <a:lstStyle/>
          <a:p>
            <a:pPr eaLnBrk="0" hangingPunct="0"/>
            <a:r>
              <a:rPr kumimoji="1" lang="zh-CN" altLang="en-US" sz="2800" b="1" dirty="0" smtClean="0">
                <a:solidFill>
                  <a:srgbClr val="090539"/>
                </a:solidFill>
                <a:latin typeface="楷体_GB2312" pitchFamily="49" charset="-122"/>
                <a:ea typeface="楷体_GB2312" pitchFamily="49" charset="-122"/>
              </a:rPr>
              <a:t>注入涂抹凸</a:t>
            </a:r>
            <a:r>
              <a:rPr kumimoji="1" lang="zh-CN" altLang="en-US" sz="2800" b="1" dirty="0">
                <a:solidFill>
                  <a:srgbClr val="090539"/>
                </a:solidFill>
                <a:latin typeface="楷体_GB2312" pitchFamily="49" charset="-122"/>
                <a:ea typeface="楷体_GB2312" pitchFamily="49" charset="-122"/>
              </a:rPr>
              <a:t>轨</a:t>
            </a:r>
            <a:r>
              <a:rPr kumimoji="1" lang="zh-CN" altLang="en-US" sz="2800" b="1" dirty="0" smtClean="0">
                <a:solidFill>
                  <a:srgbClr val="090539"/>
                </a:solidFill>
                <a:latin typeface="楷体_GB2312" pitchFamily="49" charset="-122"/>
                <a:ea typeface="楷体_GB2312" pitchFamily="49" charset="-122"/>
              </a:rPr>
              <a:t>磁铁</a:t>
            </a:r>
            <a:endParaRPr kumimoji="1" lang="en-US" altLang="zh-CN" sz="2800" b="1" dirty="0">
              <a:solidFill>
                <a:srgbClr val="090539"/>
              </a:solidFill>
              <a:latin typeface="楷体_GB2312" pitchFamily="49" charset="-122"/>
              <a:ea typeface="楷体_GB2312" pitchFamily="49" charset="-122"/>
            </a:endParaRPr>
          </a:p>
        </p:txBody>
      </p:sp>
      <p:pic>
        <p:nvPicPr>
          <p:cNvPr id="10" name="Picture 2"/>
          <p:cNvPicPr>
            <a:picLocks noChangeAspect="1" noChangeArrowheads="1"/>
          </p:cNvPicPr>
          <p:nvPr/>
        </p:nvPicPr>
        <p:blipFill>
          <a:blip r:embed="rId2" cstate="print"/>
          <a:srcRect/>
          <a:stretch>
            <a:fillRect/>
          </a:stretch>
        </p:blipFill>
        <p:spPr bwMode="auto">
          <a:xfrm>
            <a:off x="395536" y="2780928"/>
            <a:ext cx="4992556" cy="2808312"/>
          </a:xfrm>
          <a:prstGeom prst="rect">
            <a:avLst/>
          </a:prstGeom>
          <a:noFill/>
          <a:ln w="9525">
            <a:noFill/>
            <a:miter lim="800000"/>
            <a:headEnd/>
            <a:tailEnd/>
          </a:ln>
        </p:spPr>
      </p:pic>
      <p:pic>
        <p:nvPicPr>
          <p:cNvPr id="11" name="图片 10" descr="LeCroy174-BH01#长线圈中心-8600A.tif"/>
          <p:cNvPicPr>
            <a:picLocks noChangeAspect="1"/>
          </p:cNvPicPr>
          <p:nvPr/>
        </p:nvPicPr>
        <p:blipFill>
          <a:blip r:embed="rId3" cstate="print"/>
          <a:stretch>
            <a:fillRect/>
          </a:stretch>
        </p:blipFill>
        <p:spPr>
          <a:xfrm>
            <a:off x="5364088" y="3212976"/>
            <a:ext cx="3528392" cy="2439303"/>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3563888" y="692696"/>
            <a:ext cx="3200400" cy="523220"/>
          </a:xfrm>
          <a:prstGeom prst="rect">
            <a:avLst/>
          </a:prstGeom>
          <a:noFill/>
          <a:ln w="12700" cap="sq">
            <a:noFill/>
            <a:miter lim="800000"/>
            <a:headEnd type="none" w="sm" len="sm"/>
            <a:tailEnd type="none" w="sm" len="sm"/>
          </a:ln>
          <a:effectLst/>
        </p:spPr>
        <p:txBody>
          <a:bodyPr>
            <a:spAutoFit/>
          </a:bodyPr>
          <a:lstStyle/>
          <a:p>
            <a:pPr eaLnBrk="0" hangingPunct="0"/>
            <a:r>
              <a:rPr kumimoji="1" lang="zh-CN" altLang="en-US" sz="2800" b="1" dirty="0">
                <a:solidFill>
                  <a:srgbClr val="090539"/>
                </a:solidFill>
                <a:latin typeface="楷体_GB2312" pitchFamily="49" charset="-122"/>
                <a:ea typeface="楷体_GB2312" pitchFamily="49" charset="-122"/>
              </a:rPr>
              <a:t>注入切割磁铁             </a:t>
            </a:r>
          </a:p>
        </p:txBody>
      </p:sp>
      <p:sp>
        <p:nvSpPr>
          <p:cNvPr id="171014" name="Rectangle 6"/>
          <p:cNvSpPr>
            <a:spLocks noChangeArrowheads="1"/>
          </p:cNvSpPr>
          <p:nvPr/>
        </p:nvSpPr>
        <p:spPr bwMode="auto">
          <a:xfrm>
            <a:off x="827584" y="1772816"/>
            <a:ext cx="8136706" cy="1200329"/>
          </a:xfrm>
          <a:prstGeom prst="rect">
            <a:avLst/>
          </a:prstGeom>
          <a:noFill/>
          <a:ln w="12700" cap="sq">
            <a:noFill/>
            <a:miter lim="800000"/>
            <a:headEnd type="none" w="sm" len="sm"/>
            <a:tailEnd type="none" w="sm" len="sm"/>
          </a:ln>
          <a:effectLst/>
        </p:spPr>
        <p:txBody>
          <a:bodyPr wrap="square">
            <a:spAutoFit/>
          </a:bodyPr>
          <a:lstStyle/>
          <a:p>
            <a:pPr eaLnBrk="0" hangingPunct="0">
              <a:buFontTx/>
              <a:buChar char="•"/>
            </a:pPr>
            <a:r>
              <a:rPr kumimoji="1" lang="zh-CN" altLang="en-GB" sz="1800" b="1" dirty="0">
                <a:ea typeface="楷体_GB2312" pitchFamily="49" charset="-122"/>
              </a:rPr>
              <a:t> 采用</a:t>
            </a:r>
            <a:r>
              <a:rPr kumimoji="1" lang="en-GB" altLang="zh-CN" sz="1800" b="1" dirty="0">
                <a:ea typeface="楷体_GB2312" pitchFamily="49" charset="-122"/>
              </a:rPr>
              <a:t>DC  Septum</a:t>
            </a:r>
            <a:r>
              <a:rPr kumimoji="1" lang="zh-CN" altLang="en-GB" sz="1800" b="1" dirty="0">
                <a:ea typeface="楷体_GB2312" pitchFamily="49" charset="-122"/>
              </a:rPr>
              <a:t>型磁铁，铁芯采用纯铁加工而成；</a:t>
            </a:r>
          </a:p>
          <a:p>
            <a:pPr eaLnBrk="0" hangingPunct="0">
              <a:buFontTx/>
              <a:buChar char="•"/>
            </a:pPr>
            <a:r>
              <a:rPr kumimoji="1" lang="zh-CN" altLang="en-GB" sz="1800" b="1" dirty="0">
                <a:ea typeface="楷体_GB2312" pitchFamily="49" charset="-122"/>
              </a:rPr>
              <a:t> 线圈采用中空无氧铜管绕制而成，绝缘抗辐射性能要好</a:t>
            </a:r>
            <a:r>
              <a:rPr kumimoji="1" lang="en-GB" altLang="zh-CN" sz="1800" b="1" dirty="0">
                <a:ea typeface="楷体_GB2312" pitchFamily="49" charset="-122"/>
              </a:rPr>
              <a:t>；</a:t>
            </a:r>
          </a:p>
          <a:p>
            <a:pPr eaLnBrk="0" hangingPunct="0">
              <a:buFontTx/>
              <a:buChar char="•"/>
            </a:pPr>
            <a:r>
              <a:rPr kumimoji="1" lang="zh-CN" altLang="en-GB" sz="1800" b="1" dirty="0">
                <a:ea typeface="楷体_GB2312" pitchFamily="49" charset="-122"/>
              </a:rPr>
              <a:t> 切割板厚&lt;20</a:t>
            </a:r>
            <a:r>
              <a:rPr kumimoji="1" lang="en-GB" altLang="zh-CN" sz="1800" b="1" dirty="0">
                <a:ea typeface="楷体_GB2312" pitchFamily="49" charset="-122"/>
              </a:rPr>
              <a:t>mm</a:t>
            </a:r>
            <a:r>
              <a:rPr kumimoji="1" lang="zh-CN" altLang="en-GB" sz="1800" b="1" dirty="0">
                <a:ea typeface="楷体_GB2312" pitchFamily="49" charset="-122"/>
              </a:rPr>
              <a:t>，线圈电流密度32.5</a:t>
            </a:r>
            <a:r>
              <a:rPr kumimoji="1" lang="en-GB" altLang="zh-CN" sz="1800" b="1" dirty="0">
                <a:ea typeface="楷体_GB2312" pitchFamily="49" charset="-122"/>
              </a:rPr>
              <a:t>A/mm</a:t>
            </a:r>
            <a:r>
              <a:rPr kumimoji="1" lang="en-GB" altLang="zh-CN" sz="1800" b="1" baseline="30000" dirty="0">
                <a:ea typeface="楷体_GB2312" pitchFamily="49" charset="-122"/>
              </a:rPr>
              <a:t>2</a:t>
            </a:r>
            <a:r>
              <a:rPr kumimoji="1" lang="zh-CN" altLang="en-GB" sz="1800" b="1" dirty="0">
                <a:ea typeface="楷体_GB2312" pitchFamily="49" charset="-122"/>
              </a:rPr>
              <a:t>，线圈水冷和过温保护是重要；</a:t>
            </a:r>
          </a:p>
          <a:p>
            <a:pPr eaLnBrk="0" hangingPunct="0">
              <a:buFontTx/>
              <a:buChar char="•"/>
            </a:pPr>
            <a:r>
              <a:rPr kumimoji="1" lang="zh-CN" altLang="en-GB" sz="1800" b="1" dirty="0">
                <a:ea typeface="楷体_GB2312" pitchFamily="49" charset="-122"/>
              </a:rPr>
              <a:t> 切割磁铁在</a:t>
            </a:r>
            <a:r>
              <a:rPr kumimoji="1" lang="en-GB" altLang="zh-CN" sz="1800" b="1" dirty="0" smtClean="0">
                <a:ea typeface="楷体_GB2312" pitchFamily="49" charset="-122"/>
              </a:rPr>
              <a:t>R</a:t>
            </a:r>
            <a:r>
              <a:rPr kumimoji="1" lang="en-US" altLang="zh-CN" sz="1800" b="1" dirty="0" smtClean="0">
                <a:ea typeface="楷体_GB2312" pitchFamily="49" charset="-122"/>
              </a:rPr>
              <a:t>CS</a:t>
            </a:r>
            <a:r>
              <a:rPr kumimoji="1" lang="zh-CN" altLang="en-GB" sz="1800" b="1" dirty="0" smtClean="0">
                <a:ea typeface="楷体_GB2312" pitchFamily="49" charset="-122"/>
              </a:rPr>
              <a:t>循环</a:t>
            </a:r>
            <a:r>
              <a:rPr kumimoji="1" lang="zh-CN" altLang="en-GB" sz="1800" b="1" dirty="0">
                <a:ea typeface="楷体_GB2312" pitchFamily="49" charset="-122"/>
              </a:rPr>
              <a:t>束中心轨道上的漏场积分值小于间隙主场的</a:t>
            </a:r>
            <a:r>
              <a:rPr kumimoji="1" lang="en-GB" altLang="zh-CN" sz="1800" b="1" dirty="0">
                <a:ea typeface="楷体_GB2312" pitchFamily="49" charset="-122"/>
              </a:rPr>
              <a:t>0.1%</a:t>
            </a:r>
            <a:r>
              <a:rPr kumimoji="1" lang="zh-CN" altLang="en-GB" sz="1800" b="1" dirty="0">
                <a:ea typeface="楷体_GB2312" pitchFamily="49" charset="-122"/>
              </a:rPr>
              <a:t>。</a:t>
            </a:r>
          </a:p>
        </p:txBody>
      </p:sp>
      <p:sp>
        <p:nvSpPr>
          <p:cNvPr id="171015" name="Rectangle 7"/>
          <p:cNvSpPr>
            <a:spLocks noChangeArrowheads="1"/>
          </p:cNvSpPr>
          <p:nvPr/>
        </p:nvSpPr>
        <p:spPr bwMode="auto">
          <a:xfrm>
            <a:off x="539750" y="1196975"/>
            <a:ext cx="8135938" cy="641350"/>
          </a:xfrm>
          <a:prstGeom prst="rect">
            <a:avLst/>
          </a:prstGeom>
          <a:noFill/>
          <a:ln w="12700" cap="sq">
            <a:noFill/>
            <a:miter lim="800000"/>
            <a:headEnd type="none" w="sm" len="sm"/>
            <a:tailEnd type="none" w="sm" len="sm"/>
          </a:ln>
          <a:effectLst/>
        </p:spPr>
        <p:txBody>
          <a:bodyPr>
            <a:spAutoFit/>
          </a:bodyPr>
          <a:lstStyle/>
          <a:p>
            <a:pPr eaLnBrk="0" hangingPunct="0"/>
            <a:r>
              <a:rPr kumimoji="1" lang="zh-CN" altLang="en-GB" sz="1400" b="1">
                <a:latin typeface="楷体_GB2312" pitchFamily="49" charset="-122"/>
                <a:ea typeface="楷体_GB2312" pitchFamily="49" charset="-122"/>
              </a:rPr>
              <a:t>  </a:t>
            </a:r>
            <a:r>
              <a:rPr kumimoji="1" lang="en-GB" altLang="zh-CN" sz="1800" b="1">
                <a:ea typeface="楷体_GB2312" pitchFamily="49" charset="-122"/>
              </a:rPr>
              <a:t>RCS</a:t>
            </a:r>
            <a:r>
              <a:rPr kumimoji="1" lang="zh-CN" altLang="en-GB" sz="1800" b="1">
                <a:ea typeface="楷体_GB2312" pitchFamily="49" charset="-122"/>
              </a:rPr>
              <a:t>注入系统有两块切割磁铁，其中一块用于偏转注入束流，另一块用于偏转没有被剥离掉电子的</a:t>
            </a:r>
            <a:r>
              <a:rPr kumimoji="1" lang="en-GB" altLang="zh-CN" sz="1800" b="1">
                <a:ea typeface="楷体_GB2312" pitchFamily="49" charset="-122"/>
              </a:rPr>
              <a:t>H</a:t>
            </a:r>
            <a:r>
              <a:rPr kumimoji="1" lang="en-GB" altLang="zh-CN" sz="1800" b="1" baseline="30000">
                <a:ea typeface="楷体_GB2312" pitchFamily="49" charset="-122"/>
              </a:rPr>
              <a:t>-</a:t>
            </a:r>
            <a:r>
              <a:rPr kumimoji="1" lang="zh-CN" altLang="en-GB" sz="1800" b="1">
                <a:ea typeface="楷体_GB2312" pitchFamily="49" charset="-122"/>
              </a:rPr>
              <a:t>离子。</a:t>
            </a:r>
            <a:endParaRPr kumimoji="1" lang="zh-CN" altLang="en-US" sz="1400" b="1">
              <a:ea typeface="楷体_GB2312" pitchFamily="49" charset="-122"/>
            </a:endParaRPr>
          </a:p>
        </p:txBody>
      </p:sp>
      <p:pic>
        <p:nvPicPr>
          <p:cNvPr id="10" name="图片 9" descr="20150719_142836.jpg"/>
          <p:cNvPicPr>
            <a:picLocks noChangeAspect="1"/>
          </p:cNvPicPr>
          <p:nvPr/>
        </p:nvPicPr>
        <p:blipFill>
          <a:blip r:embed="rId2" cstate="print"/>
          <a:stretch>
            <a:fillRect/>
          </a:stretch>
        </p:blipFill>
        <p:spPr>
          <a:xfrm>
            <a:off x="1619672" y="2996952"/>
            <a:ext cx="5616624" cy="315935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1043608" y="692696"/>
            <a:ext cx="6624860" cy="523220"/>
          </a:xfrm>
          <a:prstGeom prst="rect">
            <a:avLst/>
          </a:prstGeom>
          <a:noFill/>
          <a:ln w="12700" cap="sq">
            <a:noFill/>
            <a:miter lim="800000"/>
            <a:headEnd type="none" w="sm" len="sm"/>
            <a:tailEnd type="none" w="sm" len="sm"/>
          </a:ln>
          <a:effectLst/>
        </p:spPr>
        <p:txBody>
          <a:bodyPr wrap="square">
            <a:spAutoFit/>
          </a:bodyPr>
          <a:lstStyle/>
          <a:p>
            <a:pPr algn="ctr" eaLnBrk="0" hangingPunct="0"/>
            <a:r>
              <a:rPr kumimoji="1" lang="zh-CN" altLang="en-US" sz="2800" b="1" dirty="0">
                <a:solidFill>
                  <a:srgbClr val="090539"/>
                </a:solidFill>
                <a:latin typeface="楷体_GB2312" pitchFamily="49" charset="-122"/>
                <a:ea typeface="楷体_GB2312" pitchFamily="49" charset="-122"/>
              </a:rPr>
              <a:t>引出冲击</a:t>
            </a:r>
            <a:r>
              <a:rPr kumimoji="1" lang="zh-CN" altLang="en-US" sz="2800" b="1" dirty="0" smtClean="0">
                <a:solidFill>
                  <a:srgbClr val="090539"/>
                </a:solidFill>
                <a:latin typeface="楷体_GB2312" pitchFamily="49" charset="-122"/>
                <a:ea typeface="楷体_GB2312" pitchFamily="49" charset="-122"/>
              </a:rPr>
              <a:t>磁铁</a:t>
            </a:r>
            <a:endParaRPr kumimoji="1" lang="zh-CN" altLang="en-US" sz="2800" b="1" dirty="0">
              <a:solidFill>
                <a:srgbClr val="090539"/>
              </a:solidFill>
              <a:latin typeface="楷体_GB2312" pitchFamily="49" charset="-122"/>
              <a:ea typeface="楷体_GB2312" pitchFamily="49" charset="-122"/>
            </a:endParaRPr>
          </a:p>
        </p:txBody>
      </p:sp>
      <p:sp>
        <p:nvSpPr>
          <p:cNvPr id="172041" name="Rectangle 9"/>
          <p:cNvSpPr>
            <a:spLocks noChangeArrowheads="1"/>
          </p:cNvSpPr>
          <p:nvPr/>
        </p:nvSpPr>
        <p:spPr bwMode="auto">
          <a:xfrm>
            <a:off x="395536" y="1340768"/>
            <a:ext cx="8280151" cy="646331"/>
          </a:xfrm>
          <a:prstGeom prst="rect">
            <a:avLst/>
          </a:prstGeom>
          <a:noFill/>
          <a:ln w="9525">
            <a:noFill/>
            <a:miter lim="800000"/>
            <a:headEnd/>
            <a:tailEnd/>
          </a:ln>
          <a:effectLst/>
        </p:spPr>
        <p:txBody>
          <a:bodyPr wrap="square">
            <a:spAutoFit/>
          </a:bodyPr>
          <a:lstStyle/>
          <a:p>
            <a:pPr eaLnBrk="0" hangingPunct="0"/>
            <a:r>
              <a:rPr kumimoji="1" lang="zh-CN" altLang="en-GB" sz="1600" b="1" dirty="0">
                <a:ea typeface="楷体_GB2312" pitchFamily="49" charset="-122"/>
              </a:rPr>
              <a:t>     </a:t>
            </a:r>
            <a:r>
              <a:rPr kumimoji="1" lang="zh-CN" altLang="en-GB" sz="1800" b="1" dirty="0">
                <a:ea typeface="楷体_GB2312" pitchFamily="49" charset="-122"/>
              </a:rPr>
              <a:t>因为冲击磁铁磁场上升时间</a:t>
            </a:r>
            <a:r>
              <a:rPr kumimoji="1" lang="zh-CN" altLang="en-GB" sz="1800" b="1" dirty="0" smtClean="0">
                <a:ea typeface="楷体_GB2312" pitchFamily="49" charset="-122"/>
              </a:rPr>
              <a:t>很快</a:t>
            </a:r>
            <a:r>
              <a:rPr kumimoji="1" lang="zh-CN" altLang="en-US" sz="1800" b="1" dirty="0" smtClean="0">
                <a:ea typeface="楷体_GB2312" pitchFamily="49" charset="-122"/>
              </a:rPr>
              <a:t>（</a:t>
            </a:r>
            <a:r>
              <a:rPr kumimoji="1" lang="en-US" altLang="zh-CN" sz="1800" b="1" dirty="0" smtClean="0">
                <a:ea typeface="楷体_GB2312" pitchFamily="49" charset="-122"/>
              </a:rPr>
              <a:t>&lt;250ns</a:t>
            </a:r>
            <a:r>
              <a:rPr kumimoji="1" lang="zh-CN" altLang="en-US" sz="1800" b="1" dirty="0" smtClean="0">
                <a:ea typeface="楷体_GB2312" pitchFamily="49" charset="-122"/>
              </a:rPr>
              <a:t>）</a:t>
            </a:r>
            <a:r>
              <a:rPr kumimoji="1" lang="zh-CN" altLang="en-GB" sz="1800" b="1" dirty="0" smtClean="0">
                <a:ea typeface="楷体_GB2312" pitchFamily="49" charset="-122"/>
              </a:rPr>
              <a:t>，</a:t>
            </a:r>
            <a:r>
              <a:rPr kumimoji="1" lang="zh-CN" altLang="en-GB" sz="1800" b="1" dirty="0">
                <a:ea typeface="楷体_GB2312" pitchFamily="49" charset="-122"/>
              </a:rPr>
              <a:t>孔径要求比较大，因此不能采用金属真空盒或镀膜陶瓷真空盒作束流管道，只能将整个磁铁置于真空箱内。</a:t>
            </a:r>
          </a:p>
        </p:txBody>
      </p:sp>
      <p:pic>
        <p:nvPicPr>
          <p:cNvPr id="8" name="图片 7" descr="20141130_095346.jpg"/>
          <p:cNvPicPr>
            <a:picLocks noChangeAspect="1"/>
          </p:cNvPicPr>
          <p:nvPr/>
        </p:nvPicPr>
        <p:blipFill>
          <a:blip r:embed="rId2" cstate="print"/>
          <a:stretch>
            <a:fillRect/>
          </a:stretch>
        </p:blipFill>
        <p:spPr>
          <a:xfrm>
            <a:off x="1403648" y="2276872"/>
            <a:ext cx="6480720" cy="3645405"/>
          </a:xfrm>
          <a:prstGeom prst="rect">
            <a:avLst/>
          </a:prstGeom>
        </p:spPr>
      </p:pic>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755576" y="4077072"/>
            <a:ext cx="3312368" cy="1754326"/>
          </a:xfrm>
          <a:prstGeom prst="rect">
            <a:avLst/>
          </a:prstGeom>
          <a:noFill/>
          <a:ln w="12700" cap="sq">
            <a:noFill/>
            <a:miter lim="800000"/>
            <a:headEnd type="none" w="sm" len="sm"/>
            <a:tailEnd type="none" w="sm" len="sm"/>
          </a:ln>
          <a:effectLst/>
        </p:spPr>
        <p:txBody>
          <a:bodyPr wrap="square">
            <a:spAutoFit/>
          </a:bodyPr>
          <a:lstStyle/>
          <a:p>
            <a:pPr eaLnBrk="0" hangingPunct="0">
              <a:buClr>
                <a:srgbClr val="FB1503"/>
              </a:buClr>
              <a:buFont typeface="Wingdings" pitchFamily="2" charset="2"/>
              <a:buChar char="u"/>
            </a:pPr>
            <a:r>
              <a:rPr kumimoji="1" lang="zh-CN" altLang="en-GB" sz="1800" b="1" dirty="0">
                <a:ea typeface="楷体_GB2312" pitchFamily="49" charset="-122"/>
              </a:rPr>
              <a:t> </a:t>
            </a:r>
            <a:r>
              <a:rPr kumimoji="1" lang="zh-CN" altLang="en-US" sz="1800" b="1" dirty="0" smtClean="0">
                <a:ea typeface="楷体_GB2312" pitchFamily="49" charset="-122"/>
              </a:rPr>
              <a:t>磁铁铁芯为窗框型，由</a:t>
            </a:r>
            <a:r>
              <a:rPr kumimoji="1" lang="en-US" altLang="zh-CN" sz="1800" b="1" dirty="0" smtClean="0">
                <a:ea typeface="楷体_GB2312" pitchFamily="49" charset="-122"/>
              </a:rPr>
              <a:t>C</a:t>
            </a:r>
            <a:r>
              <a:rPr kumimoji="1" lang="zh-CN" altLang="en-US" sz="1800" b="1" dirty="0" smtClean="0">
                <a:ea typeface="楷体_GB2312" pitchFamily="49" charset="-122"/>
              </a:rPr>
              <a:t>型铁氧体拼装而成</a:t>
            </a:r>
            <a:r>
              <a:rPr kumimoji="1" lang="zh-CN" altLang="en-GB" sz="1800" b="1" dirty="0" smtClean="0">
                <a:ea typeface="楷体_GB2312" pitchFamily="49" charset="-122"/>
              </a:rPr>
              <a:t>；</a:t>
            </a:r>
            <a:endParaRPr kumimoji="1" lang="zh-CN" altLang="en-GB" sz="1800" b="1" dirty="0">
              <a:ea typeface="楷体_GB2312" pitchFamily="49" charset="-122"/>
            </a:endParaRPr>
          </a:p>
          <a:p>
            <a:pPr eaLnBrk="0" hangingPunct="0">
              <a:buClr>
                <a:srgbClr val="FB1503"/>
              </a:buClr>
              <a:buFont typeface="Wingdings" pitchFamily="2" charset="2"/>
              <a:buChar char="u"/>
            </a:pPr>
            <a:r>
              <a:rPr kumimoji="1" lang="zh-CN" altLang="en-GB" sz="1800" b="1" dirty="0">
                <a:ea typeface="楷体_GB2312" pitchFamily="49" charset="-122"/>
              </a:rPr>
              <a:t> </a:t>
            </a:r>
            <a:r>
              <a:rPr kumimoji="1" lang="zh-CN" altLang="en-US" sz="1800" b="1" dirty="0" smtClean="0">
                <a:ea typeface="楷体_GB2312" pitchFamily="49" charset="-122"/>
              </a:rPr>
              <a:t>线圈只有</a:t>
            </a:r>
            <a:r>
              <a:rPr kumimoji="1" lang="en-US" altLang="zh-CN" sz="1800" b="1" dirty="0" smtClean="0">
                <a:ea typeface="楷体_GB2312" pitchFamily="49" charset="-122"/>
              </a:rPr>
              <a:t>1</a:t>
            </a:r>
            <a:r>
              <a:rPr kumimoji="1" lang="zh-CN" altLang="en-US" sz="1800" b="1" dirty="0" smtClean="0">
                <a:ea typeface="楷体_GB2312" pitchFamily="49" charset="-122"/>
              </a:rPr>
              <a:t>匝，有无氧铜板焊接而成</a:t>
            </a:r>
            <a:r>
              <a:rPr kumimoji="1" lang="en-GB" altLang="zh-CN" sz="1800" b="1" dirty="0" smtClean="0">
                <a:ea typeface="楷体_GB2312" pitchFamily="49" charset="-122"/>
              </a:rPr>
              <a:t>；</a:t>
            </a:r>
            <a:endParaRPr kumimoji="1" lang="en-GB" altLang="zh-CN" sz="1800" b="1" dirty="0">
              <a:ea typeface="楷体_GB2312" pitchFamily="49" charset="-122"/>
            </a:endParaRPr>
          </a:p>
          <a:p>
            <a:pPr eaLnBrk="0" hangingPunct="0">
              <a:buClr>
                <a:srgbClr val="FB1503"/>
              </a:buClr>
              <a:buFont typeface="Wingdings" pitchFamily="2" charset="2"/>
              <a:buChar char="u"/>
            </a:pPr>
            <a:r>
              <a:rPr kumimoji="1" lang="zh-CN" altLang="en-GB" sz="1800" b="1" dirty="0">
                <a:ea typeface="楷体_GB2312" pitchFamily="49" charset="-122"/>
              </a:rPr>
              <a:t> </a:t>
            </a:r>
            <a:r>
              <a:rPr kumimoji="1" lang="zh-CN" altLang="en-US" sz="1800" b="1" dirty="0" smtClean="0">
                <a:ea typeface="楷体_GB2312" pitchFamily="49" charset="-122"/>
              </a:rPr>
              <a:t>磁铁通过高压真空穿墙件与真空外的快脉冲电源相连</a:t>
            </a:r>
            <a:r>
              <a:rPr kumimoji="1" lang="en-GB" altLang="zh-CN" sz="1800" b="1" dirty="0" smtClean="0">
                <a:ea typeface="楷体_GB2312" pitchFamily="49" charset="-122"/>
              </a:rPr>
              <a:t>。</a:t>
            </a:r>
            <a:endParaRPr kumimoji="1" lang="en-GB" altLang="zh-CN" sz="1800" b="1" dirty="0">
              <a:ea typeface="楷体_GB2312" pitchFamily="49" charset="-122"/>
            </a:endParaRPr>
          </a:p>
        </p:txBody>
      </p:sp>
      <p:pic>
        <p:nvPicPr>
          <p:cNvPr id="8" name="图片 7" descr="D:\八台kicker设计\photo\2014-6合肥\调整大小 IMG_2341.jpg"/>
          <p:cNvPicPr/>
          <p:nvPr/>
        </p:nvPicPr>
        <p:blipFill>
          <a:blip r:embed="rId2" cstate="print"/>
          <a:srcRect/>
          <a:stretch>
            <a:fillRect/>
          </a:stretch>
        </p:blipFill>
        <p:spPr bwMode="auto">
          <a:xfrm>
            <a:off x="611560" y="1340768"/>
            <a:ext cx="3528392" cy="2448272"/>
          </a:xfrm>
          <a:prstGeom prst="rect">
            <a:avLst/>
          </a:prstGeom>
          <a:noFill/>
          <a:ln w="9525">
            <a:noFill/>
            <a:miter lim="800000"/>
            <a:headEnd/>
            <a:tailEnd/>
          </a:ln>
        </p:spPr>
      </p:pic>
      <p:pic>
        <p:nvPicPr>
          <p:cNvPr id="9" name="图片 8" descr="D:\八台kicker设计\photo\2014-6合肥\调整大小 IMG_2458.jpg"/>
          <p:cNvPicPr/>
          <p:nvPr/>
        </p:nvPicPr>
        <p:blipFill>
          <a:blip r:embed="rId3" cstate="print"/>
          <a:srcRect/>
          <a:stretch>
            <a:fillRect/>
          </a:stretch>
        </p:blipFill>
        <p:spPr bwMode="auto">
          <a:xfrm>
            <a:off x="4499992" y="1340768"/>
            <a:ext cx="3600400" cy="2376264"/>
          </a:xfrm>
          <a:prstGeom prst="rect">
            <a:avLst/>
          </a:prstGeom>
          <a:noFill/>
          <a:ln w="9525">
            <a:noFill/>
            <a:miter lim="800000"/>
            <a:headEnd/>
            <a:tailEnd/>
          </a:ln>
        </p:spPr>
      </p:pic>
      <p:sp>
        <p:nvSpPr>
          <p:cNvPr id="10" name="Rectangle 2"/>
          <p:cNvSpPr>
            <a:spLocks noChangeArrowheads="1"/>
          </p:cNvSpPr>
          <p:nvPr/>
        </p:nvSpPr>
        <p:spPr bwMode="auto">
          <a:xfrm>
            <a:off x="1043608" y="692696"/>
            <a:ext cx="6624860" cy="523220"/>
          </a:xfrm>
          <a:prstGeom prst="rect">
            <a:avLst/>
          </a:prstGeom>
          <a:noFill/>
          <a:ln w="12700" cap="sq">
            <a:noFill/>
            <a:miter lim="800000"/>
            <a:headEnd type="none" w="sm" len="sm"/>
            <a:tailEnd type="none" w="sm" len="sm"/>
          </a:ln>
          <a:effectLst/>
        </p:spPr>
        <p:txBody>
          <a:bodyPr wrap="square">
            <a:spAutoFit/>
          </a:bodyPr>
          <a:lstStyle/>
          <a:p>
            <a:pPr algn="ctr" eaLnBrk="0" hangingPunct="0"/>
            <a:r>
              <a:rPr kumimoji="1" lang="zh-CN" altLang="en-US" sz="2800" b="1" dirty="0">
                <a:solidFill>
                  <a:srgbClr val="090539"/>
                </a:solidFill>
                <a:latin typeface="楷体_GB2312" pitchFamily="49" charset="-122"/>
                <a:ea typeface="楷体_GB2312" pitchFamily="49" charset="-122"/>
              </a:rPr>
              <a:t>引出冲击</a:t>
            </a:r>
            <a:r>
              <a:rPr kumimoji="1" lang="zh-CN" altLang="en-US" sz="2800" b="1" dirty="0" smtClean="0">
                <a:solidFill>
                  <a:srgbClr val="090539"/>
                </a:solidFill>
                <a:latin typeface="楷体_GB2312" pitchFamily="49" charset="-122"/>
                <a:ea typeface="楷体_GB2312" pitchFamily="49" charset="-122"/>
              </a:rPr>
              <a:t>磁铁</a:t>
            </a:r>
            <a:endParaRPr kumimoji="1" lang="zh-CN" altLang="en-US" sz="2800" b="1" dirty="0">
              <a:solidFill>
                <a:srgbClr val="090539"/>
              </a:solidFill>
              <a:latin typeface="楷体_GB2312" pitchFamily="49" charset="-122"/>
              <a:ea typeface="楷体_GB2312" pitchFamily="49" charset="-122"/>
            </a:endParaRPr>
          </a:p>
        </p:txBody>
      </p:sp>
      <p:pic>
        <p:nvPicPr>
          <p:cNvPr id="11" name="图片 10" descr="LeCroy1059-电流上升时间.tif"/>
          <p:cNvPicPr>
            <a:picLocks noChangeAspect="1"/>
          </p:cNvPicPr>
          <p:nvPr/>
        </p:nvPicPr>
        <p:blipFill>
          <a:blip r:embed="rId4" cstate="print"/>
          <a:stretch>
            <a:fillRect/>
          </a:stretch>
        </p:blipFill>
        <p:spPr>
          <a:xfrm>
            <a:off x="4572000" y="3861048"/>
            <a:ext cx="3888432" cy="2187243"/>
          </a:xfrm>
          <a:prstGeom prst="rect">
            <a:avLst/>
          </a:prstGeom>
        </p:spPr>
      </p:pic>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2627784" y="836712"/>
            <a:ext cx="4968800" cy="523220"/>
          </a:xfrm>
          <a:prstGeom prst="rect">
            <a:avLst/>
          </a:prstGeom>
          <a:noFill/>
          <a:ln w="12700" cap="sq">
            <a:noFill/>
            <a:miter lim="800000"/>
            <a:headEnd type="none" w="sm" len="sm"/>
            <a:tailEnd type="none" w="sm" len="sm"/>
          </a:ln>
          <a:effectLst/>
        </p:spPr>
        <p:txBody>
          <a:bodyPr wrap="square">
            <a:spAutoFit/>
          </a:bodyPr>
          <a:lstStyle/>
          <a:p>
            <a:pPr eaLnBrk="0" hangingPunct="0"/>
            <a:r>
              <a:rPr kumimoji="1" lang="zh-CN" altLang="en-US" sz="2800" b="1" dirty="0">
                <a:solidFill>
                  <a:srgbClr val="090539"/>
                </a:solidFill>
                <a:latin typeface="楷体_GB2312" pitchFamily="49" charset="-122"/>
                <a:ea typeface="楷体_GB2312" pitchFamily="49" charset="-122"/>
              </a:rPr>
              <a:t>引出</a:t>
            </a:r>
            <a:r>
              <a:rPr kumimoji="1" lang="en-US" altLang="zh-CN" sz="2800" b="1" dirty="0" err="1">
                <a:solidFill>
                  <a:srgbClr val="090539"/>
                </a:solidFill>
                <a:latin typeface="楷体_GB2312" pitchFamily="49" charset="-122"/>
                <a:ea typeface="楷体_GB2312" pitchFamily="49" charset="-122"/>
              </a:rPr>
              <a:t>Lambertson</a:t>
            </a:r>
            <a:r>
              <a:rPr kumimoji="1" lang="zh-CN" altLang="en-US" sz="2800" b="1" dirty="0">
                <a:solidFill>
                  <a:srgbClr val="090539"/>
                </a:solidFill>
                <a:latin typeface="楷体_GB2312" pitchFamily="49" charset="-122"/>
                <a:ea typeface="楷体_GB2312" pitchFamily="49" charset="-122"/>
              </a:rPr>
              <a:t>磁铁           </a:t>
            </a:r>
          </a:p>
        </p:txBody>
      </p:sp>
      <p:sp>
        <p:nvSpPr>
          <p:cNvPr id="176131" name="Rectangle 3"/>
          <p:cNvSpPr>
            <a:spLocks noChangeArrowheads="1"/>
          </p:cNvSpPr>
          <p:nvPr/>
        </p:nvSpPr>
        <p:spPr bwMode="auto">
          <a:xfrm>
            <a:off x="611560" y="2636912"/>
            <a:ext cx="2952328" cy="2862322"/>
          </a:xfrm>
          <a:prstGeom prst="rect">
            <a:avLst/>
          </a:prstGeom>
          <a:noFill/>
          <a:ln w="12700" cap="sq">
            <a:noFill/>
            <a:miter lim="800000"/>
            <a:headEnd type="none" w="sm" len="sm"/>
            <a:tailEnd type="none" w="sm" len="sm"/>
          </a:ln>
          <a:effectLst/>
        </p:spPr>
        <p:txBody>
          <a:bodyPr wrap="square">
            <a:spAutoFit/>
          </a:bodyPr>
          <a:lstStyle/>
          <a:p>
            <a:pPr eaLnBrk="0" hangingPunct="0">
              <a:buFontTx/>
              <a:buChar char="•"/>
            </a:pPr>
            <a:r>
              <a:rPr kumimoji="1" lang="zh-CN" altLang="en-GB" sz="1800" b="1" dirty="0">
                <a:ea typeface="楷体_GB2312" pitchFamily="49" charset="-122"/>
              </a:rPr>
              <a:t>  铁芯采用纯铁加工而成，长</a:t>
            </a:r>
            <a:r>
              <a:rPr kumimoji="1" lang="en-GB" altLang="zh-CN" sz="1800" b="1" dirty="0">
                <a:ea typeface="楷体_GB2312" pitchFamily="49" charset="-122"/>
              </a:rPr>
              <a:t>2.2m</a:t>
            </a:r>
            <a:r>
              <a:rPr kumimoji="1" lang="zh-CN" altLang="en-GB" sz="1800" b="1" dirty="0">
                <a:ea typeface="楷体_GB2312" pitchFamily="49" charset="-122"/>
              </a:rPr>
              <a:t>，沿引出束流轨道加工成弧形；</a:t>
            </a:r>
          </a:p>
          <a:p>
            <a:pPr eaLnBrk="0" hangingPunct="0">
              <a:buFontTx/>
              <a:buChar char="•"/>
            </a:pPr>
            <a:r>
              <a:rPr kumimoji="1" lang="zh-CN" altLang="en-GB" sz="1800" b="1" dirty="0">
                <a:ea typeface="楷体_GB2312" pitchFamily="49" charset="-122"/>
              </a:rPr>
              <a:t>  由于</a:t>
            </a:r>
            <a:r>
              <a:rPr kumimoji="1" lang="en-GB" altLang="zh-CN" sz="1800" b="1" dirty="0" smtClean="0">
                <a:ea typeface="楷体_GB2312" pitchFamily="49" charset="-122"/>
              </a:rPr>
              <a:t>RCS</a:t>
            </a:r>
            <a:r>
              <a:rPr kumimoji="1" lang="zh-CN" altLang="en-GB" sz="1800" b="1" dirty="0" smtClean="0">
                <a:ea typeface="楷体_GB2312" pitchFamily="49" charset="-122"/>
              </a:rPr>
              <a:t>注入</a:t>
            </a:r>
            <a:r>
              <a:rPr kumimoji="1" lang="zh-CN" altLang="en-GB" sz="1800" b="1" dirty="0" smtClean="0">
                <a:ea typeface="楷体_GB2312" pitchFamily="49" charset="-122"/>
              </a:rPr>
              <a:t>束流能量</a:t>
            </a:r>
            <a:r>
              <a:rPr kumimoji="1" lang="zh-CN" altLang="en-GB" sz="1800" b="1" dirty="0">
                <a:ea typeface="楷体_GB2312" pitchFamily="49" charset="-122"/>
              </a:rPr>
              <a:t>大约</a:t>
            </a:r>
            <a:r>
              <a:rPr kumimoji="1" lang="zh-CN" altLang="en-GB" sz="1800" b="1" dirty="0" smtClean="0">
                <a:ea typeface="楷体_GB2312" pitchFamily="49" charset="-122"/>
              </a:rPr>
              <a:t>是</a:t>
            </a:r>
            <a:r>
              <a:rPr kumimoji="1" lang="zh-CN" altLang="en-GB" sz="1800" b="1" dirty="0" smtClean="0">
                <a:ea typeface="楷体_GB2312" pitchFamily="49" charset="-122"/>
              </a:rPr>
              <a:t>引出</a:t>
            </a:r>
            <a:r>
              <a:rPr kumimoji="1" lang="zh-CN" altLang="en-GB" sz="1800" b="1" dirty="0" smtClean="0">
                <a:ea typeface="楷体_GB2312" pitchFamily="49" charset="-122"/>
              </a:rPr>
              <a:t>能量的</a:t>
            </a:r>
            <a:r>
              <a:rPr kumimoji="1" lang="en-US" altLang="zh-CN" sz="1800" b="1" dirty="0" smtClean="0">
                <a:ea typeface="楷体_GB2312" pitchFamily="49" charset="-122"/>
              </a:rPr>
              <a:t>1/</a:t>
            </a:r>
            <a:r>
              <a:rPr kumimoji="1" lang="en-GB" altLang="zh-CN" sz="1800" b="1" dirty="0" smtClean="0">
                <a:ea typeface="楷体_GB2312" pitchFamily="49" charset="-122"/>
              </a:rPr>
              <a:t>20</a:t>
            </a:r>
            <a:r>
              <a:rPr kumimoji="1" lang="zh-CN" altLang="en-GB" sz="1800" b="1" dirty="0" smtClean="0">
                <a:ea typeface="楷体_GB2312" pitchFamily="49" charset="-122"/>
              </a:rPr>
              <a:t>，</a:t>
            </a:r>
            <a:r>
              <a:rPr kumimoji="1" lang="zh-CN" altLang="en-GB" sz="1800" b="1" dirty="0">
                <a:ea typeface="楷体_GB2312" pitchFamily="49" charset="-122"/>
              </a:rPr>
              <a:t>因此引出切割磁铁的漏场对注入束流的影响很大，必须采取措施将漏场严格控制在</a:t>
            </a:r>
            <a:r>
              <a:rPr kumimoji="1" lang="en-GB" altLang="zh-CN" sz="1800" b="1" dirty="0" smtClean="0">
                <a:ea typeface="楷体_GB2312" pitchFamily="49" charset="-122"/>
              </a:rPr>
              <a:t>0.05%</a:t>
            </a:r>
            <a:r>
              <a:rPr kumimoji="1" lang="zh-CN" altLang="en-GB" sz="1800" b="1" dirty="0">
                <a:ea typeface="楷体_GB2312" pitchFamily="49" charset="-122"/>
              </a:rPr>
              <a:t>以下；</a:t>
            </a:r>
          </a:p>
          <a:p>
            <a:pPr eaLnBrk="0" hangingPunct="0">
              <a:buFontTx/>
              <a:buChar char="•"/>
            </a:pPr>
            <a:r>
              <a:rPr kumimoji="1" lang="zh-CN" altLang="en-GB" sz="1800" b="1" dirty="0">
                <a:ea typeface="楷体_GB2312" pitchFamily="49" charset="-122"/>
              </a:rPr>
              <a:t> 切割板厚大约为15</a:t>
            </a:r>
            <a:r>
              <a:rPr kumimoji="1" lang="en-GB" altLang="zh-CN" sz="1800" b="1" dirty="0">
                <a:ea typeface="楷体_GB2312" pitchFamily="49" charset="-122"/>
              </a:rPr>
              <a:t>mm</a:t>
            </a:r>
            <a:r>
              <a:rPr kumimoji="1" lang="zh-CN" altLang="en-GB" sz="1800" b="1" dirty="0">
                <a:ea typeface="楷体_GB2312" pitchFamily="49" charset="-122"/>
              </a:rPr>
              <a:t>。</a:t>
            </a:r>
          </a:p>
        </p:txBody>
      </p:sp>
      <p:sp>
        <p:nvSpPr>
          <p:cNvPr id="176132" name="Rectangle 4"/>
          <p:cNvSpPr>
            <a:spLocks noChangeArrowheads="1"/>
          </p:cNvSpPr>
          <p:nvPr/>
        </p:nvSpPr>
        <p:spPr bwMode="auto">
          <a:xfrm>
            <a:off x="539750" y="1412875"/>
            <a:ext cx="8280722" cy="923330"/>
          </a:xfrm>
          <a:prstGeom prst="rect">
            <a:avLst/>
          </a:prstGeom>
          <a:noFill/>
          <a:ln w="9525">
            <a:noFill/>
            <a:miter lim="800000"/>
            <a:headEnd/>
            <a:tailEnd/>
          </a:ln>
          <a:effectLst/>
        </p:spPr>
        <p:txBody>
          <a:bodyPr wrap="square">
            <a:spAutoFit/>
          </a:bodyPr>
          <a:lstStyle/>
          <a:p>
            <a:pPr eaLnBrk="0" hangingPunct="0"/>
            <a:r>
              <a:rPr kumimoji="1" lang="en-US" altLang="zh-CN" sz="1800" b="1" dirty="0">
                <a:latin typeface="楷体_GB2312" pitchFamily="49" charset="-122"/>
                <a:ea typeface="楷体_GB2312" pitchFamily="49" charset="-122"/>
              </a:rPr>
              <a:t>  </a:t>
            </a:r>
            <a:r>
              <a:rPr kumimoji="1" lang="en-US" altLang="zh-CN" sz="1800" b="1" dirty="0" smtClean="0">
                <a:latin typeface="楷体_GB2312" pitchFamily="49" charset="-122"/>
                <a:ea typeface="楷体_GB2312" pitchFamily="49" charset="-122"/>
              </a:rPr>
              <a:t>RCS</a:t>
            </a:r>
            <a:r>
              <a:rPr kumimoji="1" lang="zh-CN" altLang="en-US" sz="1800" b="1" dirty="0" smtClean="0">
                <a:latin typeface="楷体_GB2312" pitchFamily="49" charset="-122"/>
                <a:ea typeface="楷体_GB2312" pitchFamily="49" charset="-122"/>
              </a:rPr>
              <a:t>引出</a:t>
            </a:r>
            <a:r>
              <a:rPr kumimoji="1" lang="zh-CN" altLang="en-US" sz="1800" b="1" dirty="0">
                <a:latin typeface="楷体_GB2312" pitchFamily="49" charset="-122"/>
                <a:ea typeface="楷体_GB2312" pitchFamily="49" charset="-122"/>
              </a:rPr>
              <a:t>切割磁铁采用</a:t>
            </a:r>
            <a:r>
              <a:rPr kumimoji="1" lang="en-US" altLang="zh-CN" sz="1800" b="1" dirty="0" err="1">
                <a:latin typeface="楷体_GB2312" pitchFamily="49" charset="-122"/>
                <a:ea typeface="楷体_GB2312" pitchFamily="49" charset="-122"/>
              </a:rPr>
              <a:t>Lambertson</a:t>
            </a:r>
            <a:r>
              <a:rPr kumimoji="1" lang="zh-CN" altLang="en-US" sz="1800" b="1" dirty="0">
                <a:latin typeface="楷体_GB2312" pitchFamily="49" charset="-122"/>
                <a:ea typeface="楷体_GB2312" pitchFamily="49" charset="-122"/>
              </a:rPr>
              <a:t>型磁铁，这类磁铁的特点是线圈截面不受切割板厚度的限制，而且线圈与束流不在同一个平面内，因此很好的避开了常规切割磁铁线圈电流密度高、辐射剂量大等技术难题</a:t>
            </a:r>
            <a:r>
              <a:rPr kumimoji="1" lang="zh-CN" altLang="en-US" sz="1800" b="1" dirty="0" smtClean="0">
                <a:latin typeface="楷体_GB2312" pitchFamily="49" charset="-122"/>
                <a:ea typeface="楷体_GB2312" pitchFamily="49" charset="-122"/>
              </a:rPr>
              <a:t>。</a:t>
            </a:r>
            <a:endParaRPr kumimoji="1" lang="zh-CN" altLang="en-US" sz="1800" b="1" dirty="0">
              <a:latin typeface="楷体_GB2312" pitchFamily="49" charset="-122"/>
              <a:ea typeface="楷体_GB2312" pitchFamily="49" charset="-122"/>
            </a:endParaRPr>
          </a:p>
        </p:txBody>
      </p:sp>
      <p:pic>
        <p:nvPicPr>
          <p:cNvPr id="8" name="图片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35896" y="2564904"/>
            <a:ext cx="5160573" cy="309634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ChangeArrowheads="1"/>
          </p:cNvSpPr>
          <p:nvPr/>
        </p:nvSpPr>
        <p:spPr bwMode="auto">
          <a:xfrm>
            <a:off x="2987675" y="2708275"/>
            <a:ext cx="3671888" cy="823913"/>
          </a:xfrm>
          <a:prstGeom prst="rect">
            <a:avLst/>
          </a:prstGeom>
          <a:noFill/>
          <a:ln w="12700" cap="sq">
            <a:noFill/>
            <a:miter lim="800000"/>
            <a:headEnd type="none" w="sm" len="sm"/>
            <a:tailEnd type="none" w="sm" len="sm"/>
          </a:ln>
          <a:effectLst/>
        </p:spPr>
        <p:txBody>
          <a:bodyPr>
            <a:spAutoFit/>
          </a:bodyPr>
          <a:lstStyle/>
          <a:p>
            <a:pPr marL="342900" indent="-342900" eaLnBrk="0" hangingPunct="0"/>
            <a:r>
              <a:rPr kumimoji="1" lang="zh-CN" altLang="en-US" sz="4800" b="1">
                <a:ea typeface="楷体_GB2312" pitchFamily="49" charset="-122"/>
              </a:rPr>
              <a:t>谢谢大家！</a:t>
            </a: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0" y="264318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7219" name="Rectangle 3"/>
          <p:cNvSpPr>
            <a:spLocks noChangeArrowheads="1"/>
          </p:cNvSpPr>
          <p:nvPr/>
        </p:nvSpPr>
        <p:spPr bwMode="auto">
          <a:xfrm>
            <a:off x="0" y="264795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7220" name="Rectangle 4"/>
          <p:cNvSpPr>
            <a:spLocks noChangeArrowheads="1"/>
          </p:cNvSpPr>
          <p:nvPr/>
        </p:nvSpPr>
        <p:spPr bwMode="auto">
          <a:xfrm>
            <a:off x="0" y="2652713"/>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7221" name="Rectangle 5"/>
          <p:cNvSpPr>
            <a:spLocks noChangeArrowheads="1"/>
          </p:cNvSpPr>
          <p:nvPr/>
        </p:nvSpPr>
        <p:spPr bwMode="auto">
          <a:xfrm>
            <a:off x="0" y="266223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7222" name="Rectangle 6"/>
          <p:cNvSpPr>
            <a:spLocks noChangeArrowheads="1"/>
          </p:cNvSpPr>
          <p:nvPr/>
        </p:nvSpPr>
        <p:spPr bwMode="auto">
          <a:xfrm>
            <a:off x="611560" y="2204864"/>
            <a:ext cx="3168650" cy="2246769"/>
          </a:xfrm>
          <a:prstGeom prst="rect">
            <a:avLst/>
          </a:prstGeom>
          <a:noFill/>
          <a:ln w="12700" cap="sq">
            <a:noFill/>
            <a:miter lim="800000"/>
            <a:headEnd type="none" w="sm" len="sm"/>
            <a:tailEnd type="none" w="sm" len="sm"/>
          </a:ln>
          <a:effectLst/>
        </p:spPr>
        <p:txBody>
          <a:bodyPr>
            <a:spAutoFit/>
          </a:bodyPr>
          <a:lstStyle/>
          <a:p>
            <a:pPr eaLnBrk="0" hangingPunct="0"/>
            <a:r>
              <a:rPr lang="en-US" altLang="zh-CN" sz="2000" b="1" dirty="0">
                <a:latin typeface="楷体_GB2312" pitchFamily="49" charset="-122"/>
                <a:ea typeface="楷体_GB2312" pitchFamily="49" charset="-122"/>
              </a:rPr>
              <a:t>   </a:t>
            </a:r>
            <a:r>
              <a:rPr lang="zh-CN" altLang="en-US" sz="2000" b="1" dirty="0">
                <a:latin typeface="楷体_GB2312" pitchFamily="49" charset="-122"/>
                <a:ea typeface="楷体_GB2312" pitchFamily="49" charset="-122"/>
              </a:rPr>
              <a:t>加速器装置一般由不同类型的加速器组成，如</a:t>
            </a:r>
            <a:r>
              <a:rPr lang="en-US" altLang="zh-CN" sz="2000" b="1" dirty="0">
                <a:latin typeface="楷体_GB2312" pitchFamily="49" charset="-122"/>
                <a:ea typeface="楷体_GB2312" pitchFamily="49" charset="-122"/>
              </a:rPr>
              <a:t>SSRF</a:t>
            </a:r>
            <a:r>
              <a:rPr lang="zh-CN" altLang="en-US" sz="2000" b="1" dirty="0">
                <a:latin typeface="楷体_GB2312" pitchFamily="49" charset="-122"/>
                <a:ea typeface="楷体_GB2312" pitchFamily="49" charset="-122"/>
              </a:rPr>
              <a:t>就由直线加速器、增强</a:t>
            </a:r>
            <a:r>
              <a:rPr lang="zh-CN" altLang="en-US" sz="2000" b="1" dirty="0" smtClean="0">
                <a:latin typeface="楷体_GB2312" pitchFamily="49" charset="-122"/>
                <a:ea typeface="楷体_GB2312" pitchFamily="49" charset="-122"/>
              </a:rPr>
              <a:t>器</a:t>
            </a:r>
            <a:r>
              <a:rPr lang="zh-CN" altLang="en-US" sz="2000" b="1" dirty="0">
                <a:latin typeface="楷体_GB2312" pitchFamily="49" charset="-122"/>
                <a:ea typeface="楷体_GB2312" pitchFamily="49" charset="-122"/>
              </a:rPr>
              <a:t>和</a:t>
            </a:r>
            <a:r>
              <a:rPr lang="zh-CN" altLang="en-US" sz="2000" b="1" dirty="0" smtClean="0">
                <a:latin typeface="楷体_GB2312" pitchFamily="49" charset="-122"/>
                <a:ea typeface="楷体_GB2312" pitchFamily="49" charset="-122"/>
              </a:rPr>
              <a:t>储存</a:t>
            </a:r>
            <a:r>
              <a:rPr lang="zh-CN" altLang="en-US" sz="2000" b="1" dirty="0">
                <a:latin typeface="楷体_GB2312" pitchFamily="49" charset="-122"/>
                <a:ea typeface="楷体_GB2312" pitchFamily="49" charset="-122"/>
              </a:rPr>
              <a:t>环三种加速器组成，它们之间通过束流输运</a:t>
            </a:r>
            <a:r>
              <a:rPr lang="zh-CN" altLang="en-US" sz="2000" b="1" dirty="0" smtClean="0">
                <a:latin typeface="楷体_GB2312" pitchFamily="49" charset="-122"/>
                <a:ea typeface="楷体_GB2312" pitchFamily="49" charset="-122"/>
              </a:rPr>
              <a:t>线和</a:t>
            </a:r>
            <a:r>
              <a:rPr lang="zh-CN" altLang="en-US" sz="2000" b="1" dirty="0">
                <a:latin typeface="楷体_GB2312" pitchFamily="49" charset="-122"/>
                <a:ea typeface="楷体_GB2312" pitchFamily="49" charset="-122"/>
              </a:rPr>
              <a:t>注入引出</a:t>
            </a:r>
            <a:r>
              <a:rPr lang="zh-CN" altLang="en-US" sz="2000" b="1" dirty="0" smtClean="0">
                <a:latin typeface="楷体_GB2312" pitchFamily="49" charset="-122"/>
                <a:ea typeface="楷体_GB2312" pitchFamily="49" charset="-122"/>
              </a:rPr>
              <a:t>系统连接</a:t>
            </a:r>
            <a:r>
              <a:rPr lang="zh-CN" altLang="en-US" sz="2000" b="1" dirty="0">
                <a:latin typeface="楷体_GB2312" pitchFamily="49" charset="-122"/>
                <a:ea typeface="楷体_GB2312" pitchFamily="49" charset="-122"/>
              </a:rPr>
              <a:t>在一起</a:t>
            </a:r>
            <a:r>
              <a:rPr lang="zh-CN" altLang="en-US" sz="2000" b="1" dirty="0" smtClean="0">
                <a:latin typeface="楷体_GB2312" pitchFamily="49" charset="-122"/>
                <a:ea typeface="楷体_GB2312" pitchFamily="49" charset="-122"/>
              </a:rPr>
              <a:t>。</a:t>
            </a:r>
            <a:endParaRPr lang="zh-CN" altLang="en-US" sz="2000" dirty="0">
              <a:latin typeface="楷体_GB2312" pitchFamily="49" charset="-122"/>
              <a:ea typeface="楷体_GB2312" pitchFamily="49" charset="-122"/>
            </a:endParaRPr>
          </a:p>
        </p:txBody>
      </p:sp>
      <p:sp>
        <p:nvSpPr>
          <p:cNvPr id="137223" name="Rectangle 7"/>
          <p:cNvSpPr>
            <a:spLocks noChangeArrowheads="1"/>
          </p:cNvSpPr>
          <p:nvPr/>
        </p:nvSpPr>
        <p:spPr bwMode="auto">
          <a:xfrm>
            <a:off x="0" y="2762250"/>
            <a:ext cx="9144000" cy="0"/>
          </a:xfrm>
          <a:prstGeom prst="rect">
            <a:avLst/>
          </a:prstGeom>
          <a:noFill/>
          <a:ln w="9525">
            <a:noFill/>
            <a:miter lim="800000"/>
            <a:headEnd/>
            <a:tailEnd/>
          </a:ln>
          <a:effectLst/>
        </p:spPr>
        <p:txBody>
          <a:bodyPr wrap="none" anchor="ctr">
            <a:spAutoFit/>
          </a:bodyPr>
          <a:lstStyle/>
          <a:p>
            <a:pPr algn="ctr"/>
            <a:endParaRPr lang="zh-CN" altLang="zh-CN"/>
          </a:p>
        </p:txBody>
      </p:sp>
      <p:sp>
        <p:nvSpPr>
          <p:cNvPr id="137224" name="Rectangle 8"/>
          <p:cNvSpPr>
            <a:spLocks noChangeArrowheads="1"/>
          </p:cNvSpPr>
          <p:nvPr/>
        </p:nvSpPr>
        <p:spPr bwMode="auto">
          <a:xfrm>
            <a:off x="0" y="287655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7226" name="Rectangle 10"/>
          <p:cNvSpPr>
            <a:spLocks noChangeArrowheads="1"/>
          </p:cNvSpPr>
          <p:nvPr/>
        </p:nvSpPr>
        <p:spPr bwMode="auto">
          <a:xfrm>
            <a:off x="0" y="281940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7228" name="Rectangle 1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7230" name="Rectangle 14"/>
          <p:cNvSpPr>
            <a:spLocks noChangeArrowheads="1"/>
          </p:cNvSpPr>
          <p:nvPr/>
        </p:nvSpPr>
        <p:spPr bwMode="auto">
          <a:xfrm>
            <a:off x="0" y="247173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7233" name="Rectangle 17"/>
          <p:cNvSpPr>
            <a:spLocks noChangeArrowheads="1"/>
          </p:cNvSpPr>
          <p:nvPr/>
        </p:nvSpPr>
        <p:spPr bwMode="auto">
          <a:xfrm>
            <a:off x="0" y="1423988"/>
            <a:ext cx="9144000" cy="0"/>
          </a:xfrm>
          <a:prstGeom prst="rect">
            <a:avLst/>
          </a:prstGeom>
          <a:noFill/>
          <a:ln w="9525">
            <a:noFill/>
            <a:miter lim="800000"/>
            <a:headEnd/>
            <a:tailEnd/>
          </a:ln>
          <a:effectLst/>
        </p:spPr>
        <p:txBody>
          <a:bodyPr wrap="none" anchor="ctr">
            <a:spAutoFit/>
          </a:bodyPr>
          <a:lstStyle/>
          <a:p>
            <a:endParaRPr lang="zh-CN" altLang="en-US"/>
          </a:p>
        </p:txBody>
      </p:sp>
      <p:pic>
        <p:nvPicPr>
          <p:cNvPr id="137232" name="Picture 16" descr="SSRF"/>
          <p:cNvPicPr>
            <a:picLocks noChangeAspect="1" noChangeArrowheads="1"/>
          </p:cNvPicPr>
          <p:nvPr/>
        </p:nvPicPr>
        <p:blipFill>
          <a:blip r:embed="rId2" cstate="print"/>
          <a:srcRect/>
          <a:stretch>
            <a:fillRect/>
          </a:stretch>
        </p:blipFill>
        <p:spPr bwMode="auto">
          <a:xfrm>
            <a:off x="4067175" y="1700213"/>
            <a:ext cx="4105275" cy="3919537"/>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0" y="264318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8243" name="Rectangle 3"/>
          <p:cNvSpPr>
            <a:spLocks noChangeArrowheads="1"/>
          </p:cNvSpPr>
          <p:nvPr/>
        </p:nvSpPr>
        <p:spPr bwMode="auto">
          <a:xfrm>
            <a:off x="0" y="264795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8244" name="Rectangle 4"/>
          <p:cNvSpPr>
            <a:spLocks noChangeArrowheads="1"/>
          </p:cNvSpPr>
          <p:nvPr/>
        </p:nvSpPr>
        <p:spPr bwMode="auto">
          <a:xfrm>
            <a:off x="0" y="2652713"/>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8245" name="Rectangle 5"/>
          <p:cNvSpPr>
            <a:spLocks noChangeArrowheads="1"/>
          </p:cNvSpPr>
          <p:nvPr/>
        </p:nvSpPr>
        <p:spPr bwMode="auto">
          <a:xfrm>
            <a:off x="0" y="266223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8246" name="Rectangle 6"/>
          <p:cNvSpPr>
            <a:spLocks noChangeArrowheads="1"/>
          </p:cNvSpPr>
          <p:nvPr/>
        </p:nvSpPr>
        <p:spPr bwMode="auto">
          <a:xfrm>
            <a:off x="539750" y="1412875"/>
            <a:ext cx="8135938" cy="2246769"/>
          </a:xfrm>
          <a:prstGeom prst="rect">
            <a:avLst/>
          </a:prstGeom>
          <a:noFill/>
          <a:ln w="12700" cap="sq">
            <a:noFill/>
            <a:miter lim="800000"/>
            <a:headEnd type="none" w="sm" len="sm"/>
            <a:tailEnd type="none" w="sm" len="sm"/>
          </a:ln>
          <a:effectLst/>
        </p:spPr>
        <p:txBody>
          <a:bodyPr>
            <a:spAutoFit/>
          </a:bodyPr>
          <a:lstStyle/>
          <a:p>
            <a:pPr eaLnBrk="0" hangingPunct="0"/>
            <a:r>
              <a:rPr lang="en-US" altLang="zh-CN" sz="2000" b="1" dirty="0">
                <a:latin typeface="楷体_GB2312" pitchFamily="49" charset="-122"/>
                <a:ea typeface="楷体_GB2312" pitchFamily="49" charset="-122"/>
              </a:rPr>
              <a:t>    </a:t>
            </a:r>
            <a:r>
              <a:rPr lang="zh-CN" altLang="en-US" sz="2000" b="1" dirty="0" smtClean="0">
                <a:latin typeface="楷体_GB2312" pitchFamily="49" charset="-122"/>
                <a:ea typeface="楷体_GB2312" pitchFamily="49" charset="-122"/>
              </a:rPr>
              <a:t>加速器注入</a:t>
            </a:r>
            <a:r>
              <a:rPr lang="zh-CN" altLang="en-US" sz="2000" b="1" dirty="0">
                <a:latin typeface="楷体_GB2312" pitchFamily="49" charset="-122"/>
                <a:ea typeface="楷体_GB2312" pitchFamily="49" charset="-122"/>
              </a:rPr>
              <a:t>引出系统主要由一系列的特种</a:t>
            </a:r>
            <a:r>
              <a:rPr lang="zh-CN" altLang="en-US" sz="2000" b="1" dirty="0" smtClean="0">
                <a:latin typeface="楷体_GB2312" pitchFamily="49" charset="-122"/>
                <a:ea typeface="楷体_GB2312" pitchFamily="49" charset="-122"/>
              </a:rPr>
              <a:t>磁铁及其电源组成</a:t>
            </a:r>
            <a:r>
              <a:rPr lang="zh-CN" altLang="en-US" sz="2000" b="1" dirty="0">
                <a:latin typeface="楷体_GB2312" pitchFamily="49" charset="-122"/>
                <a:ea typeface="楷体_GB2312" pitchFamily="49" charset="-122"/>
              </a:rPr>
              <a:t>，</a:t>
            </a:r>
            <a:r>
              <a:rPr lang="zh-CN" altLang="en-US" sz="2000" b="1" dirty="0" smtClean="0">
                <a:latin typeface="楷体_GB2312" pitchFamily="49" charset="-122"/>
                <a:ea typeface="楷体_GB2312" pitchFamily="49" charset="-122"/>
              </a:rPr>
              <a:t>其中磁铁包括</a:t>
            </a:r>
            <a:r>
              <a:rPr lang="zh-CN" altLang="en-US" sz="2000" b="1" dirty="0">
                <a:latin typeface="楷体_GB2312" pitchFamily="49" charset="-122"/>
                <a:ea typeface="楷体_GB2312" pitchFamily="49" charset="-122"/>
              </a:rPr>
              <a:t>切割磁铁（</a:t>
            </a:r>
            <a:r>
              <a:rPr lang="en-US" altLang="zh-CN" sz="2000" b="1" dirty="0">
                <a:latin typeface="楷体_GB2312" pitchFamily="49" charset="-122"/>
                <a:ea typeface="楷体_GB2312" pitchFamily="49" charset="-122"/>
              </a:rPr>
              <a:t>Septum</a:t>
            </a:r>
            <a:r>
              <a:rPr lang="zh-CN" altLang="en-US" sz="2000" b="1" dirty="0">
                <a:latin typeface="楷体_GB2312" pitchFamily="49" charset="-122"/>
                <a:ea typeface="楷体_GB2312" pitchFamily="49" charset="-122"/>
              </a:rPr>
              <a:t>）和冲击磁铁</a:t>
            </a:r>
            <a:r>
              <a:rPr lang="en-US" altLang="zh-CN" sz="2000" b="1" dirty="0">
                <a:latin typeface="楷体_GB2312" pitchFamily="49" charset="-122"/>
                <a:ea typeface="楷体_GB2312" pitchFamily="49" charset="-122"/>
              </a:rPr>
              <a:t>(Kicker)</a:t>
            </a:r>
            <a:r>
              <a:rPr lang="zh-CN" altLang="en-US" sz="2000" b="1" dirty="0">
                <a:latin typeface="楷体_GB2312" pitchFamily="49" charset="-122"/>
                <a:ea typeface="楷体_GB2312" pitchFamily="49" charset="-122"/>
              </a:rPr>
              <a:t>。之所以称为特钟磁铁是因为它们具有许多区别于常规磁铁的特点。首先磁铁的设计与电源的设计紧密联系在一起，设计时要总体考虑；其次每种磁铁都需要一些特别的技术，如高压快脉冲大电流技术，特殊的真空处理技术，低压大电流高效率电源技术等等；第三、它们数量虽少，但是每一块磁铁都各不相同。 </a:t>
            </a:r>
          </a:p>
        </p:txBody>
      </p:sp>
      <p:sp>
        <p:nvSpPr>
          <p:cNvPr id="138248" name="Rectangle 8"/>
          <p:cNvSpPr>
            <a:spLocks noChangeArrowheads="1"/>
          </p:cNvSpPr>
          <p:nvPr/>
        </p:nvSpPr>
        <p:spPr bwMode="auto">
          <a:xfrm>
            <a:off x="0" y="287655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8250"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8251" name="Rectangle 11"/>
          <p:cNvSpPr>
            <a:spLocks noChangeArrowheads="1"/>
          </p:cNvSpPr>
          <p:nvPr/>
        </p:nvSpPr>
        <p:spPr bwMode="auto">
          <a:xfrm>
            <a:off x="0" y="247173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8252" name="Rectangle 12"/>
          <p:cNvSpPr>
            <a:spLocks noChangeArrowheads="1"/>
          </p:cNvSpPr>
          <p:nvPr/>
        </p:nvSpPr>
        <p:spPr bwMode="auto">
          <a:xfrm>
            <a:off x="0" y="142398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8256" name="Rectangle 16"/>
          <p:cNvSpPr>
            <a:spLocks noChangeArrowheads="1"/>
          </p:cNvSpPr>
          <p:nvPr/>
        </p:nvSpPr>
        <p:spPr bwMode="auto">
          <a:xfrm>
            <a:off x="0" y="2566988"/>
            <a:ext cx="9144000" cy="0"/>
          </a:xfrm>
          <a:prstGeom prst="rect">
            <a:avLst/>
          </a:prstGeom>
          <a:noFill/>
          <a:ln w="9525">
            <a:noFill/>
            <a:miter lim="800000"/>
            <a:headEnd/>
            <a:tailEnd/>
          </a:ln>
          <a:effectLst/>
        </p:spPr>
        <p:txBody>
          <a:bodyPr wrap="none" anchor="ctr">
            <a:spAutoFit/>
          </a:bodyPr>
          <a:lstStyle/>
          <a:p>
            <a:endParaRPr lang="zh-CN" altLang="en-US"/>
          </a:p>
        </p:txBody>
      </p:sp>
      <p:pic>
        <p:nvPicPr>
          <p:cNvPr id="138255" name="Picture 15" descr="chpt1-4"/>
          <p:cNvPicPr>
            <a:picLocks noChangeAspect="1" noChangeArrowheads="1"/>
          </p:cNvPicPr>
          <p:nvPr/>
        </p:nvPicPr>
        <p:blipFill>
          <a:blip r:embed="rId2" cstate="print"/>
          <a:srcRect/>
          <a:stretch>
            <a:fillRect/>
          </a:stretch>
        </p:blipFill>
        <p:spPr bwMode="auto">
          <a:xfrm>
            <a:off x="1187624" y="3717032"/>
            <a:ext cx="3024187" cy="2262187"/>
          </a:xfrm>
          <a:prstGeom prst="rect">
            <a:avLst/>
          </a:prstGeom>
          <a:noFill/>
        </p:spPr>
      </p:pic>
      <p:pic>
        <p:nvPicPr>
          <p:cNvPr id="138257" name="Picture 17" descr="Drawing09-05-01"/>
          <p:cNvPicPr>
            <a:picLocks noChangeAspect="1" noChangeArrowheads="1"/>
          </p:cNvPicPr>
          <p:nvPr/>
        </p:nvPicPr>
        <p:blipFill>
          <a:blip r:embed="rId3" cstate="print"/>
          <a:srcRect/>
          <a:stretch>
            <a:fillRect/>
          </a:stretch>
        </p:blipFill>
        <p:spPr bwMode="auto">
          <a:xfrm>
            <a:off x="4932040" y="3573016"/>
            <a:ext cx="2736850" cy="2444750"/>
          </a:xfrm>
          <a:prstGeom prst="rect">
            <a:avLst/>
          </a:prstGeom>
          <a:noFill/>
        </p:spPr>
      </p:pic>
      <p:sp>
        <p:nvSpPr>
          <p:cNvPr id="17" name="Rectangle 11"/>
          <p:cNvSpPr>
            <a:spLocks noChangeArrowheads="1"/>
          </p:cNvSpPr>
          <p:nvPr/>
        </p:nvSpPr>
        <p:spPr bwMode="auto">
          <a:xfrm>
            <a:off x="2339752" y="692696"/>
            <a:ext cx="5256212" cy="519113"/>
          </a:xfrm>
          <a:prstGeom prst="rect">
            <a:avLst/>
          </a:prstGeom>
          <a:noFill/>
          <a:ln w="9525">
            <a:noFill/>
            <a:miter lim="800000"/>
            <a:headEnd/>
            <a:tailEnd/>
          </a:ln>
          <a:effectLst/>
        </p:spPr>
        <p:txBody>
          <a:bodyPr>
            <a:spAutoFit/>
          </a:bodyPr>
          <a:lstStyle/>
          <a:p>
            <a:r>
              <a:rPr kumimoji="1" lang="zh-CN" altLang="en-US" sz="2800" b="1" dirty="0" smtClean="0">
                <a:solidFill>
                  <a:srgbClr val="090539"/>
                </a:solidFill>
                <a:latin typeface="楷体_GB2312" pitchFamily="49" charset="-122"/>
                <a:ea typeface="楷体_GB2312" pitchFamily="49" charset="-122"/>
              </a:rPr>
              <a:t>加速器</a:t>
            </a:r>
            <a:r>
              <a:rPr kumimoji="1" lang="zh-CN" altLang="en-US" sz="2800" b="1" dirty="0">
                <a:solidFill>
                  <a:srgbClr val="090539"/>
                </a:solidFill>
                <a:latin typeface="楷体_GB2312" pitchFamily="49" charset="-122"/>
                <a:ea typeface="楷体_GB2312" pitchFamily="49" charset="-122"/>
              </a:rPr>
              <a:t>注入</a:t>
            </a:r>
            <a:r>
              <a:rPr kumimoji="1" lang="zh-CN" altLang="en-US" sz="2800" b="1" dirty="0" smtClean="0">
                <a:solidFill>
                  <a:srgbClr val="090539"/>
                </a:solidFill>
                <a:latin typeface="楷体_GB2312" pitchFamily="49" charset="-122"/>
                <a:ea typeface="楷体_GB2312" pitchFamily="49" charset="-122"/>
              </a:rPr>
              <a:t>引出系统组成</a:t>
            </a:r>
            <a:endParaRPr kumimoji="1" lang="zh-CN" altLang="en-US" sz="2800" b="1" dirty="0">
              <a:solidFill>
                <a:srgbClr val="090539"/>
              </a:solidFill>
              <a:latin typeface="楷体_GB2312" pitchFamily="49" charset="-122"/>
              <a:ea typeface="楷体_GB2312" pitchFamily="49" charset="-122"/>
            </a:endParaRP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0" y="264318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9267" name="Rectangle 3"/>
          <p:cNvSpPr>
            <a:spLocks noChangeArrowheads="1"/>
          </p:cNvSpPr>
          <p:nvPr/>
        </p:nvSpPr>
        <p:spPr bwMode="auto">
          <a:xfrm>
            <a:off x="0" y="264795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9268" name="Rectangle 4"/>
          <p:cNvSpPr>
            <a:spLocks noChangeArrowheads="1"/>
          </p:cNvSpPr>
          <p:nvPr/>
        </p:nvSpPr>
        <p:spPr bwMode="auto">
          <a:xfrm>
            <a:off x="0" y="2652713"/>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9269" name="Rectangle 5"/>
          <p:cNvSpPr>
            <a:spLocks noChangeArrowheads="1"/>
          </p:cNvSpPr>
          <p:nvPr/>
        </p:nvSpPr>
        <p:spPr bwMode="auto">
          <a:xfrm>
            <a:off x="0" y="266223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9270" name="Rectangle 6"/>
          <p:cNvSpPr>
            <a:spLocks noChangeArrowheads="1"/>
          </p:cNvSpPr>
          <p:nvPr/>
        </p:nvSpPr>
        <p:spPr bwMode="auto">
          <a:xfrm>
            <a:off x="539750" y="1412875"/>
            <a:ext cx="5256213" cy="4664075"/>
          </a:xfrm>
          <a:prstGeom prst="rect">
            <a:avLst/>
          </a:prstGeom>
          <a:noFill/>
          <a:ln w="12700" cap="sq">
            <a:noFill/>
            <a:miter lim="800000"/>
            <a:headEnd type="none" w="sm" len="sm"/>
            <a:tailEnd type="none" w="sm" len="sm"/>
          </a:ln>
          <a:effectLst/>
        </p:spPr>
        <p:txBody>
          <a:bodyPr>
            <a:spAutoFit/>
          </a:bodyPr>
          <a:lstStyle/>
          <a:p>
            <a:pPr eaLnBrk="0" hangingPunct="0"/>
            <a:r>
              <a:rPr lang="en-US" altLang="zh-CN" sz="2000" b="1">
                <a:latin typeface="楷体_GB2312" pitchFamily="49" charset="-122"/>
                <a:ea typeface="楷体_GB2312" pitchFamily="49" charset="-122"/>
              </a:rPr>
              <a:t>    </a:t>
            </a:r>
            <a:r>
              <a:rPr lang="zh-CN" altLang="en-US" sz="2000" b="1">
                <a:latin typeface="楷体_GB2312" pitchFamily="49" charset="-122"/>
                <a:ea typeface="楷体_GB2312" pitchFamily="49" charset="-122"/>
              </a:rPr>
              <a:t>切割磁铁是一种具有特殊要求的</a:t>
            </a:r>
            <a:r>
              <a:rPr lang="en-US" altLang="zh-CN" sz="2000" b="1">
                <a:latin typeface="楷体_GB2312" pitchFamily="49" charset="-122"/>
                <a:ea typeface="楷体_GB2312" pitchFamily="49" charset="-122"/>
              </a:rPr>
              <a:t>C</a:t>
            </a:r>
            <a:r>
              <a:rPr lang="zh-CN" altLang="en-US" sz="2000" b="1">
                <a:latin typeface="楷体_GB2312" pitchFamily="49" charset="-122"/>
                <a:ea typeface="楷体_GB2312" pitchFamily="49" charset="-122"/>
              </a:rPr>
              <a:t>型二极磁铁，用在输运线与加速器的连接处，它的作用是对注入或引出的束流进行最后或最初的偏转。在切割磁铁磁间隙口部有一块导体板，称为切割板，它总是安放在注入束流与加速器循环束流即将汇合或引出束流与加速器循环束流刚刚分开时非常窄小的夹缝中，所以切割板往往要求很薄。切割板内侧外侧都产生磁场，在内侧（磁间隙）注入或引出束流穿过的区域希望有一定宽度的均匀的比较强的偏转二极场（称为主场），而在外侧加速器循环束流反复经过的区域希望磁场（称为漏场）越小越好，否则它会干扰循环束流的正常运行，漏场是切割磁铁设计和研制的一个重要指标。</a:t>
            </a:r>
            <a:r>
              <a:rPr lang="zh-CN" altLang="en-US" sz="2000">
                <a:latin typeface="楷体_GB2312" pitchFamily="49" charset="-122"/>
                <a:ea typeface="楷体_GB2312" pitchFamily="49" charset="-122"/>
              </a:rPr>
              <a:t> </a:t>
            </a:r>
          </a:p>
        </p:txBody>
      </p:sp>
      <p:sp>
        <p:nvSpPr>
          <p:cNvPr id="139271" name="Rectangle 7"/>
          <p:cNvSpPr>
            <a:spLocks noChangeArrowheads="1"/>
          </p:cNvSpPr>
          <p:nvPr/>
        </p:nvSpPr>
        <p:spPr bwMode="auto">
          <a:xfrm>
            <a:off x="0" y="287655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9272"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9273" name="Rectangle 9"/>
          <p:cNvSpPr>
            <a:spLocks noChangeArrowheads="1"/>
          </p:cNvSpPr>
          <p:nvPr/>
        </p:nvSpPr>
        <p:spPr bwMode="auto">
          <a:xfrm>
            <a:off x="0" y="247173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9274" name="Rectangle 10"/>
          <p:cNvSpPr>
            <a:spLocks noChangeArrowheads="1"/>
          </p:cNvSpPr>
          <p:nvPr/>
        </p:nvSpPr>
        <p:spPr bwMode="auto">
          <a:xfrm>
            <a:off x="0" y="142398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9276" name="Rectangle 12"/>
          <p:cNvSpPr>
            <a:spLocks noChangeArrowheads="1"/>
          </p:cNvSpPr>
          <p:nvPr/>
        </p:nvSpPr>
        <p:spPr bwMode="auto">
          <a:xfrm>
            <a:off x="0" y="256698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9280" name="Rectangle 16"/>
          <p:cNvSpPr>
            <a:spLocks noChangeArrowheads="1"/>
          </p:cNvSpPr>
          <p:nvPr/>
        </p:nvSpPr>
        <p:spPr bwMode="auto">
          <a:xfrm>
            <a:off x="0" y="2428875"/>
            <a:ext cx="9144000" cy="0"/>
          </a:xfrm>
          <a:prstGeom prst="rect">
            <a:avLst/>
          </a:prstGeom>
          <a:noFill/>
          <a:ln w="9525">
            <a:noFill/>
            <a:miter lim="800000"/>
            <a:headEnd/>
            <a:tailEnd/>
          </a:ln>
          <a:effectLst/>
        </p:spPr>
        <p:txBody>
          <a:bodyPr wrap="none" anchor="ctr">
            <a:spAutoFit/>
          </a:bodyPr>
          <a:lstStyle/>
          <a:p>
            <a:endParaRPr lang="zh-CN" altLang="en-US"/>
          </a:p>
        </p:txBody>
      </p:sp>
      <p:pic>
        <p:nvPicPr>
          <p:cNvPr id="139279" name="Picture 15" descr="chpt1-3"/>
          <p:cNvPicPr>
            <a:picLocks noChangeAspect="1" noChangeArrowheads="1"/>
          </p:cNvPicPr>
          <p:nvPr/>
        </p:nvPicPr>
        <p:blipFill>
          <a:blip r:embed="rId2" cstate="print"/>
          <a:srcRect/>
          <a:stretch>
            <a:fillRect/>
          </a:stretch>
        </p:blipFill>
        <p:spPr bwMode="auto">
          <a:xfrm>
            <a:off x="5580063" y="2133600"/>
            <a:ext cx="3168650" cy="2808288"/>
          </a:xfrm>
          <a:prstGeom prst="rect">
            <a:avLst/>
          </a:prstGeom>
          <a:noFill/>
        </p:spPr>
      </p:pic>
      <p:sp>
        <p:nvSpPr>
          <p:cNvPr id="17" name="Rectangle 11"/>
          <p:cNvSpPr>
            <a:spLocks noChangeArrowheads="1"/>
          </p:cNvSpPr>
          <p:nvPr/>
        </p:nvSpPr>
        <p:spPr bwMode="auto">
          <a:xfrm>
            <a:off x="3707904" y="764704"/>
            <a:ext cx="2232248" cy="519113"/>
          </a:xfrm>
          <a:prstGeom prst="rect">
            <a:avLst/>
          </a:prstGeom>
          <a:noFill/>
          <a:ln w="9525">
            <a:noFill/>
            <a:miter lim="800000"/>
            <a:headEnd/>
            <a:tailEnd/>
          </a:ln>
          <a:effectLst/>
        </p:spPr>
        <p:txBody>
          <a:bodyPr wrap="square">
            <a:spAutoFit/>
          </a:bodyPr>
          <a:lstStyle/>
          <a:p>
            <a:r>
              <a:rPr kumimoji="1" lang="zh-CN" altLang="en-US" sz="2800" b="1" dirty="0" smtClean="0">
                <a:solidFill>
                  <a:srgbClr val="090539"/>
                </a:solidFill>
                <a:latin typeface="楷体_GB2312" pitchFamily="49" charset="-122"/>
                <a:ea typeface="楷体_GB2312" pitchFamily="49" charset="-122"/>
              </a:rPr>
              <a:t>切割磁铁</a:t>
            </a:r>
            <a:endParaRPr kumimoji="1" lang="zh-CN" altLang="en-US" sz="2800" b="1" dirty="0">
              <a:solidFill>
                <a:srgbClr val="090539"/>
              </a:solidFill>
              <a:latin typeface="楷体_GB2312" pitchFamily="49" charset="-122"/>
              <a:ea typeface="楷体_GB2312" pitchFamily="49" charset="-122"/>
            </a:endParaRP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0" y="264318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0291" name="Rectangle 3"/>
          <p:cNvSpPr>
            <a:spLocks noChangeArrowheads="1"/>
          </p:cNvSpPr>
          <p:nvPr/>
        </p:nvSpPr>
        <p:spPr bwMode="auto">
          <a:xfrm>
            <a:off x="0" y="264795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0292" name="Rectangle 4"/>
          <p:cNvSpPr>
            <a:spLocks noChangeArrowheads="1"/>
          </p:cNvSpPr>
          <p:nvPr/>
        </p:nvSpPr>
        <p:spPr bwMode="auto">
          <a:xfrm>
            <a:off x="0" y="2652713"/>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0293" name="Rectangle 5"/>
          <p:cNvSpPr>
            <a:spLocks noChangeArrowheads="1"/>
          </p:cNvSpPr>
          <p:nvPr/>
        </p:nvSpPr>
        <p:spPr bwMode="auto">
          <a:xfrm>
            <a:off x="0" y="266223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0294" name="Rectangle 6"/>
          <p:cNvSpPr>
            <a:spLocks noChangeArrowheads="1"/>
          </p:cNvSpPr>
          <p:nvPr/>
        </p:nvSpPr>
        <p:spPr bwMode="auto">
          <a:xfrm>
            <a:off x="395288" y="1341438"/>
            <a:ext cx="5688012" cy="4462760"/>
          </a:xfrm>
          <a:prstGeom prst="rect">
            <a:avLst/>
          </a:prstGeom>
          <a:noFill/>
          <a:ln w="12700" cap="sq">
            <a:noFill/>
            <a:miter lim="800000"/>
            <a:headEnd type="none" w="sm" len="sm"/>
            <a:tailEnd type="none" w="sm" len="sm"/>
          </a:ln>
          <a:effectLst/>
        </p:spPr>
        <p:txBody>
          <a:bodyPr>
            <a:spAutoFit/>
          </a:bodyPr>
          <a:lstStyle/>
          <a:p>
            <a:pPr eaLnBrk="0" hangingPunct="0"/>
            <a:r>
              <a:rPr lang="en-US" altLang="zh-CN" sz="2000" b="1" dirty="0">
                <a:latin typeface="楷体_GB2312" pitchFamily="49" charset="-122"/>
                <a:ea typeface="楷体_GB2312" pitchFamily="49" charset="-122"/>
              </a:rPr>
              <a:t>   </a:t>
            </a:r>
            <a:r>
              <a:rPr lang="zh-CN" altLang="en-US" sz="2000" b="1" dirty="0">
                <a:latin typeface="楷体_GB2312" pitchFamily="49" charset="-122"/>
                <a:ea typeface="楷体_GB2312" pitchFamily="49" charset="-122"/>
              </a:rPr>
              <a:t>切割磁铁从大的方面可以分为铁切割磁铁和铜切割磁铁两类。铁切割磁铁又称为</a:t>
            </a:r>
            <a:r>
              <a:rPr lang="en-US" altLang="zh-CN" sz="2000" b="1" dirty="0" err="1" smtClean="0">
                <a:latin typeface="楷体_GB2312" pitchFamily="49" charset="-122"/>
                <a:ea typeface="楷体_GB2312" pitchFamily="49" charset="-122"/>
              </a:rPr>
              <a:t>Lambertson</a:t>
            </a:r>
            <a:r>
              <a:rPr lang="zh-CN" altLang="en-US" sz="2000" b="1" dirty="0" smtClean="0">
                <a:latin typeface="楷体_GB2312" pitchFamily="49" charset="-122"/>
                <a:ea typeface="楷体_GB2312" pitchFamily="49" charset="-122"/>
              </a:rPr>
              <a:t>磁铁</a:t>
            </a:r>
            <a:r>
              <a:rPr lang="zh-CN" altLang="en-US" sz="2000" b="1" dirty="0">
                <a:latin typeface="楷体_GB2312" pitchFamily="49" charset="-122"/>
                <a:ea typeface="楷体_GB2312" pitchFamily="49" charset="-122"/>
              </a:rPr>
              <a:t>，它是一种直流二极磁铁，磁回路由铁心和铁切割板构成，由于绝大多数的磁力线都集中分布在切割板内，因此不会漏到加速器循环束流经过的区域。它的优点是结构简单，直流励磁，稳定可靠，缺点是切割板不能做得很薄。</a:t>
            </a:r>
            <a:r>
              <a:rPr lang="zh-CN" altLang="en-US" dirty="0"/>
              <a:t> </a:t>
            </a:r>
            <a:r>
              <a:rPr lang="zh-CN" altLang="en-US" sz="2000" b="1" dirty="0">
                <a:latin typeface="楷体_GB2312" pitchFamily="49" charset="-122"/>
                <a:ea typeface="楷体_GB2312" pitchFamily="49" charset="-122"/>
              </a:rPr>
              <a:t>铜切割磁铁又称为</a:t>
            </a:r>
            <a:r>
              <a:rPr lang="en-US" altLang="zh-CN" sz="2000" b="1" dirty="0">
                <a:latin typeface="楷体_GB2312" pitchFamily="49" charset="-122"/>
                <a:ea typeface="楷体_GB2312" pitchFamily="49" charset="-122"/>
              </a:rPr>
              <a:t>Septum</a:t>
            </a:r>
            <a:r>
              <a:rPr lang="zh-CN" altLang="en-US" sz="2000" b="1" dirty="0">
                <a:latin typeface="楷体_GB2312" pitchFamily="49" charset="-122"/>
                <a:ea typeface="楷体_GB2312" pitchFamily="49" charset="-122"/>
              </a:rPr>
              <a:t>磁铁，这种磁铁根据切割板内是否通过励磁电流，又可分为导流型和涡流型两类。导流型切割磁铁的励磁线圈是由切割板和间隙内的回路导体构成，线圈内通的电流可以是直流，也可以是脉冲电流。涡流型切割磁铁，励磁线圈绕在铁芯背上，内通快脉冲电流，切割板由另外一块单独的铜板构成，其内没有励磁电流。</a:t>
            </a:r>
            <a:r>
              <a:rPr lang="zh-CN" altLang="en-US" sz="2000" dirty="0">
                <a:latin typeface="楷体_GB2312" pitchFamily="49" charset="-122"/>
                <a:ea typeface="楷体_GB2312" pitchFamily="49" charset="-122"/>
              </a:rPr>
              <a:t>  </a:t>
            </a:r>
          </a:p>
        </p:txBody>
      </p:sp>
      <p:sp>
        <p:nvSpPr>
          <p:cNvPr id="140295" name="Rectangle 7"/>
          <p:cNvSpPr>
            <a:spLocks noChangeArrowheads="1"/>
          </p:cNvSpPr>
          <p:nvPr/>
        </p:nvSpPr>
        <p:spPr bwMode="auto">
          <a:xfrm>
            <a:off x="0" y="287655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0296"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0297" name="Rectangle 9"/>
          <p:cNvSpPr>
            <a:spLocks noChangeArrowheads="1"/>
          </p:cNvSpPr>
          <p:nvPr/>
        </p:nvSpPr>
        <p:spPr bwMode="auto">
          <a:xfrm>
            <a:off x="0" y="247173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0298" name="Rectangle 10"/>
          <p:cNvSpPr>
            <a:spLocks noChangeArrowheads="1"/>
          </p:cNvSpPr>
          <p:nvPr/>
        </p:nvSpPr>
        <p:spPr bwMode="auto">
          <a:xfrm>
            <a:off x="0" y="142398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0300" name="Rectangle 12"/>
          <p:cNvSpPr>
            <a:spLocks noChangeArrowheads="1"/>
          </p:cNvSpPr>
          <p:nvPr/>
        </p:nvSpPr>
        <p:spPr bwMode="auto">
          <a:xfrm>
            <a:off x="0" y="256698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0301" name="Rectangle 13"/>
          <p:cNvSpPr>
            <a:spLocks noChangeArrowheads="1"/>
          </p:cNvSpPr>
          <p:nvPr/>
        </p:nvSpPr>
        <p:spPr bwMode="auto">
          <a:xfrm>
            <a:off x="0" y="2428875"/>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0304" name="Rectangle 16"/>
          <p:cNvSpPr>
            <a:spLocks noChangeArrowheads="1"/>
          </p:cNvSpPr>
          <p:nvPr/>
        </p:nvSpPr>
        <p:spPr bwMode="auto">
          <a:xfrm>
            <a:off x="0" y="2400300"/>
            <a:ext cx="9144000" cy="0"/>
          </a:xfrm>
          <a:prstGeom prst="rect">
            <a:avLst/>
          </a:prstGeom>
          <a:noFill/>
          <a:ln w="9525">
            <a:noFill/>
            <a:miter lim="800000"/>
            <a:headEnd/>
            <a:tailEnd/>
          </a:ln>
          <a:effectLst/>
        </p:spPr>
        <p:txBody>
          <a:bodyPr wrap="none" anchor="ctr">
            <a:spAutoFit/>
          </a:bodyPr>
          <a:lstStyle/>
          <a:p>
            <a:endParaRPr lang="zh-CN" altLang="en-US"/>
          </a:p>
        </p:txBody>
      </p:sp>
      <p:pic>
        <p:nvPicPr>
          <p:cNvPr id="140303" name="Picture 15" descr="lambertson2"/>
          <p:cNvPicPr>
            <a:picLocks noChangeAspect="1" noChangeArrowheads="1"/>
          </p:cNvPicPr>
          <p:nvPr/>
        </p:nvPicPr>
        <p:blipFill>
          <a:blip r:embed="rId2" cstate="print"/>
          <a:srcRect/>
          <a:stretch>
            <a:fillRect/>
          </a:stretch>
        </p:blipFill>
        <p:spPr bwMode="auto">
          <a:xfrm>
            <a:off x="6156325" y="1341438"/>
            <a:ext cx="1800225" cy="1501775"/>
          </a:xfrm>
          <a:prstGeom prst="rect">
            <a:avLst/>
          </a:prstGeom>
          <a:noFill/>
        </p:spPr>
      </p:pic>
      <p:sp>
        <p:nvSpPr>
          <p:cNvPr id="140306" name="Rectangle 18"/>
          <p:cNvSpPr>
            <a:spLocks noChangeArrowheads="1"/>
          </p:cNvSpPr>
          <p:nvPr/>
        </p:nvSpPr>
        <p:spPr bwMode="auto">
          <a:xfrm>
            <a:off x="0" y="2428875"/>
            <a:ext cx="9144000" cy="0"/>
          </a:xfrm>
          <a:prstGeom prst="rect">
            <a:avLst/>
          </a:prstGeom>
          <a:noFill/>
          <a:ln w="9525">
            <a:noFill/>
            <a:miter lim="800000"/>
            <a:headEnd/>
            <a:tailEnd/>
          </a:ln>
          <a:effectLst/>
        </p:spPr>
        <p:txBody>
          <a:bodyPr wrap="none" anchor="ctr">
            <a:spAutoFit/>
          </a:bodyPr>
          <a:lstStyle/>
          <a:p>
            <a:endParaRPr lang="zh-CN" altLang="en-US"/>
          </a:p>
        </p:txBody>
      </p:sp>
      <p:pic>
        <p:nvPicPr>
          <p:cNvPr id="140305" name="Picture 17" descr="chpt1-3"/>
          <p:cNvPicPr>
            <a:picLocks noChangeAspect="1" noChangeArrowheads="1"/>
          </p:cNvPicPr>
          <p:nvPr/>
        </p:nvPicPr>
        <p:blipFill>
          <a:blip r:embed="rId3" cstate="print"/>
          <a:srcRect/>
          <a:stretch>
            <a:fillRect/>
          </a:stretch>
        </p:blipFill>
        <p:spPr bwMode="auto">
          <a:xfrm>
            <a:off x="6227763" y="2924175"/>
            <a:ext cx="1800225" cy="1595438"/>
          </a:xfrm>
          <a:prstGeom prst="rect">
            <a:avLst/>
          </a:prstGeom>
          <a:noFill/>
        </p:spPr>
      </p:pic>
      <p:sp>
        <p:nvSpPr>
          <p:cNvPr id="140308" name="Rectangle 20"/>
          <p:cNvSpPr>
            <a:spLocks noChangeArrowheads="1"/>
          </p:cNvSpPr>
          <p:nvPr/>
        </p:nvSpPr>
        <p:spPr bwMode="auto">
          <a:xfrm>
            <a:off x="0" y="2652713"/>
            <a:ext cx="9144000" cy="0"/>
          </a:xfrm>
          <a:prstGeom prst="rect">
            <a:avLst/>
          </a:prstGeom>
          <a:noFill/>
          <a:ln w="9525">
            <a:noFill/>
            <a:miter lim="800000"/>
            <a:headEnd/>
            <a:tailEnd/>
          </a:ln>
          <a:effectLst/>
        </p:spPr>
        <p:txBody>
          <a:bodyPr wrap="none" anchor="ctr">
            <a:spAutoFit/>
          </a:bodyPr>
          <a:lstStyle/>
          <a:p>
            <a:endParaRPr lang="zh-CN" altLang="en-US"/>
          </a:p>
        </p:txBody>
      </p:sp>
      <p:pic>
        <p:nvPicPr>
          <p:cNvPr id="140307" name="Picture 19" descr="eddyc2"/>
          <p:cNvPicPr>
            <a:picLocks noChangeAspect="1" noChangeArrowheads="1"/>
          </p:cNvPicPr>
          <p:nvPr/>
        </p:nvPicPr>
        <p:blipFill>
          <a:blip r:embed="rId4" cstate="print">
            <a:grayscl/>
          </a:blip>
          <a:srcRect/>
          <a:stretch>
            <a:fillRect/>
          </a:stretch>
        </p:blipFill>
        <p:spPr bwMode="auto">
          <a:xfrm>
            <a:off x="6084888" y="4652963"/>
            <a:ext cx="2314575" cy="1552575"/>
          </a:xfrm>
          <a:prstGeom prst="rect">
            <a:avLst/>
          </a:prstGeom>
          <a:noFill/>
        </p:spPr>
      </p:pic>
      <p:sp>
        <p:nvSpPr>
          <p:cNvPr id="22" name="Rectangle 11"/>
          <p:cNvSpPr>
            <a:spLocks noChangeArrowheads="1"/>
          </p:cNvSpPr>
          <p:nvPr/>
        </p:nvSpPr>
        <p:spPr bwMode="auto">
          <a:xfrm>
            <a:off x="3563888" y="764704"/>
            <a:ext cx="2232248" cy="519113"/>
          </a:xfrm>
          <a:prstGeom prst="rect">
            <a:avLst/>
          </a:prstGeom>
          <a:noFill/>
          <a:ln w="9525">
            <a:noFill/>
            <a:miter lim="800000"/>
            <a:headEnd/>
            <a:tailEnd/>
          </a:ln>
          <a:effectLst/>
        </p:spPr>
        <p:txBody>
          <a:bodyPr wrap="square">
            <a:spAutoFit/>
          </a:bodyPr>
          <a:lstStyle/>
          <a:p>
            <a:r>
              <a:rPr kumimoji="1" lang="zh-CN" altLang="en-US" sz="2800" b="1" dirty="0" smtClean="0">
                <a:solidFill>
                  <a:srgbClr val="090539"/>
                </a:solidFill>
                <a:latin typeface="楷体_GB2312" pitchFamily="49" charset="-122"/>
                <a:ea typeface="楷体_GB2312" pitchFamily="49" charset="-122"/>
              </a:rPr>
              <a:t>切割磁铁</a:t>
            </a:r>
            <a:endParaRPr kumimoji="1" lang="zh-CN" altLang="en-US" sz="2800" b="1" dirty="0">
              <a:solidFill>
                <a:srgbClr val="090539"/>
              </a:solidFill>
              <a:latin typeface="楷体_GB2312" pitchFamily="49" charset="-122"/>
              <a:ea typeface="楷体_GB2312" pitchFamily="49" charset="-122"/>
            </a:endParaRPr>
          </a:p>
        </p:txBody>
      </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0" y="264318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1315" name="Rectangle 3"/>
          <p:cNvSpPr>
            <a:spLocks noChangeArrowheads="1"/>
          </p:cNvSpPr>
          <p:nvPr/>
        </p:nvSpPr>
        <p:spPr bwMode="auto">
          <a:xfrm>
            <a:off x="0" y="264795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1316" name="Rectangle 4"/>
          <p:cNvSpPr>
            <a:spLocks noChangeArrowheads="1"/>
          </p:cNvSpPr>
          <p:nvPr/>
        </p:nvSpPr>
        <p:spPr bwMode="auto">
          <a:xfrm>
            <a:off x="0" y="2652713"/>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1317" name="Rectangle 5"/>
          <p:cNvSpPr>
            <a:spLocks noChangeArrowheads="1"/>
          </p:cNvSpPr>
          <p:nvPr/>
        </p:nvSpPr>
        <p:spPr bwMode="auto">
          <a:xfrm>
            <a:off x="0" y="266223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1318" name="Rectangle 6"/>
          <p:cNvSpPr>
            <a:spLocks noChangeArrowheads="1"/>
          </p:cNvSpPr>
          <p:nvPr/>
        </p:nvSpPr>
        <p:spPr bwMode="auto">
          <a:xfrm>
            <a:off x="539750" y="1412875"/>
            <a:ext cx="5256213" cy="4664075"/>
          </a:xfrm>
          <a:prstGeom prst="rect">
            <a:avLst/>
          </a:prstGeom>
          <a:noFill/>
          <a:ln w="12700" cap="sq">
            <a:noFill/>
            <a:miter lim="800000"/>
            <a:headEnd type="none" w="sm" len="sm"/>
            <a:tailEnd type="none" w="sm" len="sm"/>
          </a:ln>
          <a:effectLst/>
        </p:spPr>
        <p:txBody>
          <a:bodyPr>
            <a:spAutoFit/>
          </a:bodyPr>
          <a:lstStyle/>
          <a:p>
            <a:pPr eaLnBrk="0" hangingPunct="0"/>
            <a:r>
              <a:rPr lang="en-US" altLang="zh-CN" sz="2000" b="1">
                <a:latin typeface="楷体_GB2312" pitchFamily="49" charset="-122"/>
                <a:ea typeface="楷体_GB2312" pitchFamily="49" charset="-122"/>
              </a:rPr>
              <a:t>    </a:t>
            </a:r>
            <a:r>
              <a:rPr lang="zh-CN" altLang="en-US" sz="2000" b="1">
                <a:latin typeface="楷体_GB2312" pitchFamily="49" charset="-122"/>
                <a:ea typeface="楷体_GB2312" pitchFamily="49" charset="-122"/>
              </a:rPr>
              <a:t>冲击磁铁是另一类特种磁铁，它提供一个在时间上有一定平顶宽度的脉冲磁场，脉冲具有非常快的上升和（或）下降沿，脉冲宽度的典型范围是</a:t>
            </a:r>
            <a:r>
              <a:rPr lang="en-US" altLang="zh-CN" sz="2000" b="1">
                <a:latin typeface="楷体_GB2312" pitchFamily="49" charset="-122"/>
                <a:ea typeface="楷体_GB2312" pitchFamily="49" charset="-122"/>
              </a:rPr>
              <a:t>1us</a:t>
            </a:r>
            <a:r>
              <a:rPr lang="zh-CN" altLang="en-US" sz="2000" b="1">
                <a:latin typeface="楷体_GB2312" pitchFamily="49" charset="-122"/>
                <a:ea typeface="楷体_GB2312" pitchFamily="49" charset="-122"/>
              </a:rPr>
              <a:t>，上升和（或）下降时间小于</a:t>
            </a:r>
            <a:r>
              <a:rPr lang="en-US" altLang="zh-CN" sz="2000" b="1">
                <a:latin typeface="楷体_GB2312" pitchFamily="49" charset="-122"/>
                <a:ea typeface="楷体_GB2312" pitchFamily="49" charset="-122"/>
              </a:rPr>
              <a:t>1us</a:t>
            </a:r>
            <a:r>
              <a:rPr lang="zh-CN" altLang="en-US" sz="2000" b="1">
                <a:latin typeface="楷体_GB2312" pitchFamily="49" charset="-122"/>
                <a:ea typeface="楷体_GB2312" pitchFamily="49" charset="-122"/>
              </a:rPr>
              <a:t>。根据不同加速器的粒子动力学要求，脉冲磁场可以是梯形波，也可以是半正弦波。冲击磁铁的作用是，在加速器的一个回旋周期内，对注入束或引出束完成一次瞬间的偏转，从而使束流进入或偏离加速器的中心轨道；或者使加速器闭轨在局部瞬间凸起，从而使循环束流靠近注入束，使注入束流进入加速器的接受度。为满足加速器粒子动力学的要求，冲击磁铁需要由高压大电流快脉冲电源励磁，而且磁铁的设计必须与电源的设计综合起来统一考虑。 </a:t>
            </a:r>
          </a:p>
        </p:txBody>
      </p:sp>
      <p:sp>
        <p:nvSpPr>
          <p:cNvPr id="141319" name="Rectangle 7"/>
          <p:cNvSpPr>
            <a:spLocks noChangeArrowheads="1"/>
          </p:cNvSpPr>
          <p:nvPr/>
        </p:nvSpPr>
        <p:spPr bwMode="auto">
          <a:xfrm>
            <a:off x="0" y="287655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1320"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1321" name="Rectangle 9"/>
          <p:cNvSpPr>
            <a:spLocks noChangeArrowheads="1"/>
          </p:cNvSpPr>
          <p:nvPr/>
        </p:nvSpPr>
        <p:spPr bwMode="auto">
          <a:xfrm>
            <a:off x="0" y="247173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1322" name="Rectangle 10"/>
          <p:cNvSpPr>
            <a:spLocks noChangeArrowheads="1"/>
          </p:cNvSpPr>
          <p:nvPr/>
        </p:nvSpPr>
        <p:spPr bwMode="auto">
          <a:xfrm>
            <a:off x="0" y="142398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1324" name="Rectangle 12"/>
          <p:cNvSpPr>
            <a:spLocks noChangeArrowheads="1"/>
          </p:cNvSpPr>
          <p:nvPr/>
        </p:nvSpPr>
        <p:spPr bwMode="auto">
          <a:xfrm>
            <a:off x="0" y="256698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1325" name="Rectangle 13"/>
          <p:cNvSpPr>
            <a:spLocks noChangeArrowheads="1"/>
          </p:cNvSpPr>
          <p:nvPr/>
        </p:nvSpPr>
        <p:spPr bwMode="auto">
          <a:xfrm>
            <a:off x="0" y="2428875"/>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1328" name="Rectangle 16"/>
          <p:cNvSpPr>
            <a:spLocks noChangeArrowheads="1"/>
          </p:cNvSpPr>
          <p:nvPr/>
        </p:nvSpPr>
        <p:spPr bwMode="auto">
          <a:xfrm>
            <a:off x="0" y="1981200"/>
            <a:ext cx="9144000" cy="0"/>
          </a:xfrm>
          <a:prstGeom prst="rect">
            <a:avLst/>
          </a:prstGeom>
          <a:noFill/>
          <a:ln w="9525">
            <a:noFill/>
            <a:miter lim="800000"/>
            <a:headEnd/>
            <a:tailEnd/>
          </a:ln>
          <a:effectLst/>
        </p:spPr>
        <p:txBody>
          <a:bodyPr wrap="none" anchor="ctr">
            <a:spAutoFit/>
          </a:bodyPr>
          <a:lstStyle/>
          <a:p>
            <a:endParaRPr lang="zh-CN" altLang="en-US"/>
          </a:p>
        </p:txBody>
      </p:sp>
      <p:pic>
        <p:nvPicPr>
          <p:cNvPr id="141327" name="Picture 15" descr="ha002"/>
          <p:cNvPicPr>
            <a:picLocks noChangeAspect="1" noChangeArrowheads="1"/>
          </p:cNvPicPr>
          <p:nvPr/>
        </p:nvPicPr>
        <p:blipFill>
          <a:blip r:embed="rId2" cstate="print">
            <a:grayscl/>
          </a:blip>
          <a:srcRect/>
          <a:stretch>
            <a:fillRect/>
          </a:stretch>
        </p:blipFill>
        <p:spPr bwMode="auto">
          <a:xfrm>
            <a:off x="5724525" y="1484313"/>
            <a:ext cx="2951163" cy="2347912"/>
          </a:xfrm>
          <a:prstGeom prst="rect">
            <a:avLst/>
          </a:prstGeom>
          <a:noFill/>
        </p:spPr>
      </p:pic>
      <p:pic>
        <p:nvPicPr>
          <p:cNvPr id="141330" name="Picture 18" descr="tek00001[1]"/>
          <p:cNvPicPr>
            <a:picLocks noChangeAspect="1" noChangeArrowheads="1"/>
          </p:cNvPicPr>
          <p:nvPr/>
        </p:nvPicPr>
        <p:blipFill>
          <a:blip r:embed="rId3" cstate="print"/>
          <a:srcRect/>
          <a:stretch>
            <a:fillRect/>
          </a:stretch>
        </p:blipFill>
        <p:spPr bwMode="auto">
          <a:xfrm>
            <a:off x="5795963" y="4076700"/>
            <a:ext cx="2665412" cy="1866900"/>
          </a:xfrm>
          <a:prstGeom prst="rect">
            <a:avLst/>
          </a:prstGeom>
          <a:noFill/>
        </p:spPr>
      </p:pic>
      <p:sp>
        <p:nvSpPr>
          <p:cNvPr id="19" name="Rectangle 11"/>
          <p:cNvSpPr>
            <a:spLocks noChangeArrowheads="1"/>
          </p:cNvSpPr>
          <p:nvPr/>
        </p:nvSpPr>
        <p:spPr bwMode="auto">
          <a:xfrm>
            <a:off x="3707904" y="764704"/>
            <a:ext cx="2232248" cy="519113"/>
          </a:xfrm>
          <a:prstGeom prst="rect">
            <a:avLst/>
          </a:prstGeom>
          <a:noFill/>
          <a:ln w="9525">
            <a:noFill/>
            <a:miter lim="800000"/>
            <a:headEnd/>
            <a:tailEnd/>
          </a:ln>
          <a:effectLst/>
        </p:spPr>
        <p:txBody>
          <a:bodyPr wrap="square">
            <a:spAutoFit/>
          </a:bodyPr>
          <a:lstStyle/>
          <a:p>
            <a:r>
              <a:rPr kumimoji="1" lang="zh-CN" altLang="en-US" sz="2800" b="1" dirty="0">
                <a:solidFill>
                  <a:srgbClr val="090539"/>
                </a:solidFill>
                <a:latin typeface="楷体_GB2312" pitchFamily="49" charset="-122"/>
                <a:ea typeface="楷体_GB2312" pitchFamily="49" charset="-122"/>
              </a:rPr>
              <a:t>冲击</a:t>
            </a:r>
            <a:r>
              <a:rPr kumimoji="1" lang="zh-CN" altLang="en-US" sz="2800" b="1" dirty="0" smtClean="0">
                <a:solidFill>
                  <a:srgbClr val="090539"/>
                </a:solidFill>
                <a:latin typeface="楷体_GB2312" pitchFamily="49" charset="-122"/>
                <a:ea typeface="楷体_GB2312" pitchFamily="49" charset="-122"/>
              </a:rPr>
              <a:t>磁铁</a:t>
            </a:r>
            <a:endParaRPr kumimoji="1" lang="zh-CN" altLang="en-US" sz="2800" b="1" dirty="0">
              <a:solidFill>
                <a:srgbClr val="090539"/>
              </a:solidFill>
              <a:latin typeface="楷体_GB2312" pitchFamily="49" charset="-122"/>
              <a:ea typeface="楷体_GB2312" pitchFamily="49" charset="-122"/>
            </a:endParaRP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0" y="264318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2339" name="Rectangle 3"/>
          <p:cNvSpPr>
            <a:spLocks noChangeArrowheads="1"/>
          </p:cNvSpPr>
          <p:nvPr/>
        </p:nvSpPr>
        <p:spPr bwMode="auto">
          <a:xfrm>
            <a:off x="0" y="264795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2340" name="Rectangle 4"/>
          <p:cNvSpPr>
            <a:spLocks noChangeArrowheads="1"/>
          </p:cNvSpPr>
          <p:nvPr/>
        </p:nvSpPr>
        <p:spPr bwMode="auto">
          <a:xfrm>
            <a:off x="0" y="2652713"/>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2341" name="Rectangle 5"/>
          <p:cNvSpPr>
            <a:spLocks noChangeArrowheads="1"/>
          </p:cNvSpPr>
          <p:nvPr/>
        </p:nvSpPr>
        <p:spPr bwMode="auto">
          <a:xfrm>
            <a:off x="0" y="266223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2342" name="Rectangle 6"/>
          <p:cNvSpPr>
            <a:spLocks noChangeArrowheads="1"/>
          </p:cNvSpPr>
          <p:nvPr/>
        </p:nvSpPr>
        <p:spPr bwMode="auto">
          <a:xfrm>
            <a:off x="539750" y="1412875"/>
            <a:ext cx="4752975" cy="4664075"/>
          </a:xfrm>
          <a:prstGeom prst="rect">
            <a:avLst/>
          </a:prstGeom>
          <a:noFill/>
          <a:ln w="12700" cap="sq">
            <a:noFill/>
            <a:miter lim="800000"/>
            <a:headEnd type="none" w="sm" len="sm"/>
            <a:tailEnd type="none" w="sm" len="sm"/>
          </a:ln>
          <a:effectLst/>
        </p:spPr>
        <p:txBody>
          <a:bodyPr>
            <a:spAutoFit/>
          </a:bodyPr>
          <a:lstStyle/>
          <a:p>
            <a:pPr eaLnBrk="0" hangingPunct="0"/>
            <a:r>
              <a:rPr lang="en-US" altLang="zh-CN" sz="2000" b="1" dirty="0">
                <a:latin typeface="楷体_GB2312" pitchFamily="49" charset="-122"/>
                <a:ea typeface="楷体_GB2312" pitchFamily="49" charset="-122"/>
              </a:rPr>
              <a:t>    </a:t>
            </a:r>
            <a:r>
              <a:rPr lang="zh-CN" altLang="en-US" sz="2000" b="1" dirty="0">
                <a:latin typeface="楷体_GB2312" pitchFamily="49" charset="-122"/>
                <a:ea typeface="楷体_GB2312" pitchFamily="49" charset="-122"/>
              </a:rPr>
              <a:t>冲击磁铁方案或类型的选择取决于脉冲的快慢，或涡流效应的强弱。对于</a:t>
            </a:r>
            <a:r>
              <a:rPr lang="en-US" altLang="zh-CN" sz="2000" b="1" dirty="0">
                <a:latin typeface="楷体_GB2312" pitchFamily="49" charset="-122"/>
                <a:ea typeface="楷体_GB2312" pitchFamily="49" charset="-122"/>
              </a:rPr>
              <a:t>100us</a:t>
            </a:r>
            <a:r>
              <a:rPr lang="zh-CN" altLang="en-US" sz="2000" b="1" dirty="0">
                <a:latin typeface="楷体_GB2312" pitchFamily="49" charset="-122"/>
                <a:ea typeface="楷体_GB2312" pitchFamily="49" charset="-122"/>
              </a:rPr>
              <a:t>以上宽度的脉冲磁场，一般采用薄硅钢片制做铁芯，磁铁置于真空外，采用内壁镀金</a:t>
            </a:r>
            <a:r>
              <a:rPr lang="zh-CN" altLang="en-US" sz="2000" b="1" dirty="0" smtClean="0">
                <a:latin typeface="楷体_GB2312" pitchFamily="49" charset="-122"/>
                <a:ea typeface="楷体_GB2312" pitchFamily="49" charset="-122"/>
              </a:rPr>
              <a:t>属膜的</a:t>
            </a:r>
            <a:r>
              <a:rPr lang="zh-CN" altLang="en-US" sz="2000" b="1" dirty="0">
                <a:latin typeface="楷体_GB2312" pitchFamily="49" charset="-122"/>
                <a:ea typeface="楷体_GB2312" pitchFamily="49" charset="-122"/>
              </a:rPr>
              <a:t>陶瓷真空盒作束流通道。对于</a:t>
            </a:r>
            <a:r>
              <a:rPr lang="en-US" altLang="zh-CN" sz="2000" b="1" dirty="0">
                <a:latin typeface="楷体_GB2312" pitchFamily="49" charset="-122"/>
                <a:ea typeface="楷体_GB2312" pitchFamily="49" charset="-122"/>
              </a:rPr>
              <a:t>1us-10us</a:t>
            </a:r>
            <a:r>
              <a:rPr lang="zh-CN" altLang="en-US" sz="2000" b="1" dirty="0">
                <a:latin typeface="楷体_GB2312" pitchFamily="49" charset="-122"/>
                <a:ea typeface="楷体_GB2312" pitchFamily="49" charset="-122"/>
              </a:rPr>
              <a:t>宽度的脉冲磁场，需要采用铁氧体材料制做铁芯，磁铁置于真空外，同样采用镀模陶瓷真空盒作束流通道。对于</a:t>
            </a:r>
            <a:r>
              <a:rPr lang="en-US" altLang="zh-CN" sz="2000" b="1" dirty="0">
                <a:latin typeface="楷体_GB2312" pitchFamily="49" charset="-122"/>
                <a:ea typeface="楷体_GB2312" pitchFamily="49" charset="-122"/>
              </a:rPr>
              <a:t>100ns-1us</a:t>
            </a:r>
            <a:r>
              <a:rPr lang="zh-CN" altLang="en-US" sz="2000" b="1" dirty="0">
                <a:latin typeface="楷体_GB2312" pitchFamily="49" charset="-122"/>
                <a:ea typeface="楷体_GB2312" pitchFamily="49" charset="-122"/>
              </a:rPr>
              <a:t>宽度的脉冲磁场，可以采用铁氧体材料制做铁芯，但磁铁必须置于真空内，若真空度要求很高，则需要考虑空芯线圈型的冲击磁铁。对于</a:t>
            </a:r>
            <a:r>
              <a:rPr lang="en-US" altLang="zh-CN" sz="2000" b="1" dirty="0">
                <a:latin typeface="楷体_GB2312" pitchFamily="49" charset="-122"/>
                <a:ea typeface="楷体_GB2312" pitchFamily="49" charset="-122"/>
              </a:rPr>
              <a:t>100ns</a:t>
            </a:r>
            <a:r>
              <a:rPr lang="zh-CN" altLang="en-US" sz="2000" b="1" dirty="0">
                <a:latin typeface="楷体_GB2312" pitchFamily="49" charset="-122"/>
                <a:ea typeface="楷体_GB2312" pitchFamily="49" charset="-122"/>
              </a:rPr>
              <a:t>以下宽度的脉冲磁场，需要考虑结构非常复杂的传输线型冲击磁铁。</a:t>
            </a:r>
          </a:p>
          <a:p>
            <a:pPr eaLnBrk="0" hangingPunct="0"/>
            <a:endParaRPr lang="en-US" altLang="zh-CN" sz="2000" b="1" dirty="0">
              <a:latin typeface="楷体_GB2312" pitchFamily="49" charset="-122"/>
              <a:ea typeface="楷体_GB2312" pitchFamily="49" charset="-122"/>
            </a:endParaRPr>
          </a:p>
        </p:txBody>
      </p:sp>
      <p:sp>
        <p:nvSpPr>
          <p:cNvPr id="142343" name="Rectangle 7"/>
          <p:cNvSpPr>
            <a:spLocks noChangeArrowheads="1"/>
          </p:cNvSpPr>
          <p:nvPr/>
        </p:nvSpPr>
        <p:spPr bwMode="auto">
          <a:xfrm>
            <a:off x="0" y="287655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2344"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2345" name="Rectangle 9"/>
          <p:cNvSpPr>
            <a:spLocks noChangeArrowheads="1"/>
          </p:cNvSpPr>
          <p:nvPr/>
        </p:nvSpPr>
        <p:spPr bwMode="auto">
          <a:xfrm>
            <a:off x="0" y="247173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2346" name="Rectangle 10"/>
          <p:cNvSpPr>
            <a:spLocks noChangeArrowheads="1"/>
          </p:cNvSpPr>
          <p:nvPr/>
        </p:nvSpPr>
        <p:spPr bwMode="auto">
          <a:xfrm>
            <a:off x="0" y="142398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2348" name="Rectangle 12"/>
          <p:cNvSpPr>
            <a:spLocks noChangeArrowheads="1"/>
          </p:cNvSpPr>
          <p:nvPr/>
        </p:nvSpPr>
        <p:spPr bwMode="auto">
          <a:xfrm>
            <a:off x="0" y="256698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2349" name="Rectangle 13"/>
          <p:cNvSpPr>
            <a:spLocks noChangeArrowheads="1"/>
          </p:cNvSpPr>
          <p:nvPr/>
        </p:nvSpPr>
        <p:spPr bwMode="auto">
          <a:xfrm>
            <a:off x="0" y="2428875"/>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42350" name="Rectangle 14"/>
          <p:cNvSpPr>
            <a:spLocks noChangeArrowheads="1"/>
          </p:cNvSpPr>
          <p:nvPr/>
        </p:nvSpPr>
        <p:spPr bwMode="auto">
          <a:xfrm>
            <a:off x="0" y="1981200"/>
            <a:ext cx="9144000" cy="0"/>
          </a:xfrm>
          <a:prstGeom prst="rect">
            <a:avLst/>
          </a:prstGeom>
          <a:noFill/>
          <a:ln w="9525">
            <a:noFill/>
            <a:miter lim="800000"/>
            <a:headEnd/>
            <a:tailEnd/>
          </a:ln>
          <a:effectLst/>
        </p:spPr>
        <p:txBody>
          <a:bodyPr wrap="none" anchor="ctr">
            <a:spAutoFit/>
          </a:bodyPr>
          <a:lstStyle/>
          <a:p>
            <a:endParaRPr lang="zh-CN" altLang="en-US"/>
          </a:p>
        </p:txBody>
      </p:sp>
      <p:pic>
        <p:nvPicPr>
          <p:cNvPr id="142353" name="Picture 17" descr="Drawing"/>
          <p:cNvPicPr>
            <a:picLocks noChangeAspect="1" noChangeArrowheads="1"/>
          </p:cNvPicPr>
          <p:nvPr/>
        </p:nvPicPr>
        <p:blipFill>
          <a:blip r:embed="rId2" cstate="print"/>
          <a:srcRect/>
          <a:stretch>
            <a:fillRect/>
          </a:stretch>
        </p:blipFill>
        <p:spPr bwMode="auto">
          <a:xfrm>
            <a:off x="5076825" y="1484313"/>
            <a:ext cx="1873250" cy="1376362"/>
          </a:xfrm>
          <a:prstGeom prst="rect">
            <a:avLst/>
          </a:prstGeom>
          <a:noFill/>
        </p:spPr>
      </p:pic>
      <p:pic>
        <p:nvPicPr>
          <p:cNvPr id="142354" name="Picture 18" descr="tu2"/>
          <p:cNvPicPr>
            <a:picLocks noChangeAspect="1" noChangeArrowheads="1"/>
          </p:cNvPicPr>
          <p:nvPr/>
        </p:nvPicPr>
        <p:blipFill>
          <a:blip r:embed="rId3" cstate="print"/>
          <a:srcRect/>
          <a:stretch>
            <a:fillRect/>
          </a:stretch>
        </p:blipFill>
        <p:spPr bwMode="auto">
          <a:xfrm>
            <a:off x="6948488" y="1484313"/>
            <a:ext cx="1871662" cy="1350962"/>
          </a:xfrm>
          <a:prstGeom prst="rect">
            <a:avLst/>
          </a:prstGeom>
          <a:noFill/>
        </p:spPr>
      </p:pic>
      <p:pic>
        <p:nvPicPr>
          <p:cNvPr id="142358" name="Picture 22" descr="Drawing09-05-01"/>
          <p:cNvPicPr>
            <a:picLocks noChangeAspect="1" noChangeArrowheads="1"/>
          </p:cNvPicPr>
          <p:nvPr/>
        </p:nvPicPr>
        <p:blipFill>
          <a:blip r:embed="rId4" cstate="print"/>
          <a:srcRect/>
          <a:stretch>
            <a:fillRect/>
          </a:stretch>
        </p:blipFill>
        <p:spPr bwMode="auto">
          <a:xfrm>
            <a:off x="5219700" y="2924175"/>
            <a:ext cx="1584325" cy="1414463"/>
          </a:xfrm>
          <a:prstGeom prst="rect">
            <a:avLst/>
          </a:prstGeom>
          <a:noFill/>
        </p:spPr>
      </p:pic>
      <p:pic>
        <p:nvPicPr>
          <p:cNvPr id="142359" name="Picture 23" descr="ActiveKickerStructure1EV"/>
          <p:cNvPicPr>
            <a:picLocks noChangeAspect="1" noChangeArrowheads="1"/>
          </p:cNvPicPr>
          <p:nvPr/>
        </p:nvPicPr>
        <p:blipFill>
          <a:blip r:embed="rId5" cstate="print"/>
          <a:srcRect/>
          <a:stretch>
            <a:fillRect/>
          </a:stretch>
        </p:blipFill>
        <p:spPr bwMode="auto">
          <a:xfrm>
            <a:off x="7092950" y="2997200"/>
            <a:ext cx="1439863" cy="1358900"/>
          </a:xfrm>
          <a:prstGeom prst="rect">
            <a:avLst/>
          </a:prstGeom>
          <a:noFill/>
        </p:spPr>
      </p:pic>
      <p:pic>
        <p:nvPicPr>
          <p:cNvPr id="142360" name="Picture 24"/>
          <p:cNvPicPr>
            <a:picLocks noChangeAspect="1" noChangeArrowheads="1"/>
          </p:cNvPicPr>
          <p:nvPr/>
        </p:nvPicPr>
        <p:blipFill>
          <a:blip r:embed="rId6" cstate="print"/>
          <a:srcRect/>
          <a:stretch>
            <a:fillRect/>
          </a:stretch>
        </p:blipFill>
        <p:spPr bwMode="auto">
          <a:xfrm>
            <a:off x="5435600" y="4292600"/>
            <a:ext cx="3167063" cy="1884363"/>
          </a:xfrm>
          <a:prstGeom prst="rect">
            <a:avLst/>
          </a:prstGeom>
          <a:noFill/>
          <a:ln w="9525">
            <a:noFill/>
            <a:miter lim="800000"/>
            <a:headEnd/>
            <a:tailEnd/>
          </a:ln>
          <a:effectLst/>
        </p:spPr>
      </p:pic>
      <p:sp>
        <p:nvSpPr>
          <p:cNvPr id="22" name="Rectangle 11"/>
          <p:cNvSpPr>
            <a:spLocks noChangeArrowheads="1"/>
          </p:cNvSpPr>
          <p:nvPr/>
        </p:nvSpPr>
        <p:spPr bwMode="auto">
          <a:xfrm>
            <a:off x="3707904" y="764704"/>
            <a:ext cx="2232248" cy="519113"/>
          </a:xfrm>
          <a:prstGeom prst="rect">
            <a:avLst/>
          </a:prstGeom>
          <a:noFill/>
          <a:ln w="9525">
            <a:noFill/>
            <a:miter lim="800000"/>
            <a:headEnd/>
            <a:tailEnd/>
          </a:ln>
          <a:effectLst/>
        </p:spPr>
        <p:txBody>
          <a:bodyPr wrap="square">
            <a:spAutoFit/>
          </a:bodyPr>
          <a:lstStyle/>
          <a:p>
            <a:r>
              <a:rPr kumimoji="1" lang="zh-CN" altLang="en-US" sz="2800" b="1" dirty="0">
                <a:solidFill>
                  <a:srgbClr val="090539"/>
                </a:solidFill>
                <a:latin typeface="楷体_GB2312" pitchFamily="49" charset="-122"/>
                <a:ea typeface="楷体_GB2312" pitchFamily="49" charset="-122"/>
              </a:rPr>
              <a:t>冲击</a:t>
            </a:r>
            <a:r>
              <a:rPr kumimoji="1" lang="zh-CN" altLang="en-US" sz="2800" b="1" dirty="0" smtClean="0">
                <a:solidFill>
                  <a:srgbClr val="090539"/>
                </a:solidFill>
                <a:latin typeface="楷体_GB2312" pitchFamily="49" charset="-122"/>
                <a:ea typeface="楷体_GB2312" pitchFamily="49" charset="-122"/>
              </a:rPr>
              <a:t>磁铁</a:t>
            </a:r>
            <a:endParaRPr kumimoji="1" lang="zh-CN" altLang="en-US" sz="2800" b="1" dirty="0">
              <a:solidFill>
                <a:srgbClr val="090539"/>
              </a:solidFill>
              <a:latin typeface="楷体_GB2312" pitchFamily="49" charset="-122"/>
              <a:ea typeface="楷体_GB2312" pitchFamily="49" charset="-122"/>
            </a:endParaRPr>
          </a:p>
        </p:txBody>
      </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467544" y="1340768"/>
            <a:ext cx="8496746" cy="923330"/>
          </a:xfrm>
          <a:prstGeom prst="rect">
            <a:avLst/>
          </a:prstGeom>
          <a:noFill/>
          <a:ln w="12700" cap="sq">
            <a:noFill/>
            <a:miter lim="800000"/>
            <a:headEnd type="none" w="sm" len="sm"/>
            <a:tailEnd type="none" w="sm" len="sm"/>
          </a:ln>
          <a:effectLst/>
        </p:spPr>
        <p:txBody>
          <a:bodyPr wrap="square">
            <a:spAutoFit/>
          </a:bodyPr>
          <a:lstStyle/>
          <a:p>
            <a:pPr eaLnBrk="0" hangingPunct="0"/>
            <a:r>
              <a:rPr lang="en-US" altLang="zh-CN" sz="1600" b="1" dirty="0">
                <a:ea typeface="楷体_GB2312" pitchFamily="49" charset="-122"/>
              </a:rPr>
              <a:t>       </a:t>
            </a:r>
            <a:r>
              <a:rPr lang="en-US" altLang="zh-CN" sz="1800" b="1" dirty="0">
                <a:ea typeface="楷体_GB2312" pitchFamily="49" charset="-122"/>
              </a:rPr>
              <a:t>RCS</a:t>
            </a:r>
            <a:r>
              <a:rPr lang="zh-CN" altLang="en-US" sz="1800" b="1" dirty="0">
                <a:ea typeface="楷体_GB2312" pitchFamily="49" charset="-122"/>
              </a:rPr>
              <a:t>注入系统由</a:t>
            </a:r>
            <a:r>
              <a:rPr lang="en-US" altLang="zh-CN" sz="1800" b="1" dirty="0">
                <a:ea typeface="楷体_GB2312" pitchFamily="49" charset="-122"/>
              </a:rPr>
              <a:t>4</a:t>
            </a:r>
            <a:r>
              <a:rPr lang="zh-CN" altLang="en-US" sz="1800" b="1" dirty="0">
                <a:ea typeface="楷体_GB2312" pitchFamily="49" charset="-122"/>
              </a:rPr>
              <a:t>块直流固定凸轨磁铁（</a:t>
            </a:r>
            <a:r>
              <a:rPr lang="en-US" altLang="zh-CN" sz="1800" b="1" dirty="0">
                <a:ea typeface="楷体_GB2312" pitchFamily="49" charset="-122"/>
              </a:rPr>
              <a:t>BC</a:t>
            </a:r>
            <a:r>
              <a:rPr lang="zh-CN" altLang="en-US" sz="1800" b="1" dirty="0">
                <a:ea typeface="楷体_GB2312" pitchFamily="49" charset="-122"/>
              </a:rPr>
              <a:t>）、</a:t>
            </a:r>
            <a:r>
              <a:rPr lang="en-US" altLang="zh-CN" sz="1800" b="1" dirty="0">
                <a:ea typeface="楷体_GB2312" pitchFamily="49" charset="-122"/>
              </a:rPr>
              <a:t>4</a:t>
            </a:r>
            <a:r>
              <a:rPr lang="zh-CN" altLang="en-US" sz="1800" b="1" dirty="0">
                <a:ea typeface="楷体_GB2312" pitchFamily="49" charset="-122"/>
              </a:rPr>
              <a:t>块水平涂抹脉冲凸轨磁铁（</a:t>
            </a:r>
            <a:r>
              <a:rPr lang="en-US" altLang="zh-CN" sz="1800" b="1" dirty="0">
                <a:ea typeface="楷体_GB2312" pitchFamily="49" charset="-122"/>
              </a:rPr>
              <a:t>BH</a:t>
            </a:r>
            <a:r>
              <a:rPr lang="zh-CN" altLang="en-US" sz="1800" b="1" dirty="0">
                <a:ea typeface="楷体_GB2312" pitchFamily="49" charset="-122"/>
              </a:rPr>
              <a:t>）、</a:t>
            </a:r>
            <a:r>
              <a:rPr lang="en-US" altLang="zh-CN" sz="1800" b="1" dirty="0">
                <a:ea typeface="楷体_GB2312" pitchFamily="49" charset="-122"/>
              </a:rPr>
              <a:t>4</a:t>
            </a:r>
            <a:r>
              <a:rPr lang="zh-CN" altLang="en-US" sz="1800" b="1" dirty="0">
                <a:ea typeface="楷体_GB2312" pitchFamily="49" charset="-122"/>
              </a:rPr>
              <a:t>块垂直涂抹脉冲凸轨磁铁（</a:t>
            </a:r>
            <a:r>
              <a:rPr lang="en-US" altLang="zh-CN" sz="1800" b="1" dirty="0">
                <a:ea typeface="楷体_GB2312" pitchFamily="49" charset="-122"/>
              </a:rPr>
              <a:t>BV</a:t>
            </a:r>
            <a:r>
              <a:rPr lang="zh-CN" altLang="en-US" sz="1800" b="1" dirty="0">
                <a:ea typeface="楷体_GB2312" pitchFamily="49" charset="-122"/>
              </a:rPr>
              <a:t>）、</a:t>
            </a:r>
            <a:r>
              <a:rPr lang="en-US" altLang="zh-CN" sz="1800" b="1" dirty="0">
                <a:ea typeface="楷体_GB2312" pitchFamily="49" charset="-122"/>
              </a:rPr>
              <a:t>2</a:t>
            </a:r>
            <a:r>
              <a:rPr lang="zh-CN" altLang="en-US" sz="1800" b="1" dirty="0">
                <a:ea typeface="楷体_GB2312" pitchFamily="49" charset="-122"/>
              </a:rPr>
              <a:t>块直流切割磁铁（</a:t>
            </a:r>
            <a:r>
              <a:rPr lang="en-US" altLang="zh-CN" sz="1800" b="1" dirty="0">
                <a:ea typeface="楷体_GB2312" pitchFamily="49" charset="-122"/>
              </a:rPr>
              <a:t>ISEP</a:t>
            </a:r>
            <a:r>
              <a:rPr lang="zh-CN" altLang="en-US" sz="1800" b="1" dirty="0">
                <a:ea typeface="楷体_GB2312" pitchFamily="49" charset="-122"/>
              </a:rPr>
              <a:t>）和</a:t>
            </a:r>
            <a:r>
              <a:rPr lang="en-US" altLang="zh-CN" sz="1800" b="1" dirty="0">
                <a:ea typeface="楷体_GB2312" pitchFamily="49" charset="-122"/>
              </a:rPr>
              <a:t>2</a:t>
            </a:r>
            <a:r>
              <a:rPr lang="zh-CN" altLang="en-US" sz="1800" b="1" dirty="0">
                <a:ea typeface="楷体_GB2312" pitchFamily="49" charset="-122"/>
              </a:rPr>
              <a:t>个剥离膜组成（</a:t>
            </a:r>
            <a:r>
              <a:rPr lang="en-US" altLang="zh-CN" sz="1800" b="1" dirty="0">
                <a:ea typeface="楷体_GB2312" pitchFamily="49" charset="-122"/>
              </a:rPr>
              <a:t>STR</a:t>
            </a:r>
            <a:r>
              <a:rPr lang="zh-CN" altLang="en-US" sz="1800" b="1" dirty="0">
                <a:ea typeface="楷体_GB2312" pitchFamily="49" charset="-122"/>
              </a:rPr>
              <a:t>），所有这些元部件均放在一</a:t>
            </a:r>
            <a:r>
              <a:rPr lang="zh-CN" altLang="en-US" sz="1800" b="1" dirty="0" smtClean="0">
                <a:ea typeface="楷体_GB2312" pitchFamily="49" charset="-122"/>
              </a:rPr>
              <a:t>个</a:t>
            </a:r>
            <a:r>
              <a:rPr lang="en-US" altLang="zh-CN" sz="1800" b="1" dirty="0" smtClean="0">
                <a:ea typeface="楷体_GB2312" pitchFamily="49" charset="-122"/>
              </a:rPr>
              <a:t>11m</a:t>
            </a:r>
            <a:r>
              <a:rPr lang="zh-CN" altLang="en-US" sz="1800" b="1" dirty="0">
                <a:ea typeface="楷体_GB2312" pitchFamily="49" charset="-122"/>
              </a:rPr>
              <a:t>长的直线节上，空间非常紧张。</a:t>
            </a:r>
            <a:endParaRPr lang="zh-CN" altLang="en-US" sz="1800" b="1" dirty="0">
              <a:latin typeface="Arial" charset="0"/>
              <a:ea typeface="楷体_GB2312" pitchFamily="49" charset="-122"/>
            </a:endParaRPr>
          </a:p>
        </p:txBody>
      </p:sp>
      <p:pic>
        <p:nvPicPr>
          <p:cNvPr id="157701" name="Picture 5" descr="InjectionLayout"/>
          <p:cNvPicPr>
            <a:picLocks noChangeAspect="1" noChangeArrowheads="1"/>
          </p:cNvPicPr>
          <p:nvPr/>
        </p:nvPicPr>
        <p:blipFill>
          <a:blip r:embed="rId2" cstate="print"/>
          <a:srcRect/>
          <a:stretch>
            <a:fillRect/>
          </a:stretch>
        </p:blipFill>
        <p:spPr bwMode="auto">
          <a:xfrm>
            <a:off x="2124075" y="2349500"/>
            <a:ext cx="4320133" cy="2296477"/>
          </a:xfrm>
          <a:prstGeom prst="rect">
            <a:avLst/>
          </a:prstGeom>
          <a:noFill/>
        </p:spPr>
      </p:pic>
      <p:sp>
        <p:nvSpPr>
          <p:cNvPr id="8" name="Rectangle 11"/>
          <p:cNvSpPr>
            <a:spLocks noChangeArrowheads="1"/>
          </p:cNvSpPr>
          <p:nvPr/>
        </p:nvSpPr>
        <p:spPr bwMode="auto">
          <a:xfrm>
            <a:off x="2843808" y="764704"/>
            <a:ext cx="4392488" cy="523220"/>
          </a:xfrm>
          <a:prstGeom prst="rect">
            <a:avLst/>
          </a:prstGeom>
          <a:noFill/>
          <a:ln w="9525">
            <a:noFill/>
            <a:miter lim="800000"/>
            <a:headEnd/>
            <a:tailEnd/>
          </a:ln>
          <a:effectLst/>
        </p:spPr>
        <p:txBody>
          <a:bodyPr wrap="square">
            <a:spAutoFit/>
          </a:bodyPr>
          <a:lstStyle/>
          <a:p>
            <a:r>
              <a:rPr kumimoji="1" lang="en-US" altLang="zh-CN" sz="2800" b="1" dirty="0" smtClean="0">
                <a:solidFill>
                  <a:srgbClr val="090539"/>
                </a:solidFill>
                <a:latin typeface="楷体_GB2312" pitchFamily="49" charset="-122"/>
                <a:ea typeface="楷体_GB2312" pitchFamily="49" charset="-122"/>
              </a:rPr>
              <a:t>CSNS/RCS</a:t>
            </a:r>
            <a:r>
              <a:rPr kumimoji="1" lang="zh-CN" altLang="en-US" sz="2800" b="1" dirty="0" smtClean="0">
                <a:solidFill>
                  <a:srgbClr val="090539"/>
                </a:solidFill>
                <a:latin typeface="楷体_GB2312" pitchFamily="49" charset="-122"/>
                <a:ea typeface="楷体_GB2312" pitchFamily="49" charset="-122"/>
              </a:rPr>
              <a:t>注入系统</a:t>
            </a:r>
            <a:endParaRPr kumimoji="1" lang="zh-CN" altLang="en-US" sz="2800" b="1" dirty="0">
              <a:solidFill>
                <a:srgbClr val="090539"/>
              </a:solidFill>
              <a:latin typeface="楷体_GB2312" pitchFamily="49" charset="-122"/>
              <a:ea typeface="楷体_GB2312" pitchFamily="49" charset="-122"/>
            </a:endParaRPr>
          </a:p>
        </p:txBody>
      </p:sp>
      <p:pic>
        <p:nvPicPr>
          <p:cNvPr id="157703" name="Picture 7"/>
          <p:cNvPicPr>
            <a:picLocks noChangeAspect="1" noChangeArrowheads="1"/>
          </p:cNvPicPr>
          <p:nvPr/>
        </p:nvPicPr>
        <p:blipFill>
          <a:blip r:embed="rId3" cstate="print"/>
          <a:srcRect/>
          <a:stretch>
            <a:fillRect/>
          </a:stretch>
        </p:blipFill>
        <p:spPr bwMode="auto">
          <a:xfrm>
            <a:off x="1259632" y="4365104"/>
            <a:ext cx="6747688" cy="18002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ChangeArrowheads="1"/>
          </p:cNvSpPr>
          <p:nvPr/>
        </p:nvSpPr>
        <p:spPr bwMode="auto">
          <a:xfrm>
            <a:off x="323528" y="1340768"/>
            <a:ext cx="8676456" cy="641350"/>
          </a:xfrm>
          <a:prstGeom prst="rect">
            <a:avLst/>
          </a:prstGeom>
          <a:noFill/>
          <a:ln w="12700" cap="sq">
            <a:noFill/>
            <a:miter lim="800000"/>
            <a:headEnd type="none" w="sm" len="sm"/>
            <a:tailEnd type="none" w="sm" len="sm"/>
          </a:ln>
          <a:effectLst/>
        </p:spPr>
        <p:txBody>
          <a:bodyPr wrap="square">
            <a:spAutoFit/>
          </a:bodyPr>
          <a:lstStyle/>
          <a:p>
            <a:pPr eaLnBrk="0" hangingPunct="0"/>
            <a:r>
              <a:rPr kumimoji="1" lang="en-GB" altLang="zh-CN" sz="1800" b="1" dirty="0">
                <a:ea typeface="楷体_GB2312" pitchFamily="49" charset="-122"/>
              </a:rPr>
              <a:t>      </a:t>
            </a:r>
            <a:r>
              <a:rPr kumimoji="1" lang="zh-CN" altLang="en-GB" sz="1800" b="1" dirty="0">
                <a:ea typeface="楷体_GB2312" pitchFamily="49" charset="-122"/>
              </a:rPr>
              <a:t>引出系统</a:t>
            </a:r>
            <a:r>
              <a:rPr kumimoji="1" lang="zh-CN" altLang="en-GB" sz="1800" b="1" dirty="0" smtClean="0">
                <a:ea typeface="楷体_GB2312" pitchFamily="49" charset="-122"/>
              </a:rPr>
              <a:t>由</a:t>
            </a:r>
            <a:r>
              <a:rPr kumimoji="1" lang="en-US" altLang="zh-CN" sz="1800" b="1" dirty="0">
                <a:ea typeface="楷体_GB2312" pitchFamily="49" charset="-122"/>
              </a:rPr>
              <a:t>8</a:t>
            </a:r>
            <a:r>
              <a:rPr kumimoji="1" lang="zh-CN" altLang="en-GB" sz="1800" b="1" dirty="0" smtClean="0">
                <a:ea typeface="楷体_GB2312" pitchFamily="49" charset="-122"/>
              </a:rPr>
              <a:t>块</a:t>
            </a:r>
            <a:r>
              <a:rPr kumimoji="1" lang="zh-CN" altLang="en-GB" sz="1800" b="1" dirty="0">
                <a:ea typeface="楷体_GB2312" pitchFamily="49" charset="-122"/>
              </a:rPr>
              <a:t>垂直方向的快脉冲磁铁（</a:t>
            </a:r>
            <a:r>
              <a:rPr kumimoji="1" lang="en-GB" altLang="zh-CN" sz="1800" b="1" dirty="0">
                <a:ea typeface="楷体_GB2312" pitchFamily="49" charset="-122"/>
              </a:rPr>
              <a:t>K）</a:t>
            </a:r>
            <a:r>
              <a:rPr kumimoji="1" lang="zh-CN" altLang="en-GB" sz="1800" b="1" dirty="0">
                <a:ea typeface="楷体_GB2312" pitchFamily="49" charset="-122"/>
              </a:rPr>
              <a:t>和1块水平方向的直流</a:t>
            </a:r>
            <a:r>
              <a:rPr kumimoji="1" lang="en-GB" altLang="zh-CN" sz="1800" b="1" dirty="0" err="1">
                <a:ea typeface="楷体_GB2312" pitchFamily="49" charset="-122"/>
              </a:rPr>
              <a:t>Lambertson</a:t>
            </a:r>
            <a:r>
              <a:rPr kumimoji="1" lang="zh-CN" altLang="en-GB" sz="1800" b="1" dirty="0">
                <a:ea typeface="楷体_GB2312" pitchFamily="49" charset="-122"/>
              </a:rPr>
              <a:t>磁铁组成。</a:t>
            </a:r>
            <a:endParaRPr kumimoji="1" lang="zh-CN" altLang="en-US" sz="1800" b="1" dirty="0">
              <a:ea typeface="楷体_GB2312" pitchFamily="49" charset="-122"/>
            </a:endParaRPr>
          </a:p>
        </p:txBody>
      </p:sp>
      <p:pic>
        <p:nvPicPr>
          <p:cNvPr id="159748" name="Picture 4" descr="RCS_Extract_V7_10Single_lay"/>
          <p:cNvPicPr>
            <a:picLocks noChangeAspect="1" noChangeArrowheads="1"/>
          </p:cNvPicPr>
          <p:nvPr/>
        </p:nvPicPr>
        <p:blipFill>
          <a:blip r:embed="rId2" cstate="print"/>
          <a:srcRect/>
          <a:stretch>
            <a:fillRect/>
          </a:stretch>
        </p:blipFill>
        <p:spPr bwMode="auto">
          <a:xfrm>
            <a:off x="1043608" y="1988840"/>
            <a:ext cx="6624638" cy="2185987"/>
          </a:xfrm>
          <a:prstGeom prst="rect">
            <a:avLst/>
          </a:prstGeom>
          <a:noFill/>
        </p:spPr>
      </p:pic>
      <p:sp>
        <p:nvSpPr>
          <p:cNvPr id="7" name="Rectangle 11"/>
          <p:cNvSpPr>
            <a:spLocks noChangeArrowheads="1"/>
          </p:cNvSpPr>
          <p:nvPr/>
        </p:nvSpPr>
        <p:spPr bwMode="auto">
          <a:xfrm>
            <a:off x="2843808" y="764704"/>
            <a:ext cx="4392488" cy="523220"/>
          </a:xfrm>
          <a:prstGeom prst="rect">
            <a:avLst/>
          </a:prstGeom>
          <a:noFill/>
          <a:ln w="9525">
            <a:noFill/>
            <a:miter lim="800000"/>
            <a:headEnd/>
            <a:tailEnd/>
          </a:ln>
          <a:effectLst/>
        </p:spPr>
        <p:txBody>
          <a:bodyPr wrap="square">
            <a:spAutoFit/>
          </a:bodyPr>
          <a:lstStyle/>
          <a:p>
            <a:r>
              <a:rPr kumimoji="1" lang="en-US" altLang="zh-CN" sz="2800" b="1" dirty="0" smtClean="0">
                <a:solidFill>
                  <a:srgbClr val="090539"/>
                </a:solidFill>
                <a:latin typeface="楷体_GB2312" pitchFamily="49" charset="-122"/>
                <a:ea typeface="楷体_GB2312" pitchFamily="49" charset="-122"/>
              </a:rPr>
              <a:t>CSNS/RCS</a:t>
            </a:r>
            <a:r>
              <a:rPr kumimoji="1" lang="zh-CN" altLang="en-US" sz="2800" b="1" dirty="0">
                <a:solidFill>
                  <a:srgbClr val="090539"/>
                </a:solidFill>
                <a:latin typeface="楷体_GB2312" pitchFamily="49" charset="-122"/>
                <a:ea typeface="楷体_GB2312" pitchFamily="49" charset="-122"/>
              </a:rPr>
              <a:t>引出</a:t>
            </a:r>
            <a:r>
              <a:rPr kumimoji="1" lang="zh-CN" altLang="en-US" sz="2800" b="1" dirty="0" smtClean="0">
                <a:solidFill>
                  <a:srgbClr val="090539"/>
                </a:solidFill>
                <a:latin typeface="楷体_GB2312" pitchFamily="49" charset="-122"/>
                <a:ea typeface="楷体_GB2312" pitchFamily="49" charset="-122"/>
              </a:rPr>
              <a:t>系统</a:t>
            </a:r>
            <a:endParaRPr kumimoji="1" lang="zh-CN" altLang="en-US" sz="2800" b="1" dirty="0">
              <a:solidFill>
                <a:srgbClr val="090539"/>
              </a:solidFill>
              <a:latin typeface="楷体_GB2312" pitchFamily="49" charset="-122"/>
              <a:ea typeface="楷体_GB2312" pitchFamily="49" charset="-122"/>
            </a:endParaRPr>
          </a:p>
        </p:txBody>
      </p:sp>
      <p:pic>
        <p:nvPicPr>
          <p:cNvPr id="159750" name="Picture 6"/>
          <p:cNvPicPr>
            <a:picLocks noChangeAspect="1" noChangeArrowheads="1"/>
          </p:cNvPicPr>
          <p:nvPr/>
        </p:nvPicPr>
        <p:blipFill>
          <a:blip r:embed="rId3" cstate="print"/>
          <a:srcRect/>
          <a:stretch>
            <a:fillRect/>
          </a:stretch>
        </p:blipFill>
        <p:spPr bwMode="auto">
          <a:xfrm>
            <a:off x="971600" y="4365104"/>
            <a:ext cx="6768752" cy="1730542"/>
          </a:xfrm>
          <a:prstGeom prst="rect">
            <a:avLst/>
          </a:prstGeom>
          <a:noFill/>
          <a:ln w="9525">
            <a:noFill/>
            <a:miter lim="800000"/>
            <a:headEnd/>
            <a:tailEnd/>
          </a:ln>
        </p:spPr>
      </p:pic>
    </p:spTree>
  </p:cSld>
  <p:clrMapOvr>
    <a:masterClrMapping/>
  </p:clrMapOvr>
  <p:transition spd="slow">
    <p:randomBar dir="vert"/>
  </p:transition>
</p:sld>
</file>

<file path=ppt/theme/theme1.xml><?xml version="1.0" encoding="utf-8"?>
<a:theme xmlns:a="http://schemas.openxmlformats.org/drawingml/2006/main" name="Sumi Painting">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Sumi Painting</Template>
  <TotalTime>32952</TotalTime>
  <Words>1418</Words>
  <Application>Microsoft Office PowerPoint</Application>
  <PresentationFormat>全屏显示(4:3)</PresentationFormat>
  <Paragraphs>42</Paragraphs>
  <Slides>16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Arial</vt:lpstr>
      <vt:lpstr>宋体</vt:lpstr>
      <vt:lpstr>Tahoma</vt:lpstr>
      <vt:lpstr>Times New Roman</vt:lpstr>
      <vt:lpstr>楷体_GB2312</vt:lpstr>
      <vt:lpstr>Wingdings</vt:lpstr>
      <vt:lpstr>Symbol</vt:lpstr>
      <vt:lpstr>Sumi Painting</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KangWen55</dc:creator>
  <cp:lastModifiedBy>David-55</cp:lastModifiedBy>
  <cp:revision>99</cp:revision>
  <dcterms:created xsi:type="dcterms:W3CDTF">2009-06-13T02:43:15Z</dcterms:created>
  <dcterms:modified xsi:type="dcterms:W3CDTF">2016-05-10T01:12:51Z</dcterms:modified>
</cp:coreProperties>
</file>