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1" r:id="rId6"/>
    <p:sldId id="262" r:id="rId7"/>
    <p:sldId id="263" r:id="rId8"/>
    <p:sldId id="264" r:id="rId9"/>
    <p:sldId id="260"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202240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69107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172490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267130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5929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9614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13246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32048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115240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183826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4846DD-1CB7-42DC-B3B2-D687B821CFE1}" type="datetimeFigureOut">
              <a:rPr lang="zh-CN" altLang="en-US" smtClean="0"/>
              <a:t>2016-5-10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347713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846DD-1CB7-42DC-B3B2-D687B821CFE1}" type="datetimeFigureOut">
              <a:rPr lang="zh-CN" altLang="en-US" smtClean="0"/>
              <a:t>2016-5-10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2F1DF-A594-4855-A3C7-13BBD17F8851}" type="slidenum">
              <a:rPr lang="zh-CN" altLang="en-US" smtClean="0"/>
              <a:t>‹#›</a:t>
            </a:fld>
            <a:endParaRPr lang="zh-CN" altLang="en-US"/>
          </a:p>
        </p:txBody>
      </p:sp>
    </p:spTree>
    <p:extLst>
      <p:ext uri="{BB962C8B-B14F-4D97-AF65-F5344CB8AC3E}">
        <p14:creationId xmlns:p14="http://schemas.microsoft.com/office/powerpoint/2010/main" val="28672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23588" y="461460"/>
            <a:ext cx="9144000" cy="2387600"/>
          </a:xfrm>
        </p:spPr>
        <p:txBody>
          <a:bodyPr>
            <a:normAutofit/>
          </a:bodyPr>
          <a:lstStyle/>
          <a:p>
            <a:r>
              <a:rPr lang="zh-CN" altLang="en-US" sz="4800" dirty="0" smtClean="0"/>
              <a:t>上海超导会议情况介绍</a:t>
            </a:r>
            <a:endParaRPr lang="zh-CN" altLang="en-US" sz="4800" dirty="0"/>
          </a:p>
        </p:txBody>
      </p:sp>
      <p:sp>
        <p:nvSpPr>
          <p:cNvPr id="3" name="副标题 2"/>
          <p:cNvSpPr>
            <a:spLocks noGrp="1"/>
          </p:cNvSpPr>
          <p:nvPr>
            <p:ph type="subTitle" idx="1"/>
          </p:nvPr>
        </p:nvSpPr>
        <p:spPr>
          <a:xfrm>
            <a:off x="1469679" y="4262941"/>
            <a:ext cx="9144000" cy="1655762"/>
          </a:xfrm>
        </p:spPr>
        <p:txBody>
          <a:bodyPr>
            <a:normAutofit/>
          </a:bodyPr>
          <a:lstStyle/>
          <a:p>
            <a:r>
              <a:rPr lang="zh-CN" altLang="en-US" sz="3200" dirty="0" smtClean="0"/>
              <a:t>徐庆金</a:t>
            </a:r>
            <a:endParaRPr lang="en-US" altLang="zh-CN" sz="3200" dirty="0" smtClean="0"/>
          </a:p>
          <a:p>
            <a:r>
              <a:rPr lang="en-US" altLang="zh-CN" sz="3200" dirty="0" smtClean="0"/>
              <a:t>2016.5.11</a:t>
            </a:r>
            <a:endParaRPr lang="zh-CN" altLang="en-US" sz="3200" dirty="0"/>
          </a:p>
        </p:txBody>
      </p:sp>
      <p:pic>
        <p:nvPicPr>
          <p:cNvPr id="4" name="图片 3"/>
          <p:cNvPicPr>
            <a:picLocks noChangeAspect="1"/>
          </p:cNvPicPr>
          <p:nvPr/>
        </p:nvPicPr>
        <p:blipFill>
          <a:blip r:embed="rId2"/>
          <a:stretch>
            <a:fillRect/>
          </a:stretch>
        </p:blipFill>
        <p:spPr>
          <a:xfrm>
            <a:off x="0" y="1"/>
            <a:ext cx="12198906" cy="1358664"/>
          </a:xfrm>
          <a:prstGeom prst="rect">
            <a:avLst/>
          </a:prstGeom>
        </p:spPr>
      </p:pic>
      <p:pic>
        <p:nvPicPr>
          <p:cNvPr id="5" name="图片 4"/>
          <p:cNvPicPr>
            <a:picLocks noChangeAspect="1"/>
          </p:cNvPicPr>
          <p:nvPr/>
        </p:nvPicPr>
        <p:blipFill rotWithShape="1">
          <a:blip r:embed="rId3"/>
          <a:srcRect r="6688"/>
          <a:stretch/>
        </p:blipFill>
        <p:spPr>
          <a:xfrm>
            <a:off x="0" y="5819775"/>
            <a:ext cx="12198906" cy="1065123"/>
          </a:xfrm>
          <a:prstGeom prst="rect">
            <a:avLst/>
          </a:prstGeom>
        </p:spPr>
      </p:pic>
    </p:spTree>
    <p:extLst>
      <p:ext uri="{BB962C8B-B14F-4D97-AF65-F5344CB8AC3E}">
        <p14:creationId xmlns:p14="http://schemas.microsoft.com/office/powerpoint/2010/main" val="221200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normAutofit/>
          </a:bodyPr>
          <a:lstStyle/>
          <a:p>
            <a:pPr algn="ctr"/>
            <a:r>
              <a:rPr lang="zh-CN" altLang="en-US" sz="4000" dirty="0" smtClean="0"/>
              <a:t>大会合影</a:t>
            </a:r>
            <a:endParaRPr lang="zh-CN" altLang="en-US" sz="40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0358" y="0"/>
            <a:ext cx="9691284" cy="6858000"/>
          </a:xfrm>
          <a:prstGeom prst="rect">
            <a:avLst/>
          </a:prstGeom>
        </p:spPr>
      </p:pic>
    </p:spTree>
    <p:extLst>
      <p:ext uri="{BB962C8B-B14F-4D97-AF65-F5344CB8AC3E}">
        <p14:creationId xmlns:p14="http://schemas.microsoft.com/office/powerpoint/2010/main" val="236222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3368" y="0"/>
            <a:ext cx="10515600" cy="1325563"/>
          </a:xfrm>
        </p:spPr>
        <p:txBody>
          <a:bodyPr>
            <a:normAutofit/>
          </a:bodyPr>
          <a:lstStyle/>
          <a:p>
            <a:pPr algn="ctr"/>
            <a:r>
              <a:rPr lang="zh-CN" altLang="en-US" sz="4000" dirty="0" smtClean="0"/>
              <a:t>会议背景</a:t>
            </a:r>
            <a:endParaRPr lang="zh-CN" altLang="en-US" sz="4000" dirty="0"/>
          </a:p>
        </p:txBody>
      </p:sp>
      <p:sp>
        <p:nvSpPr>
          <p:cNvPr id="3" name="内容占位符 2"/>
          <p:cNvSpPr>
            <a:spLocks noGrp="1"/>
          </p:cNvSpPr>
          <p:nvPr>
            <p:ph idx="1"/>
          </p:nvPr>
        </p:nvSpPr>
        <p:spPr>
          <a:xfrm>
            <a:off x="386861" y="1336432"/>
            <a:ext cx="11371385" cy="5240215"/>
          </a:xfrm>
        </p:spPr>
        <p:txBody>
          <a:bodyPr>
            <a:noAutofit/>
          </a:bodyPr>
          <a:lstStyle/>
          <a:p>
            <a:pPr algn="just">
              <a:lnSpc>
                <a:spcPct val="120000"/>
              </a:lnSpc>
            </a:pPr>
            <a:r>
              <a:rPr lang="zh-CN" altLang="en-US" sz="2400" dirty="0" smtClean="0"/>
              <a:t>过去十余年</a:t>
            </a:r>
            <a:r>
              <a:rPr lang="zh-CN" altLang="zh-CN" sz="2400" dirty="0" smtClean="0"/>
              <a:t>，</a:t>
            </a:r>
            <a:r>
              <a:rPr lang="zh-CN" altLang="zh-CN" sz="2400" dirty="0"/>
              <a:t>我国在高温与高场超导材料的机理研究、材料制备及其应用技术方面取得显著进步，特别是铁基超导获得国家自然科学一等奖，表明我国高温超导的研究走到了世界前列</a:t>
            </a:r>
            <a:r>
              <a:rPr lang="zh-CN" altLang="zh-CN" sz="2400" dirty="0" smtClean="0"/>
              <a:t>。</a:t>
            </a:r>
            <a:endParaRPr lang="en-US" altLang="zh-CN" sz="2400" dirty="0" smtClean="0"/>
          </a:p>
          <a:p>
            <a:pPr algn="just">
              <a:lnSpc>
                <a:spcPct val="120000"/>
              </a:lnSpc>
            </a:pPr>
            <a:r>
              <a:rPr lang="zh-CN" altLang="zh-CN" sz="2400" dirty="0" smtClean="0"/>
              <a:t>在</a:t>
            </a:r>
            <a:r>
              <a:rPr lang="zh-CN" altLang="zh-CN" sz="2400" dirty="0"/>
              <a:t>应用方面，造价低廉、指标优异的超导材料一直是限制超导技术大规模应用的瓶颈。国内的一些大科学工程项目，如未来聚变工程实验堆（</a:t>
            </a:r>
            <a:r>
              <a:rPr lang="en-US" altLang="zh-CN" sz="2400" dirty="0"/>
              <a:t>CFETR</a:t>
            </a:r>
            <a:r>
              <a:rPr lang="zh-CN" altLang="zh-CN" sz="2400" dirty="0"/>
              <a:t>）及环形正负电子对撞机</a:t>
            </a:r>
            <a:r>
              <a:rPr lang="en-US" altLang="zh-CN" sz="2400" dirty="0"/>
              <a:t>-</a:t>
            </a:r>
            <a:r>
              <a:rPr lang="zh-CN" altLang="zh-CN" sz="2400" dirty="0"/>
              <a:t>超级质子对撞机（</a:t>
            </a:r>
            <a:r>
              <a:rPr lang="en-US" altLang="zh-CN" sz="2400" dirty="0"/>
              <a:t>CEPC-SPPC</a:t>
            </a:r>
            <a:r>
              <a:rPr lang="zh-CN" altLang="zh-CN" sz="2400" dirty="0"/>
              <a:t>），也希望采用超导技术，以提高性能、降低造价。</a:t>
            </a:r>
          </a:p>
          <a:p>
            <a:pPr algn="just">
              <a:lnSpc>
                <a:spcPct val="120000"/>
              </a:lnSpc>
            </a:pPr>
            <a:r>
              <a:rPr lang="zh-CN" altLang="zh-CN" sz="2400" dirty="0"/>
              <a:t>为加快国内超导技术的发展及产业化进程，同时满足大科学工程的需要，第一届“高温与高场超导材料及其应用技术研讨会”于</a:t>
            </a:r>
            <a:r>
              <a:rPr lang="en-US" altLang="zh-CN" sz="2400" dirty="0"/>
              <a:t>2016</a:t>
            </a:r>
            <a:r>
              <a:rPr lang="zh-CN" altLang="zh-CN" sz="2400" dirty="0"/>
              <a:t>年</a:t>
            </a:r>
            <a:r>
              <a:rPr lang="en-US" altLang="zh-CN" sz="2400" dirty="0"/>
              <a:t>4</a:t>
            </a:r>
            <a:r>
              <a:rPr lang="zh-CN" altLang="zh-CN" sz="2400" dirty="0"/>
              <a:t>月</a:t>
            </a:r>
            <a:r>
              <a:rPr lang="en-US" altLang="zh-CN" sz="2400" dirty="0"/>
              <a:t>28</a:t>
            </a:r>
            <a:r>
              <a:rPr lang="zh-CN" altLang="zh-CN" sz="2400" dirty="0"/>
              <a:t>日至</a:t>
            </a:r>
            <a:r>
              <a:rPr lang="en-US" altLang="zh-CN" sz="2400" dirty="0"/>
              <a:t>29</a:t>
            </a:r>
            <a:r>
              <a:rPr lang="zh-CN" altLang="zh-CN" sz="2400" dirty="0"/>
              <a:t>日在上海举行</a:t>
            </a:r>
            <a:r>
              <a:rPr lang="zh-CN" altLang="zh-CN" sz="2400" dirty="0" smtClean="0"/>
              <a:t>。</a:t>
            </a:r>
            <a:endParaRPr lang="en-US" altLang="zh-CN" sz="2400" dirty="0" smtClean="0"/>
          </a:p>
          <a:p>
            <a:pPr algn="just">
              <a:lnSpc>
                <a:spcPct val="120000"/>
              </a:lnSpc>
            </a:pPr>
            <a:r>
              <a:rPr lang="zh-CN" altLang="zh-CN" sz="2400" dirty="0" smtClean="0"/>
              <a:t>国内</a:t>
            </a:r>
            <a:r>
              <a:rPr lang="zh-CN" altLang="zh-CN" sz="2400" dirty="0"/>
              <a:t>超导机理、超导材料与超导应用等领域的专家参会，结合</a:t>
            </a:r>
            <a:r>
              <a:rPr lang="en-US" altLang="zh-CN" sz="2400" dirty="0"/>
              <a:t>CFETR</a:t>
            </a:r>
            <a:r>
              <a:rPr lang="zh-CN" altLang="zh-CN" sz="2400" dirty="0"/>
              <a:t>和</a:t>
            </a:r>
            <a:r>
              <a:rPr lang="en-US" altLang="zh-CN" sz="2400" dirty="0"/>
              <a:t>CEPC-SPPC</a:t>
            </a:r>
            <a:r>
              <a:rPr lang="zh-CN" altLang="zh-CN" sz="2400" dirty="0"/>
              <a:t>等大科学工程项目的需求，共同探讨高温与高场超导技术的长期发展方向及思路</a:t>
            </a:r>
            <a:r>
              <a:rPr lang="zh-CN" altLang="zh-CN" sz="2400" dirty="0" smtClean="0"/>
              <a:t>。</a:t>
            </a:r>
            <a:endParaRPr lang="zh-CN" altLang="en-US" sz="2400" dirty="0"/>
          </a:p>
        </p:txBody>
      </p:sp>
      <p:cxnSp>
        <p:nvCxnSpPr>
          <p:cNvPr id="7" name="直接连接符 6"/>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93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normAutofit/>
          </a:bodyPr>
          <a:lstStyle/>
          <a:p>
            <a:pPr algn="ctr"/>
            <a:r>
              <a:rPr lang="zh-CN" altLang="zh-CN" sz="4000" dirty="0"/>
              <a:t>主要参会单位和专家</a:t>
            </a:r>
            <a:endParaRPr lang="zh-CN" altLang="en-US" sz="4000" dirty="0"/>
          </a:p>
        </p:txBody>
      </p:sp>
      <p:sp>
        <p:nvSpPr>
          <p:cNvPr id="3" name="内容占位符 2"/>
          <p:cNvSpPr>
            <a:spLocks noGrp="1"/>
          </p:cNvSpPr>
          <p:nvPr>
            <p:ph idx="1"/>
          </p:nvPr>
        </p:nvSpPr>
        <p:spPr>
          <a:xfrm>
            <a:off x="398585" y="1466239"/>
            <a:ext cx="11582399" cy="4351338"/>
          </a:xfrm>
        </p:spPr>
        <p:txBody>
          <a:bodyPr/>
          <a:lstStyle/>
          <a:p>
            <a:pPr>
              <a:lnSpc>
                <a:spcPct val="120000"/>
              </a:lnSpc>
            </a:pPr>
            <a:r>
              <a:rPr lang="zh-CN" altLang="zh-CN" sz="2400" dirty="0"/>
              <a:t>会议由中国科学院高能物理研究所主办，上海交通大学及中国科学院合肥物质科学研究院协办，上海超导科技股份有限公司承办。</a:t>
            </a:r>
          </a:p>
          <a:p>
            <a:pPr>
              <a:lnSpc>
                <a:spcPct val="120000"/>
              </a:lnSpc>
            </a:pPr>
            <a:r>
              <a:rPr lang="zh-CN" altLang="zh-CN" sz="2400" dirty="0"/>
              <a:t>北京大学甘子钊院士，中国科学技术大学张裕恒院士、陈仙辉院士，台湾中央研究院吴茂昆院士，中国科学院等离子体物理研究所万元熙院士、高能物理研究所王贻芳院士、物理研究所周兴江研究员、电工研究所林良真研究员、王秋良研究员，西北有色金属研究院张平祥院长，上海交通大学李贻杰教授，以及科技部、基金委、中国科学院和上海市科委的领导等来自国内</a:t>
            </a:r>
            <a:r>
              <a:rPr lang="en-US" altLang="zh-CN" sz="2400" dirty="0"/>
              <a:t>32</a:t>
            </a:r>
            <a:r>
              <a:rPr lang="zh-CN" altLang="zh-CN" sz="2400" dirty="0"/>
              <a:t>个单位的</a:t>
            </a:r>
            <a:r>
              <a:rPr lang="en-US" altLang="zh-CN" sz="2400" dirty="0"/>
              <a:t>83</a:t>
            </a:r>
            <a:r>
              <a:rPr lang="zh-CN" altLang="zh-CN" sz="2400" dirty="0"/>
              <a:t>位专家出席会议。上海交通大学校长张杰院士和上海市科委干频副主任出席会议并致欢迎辞。</a:t>
            </a:r>
          </a:p>
          <a:p>
            <a:endParaRPr lang="zh-CN" altLang="en-US" dirty="0"/>
          </a:p>
        </p:txBody>
      </p:sp>
      <p:pic>
        <p:nvPicPr>
          <p:cNvPr id="4" name="图片 3"/>
          <p:cNvPicPr>
            <a:picLocks noChangeAspect="1"/>
          </p:cNvPicPr>
          <p:nvPr/>
        </p:nvPicPr>
        <p:blipFill>
          <a:blip r:embed="rId2"/>
          <a:stretch>
            <a:fillRect/>
          </a:stretch>
        </p:blipFill>
        <p:spPr>
          <a:xfrm>
            <a:off x="2710229" y="5339203"/>
            <a:ext cx="7153275" cy="1367545"/>
          </a:xfrm>
          <a:prstGeom prst="rect">
            <a:avLst/>
          </a:prstGeom>
        </p:spPr>
      </p:pic>
      <p:cxnSp>
        <p:nvCxnSpPr>
          <p:cNvPr id="6" name="直接连接符 5"/>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455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238250"/>
          </a:xfrm>
        </p:spPr>
        <p:txBody>
          <a:bodyPr>
            <a:normAutofit/>
          </a:bodyPr>
          <a:lstStyle/>
          <a:p>
            <a:pPr algn="ctr"/>
            <a:r>
              <a:rPr lang="zh-CN" altLang="en-US" sz="4000" dirty="0" smtClean="0"/>
              <a:t>会议日程</a:t>
            </a:r>
            <a:endParaRPr lang="zh-CN" altLang="en-US" sz="4000" dirty="0"/>
          </a:p>
        </p:txBody>
      </p:sp>
      <p:pic>
        <p:nvPicPr>
          <p:cNvPr id="4" name="图片 3"/>
          <p:cNvPicPr>
            <a:picLocks noChangeAspect="1"/>
          </p:cNvPicPr>
          <p:nvPr/>
        </p:nvPicPr>
        <p:blipFill>
          <a:blip r:embed="rId2"/>
          <a:stretch>
            <a:fillRect/>
          </a:stretch>
        </p:blipFill>
        <p:spPr>
          <a:xfrm>
            <a:off x="740832" y="1052829"/>
            <a:ext cx="4776296" cy="5805171"/>
          </a:xfrm>
          <a:prstGeom prst="rect">
            <a:avLst/>
          </a:prstGeom>
        </p:spPr>
      </p:pic>
      <p:pic>
        <p:nvPicPr>
          <p:cNvPr id="5" name="图片 4"/>
          <p:cNvPicPr>
            <a:picLocks noChangeAspect="1"/>
          </p:cNvPicPr>
          <p:nvPr/>
        </p:nvPicPr>
        <p:blipFill>
          <a:blip r:embed="rId3"/>
          <a:stretch>
            <a:fillRect/>
          </a:stretch>
        </p:blipFill>
        <p:spPr>
          <a:xfrm>
            <a:off x="6553200" y="1052829"/>
            <a:ext cx="5251939" cy="3861934"/>
          </a:xfrm>
          <a:prstGeom prst="rect">
            <a:avLst/>
          </a:prstGeom>
        </p:spPr>
      </p:pic>
      <p:cxnSp>
        <p:nvCxnSpPr>
          <p:cNvPr id="6" name="直接连接符 5"/>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154615" y="5077489"/>
            <a:ext cx="5650523" cy="1338828"/>
          </a:xfrm>
          <a:prstGeom prst="rect">
            <a:avLst/>
          </a:prstGeom>
          <a:ln w="12700">
            <a:solidFill>
              <a:schemeClr val="tx1"/>
            </a:solidFill>
          </a:ln>
        </p:spPr>
        <p:txBody>
          <a:bodyPr wrap="square">
            <a:spAutoFit/>
          </a:bodyPr>
          <a:lstStyle/>
          <a:p>
            <a:pPr algn="just">
              <a:lnSpc>
                <a:spcPct val="150000"/>
              </a:lnSpc>
            </a:pPr>
            <a:r>
              <a:rPr lang="zh-CN" altLang="en-US" dirty="0" smtClean="0"/>
              <a:t>    会议</a:t>
            </a:r>
            <a:r>
              <a:rPr lang="zh-CN" altLang="en-US" dirty="0"/>
              <a:t>按照 “未来大科学工程中的超导技术需求”、“超导机理研究进展”、“超导材料研究进展”以及</a:t>
            </a:r>
            <a:r>
              <a:rPr lang="zh-CN" altLang="en-US" dirty="0" smtClean="0"/>
              <a:t>“超导应用”四部分组织</a:t>
            </a:r>
            <a:r>
              <a:rPr lang="zh-CN" altLang="en-US" dirty="0"/>
              <a:t>，并设集体讨论与总结单元。</a:t>
            </a:r>
          </a:p>
        </p:txBody>
      </p:sp>
    </p:spTree>
    <p:extLst>
      <p:ext uri="{BB962C8B-B14F-4D97-AF65-F5344CB8AC3E}">
        <p14:creationId xmlns:p14="http://schemas.microsoft.com/office/powerpoint/2010/main" val="567479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7700" y="0"/>
            <a:ext cx="10896600" cy="1325563"/>
          </a:xfrm>
        </p:spPr>
        <p:txBody>
          <a:bodyPr>
            <a:normAutofit/>
          </a:bodyPr>
          <a:lstStyle/>
          <a:p>
            <a:r>
              <a:rPr lang="zh-CN" altLang="zh-CN" sz="4000" dirty="0"/>
              <a:t>“未来大科学工程中的超导技术需求”单元简况</a:t>
            </a:r>
            <a:endParaRPr lang="zh-CN" altLang="en-US" sz="4000" dirty="0"/>
          </a:p>
        </p:txBody>
      </p:sp>
      <p:sp>
        <p:nvSpPr>
          <p:cNvPr id="3" name="内容占位符 2"/>
          <p:cNvSpPr>
            <a:spLocks noGrp="1"/>
          </p:cNvSpPr>
          <p:nvPr>
            <p:ph idx="1"/>
          </p:nvPr>
        </p:nvSpPr>
        <p:spPr>
          <a:xfrm>
            <a:off x="386862" y="1407624"/>
            <a:ext cx="11324492" cy="5227637"/>
          </a:xfrm>
        </p:spPr>
        <p:txBody>
          <a:bodyPr>
            <a:noAutofit/>
          </a:bodyPr>
          <a:lstStyle/>
          <a:p>
            <a:pPr algn="just">
              <a:lnSpc>
                <a:spcPct val="120000"/>
              </a:lnSpc>
            </a:pPr>
            <a:r>
              <a:rPr lang="zh-CN" altLang="en-US" sz="2400" dirty="0"/>
              <a:t>“未来大科学工程中的超导技术需求”单元包含三个报告：</a:t>
            </a:r>
            <a:r>
              <a:rPr lang="en-US" altLang="zh-CN" sz="2400" dirty="0"/>
              <a:t>CFETR</a:t>
            </a:r>
            <a:r>
              <a:rPr lang="zh-CN" altLang="en-US" sz="2400" dirty="0"/>
              <a:t>项目总体介绍；</a:t>
            </a:r>
            <a:r>
              <a:rPr lang="en-US" altLang="zh-CN" sz="2400" dirty="0"/>
              <a:t>CEPC-SPPC</a:t>
            </a:r>
            <a:r>
              <a:rPr lang="zh-CN" altLang="en-US" sz="2400" dirty="0"/>
              <a:t>总体介绍及概念设计；</a:t>
            </a:r>
            <a:r>
              <a:rPr lang="en-US" altLang="zh-CN" sz="2400" dirty="0"/>
              <a:t>SPPC</a:t>
            </a:r>
            <a:r>
              <a:rPr lang="zh-CN" altLang="en-US" sz="2400" dirty="0"/>
              <a:t>高场磁体初步概念设计及预研。</a:t>
            </a:r>
          </a:p>
          <a:p>
            <a:pPr algn="just">
              <a:lnSpc>
                <a:spcPct val="120000"/>
              </a:lnSpc>
            </a:pPr>
            <a:r>
              <a:rPr lang="en-US" altLang="zh-CN" sz="2400" dirty="0"/>
              <a:t>CFETR</a:t>
            </a:r>
            <a:r>
              <a:rPr lang="zh-CN" altLang="en-US" sz="2400" dirty="0"/>
              <a:t>的目的在于填补</a:t>
            </a:r>
            <a:r>
              <a:rPr lang="en-US" altLang="zh-CN" sz="2400" dirty="0"/>
              <a:t>ITER</a:t>
            </a:r>
            <a:r>
              <a:rPr lang="zh-CN" altLang="en-US" sz="2400" dirty="0"/>
              <a:t>和聚变示范堆（</a:t>
            </a:r>
            <a:r>
              <a:rPr lang="en-US" altLang="zh-CN" sz="2400" dirty="0"/>
              <a:t>DEMO)</a:t>
            </a:r>
            <a:r>
              <a:rPr lang="zh-CN" altLang="en-US" sz="2400" dirty="0"/>
              <a:t>之间的科学技术差距，同时演示连续大规模聚变能安全、稳定发电的工程可行性。</a:t>
            </a:r>
            <a:r>
              <a:rPr lang="en-US" altLang="zh-CN" sz="2400" dirty="0"/>
              <a:t>CFETR</a:t>
            </a:r>
            <a:r>
              <a:rPr lang="zh-CN" altLang="en-US" sz="2400" dirty="0"/>
              <a:t>一期需要最高场强为</a:t>
            </a:r>
            <a:r>
              <a:rPr lang="en-US" altLang="zh-CN" sz="2400" dirty="0" smtClean="0"/>
              <a:t>12</a:t>
            </a:r>
            <a:r>
              <a:rPr lang="zh-CN" altLang="en-US" sz="2400" dirty="0"/>
              <a:t> </a:t>
            </a:r>
            <a:r>
              <a:rPr lang="en-US" altLang="zh-CN" sz="2400" dirty="0" smtClean="0"/>
              <a:t>T</a:t>
            </a:r>
            <a:r>
              <a:rPr lang="zh-CN" altLang="en-US" sz="2400" dirty="0" smtClean="0"/>
              <a:t>的</a:t>
            </a:r>
            <a:r>
              <a:rPr lang="zh-CN" altLang="en-US" sz="2400" dirty="0"/>
              <a:t>超导线圈，采用外部</a:t>
            </a:r>
            <a:r>
              <a:rPr lang="en-US" altLang="zh-CN" sz="2400" dirty="0" err="1"/>
              <a:t>NbTi</a:t>
            </a:r>
            <a:r>
              <a:rPr lang="zh-CN" altLang="en-US" sz="2400" dirty="0"/>
              <a:t>线圈内插</a:t>
            </a:r>
            <a:r>
              <a:rPr lang="en-US" altLang="zh-CN" sz="2400" dirty="0"/>
              <a:t>Nb</a:t>
            </a:r>
            <a:r>
              <a:rPr lang="en-US" altLang="zh-CN" sz="2400" baseline="-25000" dirty="0"/>
              <a:t>3</a:t>
            </a:r>
            <a:r>
              <a:rPr lang="en-US" altLang="zh-CN" sz="2400" dirty="0"/>
              <a:t>Sn</a:t>
            </a:r>
            <a:r>
              <a:rPr lang="zh-CN" altLang="en-US" sz="2400" dirty="0"/>
              <a:t>线圈方案；二期计划升级至</a:t>
            </a:r>
            <a:r>
              <a:rPr lang="en-US" altLang="zh-CN" sz="2400" dirty="0"/>
              <a:t>20 T</a:t>
            </a:r>
            <a:r>
              <a:rPr lang="zh-CN" altLang="en-US" sz="2400" dirty="0"/>
              <a:t>，拟采用外部</a:t>
            </a:r>
            <a:r>
              <a:rPr lang="en-US" altLang="zh-CN" sz="2400" dirty="0"/>
              <a:t>Nb</a:t>
            </a:r>
            <a:r>
              <a:rPr lang="en-US" altLang="zh-CN" sz="2400" baseline="-25000" dirty="0"/>
              <a:t>3</a:t>
            </a:r>
            <a:r>
              <a:rPr lang="en-US" altLang="zh-CN" sz="2400" dirty="0"/>
              <a:t>Al</a:t>
            </a:r>
            <a:r>
              <a:rPr lang="zh-CN" altLang="en-US" sz="2400" dirty="0"/>
              <a:t>线圈内插高温超导</a:t>
            </a:r>
            <a:r>
              <a:rPr lang="zh-CN" altLang="en-US" sz="2400" dirty="0" smtClean="0"/>
              <a:t>（</a:t>
            </a:r>
            <a:r>
              <a:rPr lang="en-US" altLang="zh-CN" sz="2400" dirty="0" smtClean="0"/>
              <a:t>Bi-2212</a:t>
            </a:r>
            <a:r>
              <a:rPr lang="zh-CN" altLang="en-US" sz="2400" dirty="0"/>
              <a:t>）线圈方案。</a:t>
            </a:r>
          </a:p>
          <a:p>
            <a:pPr algn="just">
              <a:lnSpc>
                <a:spcPct val="120000"/>
              </a:lnSpc>
            </a:pPr>
            <a:r>
              <a:rPr lang="en-US" altLang="zh-CN" sz="2400" dirty="0"/>
              <a:t>CEPC-SPPC: </a:t>
            </a:r>
            <a:r>
              <a:rPr lang="zh-CN" altLang="en-US" sz="2400" dirty="0"/>
              <a:t>为了在</a:t>
            </a:r>
            <a:r>
              <a:rPr lang="en-US" altLang="zh-CN" sz="2400" dirty="0"/>
              <a:t>50-100 km </a:t>
            </a:r>
            <a:r>
              <a:rPr lang="zh-CN" altLang="en-US" sz="2400" dirty="0"/>
              <a:t>环形隧道内达到</a:t>
            </a:r>
            <a:r>
              <a:rPr lang="en-US" altLang="zh-CN" sz="2400" dirty="0"/>
              <a:t>100 </a:t>
            </a:r>
            <a:r>
              <a:rPr lang="en-US" altLang="zh-CN" sz="2400" dirty="0" err="1"/>
              <a:t>TeV</a:t>
            </a:r>
            <a:r>
              <a:rPr lang="en-US" altLang="zh-CN" sz="2400" dirty="0"/>
              <a:t> </a:t>
            </a:r>
            <a:r>
              <a:rPr lang="zh-CN" altLang="en-US" sz="2400" dirty="0"/>
              <a:t>的对撞能量，需要数千个</a:t>
            </a:r>
            <a:r>
              <a:rPr lang="zh-CN" altLang="en-US" sz="2400" dirty="0" smtClean="0"/>
              <a:t>场强</a:t>
            </a:r>
            <a:r>
              <a:rPr lang="en-US" altLang="zh-CN" sz="2400" dirty="0" smtClean="0"/>
              <a:t>20 </a:t>
            </a:r>
            <a:r>
              <a:rPr lang="en-US" altLang="zh-CN" sz="2400" dirty="0"/>
              <a:t>T </a:t>
            </a:r>
            <a:r>
              <a:rPr lang="zh-CN" altLang="en-US" sz="2400" dirty="0" smtClean="0"/>
              <a:t>的二</a:t>
            </a:r>
            <a:r>
              <a:rPr lang="zh-CN" altLang="en-US" sz="2400" dirty="0"/>
              <a:t>极磁体来偏转粒子束流。目前的超导材料在</a:t>
            </a:r>
            <a:r>
              <a:rPr lang="zh-CN" altLang="en-US" sz="2400" dirty="0" smtClean="0"/>
              <a:t>性价比</a:t>
            </a:r>
            <a:r>
              <a:rPr lang="zh-CN" altLang="en-US" sz="2400" dirty="0"/>
              <a:t>方面还远不能达到项目所需要求</a:t>
            </a:r>
            <a:r>
              <a:rPr lang="zh-CN" altLang="en-US" sz="2400" dirty="0" smtClean="0"/>
              <a:t>。</a:t>
            </a:r>
            <a:r>
              <a:rPr lang="en-US" altLang="zh-CN" sz="2400" dirty="0" smtClean="0"/>
              <a:t>SPPC</a:t>
            </a:r>
            <a:r>
              <a:rPr lang="zh-CN" altLang="en-US" sz="2400" dirty="0"/>
              <a:t>的建设计划于</a:t>
            </a:r>
            <a:r>
              <a:rPr lang="en-US" altLang="zh-CN" sz="2400" dirty="0"/>
              <a:t>2035</a:t>
            </a:r>
            <a:r>
              <a:rPr lang="zh-CN" altLang="en-US" sz="2400" dirty="0"/>
              <a:t>年开始，因此有</a:t>
            </a:r>
            <a:r>
              <a:rPr lang="en-US" altLang="zh-CN" sz="2400" dirty="0"/>
              <a:t>15</a:t>
            </a:r>
            <a:r>
              <a:rPr lang="zh-CN" altLang="en-US" sz="2400" dirty="0"/>
              <a:t>年的时间开展新型超导材料研究，如铁基超导材料，以大幅度提升超导材料的性价比，降低</a:t>
            </a:r>
            <a:r>
              <a:rPr lang="en-US" altLang="zh-CN" sz="2400" dirty="0"/>
              <a:t>SPPC</a:t>
            </a:r>
            <a:r>
              <a:rPr lang="zh-CN" altLang="en-US" sz="2400" dirty="0"/>
              <a:t>项目的建设成本，同时推动超导技术在民用及工业领域的广泛应用。</a:t>
            </a:r>
          </a:p>
        </p:txBody>
      </p:sp>
      <p:cxnSp>
        <p:nvCxnSpPr>
          <p:cNvPr id="4" name="直接连接符 3"/>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75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normAutofit/>
          </a:bodyPr>
          <a:lstStyle/>
          <a:p>
            <a:pPr algn="ctr"/>
            <a:r>
              <a:rPr lang="zh-CN" altLang="en-US" sz="4000" dirty="0" smtClean="0"/>
              <a:t>“超导机理研究进展”单元简况</a:t>
            </a:r>
            <a:endParaRPr lang="zh-CN" altLang="en-US" sz="4000" dirty="0"/>
          </a:p>
        </p:txBody>
      </p:sp>
      <p:sp>
        <p:nvSpPr>
          <p:cNvPr id="3" name="内容占位符 2"/>
          <p:cNvSpPr>
            <a:spLocks noGrp="1"/>
          </p:cNvSpPr>
          <p:nvPr>
            <p:ph idx="1"/>
          </p:nvPr>
        </p:nvSpPr>
        <p:spPr>
          <a:xfrm>
            <a:off x="507023" y="1485656"/>
            <a:ext cx="11177954" cy="4351338"/>
          </a:xfrm>
        </p:spPr>
        <p:txBody>
          <a:bodyPr>
            <a:normAutofit/>
          </a:bodyPr>
          <a:lstStyle/>
          <a:p>
            <a:pPr algn="just">
              <a:lnSpc>
                <a:spcPct val="120000"/>
              </a:lnSpc>
            </a:pPr>
            <a:r>
              <a:rPr lang="zh-CN" altLang="en-US" sz="2400" dirty="0" smtClean="0"/>
              <a:t>“超导机理研究进展”单元包含三个报告：高温超导体的超导机理研究进展；“</a:t>
            </a:r>
            <a:r>
              <a:rPr lang="en-US" altLang="zh-CN" sz="2400" dirty="0" smtClean="0"/>
              <a:t>H-S</a:t>
            </a:r>
            <a:r>
              <a:rPr lang="zh-CN" altLang="en-US" sz="2400" dirty="0" smtClean="0"/>
              <a:t>系统</a:t>
            </a:r>
            <a:r>
              <a:rPr lang="en-US" altLang="zh-CN" sz="2400" dirty="0" smtClean="0"/>
              <a:t>200K</a:t>
            </a:r>
            <a:r>
              <a:rPr lang="zh-CN" altLang="en-US" sz="2400" dirty="0" smtClean="0"/>
              <a:t>超导电性的预测及实验确认；铁基高温超导研究综述。</a:t>
            </a:r>
          </a:p>
          <a:p>
            <a:pPr algn="just">
              <a:lnSpc>
                <a:spcPct val="120000"/>
              </a:lnSpc>
            </a:pPr>
            <a:r>
              <a:rPr lang="zh-CN" altLang="en-US" sz="2400" dirty="0" smtClean="0"/>
              <a:t>铁基超导体是</a:t>
            </a:r>
            <a:r>
              <a:rPr lang="en-US" altLang="zh-CN" sz="2400" dirty="0" smtClean="0"/>
              <a:t>1986</a:t>
            </a:r>
            <a:r>
              <a:rPr lang="zh-CN" altLang="en-US" sz="2400" dirty="0" smtClean="0"/>
              <a:t>年发现铜基超导体后一类新型的高温超导材料。与铜基超导体的陶瓷特性不同，铁基超导体由于其金属性，普遍认为更容易被加工成线材和带材，而其可承载的上临界磁场</a:t>
            </a:r>
            <a:r>
              <a:rPr lang="en-US" altLang="zh-CN" sz="2400" dirty="0" smtClean="0"/>
              <a:t>/</a:t>
            </a:r>
            <a:r>
              <a:rPr lang="zh-CN" altLang="en-US" sz="2400" dirty="0" smtClean="0"/>
              <a:t>临界电流和铜基超导体相当，甚至有可能更优越。</a:t>
            </a:r>
          </a:p>
          <a:p>
            <a:pPr algn="just">
              <a:lnSpc>
                <a:spcPct val="120000"/>
              </a:lnSpc>
            </a:pPr>
            <a:r>
              <a:rPr lang="zh-CN" altLang="en-US" sz="2400" dirty="0" smtClean="0"/>
              <a:t>目前所发现的铁基超导体研究较多的主要有以下</a:t>
            </a:r>
            <a:r>
              <a:rPr lang="en-US" altLang="zh-CN" sz="2400" dirty="0" smtClean="0"/>
              <a:t>4 </a:t>
            </a:r>
            <a:r>
              <a:rPr lang="zh-CN" altLang="en-US" sz="2400" dirty="0" smtClean="0"/>
              <a:t>个体系：</a:t>
            </a:r>
            <a:r>
              <a:rPr lang="en-US" altLang="zh-CN" sz="2400" dirty="0" smtClean="0"/>
              <a:t>1111</a:t>
            </a:r>
            <a:r>
              <a:rPr lang="zh-CN" altLang="en-US" sz="2400" dirty="0" smtClean="0"/>
              <a:t>体系（</a:t>
            </a:r>
            <a:r>
              <a:rPr lang="en-US" altLang="zh-CN" sz="2400" dirty="0" smtClean="0"/>
              <a:t>Tc=55 K</a:t>
            </a:r>
            <a:r>
              <a:rPr lang="zh-CN" altLang="en-US" sz="2400" dirty="0" smtClean="0"/>
              <a:t>），</a:t>
            </a:r>
            <a:r>
              <a:rPr lang="en-US" altLang="zh-CN" sz="2400" dirty="0" smtClean="0"/>
              <a:t>122</a:t>
            </a:r>
            <a:r>
              <a:rPr lang="zh-CN" altLang="en-US" sz="2400" dirty="0" smtClean="0"/>
              <a:t>体系（</a:t>
            </a:r>
            <a:r>
              <a:rPr lang="en-US" altLang="zh-CN" sz="2400" dirty="0" smtClean="0"/>
              <a:t>Tc=38 K</a:t>
            </a:r>
            <a:r>
              <a:rPr lang="zh-CN" altLang="en-US" sz="2400" dirty="0" smtClean="0"/>
              <a:t>），</a:t>
            </a:r>
            <a:r>
              <a:rPr lang="en-US" altLang="zh-CN" sz="2400" dirty="0" smtClean="0"/>
              <a:t>111</a:t>
            </a:r>
            <a:r>
              <a:rPr lang="zh-CN" altLang="en-US" sz="2400" dirty="0" smtClean="0"/>
              <a:t>体系（</a:t>
            </a:r>
            <a:r>
              <a:rPr lang="en-US" altLang="zh-CN" sz="2400" dirty="0" smtClean="0"/>
              <a:t>Tc=25 K</a:t>
            </a:r>
            <a:r>
              <a:rPr lang="zh-CN" altLang="en-US" sz="2400" dirty="0" smtClean="0"/>
              <a:t>）以及</a:t>
            </a:r>
            <a:r>
              <a:rPr lang="en-US" altLang="zh-CN" sz="2400" dirty="0" smtClean="0"/>
              <a:t>11</a:t>
            </a:r>
            <a:r>
              <a:rPr lang="zh-CN" altLang="en-US" sz="2400" dirty="0" smtClean="0"/>
              <a:t>体系（</a:t>
            </a:r>
            <a:r>
              <a:rPr lang="en-US" altLang="zh-CN" sz="2400" dirty="0" smtClean="0"/>
              <a:t>Tc=8 K</a:t>
            </a:r>
            <a:r>
              <a:rPr lang="zh-CN" altLang="en-US" sz="2400" dirty="0" smtClean="0"/>
              <a:t>）。其中</a:t>
            </a:r>
            <a:r>
              <a:rPr lang="en-US" altLang="zh-CN" sz="2400" dirty="0" smtClean="0"/>
              <a:t>122 </a:t>
            </a:r>
            <a:r>
              <a:rPr lang="zh-CN" altLang="en-US" sz="2400" dirty="0" smtClean="0"/>
              <a:t>体系是目前看来最有实用化前景的材料，但在高场强下的工程电流密度、临界温度、交流损耗以及制作成本等方面还有很大的提高空间，大部分工作还处于起步阶段。</a:t>
            </a:r>
          </a:p>
          <a:p>
            <a:endParaRPr lang="zh-CN" altLang="en-US" dirty="0"/>
          </a:p>
        </p:txBody>
      </p:sp>
      <p:cxnSp>
        <p:nvCxnSpPr>
          <p:cNvPr id="4" name="直接连接符 3"/>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8099"/>
            <a:ext cx="10515600" cy="1257301"/>
          </a:xfrm>
        </p:spPr>
        <p:txBody>
          <a:bodyPr>
            <a:normAutofit/>
          </a:bodyPr>
          <a:lstStyle/>
          <a:p>
            <a:pPr algn="ctr"/>
            <a:r>
              <a:rPr lang="zh-CN" altLang="zh-CN" sz="4000" dirty="0"/>
              <a:t>“超导材料研究进展”单元简况</a:t>
            </a:r>
            <a:endParaRPr lang="zh-CN" altLang="en-US" sz="4000" dirty="0"/>
          </a:p>
        </p:txBody>
      </p:sp>
      <p:sp>
        <p:nvSpPr>
          <p:cNvPr id="3" name="内容占位符 2"/>
          <p:cNvSpPr>
            <a:spLocks noGrp="1"/>
          </p:cNvSpPr>
          <p:nvPr>
            <p:ph idx="1"/>
          </p:nvPr>
        </p:nvSpPr>
        <p:spPr>
          <a:xfrm>
            <a:off x="281353" y="934673"/>
            <a:ext cx="11558955" cy="5524744"/>
          </a:xfrm>
        </p:spPr>
        <p:txBody>
          <a:bodyPr>
            <a:normAutofit fontScale="25000" lnSpcReduction="20000"/>
          </a:bodyPr>
          <a:lstStyle/>
          <a:p>
            <a:pPr algn="just">
              <a:lnSpc>
                <a:spcPct val="140000"/>
              </a:lnSpc>
            </a:pPr>
            <a:r>
              <a:rPr lang="zh-CN" altLang="en-US" sz="8000" dirty="0" smtClean="0"/>
              <a:t>“超导材料研究进展”单元包括九个报告，主要介绍了国内在</a:t>
            </a:r>
            <a:r>
              <a:rPr lang="en-US" altLang="zh-CN" sz="8000" dirty="0" err="1" smtClean="0"/>
              <a:t>ReBCO</a:t>
            </a:r>
            <a:r>
              <a:rPr lang="zh-CN" altLang="en-US" sz="8000" dirty="0" smtClean="0"/>
              <a:t>、铁基、</a:t>
            </a:r>
            <a:r>
              <a:rPr lang="en-US" altLang="zh-CN" sz="8000" dirty="0" smtClean="0"/>
              <a:t>Bi-2212</a:t>
            </a:r>
            <a:r>
              <a:rPr lang="zh-CN" altLang="en-US" sz="8000" dirty="0" smtClean="0"/>
              <a:t>和</a:t>
            </a:r>
            <a:r>
              <a:rPr lang="en-US" altLang="zh-CN" sz="8000" dirty="0" smtClean="0"/>
              <a:t>Nb</a:t>
            </a:r>
            <a:r>
              <a:rPr lang="en-US" altLang="zh-CN" sz="8000" baseline="-25000" dirty="0" smtClean="0"/>
              <a:t>3</a:t>
            </a:r>
            <a:r>
              <a:rPr lang="en-US" altLang="zh-CN" sz="8000" dirty="0" smtClean="0"/>
              <a:t>Sn</a:t>
            </a:r>
            <a:r>
              <a:rPr lang="zh-CN" altLang="en-US" sz="8000" dirty="0" smtClean="0"/>
              <a:t>几种高场超导线材方面的研究进展。</a:t>
            </a:r>
          </a:p>
          <a:p>
            <a:pPr algn="just">
              <a:lnSpc>
                <a:spcPct val="140000"/>
              </a:lnSpc>
            </a:pPr>
            <a:r>
              <a:rPr lang="en-US" altLang="zh-CN" sz="8000" dirty="0" err="1" smtClean="0"/>
              <a:t>ReBCO</a:t>
            </a:r>
            <a:r>
              <a:rPr lang="zh-CN" altLang="en-US" sz="8000" dirty="0" smtClean="0"/>
              <a:t>线材研制目前国内</a:t>
            </a:r>
            <a:r>
              <a:rPr lang="zh-CN" altLang="en-US" sz="8000" dirty="0"/>
              <a:t>有</a:t>
            </a:r>
            <a:r>
              <a:rPr lang="zh-CN" altLang="en-US" sz="8000" dirty="0" smtClean="0"/>
              <a:t>三家公司。线材高场下的</a:t>
            </a:r>
            <a:r>
              <a:rPr lang="en-US" altLang="zh-CN" sz="8000" dirty="0" smtClean="0"/>
              <a:t>J</a:t>
            </a:r>
            <a:r>
              <a:rPr lang="en-US" altLang="zh-CN" sz="8000" baseline="-25000" dirty="0" smtClean="0"/>
              <a:t>c</a:t>
            </a:r>
            <a:r>
              <a:rPr lang="zh-CN" altLang="en-US" sz="8000" dirty="0" smtClean="0"/>
              <a:t>性能目前达到</a:t>
            </a:r>
            <a:r>
              <a:rPr lang="en-US" altLang="zh-CN" sz="8000" dirty="0" smtClean="0"/>
              <a:t>1020 A/mm</a:t>
            </a:r>
            <a:r>
              <a:rPr lang="en-US" altLang="zh-CN" sz="8000" baseline="30000" dirty="0" smtClean="0"/>
              <a:t>2</a:t>
            </a:r>
            <a:r>
              <a:rPr lang="en-US" altLang="zh-CN" sz="8000" dirty="0" smtClean="0"/>
              <a:t> @ 12 T &amp; 4.2 K</a:t>
            </a:r>
            <a:r>
              <a:rPr lang="zh-CN" altLang="en-US" sz="8000" dirty="0" smtClean="0"/>
              <a:t>（上海超导），与国际最高水平相当，但距离大科学工程大规模应用的性能价格比要求还有较大距离。</a:t>
            </a:r>
          </a:p>
          <a:p>
            <a:pPr algn="just">
              <a:lnSpc>
                <a:spcPct val="140000"/>
              </a:lnSpc>
            </a:pPr>
            <a:r>
              <a:rPr lang="zh-CN" altLang="en-US" sz="8000" dirty="0" smtClean="0"/>
              <a:t>铁基超导体与铜氧化物超导体相比，理论上的载流能力更强，上临界场可高达</a:t>
            </a:r>
            <a:r>
              <a:rPr lang="en-US" altLang="zh-CN" sz="8000" dirty="0" smtClean="0"/>
              <a:t>100—250 T</a:t>
            </a:r>
            <a:r>
              <a:rPr lang="zh-CN" altLang="en-US" sz="8000" dirty="0" smtClean="0"/>
              <a:t>，在高场领域应用具有优势。能够采用成本较低的粉末装管法制备线材。</a:t>
            </a:r>
            <a:r>
              <a:rPr lang="en-US" altLang="zh-CN" sz="8000" dirty="0" smtClean="0"/>
              <a:t>J</a:t>
            </a:r>
            <a:r>
              <a:rPr lang="en-US" altLang="zh-CN" sz="8000" baseline="-25000" dirty="0" smtClean="0"/>
              <a:t>c</a:t>
            </a:r>
            <a:r>
              <a:rPr lang="zh-CN" altLang="en-US" sz="8000" dirty="0" smtClean="0"/>
              <a:t>目前达到的最高水平为</a:t>
            </a:r>
            <a:r>
              <a:rPr lang="en-US" altLang="zh-CN" sz="8000" dirty="0" smtClean="0"/>
              <a:t>1000 A/mm</a:t>
            </a:r>
            <a:r>
              <a:rPr lang="en-US" altLang="zh-CN" sz="8000" baseline="30000" dirty="0" smtClean="0"/>
              <a:t>2</a:t>
            </a:r>
            <a:r>
              <a:rPr lang="en-US" altLang="zh-CN" sz="8000" dirty="0" smtClean="0"/>
              <a:t> @ 28 T &amp; 4.2 K</a:t>
            </a:r>
            <a:r>
              <a:rPr lang="zh-CN" altLang="en-US" sz="8000" dirty="0" smtClean="0"/>
              <a:t>，但工程电流密度</a:t>
            </a:r>
            <a:r>
              <a:rPr lang="en-US" altLang="zh-CN" sz="8000" dirty="0" smtClean="0"/>
              <a:t>J</a:t>
            </a:r>
            <a:r>
              <a:rPr lang="en-US" altLang="zh-CN" sz="8000" baseline="-25000" dirty="0" smtClean="0"/>
              <a:t>e</a:t>
            </a:r>
            <a:r>
              <a:rPr lang="zh-CN" altLang="en-US" sz="8000" dirty="0" smtClean="0"/>
              <a:t>仍然较低。国内铁基超导线材的主要研制单位为中科院电工所。</a:t>
            </a:r>
          </a:p>
          <a:p>
            <a:pPr algn="just">
              <a:lnSpc>
                <a:spcPct val="140000"/>
              </a:lnSpc>
            </a:pPr>
            <a:r>
              <a:rPr lang="en-US" altLang="zh-CN" sz="8000" dirty="0" smtClean="0"/>
              <a:t>Bi-2212</a:t>
            </a:r>
            <a:r>
              <a:rPr lang="zh-CN" altLang="en-US" sz="8000" dirty="0" smtClean="0"/>
              <a:t>线材临界温度为</a:t>
            </a:r>
            <a:r>
              <a:rPr lang="en-US" altLang="zh-CN" sz="8000" dirty="0" smtClean="0"/>
              <a:t>85 K</a:t>
            </a:r>
            <a:r>
              <a:rPr lang="zh-CN" altLang="en-US" sz="8000" dirty="0" smtClean="0"/>
              <a:t>，上临界磁场为</a:t>
            </a:r>
            <a:r>
              <a:rPr lang="en-US" altLang="zh-CN" sz="8000" dirty="0" smtClean="0"/>
              <a:t>100 T @ 4.2K</a:t>
            </a:r>
            <a:r>
              <a:rPr lang="zh-CN" altLang="en-US" sz="8000" dirty="0" smtClean="0"/>
              <a:t>，是目前高温超导材料中唯一可制备成各向同性多芯圆线的材料；</a:t>
            </a:r>
            <a:r>
              <a:rPr lang="en-US" altLang="zh-CN" sz="8000" dirty="0" smtClean="0"/>
              <a:t>2014</a:t>
            </a:r>
            <a:r>
              <a:rPr lang="zh-CN" altLang="en-US" sz="8000" dirty="0" smtClean="0"/>
              <a:t>年，美国高场实验室采用高压热处理的方法，将</a:t>
            </a:r>
            <a:r>
              <a:rPr lang="en-US" altLang="zh-CN" sz="8000" dirty="0" smtClean="0"/>
              <a:t>Bi-2212</a:t>
            </a:r>
            <a:r>
              <a:rPr lang="zh-CN" altLang="en-US" sz="8000" dirty="0" smtClean="0"/>
              <a:t>线材的</a:t>
            </a:r>
            <a:r>
              <a:rPr lang="en-US" altLang="zh-CN" sz="8000" dirty="0" smtClean="0"/>
              <a:t>J</a:t>
            </a:r>
            <a:r>
              <a:rPr lang="en-US" altLang="zh-CN" sz="8000" baseline="-25000" dirty="0" smtClean="0"/>
              <a:t>e</a:t>
            </a:r>
            <a:r>
              <a:rPr lang="zh-CN" altLang="en-US" sz="8000" dirty="0" smtClean="0"/>
              <a:t>提高至</a:t>
            </a:r>
            <a:r>
              <a:rPr lang="en-US" altLang="zh-CN" sz="8000" dirty="0" smtClean="0"/>
              <a:t>640 A/mm</a:t>
            </a:r>
            <a:r>
              <a:rPr lang="en-US" altLang="zh-CN" sz="8000" baseline="30000" dirty="0" smtClean="0"/>
              <a:t>2</a:t>
            </a:r>
            <a:r>
              <a:rPr lang="en-US" altLang="zh-CN" sz="8000" dirty="0" smtClean="0"/>
              <a:t> @ 20 T &amp; 4.2 K, </a:t>
            </a:r>
            <a:r>
              <a:rPr lang="zh-CN" altLang="en-US" sz="8000" dirty="0" smtClean="0"/>
              <a:t>或 </a:t>
            </a:r>
            <a:r>
              <a:rPr lang="en-US" altLang="zh-CN" sz="8000" dirty="0" smtClean="0"/>
              <a:t>520 A/mm</a:t>
            </a:r>
            <a:r>
              <a:rPr lang="en-US" altLang="zh-CN" sz="8000" baseline="30000" dirty="0" smtClean="0"/>
              <a:t>2</a:t>
            </a:r>
            <a:r>
              <a:rPr lang="en-US" altLang="zh-CN" sz="8000" dirty="0" smtClean="0"/>
              <a:t> @ 30 T &amp; 4.2 K</a:t>
            </a:r>
            <a:r>
              <a:rPr lang="zh-CN" altLang="en-US" sz="8000" dirty="0" smtClean="0"/>
              <a:t> </a:t>
            </a:r>
            <a:r>
              <a:rPr lang="en-US" altLang="zh-CN" sz="8000" dirty="0" smtClean="0"/>
              <a:t>(</a:t>
            </a:r>
            <a:r>
              <a:rPr lang="zh-CN" altLang="en-US" sz="8000" dirty="0" smtClean="0"/>
              <a:t>性能提升</a:t>
            </a:r>
            <a:r>
              <a:rPr lang="zh-CN" altLang="en-US" sz="8000" dirty="0" smtClean="0"/>
              <a:t>至以前的</a:t>
            </a:r>
            <a:r>
              <a:rPr lang="en-US" altLang="zh-CN" sz="8000" dirty="0" smtClean="0"/>
              <a:t>~</a:t>
            </a:r>
            <a:r>
              <a:rPr lang="en-US" altLang="zh-CN" sz="8000" dirty="0" smtClean="0"/>
              <a:t>5</a:t>
            </a:r>
            <a:r>
              <a:rPr lang="zh-CN" altLang="en-US" sz="8000" dirty="0" smtClean="0"/>
              <a:t>倍</a:t>
            </a:r>
            <a:r>
              <a:rPr lang="en-US" altLang="zh-CN" sz="8000" dirty="0" smtClean="0"/>
              <a:t>)</a:t>
            </a:r>
            <a:r>
              <a:rPr lang="zh-CN" altLang="en-US" sz="8000" dirty="0" smtClean="0"/>
              <a:t>，</a:t>
            </a:r>
            <a:r>
              <a:rPr lang="zh-CN" altLang="en-US" sz="8000" dirty="0" smtClean="0"/>
              <a:t>国内</a:t>
            </a:r>
            <a:r>
              <a:rPr lang="en-US" altLang="zh-CN" sz="8000" dirty="0" smtClean="0"/>
              <a:t>Bi-2212</a:t>
            </a:r>
            <a:r>
              <a:rPr lang="zh-CN" altLang="en-US" sz="8000" dirty="0" smtClean="0"/>
              <a:t>线材的主要研究单位为西北有色金属研究院。</a:t>
            </a:r>
          </a:p>
          <a:p>
            <a:pPr algn="just">
              <a:lnSpc>
                <a:spcPct val="140000"/>
              </a:lnSpc>
            </a:pPr>
            <a:r>
              <a:rPr lang="zh-CN" altLang="en-US" sz="8000" dirty="0" smtClean="0"/>
              <a:t>国际上牛津仪器公司开发的</a:t>
            </a:r>
            <a:r>
              <a:rPr lang="en-US" altLang="zh-CN" sz="8000" dirty="0" smtClean="0"/>
              <a:t>RRP</a:t>
            </a:r>
            <a:r>
              <a:rPr lang="zh-CN" altLang="en-US" sz="8000" dirty="0" smtClean="0"/>
              <a:t>（</a:t>
            </a:r>
            <a:r>
              <a:rPr lang="en-US" altLang="zh-CN" sz="8000" dirty="0" smtClean="0"/>
              <a:t>Rod Restack Process</a:t>
            </a:r>
            <a:r>
              <a:rPr lang="zh-CN" altLang="en-US" sz="8000" dirty="0" smtClean="0"/>
              <a:t>）型</a:t>
            </a:r>
            <a:r>
              <a:rPr lang="en-US" altLang="zh-CN" sz="8000" dirty="0" smtClean="0"/>
              <a:t>Nb</a:t>
            </a:r>
            <a:r>
              <a:rPr lang="en-US" altLang="zh-CN" sz="8000" baseline="-25000" dirty="0" smtClean="0"/>
              <a:t>3</a:t>
            </a:r>
            <a:r>
              <a:rPr lang="en-US" altLang="zh-CN" sz="8000" dirty="0" smtClean="0"/>
              <a:t>Sn</a:t>
            </a:r>
            <a:r>
              <a:rPr lang="zh-CN" altLang="en-US" sz="8000" dirty="0" smtClean="0"/>
              <a:t>线材最高</a:t>
            </a:r>
            <a:r>
              <a:rPr lang="en-US" altLang="zh-CN" sz="8000" dirty="0" smtClean="0"/>
              <a:t>J</a:t>
            </a:r>
            <a:r>
              <a:rPr lang="en-US" altLang="zh-CN" sz="8000" baseline="-25000" dirty="0" smtClean="0"/>
              <a:t>c</a:t>
            </a:r>
            <a:r>
              <a:rPr lang="en-US" altLang="zh-CN" sz="8000" dirty="0" smtClean="0"/>
              <a:t> </a:t>
            </a:r>
            <a:r>
              <a:rPr lang="zh-CN" altLang="en-US" sz="8000" dirty="0" smtClean="0"/>
              <a:t>已达</a:t>
            </a:r>
            <a:r>
              <a:rPr lang="en-US" altLang="zh-CN" sz="8000" dirty="0" smtClean="0"/>
              <a:t>3000 A/mm</a:t>
            </a:r>
            <a:r>
              <a:rPr lang="en-US" altLang="zh-CN" sz="8000" baseline="30000" dirty="0" smtClean="0"/>
              <a:t>2</a:t>
            </a:r>
            <a:r>
              <a:rPr lang="en-US" altLang="zh-CN" sz="8000" dirty="0" smtClean="0"/>
              <a:t> @ 12 T &amp; 4.2 K</a:t>
            </a:r>
            <a:r>
              <a:rPr lang="zh-CN" altLang="en-US" sz="8000" dirty="0" smtClean="0"/>
              <a:t> 。实验已证明目前</a:t>
            </a:r>
            <a:r>
              <a:rPr lang="en-US" altLang="zh-CN" sz="8000" dirty="0" smtClean="0"/>
              <a:t>Nb</a:t>
            </a:r>
            <a:r>
              <a:rPr lang="en-US" altLang="zh-CN" sz="8000" baseline="-25000" dirty="0" smtClean="0"/>
              <a:t>3</a:t>
            </a:r>
            <a:r>
              <a:rPr lang="en-US" altLang="zh-CN" sz="8000" dirty="0" smtClean="0"/>
              <a:t>Sn</a:t>
            </a:r>
            <a:r>
              <a:rPr lang="zh-CN" altLang="en-US" sz="8000" dirty="0" smtClean="0"/>
              <a:t>线材的</a:t>
            </a:r>
            <a:r>
              <a:rPr lang="en-US" altLang="zh-CN" sz="8000" dirty="0" smtClean="0"/>
              <a:t>J</a:t>
            </a:r>
            <a:r>
              <a:rPr lang="en-US" altLang="zh-CN" sz="8000" baseline="-25000" dirty="0" smtClean="0"/>
              <a:t>c</a:t>
            </a:r>
            <a:r>
              <a:rPr lang="zh-CN" altLang="en-US" sz="8000" dirty="0" smtClean="0"/>
              <a:t>水平仍有</a:t>
            </a:r>
            <a:r>
              <a:rPr lang="en-US" altLang="zh-CN" sz="8000" dirty="0" smtClean="0"/>
              <a:t>3</a:t>
            </a:r>
            <a:r>
              <a:rPr lang="zh-CN" altLang="en-US" sz="8000" dirty="0" smtClean="0"/>
              <a:t>至</a:t>
            </a:r>
            <a:r>
              <a:rPr lang="en-US" altLang="zh-CN" sz="8000" dirty="0" smtClean="0"/>
              <a:t>6</a:t>
            </a:r>
            <a:r>
              <a:rPr lang="zh-CN" altLang="en-US" sz="8000" dirty="0" smtClean="0"/>
              <a:t>倍的提升空间。我国高</a:t>
            </a:r>
            <a:r>
              <a:rPr lang="en-US" altLang="zh-CN" sz="8000" dirty="0" smtClean="0"/>
              <a:t>J</a:t>
            </a:r>
            <a:r>
              <a:rPr lang="en-US" altLang="zh-CN" sz="8000" baseline="-25000" dirty="0" smtClean="0"/>
              <a:t>c</a:t>
            </a:r>
            <a:r>
              <a:rPr lang="en-US" altLang="zh-CN" sz="8000" dirty="0" smtClean="0"/>
              <a:t> Nb</a:t>
            </a:r>
            <a:r>
              <a:rPr lang="en-US" altLang="zh-CN" sz="8000" baseline="-25000" dirty="0" smtClean="0"/>
              <a:t>3</a:t>
            </a:r>
            <a:r>
              <a:rPr lang="en-US" altLang="zh-CN" sz="8000" dirty="0" smtClean="0"/>
              <a:t>Sn</a:t>
            </a:r>
            <a:r>
              <a:rPr lang="zh-CN" altLang="en-US" sz="8000" dirty="0" smtClean="0"/>
              <a:t>线材的主要研究单位为西部超导公司，目前长线性能与国际水平有差距，但有望在以后的三年内达到国际水平。</a:t>
            </a:r>
          </a:p>
          <a:p>
            <a:endParaRPr lang="zh-CN" altLang="en-US" dirty="0"/>
          </a:p>
        </p:txBody>
      </p:sp>
      <p:cxnSp>
        <p:nvCxnSpPr>
          <p:cNvPr id="4" name="直接连接符 3"/>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65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normAutofit/>
          </a:bodyPr>
          <a:lstStyle/>
          <a:p>
            <a:pPr algn="ctr"/>
            <a:r>
              <a:rPr lang="zh-CN" altLang="zh-CN" sz="4000" dirty="0"/>
              <a:t>“超导应用研究进展”单元</a:t>
            </a:r>
            <a:r>
              <a:rPr lang="zh-CN" altLang="zh-CN" sz="4000" dirty="0" smtClean="0"/>
              <a:t>简况</a:t>
            </a:r>
            <a:endParaRPr lang="zh-CN" altLang="en-US" sz="4000" dirty="0"/>
          </a:p>
        </p:txBody>
      </p:sp>
      <p:sp>
        <p:nvSpPr>
          <p:cNvPr id="3" name="内容占位符 2"/>
          <p:cNvSpPr>
            <a:spLocks noGrp="1"/>
          </p:cNvSpPr>
          <p:nvPr>
            <p:ph idx="1"/>
          </p:nvPr>
        </p:nvSpPr>
        <p:spPr>
          <a:xfrm>
            <a:off x="422031" y="1513132"/>
            <a:ext cx="11125200" cy="2707175"/>
          </a:xfrm>
        </p:spPr>
        <p:txBody>
          <a:bodyPr>
            <a:normAutofit lnSpcReduction="10000"/>
          </a:bodyPr>
          <a:lstStyle/>
          <a:p>
            <a:pPr marL="0" indent="0" algn="just">
              <a:lnSpc>
                <a:spcPct val="120000"/>
              </a:lnSpc>
              <a:buNone/>
            </a:pPr>
            <a:r>
              <a:rPr lang="zh-CN" altLang="en-US" sz="2400" dirty="0" smtClean="0"/>
              <a:t>“超导应用”单元的报告分别介绍了超导技术在不同领域的代表性应用，如强流重离子加速器</a:t>
            </a:r>
            <a:r>
              <a:rPr lang="en-US" altLang="zh-CN" sz="2400" dirty="0" smtClean="0"/>
              <a:t>(HIAF)</a:t>
            </a:r>
            <a:r>
              <a:rPr lang="zh-CN" altLang="en-US" sz="2400" dirty="0" smtClean="0"/>
              <a:t>、加速器驱动嬗变研究装置</a:t>
            </a:r>
            <a:r>
              <a:rPr lang="en-US" altLang="zh-CN" sz="2400" dirty="0" smtClean="0"/>
              <a:t>(CIADS)</a:t>
            </a:r>
            <a:r>
              <a:rPr lang="zh-CN" altLang="en-US" sz="2400" dirty="0" smtClean="0"/>
              <a:t>、重离子治癌、热核聚变装置、强场实验装置、船舶推进、电网储能、电网限流器、风力发电以及磁悬浮交通等。每个领域我国相关单位均有涉及，但限于技术成熟度及经济性等问题，大部分仍然处于技术验证阶段；以后伴随超导线材性价比的大幅度提升，各领域的应用有望得到扩展。</a:t>
            </a:r>
            <a:endParaRPr lang="zh-CN" altLang="en-US" sz="2400" dirty="0"/>
          </a:p>
        </p:txBody>
      </p:sp>
      <p:cxnSp>
        <p:nvCxnSpPr>
          <p:cNvPr id="4" name="直接连接符 3"/>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41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normAutofit/>
          </a:bodyPr>
          <a:lstStyle/>
          <a:p>
            <a:pPr algn="ctr"/>
            <a:r>
              <a:rPr lang="zh-CN" altLang="en-US" sz="4000" dirty="0" smtClean="0"/>
              <a:t>参会专家共识</a:t>
            </a:r>
            <a:endParaRPr lang="zh-CN" altLang="en-US" sz="4000" dirty="0"/>
          </a:p>
        </p:txBody>
      </p:sp>
      <p:sp>
        <p:nvSpPr>
          <p:cNvPr id="3" name="内容占位符 2"/>
          <p:cNvSpPr>
            <a:spLocks noGrp="1"/>
          </p:cNvSpPr>
          <p:nvPr>
            <p:ph idx="1"/>
          </p:nvPr>
        </p:nvSpPr>
        <p:spPr>
          <a:xfrm>
            <a:off x="105508" y="1442790"/>
            <a:ext cx="11887200" cy="5274529"/>
          </a:xfrm>
        </p:spPr>
        <p:txBody>
          <a:bodyPr>
            <a:noAutofit/>
          </a:bodyPr>
          <a:lstStyle/>
          <a:p>
            <a:pPr marL="457200" indent="-457200" algn="just">
              <a:lnSpc>
                <a:spcPct val="120000"/>
              </a:lnSpc>
              <a:buFont typeface="+mj-lt"/>
              <a:buAutoNum type="arabicPeriod"/>
            </a:pPr>
            <a:r>
              <a:rPr lang="zh-CN" altLang="zh-CN" sz="2400" dirty="0" smtClean="0"/>
              <a:t>应在大</a:t>
            </a:r>
            <a:r>
              <a:rPr lang="zh-CN" altLang="zh-CN" sz="2400" dirty="0"/>
              <a:t>科学工程项目的引领及带动作用下，基于国内相关科研及工业界力量，开展从超导机理、材料制备到应用的全链条研究，以加速超导技术的发展及产业化进程。</a:t>
            </a:r>
          </a:p>
          <a:p>
            <a:pPr marL="457200" indent="-457200" algn="just">
              <a:lnSpc>
                <a:spcPct val="120000"/>
              </a:lnSpc>
              <a:buFont typeface="+mj-lt"/>
              <a:buAutoNum type="arabicPeriod"/>
            </a:pPr>
            <a:r>
              <a:rPr lang="zh-CN" altLang="zh-CN" sz="2400" dirty="0"/>
              <a:t>基于国内的现有优势，特别是铁基超导，集中力量开展相关机理、材料及制备工艺研究，以大幅提高超导线材性价比，争取在五到十年内取得技术及产业化的重大突破，实现超导技术在民用及工业领域的广泛</a:t>
            </a:r>
            <a:r>
              <a:rPr lang="zh-CN" altLang="zh-CN" sz="2400" dirty="0" smtClean="0"/>
              <a:t>应用，</a:t>
            </a:r>
            <a:r>
              <a:rPr lang="zh-CN" altLang="zh-CN" sz="2400" dirty="0"/>
              <a:t>为国家经济发展做实质性贡献。</a:t>
            </a:r>
          </a:p>
          <a:p>
            <a:pPr marL="457200" indent="-457200" algn="just">
              <a:lnSpc>
                <a:spcPct val="120000"/>
              </a:lnSpc>
              <a:buFont typeface="+mj-lt"/>
              <a:buAutoNum type="arabicPeriod"/>
            </a:pPr>
            <a:r>
              <a:rPr lang="zh-CN" altLang="zh-CN" sz="2400" dirty="0"/>
              <a:t>继续发展有相当基础的</a:t>
            </a:r>
            <a:r>
              <a:rPr lang="en-US" altLang="zh-CN" sz="2400" dirty="0" err="1"/>
              <a:t>ReBCO</a:t>
            </a:r>
            <a:r>
              <a:rPr lang="zh-CN" altLang="zh-CN" sz="2400" dirty="0"/>
              <a:t>线材与</a:t>
            </a:r>
            <a:r>
              <a:rPr lang="en-US" altLang="zh-CN" sz="2400" dirty="0"/>
              <a:t>Bi-2212</a:t>
            </a:r>
            <a:r>
              <a:rPr lang="zh-CN" altLang="zh-CN" sz="2400" dirty="0"/>
              <a:t>线材技术，追赶国际水平，争取在性能和价格方面有新的突破，以扩大应用范围，推动产业的技术升级与进步，扩大超导技术在民用及工业领域的应用。</a:t>
            </a:r>
          </a:p>
          <a:p>
            <a:pPr marL="457200" indent="-457200" algn="just">
              <a:lnSpc>
                <a:spcPct val="120000"/>
              </a:lnSpc>
              <a:buFont typeface="+mj-lt"/>
              <a:buAutoNum type="arabicPeriod"/>
            </a:pPr>
            <a:r>
              <a:rPr lang="zh-CN" altLang="zh-CN" sz="2400" dirty="0"/>
              <a:t>通过超导技术的进步，促进若干大科学工程项目的推动与建设，在基础科学领域建立世界领先的研究中心。</a:t>
            </a:r>
          </a:p>
          <a:p>
            <a:endParaRPr lang="zh-CN" altLang="en-US" sz="1400" dirty="0"/>
          </a:p>
        </p:txBody>
      </p:sp>
      <p:cxnSp>
        <p:nvCxnSpPr>
          <p:cNvPr id="4" name="直接连接符 3"/>
          <p:cNvCxnSpPr/>
          <p:nvPr/>
        </p:nvCxnSpPr>
        <p:spPr>
          <a:xfrm>
            <a:off x="386861" y="983779"/>
            <a:ext cx="11371385" cy="16346"/>
          </a:xfrm>
          <a:prstGeom prst="line">
            <a:avLst/>
          </a:prstGeom>
          <a:ln w="19050" cmpd="sng">
            <a:solidFill>
              <a:srgbClr val="AB45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10618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1469</Words>
  <Application>Microsoft Office PowerPoint</Application>
  <PresentationFormat>宽屏</PresentationFormat>
  <Paragraphs>35</Paragraphs>
  <Slides>10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宋体</vt:lpstr>
      <vt:lpstr>Arial</vt:lpstr>
      <vt:lpstr>Calibri</vt:lpstr>
      <vt:lpstr>Calibri Light</vt:lpstr>
      <vt:lpstr>Office 主题</vt:lpstr>
      <vt:lpstr>上海超导会议情况介绍</vt:lpstr>
      <vt:lpstr>会议背景</vt:lpstr>
      <vt:lpstr>主要参会单位和专家</vt:lpstr>
      <vt:lpstr>会议日程</vt:lpstr>
      <vt:lpstr>“未来大科学工程中的超导技术需求”单元简况</vt:lpstr>
      <vt:lpstr>“超导机理研究进展”单元简况</vt:lpstr>
      <vt:lpstr>“超导材料研究进展”单元简况</vt:lpstr>
      <vt:lpstr>“超导应用研究进展”单元简况</vt:lpstr>
      <vt:lpstr>参会专家共识</vt:lpstr>
      <vt:lpstr>大会合影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上海超导会议情况介绍</dc:title>
  <dc:creator>unknown</dc:creator>
  <cp:lastModifiedBy>unknown</cp:lastModifiedBy>
  <cp:revision>14</cp:revision>
  <dcterms:created xsi:type="dcterms:W3CDTF">2016-05-10T00:49:49Z</dcterms:created>
  <dcterms:modified xsi:type="dcterms:W3CDTF">2016-05-10T07:07:03Z</dcterms:modified>
</cp:coreProperties>
</file>