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58" r:id="rId12"/>
    <p:sldId id="272" r:id="rId13"/>
    <p:sldId id="271" r:id="rId14"/>
    <p:sldId id="259" r:id="rId15"/>
    <p:sldId id="261" r:id="rId16"/>
    <p:sldId id="262" r:id="rId17"/>
    <p:sldId id="275" r:id="rId18"/>
    <p:sldId id="274" r:id="rId19"/>
    <p:sldId id="276" r:id="rId20"/>
    <p:sldId id="278" r:id="rId21"/>
    <p:sldId id="277" r:id="rId22"/>
    <p:sldId id="279" r:id="rId23"/>
    <p:sldId id="282" r:id="rId24"/>
    <p:sldId id="283" r:id="rId25"/>
    <p:sldId id="280" r:id="rId26"/>
    <p:sldId id="28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F9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CE95-6ED6-41C2-9DD7-52B2097BD46A}" type="datetimeFigureOut">
              <a:rPr lang="zh-CN" altLang="en-US" smtClean="0"/>
              <a:t>2016-5-10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90F10-B780-402E-8D54-99C2136E9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important thing to notice is that the LER and the HER will exchange electron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positron beams after upgrade of the IR in our present strategy. This means that both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rings will have to accept both beams, and that the required beam acceptance is determined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beam which requires wider acceptance.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90F10-B780-402E-8D54-99C2136E9F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Overview of SRF system of Ring and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Zhenchao</a:t>
            </a:r>
            <a:r>
              <a:rPr lang="en-US" altLang="zh-CN" dirty="0" smtClean="0"/>
              <a:t> Liu, Song Jin, </a:t>
            </a:r>
            <a:r>
              <a:rPr lang="en-US" altLang="zh-CN" dirty="0" err="1" smtClean="0"/>
              <a:t>Dianjun</a:t>
            </a:r>
            <a:r>
              <a:rPr lang="en-US" altLang="zh-CN" dirty="0" smtClean="0"/>
              <a:t> Gong</a:t>
            </a:r>
          </a:p>
          <a:p>
            <a:r>
              <a:rPr lang="en-US" altLang="zh-CN" dirty="0" smtClean="0"/>
              <a:t>2016-5-11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832499" cy="577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 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0576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925226" cy="21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4039939" cy="20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7936" y="180416"/>
            <a:ext cx="4650033" cy="740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268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 module with He circuits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374701" cy="196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0574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838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2328292" cy="23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476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157192"/>
            <a:ext cx="6429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2005013"/>
            <a:ext cx="6743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171575"/>
            <a:ext cx="66960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305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248472" cy="49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SPS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0579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 main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125" y="2492896"/>
            <a:ext cx="4171875" cy="232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7396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SUPER KEKB</a:t>
            </a:r>
          </a:p>
          <a:p>
            <a:r>
              <a:rPr lang="en-US" altLang="zh-CN" dirty="0" smtClean="0"/>
              <a:t>LEPII</a:t>
            </a:r>
          </a:p>
          <a:p>
            <a:r>
              <a:rPr lang="en-US" altLang="zh-CN" dirty="0" smtClean="0"/>
              <a:t>LEP</a:t>
            </a:r>
          </a:p>
          <a:p>
            <a:r>
              <a:rPr lang="en-US" altLang="zh-CN" dirty="0" smtClean="0"/>
              <a:t>PEPII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035172" cy="43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877272"/>
            <a:ext cx="7096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5129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577569" cy="50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PEPII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8827" r="863"/>
          <a:stretch>
            <a:fillRect/>
          </a:stretch>
        </p:blipFill>
        <p:spPr bwMode="auto">
          <a:xfrm>
            <a:off x="323528" y="1484784"/>
            <a:ext cx="7920880" cy="44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738653" cy="57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5947767" cy="243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1700808"/>
            <a:ext cx="46718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1400" dirty="0" smtClean="0"/>
              <a:t>   The PEP II B-Factory1 project is an </a:t>
            </a:r>
            <a:r>
              <a:rPr lang="en-US" altLang="zh-CN" sz="1400" dirty="0" err="1" smtClean="0"/>
              <a:t>e+e</a:t>
            </a:r>
            <a:r>
              <a:rPr lang="en-US" altLang="zh-CN" sz="1400" dirty="0" smtClean="0"/>
              <a:t>- colliding beam</a:t>
            </a:r>
          </a:p>
          <a:p>
            <a:pPr algn="just"/>
            <a:r>
              <a:rPr lang="en-US" altLang="zh-CN" sz="1400" dirty="0" smtClean="0"/>
              <a:t>storage ring complex to be built on the SLAC site. PEP II is</a:t>
            </a:r>
          </a:p>
          <a:p>
            <a:pPr algn="just"/>
            <a:r>
              <a:rPr lang="en-US" altLang="zh-CN" sz="1400" dirty="0" smtClean="0"/>
              <a:t>designed to provide a luminosity of 3 x 10</a:t>
            </a:r>
            <a:r>
              <a:rPr lang="en-US" altLang="zh-CN" sz="1400" baseline="30000" dirty="0" smtClean="0"/>
              <a:t>33</a:t>
            </a:r>
            <a:r>
              <a:rPr lang="en-US" altLang="zh-CN" sz="1400" dirty="0" smtClean="0"/>
              <a:t> cm</a:t>
            </a:r>
            <a:r>
              <a:rPr lang="en-US" altLang="zh-CN" sz="1400" baseline="30000" dirty="0" smtClean="0"/>
              <a:t>-2</a:t>
            </a:r>
            <a:r>
              <a:rPr lang="en-US" altLang="zh-CN" sz="1400" dirty="0" smtClean="0"/>
              <a:t>s</a:t>
            </a:r>
            <a:r>
              <a:rPr lang="en-US" altLang="zh-CN" sz="1400" baseline="30000" dirty="0" smtClean="0"/>
              <a:t>-1</a:t>
            </a:r>
            <a:r>
              <a:rPr lang="en-US" altLang="zh-CN" sz="1400" dirty="0" smtClean="0"/>
              <a:t> at a</a:t>
            </a:r>
          </a:p>
          <a:p>
            <a:pPr algn="just"/>
            <a:r>
              <a:rPr lang="en-US" altLang="zh-CN" sz="1400" dirty="0" smtClean="0"/>
              <a:t>center of mass of 10.6 </a:t>
            </a:r>
            <a:r>
              <a:rPr lang="en-US" altLang="zh-CN" sz="1400" dirty="0" err="1" smtClean="0"/>
              <a:t>GeV</a:t>
            </a:r>
            <a:r>
              <a:rPr lang="en-US" altLang="zh-CN" sz="1400" dirty="0" smtClean="0"/>
              <a:t> with unequal energy beams of 3.1</a:t>
            </a:r>
          </a:p>
          <a:p>
            <a:pPr algn="just"/>
            <a:r>
              <a:rPr lang="en-US" altLang="zh-CN" sz="1400" dirty="0" smtClean="0"/>
              <a:t>and 9.0 </a:t>
            </a:r>
            <a:r>
              <a:rPr lang="en-US" altLang="zh-CN" sz="1400" dirty="0" err="1" smtClean="0"/>
              <a:t>GeV</a:t>
            </a:r>
            <a:r>
              <a:rPr lang="en-US" altLang="zh-CN" sz="1400" dirty="0" smtClean="0"/>
              <a:t>. The goal is to study CP violation in the B meson</a:t>
            </a:r>
          </a:p>
          <a:p>
            <a:pPr algn="just"/>
            <a:r>
              <a:rPr lang="en-US" altLang="zh-CN" sz="1400" dirty="0" smtClean="0"/>
              <a:t>system. The project is being built by a collaboration of the</a:t>
            </a:r>
          </a:p>
          <a:p>
            <a:pPr algn="just"/>
            <a:r>
              <a:rPr lang="en-US" altLang="zh-CN" sz="1400" dirty="0" smtClean="0"/>
              <a:t>Stanford Linear Accelerator Center, Lawrence Berkeley</a:t>
            </a:r>
          </a:p>
          <a:p>
            <a:pPr algn="just"/>
            <a:r>
              <a:rPr lang="en-US" altLang="zh-CN" sz="1400" dirty="0" smtClean="0"/>
              <a:t>Laboratory, and Lawrence Livermore National Laboratory.</a:t>
            </a:r>
          </a:p>
          <a:p>
            <a:pPr algn="just"/>
            <a:r>
              <a:rPr lang="en-US" altLang="zh-CN" sz="1400" dirty="0" smtClean="0"/>
              <a:t>DOE construction authorization was given in 1994.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PEPII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7336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24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29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20888"/>
            <a:ext cx="4283968" cy="28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Super KEKB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554" y="2276872"/>
            <a:ext cx="3442910" cy="33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5589240"/>
            <a:ext cx="362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Schematic layout of accelerator upgrade for </a:t>
            </a:r>
            <a:r>
              <a:rPr lang="en-US" altLang="zh-CN" sz="1200" dirty="0" err="1" smtClean="0"/>
              <a:t>SuperKEKB</a:t>
            </a:r>
            <a:endParaRPr lang="zh-CN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5035118" cy="489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6581001"/>
            <a:ext cx="2356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Machine parameters of </a:t>
            </a:r>
            <a:r>
              <a:rPr lang="en-US" altLang="zh-CN" sz="1200" dirty="0" err="1" smtClean="0"/>
              <a:t>SuperKEKB</a:t>
            </a:r>
            <a:endParaRPr lang="zh-CN" altLang="en-US" sz="1200" dirty="0"/>
          </a:p>
        </p:txBody>
      </p:sp>
      <p:sp>
        <p:nvSpPr>
          <p:cNvPr id="8" name="圆角矩形 7"/>
          <p:cNvSpPr/>
          <p:nvPr/>
        </p:nvSpPr>
        <p:spPr>
          <a:xfrm>
            <a:off x="269808" y="2376312"/>
            <a:ext cx="3456384" cy="144016"/>
          </a:xfrm>
          <a:prstGeom prst="roundRect">
            <a:avLst/>
          </a:prstGeom>
          <a:solidFill>
            <a:schemeClr val="accent2">
              <a:alpha val="27059"/>
            </a:schemeClr>
          </a:solidFill>
          <a:ln>
            <a:solidFill>
              <a:srgbClr val="FFFFF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60664" y="2708920"/>
            <a:ext cx="3456384" cy="144016"/>
          </a:xfrm>
          <a:prstGeom prst="roundRect">
            <a:avLst/>
          </a:prstGeom>
          <a:solidFill>
            <a:schemeClr val="accent2">
              <a:alpha val="27059"/>
            </a:schemeClr>
          </a:solidFill>
          <a:ln>
            <a:solidFill>
              <a:srgbClr val="FFFFF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589240"/>
            <a:ext cx="196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RF parameters of </a:t>
            </a:r>
            <a:r>
              <a:rPr lang="en-US" altLang="zh-CN" sz="1200" dirty="0" err="1" smtClean="0"/>
              <a:t>SuperKEKB</a:t>
            </a:r>
            <a:endParaRPr lang="zh-CN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6753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2574881" cy="17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4077072"/>
            <a:ext cx="219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Superconducting cavity for KEKB</a:t>
            </a:r>
            <a:endParaRPr lang="zh-CN" alt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22756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877272"/>
            <a:ext cx="345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Top, front and side views of the ARES cavity for KEKB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Normal Conducting Cavity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Instability due to large detuning of the accelerating mode</a:t>
            </a:r>
          </a:p>
          <a:p>
            <a:r>
              <a:rPr lang="el-GR" altLang="zh-CN" sz="2000" dirty="0" smtClean="0">
                <a:latin typeface="Cambria Math"/>
                <a:ea typeface="Cambria Math"/>
              </a:rPr>
              <a:t>Δ</a:t>
            </a:r>
            <a:r>
              <a:rPr lang="en-US" altLang="zh-CN" sz="2000" i="1" dirty="0" err="1" smtClean="0"/>
              <a:t>f</a:t>
            </a:r>
            <a:r>
              <a:rPr lang="en-US" altLang="zh-CN" sz="2000" baseline="-25000" dirty="0" err="1" smtClean="0"/>
              <a:t>a</a:t>
            </a:r>
            <a:r>
              <a:rPr lang="en-US" altLang="zh-CN" sz="2000" dirty="0" smtClean="0"/>
              <a:t> several times the revolution frequency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The ARES cavity system can be mechanically separated into two cavity parts: the storage cavity and the accelerating cavity part with the coupling cavity brazed.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176464" cy="6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1872208" cy="6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4405486" cy="19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 Cavity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The development of the SC damped cavity for KEKB began in 1991, aiming at achieving a </a:t>
            </a:r>
            <a:r>
              <a:rPr lang="en-US" altLang="zh-CN" sz="1800" dirty="0" smtClean="0">
                <a:solidFill>
                  <a:srgbClr val="FFC000"/>
                </a:solidFill>
              </a:rPr>
              <a:t>sufficiently low higher order mode (HOM) impedance </a:t>
            </a:r>
            <a:r>
              <a:rPr lang="en-US" altLang="zh-CN" sz="1800" dirty="0" smtClean="0"/>
              <a:t>to avoid CBI and the high-power handling capability required for an ampere-class beam intensity of KEKB. Optimization of the cavity shape, the HOM damping scheme, and a several-hundred-kW input coupler were the main R&amp;D items for the SC damped cavity system.</a:t>
            </a:r>
          </a:p>
          <a:p>
            <a:r>
              <a:rPr lang="en-US" altLang="zh-CN" sz="1800" dirty="0" smtClean="0"/>
              <a:t>A single cell cavity has a beam aperture of 220 to achieve an external Q of 100 for monopole modes, and a 300 cylindrical wave guide is attached on one side to extract the lowest dipole modes of TE11 and TM11</a:t>
            </a:r>
          </a:p>
          <a:p>
            <a:r>
              <a:rPr lang="en-US" altLang="zh-CN" sz="1800" dirty="0" smtClean="0"/>
              <a:t>The input coupler is a coaxial antenna type using a 152 ceramic disk, which can transfer a traveling RF of 800 kW</a:t>
            </a:r>
            <a:endParaRPr lang="zh-CN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4667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00224" y="6488668"/>
            <a:ext cx="354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Cavity parameters of the KEKB superconducting cavity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114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4736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5013176"/>
            <a:ext cx="14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Input coupler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508518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HOM damper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733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805264"/>
            <a:ext cx="451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Parameters for the crab crossing in </a:t>
            </a:r>
            <a:r>
              <a:rPr lang="en-US" altLang="zh-CN" dirty="0" err="1" smtClean="0"/>
              <a:t>SuperKEKB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LEPII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9388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4077072"/>
            <a:ext cx="114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LEP layout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2704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44540"/>
            <a:ext cx="3368981" cy="25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436</Words>
  <Application>Microsoft Office PowerPoint</Application>
  <PresentationFormat>全屏显示(4:3)</PresentationFormat>
  <Paragraphs>54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Overview of SRF system of Ring and Linac （1）</vt:lpstr>
      <vt:lpstr>Outline</vt:lpstr>
      <vt:lpstr>Super KEKB</vt:lpstr>
      <vt:lpstr>幻灯片 4</vt:lpstr>
      <vt:lpstr>Normal Conducting Cavity</vt:lpstr>
      <vt:lpstr>SC Cavity</vt:lpstr>
      <vt:lpstr>幻灯片 7</vt:lpstr>
      <vt:lpstr>幻灯片 8</vt:lpstr>
      <vt:lpstr>LEPII</vt:lpstr>
      <vt:lpstr>幻灯片 10</vt:lpstr>
      <vt:lpstr>LEP II</vt:lpstr>
      <vt:lpstr>幻灯片 12</vt:lpstr>
      <vt:lpstr>幻灯片 13</vt:lpstr>
      <vt:lpstr>幻灯片 14</vt:lpstr>
      <vt:lpstr>幻灯片 15</vt:lpstr>
      <vt:lpstr>幻灯片 16</vt:lpstr>
      <vt:lpstr>LEP</vt:lpstr>
      <vt:lpstr>LEP</vt:lpstr>
      <vt:lpstr>LEP main ring</vt:lpstr>
      <vt:lpstr>幻灯片 20</vt:lpstr>
      <vt:lpstr>幻灯片 21</vt:lpstr>
      <vt:lpstr>幻灯片 22</vt:lpstr>
      <vt:lpstr>PEPII</vt:lpstr>
      <vt:lpstr>幻灯片 24</vt:lpstr>
      <vt:lpstr>PEPII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SRF system of Ring and Linac</dc:title>
  <dc:creator>ZC</dc:creator>
  <cp:lastModifiedBy>unknown</cp:lastModifiedBy>
  <cp:revision>54</cp:revision>
  <dcterms:created xsi:type="dcterms:W3CDTF">2016-05-09T08:51:23Z</dcterms:created>
  <dcterms:modified xsi:type="dcterms:W3CDTF">2016-05-10T10:29:44Z</dcterms:modified>
</cp:coreProperties>
</file>