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0" r:id="rId4"/>
    <p:sldId id="260" r:id="rId5"/>
    <p:sldId id="265" r:id="rId6"/>
    <p:sldId id="269" r:id="rId7"/>
    <p:sldId id="266" r:id="rId8"/>
    <p:sldId id="268" r:id="rId9"/>
    <p:sldId id="264" r:id="rId10"/>
    <p:sldId id="259" r:id="rId11"/>
    <p:sldId id="257" r:id="rId12"/>
    <p:sldId id="258" r:id="rId13"/>
    <p:sldId id="262" r:id="rId14"/>
    <p:sldId id="261" r:id="rId15"/>
    <p:sldId id="263" r:id="rId16"/>
    <p:sldId id="271" r:id="rId1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86" d="100"/>
          <a:sy n="86" d="100"/>
        </p:scale>
        <p:origin x="485"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2189738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924848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12361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1702876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4105621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2246718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2777770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2363237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1065624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3848081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32493E2-FC56-49A0-B811-DD0EBA79D0B4}" type="datetimeFigureOut">
              <a:rPr lang="zh-CN" altLang="en-US" smtClean="0"/>
              <a:t>2016/5/11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3472408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493E2-FC56-49A0-B811-DD0EBA79D0B4}" type="datetimeFigureOut">
              <a:rPr lang="zh-CN" altLang="en-US" smtClean="0"/>
              <a:t>2016/5/11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C5AAE-466B-484D-BC75-40EFAC54BC0F}" type="slidenum">
              <a:rPr lang="zh-CN" altLang="en-US" smtClean="0"/>
              <a:t>‹#›</a:t>
            </a:fld>
            <a:endParaRPr lang="zh-CN" altLang="en-US"/>
          </a:p>
        </p:txBody>
      </p:sp>
    </p:spTree>
    <p:extLst>
      <p:ext uri="{BB962C8B-B14F-4D97-AF65-F5344CB8AC3E}">
        <p14:creationId xmlns:p14="http://schemas.microsoft.com/office/powerpoint/2010/main" val="2769829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CEPC</a:t>
            </a:r>
            <a:r>
              <a:rPr lang="zh-CN" altLang="en-US" dirty="0"/>
              <a:t>束流</a:t>
            </a:r>
            <a:r>
              <a:rPr lang="zh-CN" altLang="en-US" dirty="0" smtClean="0"/>
              <a:t>测量系统调研</a:t>
            </a:r>
            <a:endParaRPr lang="zh-CN" altLang="en-US" dirty="0"/>
          </a:p>
        </p:txBody>
      </p:sp>
      <p:sp>
        <p:nvSpPr>
          <p:cNvPr id="3" name="副标题 2"/>
          <p:cNvSpPr>
            <a:spLocks noGrp="1"/>
          </p:cNvSpPr>
          <p:nvPr>
            <p:ph type="subTitle" idx="1"/>
          </p:nvPr>
        </p:nvSpPr>
        <p:spPr/>
        <p:txBody>
          <a:bodyPr/>
          <a:lstStyle/>
          <a:p>
            <a:r>
              <a:rPr lang="zh-CN" altLang="en-US" dirty="0" smtClean="0"/>
              <a:t>随艳峰 </a:t>
            </a:r>
            <a:endParaRPr lang="en-US" altLang="zh-CN" dirty="0" smtClean="0"/>
          </a:p>
          <a:p>
            <a:r>
              <a:rPr lang="zh-CN" altLang="en-US" dirty="0" smtClean="0"/>
              <a:t>加速器中心束测组</a:t>
            </a:r>
            <a:endParaRPr lang="en-US" altLang="zh-CN" dirty="0" smtClean="0"/>
          </a:p>
          <a:p>
            <a:r>
              <a:rPr lang="en-US" altLang="zh-CN" smtClean="0"/>
              <a:t>2016.5.11</a:t>
            </a:r>
            <a:endParaRPr lang="zh-CN" altLang="en-US" dirty="0"/>
          </a:p>
        </p:txBody>
      </p:sp>
    </p:spTree>
    <p:extLst>
      <p:ext uri="{BB962C8B-B14F-4D97-AF65-F5344CB8AC3E}">
        <p14:creationId xmlns:p14="http://schemas.microsoft.com/office/powerpoint/2010/main" val="635339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束流损失探测器</a:t>
            </a:r>
            <a:endParaRPr lang="zh-CN" altLang="en-US" dirty="0"/>
          </a:p>
        </p:txBody>
      </p:sp>
      <p:sp>
        <p:nvSpPr>
          <p:cNvPr id="3" name="内容占位符 2"/>
          <p:cNvSpPr>
            <a:spLocks noGrp="1"/>
          </p:cNvSpPr>
          <p:nvPr>
            <p:ph idx="1"/>
          </p:nvPr>
        </p:nvSpPr>
        <p:spPr/>
        <p:txBody>
          <a:bodyPr/>
          <a:lstStyle/>
          <a:p>
            <a:r>
              <a:rPr lang="zh-CN" altLang="zh-CN" dirty="0"/>
              <a:t>安装在加速器束流管道外侧的束流损失探测器（</a:t>
            </a:r>
            <a:r>
              <a:rPr lang="en-US" altLang="zh-CN" dirty="0"/>
              <a:t>BLM</a:t>
            </a:r>
            <a:r>
              <a:rPr lang="zh-CN" altLang="zh-CN" dirty="0"/>
              <a:t>）可以探测加速器发生束流损失的地点</a:t>
            </a:r>
            <a:r>
              <a:rPr lang="zh-CN" altLang="zh-CN" dirty="0" smtClean="0"/>
              <a:t>分布</a:t>
            </a:r>
            <a:endParaRPr lang="en-US" altLang="zh-CN" dirty="0" smtClean="0"/>
          </a:p>
          <a:p>
            <a:r>
              <a:rPr lang="zh-CN" altLang="zh-CN" dirty="0" smtClean="0"/>
              <a:t>研究</a:t>
            </a:r>
            <a:r>
              <a:rPr lang="zh-CN" altLang="zh-CN" dirty="0"/>
              <a:t>束流损失发生的原因，为优化加速器参数、提高束流寿命提供重要依据</a:t>
            </a:r>
            <a:r>
              <a:rPr lang="zh-CN" altLang="zh-CN" dirty="0" smtClean="0"/>
              <a:t>。</a:t>
            </a:r>
            <a:endParaRPr lang="en-US" altLang="zh-CN" dirty="0" smtClean="0"/>
          </a:p>
          <a:p>
            <a:r>
              <a:rPr lang="zh-CN" altLang="zh-CN" dirty="0" smtClean="0"/>
              <a:t>常用</a:t>
            </a:r>
            <a:r>
              <a:rPr lang="zh-CN" altLang="zh-CN" dirty="0"/>
              <a:t>的束流损失探测器主要有</a:t>
            </a:r>
            <a:r>
              <a:rPr lang="en-US" altLang="zh-CN" dirty="0"/>
              <a:t>4</a:t>
            </a:r>
            <a:r>
              <a:rPr lang="zh-CN" altLang="zh-CN" dirty="0"/>
              <a:t>种，分别是：气体电离室探测器、切伦科夫探测器、</a:t>
            </a:r>
            <a:r>
              <a:rPr lang="en-US" altLang="zh-CN" dirty="0"/>
              <a:t>PIN-</a:t>
            </a:r>
            <a:r>
              <a:rPr lang="zh-CN" altLang="zh-CN" dirty="0"/>
              <a:t>光二极管探测器以及闪烁体</a:t>
            </a:r>
            <a:r>
              <a:rPr lang="en-US" altLang="zh-CN" dirty="0"/>
              <a:t>+</a:t>
            </a:r>
            <a:r>
              <a:rPr lang="zh-CN" altLang="zh-CN" dirty="0"/>
              <a:t>光电倍增管（</a:t>
            </a:r>
            <a:r>
              <a:rPr lang="en-US" altLang="zh-CN" dirty="0"/>
              <a:t>PMT</a:t>
            </a:r>
            <a:r>
              <a:rPr lang="zh-CN" altLang="zh-CN" dirty="0"/>
              <a:t>）探测器。</a:t>
            </a:r>
            <a:endParaRPr lang="zh-CN" altLang="en-US" dirty="0"/>
          </a:p>
        </p:txBody>
      </p:sp>
    </p:spTree>
    <p:extLst>
      <p:ext uri="{BB962C8B-B14F-4D97-AF65-F5344CB8AC3E}">
        <p14:creationId xmlns:p14="http://schemas.microsoft.com/office/powerpoint/2010/main" val="590326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0183" y="73295"/>
            <a:ext cx="10515600" cy="1325563"/>
          </a:xfrm>
        </p:spPr>
        <p:txBody>
          <a:bodyPr/>
          <a:lstStyle/>
          <a:p>
            <a:r>
              <a:rPr lang="zh-CN" altLang="en-US" dirty="0" smtClean="0"/>
              <a:t>束流损失探测器类型</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1730063379"/>
              </p:ext>
            </p:extLst>
          </p:nvPr>
        </p:nvGraphicFramePr>
        <p:xfrm>
          <a:off x="153825" y="1324598"/>
          <a:ext cx="11929927" cy="4571653"/>
        </p:xfrm>
        <a:graphic>
          <a:graphicData uri="http://schemas.openxmlformats.org/drawingml/2006/table">
            <a:tbl>
              <a:tblPr firstRow="1" firstCol="1" bandRow="1">
                <a:tableStyleId>{5C22544A-7EE6-4342-B048-85BDC9FD1C3A}</a:tableStyleId>
              </a:tblPr>
              <a:tblGrid>
                <a:gridCol w="2362013"/>
                <a:gridCol w="1572324"/>
                <a:gridCol w="2030626"/>
                <a:gridCol w="2157540"/>
                <a:gridCol w="1903712"/>
                <a:gridCol w="1903712"/>
              </a:tblGrid>
              <a:tr h="669572">
                <a:tc>
                  <a:txBody>
                    <a:bodyPr/>
                    <a:lstStyle/>
                    <a:p>
                      <a:pPr>
                        <a:spcAft>
                          <a:spcPts val="0"/>
                        </a:spcAft>
                      </a:pPr>
                      <a:r>
                        <a:rPr lang="zh-CN" sz="1800" dirty="0">
                          <a:effectLst/>
                        </a:rPr>
                        <a:t>束损类型</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spcAft>
                          <a:spcPts val="0"/>
                        </a:spcAft>
                      </a:pPr>
                      <a:r>
                        <a:rPr lang="zh-CN" sz="1800" dirty="0">
                          <a:effectLst/>
                        </a:rPr>
                        <a:t>动态范围</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spcAft>
                          <a:spcPts val="0"/>
                        </a:spcAft>
                      </a:pPr>
                      <a:r>
                        <a:rPr lang="zh-CN" sz="1800">
                          <a:effectLst/>
                        </a:rPr>
                        <a:t>响应时间</a:t>
                      </a:r>
                      <a:endParaRPr lang="zh-CN" sz="1800">
                        <a:effectLst/>
                        <a:latin typeface="Times New Roman" panose="02020603050405020304" pitchFamily="18" charset="0"/>
                        <a:ea typeface="MS Mincho" panose="02020609040205080304" pitchFamily="49" charset="-128"/>
                      </a:endParaRPr>
                    </a:p>
                  </a:txBody>
                  <a:tcPr marL="68580" marR="68580" marT="0" marB="0"/>
                </a:tc>
                <a:tc>
                  <a:txBody>
                    <a:bodyPr/>
                    <a:lstStyle/>
                    <a:p>
                      <a:pPr>
                        <a:spcAft>
                          <a:spcPts val="0"/>
                        </a:spcAft>
                      </a:pPr>
                      <a:r>
                        <a:rPr lang="zh-CN" sz="1800" dirty="0" smtClean="0">
                          <a:effectLst/>
                        </a:rPr>
                        <a:t>灵敏度</a:t>
                      </a:r>
                      <a:r>
                        <a:rPr lang="en-US" sz="1800" dirty="0" smtClean="0">
                          <a:effectLst/>
                        </a:rPr>
                        <a:t>(</a:t>
                      </a:r>
                      <a:r>
                        <a:rPr lang="en-US" sz="1800" dirty="0">
                          <a:effectLst/>
                        </a:rPr>
                        <a:t>for MIPs)</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spcAft>
                          <a:spcPts val="0"/>
                        </a:spcAft>
                      </a:pPr>
                      <a:r>
                        <a:rPr lang="zh-CN" sz="1800">
                          <a:effectLst/>
                        </a:rPr>
                        <a:t>耐辐射性</a:t>
                      </a:r>
                      <a:endParaRPr lang="zh-CN" sz="1800">
                        <a:effectLst/>
                        <a:latin typeface="Times New Roman" panose="02020603050405020304" pitchFamily="18" charset="0"/>
                        <a:ea typeface="MS Mincho" panose="02020609040205080304" pitchFamily="49" charset="-128"/>
                      </a:endParaRPr>
                    </a:p>
                  </a:txBody>
                  <a:tcPr marL="68580" marR="68580" marT="0" marB="0"/>
                </a:tc>
                <a:tc>
                  <a:txBody>
                    <a:bodyPr/>
                    <a:lstStyle/>
                    <a:p>
                      <a:pPr>
                        <a:spcAft>
                          <a:spcPts val="0"/>
                        </a:spcAft>
                      </a:pPr>
                      <a:r>
                        <a:rPr lang="zh-CN" sz="1800">
                          <a:effectLst/>
                        </a:rPr>
                        <a:t>对同步光是否敏感</a:t>
                      </a:r>
                      <a:endParaRPr lang="zh-CN" sz="1800">
                        <a:effectLst/>
                        <a:latin typeface="Times New Roman" panose="02020603050405020304" pitchFamily="18" charset="0"/>
                        <a:ea typeface="MS Mincho" panose="02020609040205080304" pitchFamily="49" charset="-128"/>
                      </a:endParaRPr>
                    </a:p>
                  </a:txBody>
                  <a:tcPr marL="68580" marR="68580" marT="0" marB="0"/>
                </a:tc>
              </a:tr>
              <a:tr h="1064204">
                <a:tc>
                  <a:txBody>
                    <a:bodyPr/>
                    <a:lstStyle/>
                    <a:p>
                      <a:pPr marL="0" indent="0">
                        <a:lnSpc>
                          <a:spcPts val="1400"/>
                        </a:lnSpc>
                        <a:spcAft>
                          <a:spcPts val="0"/>
                        </a:spcAft>
                        <a:tabLst>
                          <a:tab pos="424180" algn="l"/>
                        </a:tabLst>
                      </a:pPr>
                      <a:endParaRPr lang="en-US" altLang="zh-CN" sz="1800" kern="100" dirty="0" smtClean="0">
                        <a:effectLst/>
                      </a:endParaRPr>
                    </a:p>
                    <a:p>
                      <a:pPr marL="0" indent="0">
                        <a:lnSpc>
                          <a:spcPts val="1400"/>
                        </a:lnSpc>
                        <a:spcAft>
                          <a:spcPts val="0"/>
                        </a:spcAft>
                        <a:tabLst>
                          <a:tab pos="424180" algn="l"/>
                        </a:tabLst>
                      </a:pPr>
                      <a:r>
                        <a:rPr lang="zh-CN" sz="1800" kern="100" dirty="0" smtClean="0">
                          <a:effectLst/>
                        </a:rPr>
                        <a:t>电离室</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tabLst>
                          <a:tab pos="424180" algn="l"/>
                        </a:tabLst>
                      </a:pPr>
                      <a:endParaRPr lang="en-US" sz="1800" kern="100" dirty="0" smtClean="0">
                        <a:effectLst/>
                      </a:endParaRPr>
                    </a:p>
                    <a:p>
                      <a:pPr>
                        <a:lnSpc>
                          <a:spcPts val="1400"/>
                        </a:lnSpc>
                        <a:spcAft>
                          <a:spcPts val="0"/>
                        </a:spcAft>
                        <a:tabLst>
                          <a:tab pos="424180" algn="l"/>
                        </a:tabLst>
                      </a:pPr>
                      <a:r>
                        <a:rPr lang="en-US" sz="1800" kern="100" dirty="0" smtClean="0">
                          <a:effectLst/>
                        </a:rPr>
                        <a:t>10</a:t>
                      </a:r>
                      <a:r>
                        <a:rPr lang="en-US" sz="1800" kern="100" baseline="30000" dirty="0" smtClean="0">
                          <a:effectLst/>
                        </a:rPr>
                        <a:t>8</a:t>
                      </a:r>
                      <a:endParaRPr lang="zh-CN" sz="1800" dirty="0">
                        <a:effectLst/>
                      </a:endParaRPr>
                    </a:p>
                    <a:p>
                      <a:pPr>
                        <a:lnSpc>
                          <a:spcPts val="1400"/>
                        </a:lnSpc>
                        <a:spcAft>
                          <a:spcPts val="0"/>
                        </a:spcAft>
                        <a:tabLst>
                          <a:tab pos="424180" algn="l"/>
                        </a:tabLst>
                      </a:pPr>
                      <a:r>
                        <a:rPr lang="en-US" sz="1800" kern="100" dirty="0">
                          <a:effectLst/>
                        </a:rPr>
                        <a:t> </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89μs</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600(</a:t>
                      </a:r>
                      <a:r>
                        <a:rPr lang="en-US" sz="1800" kern="100" dirty="0" err="1" smtClean="0">
                          <a:effectLst/>
                        </a:rPr>
                        <a:t>Elec</a:t>
                      </a:r>
                      <a:r>
                        <a:rPr lang="en-US" sz="1800" kern="100" baseline="-25000" dirty="0" err="1" smtClean="0">
                          <a:effectLst/>
                        </a:rPr>
                        <a:t>gain</a:t>
                      </a:r>
                      <a:r>
                        <a:rPr lang="en-US" sz="1800" kern="100" dirty="0" smtClean="0">
                          <a:effectLst/>
                        </a:rPr>
                        <a:t>)(</a:t>
                      </a:r>
                      <a:r>
                        <a:rPr lang="en-US" sz="1800" kern="100" dirty="0">
                          <a:effectLst/>
                        </a:rPr>
                        <a:t>1L)</a:t>
                      </a:r>
                      <a:endParaRPr lang="zh-CN" sz="1800" dirty="0">
                        <a:effectLst/>
                      </a:endParaRPr>
                    </a:p>
                    <a:p>
                      <a:pPr>
                        <a:lnSpc>
                          <a:spcPts val="1400"/>
                        </a:lnSpc>
                        <a:spcAft>
                          <a:spcPts val="0"/>
                        </a:spcAft>
                      </a:pPr>
                      <a:r>
                        <a:rPr lang="en-US" sz="1800" kern="100" dirty="0">
                          <a:effectLst/>
                        </a:rPr>
                        <a:t> </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&gt;</a:t>
                      </a:r>
                      <a:r>
                        <a:rPr lang="en-US" sz="1800" kern="100" dirty="0">
                          <a:effectLst/>
                        </a:rPr>
                        <a:t>100Mrad</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altLang="zh-CN" sz="1800" kern="100" dirty="0" smtClean="0">
                        <a:effectLst/>
                      </a:endParaRPr>
                    </a:p>
                    <a:p>
                      <a:pPr>
                        <a:lnSpc>
                          <a:spcPts val="1400"/>
                        </a:lnSpc>
                        <a:spcAft>
                          <a:spcPts val="0"/>
                        </a:spcAft>
                      </a:pPr>
                      <a:r>
                        <a:rPr lang="zh-CN" sz="1800" kern="100" dirty="0" smtClean="0">
                          <a:effectLst/>
                        </a:rPr>
                        <a:t>敏感</a:t>
                      </a:r>
                      <a:endParaRPr lang="zh-CN" sz="1800" dirty="0">
                        <a:effectLst/>
                        <a:latin typeface="Times New Roman" panose="02020603050405020304" pitchFamily="18" charset="0"/>
                        <a:ea typeface="MS Mincho" panose="02020609040205080304" pitchFamily="49" charset="-128"/>
                      </a:endParaRPr>
                    </a:p>
                  </a:txBody>
                  <a:tcPr marL="68580" marR="68580" marT="0" marB="0"/>
                </a:tc>
              </a:tr>
              <a:tr h="1064204">
                <a:tc>
                  <a:txBody>
                    <a:bodyPr/>
                    <a:lstStyle/>
                    <a:p>
                      <a:pPr>
                        <a:lnSpc>
                          <a:spcPts val="1400"/>
                        </a:lnSpc>
                        <a:spcAft>
                          <a:spcPts val="0"/>
                        </a:spcAft>
                        <a:tabLst>
                          <a:tab pos="424180" algn="l"/>
                        </a:tabLst>
                      </a:pPr>
                      <a:endParaRPr lang="en-US" sz="1800" kern="100" dirty="0" smtClean="0">
                        <a:effectLst/>
                      </a:endParaRPr>
                    </a:p>
                    <a:p>
                      <a:pPr>
                        <a:lnSpc>
                          <a:spcPts val="1400"/>
                        </a:lnSpc>
                        <a:spcAft>
                          <a:spcPts val="0"/>
                        </a:spcAft>
                        <a:tabLst>
                          <a:tab pos="424180" algn="l"/>
                        </a:tabLst>
                      </a:pPr>
                      <a:r>
                        <a:rPr lang="en-US" sz="1800" kern="100" dirty="0" smtClean="0">
                          <a:effectLst/>
                        </a:rPr>
                        <a:t>PIN</a:t>
                      </a:r>
                      <a:r>
                        <a:rPr lang="zh-CN" sz="1800" kern="100" dirty="0">
                          <a:effectLst/>
                        </a:rPr>
                        <a:t>二极管</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tabLst>
                          <a:tab pos="424180" algn="l"/>
                        </a:tabLst>
                      </a:pPr>
                      <a:endParaRPr lang="en-US" sz="1800" kern="100" dirty="0" smtClean="0">
                        <a:effectLst/>
                      </a:endParaRPr>
                    </a:p>
                    <a:p>
                      <a:pPr>
                        <a:lnSpc>
                          <a:spcPts val="1400"/>
                        </a:lnSpc>
                        <a:spcAft>
                          <a:spcPts val="0"/>
                        </a:spcAft>
                        <a:tabLst>
                          <a:tab pos="424180" algn="l"/>
                        </a:tabLst>
                      </a:pPr>
                      <a:r>
                        <a:rPr lang="en-US" sz="1800" kern="100" dirty="0" smtClean="0">
                          <a:effectLst/>
                        </a:rPr>
                        <a:t>10</a:t>
                      </a:r>
                      <a:r>
                        <a:rPr lang="en-US" sz="1800" kern="100" baseline="30000" dirty="0" smtClean="0">
                          <a:effectLst/>
                        </a:rPr>
                        <a:t>8</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5ns</a:t>
                      </a:r>
                      <a:r>
                        <a:rPr lang="en-US" sz="1800" kern="100" baseline="30000" dirty="0" smtClean="0">
                          <a:effectLst/>
                        </a:rPr>
                        <a:t>[11</a:t>
                      </a:r>
                      <a:r>
                        <a:rPr lang="en-US" sz="1800" kern="100" baseline="30000" dirty="0">
                          <a:effectLst/>
                        </a:rPr>
                        <a:t>]</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100(</a:t>
                      </a:r>
                      <a:r>
                        <a:rPr lang="en-US" sz="1800" kern="100" dirty="0" err="1" smtClean="0">
                          <a:effectLst/>
                        </a:rPr>
                        <a:t>Elec</a:t>
                      </a:r>
                      <a:r>
                        <a:rPr lang="en-US" sz="1800" kern="100" baseline="-25000" dirty="0" err="1" smtClean="0">
                          <a:effectLst/>
                        </a:rPr>
                        <a:t>gain</a:t>
                      </a:r>
                      <a:r>
                        <a:rPr lang="en-US" sz="1800" kern="100" dirty="0" smtClean="0">
                          <a:effectLst/>
                        </a:rPr>
                        <a:t>)(</a:t>
                      </a:r>
                      <a:r>
                        <a:rPr lang="en-US" sz="1800" kern="100" dirty="0">
                          <a:effectLst/>
                        </a:rPr>
                        <a:t>1cm</a:t>
                      </a:r>
                      <a:r>
                        <a:rPr lang="en-US" sz="1800" kern="100" baseline="30000" dirty="0">
                          <a:effectLst/>
                        </a:rPr>
                        <a:t>2</a:t>
                      </a:r>
                      <a:r>
                        <a:rPr lang="en-US" sz="1800" kern="100" dirty="0">
                          <a:effectLst/>
                        </a:rPr>
                        <a:t>)</a:t>
                      </a:r>
                      <a:endParaRPr lang="zh-CN" sz="1800" dirty="0">
                        <a:effectLst/>
                      </a:endParaRPr>
                    </a:p>
                    <a:p>
                      <a:pPr>
                        <a:lnSpc>
                          <a:spcPts val="1400"/>
                        </a:lnSpc>
                        <a:spcAft>
                          <a:spcPts val="0"/>
                        </a:spcAft>
                      </a:pPr>
                      <a:r>
                        <a:rPr lang="en-US" sz="1800" kern="100" dirty="0">
                          <a:effectLst/>
                        </a:rPr>
                        <a:t> </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&gt;</a:t>
                      </a:r>
                      <a:r>
                        <a:rPr lang="en-US" sz="1800" kern="100" dirty="0">
                          <a:effectLst/>
                        </a:rPr>
                        <a:t>100Mrad</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altLang="zh-CN" sz="1800" kern="100" dirty="0" smtClean="0">
                        <a:effectLst/>
                      </a:endParaRPr>
                    </a:p>
                    <a:p>
                      <a:pPr>
                        <a:lnSpc>
                          <a:spcPts val="1400"/>
                        </a:lnSpc>
                        <a:spcAft>
                          <a:spcPts val="0"/>
                        </a:spcAft>
                      </a:pPr>
                      <a:r>
                        <a:rPr lang="zh-CN" sz="1800" kern="100" dirty="0" smtClean="0">
                          <a:effectLst/>
                        </a:rPr>
                        <a:t>不</a:t>
                      </a:r>
                      <a:r>
                        <a:rPr lang="zh-CN" sz="1800" kern="100" dirty="0">
                          <a:effectLst/>
                        </a:rPr>
                        <a:t>敏感</a:t>
                      </a:r>
                      <a:endParaRPr lang="zh-CN" sz="1800" dirty="0">
                        <a:effectLst/>
                        <a:latin typeface="Times New Roman" panose="02020603050405020304" pitchFamily="18" charset="0"/>
                        <a:ea typeface="MS Mincho" panose="02020609040205080304" pitchFamily="49" charset="-128"/>
                      </a:endParaRPr>
                    </a:p>
                  </a:txBody>
                  <a:tcPr marL="68580" marR="68580" marT="0" marB="0"/>
                </a:tc>
              </a:tr>
              <a:tr h="1064204">
                <a:tc>
                  <a:txBody>
                    <a:bodyPr/>
                    <a:lstStyle/>
                    <a:p>
                      <a:pPr>
                        <a:lnSpc>
                          <a:spcPts val="1400"/>
                        </a:lnSpc>
                        <a:spcAft>
                          <a:spcPts val="0"/>
                        </a:spcAft>
                      </a:pPr>
                      <a:endParaRPr lang="en-US" altLang="zh-CN" sz="1800" kern="100" dirty="0" smtClean="0">
                        <a:effectLst/>
                      </a:endParaRPr>
                    </a:p>
                    <a:p>
                      <a:pPr>
                        <a:lnSpc>
                          <a:spcPts val="1400"/>
                        </a:lnSpc>
                        <a:spcAft>
                          <a:spcPts val="0"/>
                        </a:spcAft>
                      </a:pPr>
                      <a:r>
                        <a:rPr lang="zh-CN" sz="1800" kern="100" dirty="0" smtClean="0">
                          <a:effectLst/>
                        </a:rPr>
                        <a:t>切伦科夫</a:t>
                      </a:r>
                      <a:r>
                        <a:rPr lang="zh-CN" sz="1800" kern="100" dirty="0">
                          <a:effectLst/>
                        </a:rPr>
                        <a:t>探测器</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10</a:t>
                      </a:r>
                      <a:r>
                        <a:rPr lang="en-US" sz="1800" kern="100" baseline="30000" dirty="0" smtClean="0">
                          <a:effectLst/>
                        </a:rPr>
                        <a:t>5</a:t>
                      </a:r>
                      <a:r>
                        <a:rPr lang="en-US" sz="1800" kern="100" dirty="0" smtClean="0">
                          <a:effectLst/>
                        </a:rPr>
                        <a:t>~10</a:t>
                      </a:r>
                      <a:r>
                        <a:rPr lang="en-US" sz="1800" kern="100" baseline="30000" dirty="0" smtClean="0">
                          <a:effectLst/>
                        </a:rPr>
                        <a:t>6</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10ns</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270 </a:t>
                      </a:r>
                      <a:r>
                        <a:rPr lang="en-US" sz="1800" kern="100" dirty="0">
                          <a:effectLst/>
                        </a:rPr>
                        <a:t>(</a:t>
                      </a:r>
                      <a:r>
                        <a:rPr lang="en-US" sz="1800" kern="100" dirty="0" err="1">
                          <a:effectLst/>
                        </a:rPr>
                        <a:t>PMT</a:t>
                      </a:r>
                      <a:r>
                        <a:rPr lang="en-US" sz="1800" kern="100" baseline="-25000" dirty="0" err="1">
                          <a:effectLst/>
                        </a:rPr>
                        <a:t>gain</a:t>
                      </a:r>
                      <a:r>
                        <a:rPr lang="en-US" sz="1800" kern="100" dirty="0">
                          <a:effectLst/>
                        </a:rPr>
                        <a:t>)(1L)</a:t>
                      </a:r>
                      <a:endParaRPr lang="zh-CN" sz="1800" dirty="0">
                        <a:effectLst/>
                      </a:endParaRPr>
                    </a:p>
                    <a:p>
                      <a:pPr>
                        <a:lnSpc>
                          <a:spcPts val="1400"/>
                        </a:lnSpc>
                        <a:spcAft>
                          <a:spcPts val="0"/>
                        </a:spcAft>
                      </a:pPr>
                      <a:r>
                        <a:rPr lang="en-US" sz="1800" kern="100" dirty="0">
                          <a:effectLst/>
                        </a:rPr>
                        <a:t> </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100Mrad</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altLang="zh-CN" sz="1800" kern="100" dirty="0" smtClean="0">
                        <a:effectLst/>
                      </a:endParaRPr>
                    </a:p>
                    <a:p>
                      <a:pPr>
                        <a:lnSpc>
                          <a:spcPts val="1400"/>
                        </a:lnSpc>
                        <a:spcAft>
                          <a:spcPts val="0"/>
                        </a:spcAft>
                      </a:pPr>
                      <a:r>
                        <a:rPr lang="zh-CN" sz="1800" kern="100" dirty="0" smtClean="0">
                          <a:effectLst/>
                        </a:rPr>
                        <a:t>不</a:t>
                      </a:r>
                      <a:r>
                        <a:rPr lang="zh-CN" sz="1800" kern="100" dirty="0">
                          <a:effectLst/>
                        </a:rPr>
                        <a:t>敏感</a:t>
                      </a:r>
                      <a:endParaRPr lang="zh-CN" sz="1800" dirty="0">
                        <a:effectLst/>
                        <a:latin typeface="Times New Roman" panose="02020603050405020304" pitchFamily="18" charset="0"/>
                        <a:ea typeface="MS Mincho" panose="02020609040205080304" pitchFamily="49" charset="-128"/>
                      </a:endParaRPr>
                    </a:p>
                  </a:txBody>
                  <a:tcPr marL="68580" marR="68580" marT="0" marB="0"/>
                </a:tc>
              </a:tr>
              <a:tr h="709469">
                <a:tc>
                  <a:txBody>
                    <a:bodyPr/>
                    <a:lstStyle/>
                    <a:p>
                      <a:pPr>
                        <a:lnSpc>
                          <a:spcPts val="1400"/>
                        </a:lnSpc>
                        <a:spcAft>
                          <a:spcPts val="0"/>
                        </a:spcAft>
                      </a:pPr>
                      <a:endParaRPr lang="en-US" altLang="zh-CN" sz="1800" kern="100" dirty="0" smtClean="0">
                        <a:effectLst/>
                      </a:endParaRPr>
                    </a:p>
                    <a:p>
                      <a:pPr>
                        <a:lnSpc>
                          <a:spcPts val="1400"/>
                        </a:lnSpc>
                        <a:spcAft>
                          <a:spcPts val="0"/>
                        </a:spcAft>
                      </a:pPr>
                      <a:r>
                        <a:rPr lang="zh-CN" sz="1800" kern="100" dirty="0" smtClean="0">
                          <a:effectLst/>
                        </a:rPr>
                        <a:t>闪烁体</a:t>
                      </a:r>
                      <a:r>
                        <a:rPr lang="en-US" sz="1800" kern="100" dirty="0">
                          <a:effectLst/>
                        </a:rPr>
                        <a:t>+</a:t>
                      </a:r>
                      <a:r>
                        <a:rPr lang="zh-CN" sz="1800" kern="100" dirty="0">
                          <a:effectLst/>
                        </a:rPr>
                        <a:t>光电倍增管</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10</a:t>
                      </a:r>
                      <a:r>
                        <a:rPr lang="en-US" sz="1800" kern="100" baseline="30000" dirty="0" smtClean="0">
                          <a:effectLst/>
                        </a:rPr>
                        <a:t>6</a:t>
                      </a:r>
                      <a:endParaRPr lang="zh-CN" sz="1800" dirty="0">
                        <a:effectLst/>
                      </a:endParaRPr>
                    </a:p>
                    <a:p>
                      <a:pPr>
                        <a:lnSpc>
                          <a:spcPts val="1400"/>
                        </a:lnSpc>
                        <a:spcAft>
                          <a:spcPts val="0"/>
                        </a:spcAft>
                      </a:pPr>
                      <a:r>
                        <a:rPr lang="en-US" sz="1800" kern="100" dirty="0">
                          <a:effectLst/>
                        </a:rPr>
                        <a:t> </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20ns</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a:t>
                      </a:r>
                      <a:r>
                        <a:rPr lang="en-US" sz="1800" kern="100" dirty="0">
                          <a:effectLst/>
                        </a:rPr>
                        <a:t>18·10</a:t>
                      </a:r>
                      <a:r>
                        <a:rPr lang="en-US" sz="1800" kern="100" baseline="30000" dirty="0">
                          <a:effectLst/>
                        </a:rPr>
                        <a:t>3 </a:t>
                      </a:r>
                      <a:r>
                        <a:rPr lang="en-US" sz="1800" kern="100" dirty="0">
                          <a:effectLst/>
                        </a:rPr>
                        <a:t>(</a:t>
                      </a:r>
                      <a:r>
                        <a:rPr lang="en-US" sz="1800" kern="100" dirty="0" err="1">
                          <a:effectLst/>
                        </a:rPr>
                        <a:t>PMT</a:t>
                      </a:r>
                      <a:r>
                        <a:rPr lang="en-US" sz="1800" kern="100" baseline="-25000" dirty="0" err="1">
                          <a:effectLst/>
                        </a:rPr>
                        <a:t>Gain</a:t>
                      </a:r>
                      <a:r>
                        <a:rPr lang="en-US" sz="1800" kern="100" dirty="0">
                          <a:effectLst/>
                        </a:rPr>
                        <a:t>)</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sz="1800" kern="100" dirty="0" smtClean="0">
                        <a:effectLst/>
                      </a:endParaRPr>
                    </a:p>
                    <a:p>
                      <a:pPr>
                        <a:lnSpc>
                          <a:spcPts val="1400"/>
                        </a:lnSpc>
                        <a:spcAft>
                          <a:spcPts val="0"/>
                        </a:spcAft>
                      </a:pPr>
                      <a:r>
                        <a:rPr lang="en-US" sz="1800" kern="100" dirty="0" smtClean="0">
                          <a:effectLst/>
                        </a:rPr>
                        <a:t>≈</a:t>
                      </a:r>
                      <a:r>
                        <a:rPr lang="en-US" sz="1800" kern="100" dirty="0">
                          <a:effectLst/>
                        </a:rPr>
                        <a:t>20Mrad</a:t>
                      </a:r>
                      <a:endParaRPr lang="zh-CN" sz="1800" dirty="0">
                        <a:effectLst/>
                        <a:latin typeface="Times New Roman" panose="02020603050405020304" pitchFamily="18" charset="0"/>
                        <a:ea typeface="MS Mincho" panose="02020609040205080304" pitchFamily="49" charset="-128"/>
                      </a:endParaRPr>
                    </a:p>
                  </a:txBody>
                  <a:tcPr marL="68580" marR="68580" marT="0" marB="0"/>
                </a:tc>
                <a:tc>
                  <a:txBody>
                    <a:bodyPr/>
                    <a:lstStyle/>
                    <a:p>
                      <a:pPr>
                        <a:lnSpc>
                          <a:spcPts val="1400"/>
                        </a:lnSpc>
                        <a:spcAft>
                          <a:spcPts val="0"/>
                        </a:spcAft>
                      </a:pPr>
                      <a:endParaRPr lang="en-US" altLang="zh-CN" sz="1800" kern="100" dirty="0" smtClean="0">
                        <a:effectLst/>
                      </a:endParaRPr>
                    </a:p>
                    <a:p>
                      <a:pPr>
                        <a:lnSpc>
                          <a:spcPts val="1400"/>
                        </a:lnSpc>
                        <a:spcAft>
                          <a:spcPts val="0"/>
                        </a:spcAft>
                      </a:pPr>
                      <a:r>
                        <a:rPr lang="zh-CN" sz="1800" kern="100" dirty="0" smtClean="0">
                          <a:effectLst/>
                        </a:rPr>
                        <a:t>敏感</a:t>
                      </a:r>
                      <a:endParaRPr lang="zh-CN" sz="1800" dirty="0">
                        <a:effectLst/>
                        <a:latin typeface="Times New Roman" panose="02020603050405020304" pitchFamily="18" charset="0"/>
                        <a:ea typeface="MS Mincho" panose="02020609040205080304" pitchFamily="49" charset="-128"/>
                      </a:endParaRPr>
                    </a:p>
                  </a:txBody>
                  <a:tcPr marL="68580" marR="68580" marT="0" marB="0"/>
                </a:tc>
              </a:tr>
            </a:tbl>
          </a:graphicData>
        </a:graphic>
      </p:graphicFrame>
    </p:spTree>
    <p:extLst>
      <p:ext uri="{BB962C8B-B14F-4D97-AF65-F5344CB8AC3E}">
        <p14:creationId xmlns:p14="http://schemas.microsoft.com/office/powerpoint/2010/main" val="2653722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束流损失探测器应用</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val="1773677233"/>
              </p:ext>
            </p:extLst>
          </p:nvPr>
        </p:nvGraphicFramePr>
        <p:xfrm>
          <a:off x="447471" y="1605062"/>
          <a:ext cx="11264631" cy="3627120"/>
        </p:xfrm>
        <a:graphic>
          <a:graphicData uri="http://schemas.openxmlformats.org/drawingml/2006/table">
            <a:tbl>
              <a:tblPr firstRow="1" bandRow="1">
                <a:tableStyleId>{5C22544A-7EE6-4342-B048-85BDC9FD1C3A}</a:tableStyleId>
              </a:tblPr>
              <a:tblGrid>
                <a:gridCol w="3754877"/>
                <a:gridCol w="1730916"/>
                <a:gridCol w="5778838"/>
              </a:tblGrid>
              <a:tr h="402349">
                <a:tc>
                  <a:txBody>
                    <a:bodyPr/>
                    <a:lstStyle/>
                    <a:p>
                      <a:r>
                        <a:rPr lang="zh-CN" altLang="en-US" sz="2800" dirty="0" smtClean="0"/>
                        <a:t>加速器</a:t>
                      </a:r>
                      <a:endParaRPr lang="zh-CN" altLang="en-US" sz="2800" dirty="0"/>
                    </a:p>
                  </a:txBody>
                  <a:tcPr/>
                </a:tc>
                <a:tc>
                  <a:txBody>
                    <a:bodyPr/>
                    <a:lstStyle/>
                    <a:p>
                      <a:r>
                        <a:rPr lang="zh-CN" altLang="en-US" sz="2800" dirty="0" smtClean="0"/>
                        <a:t>粒子类型</a:t>
                      </a:r>
                      <a:endParaRPr lang="zh-CN" altLang="en-US" sz="2800" dirty="0"/>
                    </a:p>
                  </a:txBody>
                  <a:tcPr/>
                </a:tc>
                <a:tc>
                  <a:txBody>
                    <a:bodyPr/>
                    <a:lstStyle/>
                    <a:p>
                      <a:r>
                        <a:rPr lang="zh-CN" altLang="en-US" sz="2800" dirty="0" smtClean="0"/>
                        <a:t>探测器类型</a:t>
                      </a:r>
                      <a:endParaRPr lang="zh-CN" altLang="en-US" sz="2800" dirty="0"/>
                    </a:p>
                  </a:txBody>
                  <a:tcPr/>
                </a:tc>
              </a:tr>
              <a:tr h="402349">
                <a:tc>
                  <a:txBody>
                    <a:bodyPr/>
                    <a:lstStyle/>
                    <a:p>
                      <a:r>
                        <a:rPr lang="en-US" altLang="zh-CN" sz="2800" dirty="0" smtClean="0"/>
                        <a:t>KEKB</a:t>
                      </a:r>
                      <a:endParaRPr lang="zh-CN" altLang="en-US" sz="2800" dirty="0"/>
                    </a:p>
                  </a:txBody>
                  <a:tcPr/>
                </a:tc>
                <a:tc>
                  <a:txBody>
                    <a:bodyPr/>
                    <a:lstStyle/>
                    <a:p>
                      <a:r>
                        <a:rPr lang="zh-CN" altLang="en-US" sz="2800" dirty="0" smtClean="0"/>
                        <a:t>电子</a:t>
                      </a:r>
                      <a:endParaRPr lang="zh-CN" altLang="en-US" sz="2800" dirty="0"/>
                    </a:p>
                  </a:txBody>
                  <a:tcPr/>
                </a:tc>
                <a:tc>
                  <a:txBody>
                    <a:bodyPr/>
                    <a:lstStyle/>
                    <a:p>
                      <a:r>
                        <a:rPr lang="zh-CN" altLang="en-US" sz="2800" dirty="0" smtClean="0"/>
                        <a:t>气体电离室</a:t>
                      </a:r>
                      <a:r>
                        <a:rPr lang="en-US" altLang="zh-CN" sz="2800" dirty="0" smtClean="0"/>
                        <a:t>+pin</a:t>
                      </a:r>
                      <a:r>
                        <a:rPr lang="zh-CN" altLang="en-US" sz="2800" dirty="0" smtClean="0"/>
                        <a:t>二极管</a:t>
                      </a:r>
                      <a:endParaRPr lang="zh-CN" altLang="en-US" sz="2800" dirty="0"/>
                    </a:p>
                  </a:txBody>
                  <a:tcPr/>
                </a:tc>
              </a:tr>
              <a:tr h="402349">
                <a:tc>
                  <a:txBody>
                    <a:bodyPr/>
                    <a:lstStyle/>
                    <a:p>
                      <a:r>
                        <a:rPr lang="en-US" altLang="zh-CN" sz="2800" dirty="0" smtClean="0"/>
                        <a:t>LHC</a:t>
                      </a:r>
                      <a:endParaRPr lang="zh-CN" altLang="en-US" sz="2800" dirty="0"/>
                    </a:p>
                  </a:txBody>
                  <a:tcPr/>
                </a:tc>
                <a:tc>
                  <a:txBody>
                    <a:bodyPr/>
                    <a:lstStyle/>
                    <a:p>
                      <a:r>
                        <a:rPr lang="zh-CN" altLang="en-US" sz="2800" dirty="0" smtClean="0"/>
                        <a:t>质子</a:t>
                      </a:r>
                      <a:endParaRPr lang="zh-CN" altLang="en-US" sz="2800" dirty="0"/>
                    </a:p>
                  </a:txBody>
                  <a:tcPr/>
                </a:tc>
                <a:tc>
                  <a:txBody>
                    <a:bodyPr/>
                    <a:lstStyle/>
                    <a:p>
                      <a:r>
                        <a:rPr lang="zh-CN" altLang="en-US" sz="2800" dirty="0" smtClean="0"/>
                        <a:t>气体电离室</a:t>
                      </a:r>
                      <a:r>
                        <a:rPr lang="en-US" altLang="zh-CN" sz="2800" dirty="0" smtClean="0"/>
                        <a:t>+</a:t>
                      </a:r>
                      <a:r>
                        <a:rPr lang="zh-CN" altLang="en-US" sz="2800" dirty="0" smtClean="0"/>
                        <a:t>金刚石探测器（恒温器）</a:t>
                      </a:r>
                      <a:endParaRPr lang="zh-CN" altLang="en-US" sz="2800" dirty="0"/>
                    </a:p>
                  </a:txBody>
                  <a:tcPr/>
                </a:tc>
              </a:tr>
              <a:tr h="402349">
                <a:tc>
                  <a:txBody>
                    <a:bodyPr/>
                    <a:lstStyle/>
                    <a:p>
                      <a:r>
                        <a:rPr lang="en-US" altLang="zh-CN" sz="2800" dirty="0" smtClean="0"/>
                        <a:t>SSRF</a:t>
                      </a:r>
                      <a:endParaRPr lang="zh-CN" altLang="en-US" sz="2800" dirty="0"/>
                    </a:p>
                  </a:txBody>
                  <a:tcPr/>
                </a:tc>
                <a:tc>
                  <a:txBody>
                    <a:bodyPr/>
                    <a:lstStyle/>
                    <a:p>
                      <a:r>
                        <a:rPr lang="zh-CN" altLang="en-US" sz="2800" dirty="0" smtClean="0"/>
                        <a:t>电子</a:t>
                      </a:r>
                      <a:endParaRPr lang="zh-CN" altLang="en-US" sz="2800" dirty="0"/>
                    </a:p>
                  </a:txBody>
                  <a:tcPr/>
                </a:tc>
                <a:tc>
                  <a:txBody>
                    <a:bodyPr/>
                    <a:lstStyle/>
                    <a:p>
                      <a:r>
                        <a:rPr lang="zh-CN" altLang="en-US" sz="2800" dirty="0" smtClean="0"/>
                        <a:t>光纤光电倍增管</a:t>
                      </a:r>
                      <a:endParaRPr lang="zh-CN" altLang="en-US" sz="2800" dirty="0"/>
                    </a:p>
                  </a:txBody>
                  <a:tcPr/>
                </a:tc>
              </a:tr>
              <a:tr h="402349">
                <a:tc>
                  <a:txBody>
                    <a:bodyPr/>
                    <a:lstStyle/>
                    <a:p>
                      <a:r>
                        <a:rPr lang="en-US" altLang="zh-CN" sz="2800" dirty="0" smtClean="0"/>
                        <a:t>J-PARC</a:t>
                      </a:r>
                      <a:endParaRPr lang="zh-CN" altLang="en-US" sz="2800" dirty="0"/>
                    </a:p>
                  </a:txBody>
                  <a:tcPr/>
                </a:tc>
                <a:tc>
                  <a:txBody>
                    <a:bodyPr/>
                    <a:lstStyle/>
                    <a:p>
                      <a:r>
                        <a:rPr lang="zh-CN" altLang="en-US" sz="2800" dirty="0" smtClean="0"/>
                        <a:t>质子</a:t>
                      </a:r>
                      <a:endParaRPr lang="zh-CN" altLang="en-US" sz="2800" dirty="0"/>
                    </a:p>
                  </a:txBody>
                  <a:tcPr/>
                </a:tc>
                <a:tc>
                  <a:txBody>
                    <a:bodyPr/>
                    <a:lstStyle/>
                    <a:p>
                      <a:r>
                        <a:rPr lang="zh-CN" altLang="en-US" sz="2800" dirty="0" smtClean="0"/>
                        <a:t>闪烁体光电倍增管</a:t>
                      </a:r>
                      <a:r>
                        <a:rPr lang="en-US" altLang="zh-CN" sz="2800" dirty="0" smtClean="0"/>
                        <a:t>+</a:t>
                      </a:r>
                      <a:r>
                        <a:rPr lang="zh-CN" altLang="en-US" sz="2800" dirty="0" smtClean="0"/>
                        <a:t>气体电离室</a:t>
                      </a:r>
                      <a:endParaRPr lang="zh-CN" altLang="en-US" sz="2800" dirty="0"/>
                    </a:p>
                  </a:txBody>
                  <a:tcPr/>
                </a:tc>
              </a:tr>
              <a:tr h="402349">
                <a:tc>
                  <a:txBody>
                    <a:bodyPr/>
                    <a:lstStyle/>
                    <a:p>
                      <a:r>
                        <a:rPr lang="en-US" altLang="zh-CN" sz="2800" dirty="0" err="1" smtClean="0"/>
                        <a:t>SwissFEL</a:t>
                      </a:r>
                      <a:endParaRPr lang="zh-CN" altLang="en-US" sz="2800" dirty="0"/>
                    </a:p>
                  </a:txBody>
                  <a:tcPr/>
                </a:tc>
                <a:tc>
                  <a:txBody>
                    <a:bodyPr/>
                    <a:lstStyle/>
                    <a:p>
                      <a:r>
                        <a:rPr lang="zh-CN" altLang="en-US" sz="2800" dirty="0" smtClean="0"/>
                        <a:t>电子</a:t>
                      </a:r>
                      <a:endParaRPr lang="zh-CN" altLang="en-US" sz="2800" dirty="0"/>
                    </a:p>
                  </a:txBody>
                  <a:tcPr/>
                </a:tc>
                <a:tc>
                  <a:txBody>
                    <a:bodyPr/>
                    <a:lstStyle/>
                    <a:p>
                      <a:r>
                        <a:rPr lang="zh-CN" altLang="en-US" sz="2800" dirty="0" smtClean="0"/>
                        <a:t>闪烁体光电倍增管</a:t>
                      </a:r>
                      <a:endParaRPr lang="zh-CN" altLang="en-US" sz="2800" dirty="0"/>
                    </a:p>
                  </a:txBody>
                  <a:tcPr/>
                </a:tc>
              </a:tr>
              <a:tr h="402349">
                <a:tc>
                  <a:txBody>
                    <a:bodyPr/>
                    <a:lstStyle/>
                    <a:p>
                      <a:r>
                        <a:rPr lang="en-US" altLang="zh-CN" sz="2800" dirty="0" smtClean="0"/>
                        <a:t>BEPCII</a:t>
                      </a:r>
                      <a:endParaRPr lang="zh-CN" altLang="en-US" sz="2800" dirty="0"/>
                    </a:p>
                  </a:txBody>
                  <a:tcPr/>
                </a:tc>
                <a:tc>
                  <a:txBody>
                    <a:bodyPr/>
                    <a:lstStyle/>
                    <a:p>
                      <a:r>
                        <a:rPr lang="zh-CN" altLang="en-US" sz="2800" dirty="0" smtClean="0"/>
                        <a:t>电子</a:t>
                      </a:r>
                      <a:endParaRPr lang="zh-CN" alt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800" dirty="0" smtClean="0"/>
                        <a:t>pin</a:t>
                      </a:r>
                      <a:r>
                        <a:rPr lang="zh-CN" altLang="en-US" sz="2800" dirty="0" smtClean="0"/>
                        <a:t>二极管</a:t>
                      </a:r>
                    </a:p>
                  </a:txBody>
                  <a:tcPr/>
                </a:tc>
              </a:tr>
            </a:tbl>
          </a:graphicData>
        </a:graphic>
      </p:graphicFrame>
    </p:spTree>
    <p:extLst>
      <p:ext uri="{BB962C8B-B14F-4D97-AF65-F5344CB8AC3E}">
        <p14:creationId xmlns:p14="http://schemas.microsoft.com/office/powerpoint/2010/main" val="5417807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束流反馈系统</a:t>
            </a:r>
          </a:p>
        </p:txBody>
      </p:sp>
      <p:sp>
        <p:nvSpPr>
          <p:cNvPr id="3" name="内容占位符 2"/>
          <p:cNvSpPr>
            <a:spLocks noGrp="1"/>
          </p:cNvSpPr>
          <p:nvPr>
            <p:ph idx="1"/>
          </p:nvPr>
        </p:nvSpPr>
        <p:spPr>
          <a:xfrm>
            <a:off x="734833" y="1483719"/>
            <a:ext cx="10515600" cy="4351338"/>
          </a:xfrm>
        </p:spPr>
        <p:txBody>
          <a:bodyPr/>
          <a:lstStyle/>
          <a:p>
            <a:r>
              <a:rPr lang="zh-CN" altLang="en-US" dirty="0" smtClean="0"/>
              <a:t>多束团大流强机器必备</a:t>
            </a:r>
            <a:endParaRPr lang="en-US" altLang="zh-CN" dirty="0" smtClean="0"/>
          </a:p>
          <a:p>
            <a:r>
              <a:rPr lang="zh-CN" altLang="en-US" dirty="0" smtClean="0"/>
              <a:t>抑制耦合</a:t>
            </a:r>
            <a:r>
              <a:rPr lang="zh-CN" altLang="en-US" dirty="0"/>
              <a:t>束团</a:t>
            </a:r>
            <a:r>
              <a:rPr lang="zh-CN" altLang="en-US" dirty="0" smtClean="0"/>
              <a:t>不稳定性</a:t>
            </a:r>
            <a:endParaRPr lang="en-US" altLang="zh-CN" dirty="0"/>
          </a:p>
          <a:p>
            <a:r>
              <a:rPr lang="zh-CN" altLang="en-US" dirty="0" smtClean="0"/>
              <a:t>快速测量手段，研究束流振荡信息</a:t>
            </a:r>
            <a:endParaRPr lang="en-US" altLang="zh-CN" dirty="0" smtClean="0"/>
          </a:p>
          <a:p>
            <a:r>
              <a:rPr lang="zh-CN" altLang="en-US" dirty="0" smtClean="0"/>
              <a:t>光源和对撞机普遍使用</a:t>
            </a:r>
          </a:p>
        </p:txBody>
      </p:sp>
    </p:spTree>
    <p:extLst>
      <p:ext uri="{BB962C8B-B14F-4D97-AF65-F5344CB8AC3E}">
        <p14:creationId xmlns:p14="http://schemas.microsoft.com/office/powerpoint/2010/main" val="250957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8687" y="214050"/>
            <a:ext cx="10515600" cy="1325563"/>
          </a:xfrm>
        </p:spPr>
        <p:txBody>
          <a:bodyPr/>
          <a:lstStyle/>
          <a:p>
            <a:r>
              <a:rPr lang="zh-CN" altLang="en-US" dirty="0" smtClean="0"/>
              <a:t>束流反馈系统</a:t>
            </a:r>
            <a:endParaRPr lang="zh-CN" altLang="en-US" dirty="0"/>
          </a:p>
        </p:txBody>
      </p:sp>
      <p:sp>
        <p:nvSpPr>
          <p:cNvPr id="3" name="内容占位符 2"/>
          <p:cNvSpPr>
            <a:spLocks noGrp="1"/>
          </p:cNvSpPr>
          <p:nvPr>
            <p:ph idx="1"/>
          </p:nvPr>
        </p:nvSpPr>
        <p:spPr/>
        <p:txBody>
          <a:bodyPr/>
          <a:lstStyle/>
          <a:p>
            <a:endParaRPr lang="zh-CN" altLang="en-US"/>
          </a:p>
        </p:txBody>
      </p:sp>
      <p:graphicFrame>
        <p:nvGraphicFramePr>
          <p:cNvPr id="5" name="内容占位符 3"/>
          <p:cNvGraphicFramePr>
            <a:graphicFrameLocks/>
          </p:cNvGraphicFramePr>
          <p:nvPr>
            <p:extLst>
              <p:ext uri="{D42A27DB-BD31-4B8C-83A1-F6EECF244321}">
                <p14:modId xmlns:p14="http://schemas.microsoft.com/office/powerpoint/2010/main" val="1246594295"/>
              </p:ext>
            </p:extLst>
          </p:nvPr>
        </p:nvGraphicFramePr>
        <p:xfrm>
          <a:off x="844564" y="1159256"/>
          <a:ext cx="10851805" cy="4748562"/>
        </p:xfrm>
        <a:graphic>
          <a:graphicData uri="http://schemas.openxmlformats.org/drawingml/2006/table">
            <a:tbl>
              <a:tblPr firstRow="1" bandRow="1">
                <a:tableStyleId>{073A0DAA-6AF3-43AB-8588-CEC1D06C72B9}</a:tableStyleId>
              </a:tblPr>
              <a:tblGrid>
                <a:gridCol w="1808635"/>
                <a:gridCol w="904317"/>
                <a:gridCol w="904317"/>
                <a:gridCol w="904317"/>
                <a:gridCol w="904317"/>
                <a:gridCol w="904317"/>
                <a:gridCol w="904317"/>
                <a:gridCol w="904317"/>
                <a:gridCol w="904317"/>
                <a:gridCol w="904317"/>
                <a:gridCol w="904317"/>
              </a:tblGrid>
              <a:tr h="765114">
                <a:tc>
                  <a:txBody>
                    <a:bodyPr/>
                    <a:lstStyle/>
                    <a:p>
                      <a:endParaRPr lang="zh-CN" altLang="en-US" dirty="0"/>
                    </a:p>
                  </a:txBody>
                  <a:tcPr/>
                </a:tc>
                <a:tc gridSpan="2">
                  <a:txBody>
                    <a:bodyPr/>
                    <a:lstStyle/>
                    <a:p>
                      <a:r>
                        <a:rPr lang="en-US" altLang="zh-CN" dirty="0" smtClean="0"/>
                        <a:t>      PEP-II</a:t>
                      </a:r>
                      <a:endParaRPr lang="zh-CN" altLang="en-US" dirty="0"/>
                    </a:p>
                  </a:txBody>
                  <a:tcPr/>
                </a:tc>
                <a:tc hMerge="1">
                  <a:txBody>
                    <a:bodyPr/>
                    <a:lstStyle/>
                    <a:p>
                      <a:endParaRPr lang="zh-CN" altLang="en-US" dirty="0"/>
                    </a:p>
                  </a:txBody>
                  <a:tcPr/>
                </a:tc>
                <a:tc gridSpan="2">
                  <a:txBody>
                    <a:bodyPr/>
                    <a:lstStyle/>
                    <a:p>
                      <a:r>
                        <a:rPr lang="en-US" altLang="zh-CN" dirty="0" smtClean="0"/>
                        <a:t>KEKB</a:t>
                      </a:r>
                      <a:endParaRPr lang="zh-CN" altLang="en-US" dirty="0"/>
                    </a:p>
                  </a:txBody>
                  <a:tcPr/>
                </a:tc>
                <a:tc hMerge="1">
                  <a:txBody>
                    <a:bodyPr/>
                    <a:lstStyle/>
                    <a:p>
                      <a:endParaRPr lang="zh-CN" altLang="en-US" dirty="0"/>
                    </a:p>
                  </a:txBody>
                  <a:tcPr/>
                </a:tc>
                <a:tc>
                  <a:txBody>
                    <a:bodyPr/>
                    <a:lstStyle/>
                    <a:p>
                      <a:r>
                        <a:rPr lang="en-US" altLang="zh-CN" dirty="0" err="1" smtClean="0"/>
                        <a:t>AlS</a:t>
                      </a:r>
                      <a:endParaRPr lang="zh-CN" altLang="en-US" dirty="0"/>
                    </a:p>
                  </a:txBody>
                  <a:tcPr/>
                </a:tc>
                <a:tc gridSpan="2">
                  <a:txBody>
                    <a:bodyPr/>
                    <a:lstStyle/>
                    <a:p>
                      <a:r>
                        <a:rPr lang="en-US" altLang="zh-CN" dirty="0" smtClean="0"/>
                        <a:t>PLS</a:t>
                      </a:r>
                      <a:endParaRPr lang="zh-CN" altLang="en-US" dirty="0"/>
                    </a:p>
                  </a:txBody>
                  <a:tcPr/>
                </a:tc>
                <a:tc hMerge="1">
                  <a:txBody>
                    <a:bodyPr/>
                    <a:lstStyle/>
                    <a:p>
                      <a:endParaRPr lang="zh-CN" altLang="en-US" dirty="0"/>
                    </a:p>
                  </a:txBody>
                  <a:tcPr/>
                </a:tc>
                <a:tc>
                  <a:txBody>
                    <a:bodyPr/>
                    <a:lstStyle/>
                    <a:p>
                      <a:r>
                        <a:rPr lang="en-US" altLang="zh-CN" dirty="0" smtClean="0"/>
                        <a:t>BESSYII</a:t>
                      </a:r>
                      <a:endParaRPr lang="zh-CN" altLang="en-US" dirty="0"/>
                    </a:p>
                  </a:txBody>
                  <a:tcPr/>
                </a:tc>
                <a:tc>
                  <a:txBody>
                    <a:bodyPr/>
                    <a:lstStyle/>
                    <a:p>
                      <a:r>
                        <a:rPr lang="en-US" altLang="zh-CN" dirty="0" smtClean="0"/>
                        <a:t>BEPCII</a:t>
                      </a:r>
                      <a:endParaRPr lang="zh-CN" altLang="en-US" dirty="0"/>
                    </a:p>
                  </a:txBody>
                  <a:tcPr/>
                </a:tc>
                <a:tc>
                  <a:txBody>
                    <a:bodyPr/>
                    <a:lstStyle/>
                    <a:p>
                      <a:r>
                        <a:rPr lang="en-US" altLang="zh-CN" dirty="0" smtClean="0"/>
                        <a:t>HLS</a:t>
                      </a:r>
                      <a:endParaRPr lang="zh-CN" altLang="en-US" dirty="0"/>
                    </a:p>
                  </a:txBody>
                  <a:tcPr/>
                </a:tc>
              </a:tr>
              <a:tr h="443280">
                <a:tc>
                  <a:txBody>
                    <a:bodyPr/>
                    <a:lstStyle/>
                    <a:p>
                      <a:endParaRPr lang="zh-CN" altLang="en-US" dirty="0"/>
                    </a:p>
                  </a:txBody>
                  <a:tcPr/>
                </a:tc>
                <a:tc>
                  <a:txBody>
                    <a:bodyPr/>
                    <a:lstStyle/>
                    <a:p>
                      <a:r>
                        <a:rPr lang="en-US" altLang="zh-CN" dirty="0" smtClean="0"/>
                        <a:t>Her</a:t>
                      </a:r>
                      <a:endParaRPr lang="zh-CN" altLang="en-US" dirty="0"/>
                    </a:p>
                  </a:txBody>
                  <a:tcPr/>
                </a:tc>
                <a:tc>
                  <a:txBody>
                    <a:bodyPr/>
                    <a:lstStyle/>
                    <a:p>
                      <a:r>
                        <a:rPr lang="en-US" altLang="zh-CN" dirty="0" err="1" smtClean="0"/>
                        <a:t>Ler</a:t>
                      </a:r>
                      <a:endParaRPr lang="zh-CN" altLang="en-US" dirty="0"/>
                    </a:p>
                  </a:txBody>
                  <a:tcPr/>
                </a:tc>
                <a:tc>
                  <a:txBody>
                    <a:bodyPr/>
                    <a:lstStyle/>
                    <a:p>
                      <a:r>
                        <a:rPr lang="en-US" altLang="zh-CN" dirty="0" smtClean="0"/>
                        <a:t>Her</a:t>
                      </a:r>
                      <a:endParaRPr lang="zh-CN" altLang="en-US" dirty="0"/>
                    </a:p>
                  </a:txBody>
                  <a:tcPr/>
                </a:tc>
                <a:tc>
                  <a:txBody>
                    <a:bodyPr/>
                    <a:lstStyle/>
                    <a:p>
                      <a:r>
                        <a:rPr lang="en-US" altLang="zh-CN" dirty="0" err="1" smtClean="0"/>
                        <a:t>Ler</a:t>
                      </a:r>
                      <a:endParaRPr lang="zh-CN" altLang="en-US" dirty="0"/>
                    </a:p>
                  </a:txBody>
                  <a:tcPr/>
                </a:tc>
                <a:tc>
                  <a:txBody>
                    <a:bodyPr/>
                    <a:lstStyle/>
                    <a:p>
                      <a:endParaRPr lang="zh-CN" altLang="en-US"/>
                    </a:p>
                  </a:txBody>
                  <a:tcPr/>
                </a:tc>
                <a:tc>
                  <a:txBody>
                    <a:bodyPr/>
                    <a:lstStyle/>
                    <a:p>
                      <a:endParaRPr lang="zh-CN" altLang="en-US"/>
                    </a:p>
                  </a:txBody>
                  <a:tcPr/>
                </a:tc>
                <a:tc>
                  <a:txBody>
                    <a:bodyPr/>
                    <a:lstStyle/>
                    <a:p>
                      <a:endParaRPr lang="zh-CN" altLang="en-US"/>
                    </a:p>
                  </a:txBody>
                  <a:tcPr/>
                </a:tc>
                <a:tc>
                  <a:txBody>
                    <a:bodyPr/>
                    <a:lstStyle/>
                    <a:p>
                      <a:endParaRPr lang="zh-CN" altLang="en-US" dirty="0"/>
                    </a:p>
                  </a:txBody>
                  <a:tcPr/>
                </a:tc>
                <a:tc>
                  <a:txBody>
                    <a:bodyPr/>
                    <a:lstStyle/>
                    <a:p>
                      <a:endParaRPr lang="zh-CN" altLang="en-US"/>
                    </a:p>
                  </a:txBody>
                  <a:tcPr/>
                </a:tc>
                <a:tc>
                  <a:txBody>
                    <a:bodyPr/>
                    <a:lstStyle/>
                    <a:p>
                      <a:endParaRPr lang="zh-CN" altLang="en-US"/>
                    </a:p>
                  </a:txBody>
                  <a:tcPr/>
                </a:tc>
              </a:tr>
              <a:tr h="443280">
                <a:tc>
                  <a:txBody>
                    <a:bodyPr/>
                    <a:lstStyle/>
                    <a:p>
                      <a:r>
                        <a:rPr lang="zh-CN" altLang="en-US" dirty="0" smtClean="0"/>
                        <a:t>能量</a:t>
                      </a:r>
                      <a:r>
                        <a:rPr lang="en-US" altLang="zh-CN" dirty="0" err="1" smtClean="0"/>
                        <a:t>Gev</a:t>
                      </a:r>
                      <a:endParaRPr lang="zh-CN" altLang="en-US" dirty="0"/>
                    </a:p>
                  </a:txBody>
                  <a:tcPr/>
                </a:tc>
                <a:tc>
                  <a:txBody>
                    <a:bodyPr/>
                    <a:lstStyle/>
                    <a:p>
                      <a:r>
                        <a:rPr lang="en-US" altLang="zh-CN" dirty="0" smtClean="0"/>
                        <a:t>9</a:t>
                      </a:r>
                      <a:endParaRPr lang="zh-CN" altLang="en-US" dirty="0"/>
                    </a:p>
                  </a:txBody>
                  <a:tcPr/>
                </a:tc>
                <a:tc>
                  <a:txBody>
                    <a:bodyPr/>
                    <a:lstStyle/>
                    <a:p>
                      <a:r>
                        <a:rPr lang="en-US" altLang="zh-CN" dirty="0" smtClean="0"/>
                        <a:t>3.1</a:t>
                      </a:r>
                      <a:endParaRPr lang="zh-CN" altLang="en-US" dirty="0"/>
                    </a:p>
                  </a:txBody>
                  <a:tcPr/>
                </a:tc>
                <a:tc>
                  <a:txBody>
                    <a:bodyPr/>
                    <a:lstStyle/>
                    <a:p>
                      <a:r>
                        <a:rPr lang="en-US" altLang="zh-CN" dirty="0" smtClean="0"/>
                        <a:t>8</a:t>
                      </a:r>
                      <a:endParaRPr lang="zh-CN" altLang="en-US" dirty="0"/>
                    </a:p>
                  </a:txBody>
                  <a:tcPr/>
                </a:tc>
                <a:tc>
                  <a:txBody>
                    <a:bodyPr/>
                    <a:lstStyle/>
                    <a:p>
                      <a:r>
                        <a:rPr lang="en-US" altLang="zh-CN" dirty="0" smtClean="0"/>
                        <a:t>3.5</a:t>
                      </a:r>
                      <a:endParaRPr lang="zh-CN" altLang="en-US" dirty="0"/>
                    </a:p>
                  </a:txBody>
                  <a:tcPr/>
                </a:tc>
                <a:tc>
                  <a:txBody>
                    <a:bodyPr/>
                    <a:lstStyle/>
                    <a:p>
                      <a:r>
                        <a:rPr lang="en-US" altLang="zh-CN" dirty="0" smtClean="0"/>
                        <a:t>1.5</a:t>
                      </a:r>
                      <a:endParaRPr lang="zh-CN" altLang="en-US" dirty="0"/>
                    </a:p>
                  </a:txBody>
                  <a:tcPr/>
                </a:tc>
                <a:tc>
                  <a:txBody>
                    <a:bodyPr/>
                    <a:lstStyle/>
                    <a:p>
                      <a:r>
                        <a:rPr lang="en-US" altLang="zh-CN" dirty="0" smtClean="0"/>
                        <a:t>2</a:t>
                      </a:r>
                      <a:endParaRPr lang="zh-CN" altLang="en-US" dirty="0"/>
                    </a:p>
                  </a:txBody>
                  <a:tcPr/>
                </a:tc>
                <a:tc>
                  <a:txBody>
                    <a:bodyPr/>
                    <a:lstStyle/>
                    <a:p>
                      <a:r>
                        <a:rPr lang="en-US" altLang="zh-CN" dirty="0" smtClean="0"/>
                        <a:t>2.5</a:t>
                      </a:r>
                      <a:endParaRPr lang="zh-CN" altLang="en-US" dirty="0"/>
                    </a:p>
                  </a:txBody>
                  <a:tcPr/>
                </a:tc>
                <a:tc>
                  <a:txBody>
                    <a:bodyPr/>
                    <a:lstStyle/>
                    <a:p>
                      <a:r>
                        <a:rPr lang="en-US" altLang="zh-CN" dirty="0" smtClean="0"/>
                        <a:t>1.7</a:t>
                      </a:r>
                      <a:endParaRPr lang="zh-CN" altLang="en-US" dirty="0"/>
                    </a:p>
                  </a:txBody>
                  <a:tcPr/>
                </a:tc>
                <a:tc>
                  <a:txBody>
                    <a:bodyPr/>
                    <a:lstStyle/>
                    <a:p>
                      <a:r>
                        <a:rPr lang="en-US" altLang="zh-CN" dirty="0" smtClean="0"/>
                        <a:t>1.89</a:t>
                      </a:r>
                      <a:endParaRPr lang="zh-CN" altLang="en-US" dirty="0"/>
                    </a:p>
                  </a:txBody>
                  <a:tcPr/>
                </a:tc>
                <a:tc>
                  <a:txBody>
                    <a:bodyPr/>
                    <a:lstStyle/>
                    <a:p>
                      <a:r>
                        <a:rPr lang="en-US" altLang="zh-CN" dirty="0" smtClean="0"/>
                        <a:t>0.8</a:t>
                      </a:r>
                      <a:endParaRPr lang="zh-CN" altLang="en-US" dirty="0"/>
                    </a:p>
                  </a:txBody>
                  <a:tcPr/>
                </a:tc>
              </a:tr>
              <a:tr h="443280">
                <a:tc>
                  <a:txBody>
                    <a:bodyPr/>
                    <a:lstStyle/>
                    <a:p>
                      <a:r>
                        <a:rPr lang="zh-CN" altLang="en-US" dirty="0" smtClean="0"/>
                        <a:t>流强</a:t>
                      </a:r>
                      <a:r>
                        <a:rPr lang="en-US" altLang="zh-CN" dirty="0" smtClean="0"/>
                        <a:t>A</a:t>
                      </a:r>
                      <a:endParaRPr lang="zh-CN" altLang="en-US" dirty="0"/>
                    </a:p>
                  </a:txBody>
                  <a:tcPr/>
                </a:tc>
                <a:tc>
                  <a:txBody>
                    <a:bodyPr/>
                    <a:lstStyle/>
                    <a:p>
                      <a:r>
                        <a:rPr lang="en-US" altLang="zh-CN" dirty="0" smtClean="0"/>
                        <a:t>0.99</a:t>
                      </a:r>
                      <a:endParaRPr lang="zh-CN" altLang="en-US" dirty="0"/>
                    </a:p>
                  </a:txBody>
                  <a:tcPr/>
                </a:tc>
                <a:tc>
                  <a:txBody>
                    <a:bodyPr/>
                    <a:lstStyle/>
                    <a:p>
                      <a:r>
                        <a:rPr lang="en-US" altLang="zh-CN" dirty="0" smtClean="0"/>
                        <a:t>2.14</a:t>
                      </a:r>
                      <a:endParaRPr lang="zh-CN" altLang="en-US" dirty="0"/>
                    </a:p>
                  </a:txBody>
                  <a:tcPr/>
                </a:tc>
                <a:tc>
                  <a:txBody>
                    <a:bodyPr/>
                    <a:lstStyle/>
                    <a:p>
                      <a:r>
                        <a:rPr lang="en-US" altLang="zh-CN" dirty="0" smtClean="0"/>
                        <a:t>1.1</a:t>
                      </a:r>
                      <a:endParaRPr lang="zh-CN" altLang="en-US" dirty="0"/>
                    </a:p>
                  </a:txBody>
                  <a:tcPr/>
                </a:tc>
                <a:tc>
                  <a:txBody>
                    <a:bodyPr/>
                    <a:lstStyle/>
                    <a:p>
                      <a:r>
                        <a:rPr lang="en-US" altLang="zh-CN" dirty="0" smtClean="0"/>
                        <a:t>2.6</a:t>
                      </a:r>
                      <a:endParaRPr lang="zh-CN" altLang="en-US" dirty="0"/>
                    </a:p>
                  </a:txBody>
                  <a:tcPr/>
                </a:tc>
                <a:tc>
                  <a:txBody>
                    <a:bodyPr/>
                    <a:lstStyle/>
                    <a:p>
                      <a:r>
                        <a:rPr lang="en-US" altLang="zh-CN" dirty="0" smtClean="0"/>
                        <a:t>0.4</a:t>
                      </a:r>
                      <a:endParaRPr lang="zh-CN" altLang="en-US" dirty="0"/>
                    </a:p>
                  </a:txBody>
                  <a:tcPr/>
                </a:tc>
                <a:tc>
                  <a:txBody>
                    <a:bodyPr/>
                    <a:lstStyle/>
                    <a:p>
                      <a:r>
                        <a:rPr lang="en-US" altLang="zh-CN" dirty="0" smtClean="0"/>
                        <a:t>0.4</a:t>
                      </a:r>
                      <a:endParaRPr lang="zh-CN" altLang="en-US" dirty="0"/>
                    </a:p>
                  </a:txBody>
                  <a:tcPr/>
                </a:tc>
                <a:tc>
                  <a:txBody>
                    <a:bodyPr/>
                    <a:lstStyle/>
                    <a:p>
                      <a:r>
                        <a:rPr lang="en-US" altLang="zh-CN" dirty="0" smtClean="0"/>
                        <a:t>0.25</a:t>
                      </a:r>
                      <a:endParaRPr lang="zh-CN" altLang="en-US" dirty="0"/>
                    </a:p>
                  </a:txBody>
                  <a:tcPr/>
                </a:tc>
                <a:tc>
                  <a:txBody>
                    <a:bodyPr/>
                    <a:lstStyle/>
                    <a:p>
                      <a:r>
                        <a:rPr lang="en-US" altLang="zh-CN" dirty="0" smtClean="0"/>
                        <a:t>0.2</a:t>
                      </a:r>
                      <a:endParaRPr lang="zh-CN" altLang="en-US" dirty="0"/>
                    </a:p>
                  </a:txBody>
                  <a:tcPr/>
                </a:tc>
                <a:tc>
                  <a:txBody>
                    <a:bodyPr/>
                    <a:lstStyle/>
                    <a:p>
                      <a:r>
                        <a:rPr lang="en-US" altLang="zh-CN" dirty="0" smtClean="0"/>
                        <a:t>0.91</a:t>
                      </a:r>
                      <a:endParaRPr lang="zh-CN" altLang="en-US" dirty="0"/>
                    </a:p>
                  </a:txBody>
                  <a:tcPr/>
                </a:tc>
                <a:tc>
                  <a:txBody>
                    <a:bodyPr/>
                    <a:lstStyle/>
                    <a:p>
                      <a:r>
                        <a:rPr lang="en-US" altLang="zh-CN" dirty="0" smtClean="0"/>
                        <a:t>0.3</a:t>
                      </a:r>
                      <a:endParaRPr lang="zh-CN" altLang="en-US" dirty="0"/>
                    </a:p>
                  </a:txBody>
                  <a:tcPr/>
                </a:tc>
              </a:tr>
              <a:tr h="443280">
                <a:tc>
                  <a:txBody>
                    <a:bodyPr/>
                    <a:lstStyle/>
                    <a:p>
                      <a:r>
                        <a:rPr lang="en-US" altLang="zh-CN" dirty="0" smtClean="0"/>
                        <a:t>RF</a:t>
                      </a:r>
                      <a:r>
                        <a:rPr lang="zh-CN" altLang="en-US" dirty="0" smtClean="0"/>
                        <a:t>频率</a:t>
                      </a:r>
                      <a:r>
                        <a:rPr lang="en-US" altLang="zh-CN" dirty="0" err="1" smtClean="0"/>
                        <a:t>Mhz</a:t>
                      </a:r>
                      <a:endParaRPr lang="zh-CN" altLang="en-US" dirty="0"/>
                    </a:p>
                  </a:txBody>
                  <a:tcPr/>
                </a:tc>
                <a:tc>
                  <a:txBody>
                    <a:bodyPr/>
                    <a:lstStyle/>
                    <a:p>
                      <a:r>
                        <a:rPr lang="en-US" altLang="zh-CN" dirty="0" smtClean="0"/>
                        <a:t>476</a:t>
                      </a:r>
                      <a:endParaRPr lang="zh-CN" altLang="en-US" dirty="0"/>
                    </a:p>
                  </a:txBody>
                  <a:tcPr/>
                </a:tc>
                <a:tc>
                  <a:txBody>
                    <a:bodyPr/>
                    <a:lstStyle/>
                    <a:p>
                      <a:r>
                        <a:rPr lang="en-US" altLang="zh-CN" dirty="0" smtClean="0"/>
                        <a:t>476</a:t>
                      </a:r>
                      <a:endParaRPr lang="zh-CN" altLang="en-US" dirty="0"/>
                    </a:p>
                  </a:txBody>
                  <a:tcPr/>
                </a:tc>
                <a:tc>
                  <a:txBody>
                    <a:bodyPr/>
                    <a:lstStyle/>
                    <a:p>
                      <a:r>
                        <a:rPr lang="en-US" altLang="zh-CN" dirty="0" smtClean="0"/>
                        <a:t>508.9</a:t>
                      </a:r>
                      <a:endParaRPr lang="zh-CN" altLang="en-US" dirty="0"/>
                    </a:p>
                  </a:txBody>
                  <a:tcPr/>
                </a:tc>
                <a:tc>
                  <a:txBody>
                    <a:bodyPr/>
                    <a:lstStyle/>
                    <a:p>
                      <a:r>
                        <a:rPr lang="en-US" altLang="zh-CN" dirty="0" smtClean="0"/>
                        <a:t>508.9</a:t>
                      </a:r>
                      <a:endParaRPr lang="zh-CN" altLang="en-US" dirty="0"/>
                    </a:p>
                  </a:txBody>
                  <a:tcPr/>
                </a:tc>
                <a:tc>
                  <a:txBody>
                    <a:bodyPr/>
                    <a:lstStyle/>
                    <a:p>
                      <a:r>
                        <a:rPr lang="en-US" altLang="zh-CN" dirty="0" smtClean="0"/>
                        <a:t>499.6</a:t>
                      </a:r>
                      <a:endParaRPr lang="zh-CN" altLang="en-US" dirty="0"/>
                    </a:p>
                  </a:txBody>
                  <a:tcPr/>
                </a:tc>
                <a:tc>
                  <a:txBody>
                    <a:bodyPr/>
                    <a:lstStyle/>
                    <a:p>
                      <a:r>
                        <a:rPr lang="en-US" altLang="zh-CN" dirty="0" smtClean="0"/>
                        <a:t>500</a:t>
                      </a:r>
                      <a:endParaRPr lang="zh-CN" altLang="en-US" dirty="0"/>
                    </a:p>
                  </a:txBody>
                  <a:tcPr/>
                </a:tc>
                <a:tc>
                  <a:txBody>
                    <a:bodyPr/>
                    <a:lstStyle/>
                    <a:p>
                      <a:r>
                        <a:rPr lang="en-US" altLang="zh-CN" dirty="0" smtClean="0"/>
                        <a:t>500</a:t>
                      </a:r>
                      <a:endParaRPr lang="zh-CN" altLang="en-US" dirty="0"/>
                    </a:p>
                  </a:txBody>
                  <a:tcPr/>
                </a:tc>
                <a:tc>
                  <a:txBody>
                    <a:bodyPr/>
                    <a:lstStyle/>
                    <a:p>
                      <a:r>
                        <a:rPr lang="en-US" altLang="zh-CN" dirty="0" smtClean="0"/>
                        <a:t>499.6</a:t>
                      </a:r>
                      <a:endParaRPr lang="zh-CN" altLang="en-US" dirty="0"/>
                    </a:p>
                  </a:txBody>
                  <a:tcPr/>
                </a:tc>
                <a:tc>
                  <a:txBody>
                    <a:bodyPr/>
                    <a:lstStyle/>
                    <a:p>
                      <a:r>
                        <a:rPr lang="en-US" altLang="zh-CN" dirty="0" smtClean="0"/>
                        <a:t>499.8</a:t>
                      </a:r>
                      <a:endParaRPr lang="zh-CN" altLang="en-US" dirty="0"/>
                    </a:p>
                  </a:txBody>
                  <a:tcPr/>
                </a:tc>
                <a:tc>
                  <a:txBody>
                    <a:bodyPr/>
                    <a:lstStyle/>
                    <a:p>
                      <a:r>
                        <a:rPr lang="en-US" altLang="zh-CN" dirty="0" smtClean="0"/>
                        <a:t>204</a:t>
                      </a:r>
                      <a:endParaRPr lang="zh-CN" altLang="en-US" dirty="0"/>
                    </a:p>
                  </a:txBody>
                  <a:tcPr/>
                </a:tc>
              </a:tr>
              <a:tr h="437208">
                <a:tc>
                  <a:txBody>
                    <a:bodyPr/>
                    <a:lstStyle/>
                    <a:p>
                      <a:r>
                        <a:rPr lang="zh-CN" altLang="en-US" dirty="0" smtClean="0"/>
                        <a:t>回旋频率</a:t>
                      </a:r>
                      <a:endParaRPr lang="zh-CN" altLang="en-US" dirty="0"/>
                    </a:p>
                  </a:txBody>
                  <a:tcPr/>
                </a:tc>
                <a:tc>
                  <a:txBody>
                    <a:bodyPr/>
                    <a:lstStyle/>
                    <a:p>
                      <a:r>
                        <a:rPr lang="en-US" altLang="zh-CN" dirty="0" smtClean="0"/>
                        <a:t>0.136</a:t>
                      </a:r>
                      <a:endParaRPr lang="zh-CN" altLang="en-US" dirty="0"/>
                    </a:p>
                  </a:txBody>
                  <a:tcPr/>
                </a:tc>
                <a:tc>
                  <a:txBody>
                    <a:bodyPr/>
                    <a:lstStyle/>
                    <a:p>
                      <a:r>
                        <a:rPr lang="en-US" altLang="zh-CN" dirty="0" smtClean="0"/>
                        <a:t>0.136</a:t>
                      </a:r>
                      <a:endParaRPr lang="zh-CN" altLang="en-US" dirty="0"/>
                    </a:p>
                  </a:txBody>
                  <a:tcPr/>
                </a:tc>
                <a:tc>
                  <a:txBody>
                    <a:bodyPr/>
                    <a:lstStyle/>
                    <a:p>
                      <a:r>
                        <a:rPr lang="en-US" altLang="zh-CN" dirty="0" smtClean="0"/>
                        <a:t>0.099</a:t>
                      </a:r>
                      <a:endParaRPr lang="zh-CN" altLang="en-US" dirty="0"/>
                    </a:p>
                  </a:txBody>
                  <a:tcPr/>
                </a:tc>
                <a:tc>
                  <a:txBody>
                    <a:bodyPr/>
                    <a:lstStyle/>
                    <a:p>
                      <a:r>
                        <a:rPr lang="en-US" altLang="zh-CN" dirty="0" smtClean="0"/>
                        <a:t>0.099</a:t>
                      </a:r>
                      <a:endParaRPr lang="zh-CN" alt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dirty="0" smtClean="0"/>
                        <a:t>1.523</a:t>
                      </a:r>
                      <a:endParaRPr lang="zh-CN" alt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dirty="0" smtClean="0"/>
                        <a:t>1.609</a:t>
                      </a:r>
                      <a:endParaRPr lang="zh-CN" alt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dirty="0" smtClean="0"/>
                        <a:t>1.609</a:t>
                      </a:r>
                      <a:endParaRPr lang="zh-CN" alt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dirty="0" smtClean="0"/>
                        <a:t>1.249</a:t>
                      </a:r>
                      <a:endParaRPr lang="zh-CN" alt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zh-CN" dirty="0" smtClean="0"/>
                        <a:t>1.26</a:t>
                      </a:r>
                      <a:endParaRPr lang="zh-CN" altLang="en-US" dirty="0" smtClean="0"/>
                    </a:p>
                  </a:txBody>
                  <a:tcPr/>
                </a:tc>
                <a:tc>
                  <a:txBody>
                    <a:bodyPr/>
                    <a:lstStyle/>
                    <a:p>
                      <a:r>
                        <a:rPr lang="en-US" altLang="zh-CN" dirty="0" smtClean="0"/>
                        <a:t>4.53</a:t>
                      </a:r>
                      <a:endParaRPr lang="zh-CN" altLang="en-US" dirty="0"/>
                    </a:p>
                  </a:txBody>
                  <a:tcPr/>
                </a:tc>
              </a:tr>
              <a:tr h="443280">
                <a:tc>
                  <a:txBody>
                    <a:bodyPr/>
                    <a:lstStyle/>
                    <a:p>
                      <a:r>
                        <a:rPr lang="zh-CN" altLang="en-US" dirty="0" smtClean="0"/>
                        <a:t>谐波数</a:t>
                      </a:r>
                      <a:endParaRPr lang="zh-CN" altLang="en-US" dirty="0"/>
                    </a:p>
                  </a:txBody>
                  <a:tcPr/>
                </a:tc>
                <a:tc>
                  <a:txBody>
                    <a:bodyPr/>
                    <a:lstStyle/>
                    <a:p>
                      <a:r>
                        <a:rPr lang="en-US" altLang="zh-CN" dirty="0" smtClean="0"/>
                        <a:t>3492</a:t>
                      </a:r>
                      <a:endParaRPr lang="zh-CN" altLang="en-US" dirty="0"/>
                    </a:p>
                  </a:txBody>
                  <a:tcPr/>
                </a:tc>
                <a:tc>
                  <a:txBody>
                    <a:bodyPr/>
                    <a:lstStyle/>
                    <a:p>
                      <a:r>
                        <a:rPr lang="en-US" altLang="zh-CN" dirty="0" smtClean="0"/>
                        <a:t>3492</a:t>
                      </a:r>
                      <a:endParaRPr lang="zh-CN" altLang="en-US" dirty="0"/>
                    </a:p>
                  </a:txBody>
                  <a:tcPr/>
                </a:tc>
                <a:tc>
                  <a:txBody>
                    <a:bodyPr/>
                    <a:lstStyle/>
                    <a:p>
                      <a:r>
                        <a:rPr lang="en-US" altLang="zh-CN" dirty="0" smtClean="0"/>
                        <a:t>5120</a:t>
                      </a:r>
                      <a:endParaRPr lang="zh-CN" altLang="en-US" dirty="0"/>
                    </a:p>
                  </a:txBody>
                  <a:tcPr/>
                </a:tc>
                <a:tc>
                  <a:txBody>
                    <a:bodyPr/>
                    <a:lstStyle/>
                    <a:p>
                      <a:r>
                        <a:rPr lang="en-US" altLang="zh-CN" dirty="0" smtClean="0"/>
                        <a:t>5120</a:t>
                      </a:r>
                      <a:endParaRPr lang="zh-CN" altLang="en-US" dirty="0"/>
                    </a:p>
                  </a:txBody>
                  <a:tcPr/>
                </a:tc>
                <a:tc>
                  <a:txBody>
                    <a:bodyPr/>
                    <a:lstStyle/>
                    <a:p>
                      <a:r>
                        <a:rPr lang="en-US" altLang="zh-CN" dirty="0" smtClean="0"/>
                        <a:t>328</a:t>
                      </a:r>
                      <a:endParaRPr lang="zh-CN" altLang="en-US" dirty="0"/>
                    </a:p>
                  </a:txBody>
                  <a:tcPr/>
                </a:tc>
                <a:tc>
                  <a:txBody>
                    <a:bodyPr/>
                    <a:lstStyle/>
                    <a:p>
                      <a:r>
                        <a:rPr lang="en-US" altLang="zh-CN" dirty="0" smtClean="0"/>
                        <a:t>468</a:t>
                      </a:r>
                      <a:endParaRPr lang="zh-CN" altLang="en-US" dirty="0"/>
                    </a:p>
                  </a:txBody>
                  <a:tcPr/>
                </a:tc>
                <a:tc>
                  <a:txBody>
                    <a:bodyPr/>
                    <a:lstStyle/>
                    <a:p>
                      <a:r>
                        <a:rPr lang="en-US" altLang="zh-CN" dirty="0" smtClean="0"/>
                        <a:t>468</a:t>
                      </a:r>
                      <a:endParaRPr lang="zh-CN" altLang="en-US" dirty="0"/>
                    </a:p>
                  </a:txBody>
                  <a:tcPr/>
                </a:tc>
                <a:tc>
                  <a:txBody>
                    <a:bodyPr/>
                    <a:lstStyle/>
                    <a:p>
                      <a:r>
                        <a:rPr lang="en-US" altLang="zh-CN" dirty="0" smtClean="0"/>
                        <a:t>400</a:t>
                      </a:r>
                      <a:endParaRPr lang="zh-CN" altLang="en-US" dirty="0"/>
                    </a:p>
                  </a:txBody>
                  <a:tcPr/>
                </a:tc>
                <a:tc>
                  <a:txBody>
                    <a:bodyPr/>
                    <a:lstStyle/>
                    <a:p>
                      <a:r>
                        <a:rPr lang="en-US" altLang="zh-CN" dirty="0" smtClean="0"/>
                        <a:t>396</a:t>
                      </a:r>
                      <a:endParaRPr lang="zh-CN" altLang="en-US" dirty="0"/>
                    </a:p>
                  </a:txBody>
                  <a:tcPr/>
                </a:tc>
                <a:tc>
                  <a:txBody>
                    <a:bodyPr/>
                    <a:lstStyle/>
                    <a:p>
                      <a:r>
                        <a:rPr lang="en-US" altLang="zh-CN" dirty="0" smtClean="0"/>
                        <a:t>45</a:t>
                      </a:r>
                      <a:endParaRPr lang="zh-CN" altLang="en-US" dirty="0"/>
                    </a:p>
                  </a:txBody>
                  <a:tcPr/>
                </a:tc>
              </a:tr>
              <a:tr h="443280">
                <a:tc>
                  <a:txBody>
                    <a:bodyPr/>
                    <a:lstStyle/>
                    <a:p>
                      <a:r>
                        <a:rPr lang="zh-CN" altLang="en-US" dirty="0" smtClean="0"/>
                        <a:t>束团间隔</a:t>
                      </a:r>
                      <a:r>
                        <a:rPr lang="en-US" altLang="zh-CN" dirty="0" smtClean="0"/>
                        <a:t>ns</a:t>
                      </a:r>
                      <a:endParaRPr lang="zh-CN" altLang="en-US" dirty="0"/>
                    </a:p>
                  </a:txBody>
                  <a:tcPr/>
                </a:tc>
                <a:tc>
                  <a:txBody>
                    <a:bodyPr/>
                    <a:lstStyle/>
                    <a:p>
                      <a:r>
                        <a:rPr lang="en-US" altLang="zh-CN" dirty="0" smtClean="0"/>
                        <a:t>4.2</a:t>
                      </a:r>
                      <a:endParaRPr lang="zh-CN" altLang="en-US" dirty="0"/>
                    </a:p>
                  </a:txBody>
                  <a:tcPr/>
                </a:tc>
                <a:tc>
                  <a:txBody>
                    <a:bodyPr/>
                    <a:lstStyle/>
                    <a:p>
                      <a:r>
                        <a:rPr lang="en-US" altLang="zh-CN" dirty="0" smtClean="0"/>
                        <a:t>4.2</a:t>
                      </a:r>
                      <a:endParaRPr lang="zh-CN" altLang="en-US" dirty="0"/>
                    </a:p>
                  </a:txBody>
                  <a:tcPr/>
                </a:tc>
                <a:tc>
                  <a:txBody>
                    <a:bodyPr/>
                    <a:lstStyle/>
                    <a:p>
                      <a:r>
                        <a:rPr lang="en-US" altLang="zh-CN" dirty="0" smtClean="0"/>
                        <a:t>1.97</a:t>
                      </a:r>
                      <a:endParaRPr lang="zh-CN" altLang="en-US" dirty="0"/>
                    </a:p>
                  </a:txBody>
                  <a:tcPr/>
                </a:tc>
                <a:tc>
                  <a:txBody>
                    <a:bodyPr/>
                    <a:lstStyle/>
                    <a:p>
                      <a:r>
                        <a:rPr lang="en-US" altLang="zh-CN" dirty="0" smtClean="0"/>
                        <a:t>1.97</a:t>
                      </a:r>
                      <a:endParaRPr lang="zh-CN" altLang="en-US" dirty="0"/>
                    </a:p>
                  </a:txBody>
                  <a:tcPr/>
                </a:tc>
                <a:tc>
                  <a:txBody>
                    <a:bodyPr/>
                    <a:lstStyle/>
                    <a:p>
                      <a:r>
                        <a:rPr lang="en-US" altLang="zh-CN" dirty="0" smtClean="0"/>
                        <a:t>2.0</a:t>
                      </a:r>
                      <a:endParaRPr lang="zh-CN" altLang="en-US" dirty="0"/>
                    </a:p>
                  </a:txBody>
                  <a:tcPr/>
                </a:tc>
                <a:tc>
                  <a:txBody>
                    <a:bodyPr/>
                    <a:lstStyle/>
                    <a:p>
                      <a:r>
                        <a:rPr lang="en-US" altLang="zh-CN" dirty="0" smtClean="0"/>
                        <a:t>2.0</a:t>
                      </a:r>
                      <a:endParaRPr lang="zh-CN" altLang="en-US" dirty="0"/>
                    </a:p>
                  </a:txBody>
                  <a:tcPr/>
                </a:tc>
                <a:tc>
                  <a:txBody>
                    <a:bodyPr/>
                    <a:lstStyle/>
                    <a:p>
                      <a:r>
                        <a:rPr lang="en-US" altLang="zh-CN" dirty="0" smtClean="0"/>
                        <a:t>2.0</a:t>
                      </a:r>
                      <a:endParaRPr lang="zh-CN" altLang="en-US" dirty="0"/>
                    </a:p>
                  </a:txBody>
                  <a:tcPr/>
                </a:tc>
                <a:tc>
                  <a:txBody>
                    <a:bodyPr/>
                    <a:lstStyle/>
                    <a:p>
                      <a:r>
                        <a:rPr lang="en-US" altLang="zh-CN" dirty="0" smtClean="0"/>
                        <a:t>2.0</a:t>
                      </a:r>
                      <a:endParaRPr lang="zh-CN" altLang="en-US" dirty="0"/>
                    </a:p>
                  </a:txBody>
                  <a:tcPr/>
                </a:tc>
                <a:tc>
                  <a:txBody>
                    <a:bodyPr/>
                    <a:lstStyle/>
                    <a:p>
                      <a:r>
                        <a:rPr lang="en-US" altLang="zh-CN" dirty="0" smtClean="0"/>
                        <a:t>2.4</a:t>
                      </a:r>
                      <a:endParaRPr lang="zh-CN" altLang="en-US" dirty="0"/>
                    </a:p>
                  </a:txBody>
                  <a:tcPr/>
                </a:tc>
                <a:tc>
                  <a:txBody>
                    <a:bodyPr/>
                    <a:lstStyle/>
                    <a:p>
                      <a:r>
                        <a:rPr lang="en-US" altLang="zh-CN" dirty="0" smtClean="0"/>
                        <a:t>4.9</a:t>
                      </a:r>
                      <a:endParaRPr lang="zh-CN" altLang="en-US" dirty="0"/>
                    </a:p>
                  </a:txBody>
                  <a:tcPr/>
                </a:tc>
              </a:tr>
              <a:tr h="443280">
                <a:tc>
                  <a:txBody>
                    <a:bodyPr/>
                    <a:lstStyle/>
                    <a:p>
                      <a:r>
                        <a:rPr lang="zh-CN" altLang="en-US" dirty="0" smtClean="0"/>
                        <a:t>横向反馈</a:t>
                      </a:r>
                      <a:endParaRPr lang="zh-CN" altLang="en-US" dirty="0"/>
                    </a:p>
                  </a:txBody>
                  <a:tcPr/>
                </a:tc>
                <a:tc>
                  <a:txBody>
                    <a:bodyPr/>
                    <a:lstStyle/>
                    <a:p>
                      <a:r>
                        <a:rPr lang="zh-CN" altLang="en-US" dirty="0" smtClean="0"/>
                        <a:t>模拟</a:t>
                      </a:r>
                      <a:endParaRPr lang="zh-CN" altLang="en-US" dirty="0"/>
                    </a:p>
                  </a:txBody>
                  <a:tcPr/>
                </a:tc>
                <a:tc>
                  <a:txBody>
                    <a:bodyPr/>
                    <a:lstStyle/>
                    <a:p>
                      <a:r>
                        <a:rPr lang="zh-CN" altLang="en-US" dirty="0" smtClean="0"/>
                        <a:t>模拟</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模拟</a:t>
                      </a:r>
                      <a:endParaRPr lang="zh-CN" altLang="en-US" dirty="0"/>
                    </a:p>
                  </a:txBody>
                  <a:tcPr/>
                </a:tc>
                <a:tc>
                  <a:txBody>
                    <a:bodyPr/>
                    <a:lstStyle/>
                    <a:p>
                      <a:r>
                        <a:rPr lang="zh-CN" altLang="en-US" dirty="0" smtClean="0"/>
                        <a:t>模拟</a:t>
                      </a:r>
                      <a:endParaRPr lang="zh-CN" altLang="en-US" dirty="0"/>
                    </a:p>
                  </a:txBody>
                  <a:tcPr/>
                </a:tc>
                <a:tc>
                  <a:txBody>
                    <a:bodyPr/>
                    <a:lstStyle/>
                    <a:p>
                      <a:r>
                        <a:rPr lang="zh-CN" altLang="en-US" dirty="0" smtClean="0"/>
                        <a:t>模拟</a:t>
                      </a:r>
                      <a:endParaRPr lang="zh-CN" altLang="en-US" dirty="0"/>
                    </a:p>
                  </a:txBody>
                  <a:tcPr/>
                </a:tc>
                <a:tc>
                  <a:txBody>
                    <a:bodyPr/>
                    <a:lstStyle/>
                    <a:p>
                      <a:r>
                        <a:rPr lang="zh-CN" altLang="en-US" dirty="0" smtClean="0"/>
                        <a:t>模拟</a:t>
                      </a:r>
                      <a:endParaRPr lang="zh-CN" altLang="en-US" dirty="0"/>
                    </a:p>
                  </a:txBody>
                  <a:tcPr/>
                </a:tc>
                <a:tc>
                  <a:txBody>
                    <a:bodyPr/>
                    <a:lstStyle/>
                    <a:p>
                      <a:r>
                        <a:rPr lang="zh-CN" altLang="en-US" dirty="0" smtClean="0"/>
                        <a:t>模拟</a:t>
                      </a:r>
                      <a:endParaRPr lang="zh-CN" altLang="en-US" dirty="0"/>
                    </a:p>
                  </a:txBody>
                  <a:tcPr/>
                </a:tc>
                <a:tc>
                  <a:txBody>
                    <a:bodyPr/>
                    <a:lstStyle/>
                    <a:p>
                      <a:r>
                        <a:rPr lang="zh-CN" altLang="en-US" dirty="0" smtClean="0"/>
                        <a:t>模拟</a:t>
                      </a:r>
                      <a:endParaRPr lang="zh-CN" altLang="en-US" dirty="0"/>
                    </a:p>
                  </a:txBody>
                  <a:tcPr/>
                </a:tc>
              </a:tr>
              <a:tr h="443280">
                <a:tc>
                  <a:txBody>
                    <a:bodyPr/>
                    <a:lstStyle/>
                    <a:p>
                      <a:r>
                        <a:rPr lang="zh-CN" altLang="en-US" dirty="0" smtClean="0"/>
                        <a:t>纵向反馈</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c>
                  <a:txBody>
                    <a:bodyPr/>
                    <a:lstStyle/>
                    <a:p>
                      <a:r>
                        <a:rPr lang="zh-CN" altLang="en-US" dirty="0" smtClean="0"/>
                        <a:t>数字</a:t>
                      </a:r>
                      <a:endParaRPr lang="zh-CN" altLang="en-US" dirty="0"/>
                    </a:p>
                  </a:txBody>
                  <a:tcPr/>
                </a:tc>
              </a:tr>
            </a:tbl>
          </a:graphicData>
        </a:graphic>
      </p:graphicFrame>
    </p:spTree>
    <p:extLst>
      <p:ext uri="{BB962C8B-B14F-4D97-AF65-F5344CB8AC3E}">
        <p14:creationId xmlns:p14="http://schemas.microsoft.com/office/powerpoint/2010/main" val="3508165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束流反馈系统</a:t>
            </a:r>
          </a:p>
        </p:txBody>
      </p:sp>
      <p:sp>
        <p:nvSpPr>
          <p:cNvPr id="3" name="内容占位符 2"/>
          <p:cNvSpPr>
            <a:spLocks noGrp="1"/>
          </p:cNvSpPr>
          <p:nvPr>
            <p:ph idx="1"/>
          </p:nvPr>
        </p:nvSpPr>
        <p:spPr/>
        <p:txBody>
          <a:bodyPr/>
          <a:lstStyle/>
          <a:p>
            <a:r>
              <a:rPr lang="zh-CN" altLang="en-US" dirty="0"/>
              <a:t>主流电子学 ：</a:t>
            </a:r>
            <a:r>
              <a:rPr lang="en-US" altLang="zh-CN" dirty="0" smtClean="0"/>
              <a:t>TED (Tokyo Electron Device) </a:t>
            </a:r>
            <a:r>
              <a:rPr lang="zh-CN" altLang="en-US" dirty="0" smtClean="0"/>
              <a:t>数字反馈系统</a:t>
            </a:r>
            <a:r>
              <a:rPr lang="zh-CN" altLang="en-US" dirty="0"/>
              <a:t>、</a:t>
            </a:r>
            <a:r>
              <a:rPr lang="en-US" altLang="zh-CN" dirty="0" err="1"/>
              <a:t>Libera</a:t>
            </a:r>
            <a:r>
              <a:rPr lang="zh-CN" altLang="en-US" dirty="0" smtClean="0"/>
              <a:t>数字反馈系统、</a:t>
            </a:r>
            <a:r>
              <a:rPr lang="en-US" altLang="zh-CN" dirty="0" smtClean="0"/>
              <a:t>IGP( integrated </a:t>
            </a:r>
            <a:r>
              <a:rPr lang="en-US" altLang="zh-CN" dirty="0" err="1" smtClean="0"/>
              <a:t>Gigasample</a:t>
            </a:r>
            <a:r>
              <a:rPr lang="en-US" altLang="zh-CN" dirty="0" smtClean="0"/>
              <a:t> Processor, </a:t>
            </a:r>
            <a:r>
              <a:rPr lang="en-US" altLang="zh-CN" dirty="0" err="1" smtClean="0"/>
              <a:t>Dimtel</a:t>
            </a:r>
            <a:r>
              <a:rPr lang="en-US" altLang="zh-CN" dirty="0" smtClean="0"/>
              <a:t>)</a:t>
            </a:r>
          </a:p>
          <a:p>
            <a:r>
              <a:rPr lang="en-US" altLang="zh-CN" dirty="0" smtClean="0"/>
              <a:t>Kicker: </a:t>
            </a:r>
            <a:r>
              <a:rPr lang="zh-CN" altLang="en-US" dirty="0" smtClean="0"/>
              <a:t>根据束流和机器参数自研自制</a:t>
            </a:r>
            <a:endParaRPr lang="zh-CN" altLang="en-US" dirty="0"/>
          </a:p>
          <a:p>
            <a:endParaRPr lang="zh-CN" altLang="en-US" b="1" dirty="0">
              <a:latin typeface="+mj-ea"/>
            </a:endParaRPr>
          </a:p>
          <a:p>
            <a:pPr marL="0" indent="0">
              <a:buNone/>
            </a:pPr>
            <a:endParaRPr lang="zh-CN" altLang="en-US" dirty="0"/>
          </a:p>
        </p:txBody>
      </p:sp>
    </p:spTree>
    <p:extLst>
      <p:ext uri="{BB962C8B-B14F-4D97-AF65-F5344CB8AC3E}">
        <p14:creationId xmlns:p14="http://schemas.microsoft.com/office/powerpoint/2010/main" val="3667621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16421" y="968240"/>
            <a:ext cx="10515600" cy="1325563"/>
          </a:xfrm>
        </p:spPr>
        <p:txBody>
          <a:bodyPr>
            <a:noAutofit/>
          </a:bodyPr>
          <a:lstStyle/>
          <a:p>
            <a:r>
              <a:rPr lang="zh-CN" altLang="en-US" sz="9600" dirty="0" smtClean="0"/>
              <a:t>谢谢</a:t>
            </a:r>
            <a:endParaRPr lang="zh-CN" altLang="en-US" sz="9600" dirty="0"/>
          </a:p>
        </p:txBody>
      </p:sp>
      <p:sp>
        <p:nvSpPr>
          <p:cNvPr id="3" name="内容占位符 2"/>
          <p:cNvSpPr>
            <a:spLocks noGrp="1"/>
          </p:cNvSpPr>
          <p:nvPr>
            <p:ph idx="1"/>
          </p:nvPr>
        </p:nvSpPr>
        <p:spPr>
          <a:xfrm>
            <a:off x="2433537" y="3429000"/>
            <a:ext cx="10515600" cy="898120"/>
          </a:xfrm>
        </p:spPr>
        <p:txBody>
          <a:bodyPr/>
          <a:lstStyle/>
          <a:p>
            <a:r>
              <a:rPr lang="zh-CN" altLang="en-US" dirty="0" smtClean="0"/>
              <a:t>感谢何俊、于令达、尹頔为报告提供材料</a:t>
            </a:r>
            <a:endParaRPr lang="zh-CN" altLang="en-US" dirty="0"/>
          </a:p>
        </p:txBody>
      </p:sp>
    </p:spTree>
    <p:extLst>
      <p:ext uri="{BB962C8B-B14F-4D97-AF65-F5344CB8AC3E}">
        <p14:creationId xmlns:p14="http://schemas.microsoft.com/office/powerpoint/2010/main" val="3616970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束</a:t>
            </a:r>
            <a:r>
              <a:rPr lang="zh-CN" altLang="en-US" dirty="0" smtClean="0"/>
              <a:t>测系统组成</a:t>
            </a:r>
            <a:endParaRPr lang="zh-CN" altLang="en-US" dirty="0"/>
          </a:p>
        </p:txBody>
      </p:sp>
      <p:sp>
        <p:nvSpPr>
          <p:cNvPr id="3" name="内容占位符 2"/>
          <p:cNvSpPr>
            <a:spLocks noGrp="1"/>
          </p:cNvSpPr>
          <p:nvPr>
            <p:ph idx="1"/>
          </p:nvPr>
        </p:nvSpPr>
        <p:spPr>
          <a:xfrm>
            <a:off x="1431587" y="2312008"/>
            <a:ext cx="10515600" cy="4351338"/>
          </a:xfrm>
        </p:spPr>
        <p:txBody>
          <a:bodyPr/>
          <a:lstStyle/>
          <a:p>
            <a:r>
              <a:rPr lang="zh-CN" altLang="en-US" dirty="0" smtClean="0">
                <a:solidFill>
                  <a:srgbClr val="FF0000"/>
                </a:solidFill>
              </a:rPr>
              <a:t>束流位置测量</a:t>
            </a:r>
            <a:endParaRPr lang="en-US" altLang="zh-CN" dirty="0" smtClean="0">
              <a:solidFill>
                <a:srgbClr val="FF0000"/>
              </a:solidFill>
            </a:endParaRPr>
          </a:p>
          <a:p>
            <a:r>
              <a:rPr lang="zh-CN" altLang="en-US" dirty="0" smtClean="0"/>
              <a:t>束流流强测量</a:t>
            </a:r>
            <a:endParaRPr lang="en-US" altLang="zh-CN" dirty="0" smtClean="0"/>
          </a:p>
          <a:p>
            <a:r>
              <a:rPr lang="zh-CN" altLang="en-US" dirty="0" smtClean="0">
                <a:solidFill>
                  <a:srgbClr val="FF0000"/>
                </a:solidFill>
              </a:rPr>
              <a:t>束流损失测量</a:t>
            </a:r>
            <a:endParaRPr lang="en-US" altLang="zh-CN" dirty="0" smtClean="0">
              <a:solidFill>
                <a:srgbClr val="FF0000"/>
              </a:solidFill>
            </a:endParaRPr>
          </a:p>
          <a:p>
            <a:r>
              <a:rPr lang="zh-CN" altLang="en-US" dirty="0" smtClean="0">
                <a:solidFill>
                  <a:srgbClr val="FF0000"/>
                </a:solidFill>
              </a:rPr>
              <a:t>束流反馈系统</a:t>
            </a:r>
            <a:endParaRPr lang="en-US" altLang="zh-CN" dirty="0" smtClean="0">
              <a:solidFill>
                <a:srgbClr val="FF0000"/>
              </a:solidFill>
            </a:endParaRPr>
          </a:p>
          <a:p>
            <a:r>
              <a:rPr lang="zh-CN" altLang="en-US" dirty="0" smtClean="0"/>
              <a:t>束流横向及纵向尺寸测量</a:t>
            </a:r>
            <a:endParaRPr lang="zh-CN" altLang="en-US" dirty="0"/>
          </a:p>
        </p:txBody>
      </p:sp>
    </p:spTree>
    <p:extLst>
      <p:ext uri="{BB962C8B-B14F-4D97-AF65-F5344CB8AC3E}">
        <p14:creationId xmlns:p14="http://schemas.microsoft.com/office/powerpoint/2010/main" val="1522921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0"/>
            <a:ext cx="10515600" cy="1325563"/>
          </a:xfrm>
        </p:spPr>
        <p:txBody>
          <a:bodyPr/>
          <a:lstStyle/>
          <a:p>
            <a:r>
              <a:rPr lang="zh-CN" altLang="en-US" dirty="0" smtClean="0"/>
              <a:t>束流位置测量</a:t>
            </a:r>
            <a:endParaRPr lang="zh-CN" altLang="en-US" dirty="0"/>
          </a:p>
        </p:txBody>
      </p:sp>
      <p:sp>
        <p:nvSpPr>
          <p:cNvPr id="3" name="内容占位符 2"/>
          <p:cNvSpPr>
            <a:spLocks noGrp="1"/>
          </p:cNvSpPr>
          <p:nvPr>
            <p:ph idx="1"/>
          </p:nvPr>
        </p:nvSpPr>
        <p:spPr>
          <a:xfrm>
            <a:off x="838200" y="1654709"/>
            <a:ext cx="10515600" cy="4351338"/>
          </a:xfrm>
        </p:spPr>
        <p:txBody>
          <a:bodyPr/>
          <a:lstStyle/>
          <a:p>
            <a:r>
              <a:rPr lang="zh-CN" altLang="zh-CN" dirty="0"/>
              <a:t>束流位置探测器</a:t>
            </a:r>
            <a:r>
              <a:rPr lang="en-US" altLang="zh-CN" dirty="0"/>
              <a:t>BPM</a:t>
            </a:r>
            <a:r>
              <a:rPr lang="zh-CN" altLang="zh-CN" dirty="0"/>
              <a:t>是所有包括直线、回旋、同步加速器中使用最频繁的束测元件，它能给出束团质心位置信息</a:t>
            </a:r>
            <a:r>
              <a:rPr lang="zh-CN" altLang="zh-CN" dirty="0" smtClean="0"/>
              <a:t>。</a:t>
            </a:r>
            <a:endParaRPr lang="en-US" altLang="zh-CN" dirty="0" smtClean="0"/>
          </a:p>
          <a:p>
            <a:r>
              <a:rPr lang="zh-CN" altLang="zh-CN" dirty="0" smtClean="0"/>
              <a:t>最</a:t>
            </a:r>
            <a:r>
              <a:rPr lang="zh-CN" altLang="zh-CN" dirty="0"/>
              <a:t>常见的</a:t>
            </a:r>
            <a:r>
              <a:rPr lang="en-US" altLang="zh-CN" dirty="0"/>
              <a:t>BPM</a:t>
            </a:r>
            <a:r>
              <a:rPr lang="zh-CN" altLang="zh-CN" dirty="0"/>
              <a:t>包括纽扣型、条带型、斜切型（</a:t>
            </a:r>
            <a:r>
              <a:rPr lang="en-US" altLang="zh-CN" dirty="0"/>
              <a:t>linear-cut</a:t>
            </a:r>
            <a:r>
              <a:rPr lang="zh-CN" altLang="zh-CN" dirty="0"/>
              <a:t>）和用于自由电子激光或直线对撞机的腔式</a:t>
            </a:r>
            <a:r>
              <a:rPr lang="en-US" altLang="zh-CN" dirty="0"/>
              <a:t>BPM</a:t>
            </a:r>
            <a:r>
              <a:rPr lang="zh-CN" altLang="zh-CN" dirty="0" smtClean="0"/>
              <a:t>。</a:t>
            </a:r>
            <a:endParaRPr lang="en-US" altLang="zh-CN" dirty="0" smtClean="0"/>
          </a:p>
          <a:p>
            <a:r>
              <a:rPr lang="zh-CN" altLang="zh-CN" dirty="0"/>
              <a:t>在不同的加速器中、不同的加速段、不同的应用需求下这些参数的值差异较大，在不同的工作模式下，位置测量的精度和反应时间各不相同，从逐束团、逐圈的纳秒、微秒一直到闭轨测量的毫秒、秒，采用电子学和信号处理方法也各不相同</a:t>
            </a:r>
            <a:r>
              <a:rPr lang="zh-CN" altLang="zh-CN" dirty="0" smtClean="0"/>
              <a:t>。</a:t>
            </a:r>
            <a:endParaRPr lang="en-US" altLang="zh-CN" dirty="0" smtClean="0"/>
          </a:p>
          <a:p>
            <a:r>
              <a:rPr lang="en-US" altLang="zh-CN" dirty="0"/>
              <a:t>BPM</a:t>
            </a:r>
            <a:r>
              <a:rPr lang="zh-CN" altLang="zh-CN" dirty="0"/>
              <a:t>系统主要由两部分组成，</a:t>
            </a:r>
            <a:r>
              <a:rPr lang="en-US" altLang="zh-CN" dirty="0"/>
              <a:t>BPM</a:t>
            </a:r>
            <a:r>
              <a:rPr lang="zh-CN" altLang="zh-CN" dirty="0"/>
              <a:t>探头和电子学处理器件。</a:t>
            </a:r>
            <a:endParaRPr lang="zh-CN" altLang="en-US" dirty="0"/>
          </a:p>
        </p:txBody>
      </p:sp>
    </p:spTree>
    <p:extLst>
      <p:ext uri="{BB962C8B-B14F-4D97-AF65-F5344CB8AC3E}">
        <p14:creationId xmlns:p14="http://schemas.microsoft.com/office/powerpoint/2010/main" val="2240744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14346" y="158391"/>
            <a:ext cx="10515600" cy="1325563"/>
          </a:xfrm>
        </p:spPr>
        <p:txBody>
          <a:bodyPr/>
          <a:lstStyle/>
          <a:p>
            <a:r>
              <a:rPr lang="zh-CN" altLang="en-US" dirty="0" smtClean="0"/>
              <a:t>束流位置测量</a:t>
            </a:r>
            <a:endParaRPr lang="zh-CN" altLang="en-US" dirty="0"/>
          </a:p>
        </p:txBody>
      </p:sp>
      <p:sp>
        <p:nvSpPr>
          <p:cNvPr id="3" name="内容占位符 2"/>
          <p:cNvSpPr>
            <a:spLocks noGrp="1"/>
          </p:cNvSpPr>
          <p:nvPr>
            <p:ph idx="1"/>
          </p:nvPr>
        </p:nvSpPr>
        <p:spPr>
          <a:xfrm>
            <a:off x="822297" y="1470991"/>
            <a:ext cx="10515600" cy="4626459"/>
          </a:xfrm>
        </p:spPr>
        <p:txBody>
          <a:bodyPr>
            <a:normAutofit lnSpcReduction="10000"/>
          </a:bodyPr>
          <a:lstStyle/>
          <a:p>
            <a:r>
              <a:rPr lang="zh-CN" altLang="en-US" dirty="0"/>
              <a:t>束流位置测量是加速器机器参数测量的基础。根据惯例，在每一个四极铁附近放置一个束流位置测量探头，再加上其他特殊位置处的探头数目，总共有</a:t>
            </a:r>
            <a:r>
              <a:rPr lang="en-US" altLang="zh-CN" dirty="0"/>
              <a:t>2324</a:t>
            </a:r>
            <a:r>
              <a:rPr lang="zh-CN" altLang="en-US" dirty="0"/>
              <a:t>个</a:t>
            </a:r>
            <a:r>
              <a:rPr lang="zh-CN" altLang="en-US" dirty="0" smtClean="0"/>
              <a:t>。</a:t>
            </a:r>
            <a:endParaRPr lang="en-US" altLang="zh-CN" dirty="0" smtClean="0"/>
          </a:p>
          <a:p>
            <a:r>
              <a:rPr lang="zh-CN" altLang="en-US" dirty="0" smtClean="0"/>
              <a:t>由于</a:t>
            </a:r>
            <a:r>
              <a:rPr lang="zh-CN" altLang="en-US" dirty="0"/>
              <a:t>整个储存环的周长是</a:t>
            </a:r>
            <a:r>
              <a:rPr lang="en-US" altLang="zh-CN" dirty="0"/>
              <a:t>54.75</a:t>
            </a:r>
            <a:r>
              <a:rPr lang="zh-CN" altLang="en-US" dirty="0"/>
              <a:t>公里，所以需要在辅助隧道内为束流位置测量探头和其他束测探头的电子学建造</a:t>
            </a:r>
            <a:r>
              <a:rPr lang="en-US" altLang="zh-CN" dirty="0"/>
              <a:t>32</a:t>
            </a:r>
            <a:r>
              <a:rPr lang="zh-CN" altLang="en-US" dirty="0"/>
              <a:t>个束测本地站，每隔</a:t>
            </a:r>
            <a:r>
              <a:rPr lang="en-US" altLang="zh-CN" dirty="0"/>
              <a:t>1.7</a:t>
            </a:r>
            <a:r>
              <a:rPr lang="zh-CN" altLang="en-US" dirty="0"/>
              <a:t>公里布置一个本地站，每个本地站控制</a:t>
            </a:r>
            <a:r>
              <a:rPr lang="en-US" altLang="zh-CN" dirty="0"/>
              <a:t>72</a:t>
            </a:r>
            <a:r>
              <a:rPr lang="zh-CN" altLang="en-US" dirty="0"/>
              <a:t>个束流位置探头和其他束测探头。束流位置探头的前端电子学和数字电子学需要放置于隧道内</a:t>
            </a:r>
            <a:r>
              <a:rPr lang="zh-CN" altLang="en-US" dirty="0" smtClean="0"/>
              <a:t>，需要</a:t>
            </a:r>
            <a:r>
              <a:rPr lang="zh-CN" altLang="en-US" dirty="0"/>
              <a:t>着重考虑电子学的辐射防护问题</a:t>
            </a:r>
            <a:r>
              <a:rPr lang="zh-CN" altLang="en-US" dirty="0" smtClean="0"/>
              <a:t>。</a:t>
            </a:r>
            <a:endParaRPr lang="en-US" altLang="zh-CN" dirty="0" smtClean="0"/>
          </a:p>
          <a:p>
            <a:r>
              <a:rPr lang="zh-CN" altLang="zh-CN" dirty="0"/>
              <a:t>位于对撞区附近和校正色散六极铁附近的束流位置探头需要很高的测量分辨率。偏离中心的束流“麻花式”轨道需要考虑非线性效应。基于束流位置的全环慢反馈和对撞区局部轨道反馈也是必须的。</a:t>
            </a:r>
          </a:p>
          <a:p>
            <a:endParaRPr lang="zh-CN" altLang="en-US" dirty="0"/>
          </a:p>
        </p:txBody>
      </p:sp>
    </p:spTree>
    <p:extLst>
      <p:ext uri="{BB962C8B-B14F-4D97-AF65-F5344CB8AC3E}">
        <p14:creationId xmlns:p14="http://schemas.microsoft.com/office/powerpoint/2010/main" val="975432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1589565384"/>
              </p:ext>
            </p:extLst>
          </p:nvPr>
        </p:nvGraphicFramePr>
        <p:xfrm>
          <a:off x="755375" y="206735"/>
          <a:ext cx="10750162" cy="6130454"/>
        </p:xfrm>
        <a:graphic>
          <a:graphicData uri="http://schemas.openxmlformats.org/drawingml/2006/table">
            <a:tbl>
              <a:tblPr firstRow="1" firstCol="1" bandRow="1">
                <a:tableStyleId>{5C22544A-7EE6-4342-B048-85BDC9FD1C3A}</a:tableStyleId>
              </a:tblPr>
              <a:tblGrid>
                <a:gridCol w="2137072"/>
                <a:gridCol w="4312749"/>
                <a:gridCol w="4300341"/>
              </a:tblGrid>
              <a:tr h="498990">
                <a:tc>
                  <a:txBody>
                    <a:bodyPr/>
                    <a:lstStyle/>
                    <a:p>
                      <a:pPr algn="ctr">
                        <a:spcAft>
                          <a:spcPts val="0"/>
                        </a:spcAft>
                      </a:pPr>
                      <a:r>
                        <a:rPr lang="en-US" sz="1800" kern="100" dirty="0">
                          <a:effectLst/>
                        </a:rPr>
                        <a:t> </a:t>
                      </a:r>
                      <a:endParaRPr lang="zh-CN" sz="1800" kern="100" dirty="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条带</a:t>
                      </a:r>
                      <a:r>
                        <a:rPr lang="en-US" sz="1800" kern="100">
                          <a:effectLst/>
                        </a:rPr>
                        <a:t>BPM</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纽扣型</a:t>
                      </a:r>
                      <a:r>
                        <a:rPr lang="en-US" sz="1800" kern="100">
                          <a:effectLst/>
                        </a:rPr>
                        <a:t>BPM</a:t>
                      </a:r>
                      <a:endParaRPr lang="zh-CN" sz="1800" kern="100">
                        <a:effectLst/>
                        <a:latin typeface="Times New Roman"/>
                        <a:ea typeface="宋体"/>
                        <a:cs typeface="Times New Roman"/>
                      </a:endParaRPr>
                    </a:p>
                  </a:txBody>
                  <a:tcPr marL="68580" marR="68580" marT="0" marB="0"/>
                </a:tc>
              </a:tr>
              <a:tr h="498990">
                <a:tc>
                  <a:txBody>
                    <a:bodyPr/>
                    <a:lstStyle/>
                    <a:p>
                      <a:pPr algn="ctr">
                        <a:spcAft>
                          <a:spcPts val="0"/>
                        </a:spcAft>
                      </a:pPr>
                      <a:r>
                        <a:rPr lang="zh-CN" sz="1800" kern="100">
                          <a:effectLst/>
                        </a:rPr>
                        <a:t>设计思想</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行波</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静电感应</a:t>
                      </a:r>
                      <a:endParaRPr lang="zh-CN" sz="1800" kern="100">
                        <a:effectLst/>
                        <a:latin typeface="Times New Roman"/>
                        <a:ea typeface="宋体"/>
                        <a:cs typeface="Times New Roman"/>
                      </a:endParaRPr>
                    </a:p>
                  </a:txBody>
                  <a:tcPr marL="68580" marR="68580" marT="0" marB="0"/>
                </a:tc>
              </a:tr>
              <a:tr h="997982">
                <a:tc>
                  <a:txBody>
                    <a:bodyPr/>
                    <a:lstStyle/>
                    <a:p>
                      <a:pPr algn="ctr">
                        <a:spcAft>
                          <a:spcPts val="0"/>
                        </a:spcAft>
                      </a:pPr>
                      <a:r>
                        <a:rPr lang="zh-CN" sz="1800" kern="100">
                          <a:effectLst/>
                        </a:rPr>
                        <a:t>机械尺寸</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dirty="0">
                          <a:effectLst/>
                        </a:rPr>
                        <a:t>长度：</a:t>
                      </a:r>
                      <a:r>
                        <a:rPr lang="en-US" sz="1800" kern="100" dirty="0">
                          <a:effectLst/>
                        </a:rPr>
                        <a:t>5~30 cm</a:t>
                      </a:r>
                      <a:endParaRPr lang="zh-CN" sz="1800" kern="100" dirty="0">
                        <a:effectLst/>
                      </a:endParaRPr>
                    </a:p>
                    <a:p>
                      <a:pPr algn="ctr">
                        <a:spcAft>
                          <a:spcPts val="0"/>
                        </a:spcAft>
                      </a:pPr>
                      <a:r>
                        <a:rPr lang="zh-CN" sz="1800" kern="100" dirty="0">
                          <a:effectLst/>
                        </a:rPr>
                        <a:t>横向：方位角可达</a:t>
                      </a:r>
                      <a:r>
                        <a:rPr lang="en-US" sz="1800" kern="100" dirty="0">
                          <a:effectLst/>
                        </a:rPr>
                        <a:t>70</a:t>
                      </a:r>
                      <a:r>
                        <a:rPr lang="zh-CN" sz="1800" kern="100" dirty="0">
                          <a:effectLst/>
                        </a:rPr>
                        <a:t>°</a:t>
                      </a:r>
                      <a:endParaRPr lang="zh-CN" sz="1800" kern="100" dirty="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直径</a:t>
                      </a:r>
                      <a:r>
                        <a:rPr lang="en-US" sz="1800" kern="100">
                          <a:effectLst/>
                        </a:rPr>
                        <a:t>0.5~5 cm</a:t>
                      </a:r>
                      <a:endParaRPr lang="zh-CN" sz="1800" kern="100">
                        <a:effectLst/>
                      </a:endParaRPr>
                    </a:p>
                    <a:p>
                      <a:pPr algn="ctr">
                        <a:spcAft>
                          <a:spcPts val="0"/>
                        </a:spcAft>
                      </a:pPr>
                      <a:r>
                        <a:rPr lang="zh-CN" sz="1800" kern="100">
                          <a:effectLst/>
                        </a:rPr>
                        <a:t>更大的尺寸会发生信号失真</a:t>
                      </a:r>
                      <a:endParaRPr lang="zh-CN" sz="1800" kern="100">
                        <a:effectLst/>
                        <a:latin typeface="Times New Roman"/>
                        <a:ea typeface="宋体"/>
                        <a:cs typeface="Times New Roman"/>
                      </a:endParaRPr>
                    </a:p>
                  </a:txBody>
                  <a:tcPr marL="68580" marR="68580" marT="0" marB="0"/>
                </a:tc>
              </a:tr>
              <a:tr h="997982">
                <a:tc>
                  <a:txBody>
                    <a:bodyPr/>
                    <a:lstStyle/>
                    <a:p>
                      <a:pPr algn="ctr">
                        <a:spcAft>
                          <a:spcPts val="0"/>
                        </a:spcAft>
                      </a:pPr>
                      <a:r>
                        <a:rPr lang="zh-CN" sz="1800" kern="100">
                          <a:effectLst/>
                        </a:rPr>
                        <a:t>信号质量</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失真较小</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因为有限的尺寸和电容可能引起信号失真</a:t>
                      </a:r>
                      <a:endParaRPr lang="zh-CN" sz="1800" kern="100">
                        <a:effectLst/>
                        <a:latin typeface="Times New Roman"/>
                        <a:ea typeface="宋体"/>
                        <a:cs typeface="Times New Roman"/>
                      </a:endParaRPr>
                    </a:p>
                  </a:txBody>
                  <a:tcPr marL="68580" marR="68580" marT="0" marB="0"/>
                </a:tc>
              </a:tr>
              <a:tr h="498990">
                <a:tc>
                  <a:txBody>
                    <a:bodyPr/>
                    <a:lstStyle/>
                    <a:p>
                      <a:pPr algn="ctr">
                        <a:spcAft>
                          <a:spcPts val="0"/>
                        </a:spcAft>
                      </a:pPr>
                      <a:r>
                        <a:rPr lang="zh-CN" sz="1800" kern="100">
                          <a:effectLst/>
                        </a:rPr>
                        <a:t>信号强度</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较大、取决于方位角</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较小</a:t>
                      </a:r>
                      <a:endParaRPr lang="zh-CN" sz="1800" kern="100">
                        <a:effectLst/>
                        <a:latin typeface="Times New Roman"/>
                        <a:ea typeface="宋体"/>
                        <a:cs typeface="Times New Roman"/>
                      </a:endParaRPr>
                    </a:p>
                  </a:txBody>
                  <a:tcPr marL="68580" marR="68580" marT="0" marB="0"/>
                </a:tc>
              </a:tr>
              <a:tr h="570275">
                <a:tc>
                  <a:txBody>
                    <a:bodyPr/>
                    <a:lstStyle/>
                    <a:p>
                      <a:pPr algn="ctr">
                        <a:spcAft>
                          <a:spcPts val="0"/>
                        </a:spcAft>
                      </a:pPr>
                      <a:r>
                        <a:rPr lang="zh-CN" sz="1800" kern="100">
                          <a:effectLst/>
                        </a:rPr>
                        <a:t>带宽</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近似宽带</a:t>
                      </a:r>
                      <a:r>
                        <a:rPr lang="en-US" sz="1800" kern="100">
                          <a:effectLst/>
                        </a:rPr>
                        <a:t>(</a:t>
                      </a:r>
                      <a:r>
                        <a:rPr lang="zh-CN" sz="1800" kern="100">
                          <a:effectLst/>
                        </a:rPr>
                        <a:t>有极小值</a:t>
                      </a:r>
                      <a:r>
                        <a:rPr lang="en-US" sz="1800" kern="100">
                          <a:effectLst/>
                        </a:rPr>
                        <a:t>)</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高通</a:t>
                      </a:r>
                      <a:r>
                        <a:rPr lang="en-US" sz="1800" kern="100">
                          <a:effectLst/>
                        </a:rPr>
                        <a:t>f</a:t>
                      </a:r>
                      <a:r>
                        <a:rPr lang="en-US" sz="1800" kern="100" baseline="-25000">
                          <a:effectLst/>
                        </a:rPr>
                        <a:t>cut </a:t>
                      </a:r>
                      <a:r>
                        <a:rPr lang="en-US" sz="1800" kern="100">
                          <a:effectLst/>
                        </a:rPr>
                        <a:t>≈ 3GHz</a:t>
                      </a:r>
                      <a:endParaRPr lang="zh-CN" sz="1800" kern="100">
                        <a:effectLst/>
                        <a:latin typeface="Times New Roman"/>
                        <a:ea typeface="宋体"/>
                        <a:cs typeface="Times New Roman"/>
                      </a:endParaRPr>
                    </a:p>
                  </a:txBody>
                  <a:tcPr marL="68580" marR="68580" marT="0" marB="0"/>
                </a:tc>
              </a:tr>
              <a:tr h="570275">
                <a:tc>
                  <a:txBody>
                    <a:bodyPr/>
                    <a:lstStyle/>
                    <a:p>
                      <a:pPr algn="ctr">
                        <a:spcAft>
                          <a:spcPts val="0"/>
                        </a:spcAft>
                      </a:pPr>
                      <a:r>
                        <a:rPr lang="zh-CN" sz="1800" kern="100">
                          <a:effectLst/>
                        </a:rPr>
                        <a:t>特殊需求</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en-US" sz="1800" kern="100">
                          <a:effectLst/>
                        </a:rPr>
                        <a:t>50 Ω</a:t>
                      </a:r>
                      <a:r>
                        <a:rPr lang="zh-CN" sz="1800" kern="100">
                          <a:effectLst/>
                        </a:rPr>
                        <a:t>匹配</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无</a:t>
                      </a:r>
                      <a:endParaRPr lang="zh-CN" sz="1800" kern="100">
                        <a:effectLst/>
                        <a:latin typeface="Times New Roman"/>
                        <a:ea typeface="宋体"/>
                        <a:cs typeface="Times New Roman"/>
                      </a:endParaRPr>
                    </a:p>
                  </a:txBody>
                  <a:tcPr marL="68580" marR="68580" marT="0" marB="0"/>
                </a:tc>
              </a:tr>
              <a:tr h="498990">
                <a:tc>
                  <a:txBody>
                    <a:bodyPr/>
                    <a:lstStyle/>
                    <a:p>
                      <a:pPr algn="ctr">
                        <a:spcAft>
                          <a:spcPts val="0"/>
                        </a:spcAft>
                      </a:pPr>
                      <a:r>
                        <a:rPr lang="zh-CN" sz="1800" kern="100">
                          <a:effectLst/>
                        </a:rPr>
                        <a:t>机械构造</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复杂</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简单</a:t>
                      </a:r>
                      <a:endParaRPr lang="zh-CN" sz="1800" kern="100">
                        <a:effectLst/>
                        <a:latin typeface="Times New Roman"/>
                        <a:ea typeface="宋体"/>
                        <a:cs typeface="Times New Roman"/>
                      </a:endParaRPr>
                    </a:p>
                  </a:txBody>
                  <a:tcPr marL="68580" marR="68580" marT="0" marB="0"/>
                </a:tc>
              </a:tr>
              <a:tr h="498990">
                <a:tc>
                  <a:txBody>
                    <a:bodyPr/>
                    <a:lstStyle/>
                    <a:p>
                      <a:pPr algn="ctr">
                        <a:spcAft>
                          <a:spcPts val="0"/>
                        </a:spcAft>
                      </a:pPr>
                      <a:r>
                        <a:rPr lang="zh-CN" sz="1800" kern="100">
                          <a:effectLst/>
                        </a:rPr>
                        <a:t>安装位置</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四极铁内部</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因其紧凑，可安于多处</a:t>
                      </a:r>
                      <a:endParaRPr lang="zh-CN" sz="1800" kern="100">
                        <a:effectLst/>
                        <a:latin typeface="Times New Roman"/>
                        <a:ea typeface="宋体"/>
                        <a:cs typeface="Times New Roman"/>
                      </a:endParaRPr>
                    </a:p>
                  </a:txBody>
                  <a:tcPr marL="68580" marR="68580" marT="0" marB="0"/>
                </a:tc>
              </a:tr>
              <a:tr h="498990">
                <a:tc>
                  <a:txBody>
                    <a:bodyPr/>
                    <a:lstStyle/>
                    <a:p>
                      <a:pPr algn="ctr">
                        <a:spcAft>
                          <a:spcPts val="0"/>
                        </a:spcAft>
                      </a:pPr>
                      <a:r>
                        <a:rPr lang="zh-CN" sz="1800" kern="100">
                          <a:effectLst/>
                        </a:rPr>
                        <a:t>方向耦合性</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a:effectLst/>
                        </a:rPr>
                        <a:t>有、区分不同方向的束流</a:t>
                      </a:r>
                      <a:endParaRPr lang="zh-CN" sz="1800" kern="100">
                        <a:effectLst/>
                        <a:latin typeface="Times New Roman"/>
                        <a:ea typeface="宋体"/>
                        <a:cs typeface="Times New Roman"/>
                      </a:endParaRPr>
                    </a:p>
                  </a:txBody>
                  <a:tcPr marL="68580" marR="68580" marT="0" marB="0"/>
                </a:tc>
                <a:tc>
                  <a:txBody>
                    <a:bodyPr/>
                    <a:lstStyle/>
                    <a:p>
                      <a:pPr algn="ctr">
                        <a:spcAft>
                          <a:spcPts val="0"/>
                        </a:spcAft>
                      </a:pPr>
                      <a:r>
                        <a:rPr lang="zh-CN" sz="1800" kern="100" dirty="0">
                          <a:effectLst/>
                        </a:rPr>
                        <a:t>无</a:t>
                      </a:r>
                      <a:endParaRPr lang="zh-CN" sz="1800" kern="100" dirty="0">
                        <a:effectLst/>
                        <a:latin typeface="Times New Roman"/>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1362908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608316"/>
            <a:ext cx="10515600" cy="1325563"/>
          </a:xfrm>
        </p:spPr>
        <p:txBody>
          <a:bodyPr/>
          <a:lstStyle/>
          <a:p>
            <a:endParaRPr lang="zh-CN" alt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1410064374"/>
              </p:ext>
            </p:extLst>
          </p:nvPr>
        </p:nvGraphicFramePr>
        <p:xfrm>
          <a:off x="393106" y="460310"/>
          <a:ext cx="11673556" cy="6043653"/>
        </p:xfrm>
        <a:graphic>
          <a:graphicData uri="http://schemas.openxmlformats.org/drawingml/2006/table">
            <a:tbl>
              <a:tblPr firstRow="1" firstCol="1" bandRow="1">
                <a:tableStyleId>{5C22544A-7EE6-4342-B048-85BDC9FD1C3A}</a:tableStyleId>
              </a:tblPr>
              <a:tblGrid>
                <a:gridCol w="2525614"/>
                <a:gridCol w="2731636"/>
                <a:gridCol w="2525614"/>
                <a:gridCol w="3890692"/>
              </a:tblGrid>
              <a:tr h="273933">
                <a:tc>
                  <a:txBody>
                    <a:bodyPr/>
                    <a:lstStyle/>
                    <a:p>
                      <a:pPr algn="ctr">
                        <a:spcAft>
                          <a:spcPts val="0"/>
                        </a:spcAft>
                      </a:pPr>
                      <a:r>
                        <a:rPr lang="en-US" sz="1800" kern="100" dirty="0">
                          <a:effectLst/>
                        </a:rPr>
                        <a:t> </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适用范围</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优点</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缺点</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1305173">
                <a:tc>
                  <a:txBody>
                    <a:bodyPr/>
                    <a:lstStyle/>
                    <a:p>
                      <a:pPr algn="ctr">
                        <a:spcAft>
                          <a:spcPts val="0"/>
                        </a:spcAft>
                      </a:pPr>
                      <a:r>
                        <a:rPr lang="zh-CN" sz="1800" kern="100" dirty="0">
                          <a:effectLst/>
                        </a:rPr>
                        <a:t>宽带</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质子机器</a:t>
                      </a:r>
                    </a:p>
                    <a:p>
                      <a:pPr algn="just">
                        <a:spcAft>
                          <a:spcPts val="0"/>
                        </a:spcAft>
                      </a:pPr>
                      <a:r>
                        <a:rPr lang="en-US" sz="1800" kern="100" smtClean="0">
                          <a:effectLst/>
                        </a:rPr>
                        <a:t>              f</a:t>
                      </a:r>
                      <a:r>
                        <a:rPr lang="en-US" sz="1800" kern="100" baseline="-25000" smtClean="0">
                          <a:effectLst/>
                        </a:rPr>
                        <a:t>acc</a:t>
                      </a:r>
                      <a:r>
                        <a:rPr lang="de-DE" sz="1800" kern="100" dirty="0">
                          <a:effectLst/>
                        </a:rPr>
                        <a:t>&lt; </a:t>
                      </a:r>
                      <a:r>
                        <a:rPr lang="en-US" sz="1800" kern="100" dirty="0">
                          <a:effectLst/>
                        </a:rPr>
                        <a:t>300 MHz</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束团结构检测</a:t>
                      </a:r>
                    </a:p>
                    <a:p>
                      <a:pPr algn="ctr">
                        <a:spcAft>
                          <a:spcPts val="0"/>
                        </a:spcAft>
                      </a:pPr>
                      <a:r>
                        <a:rPr lang="zh-CN" sz="1800" kern="100" dirty="0">
                          <a:effectLst/>
                        </a:rPr>
                        <a:t>可以进行后处理</a:t>
                      </a:r>
                    </a:p>
                    <a:p>
                      <a:pPr algn="ctr">
                        <a:spcAft>
                          <a:spcPts val="0"/>
                        </a:spcAft>
                      </a:pPr>
                      <a:r>
                        <a:rPr lang="zh-CN" sz="1800" kern="100" dirty="0">
                          <a:effectLst/>
                        </a:rPr>
                        <a:t>快反馈需要该方法</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噪音限制了分辨率</a:t>
                      </a:r>
                    </a:p>
                    <a:p>
                      <a:pPr algn="ctr">
                        <a:spcAft>
                          <a:spcPts val="0"/>
                        </a:spcAft>
                      </a:pPr>
                      <a:r>
                        <a:rPr lang="zh-CN" sz="1800" kern="100" dirty="0">
                          <a:effectLst/>
                        </a:rPr>
                        <a:t>硬件较多</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1087644">
                <a:tc>
                  <a:txBody>
                    <a:bodyPr/>
                    <a:lstStyle/>
                    <a:p>
                      <a:pPr algn="ctr">
                        <a:spcAft>
                          <a:spcPts val="0"/>
                        </a:spcAft>
                      </a:pPr>
                      <a:r>
                        <a:rPr lang="zh-CN" sz="1800" kern="100">
                          <a:effectLst/>
                        </a:rPr>
                        <a:t>对数比</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束团串</a:t>
                      </a:r>
                      <a:r>
                        <a:rPr lang="de-DE" sz="1800" kern="100" dirty="0">
                          <a:effectLst/>
                        </a:rPr>
                        <a:t>≥1 </a:t>
                      </a:r>
                      <a:r>
                        <a:rPr lang="en-US" sz="1800" kern="100" dirty="0" err="1">
                          <a:effectLst/>
                        </a:rPr>
                        <a:t>μs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耐用</a:t>
                      </a:r>
                    </a:p>
                    <a:p>
                      <a:pPr algn="ctr">
                        <a:spcAft>
                          <a:spcPts val="0"/>
                        </a:spcAft>
                      </a:pPr>
                      <a:r>
                        <a:rPr lang="zh-CN" sz="1800" kern="100" dirty="0">
                          <a:effectLst/>
                        </a:rPr>
                        <a:t>非常高动态范围</a:t>
                      </a:r>
                    </a:p>
                    <a:p>
                      <a:pPr algn="ctr">
                        <a:spcAft>
                          <a:spcPts val="0"/>
                        </a:spcAft>
                      </a:pPr>
                      <a:r>
                        <a:rPr lang="zh-CN" sz="1800" kern="100" dirty="0">
                          <a:effectLst/>
                        </a:rPr>
                        <a:t>便宜、简单易用</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有限的束团分辨率</a:t>
                      </a:r>
                    </a:p>
                    <a:p>
                      <a:pPr algn="ctr">
                        <a:spcAft>
                          <a:spcPts val="0"/>
                        </a:spcAft>
                      </a:pPr>
                      <a:r>
                        <a:rPr lang="zh-CN" sz="1800" kern="100" dirty="0">
                          <a:effectLst/>
                        </a:rPr>
                        <a:t>较大的热漂移</a:t>
                      </a:r>
                    </a:p>
                    <a:p>
                      <a:pPr algn="ctr">
                        <a:spcAft>
                          <a:spcPts val="0"/>
                        </a:spcAft>
                      </a:pPr>
                      <a:r>
                        <a:rPr lang="zh-CN" sz="1800" kern="100" dirty="0">
                          <a:effectLst/>
                        </a:rPr>
                        <a:t>有限的精度</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547865">
                <a:tc>
                  <a:txBody>
                    <a:bodyPr/>
                    <a:lstStyle/>
                    <a:p>
                      <a:pPr algn="ctr">
                        <a:spcAft>
                          <a:spcPts val="0"/>
                        </a:spcAft>
                      </a:pPr>
                      <a:r>
                        <a:rPr lang="zh-CN" sz="1800" kern="100">
                          <a:effectLst/>
                        </a:rPr>
                        <a:t>窄带</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稳定束流</a:t>
                      </a:r>
                    </a:p>
                    <a:p>
                      <a:pPr algn="ctr">
                        <a:spcAft>
                          <a:spcPts val="0"/>
                        </a:spcAft>
                      </a:pPr>
                      <a:r>
                        <a:rPr lang="de-DE" sz="1800" kern="100" dirty="0">
                          <a:effectLst/>
                        </a:rPr>
                        <a:t>≥10 </a:t>
                      </a:r>
                      <a:r>
                        <a:rPr lang="en-US" sz="1800" kern="100" dirty="0" err="1">
                          <a:effectLst/>
                        </a:rPr>
                        <a:t>μs</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高分辨率</a:t>
                      </a:r>
                    </a:p>
                    <a:p>
                      <a:pPr algn="ctr">
                        <a:spcAft>
                          <a:spcPts val="0"/>
                        </a:spcAft>
                      </a:pPr>
                      <a:r>
                        <a:rPr lang="zh-CN" sz="1800" kern="100" dirty="0">
                          <a:effectLst/>
                        </a:rPr>
                        <a:t>低探测限</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无逐圈信息</a:t>
                      </a:r>
                    </a:p>
                    <a:p>
                      <a:pPr algn="ctr">
                        <a:spcAft>
                          <a:spcPts val="0"/>
                        </a:spcAft>
                      </a:pPr>
                      <a:r>
                        <a:rPr lang="zh-CN" sz="1800" kern="100" dirty="0">
                          <a:effectLst/>
                        </a:rPr>
                        <a:t>结构复杂</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870116">
                <a:tc>
                  <a:txBody>
                    <a:bodyPr/>
                    <a:lstStyle/>
                    <a:p>
                      <a:pPr algn="ctr">
                        <a:spcAft>
                          <a:spcPts val="0"/>
                        </a:spcAft>
                      </a:pPr>
                      <a:r>
                        <a:rPr lang="zh-CN" sz="1800" kern="100">
                          <a:effectLst/>
                        </a:rPr>
                        <a:t>窄带</a:t>
                      </a:r>
                      <a:r>
                        <a:rPr lang="en-US" sz="1800" kern="100">
                          <a:effectLst/>
                        </a:rPr>
                        <a:t>+</a:t>
                      </a:r>
                      <a:r>
                        <a:rPr lang="zh-CN" sz="1800" kern="100">
                          <a:effectLst/>
                        </a:rPr>
                        <a:t>多路技术</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稳定束流</a:t>
                      </a:r>
                    </a:p>
                    <a:p>
                      <a:pPr algn="ctr">
                        <a:spcAft>
                          <a:spcPts val="0"/>
                        </a:spcAft>
                      </a:pPr>
                      <a:r>
                        <a:rPr lang="de-DE" sz="1800" kern="100">
                          <a:effectLst/>
                        </a:rPr>
                        <a:t>≥10 </a:t>
                      </a:r>
                      <a:r>
                        <a:rPr lang="en-US" sz="1800" kern="100">
                          <a:effectLst/>
                        </a:rPr>
                        <a:t>ms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高分辨率</a:t>
                      </a:r>
                    </a:p>
                    <a:p>
                      <a:pPr algn="ctr">
                        <a:spcAft>
                          <a:spcPts val="0"/>
                        </a:spcAft>
                      </a:pPr>
                      <a:r>
                        <a:rPr lang="zh-CN" sz="1800" kern="100" dirty="0">
                          <a:effectLst/>
                        </a:rPr>
                        <a:t>低探测限</a:t>
                      </a:r>
                    </a:p>
                    <a:p>
                      <a:pPr algn="ctr">
                        <a:spcAft>
                          <a:spcPts val="0"/>
                        </a:spcAft>
                      </a:pPr>
                      <a:r>
                        <a:rPr lang="zh-CN" sz="1800" kern="100" dirty="0">
                          <a:effectLst/>
                        </a:rPr>
                        <a:t>高精度</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无逐圈信息</a:t>
                      </a:r>
                    </a:p>
                    <a:p>
                      <a:pPr algn="ctr">
                        <a:spcAft>
                          <a:spcPts val="0"/>
                        </a:spcAft>
                      </a:pPr>
                      <a:r>
                        <a:rPr lang="zh-CN" sz="1800" kern="100" dirty="0">
                          <a:effectLst/>
                        </a:rPr>
                        <a:t>结构复杂</a:t>
                      </a:r>
                    </a:p>
                    <a:p>
                      <a:pPr algn="ctr">
                        <a:spcAft>
                          <a:spcPts val="0"/>
                        </a:spcAft>
                      </a:pPr>
                      <a:r>
                        <a:rPr lang="zh-CN" sz="1800" kern="100" dirty="0">
                          <a:effectLst/>
                        </a:rPr>
                        <a:t>仅适合稳定束流</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870116">
                <a:tc>
                  <a:txBody>
                    <a:bodyPr/>
                    <a:lstStyle/>
                    <a:p>
                      <a:pPr algn="ctr">
                        <a:spcAft>
                          <a:spcPts val="0"/>
                        </a:spcAft>
                      </a:pPr>
                      <a:r>
                        <a:rPr lang="en-US" sz="1800" kern="100" dirty="0">
                          <a:effectLst/>
                        </a:rPr>
                        <a:t>AM/PM</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限定</a:t>
                      </a:r>
                      <a:r>
                        <a:rPr lang="en-US" sz="1800" kern="100">
                          <a:effectLst/>
                        </a:rPr>
                        <a:t>f</a:t>
                      </a:r>
                      <a:r>
                        <a:rPr lang="en-US" sz="1800" kern="100" baseline="-25000">
                          <a:effectLst/>
                        </a:rPr>
                        <a:t>acc</a:t>
                      </a:r>
                      <a:endParaRPr lang="zh-CN" sz="1800" kern="100">
                        <a:effectLst/>
                      </a:endParaRPr>
                    </a:p>
                    <a:p>
                      <a:pPr algn="ctr">
                        <a:spcAft>
                          <a:spcPts val="0"/>
                        </a:spcAft>
                      </a:pPr>
                      <a:r>
                        <a:rPr lang="de-DE" sz="1800" kern="100">
                          <a:effectLst/>
                        </a:rPr>
                        <a:t>low bunching</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两通道</a:t>
                      </a:r>
                    </a:p>
                    <a:p>
                      <a:pPr algn="ctr">
                        <a:spcAft>
                          <a:spcPts val="0"/>
                        </a:spcAft>
                      </a:pPr>
                      <a:r>
                        <a:rPr lang="zh-CN" sz="1800" kern="100" dirty="0">
                          <a:effectLst/>
                        </a:rPr>
                        <a:t>高动态范围</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特殊的模拟电路</a:t>
                      </a:r>
                    </a:p>
                    <a:p>
                      <a:pPr algn="ctr">
                        <a:spcAft>
                          <a:spcPts val="0"/>
                        </a:spcAft>
                      </a:pPr>
                      <a:r>
                        <a:rPr lang="zh-CN" sz="1800" kern="100" dirty="0">
                          <a:effectLst/>
                        </a:rPr>
                        <a:t>流强信息丢失</a:t>
                      </a:r>
                    </a:p>
                    <a:p>
                      <a:pPr algn="ctr">
                        <a:spcAft>
                          <a:spcPts val="0"/>
                        </a:spcAft>
                      </a:pPr>
                      <a:r>
                        <a:rPr lang="zh-CN" sz="1800" kern="100" dirty="0">
                          <a:effectLst/>
                        </a:rPr>
                        <a:t>仅适合恒定</a:t>
                      </a:r>
                      <a:r>
                        <a:rPr lang="en-US" sz="1800" kern="100" dirty="0" err="1">
                          <a:effectLst/>
                        </a:rPr>
                        <a:t>f</a:t>
                      </a:r>
                      <a:r>
                        <a:rPr lang="en-US" sz="1800" kern="100" baseline="-25000" dirty="0" err="1">
                          <a:effectLst/>
                        </a:rPr>
                        <a:t>acc</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1087644">
                <a:tc>
                  <a:txBody>
                    <a:bodyPr/>
                    <a:lstStyle/>
                    <a:p>
                      <a:pPr algn="ctr">
                        <a:spcAft>
                          <a:spcPts val="0"/>
                        </a:spcAft>
                      </a:pPr>
                      <a:r>
                        <a:rPr lang="en-US" sz="1800" kern="100" dirty="0">
                          <a:effectLst/>
                        </a:rPr>
                        <a:t>DSP</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多个束团</a:t>
                      </a:r>
                    </a:p>
                    <a:p>
                      <a:pPr algn="ctr">
                        <a:spcAft>
                          <a:spcPts val="0"/>
                        </a:spcAft>
                      </a:pPr>
                      <a:r>
                        <a:rPr lang="en-US" sz="1800" kern="100">
                          <a:effectLst/>
                        </a:rPr>
                        <a:t>ADC </a:t>
                      </a:r>
                      <a:r>
                        <a:rPr lang="de-DE" sz="1800" kern="100">
                          <a:effectLst/>
                        </a:rPr>
                        <a:t>≈ 200 MS/s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灵活、高分辨率</a:t>
                      </a:r>
                    </a:p>
                    <a:p>
                      <a:pPr algn="ctr">
                        <a:spcAft>
                          <a:spcPts val="0"/>
                        </a:spcAft>
                      </a:pPr>
                      <a:r>
                        <a:rPr lang="zh-CN" sz="1800" kern="100" dirty="0">
                          <a:effectLst/>
                        </a:rPr>
                        <a:t>满足将来需求的新技术</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dirty="0">
                          <a:effectLst/>
                        </a:rPr>
                        <a:t>有限的时间分辨</a:t>
                      </a:r>
                    </a:p>
                    <a:p>
                      <a:pPr algn="ctr">
                        <a:spcAft>
                          <a:spcPts val="0"/>
                        </a:spcAft>
                      </a:pPr>
                      <a:r>
                        <a:rPr lang="zh-CN" sz="1800" kern="100" dirty="0">
                          <a:effectLst/>
                        </a:rPr>
                        <a:t>由于欠采样需要大量硬件</a:t>
                      </a:r>
                    </a:p>
                    <a:p>
                      <a:pPr algn="ctr">
                        <a:spcAft>
                          <a:spcPts val="0"/>
                        </a:spcAft>
                      </a:pPr>
                      <a:r>
                        <a:rPr lang="zh-CN" sz="1800" kern="100" dirty="0">
                          <a:effectLst/>
                        </a:rPr>
                        <a:t>技术复杂</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045641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795615934"/>
              </p:ext>
            </p:extLst>
          </p:nvPr>
        </p:nvGraphicFramePr>
        <p:xfrm>
          <a:off x="521218" y="-27982"/>
          <a:ext cx="10573275" cy="6095047"/>
        </p:xfrm>
        <a:graphic>
          <a:graphicData uri="http://schemas.openxmlformats.org/drawingml/2006/table">
            <a:tbl>
              <a:tblPr firstRow="1" firstCol="1" bandRow="1">
                <a:tableStyleId>{5C22544A-7EE6-4342-B048-85BDC9FD1C3A}</a:tableStyleId>
              </a:tblPr>
              <a:tblGrid>
                <a:gridCol w="2255167"/>
                <a:gridCol w="1125261"/>
                <a:gridCol w="2255167"/>
                <a:gridCol w="2468840"/>
                <a:gridCol w="2468840"/>
              </a:tblGrid>
              <a:tr h="394913">
                <a:tc>
                  <a:txBody>
                    <a:bodyPr/>
                    <a:lstStyle/>
                    <a:p>
                      <a:pPr algn="ctr">
                        <a:spcAft>
                          <a:spcPts val="0"/>
                        </a:spcAft>
                      </a:pPr>
                      <a:r>
                        <a:rPr lang="en-US" sz="1800" kern="100" dirty="0">
                          <a:effectLst/>
                        </a:rPr>
                        <a:t> </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zh-CN" sz="1800" kern="100" dirty="0">
                          <a:effectLst/>
                        </a:rPr>
                        <a:t>探头</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zh-CN" sz="1800" kern="100" dirty="0">
                          <a:effectLst/>
                        </a:rPr>
                        <a:t>电子学</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zh-CN" sz="1800" kern="100">
                          <a:effectLst/>
                        </a:rPr>
                        <a:t>工作模式</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zh-CN" sz="1800" kern="100">
                          <a:effectLst/>
                        </a:rPr>
                        <a:t>分辨率</a:t>
                      </a:r>
                      <a:endParaRPr lang="zh-CN" sz="1800" kern="100">
                        <a:effectLst/>
                        <a:latin typeface="Times New Roman"/>
                        <a:ea typeface="宋体"/>
                        <a:cs typeface="Times New Roman"/>
                      </a:endParaRPr>
                    </a:p>
                  </a:txBody>
                  <a:tcPr marL="60118" marR="60118" marT="0" marB="0"/>
                </a:tc>
              </a:tr>
              <a:tr h="1236569">
                <a:tc>
                  <a:txBody>
                    <a:bodyPr/>
                    <a:lstStyle/>
                    <a:p>
                      <a:pPr algn="ctr">
                        <a:spcAft>
                          <a:spcPts val="0"/>
                        </a:spcAft>
                      </a:pPr>
                      <a:r>
                        <a:rPr lang="en-US" sz="1800" kern="100">
                          <a:effectLst/>
                        </a:rPr>
                        <a:t>SSRF and BEPCII</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zh-CN" sz="1800" kern="100">
                          <a:effectLst/>
                        </a:rPr>
                        <a:t>纽扣型</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err="1">
                          <a:effectLst/>
                        </a:rPr>
                        <a:t>FPGA:Xilinx</a:t>
                      </a:r>
                      <a:r>
                        <a:rPr lang="en-US" sz="1800" kern="100" dirty="0">
                          <a:effectLst/>
                        </a:rPr>
                        <a:t> Virtex-6</a:t>
                      </a:r>
                      <a:endParaRPr lang="zh-CN" sz="1800" kern="100" dirty="0">
                        <a:effectLst/>
                      </a:endParaRPr>
                    </a:p>
                    <a:p>
                      <a:pPr algn="ctr">
                        <a:spcAft>
                          <a:spcPts val="0"/>
                        </a:spcAft>
                      </a:pPr>
                      <a:r>
                        <a:rPr lang="en-US" sz="1800" kern="100" dirty="0">
                          <a:effectLst/>
                        </a:rPr>
                        <a:t>ADC: ISLA214P50</a:t>
                      </a:r>
                      <a:r>
                        <a:rPr lang="zh-CN" sz="1800" kern="100" dirty="0">
                          <a:effectLst/>
                        </a:rPr>
                        <a:t>，</a:t>
                      </a:r>
                      <a:r>
                        <a:rPr lang="en-US" sz="1800" kern="100" dirty="0">
                          <a:effectLst/>
                        </a:rPr>
                        <a:t>14-bit,500Msps </a:t>
                      </a:r>
                      <a:r>
                        <a:rPr lang="zh-CN" sz="1800" kern="100" dirty="0">
                          <a:effectLst/>
                        </a:rPr>
                        <a:t>模数转换</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Bunch by bunch</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~10 μm</a:t>
                      </a:r>
                      <a:endParaRPr lang="zh-CN" sz="1800" kern="100">
                        <a:effectLst/>
                        <a:latin typeface="Times New Roman"/>
                        <a:ea typeface="宋体"/>
                        <a:cs typeface="Times New Roman"/>
                      </a:endParaRPr>
                    </a:p>
                  </a:txBody>
                  <a:tcPr marL="60118" marR="60118" marT="0" marB="0"/>
                </a:tc>
              </a:tr>
              <a:tr h="415031">
                <a:tc rowSpan="3">
                  <a:txBody>
                    <a:bodyPr/>
                    <a:lstStyle/>
                    <a:p>
                      <a:pPr algn="ctr">
                        <a:spcAft>
                          <a:spcPts val="0"/>
                        </a:spcAft>
                      </a:pPr>
                      <a:r>
                        <a:rPr lang="en-US" sz="1800" kern="100">
                          <a:effectLst/>
                        </a:rPr>
                        <a:t>KEK PF</a:t>
                      </a:r>
                      <a:endParaRPr lang="zh-CN" sz="1800" kern="100">
                        <a:effectLst/>
                        <a:latin typeface="Times New Roman"/>
                        <a:ea typeface="宋体"/>
                        <a:cs typeface="Times New Roman"/>
                      </a:endParaRPr>
                    </a:p>
                  </a:txBody>
                  <a:tcPr marL="60118" marR="60118" marT="0" marB="0"/>
                </a:tc>
                <a:tc rowSpan="3">
                  <a:txBody>
                    <a:bodyPr/>
                    <a:lstStyle/>
                    <a:p>
                      <a:pPr algn="ctr">
                        <a:spcAft>
                          <a:spcPts val="0"/>
                        </a:spcAft>
                      </a:pPr>
                      <a:r>
                        <a:rPr lang="zh-CN" sz="1800" kern="100">
                          <a:effectLst/>
                        </a:rPr>
                        <a:t>纽扣型</a:t>
                      </a:r>
                      <a:endParaRPr lang="zh-CN" sz="1800" kern="100">
                        <a:effectLst/>
                        <a:latin typeface="Times New Roman"/>
                        <a:ea typeface="宋体"/>
                        <a:cs typeface="Times New Roman"/>
                      </a:endParaRPr>
                    </a:p>
                  </a:txBody>
                  <a:tcPr marL="60118" marR="60118" marT="0" marB="0"/>
                </a:tc>
                <a:tc rowSpan="3">
                  <a:txBody>
                    <a:bodyPr/>
                    <a:lstStyle/>
                    <a:p>
                      <a:pPr algn="ctr">
                        <a:spcAft>
                          <a:spcPts val="0"/>
                        </a:spcAft>
                      </a:pPr>
                      <a:r>
                        <a:rPr lang="en-US" sz="1800" kern="100">
                          <a:effectLst/>
                        </a:rPr>
                        <a:t>Libera Brilliance+</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Turn by turn</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&lt;500nm</a:t>
                      </a:r>
                      <a:endParaRPr lang="zh-CN" sz="1800" kern="100">
                        <a:effectLst/>
                        <a:latin typeface="Times New Roman"/>
                        <a:ea typeface="宋体"/>
                        <a:cs typeface="Times New Roman"/>
                      </a:endParaRPr>
                    </a:p>
                  </a:txBody>
                  <a:tcPr marL="60118" marR="60118" marT="0" marB="0"/>
                </a:tc>
              </a:tr>
              <a:tr h="239237">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kern="100" dirty="0">
                          <a:effectLst/>
                        </a:rPr>
                        <a:t>10 </a:t>
                      </a:r>
                      <a:r>
                        <a:rPr lang="en-US" sz="1800" kern="100" dirty="0" err="1">
                          <a:effectLst/>
                        </a:rPr>
                        <a:t>ks</a:t>
                      </a:r>
                      <a:r>
                        <a:rPr lang="en-US" sz="1800" kern="100" dirty="0">
                          <a:effectLst/>
                        </a:rPr>
                        <a:t>/s</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40nm</a:t>
                      </a:r>
                      <a:endParaRPr lang="zh-CN" sz="1800" kern="100">
                        <a:effectLst/>
                        <a:latin typeface="Times New Roman"/>
                        <a:ea typeface="宋体"/>
                        <a:cs typeface="Times New Roman"/>
                      </a:endParaRPr>
                    </a:p>
                  </a:txBody>
                  <a:tcPr marL="60118" marR="60118" marT="0" marB="0"/>
                </a:tc>
              </a:tr>
              <a:tr h="239237">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kern="100" dirty="0">
                          <a:effectLst/>
                        </a:rPr>
                        <a:t>0.01~1kHz</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10nm</a:t>
                      </a:r>
                      <a:endParaRPr lang="zh-CN" sz="1800" kern="100">
                        <a:effectLst/>
                        <a:latin typeface="Times New Roman"/>
                        <a:ea typeface="宋体"/>
                        <a:cs typeface="Times New Roman"/>
                      </a:endParaRPr>
                    </a:p>
                  </a:txBody>
                  <a:tcPr marL="60118" marR="60118" marT="0" marB="0"/>
                </a:tc>
              </a:tr>
              <a:tr h="478474">
                <a:tc>
                  <a:txBody>
                    <a:bodyPr/>
                    <a:lstStyle/>
                    <a:p>
                      <a:pPr algn="ctr">
                        <a:spcAft>
                          <a:spcPts val="0"/>
                        </a:spcAft>
                      </a:pPr>
                      <a:r>
                        <a:rPr lang="en-US" sz="1800" kern="100">
                          <a:effectLst/>
                        </a:rPr>
                        <a:t>KEK ATF2</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zh-CN" sz="1800" kern="100">
                          <a:effectLst/>
                        </a:rPr>
                        <a:t>条带型</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FPGA:Xilinx Virtex5+FONT5</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single-pass</a:t>
                      </a:r>
                      <a:endParaRPr lang="zh-CN" sz="1800" kern="100" dirty="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300nm@1nC</a:t>
                      </a:r>
                      <a:endParaRPr lang="zh-CN" sz="1800" kern="100">
                        <a:effectLst/>
                        <a:latin typeface="Times New Roman"/>
                        <a:ea typeface="宋体"/>
                        <a:cs typeface="Times New Roman"/>
                      </a:endParaRPr>
                    </a:p>
                  </a:txBody>
                  <a:tcPr marL="60118" marR="60118" marT="0" marB="0"/>
                </a:tc>
              </a:tr>
              <a:tr h="478474">
                <a:tc>
                  <a:txBody>
                    <a:bodyPr/>
                    <a:lstStyle/>
                    <a:p>
                      <a:pPr algn="ctr">
                        <a:spcAft>
                          <a:spcPts val="0"/>
                        </a:spcAft>
                      </a:pPr>
                      <a:r>
                        <a:rPr lang="en-US" sz="1800" kern="100">
                          <a:effectLst/>
                        </a:rPr>
                        <a:t>ERSF Booster</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zh-CN" sz="1800" kern="100">
                          <a:effectLst/>
                        </a:rPr>
                        <a:t>纽扣型</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Libera</a:t>
                      </a:r>
                      <a:endParaRPr lang="zh-CN" sz="1800" kern="100">
                        <a:effectLst/>
                      </a:endParaRPr>
                    </a:p>
                    <a:p>
                      <a:pPr algn="ctr">
                        <a:spcAft>
                          <a:spcPts val="0"/>
                        </a:spcAft>
                      </a:pPr>
                      <a:r>
                        <a:rPr lang="en-US" sz="1800" kern="100">
                          <a:effectLst/>
                        </a:rPr>
                        <a:t>Spark</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Turn by turn</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200μm@0.5mA</a:t>
                      </a:r>
                      <a:endParaRPr lang="zh-CN" sz="1800" kern="100" dirty="0">
                        <a:effectLst/>
                      </a:endParaRPr>
                    </a:p>
                    <a:p>
                      <a:pPr algn="ctr">
                        <a:spcAft>
                          <a:spcPts val="0"/>
                        </a:spcAft>
                      </a:pPr>
                      <a:r>
                        <a:rPr lang="en-US" sz="1800" kern="100" dirty="0">
                          <a:effectLst/>
                        </a:rPr>
                        <a:t>~50μm@2.5mA</a:t>
                      </a:r>
                      <a:endParaRPr lang="zh-CN" sz="1800" kern="100" dirty="0">
                        <a:effectLst/>
                        <a:latin typeface="Times New Roman"/>
                        <a:ea typeface="宋体"/>
                        <a:cs typeface="Times New Roman"/>
                      </a:endParaRPr>
                    </a:p>
                  </a:txBody>
                  <a:tcPr marL="60118" marR="60118" marT="0" marB="0"/>
                </a:tc>
              </a:tr>
              <a:tr h="394913">
                <a:tc rowSpan="4">
                  <a:txBody>
                    <a:bodyPr/>
                    <a:lstStyle/>
                    <a:p>
                      <a:pPr algn="ctr">
                        <a:spcAft>
                          <a:spcPts val="0"/>
                        </a:spcAft>
                      </a:pPr>
                      <a:r>
                        <a:rPr lang="en-US" sz="1800" kern="100">
                          <a:effectLst/>
                        </a:rPr>
                        <a:t>APS</a:t>
                      </a:r>
                      <a:endParaRPr lang="zh-CN" sz="1800" kern="100">
                        <a:effectLst/>
                        <a:latin typeface="Times New Roman"/>
                        <a:ea typeface="宋体"/>
                        <a:cs typeface="Times New Roman"/>
                      </a:endParaRPr>
                    </a:p>
                  </a:txBody>
                  <a:tcPr marL="60118" marR="60118" marT="0" marB="0"/>
                </a:tc>
                <a:tc rowSpan="4">
                  <a:txBody>
                    <a:bodyPr/>
                    <a:lstStyle/>
                    <a:p>
                      <a:pPr algn="ctr">
                        <a:spcAft>
                          <a:spcPts val="0"/>
                        </a:spcAft>
                      </a:pPr>
                      <a:r>
                        <a:rPr lang="zh-CN" sz="1800" kern="100">
                          <a:effectLst/>
                        </a:rPr>
                        <a:t>纽扣型</a:t>
                      </a:r>
                      <a:endParaRPr lang="zh-CN" sz="1800" kern="100">
                        <a:effectLst/>
                        <a:latin typeface="Times New Roman"/>
                        <a:ea typeface="宋体"/>
                        <a:cs typeface="Times New Roman"/>
                      </a:endParaRPr>
                    </a:p>
                  </a:txBody>
                  <a:tcPr marL="60118" marR="60118" marT="0" marB="0"/>
                </a:tc>
                <a:tc rowSpan="2">
                  <a:txBody>
                    <a:bodyPr/>
                    <a:lstStyle/>
                    <a:p>
                      <a:pPr algn="ctr">
                        <a:spcAft>
                          <a:spcPts val="0"/>
                        </a:spcAft>
                      </a:pPr>
                      <a:r>
                        <a:rPr lang="en-US" sz="1800" kern="100">
                          <a:effectLst/>
                        </a:rPr>
                        <a:t>Libera Brilliance+</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Turn by turn</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6.0μm</a:t>
                      </a:r>
                      <a:r>
                        <a:rPr lang="zh-CN" sz="1800" kern="100" dirty="0">
                          <a:effectLst/>
                        </a:rPr>
                        <a:t>（</a:t>
                      </a:r>
                      <a:r>
                        <a:rPr lang="en-US" sz="1800" kern="100" dirty="0">
                          <a:effectLst/>
                        </a:rPr>
                        <a:t>2.7μm</a:t>
                      </a:r>
                      <a:r>
                        <a:rPr lang="zh-CN" sz="1800" kern="100" dirty="0">
                          <a:effectLst/>
                        </a:rPr>
                        <a:t>）</a:t>
                      </a:r>
                      <a:r>
                        <a:rPr lang="en-US" sz="1800" kern="100" dirty="0">
                          <a:effectLst/>
                        </a:rPr>
                        <a:t>*</a:t>
                      </a:r>
                      <a:endParaRPr lang="zh-CN" sz="1800" kern="100" dirty="0">
                        <a:effectLst/>
                        <a:latin typeface="Times New Roman"/>
                        <a:ea typeface="宋体"/>
                        <a:cs typeface="Times New Roman"/>
                      </a:endParaRPr>
                    </a:p>
                  </a:txBody>
                  <a:tcPr marL="60118" marR="60118" marT="0" marB="0"/>
                </a:tc>
              </a:tr>
              <a:tr h="239237">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kern="100">
                          <a:effectLst/>
                        </a:rPr>
                        <a:t>10 kHz</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4.7μ</a:t>
                      </a:r>
                      <a:r>
                        <a:rPr lang="zh-CN" sz="1800" kern="100" dirty="0">
                          <a:effectLst/>
                        </a:rPr>
                        <a:t>（</a:t>
                      </a:r>
                      <a:r>
                        <a:rPr lang="en-US" sz="1800" kern="100" dirty="0">
                          <a:effectLst/>
                        </a:rPr>
                        <a:t>2.9μm</a:t>
                      </a:r>
                      <a:r>
                        <a:rPr lang="zh-CN" sz="1800" kern="100" dirty="0">
                          <a:effectLst/>
                        </a:rPr>
                        <a:t>）</a:t>
                      </a:r>
                      <a:endParaRPr lang="zh-CN" sz="1800" kern="100" dirty="0">
                        <a:effectLst/>
                        <a:latin typeface="Times New Roman"/>
                        <a:ea typeface="宋体"/>
                        <a:cs typeface="Times New Roman"/>
                      </a:endParaRPr>
                    </a:p>
                  </a:txBody>
                  <a:tcPr marL="60118" marR="60118" marT="0" marB="0"/>
                </a:tc>
              </a:tr>
              <a:tr h="239237">
                <a:tc vMerge="1">
                  <a:txBody>
                    <a:bodyPr/>
                    <a:lstStyle/>
                    <a:p>
                      <a:endParaRPr lang="zh-CN" altLang="en-US"/>
                    </a:p>
                  </a:txBody>
                  <a:tcPr/>
                </a:tc>
                <a:tc vMerge="1">
                  <a:txBody>
                    <a:bodyPr/>
                    <a:lstStyle/>
                    <a:p>
                      <a:endParaRPr lang="zh-CN" altLang="en-US"/>
                    </a:p>
                  </a:txBody>
                  <a:tcPr/>
                </a:tc>
                <a:tc rowSpan="2">
                  <a:txBody>
                    <a:bodyPr/>
                    <a:lstStyle/>
                    <a:p>
                      <a:pPr algn="ctr">
                        <a:spcAft>
                          <a:spcPts val="0"/>
                        </a:spcAft>
                      </a:pPr>
                      <a:r>
                        <a:rPr lang="en-US" sz="1800" kern="100">
                          <a:effectLst/>
                        </a:rPr>
                        <a:t>BSP-100</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Turn by turn</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5.9μ</a:t>
                      </a:r>
                      <a:r>
                        <a:rPr lang="zh-CN" sz="1800" kern="100" dirty="0">
                          <a:effectLst/>
                        </a:rPr>
                        <a:t>（</a:t>
                      </a:r>
                      <a:r>
                        <a:rPr lang="en-US" sz="1800" kern="100" dirty="0">
                          <a:effectLst/>
                        </a:rPr>
                        <a:t>N/A</a:t>
                      </a:r>
                      <a:r>
                        <a:rPr lang="zh-CN" sz="1800" kern="100" dirty="0">
                          <a:effectLst/>
                        </a:rPr>
                        <a:t>）</a:t>
                      </a:r>
                      <a:endParaRPr lang="zh-CN" sz="1800" kern="100" dirty="0">
                        <a:effectLst/>
                        <a:latin typeface="Times New Roman"/>
                        <a:ea typeface="宋体"/>
                        <a:cs typeface="Times New Roman"/>
                      </a:endParaRPr>
                    </a:p>
                  </a:txBody>
                  <a:tcPr marL="60118" marR="60118" marT="0" marB="0"/>
                </a:tc>
              </a:tr>
              <a:tr h="239237">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kern="100">
                          <a:effectLst/>
                        </a:rPr>
                        <a:t>10 kHz</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5.7μm</a:t>
                      </a:r>
                      <a:r>
                        <a:rPr lang="zh-CN" sz="1800" kern="100" dirty="0">
                          <a:effectLst/>
                        </a:rPr>
                        <a:t>（</a:t>
                      </a:r>
                      <a:r>
                        <a:rPr lang="en-US" sz="1800" kern="100" dirty="0">
                          <a:effectLst/>
                        </a:rPr>
                        <a:t>2.1μm</a:t>
                      </a:r>
                      <a:r>
                        <a:rPr lang="zh-CN" sz="1800" kern="100" dirty="0">
                          <a:effectLst/>
                        </a:rPr>
                        <a:t>）</a:t>
                      </a:r>
                      <a:endParaRPr lang="zh-CN" sz="1800" kern="100" dirty="0">
                        <a:effectLst/>
                        <a:latin typeface="Times New Roman"/>
                        <a:ea typeface="宋体"/>
                        <a:cs typeface="Times New Roman"/>
                      </a:endParaRPr>
                    </a:p>
                  </a:txBody>
                  <a:tcPr marL="60118" marR="60118" marT="0" marB="0"/>
                </a:tc>
              </a:tr>
              <a:tr h="513380">
                <a:tc rowSpan="2">
                  <a:txBody>
                    <a:bodyPr/>
                    <a:lstStyle/>
                    <a:p>
                      <a:pPr algn="ctr">
                        <a:spcAft>
                          <a:spcPts val="0"/>
                        </a:spcAft>
                      </a:pPr>
                      <a:r>
                        <a:rPr lang="en-US" sz="1800" kern="100">
                          <a:effectLst/>
                        </a:rPr>
                        <a:t>NSLSII</a:t>
                      </a:r>
                      <a:endParaRPr lang="zh-CN" sz="1800" kern="100">
                        <a:effectLst/>
                        <a:latin typeface="Times New Roman"/>
                        <a:ea typeface="宋体"/>
                        <a:cs typeface="Times New Roman"/>
                      </a:endParaRPr>
                    </a:p>
                  </a:txBody>
                  <a:tcPr marL="60118" marR="60118" marT="0" marB="0"/>
                </a:tc>
                <a:tc rowSpan="2">
                  <a:txBody>
                    <a:bodyPr/>
                    <a:lstStyle/>
                    <a:p>
                      <a:pPr algn="ctr">
                        <a:spcAft>
                          <a:spcPts val="0"/>
                        </a:spcAft>
                      </a:pPr>
                      <a:r>
                        <a:rPr lang="zh-CN" sz="1800" kern="100">
                          <a:effectLst/>
                        </a:rPr>
                        <a:t>纽扣型</a:t>
                      </a:r>
                      <a:endParaRPr lang="zh-CN" sz="1800" kern="100">
                        <a:effectLst/>
                        <a:latin typeface="Times New Roman"/>
                        <a:ea typeface="宋体"/>
                        <a:cs typeface="Times New Roman"/>
                      </a:endParaRPr>
                    </a:p>
                  </a:txBody>
                  <a:tcPr marL="60118" marR="60118" marT="0" marB="0"/>
                </a:tc>
                <a:tc rowSpan="2">
                  <a:txBody>
                    <a:bodyPr/>
                    <a:lstStyle/>
                    <a:p>
                      <a:pPr algn="ctr">
                        <a:spcAft>
                          <a:spcPts val="0"/>
                        </a:spcAft>
                      </a:pPr>
                      <a:r>
                        <a:rPr lang="en-US" sz="1800" kern="100">
                          <a:effectLst/>
                        </a:rPr>
                        <a:t>AFE: BPF + Amplifier + Var. Att + ADC</a:t>
                      </a:r>
                      <a:endParaRPr lang="zh-CN" sz="1800" kern="100">
                        <a:effectLst/>
                      </a:endParaRPr>
                    </a:p>
                    <a:p>
                      <a:pPr algn="ctr">
                        <a:spcAft>
                          <a:spcPts val="0"/>
                        </a:spcAft>
                      </a:pPr>
                      <a:r>
                        <a:rPr lang="en-US" sz="1800" kern="100">
                          <a:effectLst/>
                        </a:rPr>
                        <a:t>DFE: Xilinx Virtex 6, integrated uBlaze</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a:effectLst/>
                        </a:rPr>
                        <a:t>Turn by turn</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20μm@0.5mA</a:t>
                      </a:r>
                      <a:endParaRPr lang="zh-CN" sz="1800" kern="100" dirty="0">
                        <a:effectLst/>
                        <a:latin typeface="Times New Roman"/>
                        <a:ea typeface="宋体"/>
                        <a:cs typeface="Times New Roman"/>
                      </a:endParaRPr>
                    </a:p>
                  </a:txBody>
                  <a:tcPr marL="60118" marR="60118" marT="0" marB="0"/>
                </a:tc>
              </a:tr>
              <a:tr h="671361">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spcAft>
                          <a:spcPts val="0"/>
                        </a:spcAft>
                      </a:pPr>
                      <a:r>
                        <a:rPr lang="en-US" sz="1800" kern="100">
                          <a:effectLst/>
                        </a:rPr>
                        <a:t>Fast Aquition</a:t>
                      </a:r>
                      <a:endParaRPr lang="zh-CN" sz="1800" kern="100">
                        <a:effectLst/>
                      </a:endParaRPr>
                    </a:p>
                    <a:p>
                      <a:pPr algn="ctr">
                        <a:spcAft>
                          <a:spcPts val="0"/>
                        </a:spcAft>
                      </a:pPr>
                      <a:r>
                        <a:rPr lang="en-US" sz="1800" kern="100">
                          <a:effectLst/>
                        </a:rPr>
                        <a:t>10 kHz</a:t>
                      </a:r>
                      <a:endParaRPr lang="zh-CN" sz="1800" kern="100">
                        <a:effectLst/>
                        <a:latin typeface="Times New Roman"/>
                        <a:ea typeface="宋体"/>
                        <a:cs typeface="Times New Roman"/>
                      </a:endParaRPr>
                    </a:p>
                  </a:txBody>
                  <a:tcPr marL="60118" marR="60118" marT="0" marB="0"/>
                </a:tc>
                <a:tc>
                  <a:txBody>
                    <a:bodyPr/>
                    <a:lstStyle/>
                    <a:p>
                      <a:pPr algn="ctr">
                        <a:spcAft>
                          <a:spcPts val="0"/>
                        </a:spcAft>
                      </a:pPr>
                      <a:r>
                        <a:rPr lang="en-US" sz="1800" kern="100" dirty="0">
                          <a:effectLst/>
                        </a:rPr>
                        <a:t>4μm@0.5mA</a:t>
                      </a:r>
                      <a:endParaRPr lang="zh-CN" sz="1800" kern="100" dirty="0">
                        <a:effectLst/>
                        <a:latin typeface="Times New Roman"/>
                        <a:ea typeface="宋体"/>
                        <a:cs typeface="Times New Roman"/>
                      </a:endParaRPr>
                    </a:p>
                  </a:txBody>
                  <a:tcPr marL="60118" marR="60118" marT="0" marB="0"/>
                </a:tc>
              </a:tr>
            </a:tbl>
          </a:graphicData>
        </a:graphic>
      </p:graphicFrame>
      <p:sp>
        <p:nvSpPr>
          <p:cNvPr id="3" name="文本框 2"/>
          <p:cNvSpPr txBox="1"/>
          <p:nvPr/>
        </p:nvSpPr>
        <p:spPr>
          <a:xfrm>
            <a:off x="666570" y="6211669"/>
            <a:ext cx="4905287" cy="369332"/>
          </a:xfrm>
          <a:prstGeom prst="rect">
            <a:avLst/>
          </a:prstGeom>
          <a:noFill/>
        </p:spPr>
        <p:txBody>
          <a:bodyPr wrap="square" rtlCol="0">
            <a:spAutoFit/>
          </a:bodyPr>
          <a:lstStyle/>
          <a:p>
            <a:r>
              <a:rPr lang="en-US" altLang="zh-CN" dirty="0"/>
              <a:t>*:</a:t>
            </a:r>
            <a:r>
              <a:rPr lang="zh-CN" altLang="zh-CN" dirty="0"/>
              <a:t>括号内的为垂直方向，括号外为水平方向</a:t>
            </a:r>
            <a:endParaRPr lang="zh-CN" altLang="en-US" dirty="0"/>
          </a:p>
        </p:txBody>
      </p:sp>
    </p:spTree>
    <p:extLst>
      <p:ext uri="{BB962C8B-B14F-4D97-AF65-F5344CB8AC3E}">
        <p14:creationId xmlns:p14="http://schemas.microsoft.com/office/powerpoint/2010/main" val="1477466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2997750919"/>
              </p:ext>
            </p:extLst>
          </p:nvPr>
        </p:nvGraphicFramePr>
        <p:xfrm>
          <a:off x="743484" y="444382"/>
          <a:ext cx="10610316" cy="4973652"/>
        </p:xfrm>
        <a:graphic>
          <a:graphicData uri="http://schemas.openxmlformats.org/drawingml/2006/table">
            <a:tbl>
              <a:tblPr firstRow="1" firstCol="1" bandRow="1">
                <a:tableStyleId>{5C22544A-7EE6-4342-B048-85BDC9FD1C3A}</a:tableStyleId>
              </a:tblPr>
              <a:tblGrid>
                <a:gridCol w="1481609"/>
                <a:gridCol w="1123670"/>
                <a:gridCol w="2823879"/>
                <a:gridCol w="1941815"/>
                <a:gridCol w="2294641"/>
                <a:gridCol w="944702"/>
              </a:tblGrid>
              <a:tr h="430246">
                <a:tc>
                  <a:txBody>
                    <a:bodyPr/>
                    <a:lstStyle/>
                    <a:p>
                      <a:pPr algn="ctr">
                        <a:spcAft>
                          <a:spcPts val="0"/>
                        </a:spcAft>
                      </a:pPr>
                      <a:r>
                        <a:rPr lang="en-US" sz="1800" kern="100">
                          <a:effectLst/>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探头</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电子学</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工作模式</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分辨率</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文献</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1652148">
                <a:tc>
                  <a:txBody>
                    <a:bodyPr/>
                    <a:lstStyle/>
                    <a:p>
                      <a:pPr algn="ctr">
                        <a:spcAft>
                          <a:spcPts val="0"/>
                        </a:spcAft>
                      </a:pPr>
                      <a:r>
                        <a:rPr lang="en-US" sz="1800" kern="100">
                          <a:effectLst/>
                        </a:rPr>
                        <a:t>ADS</a:t>
                      </a:r>
                      <a:endParaRPr lang="zh-CN" sz="1800" kern="100">
                        <a:effectLst/>
                      </a:endParaRPr>
                    </a:p>
                    <a:p>
                      <a:pPr algn="ctr">
                        <a:spcAft>
                          <a:spcPts val="0"/>
                        </a:spcAft>
                      </a:pPr>
                      <a:r>
                        <a:rPr lang="en-US" sz="1800" kern="100">
                          <a:effectLst/>
                        </a:rPr>
                        <a:t>Injector I</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纽扣型和条带型</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0">
                          <a:effectLst/>
                        </a:rPr>
                        <a:t>Libera Single Pass H</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Single pass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__</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13</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1652148">
                <a:tc>
                  <a:txBody>
                    <a:bodyPr/>
                    <a:lstStyle/>
                    <a:p>
                      <a:pPr algn="ctr">
                        <a:spcAft>
                          <a:spcPts val="0"/>
                        </a:spcAft>
                      </a:pPr>
                      <a:r>
                        <a:rPr lang="en-US" sz="1800" kern="100">
                          <a:effectLst/>
                        </a:rPr>
                        <a:t>ESS and DESY</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纽扣型</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DESY/Struck DWC8VM1 down-mixer RTM and a</a:t>
                      </a:r>
                      <a:endParaRPr lang="zh-CN" sz="1800" kern="100">
                        <a:effectLst/>
                      </a:endParaRPr>
                    </a:p>
                    <a:p>
                      <a:pPr algn="ctr">
                        <a:spcAft>
                          <a:spcPts val="0"/>
                        </a:spcAft>
                      </a:pPr>
                      <a:r>
                        <a:rPr lang="en-US" sz="1800" kern="100">
                          <a:effectLst/>
                        </a:rPr>
                        <a:t>SIS8300-LAMC</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Single pass</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__</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14</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r h="1239110">
                <a:tc>
                  <a:txBody>
                    <a:bodyPr/>
                    <a:lstStyle/>
                    <a:p>
                      <a:pPr algn="ctr">
                        <a:spcAft>
                          <a:spcPts val="0"/>
                        </a:spcAft>
                      </a:pPr>
                      <a:r>
                        <a:rPr lang="en-US" sz="1800" kern="100">
                          <a:effectLst/>
                        </a:rPr>
                        <a:t>GSI</a:t>
                      </a:r>
                      <a:endParaRPr lang="zh-CN" sz="1800" kern="100">
                        <a:effectLst/>
                      </a:endParaRPr>
                    </a:p>
                    <a:p>
                      <a:pPr algn="ctr">
                        <a:spcAft>
                          <a:spcPts val="0"/>
                        </a:spcAft>
                      </a:pPr>
                      <a:r>
                        <a:rPr lang="en-US" sz="1800" kern="100">
                          <a:effectLst/>
                        </a:rPr>
                        <a:t>SIS100</a:t>
                      </a:r>
                      <a:endParaRPr lang="zh-CN" sz="1800" kern="100">
                        <a:effectLst/>
                      </a:endParaRPr>
                    </a:p>
                    <a:p>
                      <a:pPr algn="ctr">
                        <a:spcAft>
                          <a:spcPts val="0"/>
                        </a:spcAft>
                      </a:pPr>
                      <a:r>
                        <a:rPr lang="en-US" sz="1800" kern="100">
                          <a:effectLst/>
                        </a:rPr>
                        <a:t> </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zh-CN" sz="1800" kern="100">
                          <a:effectLst/>
                        </a:rPr>
                        <a:t>纽扣型</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Libera Hadron</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Bunch by bunch</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a:effectLst/>
                        </a:rPr>
                        <a:t>Goal</a:t>
                      </a:r>
                      <a:r>
                        <a:rPr lang="zh-CN" sz="1800" kern="100">
                          <a:effectLst/>
                        </a:rPr>
                        <a:t>：</a:t>
                      </a:r>
                      <a:r>
                        <a:rPr lang="en-US" sz="1800" kern="100">
                          <a:effectLst/>
                        </a:rPr>
                        <a:t>100 μm</a:t>
                      </a:r>
                      <a:endParaRPr lang="zh-CN" sz="1800" kern="100">
                        <a:effectLst/>
                      </a:endParaRPr>
                    </a:p>
                    <a:p>
                      <a:pPr algn="ctr">
                        <a:spcAft>
                          <a:spcPts val="0"/>
                        </a:spcAft>
                      </a:pPr>
                      <a:r>
                        <a:rPr lang="en-US" sz="1800" kern="100">
                          <a:effectLst/>
                        </a:rPr>
                        <a:t>Lab Test</a:t>
                      </a:r>
                      <a:r>
                        <a:rPr lang="zh-CN" sz="1800" kern="100">
                          <a:effectLst/>
                        </a:rPr>
                        <a:t>：</a:t>
                      </a:r>
                      <a:r>
                        <a:rPr lang="en-US" sz="1800" kern="100">
                          <a:effectLst/>
                        </a:rPr>
                        <a:t>7 μm</a:t>
                      </a:r>
                      <a:endParaRPr lang="zh-CN" sz="18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800" kern="100" dirty="0">
                          <a:effectLst/>
                        </a:rPr>
                        <a:t>15</a:t>
                      </a:r>
                      <a:endParaRPr 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975577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val="687684789"/>
              </p:ext>
            </p:extLst>
          </p:nvPr>
        </p:nvGraphicFramePr>
        <p:xfrm>
          <a:off x="580444" y="0"/>
          <a:ext cx="10869433" cy="6692442"/>
        </p:xfrm>
        <a:graphic>
          <a:graphicData uri="http://schemas.openxmlformats.org/drawingml/2006/table">
            <a:tbl>
              <a:tblPr firstRow="1" firstCol="1" bandRow="1">
                <a:tableStyleId>{5C22544A-7EE6-4342-B048-85BDC9FD1C3A}</a:tableStyleId>
              </a:tblPr>
              <a:tblGrid>
                <a:gridCol w="1701383"/>
                <a:gridCol w="1957179"/>
                <a:gridCol w="6164067"/>
                <a:gridCol w="1046804"/>
              </a:tblGrid>
              <a:tr h="332614">
                <a:tc>
                  <a:txBody>
                    <a:bodyPr/>
                    <a:lstStyle/>
                    <a:p>
                      <a:pPr algn="just">
                        <a:spcAft>
                          <a:spcPts val="0"/>
                        </a:spcAft>
                      </a:pPr>
                      <a:r>
                        <a:rPr lang="zh-CN" sz="1600" kern="100" dirty="0">
                          <a:effectLst/>
                        </a:rPr>
                        <a:t>实验室</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zh-CN" sz="1600" kern="100" dirty="0">
                          <a:effectLst/>
                        </a:rPr>
                        <a:t>性能</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zh-CN" sz="1600" kern="100" dirty="0">
                          <a:effectLst/>
                        </a:rPr>
                        <a:t>备注</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时间</a:t>
                      </a:r>
                      <a:endParaRPr lang="zh-CN" sz="1600" kern="100">
                        <a:effectLst/>
                        <a:latin typeface="Calibri"/>
                        <a:ea typeface="宋体"/>
                        <a:cs typeface="Times New Roman"/>
                      </a:endParaRPr>
                    </a:p>
                  </a:txBody>
                  <a:tcPr marL="43838" marR="43838" marT="7389" marB="0"/>
                </a:tc>
              </a:tr>
              <a:tr h="550312">
                <a:tc>
                  <a:txBody>
                    <a:bodyPr/>
                    <a:lstStyle/>
                    <a:p>
                      <a:pPr algn="just">
                        <a:spcAft>
                          <a:spcPts val="0"/>
                        </a:spcAft>
                      </a:pPr>
                      <a:r>
                        <a:rPr lang="en-US" sz="1600" kern="100">
                          <a:effectLst/>
                        </a:rPr>
                        <a:t>Libera Brilliance</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闭轨，</a:t>
                      </a:r>
                      <a:r>
                        <a:rPr lang="en-US" sz="1600" kern="100">
                          <a:effectLst/>
                        </a:rPr>
                        <a:t>100nm.TBT</a:t>
                      </a:r>
                      <a:r>
                        <a:rPr lang="zh-CN" sz="1600" kern="100">
                          <a:effectLst/>
                        </a:rPr>
                        <a:t>，</a:t>
                      </a:r>
                      <a:r>
                        <a:rPr lang="en-US" sz="1600" kern="100">
                          <a:effectLst/>
                        </a:rPr>
                        <a:t>1µm</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dirty="0">
                          <a:effectLst/>
                        </a:rPr>
                        <a:t>BEPC</a:t>
                      </a:r>
                      <a:r>
                        <a:rPr lang="zh-CN" sz="1600" kern="100" dirty="0">
                          <a:effectLst/>
                        </a:rPr>
                        <a:t>Ⅱ、上海光源、英国</a:t>
                      </a:r>
                      <a:r>
                        <a:rPr lang="en-US" sz="1600" kern="100" dirty="0">
                          <a:effectLst/>
                        </a:rPr>
                        <a:t>Diamond</a:t>
                      </a:r>
                      <a:r>
                        <a:rPr lang="zh-CN" sz="1600" kern="100" dirty="0">
                          <a:effectLst/>
                        </a:rPr>
                        <a:t>光源、法国</a:t>
                      </a:r>
                      <a:r>
                        <a:rPr lang="en-US" sz="1600" kern="100" dirty="0">
                          <a:effectLst/>
                        </a:rPr>
                        <a:t>Soleil</a:t>
                      </a:r>
                      <a:r>
                        <a:rPr lang="zh-CN" sz="1600" kern="100" dirty="0">
                          <a:effectLst/>
                        </a:rPr>
                        <a:t>光源</a:t>
                      </a:r>
                      <a:r>
                        <a:rPr lang="en-US" sz="1600" kern="100" dirty="0">
                          <a:effectLst/>
                        </a:rPr>
                        <a:t>PETRA III</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a:t>
                      </a:r>
                      <a:endParaRPr lang="zh-CN" sz="1600" kern="100">
                        <a:effectLst/>
                        <a:latin typeface="Calibri"/>
                        <a:ea typeface="宋体"/>
                        <a:cs typeface="Times New Roman"/>
                      </a:endParaRPr>
                    </a:p>
                  </a:txBody>
                  <a:tcPr marL="43838" marR="43838" marT="7389" marB="0"/>
                </a:tc>
              </a:tr>
              <a:tr h="371871">
                <a:tc>
                  <a:txBody>
                    <a:bodyPr/>
                    <a:lstStyle/>
                    <a:p>
                      <a:pPr algn="just">
                        <a:spcAft>
                          <a:spcPts val="0"/>
                        </a:spcAft>
                      </a:pPr>
                      <a:r>
                        <a:rPr lang="en-US" sz="1600" kern="100">
                          <a:effectLst/>
                        </a:rPr>
                        <a:t>FNAL MIBPM</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闭轨</a:t>
                      </a:r>
                      <a:r>
                        <a:rPr lang="en-US" sz="1600" kern="100">
                          <a:effectLst/>
                        </a:rPr>
                        <a:t>10µm</a:t>
                      </a:r>
                      <a:r>
                        <a:rPr lang="zh-CN" sz="1600" kern="100">
                          <a:effectLst/>
                        </a:rPr>
                        <a:t>量级。</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dirty="0">
                          <a:effectLst/>
                        </a:rPr>
                        <a:t>商业的八通道的</a:t>
                      </a:r>
                      <a:r>
                        <a:rPr lang="en-US" sz="1600" kern="100" dirty="0" err="1">
                          <a:effectLst/>
                        </a:rPr>
                        <a:t>Echotek</a:t>
                      </a:r>
                      <a:r>
                        <a:rPr lang="en-US" sz="1600" kern="100" dirty="0">
                          <a:effectLst/>
                        </a:rPr>
                        <a:t> GC814</a:t>
                      </a:r>
                      <a:r>
                        <a:rPr lang="zh-CN" sz="1600" kern="100" dirty="0">
                          <a:effectLst/>
                        </a:rPr>
                        <a:t>数字信号接收机，</a:t>
                      </a:r>
                      <a:r>
                        <a:rPr lang="en-US" sz="1600" kern="100" dirty="0">
                          <a:effectLst/>
                        </a:rPr>
                        <a:t>VME</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2005</a:t>
                      </a:r>
                      <a:endParaRPr lang="zh-CN" sz="1600" kern="100">
                        <a:effectLst/>
                        <a:latin typeface="Calibri"/>
                        <a:ea typeface="宋体"/>
                        <a:cs typeface="Times New Roman"/>
                      </a:endParaRPr>
                    </a:p>
                  </a:txBody>
                  <a:tcPr marL="43838" marR="43838" marT="7389" marB="0"/>
                </a:tc>
              </a:tr>
              <a:tr h="371871">
                <a:tc>
                  <a:txBody>
                    <a:bodyPr/>
                    <a:lstStyle/>
                    <a:p>
                      <a:pPr algn="just">
                        <a:spcAft>
                          <a:spcPts val="0"/>
                        </a:spcAft>
                      </a:pPr>
                      <a:r>
                        <a:rPr lang="en-US" sz="1600" kern="100">
                          <a:effectLst/>
                        </a:rPr>
                        <a:t>Jefferson Lab</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100KHz</a:t>
                      </a:r>
                      <a:r>
                        <a:rPr lang="zh-CN" sz="1600" kern="100">
                          <a:effectLst/>
                        </a:rPr>
                        <a:t>的带宽精度为</a:t>
                      </a:r>
                      <a:r>
                        <a:rPr lang="en-US" sz="1600" kern="100">
                          <a:effectLst/>
                        </a:rPr>
                        <a:t>1</a:t>
                      </a:r>
                      <a:r>
                        <a:rPr lang="zh-CN" sz="1600" kern="100">
                          <a:effectLst/>
                        </a:rPr>
                        <a:t>μ</a:t>
                      </a:r>
                      <a:r>
                        <a:rPr lang="en-US" sz="1600" kern="100">
                          <a:effectLst/>
                        </a:rPr>
                        <a:t>m</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dirty="0">
                          <a:effectLst/>
                        </a:rPr>
                        <a:t>RF</a:t>
                      </a:r>
                      <a:r>
                        <a:rPr lang="zh-CN" sz="1600" kern="100" dirty="0">
                          <a:effectLst/>
                        </a:rPr>
                        <a:t>设计了可调增益。</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2005</a:t>
                      </a:r>
                      <a:endParaRPr lang="zh-CN" sz="1600" kern="100">
                        <a:effectLst/>
                        <a:latin typeface="Calibri"/>
                        <a:ea typeface="宋体"/>
                        <a:cs typeface="Times New Roman"/>
                      </a:endParaRPr>
                    </a:p>
                  </a:txBody>
                  <a:tcPr marL="43838" marR="43838" marT="7389" marB="0"/>
                </a:tc>
              </a:tr>
              <a:tr h="550312">
                <a:tc>
                  <a:txBody>
                    <a:bodyPr/>
                    <a:lstStyle/>
                    <a:p>
                      <a:pPr algn="just">
                        <a:spcAft>
                          <a:spcPts val="0"/>
                        </a:spcAft>
                      </a:pPr>
                      <a:r>
                        <a:rPr lang="en-US" sz="1600" kern="100" dirty="0">
                          <a:effectLst/>
                        </a:rPr>
                        <a:t>VEPP collider</a:t>
                      </a:r>
                      <a:r>
                        <a:rPr lang="zh-CN" sz="1600" kern="100" dirty="0">
                          <a:effectLst/>
                        </a:rPr>
                        <a:t>（</a:t>
                      </a:r>
                      <a:r>
                        <a:rPr lang="en-US" sz="1600" kern="100" dirty="0">
                          <a:effectLst/>
                        </a:rPr>
                        <a:t>BINP</a:t>
                      </a:r>
                      <a:r>
                        <a:rPr lang="zh-CN" sz="1600" kern="100" dirty="0">
                          <a:effectLst/>
                        </a:rPr>
                        <a:t>）</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逐束团位置分辨率</a:t>
                      </a:r>
                      <a:r>
                        <a:rPr lang="en-US" sz="1600" kern="100">
                          <a:effectLst/>
                        </a:rPr>
                        <a:t>100µm</a:t>
                      </a:r>
                      <a:r>
                        <a:rPr lang="zh-CN" sz="1600" kern="100">
                          <a:effectLst/>
                        </a:rPr>
                        <a:t>。</a:t>
                      </a:r>
                      <a:r>
                        <a:rPr lang="en-US" sz="1600" kern="100">
                          <a:effectLst/>
                        </a:rPr>
                        <a:t>FA</a:t>
                      </a:r>
                      <a:r>
                        <a:rPr lang="zh-CN" sz="1600" kern="100">
                          <a:effectLst/>
                        </a:rPr>
                        <a:t>，</a:t>
                      </a:r>
                      <a:r>
                        <a:rPr lang="en-US" sz="1600" kern="100">
                          <a:effectLst/>
                        </a:rPr>
                        <a:t>5µm</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dirty="0" err="1">
                          <a:effectLst/>
                        </a:rPr>
                        <a:t>Budker</a:t>
                      </a:r>
                      <a:r>
                        <a:rPr lang="en-US" sz="1600" kern="100" dirty="0">
                          <a:effectLst/>
                        </a:rPr>
                        <a:t> Institute of Nuclear Physics</a:t>
                      </a:r>
                      <a:r>
                        <a:rPr lang="zh-CN" sz="1600" kern="100" dirty="0">
                          <a:effectLst/>
                        </a:rPr>
                        <a:t>，逐束团，</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2006</a:t>
                      </a:r>
                      <a:endParaRPr lang="zh-CN" sz="1600" kern="100">
                        <a:effectLst/>
                        <a:latin typeface="Calibri"/>
                        <a:ea typeface="宋体"/>
                        <a:cs typeface="Times New Roman"/>
                      </a:endParaRPr>
                    </a:p>
                  </a:txBody>
                  <a:tcPr marL="43838" marR="43838" marT="7389" marB="0"/>
                </a:tc>
              </a:tr>
              <a:tr h="371871">
                <a:tc>
                  <a:txBody>
                    <a:bodyPr/>
                    <a:lstStyle/>
                    <a:p>
                      <a:pPr algn="just">
                        <a:spcAft>
                          <a:spcPts val="0"/>
                        </a:spcAft>
                      </a:pPr>
                      <a:r>
                        <a:rPr lang="en-US" sz="1600" kern="100">
                          <a:effectLst/>
                        </a:rPr>
                        <a:t>Spring8</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闭轨</a:t>
                      </a:r>
                      <a:r>
                        <a:rPr lang="en-US" sz="1600" kern="100">
                          <a:effectLst/>
                        </a:rPr>
                        <a:t>0.1µm</a:t>
                      </a:r>
                      <a:r>
                        <a:rPr lang="zh-CN" sz="1600" kern="100">
                          <a:effectLst/>
                        </a:rPr>
                        <a:t>量级。</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第二代</a:t>
                      </a:r>
                      <a:r>
                        <a:rPr lang="en-US" sz="1600" kern="100">
                          <a:effectLst/>
                        </a:rPr>
                        <a:t>DBPM  2 MSPS 16-bit ADC</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2006</a:t>
                      </a:r>
                      <a:endParaRPr lang="zh-CN" sz="1600" kern="100">
                        <a:effectLst/>
                        <a:latin typeface="Calibri"/>
                        <a:ea typeface="宋体"/>
                        <a:cs typeface="Times New Roman"/>
                      </a:endParaRPr>
                    </a:p>
                  </a:txBody>
                  <a:tcPr marL="43838" marR="43838" marT="7389" marB="0"/>
                </a:tc>
              </a:tr>
              <a:tr h="550312">
                <a:tc>
                  <a:txBody>
                    <a:bodyPr/>
                    <a:lstStyle/>
                    <a:p>
                      <a:pPr algn="just">
                        <a:spcAft>
                          <a:spcPts val="0"/>
                        </a:spcAft>
                      </a:pPr>
                      <a:r>
                        <a:rPr lang="en-US" sz="1600" kern="100">
                          <a:effectLst/>
                        </a:rPr>
                        <a:t>Advanced Photon Source</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闭轨</a:t>
                      </a:r>
                      <a:r>
                        <a:rPr lang="en-US" sz="1600" kern="100">
                          <a:effectLst/>
                        </a:rPr>
                        <a:t>500nm</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dirty="0">
                          <a:effectLst/>
                        </a:rPr>
                        <a:t>第二代</a:t>
                      </a:r>
                      <a:r>
                        <a:rPr lang="en-US" sz="1600" kern="100" dirty="0">
                          <a:effectLst/>
                        </a:rPr>
                        <a:t>DBPM  88 MHz(per channel) and 14-bit</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2006</a:t>
                      </a:r>
                      <a:endParaRPr lang="zh-CN" sz="1600" kern="100">
                        <a:effectLst/>
                        <a:latin typeface="Calibri"/>
                        <a:ea typeface="宋体"/>
                        <a:cs typeface="Times New Roman"/>
                      </a:endParaRPr>
                    </a:p>
                  </a:txBody>
                  <a:tcPr marL="43838" marR="43838" marT="7389" marB="0"/>
                </a:tc>
              </a:tr>
              <a:tr h="451813">
                <a:tc>
                  <a:txBody>
                    <a:bodyPr/>
                    <a:lstStyle/>
                    <a:p>
                      <a:pPr algn="just">
                        <a:spcAft>
                          <a:spcPts val="0"/>
                        </a:spcAft>
                      </a:pPr>
                      <a:r>
                        <a:rPr lang="en-US" sz="1600" kern="100">
                          <a:effectLst/>
                        </a:rPr>
                        <a:t>CNGS (CERN)</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 µm</a:t>
                      </a:r>
                      <a:r>
                        <a:rPr lang="zh-CN" sz="1600" kern="100">
                          <a:effectLst/>
                        </a:rPr>
                        <a:t>分辨率。</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dirty="0">
                          <a:effectLst/>
                        </a:rPr>
                        <a:t>Digital Acquisition Board  TRIUMF (Canada) for the LHC</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2007</a:t>
                      </a:r>
                      <a:endParaRPr lang="zh-CN" sz="1600" kern="100">
                        <a:effectLst/>
                        <a:latin typeface="Calibri"/>
                        <a:ea typeface="宋体"/>
                        <a:cs typeface="Times New Roman"/>
                      </a:endParaRPr>
                    </a:p>
                  </a:txBody>
                  <a:tcPr marL="43838" marR="43838" marT="7389" marB="0"/>
                </a:tc>
              </a:tr>
              <a:tr h="371871">
                <a:tc>
                  <a:txBody>
                    <a:bodyPr/>
                    <a:lstStyle/>
                    <a:p>
                      <a:pPr algn="just">
                        <a:spcAft>
                          <a:spcPts val="0"/>
                        </a:spcAft>
                      </a:pPr>
                      <a:r>
                        <a:rPr lang="en-US" sz="1600" kern="100">
                          <a:effectLst/>
                        </a:rPr>
                        <a:t>SIS18</a:t>
                      </a:r>
                      <a:r>
                        <a:rPr lang="zh-CN" sz="1600" kern="100">
                          <a:effectLst/>
                        </a:rPr>
                        <a:t>，</a:t>
                      </a:r>
                      <a:r>
                        <a:rPr lang="en-US" sz="1600" kern="100">
                          <a:effectLst/>
                        </a:rPr>
                        <a:t>CERN</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逐束团位置分辨率</a:t>
                      </a:r>
                      <a:r>
                        <a:rPr lang="en-US" sz="1600" kern="100">
                          <a:effectLst/>
                        </a:rPr>
                        <a:t>100µm</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dirty="0" err="1">
                          <a:effectLst/>
                        </a:rPr>
                        <a:t>Schw-erIonen</a:t>
                      </a:r>
                      <a:r>
                        <a:rPr lang="en-US" sz="1600" kern="100" dirty="0">
                          <a:effectLst/>
                        </a:rPr>
                        <a:t> Synchrotron - Heavy Ion Synchrotron</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2007</a:t>
                      </a:r>
                      <a:endParaRPr lang="zh-CN" sz="1600" kern="100">
                        <a:effectLst/>
                        <a:latin typeface="Calibri"/>
                        <a:ea typeface="宋体"/>
                        <a:cs typeface="Times New Roman"/>
                      </a:endParaRPr>
                    </a:p>
                  </a:txBody>
                  <a:tcPr marL="43838" marR="43838" marT="7389" marB="0"/>
                </a:tc>
              </a:tr>
              <a:tr h="730180">
                <a:tc>
                  <a:txBody>
                    <a:bodyPr/>
                    <a:lstStyle/>
                    <a:p>
                      <a:pPr algn="just">
                        <a:spcAft>
                          <a:spcPts val="0"/>
                        </a:spcAft>
                      </a:pPr>
                      <a:r>
                        <a:rPr lang="en-US" sz="1600" kern="100">
                          <a:effectLst/>
                        </a:rPr>
                        <a:t>NSLS II</a:t>
                      </a:r>
                      <a:r>
                        <a:rPr lang="zh-CN" sz="1600" kern="100">
                          <a:effectLst/>
                        </a:rPr>
                        <a:t>（</a:t>
                      </a:r>
                      <a:r>
                        <a:rPr lang="en-US" sz="1600" kern="100">
                          <a:effectLst/>
                        </a:rPr>
                        <a:t>BNL</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TBT</a:t>
                      </a:r>
                      <a:r>
                        <a:rPr lang="zh-CN" sz="1600" kern="100">
                          <a:effectLst/>
                        </a:rPr>
                        <a:t>，</a:t>
                      </a:r>
                      <a:r>
                        <a:rPr lang="en-US" sz="1600" kern="100">
                          <a:effectLst/>
                        </a:rPr>
                        <a:t>10um</a:t>
                      </a:r>
                      <a:r>
                        <a:rPr lang="zh-CN" sz="1600" kern="100">
                          <a:effectLst/>
                        </a:rPr>
                        <a:t>。</a:t>
                      </a:r>
                      <a:r>
                        <a:rPr lang="en-US" sz="1600" kern="100">
                          <a:effectLst/>
                        </a:rPr>
                        <a:t>FA</a:t>
                      </a:r>
                      <a:r>
                        <a:rPr lang="zh-CN" sz="1600" kern="100">
                          <a:effectLst/>
                        </a:rPr>
                        <a:t>，</a:t>
                      </a:r>
                      <a:r>
                        <a:rPr lang="en-US" sz="1600" kern="100">
                          <a:effectLst/>
                        </a:rPr>
                        <a:t>1um</a:t>
                      </a:r>
                      <a:r>
                        <a:rPr lang="zh-CN" sz="1600" kern="100">
                          <a:effectLst/>
                        </a:rPr>
                        <a:t>。稳定性</a:t>
                      </a:r>
                      <a:r>
                        <a:rPr lang="en-US" sz="1600" kern="100">
                          <a:effectLst/>
                        </a:rPr>
                        <a:t> 200nm RMS</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dirty="0">
                          <a:effectLst/>
                        </a:rPr>
                        <a:t>第三代</a:t>
                      </a:r>
                      <a:r>
                        <a:rPr lang="en-US" sz="1600" kern="100" dirty="0">
                          <a:effectLst/>
                        </a:rPr>
                        <a:t>DBPM V6 </a:t>
                      </a:r>
                      <a:r>
                        <a:rPr lang="en-US" sz="1600" kern="100" dirty="0" err="1">
                          <a:effectLst/>
                        </a:rPr>
                        <a:t>MicroBlaze</a:t>
                      </a:r>
                      <a:r>
                        <a:rPr lang="en-US" sz="1600" kern="100" dirty="0">
                          <a:effectLst/>
                        </a:rPr>
                        <a:t> embedded processor</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2010 </a:t>
                      </a:r>
                      <a:endParaRPr lang="zh-CN" sz="1600" kern="100">
                        <a:effectLst/>
                        <a:latin typeface="Calibri"/>
                        <a:ea typeface="宋体"/>
                        <a:cs typeface="Times New Roman"/>
                      </a:endParaRPr>
                    </a:p>
                  </a:txBody>
                  <a:tcPr marL="43838" marR="43838" marT="7389" marB="0"/>
                </a:tc>
              </a:tr>
              <a:tr h="730180">
                <a:tc>
                  <a:txBody>
                    <a:bodyPr/>
                    <a:lstStyle/>
                    <a:p>
                      <a:pPr algn="just">
                        <a:spcAft>
                          <a:spcPts val="0"/>
                        </a:spcAft>
                      </a:pPr>
                      <a:r>
                        <a:rPr lang="en-US" sz="1600" kern="100">
                          <a:effectLst/>
                        </a:rPr>
                        <a:t>ATF Damping Ring BPM</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a:effectLst/>
                        </a:rPr>
                        <a:t>宽带</a:t>
                      </a:r>
                      <a:r>
                        <a:rPr lang="en-US" sz="1600" kern="100">
                          <a:effectLst/>
                        </a:rPr>
                        <a:t>TBT</a:t>
                      </a:r>
                      <a:r>
                        <a:rPr lang="zh-CN" sz="1600" kern="100">
                          <a:effectLst/>
                        </a:rPr>
                        <a:t>分辨率小于</a:t>
                      </a:r>
                      <a:r>
                        <a:rPr lang="en-US" sz="1600" kern="100">
                          <a:effectLst/>
                        </a:rPr>
                        <a:t>10</a:t>
                      </a:r>
                      <a:r>
                        <a:rPr lang="zh-CN" sz="1600" kern="100">
                          <a:effectLst/>
                        </a:rPr>
                        <a:t>μ</a:t>
                      </a:r>
                      <a:r>
                        <a:rPr lang="en-US" sz="1600" kern="100">
                          <a:effectLst/>
                        </a:rPr>
                        <a:t>m,</a:t>
                      </a:r>
                      <a:r>
                        <a:rPr lang="zh-CN" sz="1600" kern="100">
                          <a:effectLst/>
                        </a:rPr>
                        <a:t>窄带</a:t>
                      </a:r>
                      <a:r>
                        <a:rPr lang="en-US" sz="1600" kern="100">
                          <a:effectLst/>
                        </a:rPr>
                        <a:t>100-200nm</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dirty="0">
                          <a:effectLst/>
                        </a:rPr>
                        <a:t>KEK/SLAC/</a:t>
                      </a:r>
                      <a:r>
                        <a:rPr lang="en-US" sz="1600" kern="100" dirty="0" err="1">
                          <a:effectLst/>
                        </a:rPr>
                        <a:t>Fermilab</a:t>
                      </a:r>
                      <a:r>
                        <a:rPr lang="zh-CN" sz="1600" kern="100" dirty="0">
                          <a:effectLst/>
                        </a:rPr>
                        <a:t>联合为</a:t>
                      </a:r>
                      <a:r>
                        <a:rPr lang="en-US" sz="1600" kern="100" dirty="0">
                          <a:effectLst/>
                        </a:rPr>
                        <a:t>KEK</a:t>
                      </a:r>
                      <a:r>
                        <a:rPr lang="zh-CN" sz="1600" kern="100" dirty="0">
                          <a:effectLst/>
                        </a:rPr>
                        <a:t>设计的</a:t>
                      </a:r>
                      <a:r>
                        <a:rPr lang="en-US" sz="1600" kern="100" dirty="0">
                          <a:effectLst/>
                        </a:rPr>
                        <a:t>DBPM</a:t>
                      </a:r>
                      <a:r>
                        <a:rPr lang="zh-CN" sz="1600" kern="100" dirty="0">
                          <a:effectLst/>
                        </a:rPr>
                        <a:t>，</a:t>
                      </a:r>
                      <a:r>
                        <a:rPr lang="en-US" sz="1600" kern="100" dirty="0">
                          <a:effectLst/>
                        </a:rPr>
                        <a:t>VME</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2010</a:t>
                      </a:r>
                      <a:endParaRPr lang="zh-CN" sz="1600" kern="100">
                        <a:effectLst/>
                        <a:latin typeface="Calibri"/>
                        <a:ea typeface="宋体"/>
                        <a:cs typeface="Times New Roman"/>
                      </a:endParaRPr>
                    </a:p>
                  </a:txBody>
                  <a:tcPr marL="43838" marR="43838" marT="7389" marB="0"/>
                </a:tc>
              </a:tr>
              <a:tr h="371871">
                <a:tc>
                  <a:txBody>
                    <a:bodyPr/>
                    <a:lstStyle/>
                    <a:p>
                      <a:pPr algn="just">
                        <a:spcAft>
                          <a:spcPts val="0"/>
                        </a:spcAft>
                      </a:pPr>
                      <a:r>
                        <a:rPr lang="en-US" sz="1600" kern="100">
                          <a:effectLst/>
                        </a:rPr>
                        <a:t>TNK</a:t>
                      </a:r>
                      <a:r>
                        <a:rPr lang="zh-CN" sz="1600" kern="100">
                          <a:effectLst/>
                        </a:rPr>
                        <a:t>（</a:t>
                      </a:r>
                      <a:r>
                        <a:rPr lang="en-US" sz="1600" kern="100">
                          <a:effectLst/>
                        </a:rPr>
                        <a:t>BINP</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SA</a:t>
                      </a:r>
                      <a:r>
                        <a:rPr lang="zh-CN" sz="1600" kern="100">
                          <a:effectLst/>
                        </a:rPr>
                        <a:t>，</a:t>
                      </a:r>
                      <a:r>
                        <a:rPr lang="en-US" sz="1600" kern="100">
                          <a:effectLst/>
                        </a:rPr>
                        <a:t>0.5µm</a:t>
                      </a:r>
                      <a:r>
                        <a:rPr lang="zh-CN" sz="1600" kern="100">
                          <a:effectLst/>
                        </a:rPr>
                        <a:t>。</a:t>
                      </a:r>
                      <a:r>
                        <a:rPr lang="en-US" sz="1600" kern="100">
                          <a:effectLst/>
                        </a:rPr>
                        <a:t>TBT,10µm</a:t>
                      </a:r>
                      <a:r>
                        <a:rPr lang="zh-CN" sz="1600" kern="100">
                          <a:effectLst/>
                        </a:rPr>
                        <a:t>。</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dirty="0">
                          <a:effectLst/>
                        </a:rPr>
                        <a:t>New second generation synchrotron radiation source</a:t>
                      </a:r>
                      <a:r>
                        <a:rPr lang="zh-CN" sz="1600" kern="100" dirty="0">
                          <a:effectLst/>
                        </a:rPr>
                        <a:t>，</a:t>
                      </a:r>
                      <a:r>
                        <a:rPr lang="en-US" sz="1600" kern="100" dirty="0">
                          <a:effectLst/>
                        </a:rPr>
                        <a:t>VME</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2010</a:t>
                      </a:r>
                      <a:endParaRPr lang="zh-CN" sz="1600" kern="100">
                        <a:effectLst/>
                        <a:latin typeface="Calibri"/>
                        <a:ea typeface="宋体"/>
                        <a:cs typeface="Times New Roman"/>
                      </a:endParaRPr>
                    </a:p>
                  </a:txBody>
                  <a:tcPr marL="43838" marR="43838" marT="7389" marB="0"/>
                </a:tc>
              </a:tr>
              <a:tr h="550312">
                <a:tc>
                  <a:txBody>
                    <a:bodyPr/>
                    <a:lstStyle/>
                    <a:p>
                      <a:pPr algn="just">
                        <a:spcAft>
                          <a:spcPts val="0"/>
                        </a:spcAft>
                      </a:pPr>
                      <a:r>
                        <a:rPr lang="en-US" sz="1600" kern="100">
                          <a:effectLst/>
                        </a:rPr>
                        <a:t>SSRF</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en-US" sz="1600" kern="100">
                          <a:effectLst/>
                        </a:rPr>
                        <a:t>TBT</a:t>
                      </a:r>
                      <a:r>
                        <a:rPr lang="zh-CN" sz="1600" kern="100">
                          <a:effectLst/>
                        </a:rPr>
                        <a:t>，</a:t>
                      </a:r>
                      <a:r>
                        <a:rPr lang="en-US" sz="1600" kern="100">
                          <a:effectLst/>
                        </a:rPr>
                        <a:t>3µm</a:t>
                      </a:r>
                      <a:r>
                        <a:rPr lang="zh-CN" sz="1600" kern="100">
                          <a:effectLst/>
                        </a:rPr>
                        <a:t>。闭轨，</a:t>
                      </a:r>
                      <a:r>
                        <a:rPr lang="en-US" sz="1600" kern="100">
                          <a:effectLst/>
                        </a:rPr>
                        <a:t>0.1µm</a:t>
                      </a:r>
                      <a:r>
                        <a:rPr lang="zh-CN" sz="1600" kern="100">
                          <a:effectLst/>
                        </a:rPr>
                        <a:t>量级。</a:t>
                      </a:r>
                      <a:endParaRPr lang="zh-CN" sz="1600" kern="100">
                        <a:effectLst/>
                        <a:latin typeface="Calibri"/>
                        <a:ea typeface="宋体"/>
                        <a:cs typeface="Times New Roman"/>
                      </a:endParaRPr>
                    </a:p>
                  </a:txBody>
                  <a:tcPr marL="43838" marR="43838" marT="7389" marB="0"/>
                </a:tc>
                <a:tc>
                  <a:txBody>
                    <a:bodyPr/>
                    <a:lstStyle/>
                    <a:p>
                      <a:pPr algn="just">
                        <a:spcAft>
                          <a:spcPts val="0"/>
                        </a:spcAft>
                      </a:pPr>
                      <a:r>
                        <a:rPr lang="zh-CN" sz="1600" kern="100" dirty="0">
                          <a:effectLst/>
                        </a:rPr>
                        <a:t>三个样机，硬件软件分开研发，然后移植。</a:t>
                      </a:r>
                      <a:endParaRPr lang="zh-CN" sz="1600" kern="100" dirty="0">
                        <a:effectLst/>
                        <a:latin typeface="Calibri"/>
                        <a:ea typeface="宋体"/>
                        <a:cs typeface="Times New Roman"/>
                      </a:endParaRPr>
                    </a:p>
                  </a:txBody>
                  <a:tcPr marL="43838" marR="43838" marT="7389" marB="0"/>
                </a:tc>
                <a:tc>
                  <a:txBody>
                    <a:bodyPr/>
                    <a:lstStyle/>
                    <a:p>
                      <a:pPr algn="just">
                        <a:spcAft>
                          <a:spcPts val="0"/>
                        </a:spcAft>
                      </a:pPr>
                      <a:r>
                        <a:rPr lang="en-US" sz="1600" kern="100" dirty="0">
                          <a:effectLst/>
                        </a:rPr>
                        <a:t>2012</a:t>
                      </a:r>
                      <a:endParaRPr lang="zh-CN" sz="1600" kern="100" dirty="0">
                        <a:effectLst/>
                        <a:latin typeface="Calibri"/>
                        <a:ea typeface="宋体"/>
                        <a:cs typeface="Times New Roman"/>
                      </a:endParaRPr>
                    </a:p>
                  </a:txBody>
                  <a:tcPr marL="43838" marR="43838" marT="7389" marB="0"/>
                </a:tc>
              </a:tr>
            </a:tbl>
          </a:graphicData>
        </a:graphic>
      </p:graphicFrame>
    </p:spTree>
    <p:extLst>
      <p:ext uri="{BB962C8B-B14F-4D97-AF65-F5344CB8AC3E}">
        <p14:creationId xmlns:p14="http://schemas.microsoft.com/office/powerpoint/2010/main" val="4193881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2878</TotalTime>
  <Words>1426</Words>
  <Application>Microsoft Office PowerPoint</Application>
  <PresentationFormat>宽屏</PresentationFormat>
  <Paragraphs>434</Paragraphs>
  <Slides>16</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16</vt:i4>
      </vt:variant>
    </vt:vector>
  </HeadingPairs>
  <TitlesOfParts>
    <vt:vector size="23" baseType="lpstr">
      <vt:lpstr>MS Mincho</vt:lpstr>
      <vt:lpstr>宋体</vt:lpstr>
      <vt:lpstr>Arial</vt:lpstr>
      <vt:lpstr>Calibri</vt:lpstr>
      <vt:lpstr>Calibri Light</vt:lpstr>
      <vt:lpstr>Times New Roman</vt:lpstr>
      <vt:lpstr>Office 主题</vt:lpstr>
      <vt:lpstr>CEPC束流测量系统调研</vt:lpstr>
      <vt:lpstr>束测系统组成</vt:lpstr>
      <vt:lpstr>束流位置测量</vt:lpstr>
      <vt:lpstr>束流位置测量</vt:lpstr>
      <vt:lpstr>PowerPoint 演示文稿</vt:lpstr>
      <vt:lpstr>PowerPoint 演示文稿</vt:lpstr>
      <vt:lpstr>PowerPoint 演示文稿</vt:lpstr>
      <vt:lpstr>PowerPoint 演示文稿</vt:lpstr>
      <vt:lpstr>PowerPoint 演示文稿</vt:lpstr>
      <vt:lpstr>束流损失探测器</vt:lpstr>
      <vt:lpstr>束流损失探测器类型</vt:lpstr>
      <vt:lpstr>束流损失探测器应用</vt:lpstr>
      <vt:lpstr>束流反馈系统</vt:lpstr>
      <vt:lpstr>束流反馈系统</vt:lpstr>
      <vt:lpstr>束流反馈系统</vt:lpstr>
      <vt:lpstr>谢谢</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hugh</dc:creator>
  <cp:lastModifiedBy>hugh</cp:lastModifiedBy>
  <cp:revision>17</cp:revision>
  <dcterms:created xsi:type="dcterms:W3CDTF">2016-05-09T01:53:58Z</dcterms:created>
  <dcterms:modified xsi:type="dcterms:W3CDTF">2016-05-11T02:08:29Z</dcterms:modified>
</cp:coreProperties>
</file>