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59" r:id="rId6"/>
    <p:sldId id="260" r:id="rId7"/>
    <p:sldId id="265" r:id="rId8"/>
    <p:sldId id="268" r:id="rId9"/>
    <p:sldId id="267" r:id="rId10"/>
    <p:sldId id="263" r:id="rId11"/>
    <p:sldId id="264" r:id="rId12"/>
    <p:sldId id="266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2016-5-10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2016-5-10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2016-5-10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2016-5-10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2016-5-10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2016-5-10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2016-5-10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2016-5-10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2016-5-10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2016-5-10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2016-5-10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2016-5-10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Can CEPC partial double ring working at pulse mode</a:t>
            </a:r>
            <a:r>
              <a:rPr lang="zh-CN" altLang="en-US" dirty="0" smtClean="0"/>
              <a:t>？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Zhenchao</a:t>
            </a:r>
            <a:r>
              <a:rPr lang="en-US" altLang="zh-CN" dirty="0" smtClean="0"/>
              <a:t> Liu</a:t>
            </a:r>
          </a:p>
          <a:p>
            <a:r>
              <a:rPr lang="en-US" altLang="zh-CN" dirty="0" smtClean="0"/>
              <a:t>2016-5-4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/>
              <a:t>国外研制情况</a:t>
            </a:r>
            <a:endParaRPr lang="en-US" altLang="zh-CN" dirty="0" smtClean="0"/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573980" y="1296888"/>
            <a:ext cx="7848600" cy="4648200"/>
          </a:xfrm>
          <a:prstGeom prst="rect">
            <a:avLst/>
          </a:prstGeom>
        </p:spPr>
        <p:txBody>
          <a:bodyPr/>
          <a:lstStyle>
            <a:lvl1pPr marL="368300" indent="-368300" algn="l" defTabSz="985838" rtl="0" eaLnBrk="0" fontAlgn="base" hangingPunct="0">
              <a:spcBef>
                <a:spcPts val="1200"/>
              </a:spcBef>
              <a:spcAft>
                <a:spcPts val="800"/>
              </a:spcAft>
              <a:buSzPct val="120000"/>
              <a:buBlip>
                <a:blip r:embed="rId2"/>
              </a:buBlip>
              <a:defRPr lang="zh-CN" altLang="en-US" sz="2000" kern="1200" dirty="0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  <a:cs typeface="微软雅黑"/>
              </a:defRPr>
            </a:lvl1pPr>
            <a:lvl2pPr marL="800100" indent="-307975" algn="l" defTabSz="985838" rtl="0" eaLnBrk="0" fontAlgn="base" hangingPunct="0">
              <a:spcBef>
                <a:spcPts val="800"/>
              </a:spcBef>
              <a:spcAft>
                <a:spcPts val="500"/>
              </a:spcAft>
              <a:buBlip>
                <a:blip r:embed="rId3"/>
              </a:buBlip>
              <a:defRPr lang="zh-CN" altLang="en-US" sz="1700" kern="1200" dirty="0">
                <a:solidFill>
                  <a:srgbClr val="404040"/>
                </a:solidFill>
                <a:latin typeface="微软雅黑" pitchFamily="34" charset="-122"/>
                <a:ea typeface="微软雅黑" pitchFamily="34" charset="-122"/>
                <a:cs typeface="微软雅黑"/>
              </a:defRPr>
            </a:lvl2pPr>
            <a:lvl3pPr marL="1231900" indent="-246063" algn="l" defTabSz="98583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5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微软雅黑"/>
              </a:defRPr>
            </a:lvl3pPr>
            <a:lvl4pPr marL="1725613" indent="-246063" algn="l" defTabSz="98583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1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微软雅黑"/>
              </a:defRPr>
            </a:lvl4pPr>
            <a:lvl5pPr marL="2217738" indent="-246063" algn="l" defTabSz="98583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微软雅黑"/>
              </a:defRPr>
            </a:lvl5pPr>
            <a:lvl6pPr marL="2712144" indent="-246558" algn="l" defTabSz="986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5260" indent="-246558" algn="l" defTabSz="986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98377" indent="-246558" algn="l" defTabSz="986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91494" indent="-246558" algn="l" defTabSz="98623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 pitchFamily="18" charset="2"/>
              <a:buNone/>
            </a:pPr>
            <a:endParaRPr lang="zh-CN" altLang="en-US" dirty="0" smtClean="0"/>
          </a:p>
          <a:p>
            <a:pPr>
              <a:buFont typeface="Wingdings 2" pitchFamily="18" charset="2"/>
              <a:buNone/>
            </a:pPr>
            <a:endParaRPr lang="zh-CN" altLang="en-US" dirty="0" smtClean="0"/>
          </a:p>
        </p:txBody>
      </p:sp>
      <p:pic>
        <p:nvPicPr>
          <p:cNvPr id="5" name="图片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7768" y="1844576"/>
            <a:ext cx="3089275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图片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79180" y="2058888"/>
            <a:ext cx="4813300" cy="373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13692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文本占位符 2"/>
          <p:cNvSpPr>
            <a:spLocks noGrp="1"/>
          </p:cNvSpPr>
          <p:nvPr>
            <p:ph type="body" idx="1"/>
          </p:nvPr>
        </p:nvSpPr>
        <p:spPr>
          <a:xfrm>
            <a:off x="0" y="0"/>
            <a:ext cx="4040188" cy="639763"/>
          </a:xfrm>
        </p:spPr>
        <p:txBody>
          <a:bodyPr/>
          <a:lstStyle/>
          <a:p>
            <a:r>
              <a:rPr lang="zh-CN" altLang="en-US" smtClean="0"/>
              <a:t>前沿</a:t>
            </a:r>
            <a:r>
              <a:rPr lang="en-US" altLang="zh-CN" smtClean="0"/>
              <a:t>96µs</a:t>
            </a:r>
            <a:endParaRPr lang="zh-CN" altLang="en-US" smtClean="0"/>
          </a:p>
        </p:txBody>
      </p:sp>
      <p:sp>
        <p:nvSpPr>
          <p:cNvPr id="25603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800600" y="0"/>
            <a:ext cx="4041775" cy="639763"/>
          </a:xfrm>
        </p:spPr>
        <p:txBody>
          <a:bodyPr/>
          <a:lstStyle/>
          <a:p>
            <a:r>
              <a:rPr lang="zh-CN" altLang="en-US" smtClean="0"/>
              <a:t>后沿</a:t>
            </a:r>
            <a:r>
              <a:rPr lang="en-US" altLang="zh-CN" smtClean="0"/>
              <a:t>121µs</a:t>
            </a:r>
            <a:endParaRPr lang="zh-CN" altLang="en-US" smtClean="0"/>
          </a:p>
        </p:txBody>
      </p:sp>
      <p:pic>
        <p:nvPicPr>
          <p:cNvPr id="25604" name="Picture 2" descr="E:\杨荣\ry\项目\长脉宽\现场调试波形\013现场调试波形 12-1\2015-11-27_14-03-55_14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838200"/>
            <a:ext cx="4648200" cy="5638800"/>
          </a:xfrm>
          <a:noFill/>
        </p:spPr>
      </p:pic>
      <p:pic>
        <p:nvPicPr>
          <p:cNvPr id="25605" name="Picture 3" descr="E:\杨荣\ry\项目\长脉宽\现场调试波形\现场调试20151201\IMG20151127140612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48200" y="838200"/>
            <a:ext cx="4495800" cy="5638800"/>
          </a:xfrm>
          <a:noFill/>
        </p:spPr>
      </p:pic>
    </p:spTree>
    <p:extLst>
      <p:ext uri="{BB962C8B-B14F-4D97-AF65-F5344CB8AC3E}">
        <p14:creationId xmlns="" xmlns:p14="http://schemas.microsoft.com/office/powerpoint/2010/main" val="70607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测试结果</a:t>
            </a:r>
            <a:r>
              <a:rPr lang="en-US" altLang="zh-CN" smtClean="0"/>
              <a:t>-</a:t>
            </a:r>
            <a:r>
              <a:rPr lang="zh-CN" altLang="en-US" smtClean="0"/>
              <a:t>测试波形</a:t>
            </a:r>
          </a:p>
        </p:txBody>
      </p:sp>
      <p:pic>
        <p:nvPicPr>
          <p:cNvPr id="28676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3713" y="1484313"/>
            <a:ext cx="5568950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2883076" y="5765194"/>
            <a:ext cx="3677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/>
              <a:t>脉冲电压</a:t>
            </a:r>
            <a:r>
              <a:rPr lang="en-US" altLang="zh-CN" sz="2000" dirty="0"/>
              <a:t>130kV</a:t>
            </a:r>
            <a:r>
              <a:rPr lang="zh-CN" altLang="en-US" sz="2000" dirty="0"/>
              <a:t>，脉冲电流</a:t>
            </a:r>
            <a:r>
              <a:rPr lang="en-US" altLang="zh-CN" sz="2000" dirty="0"/>
              <a:t>94A</a:t>
            </a:r>
          </a:p>
        </p:txBody>
      </p:sp>
    </p:spTree>
    <p:extLst>
      <p:ext uri="{BB962C8B-B14F-4D97-AF65-F5344CB8AC3E}">
        <p14:creationId xmlns="" xmlns:p14="http://schemas.microsoft.com/office/powerpoint/2010/main" val="391619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SuFeng\Desktop\CEPC partial double Ring layout-2015102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8189" y="31080"/>
            <a:ext cx="8778098" cy="6830765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空心弧 3"/>
          <p:cNvSpPr/>
          <p:nvPr/>
        </p:nvSpPr>
        <p:spPr>
          <a:xfrm rot="16200000">
            <a:off x="1951048" y="3225151"/>
            <a:ext cx="568275" cy="242899"/>
          </a:xfrm>
          <a:prstGeom prst="blockArc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空心弧 4"/>
          <p:cNvSpPr/>
          <p:nvPr/>
        </p:nvSpPr>
        <p:spPr>
          <a:xfrm rot="5400000">
            <a:off x="6989849" y="3198028"/>
            <a:ext cx="568275" cy="242899"/>
          </a:xfrm>
          <a:prstGeom prst="blockArc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8667" y="3087450"/>
            <a:ext cx="1646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bypass (pp)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7422815" y="3087450"/>
            <a:ext cx="1259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dirty="0">
                <a:solidFill>
                  <a:prstClr val="black"/>
                </a:solidFill>
              </a:rPr>
              <a:t>bypass (pp)</a:t>
            </a:r>
            <a:endParaRPr lang="zh-CN" altLang="en-US" dirty="0">
              <a:solidFill>
                <a:prstClr val="black"/>
              </a:solidFill>
            </a:endParaRPr>
          </a:p>
        </p:txBody>
      </p:sp>
      <p:cxnSp>
        <p:nvCxnSpPr>
          <p:cNvPr id="10" name="直接箭头连接符 9"/>
          <p:cNvCxnSpPr/>
          <p:nvPr/>
        </p:nvCxnSpPr>
        <p:spPr>
          <a:xfrm>
            <a:off x="1619672" y="2276872"/>
            <a:ext cx="576064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115616" y="1988840"/>
            <a:ext cx="147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Cavity at here</a:t>
            </a:r>
            <a:endParaRPr lang="zh-CN" altLang="en-US" dirty="0"/>
          </a:p>
        </p:txBody>
      </p:sp>
      <p:sp>
        <p:nvSpPr>
          <p:cNvPr id="12" name="椭圆 11"/>
          <p:cNvSpPr/>
          <p:nvPr/>
        </p:nvSpPr>
        <p:spPr>
          <a:xfrm>
            <a:off x="2339752" y="3212976"/>
            <a:ext cx="144016" cy="14401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7020272" y="3212976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6732240" y="292494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e+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11760" y="2924944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e-</a:t>
            </a:r>
            <a:endParaRPr lang="zh-CN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950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时间结构示意图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 smtClean="0"/>
              <a:t>正负电子运行一圈所需时间</a:t>
            </a:r>
            <a:r>
              <a:rPr lang="en-US" altLang="zh-CN" sz="2400" dirty="0" smtClean="0"/>
              <a:t>T</a:t>
            </a:r>
            <a:r>
              <a:rPr lang="en-US" altLang="zh-CN" sz="2400" baseline="-25000" dirty="0" smtClean="0"/>
              <a:t>0</a:t>
            </a:r>
            <a:r>
              <a:rPr lang="en-US" altLang="zh-CN" sz="2400" dirty="0" smtClean="0"/>
              <a:t>=s/v=54710/3e8=182.37us</a:t>
            </a:r>
          </a:p>
          <a:p>
            <a:r>
              <a:rPr lang="zh-CN" altLang="en-US" sz="2400" dirty="0" smtClean="0"/>
              <a:t>正负电子运行半圈所需时间</a:t>
            </a:r>
            <a:r>
              <a:rPr lang="en-US" altLang="zh-CN" sz="2400" dirty="0" smtClean="0"/>
              <a:t>T</a:t>
            </a:r>
            <a:r>
              <a:rPr lang="en-US" altLang="zh-CN" sz="2400" baseline="-25000" dirty="0" smtClean="0"/>
              <a:t>0</a:t>
            </a:r>
            <a:r>
              <a:rPr lang="en-US" altLang="zh-CN" sz="2400" dirty="0" smtClean="0"/>
              <a:t>/2=91.2us</a:t>
            </a:r>
          </a:p>
          <a:p>
            <a:r>
              <a:rPr lang="en-US" altLang="zh-CN" sz="2400" dirty="0" smtClean="0"/>
              <a:t>MW</a:t>
            </a:r>
            <a:r>
              <a:rPr lang="zh-CN" altLang="en-US" sz="2400" dirty="0" smtClean="0"/>
              <a:t>级输入功率</a:t>
            </a:r>
            <a:endParaRPr lang="zh-CN" altLang="en-US" sz="2400" dirty="0"/>
          </a:p>
        </p:txBody>
      </p:sp>
      <p:cxnSp>
        <p:nvCxnSpPr>
          <p:cNvPr id="5" name="直接箭头连接符 4"/>
          <p:cNvCxnSpPr/>
          <p:nvPr/>
        </p:nvCxnSpPr>
        <p:spPr>
          <a:xfrm>
            <a:off x="899592" y="4509120"/>
            <a:ext cx="74888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6300192" y="3356992"/>
            <a:ext cx="144016" cy="11521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5364088" y="3356992"/>
            <a:ext cx="14401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236296" y="3356992"/>
            <a:ext cx="14401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箭头连接符 9"/>
          <p:cNvCxnSpPr/>
          <p:nvPr/>
        </p:nvCxnSpPr>
        <p:spPr>
          <a:xfrm>
            <a:off x="5436096" y="4653136"/>
            <a:ext cx="93610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508104" y="4581128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80.5us</a:t>
            </a:r>
            <a:endParaRPr lang="zh-CN" altLang="en-US" dirty="0"/>
          </a:p>
        </p:txBody>
      </p:sp>
      <p:cxnSp>
        <p:nvCxnSpPr>
          <p:cNvPr id="12" name="直接箭头连接符 11"/>
          <p:cNvCxnSpPr/>
          <p:nvPr/>
        </p:nvCxnSpPr>
        <p:spPr>
          <a:xfrm>
            <a:off x="5309664" y="3140968"/>
            <a:ext cx="21602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076056" y="2708920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10.7us</a:t>
            </a:r>
            <a:endParaRPr lang="zh-CN" altLang="en-US" dirty="0"/>
          </a:p>
        </p:txBody>
      </p:sp>
      <p:cxnSp>
        <p:nvCxnSpPr>
          <p:cNvPr id="15" name="直接箭头连接符 14"/>
          <p:cNvCxnSpPr/>
          <p:nvPr/>
        </p:nvCxnSpPr>
        <p:spPr>
          <a:xfrm>
            <a:off x="899592" y="5517232"/>
            <a:ext cx="74888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H="1">
            <a:off x="6876256" y="4797152"/>
            <a:ext cx="36004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H="1">
            <a:off x="6444208" y="4797152"/>
            <a:ext cx="79208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H="1">
            <a:off x="5868144" y="4797152"/>
            <a:ext cx="1368152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7236296" y="4797152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244408" y="4581128"/>
            <a:ext cx="402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Vc</a:t>
            </a:r>
            <a:endParaRPr lang="zh-CN" altLang="en-US" dirty="0"/>
          </a:p>
        </p:txBody>
      </p:sp>
      <p:cxnSp>
        <p:nvCxnSpPr>
          <p:cNvPr id="26" name="直接箭头连接符 25"/>
          <p:cNvCxnSpPr/>
          <p:nvPr/>
        </p:nvCxnSpPr>
        <p:spPr>
          <a:xfrm>
            <a:off x="899592" y="6453336"/>
            <a:ext cx="74888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8172400" y="4077072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</a:t>
            </a:r>
            <a:endParaRPr lang="zh-CN" altLang="en-US" dirty="0"/>
          </a:p>
        </p:txBody>
      </p:sp>
      <p:cxnSp>
        <p:nvCxnSpPr>
          <p:cNvPr id="29" name="直接连接符 28"/>
          <p:cNvCxnSpPr/>
          <p:nvPr/>
        </p:nvCxnSpPr>
        <p:spPr>
          <a:xfrm>
            <a:off x="7236296" y="3068960"/>
            <a:ext cx="0" cy="360040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5896600" y="5013176"/>
            <a:ext cx="8384" cy="166456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 flipH="1">
            <a:off x="4499992" y="5877272"/>
            <a:ext cx="1368152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>
            <a:off x="5868144" y="5877272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244408" y="5661248"/>
            <a:ext cx="413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Vg</a:t>
            </a:r>
            <a:endParaRPr lang="zh-CN" alt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932040" y="6488668"/>
            <a:ext cx="747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100us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580112" y="5435932"/>
            <a:ext cx="747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149us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228184" y="544522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97us</a:t>
            </a:r>
            <a:endParaRPr lang="zh-CN" alt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732240" y="544522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54us</a:t>
            </a:r>
            <a:endParaRPr lang="zh-CN" altLang="en-US" dirty="0"/>
          </a:p>
        </p:txBody>
      </p:sp>
      <p:cxnSp>
        <p:nvCxnSpPr>
          <p:cNvPr id="57" name="直接连接符 56"/>
          <p:cNvCxnSpPr/>
          <p:nvPr/>
        </p:nvCxnSpPr>
        <p:spPr>
          <a:xfrm flipV="1">
            <a:off x="5903576" y="6021288"/>
            <a:ext cx="0" cy="43204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5886432" y="6021288"/>
            <a:ext cx="1512168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2" name="直接连接符 61"/>
          <p:cNvCxnSpPr/>
          <p:nvPr/>
        </p:nvCxnSpPr>
        <p:spPr>
          <a:xfrm>
            <a:off x="7380312" y="6021288"/>
            <a:ext cx="0" cy="43204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300192" y="6165304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ideal</a:t>
            </a:r>
            <a:endParaRPr lang="zh-CN" altLang="en-US" dirty="0">
              <a:solidFill>
                <a:srgbClr val="7030A0"/>
              </a:solidFill>
            </a:endParaRPr>
          </a:p>
        </p:txBody>
      </p:sp>
      <p:cxnSp>
        <p:nvCxnSpPr>
          <p:cNvPr id="68" name="直接箭头连接符 67"/>
          <p:cNvCxnSpPr>
            <a:stCxn id="66" idx="0"/>
          </p:cNvCxnSpPr>
          <p:nvPr/>
        </p:nvCxnSpPr>
        <p:spPr>
          <a:xfrm flipH="1" flipV="1">
            <a:off x="6444208" y="6021288"/>
            <a:ext cx="17514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211960" y="5877272"/>
            <a:ext cx="54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real</a:t>
            </a:r>
            <a:endParaRPr lang="zh-CN" altLang="en-US" dirty="0"/>
          </a:p>
        </p:txBody>
      </p:sp>
      <p:cxnSp>
        <p:nvCxnSpPr>
          <p:cNvPr id="71" name="直接箭头连接符 70"/>
          <p:cNvCxnSpPr>
            <a:stCxn id="69" idx="3"/>
          </p:cNvCxnSpPr>
          <p:nvPr/>
        </p:nvCxnSpPr>
        <p:spPr>
          <a:xfrm>
            <a:off x="4752685" y="6061938"/>
            <a:ext cx="251363" cy="1033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时间结构示意图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 smtClean="0"/>
              <a:t>正负电子运行一圈所需时间</a:t>
            </a:r>
            <a:r>
              <a:rPr lang="en-US" altLang="zh-CN" sz="2400" dirty="0" smtClean="0"/>
              <a:t>T</a:t>
            </a:r>
            <a:r>
              <a:rPr lang="en-US" altLang="zh-CN" sz="2400" baseline="-25000" dirty="0" smtClean="0"/>
              <a:t>0</a:t>
            </a:r>
            <a:r>
              <a:rPr lang="en-US" altLang="zh-CN" sz="2400" dirty="0" smtClean="0"/>
              <a:t>=s/v=54710/3e8=182.37us</a:t>
            </a:r>
          </a:p>
          <a:p>
            <a:r>
              <a:rPr lang="zh-CN" altLang="en-US" sz="2400" dirty="0" smtClean="0"/>
              <a:t>正负电子运行半圈所需时间</a:t>
            </a:r>
            <a:r>
              <a:rPr lang="en-US" altLang="zh-CN" sz="2400" dirty="0" smtClean="0"/>
              <a:t>T</a:t>
            </a:r>
            <a:r>
              <a:rPr lang="en-US" altLang="zh-CN" sz="2400" baseline="-25000" dirty="0" smtClean="0"/>
              <a:t>0</a:t>
            </a:r>
            <a:r>
              <a:rPr lang="en-US" altLang="zh-CN" sz="2400" dirty="0" smtClean="0"/>
              <a:t>/2=91.2us</a:t>
            </a:r>
          </a:p>
          <a:p>
            <a:r>
              <a:rPr lang="en-US" altLang="zh-CN" sz="2400" dirty="0" smtClean="0"/>
              <a:t>MW</a:t>
            </a:r>
            <a:r>
              <a:rPr lang="zh-CN" altLang="en-US" sz="2400" dirty="0" smtClean="0"/>
              <a:t>级输入功率</a:t>
            </a:r>
          </a:p>
          <a:p>
            <a:endParaRPr lang="zh-CN" altLang="en-US" sz="2400" dirty="0"/>
          </a:p>
        </p:txBody>
      </p:sp>
      <p:cxnSp>
        <p:nvCxnSpPr>
          <p:cNvPr id="5" name="直接箭头连接符 4"/>
          <p:cNvCxnSpPr/>
          <p:nvPr/>
        </p:nvCxnSpPr>
        <p:spPr>
          <a:xfrm>
            <a:off x="971600" y="4509120"/>
            <a:ext cx="74888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2987824" y="3356992"/>
            <a:ext cx="144016" cy="11521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2051720" y="3356992"/>
            <a:ext cx="14401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3923928" y="3356992"/>
            <a:ext cx="14401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箭头连接符 9"/>
          <p:cNvCxnSpPr/>
          <p:nvPr/>
        </p:nvCxnSpPr>
        <p:spPr>
          <a:xfrm>
            <a:off x="2123728" y="4653136"/>
            <a:ext cx="93610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195736" y="4581128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80.5us</a:t>
            </a:r>
            <a:endParaRPr lang="zh-CN" altLang="en-US" dirty="0"/>
          </a:p>
        </p:txBody>
      </p:sp>
      <p:cxnSp>
        <p:nvCxnSpPr>
          <p:cNvPr id="12" name="直接箭头连接符 11"/>
          <p:cNvCxnSpPr/>
          <p:nvPr/>
        </p:nvCxnSpPr>
        <p:spPr>
          <a:xfrm>
            <a:off x="1997296" y="3140968"/>
            <a:ext cx="21602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763688" y="2771636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10.7us</a:t>
            </a:r>
            <a:endParaRPr lang="zh-CN" altLang="en-US" dirty="0"/>
          </a:p>
        </p:txBody>
      </p:sp>
      <p:cxnSp>
        <p:nvCxnSpPr>
          <p:cNvPr id="15" name="直接箭头连接符 14"/>
          <p:cNvCxnSpPr/>
          <p:nvPr/>
        </p:nvCxnSpPr>
        <p:spPr>
          <a:xfrm>
            <a:off x="971600" y="5517232"/>
            <a:ext cx="74888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H="1">
            <a:off x="3563888" y="4797152"/>
            <a:ext cx="36004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H="1">
            <a:off x="3131840" y="4797152"/>
            <a:ext cx="79208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H="1">
            <a:off x="2555776" y="4797152"/>
            <a:ext cx="1368152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3923928" y="4797152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932040" y="4581128"/>
            <a:ext cx="402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Vc</a:t>
            </a:r>
            <a:endParaRPr lang="zh-CN" altLang="en-US" dirty="0"/>
          </a:p>
        </p:txBody>
      </p:sp>
      <p:cxnSp>
        <p:nvCxnSpPr>
          <p:cNvPr id="26" name="直接箭头连接符 25"/>
          <p:cNvCxnSpPr/>
          <p:nvPr/>
        </p:nvCxnSpPr>
        <p:spPr>
          <a:xfrm>
            <a:off x="971600" y="6453336"/>
            <a:ext cx="74888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8172400" y="4005064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</a:t>
            </a:r>
            <a:endParaRPr lang="zh-CN" altLang="en-US" dirty="0"/>
          </a:p>
        </p:txBody>
      </p:sp>
      <p:cxnSp>
        <p:nvCxnSpPr>
          <p:cNvPr id="29" name="直接连接符 28"/>
          <p:cNvCxnSpPr/>
          <p:nvPr/>
        </p:nvCxnSpPr>
        <p:spPr>
          <a:xfrm>
            <a:off x="3923928" y="3068960"/>
            <a:ext cx="0" cy="360040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2584232" y="5013176"/>
            <a:ext cx="8384" cy="166456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 flipH="1">
            <a:off x="1187624" y="5877272"/>
            <a:ext cx="1368152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>
            <a:off x="2555776" y="5877272"/>
            <a:ext cx="1584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32040" y="5661248"/>
            <a:ext cx="413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Vg</a:t>
            </a:r>
            <a:endParaRPr lang="zh-CN" alt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619672" y="6488668"/>
            <a:ext cx="747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100us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267744" y="5435932"/>
            <a:ext cx="747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149us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915816" y="544522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97us</a:t>
            </a:r>
            <a:endParaRPr lang="zh-CN" alt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419872" y="544522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54us</a:t>
            </a:r>
            <a:endParaRPr lang="zh-CN" altLang="en-US" dirty="0"/>
          </a:p>
        </p:txBody>
      </p:sp>
      <p:sp>
        <p:nvSpPr>
          <p:cNvPr id="36" name="任意多边形 35"/>
          <p:cNvSpPr/>
          <p:nvPr/>
        </p:nvSpPr>
        <p:spPr>
          <a:xfrm>
            <a:off x="4114800" y="4793226"/>
            <a:ext cx="1321296" cy="724006"/>
          </a:xfrm>
          <a:custGeom>
            <a:avLst/>
            <a:gdLst>
              <a:gd name="connsiteX0" fmla="*/ 0 w 958645"/>
              <a:gd name="connsiteY0" fmla="*/ 0 h 722671"/>
              <a:gd name="connsiteX1" fmla="*/ 191729 w 958645"/>
              <a:gd name="connsiteY1" fmla="*/ 457200 h 722671"/>
              <a:gd name="connsiteX2" fmla="*/ 958645 w 958645"/>
              <a:gd name="connsiteY2" fmla="*/ 722671 h 722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8645" h="722671">
                <a:moveTo>
                  <a:pt x="0" y="0"/>
                </a:moveTo>
                <a:cubicBezTo>
                  <a:pt x="15977" y="168377"/>
                  <a:pt x="31955" y="336755"/>
                  <a:pt x="191729" y="457200"/>
                </a:cubicBezTo>
                <a:cubicBezTo>
                  <a:pt x="351503" y="577645"/>
                  <a:pt x="658761" y="712839"/>
                  <a:pt x="958645" y="72267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44" name="直接连接符 43"/>
          <p:cNvCxnSpPr/>
          <p:nvPr/>
        </p:nvCxnSpPr>
        <p:spPr>
          <a:xfrm>
            <a:off x="3923928" y="5301208"/>
            <a:ext cx="324036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 flipH="1">
            <a:off x="4067944" y="3140968"/>
            <a:ext cx="1" cy="25922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067944" y="544522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54us</a:t>
            </a:r>
            <a:endParaRPr lang="zh-CN" altLang="en-US" dirty="0"/>
          </a:p>
        </p:txBody>
      </p:sp>
      <p:sp>
        <p:nvSpPr>
          <p:cNvPr id="50" name="任意多边形 49"/>
          <p:cNvSpPr/>
          <p:nvPr/>
        </p:nvSpPr>
        <p:spPr>
          <a:xfrm>
            <a:off x="4114800" y="4793226"/>
            <a:ext cx="3841576" cy="737419"/>
          </a:xfrm>
          <a:custGeom>
            <a:avLst/>
            <a:gdLst>
              <a:gd name="connsiteX0" fmla="*/ 0 w 1710813"/>
              <a:gd name="connsiteY0" fmla="*/ 0 h 737419"/>
              <a:gd name="connsiteX1" fmla="*/ 648929 w 1710813"/>
              <a:gd name="connsiteY1" fmla="*/ 501445 h 737419"/>
              <a:gd name="connsiteX2" fmla="*/ 1710813 w 1710813"/>
              <a:gd name="connsiteY2" fmla="*/ 737419 h 737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0813" h="737419">
                <a:moveTo>
                  <a:pt x="0" y="0"/>
                </a:moveTo>
                <a:cubicBezTo>
                  <a:pt x="181896" y="189271"/>
                  <a:pt x="363793" y="378542"/>
                  <a:pt x="648929" y="501445"/>
                </a:cubicBezTo>
                <a:cubicBezTo>
                  <a:pt x="934065" y="624348"/>
                  <a:pt x="1455174" y="700548"/>
                  <a:pt x="1710813" y="73741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任意多边形 50"/>
          <p:cNvSpPr/>
          <p:nvPr/>
        </p:nvSpPr>
        <p:spPr>
          <a:xfrm>
            <a:off x="4082693" y="4754640"/>
            <a:ext cx="2001476" cy="752168"/>
          </a:xfrm>
          <a:custGeom>
            <a:avLst/>
            <a:gdLst>
              <a:gd name="connsiteX0" fmla="*/ 0 w 2241755"/>
              <a:gd name="connsiteY0" fmla="*/ 0 h 752168"/>
              <a:gd name="connsiteX1" fmla="*/ 914400 w 2241755"/>
              <a:gd name="connsiteY1" fmla="*/ 501445 h 752168"/>
              <a:gd name="connsiteX2" fmla="*/ 2241755 w 2241755"/>
              <a:gd name="connsiteY2" fmla="*/ 752168 h 752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41755" h="752168">
                <a:moveTo>
                  <a:pt x="0" y="0"/>
                </a:moveTo>
                <a:cubicBezTo>
                  <a:pt x="270387" y="188042"/>
                  <a:pt x="540774" y="376084"/>
                  <a:pt x="914400" y="501445"/>
                </a:cubicBezTo>
                <a:cubicBezTo>
                  <a:pt x="1288026" y="626806"/>
                  <a:pt x="2241755" y="752168"/>
                  <a:pt x="2241755" y="75216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TextBox 51"/>
          <p:cNvSpPr txBox="1"/>
          <p:nvPr/>
        </p:nvSpPr>
        <p:spPr>
          <a:xfrm>
            <a:off x="4572000" y="5445224"/>
            <a:ext cx="747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106us</a:t>
            </a:r>
            <a:endParaRPr lang="zh-CN" alt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5264840" y="5445224"/>
            <a:ext cx="747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150us</a:t>
            </a:r>
            <a:endParaRPr lang="zh-CN" alt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6948264" y="4941168"/>
            <a:ext cx="502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1/e</a:t>
            </a:r>
            <a:endParaRPr lang="zh-CN" alt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5724128" y="3212976"/>
            <a:ext cx="16514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有载</a:t>
            </a:r>
            <a:r>
              <a:rPr lang="en-US" altLang="zh-CN" dirty="0" err="1" smtClean="0"/>
              <a:t>QL≈Qe</a:t>
            </a:r>
            <a:r>
              <a:rPr lang="en-US" altLang="zh-CN" dirty="0" smtClean="0"/>
              <a:t>/2</a:t>
            </a:r>
          </a:p>
          <a:p>
            <a:r>
              <a:rPr lang="zh-CN" altLang="en-US" dirty="0" smtClean="0"/>
              <a:t>无载</a:t>
            </a:r>
            <a:r>
              <a:rPr lang="en-US" altLang="zh-CN" dirty="0" err="1" smtClean="0"/>
              <a:t>QL≈Qe</a:t>
            </a:r>
            <a:r>
              <a:rPr lang="en-US" altLang="zh-CN" dirty="0" smtClean="0"/>
              <a:t>=</a:t>
            </a:r>
            <a:r>
              <a:rPr lang="el-GR" altLang="zh-CN" dirty="0" smtClean="0"/>
              <a:t>ωτ</a:t>
            </a:r>
            <a:endParaRPr lang="zh-CN" altLang="en-US" dirty="0"/>
          </a:p>
        </p:txBody>
      </p:sp>
      <p:cxnSp>
        <p:nvCxnSpPr>
          <p:cNvPr id="58" name="直接连接符 57"/>
          <p:cNvCxnSpPr/>
          <p:nvPr/>
        </p:nvCxnSpPr>
        <p:spPr>
          <a:xfrm>
            <a:off x="4139952" y="5877272"/>
            <a:ext cx="1584176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4427984" y="6381328"/>
            <a:ext cx="747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120us</a:t>
            </a:r>
            <a:endParaRPr lang="zh-CN" altLang="en-US" dirty="0"/>
          </a:p>
        </p:txBody>
      </p:sp>
      <p:sp>
        <p:nvSpPr>
          <p:cNvPr id="62" name="矩形 61"/>
          <p:cNvSpPr/>
          <p:nvPr/>
        </p:nvSpPr>
        <p:spPr>
          <a:xfrm>
            <a:off x="4932040" y="3356992"/>
            <a:ext cx="144016" cy="11521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3" name="直接连接符 42"/>
          <p:cNvCxnSpPr/>
          <p:nvPr/>
        </p:nvCxnSpPr>
        <p:spPr>
          <a:xfrm flipV="1">
            <a:off x="2600352" y="6021288"/>
            <a:ext cx="0" cy="43204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5" name="直接连接符 44"/>
          <p:cNvCxnSpPr/>
          <p:nvPr/>
        </p:nvCxnSpPr>
        <p:spPr>
          <a:xfrm>
            <a:off x="2583208" y="6021288"/>
            <a:ext cx="1512168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>
            <a:off x="4077088" y="6021288"/>
            <a:ext cx="0" cy="43204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915816" y="6093296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ideal</a:t>
            </a:r>
            <a:endParaRPr lang="zh-CN" altLang="en-US" dirty="0">
              <a:solidFill>
                <a:srgbClr val="7030A0"/>
              </a:solidFill>
            </a:endParaRPr>
          </a:p>
        </p:txBody>
      </p:sp>
      <p:cxnSp>
        <p:nvCxnSpPr>
          <p:cNvPr id="57" name="直接箭头连接符 56"/>
          <p:cNvCxnSpPr/>
          <p:nvPr/>
        </p:nvCxnSpPr>
        <p:spPr>
          <a:xfrm flipH="1" flipV="1">
            <a:off x="3059832" y="6021288"/>
            <a:ext cx="7200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724128" y="6165304"/>
            <a:ext cx="54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real</a:t>
            </a:r>
            <a:endParaRPr lang="zh-CN" altLang="en-US" dirty="0"/>
          </a:p>
        </p:txBody>
      </p:sp>
      <p:cxnSp>
        <p:nvCxnSpPr>
          <p:cNvPr id="63" name="直接箭头连接符 62"/>
          <p:cNvCxnSpPr>
            <a:stCxn id="59" idx="1"/>
          </p:cNvCxnSpPr>
          <p:nvPr/>
        </p:nvCxnSpPr>
        <p:spPr>
          <a:xfrm flipH="1" flipV="1">
            <a:off x="5436096" y="6309320"/>
            <a:ext cx="288032" cy="40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SuFeng\Desktop\CEPC partial double Ring layout-2015102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8189" y="31080"/>
            <a:ext cx="8778098" cy="6830765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空心弧 3"/>
          <p:cNvSpPr/>
          <p:nvPr/>
        </p:nvSpPr>
        <p:spPr>
          <a:xfrm rot="16200000">
            <a:off x="1951048" y="3225151"/>
            <a:ext cx="568275" cy="242899"/>
          </a:xfrm>
          <a:prstGeom prst="blockArc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空心弧 4"/>
          <p:cNvSpPr/>
          <p:nvPr/>
        </p:nvSpPr>
        <p:spPr>
          <a:xfrm rot="5400000">
            <a:off x="6989849" y="3198028"/>
            <a:ext cx="568275" cy="242899"/>
          </a:xfrm>
          <a:prstGeom prst="blockArc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8667" y="3087450"/>
            <a:ext cx="1646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bypass (pp)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7422815" y="3087450"/>
            <a:ext cx="1259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dirty="0">
                <a:solidFill>
                  <a:prstClr val="black"/>
                </a:solidFill>
              </a:rPr>
              <a:t>bypass (pp)</a:t>
            </a:r>
            <a:endParaRPr lang="zh-CN" altLang="en-US" dirty="0">
              <a:solidFill>
                <a:prstClr val="black"/>
              </a:solidFill>
            </a:endParaRPr>
          </a:p>
        </p:txBody>
      </p:sp>
      <p:cxnSp>
        <p:nvCxnSpPr>
          <p:cNvPr id="10" name="直接箭头连接符 9"/>
          <p:cNvCxnSpPr/>
          <p:nvPr/>
        </p:nvCxnSpPr>
        <p:spPr>
          <a:xfrm flipV="1">
            <a:off x="1619672" y="1124744"/>
            <a:ext cx="2232248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115616" y="1988840"/>
            <a:ext cx="147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Cavity at here</a:t>
            </a:r>
            <a:endParaRPr lang="zh-CN" altLang="en-US" dirty="0"/>
          </a:p>
        </p:txBody>
      </p:sp>
      <p:sp>
        <p:nvSpPr>
          <p:cNvPr id="12" name="椭圆 11"/>
          <p:cNvSpPr/>
          <p:nvPr/>
        </p:nvSpPr>
        <p:spPr>
          <a:xfrm>
            <a:off x="4097440" y="849728"/>
            <a:ext cx="144016" cy="14401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4109616" y="1052736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4084494" y="112474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e+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11960" y="620688"/>
            <a:ext cx="370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e-</a:t>
            </a:r>
            <a:endParaRPr lang="zh-CN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950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时间结构示意图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 smtClean="0"/>
              <a:t>正负电子运行一圈所需时间</a:t>
            </a:r>
            <a:r>
              <a:rPr lang="en-US" altLang="zh-CN" sz="2400" dirty="0" smtClean="0"/>
              <a:t>T</a:t>
            </a:r>
            <a:r>
              <a:rPr lang="en-US" altLang="zh-CN" sz="2400" baseline="-25000" dirty="0" smtClean="0"/>
              <a:t>0</a:t>
            </a:r>
            <a:r>
              <a:rPr lang="en-US" altLang="zh-CN" sz="2400" dirty="0" smtClean="0"/>
              <a:t>=s/v=54710/3e8=182.37us</a:t>
            </a:r>
          </a:p>
          <a:p>
            <a:r>
              <a:rPr lang="zh-CN" altLang="en-US" sz="2400" dirty="0" smtClean="0"/>
              <a:t>正负电子运行半圈所需时间</a:t>
            </a:r>
            <a:r>
              <a:rPr lang="en-US" altLang="zh-CN" sz="2400" dirty="0" smtClean="0"/>
              <a:t>T</a:t>
            </a:r>
            <a:r>
              <a:rPr lang="en-US" altLang="zh-CN" sz="2400" baseline="-25000" dirty="0" smtClean="0"/>
              <a:t>0</a:t>
            </a:r>
            <a:r>
              <a:rPr lang="en-US" altLang="zh-CN" sz="2400" dirty="0" smtClean="0"/>
              <a:t>/2=91.2us</a:t>
            </a:r>
          </a:p>
          <a:p>
            <a:r>
              <a:rPr lang="en-US" altLang="zh-CN" sz="2400" dirty="0" smtClean="0"/>
              <a:t>MW</a:t>
            </a:r>
            <a:r>
              <a:rPr lang="zh-CN" altLang="en-US" sz="2400" dirty="0" smtClean="0"/>
              <a:t>级输入功率</a:t>
            </a:r>
          </a:p>
          <a:p>
            <a:endParaRPr lang="zh-CN" altLang="en-US" sz="2400" dirty="0"/>
          </a:p>
        </p:txBody>
      </p:sp>
      <p:cxnSp>
        <p:nvCxnSpPr>
          <p:cNvPr id="5" name="直接箭头连接符 4"/>
          <p:cNvCxnSpPr/>
          <p:nvPr/>
        </p:nvCxnSpPr>
        <p:spPr>
          <a:xfrm>
            <a:off x="899592" y="4509120"/>
            <a:ext cx="74888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6948264" y="3356992"/>
            <a:ext cx="144016" cy="11521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5364088" y="3356992"/>
            <a:ext cx="14401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236296" y="3356992"/>
            <a:ext cx="14401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箭头连接符 9"/>
          <p:cNvCxnSpPr/>
          <p:nvPr/>
        </p:nvCxnSpPr>
        <p:spPr>
          <a:xfrm>
            <a:off x="5508104" y="4653136"/>
            <a:ext cx="144016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84920" y="4581128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160.6us</a:t>
            </a:r>
            <a:endParaRPr lang="zh-CN" altLang="en-US" dirty="0"/>
          </a:p>
        </p:txBody>
      </p:sp>
      <p:cxnSp>
        <p:nvCxnSpPr>
          <p:cNvPr id="12" name="直接箭头连接符 11"/>
          <p:cNvCxnSpPr/>
          <p:nvPr/>
        </p:nvCxnSpPr>
        <p:spPr>
          <a:xfrm>
            <a:off x="5309664" y="3140968"/>
            <a:ext cx="21602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076056" y="2708920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10.7us</a:t>
            </a:r>
            <a:endParaRPr lang="zh-CN" altLang="en-US" dirty="0"/>
          </a:p>
        </p:txBody>
      </p:sp>
      <p:cxnSp>
        <p:nvCxnSpPr>
          <p:cNvPr id="15" name="直接箭头连接符 14"/>
          <p:cNvCxnSpPr/>
          <p:nvPr/>
        </p:nvCxnSpPr>
        <p:spPr>
          <a:xfrm>
            <a:off x="899592" y="5517232"/>
            <a:ext cx="74888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H="1">
            <a:off x="6948264" y="4797152"/>
            <a:ext cx="288032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H="1">
            <a:off x="6444208" y="4797152"/>
            <a:ext cx="79208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H="1">
            <a:off x="5868144" y="4797152"/>
            <a:ext cx="1368152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7236296" y="4797152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244408" y="4581128"/>
            <a:ext cx="402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Vc</a:t>
            </a:r>
            <a:endParaRPr lang="zh-CN" altLang="en-US" dirty="0"/>
          </a:p>
        </p:txBody>
      </p:sp>
      <p:cxnSp>
        <p:nvCxnSpPr>
          <p:cNvPr id="26" name="直接箭头连接符 25"/>
          <p:cNvCxnSpPr/>
          <p:nvPr/>
        </p:nvCxnSpPr>
        <p:spPr>
          <a:xfrm>
            <a:off x="899592" y="6453336"/>
            <a:ext cx="74888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8172400" y="4077072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</a:t>
            </a:r>
            <a:endParaRPr lang="zh-CN" altLang="en-US" dirty="0"/>
          </a:p>
        </p:txBody>
      </p:sp>
      <p:cxnSp>
        <p:nvCxnSpPr>
          <p:cNvPr id="29" name="直接连接符 28"/>
          <p:cNvCxnSpPr/>
          <p:nvPr/>
        </p:nvCxnSpPr>
        <p:spPr>
          <a:xfrm>
            <a:off x="7236296" y="3068960"/>
            <a:ext cx="0" cy="360040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5896600" y="5013176"/>
            <a:ext cx="8384" cy="166456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 flipH="1">
            <a:off x="4499992" y="5877272"/>
            <a:ext cx="1368152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>
            <a:off x="5868144" y="5877272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244408" y="5661248"/>
            <a:ext cx="413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Vg</a:t>
            </a:r>
            <a:endParaRPr lang="zh-CN" alt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932040" y="6488668"/>
            <a:ext cx="747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100us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580112" y="5435932"/>
            <a:ext cx="747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149us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228184" y="544522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97us</a:t>
            </a:r>
            <a:endParaRPr lang="zh-CN" alt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732240" y="544522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54us</a:t>
            </a:r>
            <a:endParaRPr lang="zh-CN" alt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836319" y="2708920"/>
            <a:ext cx="68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0.3us</a:t>
            </a:r>
            <a:endParaRPr lang="zh-CN" altLang="en-US" dirty="0"/>
          </a:p>
        </p:txBody>
      </p:sp>
      <p:cxnSp>
        <p:nvCxnSpPr>
          <p:cNvPr id="43" name="直接箭头连接符 42"/>
          <p:cNvCxnSpPr/>
          <p:nvPr/>
        </p:nvCxnSpPr>
        <p:spPr>
          <a:xfrm>
            <a:off x="7049768" y="3227724"/>
            <a:ext cx="21602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 flipV="1">
            <a:off x="5911576" y="6021288"/>
            <a:ext cx="0" cy="43204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>
            <a:off x="5894432" y="6021288"/>
            <a:ext cx="1512168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>
            <a:off x="7388312" y="6021288"/>
            <a:ext cx="0" cy="43204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227040" y="6093296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ideal</a:t>
            </a:r>
            <a:endParaRPr lang="zh-CN" altLang="en-US" dirty="0">
              <a:solidFill>
                <a:srgbClr val="7030A0"/>
              </a:solidFill>
            </a:endParaRPr>
          </a:p>
        </p:txBody>
      </p:sp>
      <p:cxnSp>
        <p:nvCxnSpPr>
          <p:cNvPr id="44" name="直接箭头连接符 43"/>
          <p:cNvCxnSpPr/>
          <p:nvPr/>
        </p:nvCxnSpPr>
        <p:spPr>
          <a:xfrm flipH="1" flipV="1">
            <a:off x="6371056" y="6021288"/>
            <a:ext cx="7200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其他问题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快速开关功率源容易造成冲击引起打火</a:t>
            </a:r>
            <a:endParaRPr lang="en-US" altLang="zh-CN" dirty="0" smtClean="0"/>
          </a:p>
          <a:p>
            <a:r>
              <a:rPr lang="zh-CN" altLang="en-US" dirty="0" smtClean="0"/>
              <a:t>若只是在脉冲间隔内将输出功率转入负载则电源消耗的功率不变</a:t>
            </a:r>
            <a:endParaRPr lang="en-US" altLang="zh-CN" dirty="0" smtClean="0"/>
          </a:p>
          <a:p>
            <a:r>
              <a:rPr lang="zh-CN" altLang="en-US" dirty="0" smtClean="0"/>
              <a:t>功率源一般在工作电压效率最高</a:t>
            </a:r>
            <a:endParaRPr lang="en-US" altLang="zh-CN" dirty="0" smtClean="0"/>
          </a:p>
          <a:p>
            <a:r>
              <a:rPr lang="zh-CN" altLang="en-US" dirty="0" smtClean="0"/>
              <a:t>超导腔不宜频繁完全降为</a:t>
            </a:r>
            <a:r>
              <a:rPr lang="en-US" altLang="zh-CN" dirty="0" smtClean="0"/>
              <a:t>0</a:t>
            </a:r>
            <a:r>
              <a:rPr lang="zh-CN" altLang="en-US" dirty="0" smtClean="0"/>
              <a:t>腔压后升至额定腔压，易发生故障导致不能升至额定腔压（</a:t>
            </a:r>
            <a:r>
              <a:rPr lang="en-US" altLang="zh-CN" dirty="0" smtClean="0"/>
              <a:t>MP…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en-US" altLang="zh-CN" dirty="0" smtClean="0"/>
              <a:t>Input coupler</a:t>
            </a:r>
            <a:r>
              <a:rPr lang="zh-CN" altLang="en-US" dirty="0" smtClean="0"/>
              <a:t>尚不能提供</a:t>
            </a:r>
            <a:r>
              <a:rPr lang="en-US" altLang="zh-CN" dirty="0" smtClean="0"/>
              <a:t>MW</a:t>
            </a:r>
            <a:r>
              <a:rPr lang="zh-CN" altLang="en-US" dirty="0" smtClean="0"/>
              <a:t>平均功率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CW</a:t>
            </a:r>
            <a:r>
              <a:rPr lang="zh-CN" altLang="en-US" dirty="0" smtClean="0"/>
              <a:t>功率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P=</a:t>
            </a:r>
            <a:r>
              <a:rPr lang="en-US" altLang="zh-CN" sz="2400" dirty="0" err="1" smtClean="0"/>
              <a:t>P</a:t>
            </a:r>
            <a:r>
              <a:rPr lang="en-US" altLang="zh-CN" sz="2400" baseline="-25000" dirty="0" err="1" smtClean="0"/>
              <a:t>radiation</a:t>
            </a:r>
            <a:r>
              <a:rPr lang="en-US" altLang="zh-CN" sz="2400" dirty="0" smtClean="0"/>
              <a:t>/duty factor=50/(10.7/182.37)=852MW</a:t>
            </a:r>
          </a:p>
          <a:p>
            <a:r>
              <a:rPr lang="en-US" altLang="zh-CN" sz="2400" dirty="0" smtClean="0"/>
              <a:t>P=</a:t>
            </a:r>
            <a:r>
              <a:rPr lang="en-US" altLang="zh-CN" sz="2400" dirty="0" err="1" smtClean="0"/>
              <a:t>P</a:t>
            </a:r>
            <a:r>
              <a:rPr lang="en-US" altLang="zh-CN" sz="2400" baseline="-25000" dirty="0" err="1" smtClean="0"/>
              <a:t>radiation</a:t>
            </a:r>
            <a:r>
              <a:rPr lang="en-US" altLang="zh-CN" sz="2400" dirty="0" smtClean="0"/>
              <a:t>/duty factor=30/(10.7/182.37)=511MW</a:t>
            </a:r>
          </a:p>
          <a:p>
            <a:endParaRPr lang="en-US" altLang="zh-CN" sz="2400" dirty="0" smtClean="0"/>
          </a:p>
          <a:p>
            <a:endParaRPr lang="zh-CN" alt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>
            <a:noAutofit/>
          </a:bodyPr>
          <a:lstStyle/>
          <a:p>
            <a:r>
              <a:rPr lang="zh-CN" altLang="en-US" sz="7200" dirty="0" smtClean="0"/>
              <a:t>谢谢！</a:t>
            </a:r>
            <a:endParaRPr lang="zh-CN" alt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263</Words>
  <Application>Microsoft Office PowerPoint</Application>
  <PresentationFormat>全屏显示(4:3)</PresentationFormat>
  <Paragraphs>80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Can CEPC partial double ring working at pulse mode？</vt:lpstr>
      <vt:lpstr>幻灯片 2</vt:lpstr>
      <vt:lpstr>时间结构示意图</vt:lpstr>
      <vt:lpstr>时间结构示意图</vt:lpstr>
      <vt:lpstr>幻灯片 5</vt:lpstr>
      <vt:lpstr>时间结构示意图</vt:lpstr>
      <vt:lpstr>其他问题</vt:lpstr>
      <vt:lpstr>CW功率</vt:lpstr>
      <vt:lpstr>谢谢！</vt:lpstr>
      <vt:lpstr>国外研制情况</vt:lpstr>
      <vt:lpstr>幻灯片 11</vt:lpstr>
      <vt:lpstr>测试结果-测试波形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 CEPC partial double ring working at pulse mode？</dc:title>
  <dc:creator>ZC</dc:creator>
  <cp:lastModifiedBy>unknown</cp:lastModifiedBy>
  <cp:revision>32</cp:revision>
  <dcterms:created xsi:type="dcterms:W3CDTF">2016-05-03T09:16:39Z</dcterms:created>
  <dcterms:modified xsi:type="dcterms:W3CDTF">2016-05-10T09:57:02Z</dcterms:modified>
</cp:coreProperties>
</file>