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4" r:id="rId9"/>
    <p:sldId id="265" r:id="rId10"/>
    <p:sldId id="268" r:id="rId11"/>
    <p:sldId id="266" r:id="rId12"/>
    <p:sldId id="267" r:id="rId13"/>
    <p:sldId id="270" r:id="rId14"/>
    <p:sldId id="271" r:id="rId15"/>
    <p:sldId id="272" r:id="rId16"/>
    <p:sldId id="273" r:id="rId17"/>
    <p:sldId id="269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中度样式 3 - 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5" autoAdjust="0"/>
    <p:restoredTop sz="86331" autoAdjust="0"/>
  </p:normalViewPr>
  <p:slideViewPr>
    <p:cSldViewPr snapToGrid="0">
      <p:cViewPr varScale="1">
        <p:scale>
          <a:sx n="40" d="100"/>
          <a:sy n="40" d="100"/>
        </p:scale>
        <p:origin x="426" y="48"/>
      </p:cViewPr>
      <p:guideLst/>
    </p:cSldViewPr>
  </p:slideViewPr>
  <p:outlineViewPr>
    <p:cViewPr>
      <p:scale>
        <a:sx n="33" d="100"/>
        <a:sy n="33" d="100"/>
      </p:scale>
      <p:origin x="0" y="-46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7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0A5F9-2080-4636-A2AF-105F6BDF2BC0}" type="datetimeFigureOut">
              <a:rPr lang="zh-CN" altLang="en-US" smtClean="0"/>
              <a:t>2016/12/18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49E2A-4060-400A-BE85-DD971AB5A8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2505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WW production has been measured by</a:t>
            </a:r>
            <a:r>
              <a:rPr lang="en-US" altLang="zh-CN" baseline="0" dirty="0" smtClean="0"/>
              <a:t> both CMS and ATLAS since the beginning of data-taking. 7, 8, 13 </a:t>
            </a:r>
            <a:r>
              <a:rPr lang="en-US" altLang="zh-CN" baseline="0" dirty="0" err="1" smtClean="0"/>
              <a:t>TeV</a:t>
            </a:r>
            <a:r>
              <a:rPr lang="en-US" altLang="zh-CN" baseline="0" dirty="0" smtClean="0"/>
              <a:t> …. Mild excess (20%)  at 8 </a:t>
            </a:r>
            <a:r>
              <a:rPr lang="en-US" altLang="zh-CN" baseline="0" dirty="0" err="1" smtClean="0"/>
              <a:t>TeV</a:t>
            </a:r>
            <a:r>
              <a:rPr lang="en-US" altLang="zh-CN" baseline="0" dirty="0" smtClean="0"/>
              <a:t> generated discussions, jet veto uncertainty, for example. USTC long term involvement..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49E2A-4060-400A-BE85-DD971AB5A8A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2745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Results</a:t>
            </a:r>
            <a:r>
              <a:rPr lang="en-US" altLang="zh-CN" baseline="0" dirty="0" smtClean="0"/>
              <a:t> from CMS and ATLAS can not be combined / compared yet.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49E2A-4060-400A-BE85-DD971AB5A8A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6768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49E2A-4060-400A-BE85-DD971AB5A8A2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2110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IHEP leadin</a:t>
            </a:r>
            <a:r>
              <a:rPr lang="en-US" altLang="zh-CN" baseline="0" dirty="0" smtClean="0"/>
              <a:t>g role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49E2A-4060-400A-BE85-DD971AB5A8A2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9212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49E2A-4060-400A-BE85-DD971AB5A8A2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7105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FC18-E7B4-4E22-B4C0-850B17B55397}" type="datetime1">
              <a:rPr lang="zh-CN" altLang="en-US" smtClean="0"/>
              <a:t>2016/12/18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FFD5-E33B-47C4-9917-949B3A5CF2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8341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0747A-980E-48F5-8ED8-7C89AF4875F7}" type="datetime1">
              <a:rPr lang="zh-CN" altLang="en-US" smtClean="0"/>
              <a:t>2016/12/18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FFD5-E33B-47C4-9917-949B3A5CF2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3620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C3AE8-758D-47CF-855F-9D56277E2596}" type="datetime1">
              <a:rPr lang="zh-CN" altLang="en-US" smtClean="0"/>
              <a:t>2016/12/18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FFD5-E33B-47C4-9917-949B3A5CF2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812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0DC7-2084-4E02-87E6-25517C61D3D3}" type="datetime1">
              <a:rPr lang="zh-CN" altLang="en-US" smtClean="0"/>
              <a:t>2016/12/18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FFD5-E33B-47C4-9917-949B3A5CF2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560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8872-B491-446C-9AC1-52A3D4E1168F}" type="datetime1">
              <a:rPr lang="zh-CN" altLang="en-US" smtClean="0"/>
              <a:t>2016/12/18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FFD5-E33B-47C4-9917-949B3A5CF2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245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46358-05BB-4587-91C6-610E6E333D8D}" type="datetime1">
              <a:rPr lang="zh-CN" altLang="en-US" smtClean="0"/>
              <a:t>2016/12/18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FFD5-E33B-47C4-9917-949B3A5CF2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2859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4B6E-3826-42E9-8C72-9D77FED1A5F8}" type="datetime1">
              <a:rPr lang="zh-CN" altLang="en-US" smtClean="0"/>
              <a:t>2016/12/18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FFD5-E33B-47C4-9917-949B3A5CF2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4615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3654-1EE2-444C-B074-A1EA3031B539}" type="datetime1">
              <a:rPr lang="zh-CN" altLang="en-US" smtClean="0"/>
              <a:t>2016/12/18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FFD5-E33B-47C4-9917-949B3A5CF2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5575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55A27-FC57-484E-BCDA-BCAAD15B5F8D}" type="datetime1">
              <a:rPr lang="zh-CN" altLang="en-US" smtClean="0"/>
              <a:t>2016/12/18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FFD5-E33B-47C4-9917-949B3A5CF2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0822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7A30-7E26-4901-8683-45DE89C9AC68}" type="datetime1">
              <a:rPr lang="zh-CN" altLang="en-US" smtClean="0"/>
              <a:t>2016/12/18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FFD5-E33B-47C4-9917-949B3A5CF2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8460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B0D9-E6CD-49ED-BD09-15D894B093A5}" type="datetime1">
              <a:rPr lang="zh-CN" altLang="en-US" smtClean="0"/>
              <a:t>2016/12/18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FFD5-E33B-47C4-9917-949B3A5CF2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1303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631D2-8866-4743-BD60-A2828A066969}" type="datetime1">
              <a:rPr lang="zh-CN" altLang="en-US" smtClean="0"/>
              <a:t>2016/12/18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4FFD5-E33B-47C4-9917-949B3A5CF2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2642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tmp"/><Relationship Id="rId5" Type="http://schemas.openxmlformats.org/officeDocument/2006/relationships/image" Target="../media/image25.tmp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tmp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tmp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mp"/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mp"/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mp"/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mp"/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50.png"/><Relationship Id="rId4" Type="http://schemas.openxmlformats.org/officeDocument/2006/relationships/image" Target="../media/image47.tm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4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tmp"/><Relationship Id="rId5" Type="http://schemas.openxmlformats.org/officeDocument/2006/relationships/image" Target="../media/image55.png"/><Relationship Id="rId4" Type="http://schemas.openxmlformats.org/officeDocument/2006/relationships/image" Target="../media/image52.tm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58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tmp"/><Relationship Id="rId5" Type="http://schemas.openxmlformats.org/officeDocument/2006/relationships/image" Target="../media/image56.tmp"/><Relationship Id="rId4" Type="http://schemas.openxmlformats.org/officeDocument/2006/relationships/image" Target="../media/image55.tm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tmp"/><Relationship Id="rId7" Type="http://schemas.openxmlformats.org/officeDocument/2006/relationships/image" Target="../media/image63.tmp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2.tmp"/><Relationship Id="rId4" Type="http://schemas.openxmlformats.org/officeDocument/2006/relationships/image" Target="../media/image61.tm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mp"/><Relationship Id="rId3" Type="http://schemas.openxmlformats.org/officeDocument/2006/relationships/image" Target="../media/image10.tmp"/><Relationship Id="rId7" Type="http://schemas.openxmlformats.org/officeDocument/2006/relationships/image" Target="../media/image13.gif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journals.aps.org/prl/abstract/10.1103/PhysRevLett.113.141803" TargetMode="External"/><Relationship Id="rId5" Type="http://schemas.openxmlformats.org/officeDocument/2006/relationships/image" Target="../media/image12.tmp"/><Relationship Id="rId4" Type="http://schemas.openxmlformats.org/officeDocument/2006/relationships/image" Target="../media/image11.tmp"/><Relationship Id="rId9" Type="http://schemas.openxmlformats.org/officeDocument/2006/relationships/image" Target="../media/image15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tmp"/><Relationship Id="rId5" Type="http://schemas.openxmlformats.org/officeDocument/2006/relationships/image" Target="../media/image18.png"/><Relationship Id="rId4" Type="http://schemas.openxmlformats.org/officeDocument/2006/relationships/image" Target="../media/image17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24247" y="1019332"/>
            <a:ext cx="11101589" cy="2387600"/>
          </a:xfrm>
        </p:spPr>
        <p:txBody>
          <a:bodyPr>
            <a:normAutofit/>
          </a:bodyPr>
          <a:lstStyle/>
          <a:p>
            <a:r>
              <a:rPr lang="en-US" altLang="zh-CN" i="1" dirty="0" smtClean="0"/>
              <a:t>Selected </a:t>
            </a:r>
            <a:r>
              <a:rPr lang="en-US" altLang="zh-CN" dirty="0" smtClean="0"/>
              <a:t>Recent results on </a:t>
            </a:r>
            <a:r>
              <a:rPr lang="en-US" altLang="zh-CN" dirty="0" smtClean="0">
                <a:solidFill>
                  <a:srgbClr val="FF0000"/>
                </a:solidFill>
              </a:rPr>
              <a:t>SM</a:t>
            </a:r>
            <a:r>
              <a:rPr lang="en-US" altLang="zh-CN" dirty="0" smtClean="0"/>
              <a:t> and </a:t>
            </a:r>
            <a:r>
              <a:rPr lang="en-US" altLang="zh-CN" dirty="0" smtClean="0">
                <a:solidFill>
                  <a:srgbClr val="FF0000"/>
                </a:solidFill>
              </a:rPr>
              <a:t>top</a:t>
            </a:r>
            <a:r>
              <a:rPr lang="en-US" altLang="zh-CN" dirty="0" smtClean="0"/>
              <a:t> physics from </a:t>
            </a:r>
            <a:r>
              <a:rPr lang="en-US" altLang="zh-CN" dirty="0" smtClean="0">
                <a:solidFill>
                  <a:srgbClr val="FF0000"/>
                </a:solidFill>
              </a:rPr>
              <a:t>ATLAS</a:t>
            </a:r>
            <a:r>
              <a:rPr lang="en-US" altLang="zh-CN" dirty="0" smtClean="0"/>
              <a:t> and </a:t>
            </a:r>
            <a:r>
              <a:rPr lang="en-US" altLang="zh-CN" dirty="0" smtClean="0">
                <a:solidFill>
                  <a:srgbClr val="FF0000"/>
                </a:solidFill>
              </a:rPr>
              <a:t>CMS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72485" y="4142950"/>
            <a:ext cx="9144000" cy="1655762"/>
          </a:xfrm>
        </p:spPr>
        <p:txBody>
          <a:bodyPr/>
          <a:lstStyle/>
          <a:p>
            <a:r>
              <a:rPr lang="en-US" altLang="zh-CN" dirty="0" smtClean="0"/>
              <a:t>Yanwen Liu</a:t>
            </a:r>
          </a:p>
          <a:p>
            <a:r>
              <a:rPr lang="en-US" altLang="zh-CN" dirty="0" smtClean="0"/>
              <a:t>University of Science and Technology of China 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3270841" y="5939389"/>
            <a:ext cx="5547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</a:t>
            </a:r>
            <a:r>
              <a:rPr lang="en-US" altLang="zh-CN" baseline="30000" dirty="0" smtClean="0"/>
              <a:t>nd</a:t>
            </a:r>
            <a:r>
              <a:rPr lang="en-US" altLang="zh-CN" dirty="0" smtClean="0"/>
              <a:t> China LHC Physics workshop, PKU, December 18,2016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FFD5-E33B-47C4-9917-949B3A5CF29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201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Perspective on WW electroweak VBS </a:t>
            </a:r>
            <a:endParaRPr lang="zh-CN" altLang="en-US" dirty="0"/>
          </a:p>
        </p:txBody>
      </p:sp>
      <p:pic>
        <p:nvPicPr>
          <p:cNvPr id="4" name="图片 3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75" y="1690688"/>
            <a:ext cx="4239217" cy="4163006"/>
          </a:xfrm>
          <a:prstGeom prst="rect">
            <a:avLst/>
          </a:prstGeom>
        </p:spPr>
      </p:pic>
      <p:pic>
        <p:nvPicPr>
          <p:cNvPr id="5" name="图片 4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699" y="1406808"/>
            <a:ext cx="4220164" cy="421063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38200" y="6233375"/>
            <a:ext cx="2587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Cross section precision 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7096259" y="5853694"/>
            <a:ext cx="3786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Significance for  longitudinal scattering 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FFD5-E33B-47C4-9917-949B3A5CF29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38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09255" y="395294"/>
            <a:ext cx="10515600" cy="1325563"/>
          </a:xfrm>
        </p:spPr>
        <p:txBody>
          <a:bodyPr/>
          <a:lstStyle/>
          <a:p>
            <a:r>
              <a:rPr lang="en-US" altLang="zh-CN" dirty="0" smtClean="0"/>
              <a:t>WWW production at ATLAS  </a:t>
            </a:r>
            <a:endParaRPr lang="zh-CN" altLang="en-US" dirty="0"/>
          </a:p>
        </p:txBody>
      </p:sp>
      <p:pic>
        <p:nvPicPr>
          <p:cNvPr id="5" name="图片 4" descr="屏幕剪辑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47" y="1690688"/>
            <a:ext cx="2160131" cy="1789611"/>
          </a:xfrm>
          <a:prstGeom prst="rect">
            <a:avLst/>
          </a:prstGeom>
        </p:spPr>
      </p:pic>
      <p:pic>
        <p:nvPicPr>
          <p:cNvPr id="6" name="图片 5" descr="屏幕剪辑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3768951"/>
            <a:ext cx="1800178" cy="1502813"/>
          </a:xfrm>
          <a:prstGeom prst="rect">
            <a:avLst/>
          </a:prstGeom>
        </p:spPr>
      </p:pic>
      <p:pic>
        <p:nvPicPr>
          <p:cNvPr id="8" name="图片 7" descr="屏幕剪辑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5558562"/>
            <a:ext cx="1614055" cy="127648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0" y="76473"/>
            <a:ext cx="2036618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arXiv</a:t>
            </a:r>
            <a:r>
              <a:rPr lang="en-US" altLang="zh-CN" dirty="0"/>
              <a:t>:</a:t>
            </a:r>
            <a:r>
              <a:rPr lang="en-US" altLang="zh-CN" dirty="0" smtClean="0"/>
              <a:t>1610.05088v1</a:t>
            </a:r>
            <a:endParaRPr lang="zh-CN" altLang="en-US" dirty="0"/>
          </a:p>
        </p:txBody>
      </p:sp>
      <p:pic>
        <p:nvPicPr>
          <p:cNvPr id="10" name="图片 9" descr="屏幕剪辑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684" y="1979340"/>
            <a:ext cx="4499589" cy="4296739"/>
          </a:xfrm>
          <a:prstGeom prst="rect">
            <a:avLst/>
          </a:prstGeom>
        </p:spPr>
      </p:pic>
      <p:pic>
        <p:nvPicPr>
          <p:cNvPr id="11" name="图片 10" descr="屏幕剪辑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504" y="1979339"/>
            <a:ext cx="4186730" cy="4088951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877587" y="1645511"/>
            <a:ext cx="128847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3-lepton 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8426703" y="1536191"/>
            <a:ext cx="245225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2-lepton (same charge)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FFD5-E33B-47C4-9917-949B3A5CF29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47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Results and Limits </a:t>
            </a:r>
            <a:endParaRPr lang="zh-CN" altLang="en-US" dirty="0"/>
          </a:p>
        </p:txBody>
      </p:sp>
      <p:pic>
        <p:nvPicPr>
          <p:cNvPr id="4" name="图片 3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233" y="1499855"/>
            <a:ext cx="6192114" cy="4515480"/>
          </a:xfrm>
          <a:prstGeom prst="rect">
            <a:avLst/>
          </a:prstGeom>
        </p:spPr>
      </p:pic>
      <p:pic>
        <p:nvPicPr>
          <p:cNvPr id="7" name="图片 6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69" y="1919406"/>
            <a:ext cx="4505954" cy="4258269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096000" y="6177675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Limits can be compared to CMS </a:t>
            </a:r>
          </a:p>
          <a:p>
            <a:r>
              <a:rPr lang="en-US" altLang="zh-CN" dirty="0" smtClean="0"/>
              <a:t>Less stringent than those from WW scattering 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FFD5-E33B-47C4-9917-949B3A5CF29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079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VBS W production (CMS)</a:t>
            </a:r>
            <a:endParaRPr lang="zh-CN" altLang="en-US" dirty="0"/>
          </a:p>
        </p:txBody>
      </p:sp>
      <p:pic>
        <p:nvPicPr>
          <p:cNvPr id="4" name="图片 3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70" y="1521676"/>
            <a:ext cx="4182059" cy="2276793"/>
          </a:xfrm>
          <a:prstGeom prst="rect">
            <a:avLst/>
          </a:prstGeom>
        </p:spPr>
      </p:pic>
      <p:pic>
        <p:nvPicPr>
          <p:cNvPr id="5" name="图片 4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515" y="1371600"/>
            <a:ext cx="5244115" cy="507995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45474" y="180459"/>
            <a:ext cx="2015836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arXiv:1607.06975                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540327" y="4592782"/>
                <a:ext cx="527858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Fiducial: p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b="0" i="1" baseline="-25000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i="1" baseline="-25000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CN" dirty="0" smtClean="0"/>
                  <a:t> &gt; 60 GeV, </a:t>
                </a:r>
                <a:r>
                  <a:rPr lang="en-US" altLang="zh-CN" dirty="0"/>
                  <a:t>p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i="1" baseline="-25000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b="0" i="1" baseline="-2500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zh-CN" dirty="0"/>
                  <a:t> &gt; 50 GeV, </a:t>
                </a:r>
                <a:r>
                  <a:rPr lang="en-US" altLang="zh-CN" dirty="0" smtClean="0"/>
                  <a:t>|</a:t>
                </a:r>
                <a:r>
                  <a:rPr lang="en-US" altLang="zh-CN" dirty="0" err="1" smtClean="0">
                    <a:latin typeface="Symbol" panose="05050102010706020507" pitchFamily="18" charset="2"/>
                  </a:rPr>
                  <a:t>h</a:t>
                </a:r>
                <a:r>
                  <a:rPr lang="en-US" altLang="zh-CN" baseline="-25000" dirty="0" err="1" smtClean="0"/>
                  <a:t>j</a:t>
                </a:r>
                <a:r>
                  <a:rPr lang="en-US" altLang="zh-CN" dirty="0" smtClean="0"/>
                  <a:t>|&lt;4.7 </a:t>
                </a:r>
              </a:p>
              <a:p>
                <a:r>
                  <a:rPr lang="en-US" altLang="zh-CN" dirty="0" err="1" smtClean="0"/>
                  <a:t>M</a:t>
                </a:r>
                <a:r>
                  <a:rPr lang="en-US" altLang="zh-CN" baseline="-25000" dirty="0" err="1" smtClean="0"/>
                  <a:t>jj</a:t>
                </a:r>
                <a:r>
                  <a:rPr lang="en-US" altLang="zh-CN" dirty="0" smtClean="0"/>
                  <a:t> &gt; 1 </a:t>
                </a:r>
                <a:r>
                  <a:rPr lang="en-US" altLang="zh-CN" dirty="0" err="1" smtClean="0"/>
                  <a:t>TeV</a:t>
                </a:r>
                <a:r>
                  <a:rPr lang="en-US" altLang="zh-CN" dirty="0" smtClean="0"/>
                  <a:t> </a:t>
                </a:r>
              </a:p>
              <a:p>
                <a:r>
                  <a:rPr lang="en-US" altLang="zh-CN" dirty="0" smtClean="0"/>
                  <a:t>Measured Cross section: 0.42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altLang="zh-CN" dirty="0" smtClean="0"/>
                  <a:t>0.04(stat)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altLang="zh-CN" dirty="0" smtClean="0"/>
                  <a:t>0.09(</a:t>
                </a:r>
                <a:r>
                  <a:rPr lang="en-US" altLang="zh-CN" dirty="0" err="1" smtClean="0"/>
                  <a:t>syst</a:t>
                </a:r>
                <a:r>
                  <a:rPr lang="en-US" altLang="zh-CN" dirty="0" smtClean="0"/>
                  <a:t>)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altLang="zh-CN" dirty="0" smtClean="0"/>
                  <a:t>0.01(</a:t>
                </a:r>
                <a:r>
                  <a:rPr lang="en-US" altLang="zh-CN" dirty="0" err="1" smtClean="0"/>
                  <a:t>lumi</a:t>
                </a:r>
                <a:r>
                  <a:rPr lang="en-US" altLang="zh-CN" dirty="0" smtClean="0"/>
                  <a:t>) </a:t>
                </a:r>
                <a:r>
                  <a:rPr lang="en-US" altLang="zh-CN" dirty="0" smtClean="0"/>
                  <a:t> </a:t>
                </a:r>
                <a:r>
                  <a:rPr lang="en-US" altLang="zh-CN" dirty="0" err="1" smtClean="0"/>
                  <a:t>pb</a:t>
                </a:r>
                <a:r>
                  <a:rPr lang="en-US" altLang="zh-CN" smtClean="0"/>
                  <a:t> </a:t>
                </a:r>
                <a:endParaRPr lang="zh-CN" altLang="en-US" dirty="0"/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327" y="4592782"/>
                <a:ext cx="5278582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1039" t="-3553" b="-71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FFD5-E33B-47C4-9917-949B3A5CF29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702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VBS Z production (ATLAS) 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-1" y="180459"/>
            <a:ext cx="268085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ATLAS: JHEP 04(2014) 031 </a:t>
            </a:r>
            <a:endParaRPr lang="zh-CN" altLang="en-US" dirty="0"/>
          </a:p>
        </p:txBody>
      </p:sp>
      <p:pic>
        <p:nvPicPr>
          <p:cNvPr id="5" name="图片 4" descr="屏幕剪辑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90" y="1531516"/>
            <a:ext cx="2264995" cy="169645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678417" y="1531516"/>
            <a:ext cx="7112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Z production in VBS can be used to study coupling of gauge bosons </a:t>
            </a:r>
            <a:endParaRPr lang="zh-CN" altLang="en-US" dirty="0"/>
          </a:p>
        </p:txBody>
      </p:sp>
      <p:pic>
        <p:nvPicPr>
          <p:cNvPr id="6" name="图片 5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070" y="2288735"/>
            <a:ext cx="4345044" cy="44086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0" y="3456686"/>
                <a:ext cx="643407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Search region: </a:t>
                </a:r>
              </a:p>
              <a:p>
                <a:r>
                  <a:rPr lang="en-US" altLang="zh-CN" dirty="0"/>
                  <a:t>	</a:t>
                </a:r>
                <a:r>
                  <a:rPr lang="en-US" altLang="zh-CN" dirty="0" smtClean="0"/>
                  <a:t>81 &lt; </a:t>
                </a:r>
                <a:r>
                  <a:rPr lang="en-US" altLang="zh-CN" dirty="0" err="1" smtClean="0"/>
                  <a:t>M</a:t>
                </a:r>
                <a:r>
                  <a:rPr lang="en-US" altLang="zh-CN" baseline="-25000" dirty="0" err="1" smtClean="0"/>
                  <a:t>ll</a:t>
                </a:r>
                <a:r>
                  <a:rPr lang="en-US" altLang="zh-CN" dirty="0" smtClean="0"/>
                  <a:t> &lt; 101 GeV P</a:t>
                </a:r>
                <a:r>
                  <a:rPr lang="en-US" altLang="zh-CN" baseline="-25000" dirty="0" smtClean="0"/>
                  <a:t>T</a:t>
                </a:r>
                <a:r>
                  <a:rPr lang="en-US" altLang="zh-CN" dirty="0" smtClean="0"/>
                  <a:t>(</a:t>
                </a:r>
                <a:r>
                  <a:rPr lang="en-US" altLang="zh-CN" dirty="0" err="1" smtClean="0"/>
                  <a:t>ll</a:t>
                </a:r>
                <a:r>
                  <a:rPr lang="en-US" altLang="zh-CN" dirty="0" smtClean="0"/>
                  <a:t>) &gt; 20 GeV</a:t>
                </a:r>
              </a:p>
              <a:p>
                <a:r>
                  <a:rPr lang="en-US" altLang="zh-CN" dirty="0"/>
                  <a:t> </a:t>
                </a:r>
                <a:r>
                  <a:rPr lang="en-US" altLang="zh-CN" dirty="0" smtClean="0"/>
                  <a:t>                 p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i="1" baseline="-25000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i="1" baseline="-25000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CN" dirty="0" smtClean="0"/>
                  <a:t> &gt; 55 GeV, </a:t>
                </a:r>
                <a:r>
                  <a:rPr lang="en-US" altLang="zh-CN" dirty="0"/>
                  <a:t>p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i="1" baseline="-25000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b="0" i="1" baseline="-2500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zh-CN" dirty="0"/>
                  <a:t> </a:t>
                </a:r>
                <a:r>
                  <a:rPr lang="en-US" altLang="zh-CN" dirty="0" smtClean="0"/>
                  <a:t>&gt; 45 GeV </a:t>
                </a:r>
              </a:p>
              <a:p>
                <a:r>
                  <a:rPr lang="en-US" altLang="zh-CN" dirty="0"/>
                  <a:t> </a:t>
                </a:r>
                <a:r>
                  <a:rPr lang="en-US" altLang="zh-CN" dirty="0" smtClean="0"/>
                  <a:t>                  </a:t>
                </a:r>
                <a:r>
                  <a:rPr lang="en-US" altLang="zh-CN" dirty="0" err="1" smtClean="0"/>
                  <a:t>M</a:t>
                </a:r>
                <a:r>
                  <a:rPr lang="en-US" altLang="zh-CN" baseline="-25000" dirty="0" err="1" smtClean="0"/>
                  <a:t>jj</a:t>
                </a:r>
                <a:r>
                  <a:rPr lang="en-US" altLang="zh-CN" dirty="0" smtClean="0"/>
                  <a:t> &gt; 250 GeV </a:t>
                </a:r>
              </a:p>
              <a:p>
                <a:r>
                  <a:rPr lang="en-US" altLang="zh-CN" dirty="0"/>
                  <a:t> </a:t>
                </a:r>
                <a:r>
                  <a:rPr lang="en-US" altLang="zh-CN" dirty="0" smtClean="0"/>
                  <a:t>                 No jet with </a:t>
                </a:r>
                <a:r>
                  <a:rPr lang="en-US" altLang="zh-CN" dirty="0" err="1" smtClean="0"/>
                  <a:t>p</a:t>
                </a:r>
                <a:r>
                  <a:rPr lang="en-US" altLang="zh-CN" baseline="-25000" dirty="0" err="1" smtClean="0"/>
                  <a:t>T</a:t>
                </a:r>
                <a:r>
                  <a:rPr lang="en-US" altLang="zh-CN" dirty="0" smtClean="0"/>
                  <a:t> &gt; 25 GeV between j</a:t>
                </a:r>
                <a:r>
                  <a:rPr lang="en-US" altLang="zh-CN" baseline="-25000" dirty="0" smtClean="0"/>
                  <a:t>1</a:t>
                </a:r>
                <a:r>
                  <a:rPr lang="en-US" altLang="zh-CN" dirty="0" smtClean="0"/>
                  <a:t> and j</a:t>
                </a:r>
                <a:r>
                  <a:rPr lang="en-US" altLang="zh-CN" baseline="-25000" dirty="0" smtClean="0"/>
                  <a:t>2</a:t>
                </a:r>
                <a:r>
                  <a:rPr lang="en-US" altLang="zh-CN" dirty="0" smtClean="0"/>
                  <a:t>.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456686"/>
                <a:ext cx="6434070" cy="1477328"/>
              </a:xfrm>
              <a:prstGeom prst="rect">
                <a:avLst/>
              </a:prstGeom>
              <a:blipFill rotWithShape="0">
                <a:blip r:embed="rId4"/>
                <a:stretch>
                  <a:fillRect l="-758" t="-2066" b="-57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/>
          <p:cNvSpPr txBox="1"/>
          <p:nvPr/>
        </p:nvSpPr>
        <p:spPr>
          <a:xfrm>
            <a:off x="92890" y="4993968"/>
            <a:ext cx="5175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Signal significance &gt; 5</a:t>
            </a:r>
            <a:r>
              <a:rPr lang="en-US" altLang="zh-CN" dirty="0" smtClean="0">
                <a:latin typeface="Symbol" panose="05050102010706020507" pitchFamily="18" charset="2"/>
              </a:rPr>
              <a:t>s</a:t>
            </a:r>
          </a:p>
          <a:p>
            <a:endParaRPr lang="en-US" altLang="zh-CN" dirty="0">
              <a:latin typeface="Symbol" panose="05050102010706020507" pitchFamily="18" charset="2"/>
            </a:endParaRPr>
          </a:p>
          <a:p>
            <a:endParaRPr lang="zh-CN" altLang="en-US" dirty="0">
              <a:latin typeface="Symbol" panose="05050102010706020507" pitchFamily="18" charset="2"/>
            </a:endParaRPr>
          </a:p>
        </p:txBody>
      </p:sp>
      <p:pic>
        <p:nvPicPr>
          <p:cNvPr id="10" name="图片 9" descr="屏幕剪辑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0" y="5735782"/>
            <a:ext cx="6046034" cy="961628"/>
          </a:xfrm>
          <a:prstGeom prst="rect">
            <a:avLst/>
          </a:prstGeom>
        </p:spPr>
      </p:pic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FFD5-E33B-47C4-9917-949B3A5CF29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387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W</a:t>
            </a:r>
            <a:r>
              <a:rPr lang="en-US" altLang="zh-CN" dirty="0" err="1" smtClean="0">
                <a:latin typeface="Symbol" panose="05050102010706020507" pitchFamily="18" charset="2"/>
              </a:rPr>
              <a:t>g</a:t>
            </a:r>
            <a:r>
              <a:rPr lang="en-US" altLang="zh-CN" dirty="0" smtClean="0"/>
              <a:t> production in VBS</a:t>
            </a:r>
            <a:endParaRPr lang="zh-CN" altLang="en-US" dirty="0"/>
          </a:p>
        </p:txBody>
      </p:sp>
      <p:pic>
        <p:nvPicPr>
          <p:cNvPr id="4" name="图片 3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5" y="1757566"/>
            <a:ext cx="5165827" cy="14254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0" y="0"/>
            <a:ext cx="203661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CMS SMP-14-011</a:t>
            </a:r>
            <a:endParaRPr lang="zh-CN" altLang="en-US" dirty="0"/>
          </a:p>
        </p:txBody>
      </p:sp>
      <p:pic>
        <p:nvPicPr>
          <p:cNvPr id="6" name="图片 5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97" y="3470564"/>
            <a:ext cx="6739918" cy="31754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7193415" y="2078182"/>
                <a:ext cx="469378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 smtClean="0"/>
                  <a:t>Electroweak production significance 2.7 </a:t>
                </a:r>
                <a:r>
                  <a:rPr lang="en-US" altLang="zh-CN" dirty="0" smtClean="0">
                    <a:latin typeface="Symbol" panose="05050102010706020507" pitchFamily="18" charset="2"/>
                  </a:rPr>
                  <a:t>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 smtClean="0"/>
                  <a:t>Cross section greater than 4.3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zh-CN" dirty="0" smtClean="0"/>
                  <a:t>SM excluded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3415" y="2078182"/>
                <a:ext cx="4693785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779" t="-754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 descr="屏幕剪辑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588" y="3182970"/>
            <a:ext cx="4311612" cy="3352806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FFD5-E33B-47C4-9917-949B3A5CF29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829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Z</a:t>
            </a:r>
            <a:r>
              <a:rPr lang="en-US" altLang="zh-CN" dirty="0" err="1" smtClean="0">
                <a:latin typeface="Symbol" panose="05050102010706020507" pitchFamily="18" charset="2"/>
              </a:rPr>
              <a:t>g</a:t>
            </a:r>
            <a:r>
              <a:rPr lang="en-US" altLang="zh-CN" dirty="0" smtClean="0"/>
              <a:t> production in VBS 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0" y="112991"/>
            <a:ext cx="201583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CMS SMP-14-018</a:t>
            </a:r>
            <a:endParaRPr lang="zh-CN" altLang="en-US" dirty="0"/>
          </a:p>
        </p:txBody>
      </p:sp>
      <p:pic>
        <p:nvPicPr>
          <p:cNvPr id="5" name="图片 4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82869"/>
            <a:ext cx="10126488" cy="2029108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111039" y="4612852"/>
            <a:ext cx="52427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M</a:t>
            </a:r>
            <a:r>
              <a:rPr lang="en-US" altLang="zh-CN" baseline="-25000" dirty="0" err="1" smtClean="0"/>
              <a:t>jj</a:t>
            </a:r>
            <a:r>
              <a:rPr lang="en-US" altLang="zh-CN" baseline="-25000" dirty="0" smtClean="0"/>
              <a:t> </a:t>
            </a:r>
            <a:r>
              <a:rPr lang="en-US" altLang="zh-CN" dirty="0" smtClean="0"/>
              <a:t>&gt; 800 GeV: 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         background: 0.6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         signal:             5.0 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          DATA               7 (significance of 4.5 </a:t>
            </a:r>
            <a:r>
              <a:rPr lang="en-US" altLang="zh-CN" dirty="0" smtClean="0">
                <a:latin typeface="Symbol" panose="05050102010706020507" pitchFamily="18" charset="2"/>
              </a:rPr>
              <a:t>s</a:t>
            </a:r>
            <a:r>
              <a:rPr lang="en-US" altLang="zh-CN" dirty="0" smtClean="0"/>
              <a:t>) </a:t>
            </a:r>
          </a:p>
          <a:p>
            <a:endParaRPr lang="zh-CN" altLang="en-US" dirty="0"/>
          </a:p>
        </p:txBody>
      </p:sp>
      <p:pic>
        <p:nvPicPr>
          <p:cNvPr id="11" name="图片 10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817" y="3642988"/>
            <a:ext cx="3325091" cy="270473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174172" y="6478737"/>
            <a:ext cx="3983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Cuts optimized for anomalous couplings 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FFD5-E33B-47C4-9917-949B3A5CF29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322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ZZ production (4-lepton)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282" y="1541351"/>
            <a:ext cx="11111346" cy="1021484"/>
          </a:xfrm>
        </p:spPr>
        <p:txBody>
          <a:bodyPr/>
          <a:lstStyle/>
          <a:p>
            <a:r>
              <a:rPr lang="en-US" altLang="zh-CN" dirty="0" smtClean="0"/>
              <a:t>Very clean signature to study the structure of electroweak theory and to test NNLO QCD correction </a:t>
            </a:r>
          </a:p>
          <a:p>
            <a:pPr marL="457200" lvl="1" indent="0">
              <a:buNone/>
            </a:pP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-1" y="65837"/>
            <a:ext cx="322118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CMS: PLB763(2016)280</a:t>
            </a:r>
          </a:p>
          <a:p>
            <a:r>
              <a:rPr lang="en-US" altLang="zh-CN" dirty="0" smtClean="0"/>
              <a:t>ATLAS: PRL116(2016)010801</a:t>
            </a:r>
            <a:endParaRPr lang="zh-CN" altLang="en-US" dirty="0"/>
          </a:p>
        </p:txBody>
      </p:sp>
      <p:pic>
        <p:nvPicPr>
          <p:cNvPr id="5" name="图片 4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012" y="2382590"/>
            <a:ext cx="4608208" cy="433761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888116" y="5628068"/>
            <a:ext cx="1959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PLB735(2014)311</a:t>
            </a:r>
            <a:endParaRPr lang="zh-CN" altLang="en-US" dirty="0"/>
          </a:p>
        </p:txBody>
      </p:sp>
      <p:pic>
        <p:nvPicPr>
          <p:cNvPr id="7" name="图片 6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32" y="2382590"/>
            <a:ext cx="4483951" cy="4475410"/>
          </a:xfrm>
          <a:prstGeom prst="rect">
            <a:avLst/>
          </a:prstGeom>
        </p:spPr>
      </p:pic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FFD5-E33B-47C4-9917-949B3A5CF295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32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072" y="182881"/>
            <a:ext cx="7906042" cy="6554531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FFD5-E33B-47C4-9917-949B3A5CF295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82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 of limits on quartic gauge couplings</a:t>
            </a:r>
            <a:endParaRPr lang="zh-CN" altLang="en-US" dirty="0"/>
          </a:p>
        </p:txBody>
      </p:sp>
      <p:pic>
        <p:nvPicPr>
          <p:cNvPr id="4" name="图片 3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99" y="1690688"/>
            <a:ext cx="5485255" cy="3945991"/>
          </a:xfrm>
          <a:prstGeom prst="rect">
            <a:avLst/>
          </a:prstGeom>
        </p:spPr>
      </p:pic>
      <p:pic>
        <p:nvPicPr>
          <p:cNvPr id="5" name="图片 4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410" y="1690688"/>
            <a:ext cx="5714091" cy="4079248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FFD5-E33B-47C4-9917-949B3A5CF295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927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Introduction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2"/>
          </p:nvPr>
        </p:nvSpPr>
        <p:spPr>
          <a:xfrm>
            <a:off x="5084242" y="1922700"/>
            <a:ext cx="6052331" cy="4341622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Measurement of SM  prerequisite to  searches for BSM</a:t>
            </a:r>
          </a:p>
          <a:p>
            <a:r>
              <a:rPr lang="en-US" altLang="zh-CN" dirty="0" smtClean="0"/>
              <a:t>Exciting on its own right: rare processes starting to be observed </a:t>
            </a:r>
          </a:p>
          <a:p>
            <a:r>
              <a:rPr lang="en-US" altLang="zh-CN" dirty="0" smtClean="0"/>
              <a:t>Search for new phenomena by precision measurement! </a:t>
            </a:r>
          </a:p>
          <a:p>
            <a:r>
              <a:rPr lang="en-US" altLang="zh-CN" dirty="0" smtClean="0"/>
              <a:t>Electroweak processes  </a:t>
            </a:r>
          </a:p>
          <a:p>
            <a:r>
              <a:rPr lang="en-US" altLang="zh-CN" dirty="0" smtClean="0"/>
              <a:t>Top related processes  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2700"/>
            <a:ext cx="5040296" cy="370110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378424" y="5894990"/>
            <a:ext cx="5950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8 orders of magnitude of electroweak measurements! 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7328847" y="5894990"/>
            <a:ext cx="3316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See also the parallel talks today and tomorrow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FFD5-E33B-47C4-9917-949B3A5CF29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98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Top production at the LHC </a:t>
            </a:r>
            <a:endParaRPr lang="zh-CN" altLang="en-US" dirty="0"/>
          </a:p>
        </p:txBody>
      </p:sp>
      <p:pic>
        <p:nvPicPr>
          <p:cNvPr id="4" name="图片 3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69" y="1690688"/>
            <a:ext cx="6978636" cy="1992171"/>
          </a:xfrm>
          <a:prstGeom prst="rect">
            <a:avLst/>
          </a:prstGeom>
        </p:spPr>
      </p:pic>
      <p:pic>
        <p:nvPicPr>
          <p:cNvPr id="5" name="图片 4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88" y="4212471"/>
            <a:ext cx="6139375" cy="2590770"/>
          </a:xfrm>
          <a:prstGeom prst="rect">
            <a:avLst/>
          </a:prstGeom>
        </p:spPr>
      </p:pic>
      <p:pic>
        <p:nvPicPr>
          <p:cNvPr id="6" name="图片 5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164" y="3150285"/>
            <a:ext cx="3105583" cy="21243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7427474" y="1683184"/>
                <a:ext cx="4384964" cy="9477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 smtClean="0"/>
                  <a:t>Single top produced through electroweak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𝑡</m:t>
                    </m:r>
                    <m:acc>
                      <m:accPr>
                        <m:chr m:val="̅"/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US" altLang="zh-CN" dirty="0" smtClean="0"/>
                  <a:t> produced through QCD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 smtClean="0"/>
                  <a:t>Top decay 100% to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 dirty="0" err="1" smtClean="0">
                        <a:latin typeface="Cambria Math" panose="02040503050406030204" pitchFamily="18" charset="0"/>
                      </a:rPr>
                      <m:t>𝑊𝑏</m:t>
                    </m:r>
                  </m:oMath>
                </a14:m>
                <a:r>
                  <a:rPr lang="en-US" altLang="zh-CN" dirty="0" smtClean="0"/>
                  <a:t> 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7474" y="1683184"/>
                <a:ext cx="4384964" cy="947760"/>
              </a:xfrm>
              <a:prstGeom prst="rect">
                <a:avLst/>
              </a:prstGeom>
              <a:blipFill rotWithShape="0">
                <a:blip r:embed="rId5"/>
                <a:stretch>
                  <a:fillRect l="-833" t="-3205" b="-64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7632441" y="5274656"/>
                <a:ext cx="354030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Topics: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 smtClean="0"/>
                  <a:t>Production cross sections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 smtClean="0"/>
                  <a:t>Search/observation of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𝑡𝑡𝑊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𝑡𝑡𝑍</m:t>
                    </m:r>
                  </m:oMath>
                </a14:m>
                <a:endParaRPr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 smtClean="0"/>
                  <a:t>Search for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𝑡𝑍</m:t>
                    </m:r>
                  </m:oMath>
                </a14:m>
                <a:r>
                  <a:rPr lang="en-US" altLang="zh-CN" dirty="0"/>
                  <a:t> (FCNC)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altLang="zh-CN" dirty="0"/>
                  <a:t> polarization in top decay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2441" y="5274656"/>
                <a:ext cx="3540306" cy="1477328"/>
              </a:xfrm>
              <a:prstGeom prst="rect">
                <a:avLst/>
              </a:prstGeom>
              <a:blipFill rotWithShape="0">
                <a:blip r:embed="rId6"/>
                <a:stretch>
                  <a:fillRect l="-1377" t="-2058" b="-53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FFD5-E33B-47C4-9917-949B3A5CF295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511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Top quark production Cross </a:t>
            </a:r>
            <a:r>
              <a:rPr lang="en-US" altLang="zh-CN" dirty="0"/>
              <a:t>S</a:t>
            </a:r>
            <a:r>
              <a:rPr lang="en-US" altLang="zh-CN" dirty="0" smtClean="0"/>
              <a:t>ections 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581" y="1485972"/>
            <a:ext cx="5946419" cy="471747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6" y="1687657"/>
            <a:ext cx="5954635" cy="406203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FFD5-E33B-47C4-9917-949B3A5CF295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111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470644"/>
                <a:ext cx="10515600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𝑡𝑡𝑊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 dirty="0" err="1" smtClean="0">
                        <a:latin typeface="Cambria Math" panose="02040503050406030204" pitchFamily="18" charset="0"/>
                      </a:rPr>
                      <m:t>𝑡𝑡𝑍</m:t>
                    </m:r>
                  </m:oMath>
                </a14:m>
                <a:r>
                  <a:rPr lang="en-US" altLang="zh-CN" dirty="0" smtClean="0"/>
                  <a:t> production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470644"/>
                <a:ext cx="10515600" cy="1325563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内容占位符 3" descr="屏幕剪辑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4" y="1690688"/>
            <a:ext cx="6009376" cy="4351338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838200" y="6317673"/>
                <a:ext cx="36506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𝑡𝑡𝑍</m:t>
                    </m:r>
                  </m:oMath>
                </a14:m>
                <a:r>
                  <a:rPr lang="en-US" altLang="zh-CN" dirty="0" smtClean="0"/>
                  <a:t>: 3.9 </a:t>
                </a:r>
                <a:r>
                  <a:rPr lang="en-US" altLang="zh-CN" dirty="0" smtClean="0">
                    <a:latin typeface="Symbol" panose="05050102010706020507" pitchFamily="18" charset="2"/>
                  </a:rPr>
                  <a:t>s</a:t>
                </a:r>
                <a:r>
                  <a:rPr lang="en-US" altLang="zh-CN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𝑡𝑡𝑊</m:t>
                    </m:r>
                  </m:oMath>
                </a14:m>
                <a:r>
                  <a:rPr lang="en-US" altLang="zh-CN" dirty="0" smtClean="0"/>
                  <a:t>: 2.2 </a:t>
                </a:r>
                <a:r>
                  <a:rPr lang="en-US" altLang="zh-CN" dirty="0">
                    <a:latin typeface="Symbol" panose="05050102010706020507" pitchFamily="18" charset="2"/>
                  </a:rPr>
                  <a:t>s</a:t>
                </a:r>
                <a:r>
                  <a:rPr lang="en-US" altLang="zh-CN" dirty="0" smtClean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317673"/>
                <a:ext cx="3650673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11475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/>
          <p:cNvSpPr txBox="1"/>
          <p:nvPr/>
        </p:nvSpPr>
        <p:spPr>
          <a:xfrm>
            <a:off x="86624" y="101312"/>
            <a:ext cx="3217685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ATLAS: </a:t>
            </a:r>
            <a:r>
              <a:rPr lang="en-US" altLang="zh-CN" dirty="0" err="1" smtClean="0"/>
              <a:t>arXiv</a:t>
            </a:r>
            <a:r>
              <a:rPr lang="en-US" altLang="zh-CN" dirty="0" smtClean="0"/>
              <a:t>: 1609.01599v1</a:t>
            </a:r>
            <a:endParaRPr lang="zh-CN" altLang="en-US" dirty="0"/>
          </a:p>
        </p:txBody>
      </p:sp>
      <p:pic>
        <p:nvPicPr>
          <p:cNvPr id="7" name="图片 6" descr="屏幕剪辑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100" y="1789880"/>
            <a:ext cx="5045700" cy="4351338"/>
          </a:xfrm>
          <a:prstGeom prst="rect">
            <a:avLst/>
          </a:prstGeom>
        </p:spPr>
      </p:pic>
      <p:pic>
        <p:nvPicPr>
          <p:cNvPr id="8" name="图片 7" descr="屏幕剪辑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756" y="285978"/>
            <a:ext cx="4063044" cy="113457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FFD5-E33B-47C4-9917-949B3A5CF295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212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Search for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𝑡𝑍</m:t>
                    </m:r>
                  </m:oMath>
                </a14:m>
                <a:r>
                  <a:rPr lang="en-US" altLang="zh-CN" dirty="0" smtClean="0"/>
                  <a:t> production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32449"/>
            <a:ext cx="2726334" cy="2381533"/>
          </a:xfrm>
          <a:prstGeom prst="rect">
            <a:avLst/>
          </a:prstGeom>
        </p:spPr>
      </p:pic>
      <p:pic>
        <p:nvPicPr>
          <p:cNvPr id="5" name="图片 4" descr="屏幕剪辑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13982"/>
            <a:ext cx="3115110" cy="1743318"/>
          </a:xfrm>
          <a:prstGeom prst="rect">
            <a:avLst/>
          </a:prstGeom>
        </p:spPr>
      </p:pic>
      <p:pic>
        <p:nvPicPr>
          <p:cNvPr id="6" name="图片 5" descr="屏幕剪辑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867" y="1456118"/>
            <a:ext cx="3077299" cy="1902330"/>
          </a:xfrm>
          <a:prstGeom prst="rect">
            <a:avLst/>
          </a:prstGeom>
        </p:spPr>
      </p:pic>
      <p:pic>
        <p:nvPicPr>
          <p:cNvPr id="7" name="图片 6" descr="屏幕剪辑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867" y="3813982"/>
            <a:ext cx="3390533" cy="271833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45474" y="187035"/>
            <a:ext cx="201583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CMS: TOP-12-039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8076678" y="1483953"/>
            <a:ext cx="41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/>
              <a:t>Very rare in SM 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/>
              <a:t>3-lepton + b-jet signature : 8.2 fb (</a:t>
            </a:r>
            <a:r>
              <a:rPr lang="en-US" altLang="zh-CN" dirty="0" err="1" smtClean="0"/>
              <a:t>theo</a:t>
            </a:r>
            <a:r>
              <a:rPr lang="en-US" altLang="zh-CN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/>
              <a:t>Sensitive to BSM (FCNC) 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8645236" y="4156364"/>
            <a:ext cx="3034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/>
              <a:t>Observation of 2.4 </a:t>
            </a:r>
            <a:r>
              <a:rPr lang="en-US" altLang="zh-CN" dirty="0" smtClean="0">
                <a:latin typeface="Symbol" panose="05050102010706020507" pitchFamily="18" charset="2"/>
              </a:rPr>
              <a:t>s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/>
              <a:t>Consistent with SM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FFD5-E33B-47C4-9917-949B3A5CF295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102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 of FCNC decay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87" y="1690688"/>
            <a:ext cx="5774201" cy="5167312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FFD5-E33B-47C4-9917-949B3A5CF295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06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altLang="zh-CN" dirty="0" smtClean="0"/>
                  <a:t> polarization in top decay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内容占位符 3" descr="屏幕剪辑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160" y="0"/>
            <a:ext cx="2361345" cy="2730808"/>
          </a:xfrm>
        </p:spPr>
      </p:pic>
      <p:pic>
        <p:nvPicPr>
          <p:cNvPr id="6" name="图片 5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060" y="3291840"/>
            <a:ext cx="3710940" cy="2539064"/>
          </a:xfrm>
          <a:prstGeom prst="rect">
            <a:avLst/>
          </a:prstGeom>
        </p:spPr>
      </p:pic>
      <p:pic>
        <p:nvPicPr>
          <p:cNvPr id="7" name="图片 6" descr="屏幕剪辑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115" y="5986604"/>
            <a:ext cx="5176090" cy="4905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261270" y="1480936"/>
                <a:ext cx="8587171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 smtClean="0"/>
                  <a:t>Measure the helicity fraction of the W bosons from top decay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 smtClean="0"/>
                  <a:t>Important test of the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 smtClean="0"/>
                  <a:t>structure of weak interaction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 smtClean="0"/>
                  <a:t>Sensitive to effects of new physics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 smtClean="0"/>
                  <a:t>The observable : angle between charged lepton(down type quark) and b quark direction in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altLang="zh-CN" dirty="0" smtClean="0"/>
                  <a:t> rest frame 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 smtClean="0"/>
                  <a:t>Best measurement so far: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𝑡</m:t>
                    </m:r>
                    <m:acc>
                      <m:accPr>
                        <m:chr m:val="̅"/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US" altLang="zh-CN" dirty="0" smtClean="0"/>
                  <a:t> in  1-lepton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70" y="1480936"/>
                <a:ext cx="8587171" cy="1754326"/>
              </a:xfrm>
              <a:prstGeom prst="rect">
                <a:avLst/>
              </a:prstGeom>
              <a:blipFill rotWithShape="0">
                <a:blip r:embed="rId6"/>
                <a:stretch>
                  <a:fillRect l="-497" t="-2083" b="-45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/>
          <p:cNvSpPr txBox="1"/>
          <p:nvPr/>
        </p:nvSpPr>
        <p:spPr>
          <a:xfrm>
            <a:off x="156210" y="66992"/>
            <a:ext cx="286131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ATLAS: arXiv:1612.02577v1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156210" y="3332088"/>
            <a:ext cx="8324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Event selection: Exactly one lepton, &gt;=4 jets (&gt;=1 b-tag)  </a:t>
            </a:r>
            <a:endParaRPr lang="zh-CN" altLang="en-US" dirty="0"/>
          </a:p>
        </p:txBody>
      </p:sp>
      <p:pic>
        <p:nvPicPr>
          <p:cNvPr id="11" name="图片 10" descr="屏幕剪辑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65" y="3798246"/>
            <a:ext cx="4603175" cy="289002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191861" y="4279874"/>
            <a:ext cx="3002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Exploit on-shell top and W masses in likelihood to pick the right permutation. 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FFD5-E33B-47C4-9917-949B3A5CF295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69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Summary: W helicity in  top decay  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869" y="1766825"/>
            <a:ext cx="7050690" cy="5091175"/>
          </a:xfrm>
          <a:prstGeom prst="rect">
            <a:avLst/>
          </a:prstGeom>
        </p:spPr>
      </p:pic>
      <p:sp>
        <p:nvSpPr>
          <p:cNvPr id="3" name="右箭头 2"/>
          <p:cNvSpPr/>
          <p:nvPr/>
        </p:nvSpPr>
        <p:spPr>
          <a:xfrm>
            <a:off x="1665027" y="4421875"/>
            <a:ext cx="518615" cy="1774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FFD5-E33B-47C4-9917-949B3A5CF295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52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Conclusions/Summary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More and more rare processes start to be observed</a:t>
            </a:r>
          </a:p>
          <a:p>
            <a:pPr lvl="1"/>
            <a:r>
              <a:rPr lang="en-US" altLang="zh-CN" dirty="0" smtClean="0"/>
              <a:t>The standard model is tested on an unprecedented scale</a:t>
            </a:r>
          </a:p>
          <a:p>
            <a:pPr lvl="1"/>
            <a:r>
              <a:rPr lang="en-US" altLang="zh-CN" dirty="0" smtClean="0"/>
              <a:t>No surprises yet</a:t>
            </a:r>
          </a:p>
          <a:p>
            <a:r>
              <a:rPr lang="en-US" altLang="zh-CN" dirty="0" smtClean="0"/>
              <a:t> Most results shown are from 8 </a:t>
            </a:r>
            <a:r>
              <a:rPr lang="en-US" altLang="zh-CN" dirty="0" err="1" smtClean="0"/>
              <a:t>TeV</a:t>
            </a:r>
            <a:r>
              <a:rPr lang="en-US" altLang="zh-CN" dirty="0" smtClean="0"/>
              <a:t> data. Expect updates soon!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FFD5-E33B-47C4-9917-949B3A5CF295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129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Electroweak measurement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US" altLang="zh-CN" dirty="0" smtClean="0"/>
              <a:t>Common methodology </a:t>
            </a:r>
          </a:p>
          <a:p>
            <a:pPr lvl="1"/>
            <a:r>
              <a:rPr lang="en-US" altLang="zh-CN" dirty="0" smtClean="0"/>
              <a:t>Exploit signatures of leptons, photon, MET </a:t>
            </a:r>
          </a:p>
          <a:p>
            <a:pPr lvl="1"/>
            <a:r>
              <a:rPr lang="en-US" altLang="zh-CN" dirty="0"/>
              <a:t>D</a:t>
            </a:r>
            <a:r>
              <a:rPr lang="en-US" altLang="zh-CN" dirty="0" smtClean="0"/>
              <a:t>ata-driven background estimation whenever possible </a:t>
            </a:r>
          </a:p>
          <a:p>
            <a:pPr lvl="1"/>
            <a:r>
              <a:rPr lang="en-US" altLang="zh-CN" dirty="0" smtClean="0"/>
              <a:t>“Prompt” background estimated by simulations </a:t>
            </a:r>
          </a:p>
          <a:p>
            <a:pPr lvl="1"/>
            <a:r>
              <a:rPr lang="en-US" altLang="zh-CN" dirty="0" smtClean="0"/>
              <a:t>Compare measured “fiducial/full cross sections”  with theory </a:t>
            </a:r>
          </a:p>
          <a:p>
            <a:pPr lvl="1"/>
            <a:r>
              <a:rPr lang="en-US" altLang="zh-CN" dirty="0" smtClean="0"/>
              <a:t>BSM effects parameterized with Effective Field Theory/Anomalous Couplings  </a:t>
            </a:r>
          </a:p>
          <a:p>
            <a:pPr marL="0" indent="0">
              <a:buNone/>
            </a:pPr>
            <a:r>
              <a:rPr lang="en-US" altLang="zh-CN" dirty="0" smtClean="0"/>
              <a:t>Topics in this talk: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1116330" y="5111571"/>
                <a:ext cx="1318260" cy="14807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l-PL" altLang="zh-CN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pl-PL" altLang="zh-CN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pl-PL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l-PL" altLang="zh-CN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altLang="zh-CN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  <m:sSup>
                        <m:sSupPr>
                          <m:ctrlPr>
                            <a:rPr lang="pl-PL" altLang="zh-CN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altLang="zh-CN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</m:oMath>
                  </m:oMathPara>
                </a14:m>
                <a:endParaRPr lang="pl-PL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altLang="zh-CN" i="1" dirty="0" smtClean="0">
                          <a:latin typeface="Cambria Math" panose="02040503050406030204" pitchFamily="18" charset="0"/>
                        </a:rPr>
                        <m:t>𝑊𝑊𝑊</m:t>
                      </m:r>
                    </m:oMath>
                  </m:oMathPara>
                </a14:m>
                <a:endParaRPr lang="en-US" altLang="zh-CN" dirty="0" smtClean="0"/>
              </a:p>
              <a:p>
                <a:r>
                  <a:rPr lang="en-US" altLang="zh-CN" dirty="0"/>
                  <a:t> </a:t>
                </a:r>
                <a:r>
                  <a:rPr lang="en-US" altLang="zh-CN" dirty="0" smtClean="0"/>
                  <a:t>   </a:t>
                </a:r>
                <a14:m>
                  <m:oMath xmlns:m="http://schemas.openxmlformats.org/officeDocument/2006/math">
                    <m:r>
                      <a:rPr lang="pl-PL" altLang="zh-CN" i="1" dirty="0">
                        <a:latin typeface="Cambria Math" panose="02040503050406030204" pitchFamily="18" charset="0"/>
                      </a:rPr>
                      <m:t>𝑍𝑍</m:t>
                    </m:r>
                  </m:oMath>
                </a14:m>
                <a:endParaRPr lang="pl-PL" altLang="zh-CN" dirty="0"/>
              </a:p>
              <a:p>
                <a:r>
                  <a:rPr lang="en-US" altLang="zh-CN" dirty="0" smtClean="0"/>
                  <a:t>              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330" y="5111571"/>
                <a:ext cx="1318260" cy="148072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3348990" y="5111571"/>
                <a:ext cx="131826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altLang="zh-CN" dirty="0" smtClean="0"/>
                  <a:t>VBS </a:t>
                </a:r>
                <a14:m>
                  <m:oMath xmlns:m="http://schemas.openxmlformats.org/officeDocument/2006/math">
                    <m:r>
                      <a:rPr lang="pl-PL" altLang="zh-CN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pl-PL" altLang="zh-CN" dirty="0"/>
                  <a:t> </a:t>
                </a:r>
              </a:p>
              <a:p>
                <a:r>
                  <a:rPr lang="pl-PL" altLang="zh-CN" dirty="0"/>
                  <a:t>VBS </a:t>
                </a:r>
                <a14:m>
                  <m:oMath xmlns:m="http://schemas.openxmlformats.org/officeDocument/2006/math">
                    <m:r>
                      <a:rPr lang="pl-PL" altLang="zh-CN" i="1" dirty="0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pl-PL" altLang="zh-CN" dirty="0"/>
              </a:p>
              <a:p>
                <a:r>
                  <a:rPr lang="pl-PL" altLang="zh-CN" dirty="0"/>
                  <a:t>VBS </a:t>
                </a:r>
                <a14:m>
                  <m:oMath xmlns:m="http://schemas.openxmlformats.org/officeDocument/2006/math">
                    <m:r>
                      <a:rPr lang="pl-PL" altLang="zh-CN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zh-CN" altLang="pl-PL" i="1" dirty="0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CN" b="0" i="0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zh-CN" b="0" i="0" dirty="0" smtClean="0">
                        <a:latin typeface="Cambria Math" panose="02040503050406030204" pitchFamily="18" charset="0"/>
                      </a:rPr>
                      <m:t>Z</m:t>
                    </m:r>
                    <m:r>
                      <a:rPr lang="zh-CN" altLang="pl-PL" i="1" dirty="0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pl-PL" altLang="zh-CN" dirty="0"/>
              </a:p>
              <a:p>
                <a:r>
                  <a:rPr lang="en-US" altLang="zh-CN" dirty="0" smtClean="0"/>
                  <a:t>              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990" y="5111571"/>
                <a:ext cx="1318260" cy="1200329"/>
              </a:xfrm>
              <a:prstGeom prst="rect">
                <a:avLst/>
              </a:prstGeom>
              <a:blipFill rotWithShape="0">
                <a:blip r:embed="rId3"/>
                <a:stretch>
                  <a:fillRect l="-3687" t="-30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/>
          <p:cNvSpPr txBox="1"/>
          <p:nvPr/>
        </p:nvSpPr>
        <p:spPr>
          <a:xfrm>
            <a:off x="7360170" y="4353305"/>
            <a:ext cx="41218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See also talks at this workshop by </a:t>
            </a:r>
          </a:p>
          <a:p>
            <a:r>
              <a:rPr lang="en-US" altLang="zh-CN" dirty="0" smtClean="0"/>
              <a:t>Karri DIPETRILLO (Harvard and IHEP)</a:t>
            </a:r>
          </a:p>
          <a:p>
            <a:r>
              <a:rPr lang="en-US" altLang="zh-CN" dirty="0" err="1"/>
              <a:t>Leggat</a:t>
            </a:r>
            <a:r>
              <a:rPr lang="en-US" altLang="zh-CN" dirty="0"/>
              <a:t> DUNCAN </a:t>
            </a:r>
            <a:r>
              <a:rPr lang="en-US" altLang="zh-CN" dirty="0" smtClean="0"/>
              <a:t>(IHEP)</a:t>
            </a:r>
          </a:p>
          <a:p>
            <a:r>
              <a:rPr lang="en-US" altLang="zh-CN" dirty="0" err="1"/>
              <a:t>Qun</a:t>
            </a:r>
            <a:r>
              <a:rPr lang="en-US" altLang="zh-CN" dirty="0"/>
              <a:t> Wang(PKU</a:t>
            </a:r>
            <a:r>
              <a:rPr lang="en-US" altLang="zh-CN" dirty="0" smtClean="0"/>
              <a:t>)</a:t>
            </a:r>
          </a:p>
          <a:p>
            <a:r>
              <a:rPr lang="en-US" altLang="zh-CN" dirty="0" err="1" smtClean="0"/>
              <a:t>Daneng</a:t>
            </a:r>
            <a:r>
              <a:rPr lang="en-US" altLang="zh-CN" dirty="0" smtClean="0"/>
              <a:t> Yang (PKU), </a:t>
            </a:r>
          </a:p>
          <a:p>
            <a:r>
              <a:rPr lang="en-US" altLang="zh-CN" dirty="0" err="1" smtClean="0"/>
              <a:t>Ruiqi</a:t>
            </a:r>
            <a:r>
              <a:rPr lang="en-US" altLang="zh-CN" dirty="0" smtClean="0"/>
              <a:t> Zhang(USTC),</a:t>
            </a:r>
          </a:p>
          <a:p>
            <a:r>
              <a:rPr lang="en-US" altLang="zh-CN" dirty="0" err="1" smtClean="0"/>
              <a:t>Fengwangdong</a:t>
            </a:r>
            <a:r>
              <a:rPr lang="en-US" altLang="zh-CN" dirty="0" smtClean="0"/>
              <a:t> Zhang(PKU)</a:t>
            </a:r>
          </a:p>
          <a:p>
            <a:r>
              <a:rPr lang="en-US" altLang="zh-CN" dirty="0" err="1" smtClean="0"/>
              <a:t>Zhaoru</a:t>
            </a:r>
            <a:r>
              <a:rPr lang="en-US" altLang="zh-CN" dirty="0" smtClean="0"/>
              <a:t> Zhang, Jing Li (PKU)</a:t>
            </a:r>
          </a:p>
          <a:p>
            <a:r>
              <a:rPr lang="en-US" altLang="zh-CN" dirty="0" smtClean="0"/>
              <a:t>….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FFD5-E33B-47C4-9917-949B3A5CF29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611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29" y="2653597"/>
            <a:ext cx="9010225" cy="3742709"/>
          </a:xfrm>
          <a:prstGeom prst="rect">
            <a:avLst/>
          </a:prstGeom>
        </p:spPr>
      </p:pic>
      <p:pic>
        <p:nvPicPr>
          <p:cNvPr id="6" name="图片 5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14" y="117438"/>
            <a:ext cx="10904600" cy="2536159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693624" y="4722125"/>
            <a:ext cx="2292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Unknown new physics at energy scale beyond the reach of the collider 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FFD5-E33B-47C4-9917-949B3A5CF29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633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7086" y="365125"/>
            <a:ext cx="10515600" cy="1325563"/>
          </a:xfrm>
        </p:spPr>
        <p:txBody>
          <a:bodyPr/>
          <a:lstStyle/>
          <a:p>
            <a:r>
              <a:rPr lang="en-US" altLang="zh-CN" dirty="0" smtClean="0"/>
              <a:t>CP conserving  Operators </a:t>
            </a:r>
            <a:endParaRPr lang="zh-CN" altLang="en-US" dirty="0"/>
          </a:p>
        </p:txBody>
      </p:sp>
      <p:pic>
        <p:nvPicPr>
          <p:cNvPr id="4" name="图片 3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882998"/>
            <a:ext cx="4343065" cy="1443213"/>
          </a:xfrm>
          <a:prstGeom prst="rect">
            <a:avLst/>
          </a:prstGeom>
        </p:spPr>
      </p:pic>
      <p:pic>
        <p:nvPicPr>
          <p:cNvPr id="5" name="图片 4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218" y="892268"/>
            <a:ext cx="5003893" cy="54246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662962" y="6363977"/>
            <a:ext cx="84374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Dim-6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6463145" y="6380018"/>
            <a:ext cx="74814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Dim-8 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FFD5-E33B-47C4-9917-949B3A5CF29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143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Measurement of W</a:t>
            </a:r>
            <a:r>
              <a:rPr lang="en-US" altLang="zh-CN" baseline="30000" dirty="0" smtClean="0"/>
              <a:t>+</a:t>
            </a:r>
            <a:r>
              <a:rPr lang="en-US" altLang="zh-CN" dirty="0" smtClean="0"/>
              <a:t>W</a:t>
            </a:r>
            <a:r>
              <a:rPr lang="en-US" altLang="zh-CN" baseline="30000" dirty="0" smtClean="0"/>
              <a:t>-</a:t>
            </a:r>
            <a:r>
              <a:rPr lang="en-US" altLang="zh-CN" dirty="0" smtClean="0"/>
              <a:t> cross section</a:t>
            </a:r>
            <a:endParaRPr lang="zh-CN" altLang="en-US" dirty="0"/>
          </a:p>
        </p:txBody>
      </p:sp>
      <p:pic>
        <p:nvPicPr>
          <p:cNvPr id="5" name="图片 4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98" y="1456655"/>
            <a:ext cx="8304628" cy="419564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23557" y="6049108"/>
            <a:ext cx="10438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Since 8 </a:t>
            </a:r>
            <a:r>
              <a:rPr lang="en-US" altLang="zh-CN" dirty="0" err="1" smtClean="0"/>
              <a:t>TeV</a:t>
            </a:r>
            <a:r>
              <a:rPr lang="en-US" altLang="zh-CN" dirty="0" smtClean="0"/>
              <a:t>: Theoretical uncertainty due to jet veto in event selection included</a:t>
            </a:r>
          </a:p>
          <a:p>
            <a:r>
              <a:rPr lang="en-US" altLang="zh-CN" dirty="0" smtClean="0"/>
              <a:t>PRD 85(2012)034011 , Steward and </a:t>
            </a:r>
            <a:r>
              <a:rPr lang="en-US" altLang="zh-CN" dirty="0" err="1" smtClean="0"/>
              <a:t>Tackmann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9537898" y="402094"/>
            <a:ext cx="265410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CMS, 13 </a:t>
            </a:r>
            <a:r>
              <a:rPr lang="en-US" altLang="zh-CN" dirty="0" err="1"/>
              <a:t>TeV</a:t>
            </a:r>
            <a:r>
              <a:rPr lang="en-US" altLang="zh-CN" dirty="0"/>
              <a:t>, 2.3 fb</a:t>
            </a:r>
            <a:r>
              <a:rPr lang="en-US" altLang="zh-CN" baseline="30000" dirty="0"/>
              <a:t>-1</a:t>
            </a:r>
            <a:r>
              <a:rPr lang="en-US" altLang="zh-CN" dirty="0"/>
              <a:t> : </a:t>
            </a:r>
            <a:r>
              <a:rPr lang="en-US" altLang="zh-CN" dirty="0">
                <a:solidFill>
                  <a:srgbClr val="00B050"/>
                </a:solidFill>
              </a:rPr>
              <a:t>CMS-PAS-SMP-16-006</a:t>
            </a:r>
          </a:p>
          <a:p>
            <a:r>
              <a:rPr lang="en-US" altLang="zh-CN" dirty="0" smtClean="0"/>
              <a:t>CMS</a:t>
            </a:r>
            <a:r>
              <a:rPr lang="en-US" altLang="zh-CN" dirty="0"/>
              <a:t>, 8 </a:t>
            </a:r>
            <a:r>
              <a:rPr lang="en-US" altLang="zh-CN" dirty="0" err="1"/>
              <a:t>TeV</a:t>
            </a:r>
            <a:r>
              <a:rPr lang="en-US" altLang="zh-CN" dirty="0"/>
              <a:t> 3.5 fb</a:t>
            </a:r>
            <a:r>
              <a:rPr lang="en-US" altLang="zh-CN" baseline="30000" dirty="0"/>
              <a:t>-1</a:t>
            </a:r>
            <a:r>
              <a:rPr lang="en-US" altLang="zh-CN" dirty="0"/>
              <a:t> : </a:t>
            </a:r>
            <a:r>
              <a:rPr lang="en-US" altLang="zh-CN" dirty="0" smtClean="0">
                <a:solidFill>
                  <a:srgbClr val="00B050"/>
                </a:solidFill>
              </a:rPr>
              <a:t>arXiv:1301.4698</a:t>
            </a:r>
            <a:endParaRPr lang="en-US" altLang="zh-CN" dirty="0">
              <a:solidFill>
                <a:srgbClr val="00B050"/>
              </a:solidFill>
            </a:endParaRPr>
          </a:p>
          <a:p>
            <a:r>
              <a:rPr lang="en-US" altLang="zh-CN" dirty="0" smtClean="0"/>
              <a:t>CMS</a:t>
            </a:r>
            <a:r>
              <a:rPr lang="en-US" altLang="zh-CN" dirty="0"/>
              <a:t>, 8 </a:t>
            </a:r>
            <a:r>
              <a:rPr lang="en-US" altLang="zh-CN" dirty="0" err="1"/>
              <a:t>TeV</a:t>
            </a:r>
            <a:r>
              <a:rPr lang="en-US" altLang="zh-CN" dirty="0"/>
              <a:t>, 19.4 fb</a:t>
            </a:r>
            <a:r>
              <a:rPr lang="en-US" altLang="zh-CN" baseline="30000" dirty="0"/>
              <a:t>-1</a:t>
            </a:r>
            <a:r>
              <a:rPr lang="en-US" altLang="zh-CN" dirty="0"/>
              <a:t> : </a:t>
            </a:r>
            <a:r>
              <a:rPr lang="en-US" altLang="zh-CN" dirty="0" smtClean="0">
                <a:solidFill>
                  <a:srgbClr val="00B050"/>
                </a:solidFill>
              </a:rPr>
              <a:t>arXiv:1507.03268</a:t>
            </a:r>
            <a:endParaRPr lang="en-US" altLang="zh-CN" dirty="0">
              <a:solidFill>
                <a:srgbClr val="00B050"/>
              </a:solidFill>
            </a:endParaRPr>
          </a:p>
          <a:p>
            <a:r>
              <a:rPr lang="en-US" altLang="zh-CN" dirty="0" smtClean="0"/>
              <a:t>CMS</a:t>
            </a:r>
            <a:r>
              <a:rPr lang="en-US" altLang="zh-CN" dirty="0"/>
              <a:t>, 7 </a:t>
            </a:r>
            <a:r>
              <a:rPr lang="en-US" altLang="zh-CN" dirty="0" err="1"/>
              <a:t>TeV</a:t>
            </a:r>
            <a:r>
              <a:rPr lang="en-US" altLang="zh-CN" dirty="0"/>
              <a:t>, 4.9 fb</a:t>
            </a:r>
            <a:r>
              <a:rPr lang="en-US" altLang="zh-CN" baseline="30000" dirty="0"/>
              <a:t>-1</a:t>
            </a:r>
            <a:r>
              <a:rPr lang="en-US" altLang="zh-CN" dirty="0"/>
              <a:t> : </a:t>
            </a:r>
            <a:r>
              <a:rPr lang="en-US" altLang="zh-CN" dirty="0" smtClean="0">
                <a:solidFill>
                  <a:srgbClr val="00B050"/>
                </a:solidFill>
              </a:rPr>
              <a:t>arXiv:1306.1126</a:t>
            </a:r>
            <a:endParaRPr lang="en-US" altLang="zh-CN" dirty="0">
              <a:solidFill>
                <a:srgbClr val="00B050"/>
              </a:solidFill>
            </a:endParaRPr>
          </a:p>
          <a:p>
            <a:r>
              <a:rPr lang="en-US" altLang="zh-CN" dirty="0" smtClean="0"/>
              <a:t>CMS</a:t>
            </a:r>
            <a:r>
              <a:rPr lang="en-US" altLang="zh-CN" dirty="0"/>
              <a:t>, 7 </a:t>
            </a:r>
            <a:r>
              <a:rPr lang="en-US" altLang="zh-CN" dirty="0" err="1"/>
              <a:t>TeV</a:t>
            </a:r>
            <a:r>
              <a:rPr lang="en-US" altLang="zh-CN" dirty="0"/>
              <a:t>, 36 pb</a:t>
            </a:r>
            <a:r>
              <a:rPr lang="en-US" altLang="zh-CN" baseline="30000" dirty="0"/>
              <a:t>-1 </a:t>
            </a:r>
            <a:r>
              <a:rPr lang="en-US" altLang="zh-CN" dirty="0"/>
              <a:t>: </a:t>
            </a:r>
            <a:r>
              <a:rPr lang="en-US" altLang="zh-CN" dirty="0" smtClean="0">
                <a:solidFill>
                  <a:srgbClr val="00B050"/>
                </a:solidFill>
              </a:rPr>
              <a:t>arXiv:1102.5429</a:t>
            </a:r>
            <a:endParaRPr lang="en-US" altLang="zh-CN" dirty="0">
              <a:solidFill>
                <a:srgbClr val="00B050"/>
              </a:solidFill>
            </a:endParaRPr>
          </a:p>
          <a:p>
            <a:r>
              <a:rPr lang="pt-BR" altLang="zh-CN" dirty="0" smtClean="0"/>
              <a:t>ATLAS</a:t>
            </a:r>
            <a:r>
              <a:rPr lang="pt-BR" altLang="zh-CN" dirty="0"/>
              <a:t>, 13 TeV, 3.2 fb</a:t>
            </a:r>
            <a:r>
              <a:rPr lang="pt-BR" altLang="zh-CN" baseline="30000" dirty="0"/>
              <a:t>-1</a:t>
            </a:r>
            <a:r>
              <a:rPr lang="pt-BR" altLang="zh-CN" dirty="0"/>
              <a:t> : </a:t>
            </a:r>
            <a:r>
              <a:rPr lang="pt-BR" altLang="zh-CN" dirty="0">
                <a:solidFill>
                  <a:srgbClr val="00B050"/>
                </a:solidFill>
              </a:rPr>
              <a:t>ATLAS-CONF-2016-090</a:t>
            </a:r>
          </a:p>
          <a:p>
            <a:r>
              <a:rPr lang="en-US" altLang="zh-CN" dirty="0" smtClean="0"/>
              <a:t>ATLAS</a:t>
            </a:r>
            <a:r>
              <a:rPr lang="en-US" altLang="zh-CN" dirty="0"/>
              <a:t>, 8 </a:t>
            </a:r>
            <a:r>
              <a:rPr lang="en-US" altLang="zh-CN" dirty="0" err="1"/>
              <a:t>TeV</a:t>
            </a:r>
            <a:r>
              <a:rPr lang="en-US" altLang="zh-CN" dirty="0"/>
              <a:t>, 20.3 fb</a:t>
            </a:r>
            <a:r>
              <a:rPr lang="en-US" altLang="zh-CN" baseline="30000" dirty="0"/>
              <a:t>-1</a:t>
            </a:r>
            <a:r>
              <a:rPr lang="en-US" altLang="zh-CN" dirty="0"/>
              <a:t> : </a:t>
            </a:r>
            <a:r>
              <a:rPr lang="en-US" altLang="zh-CN" dirty="0">
                <a:solidFill>
                  <a:srgbClr val="00B050"/>
                </a:solidFill>
              </a:rPr>
              <a:t>arXiv:1603.01702</a:t>
            </a:r>
          </a:p>
          <a:p>
            <a:r>
              <a:rPr lang="en-US" altLang="zh-CN" dirty="0" smtClean="0"/>
              <a:t>ATLAS </a:t>
            </a:r>
            <a:r>
              <a:rPr lang="en-US" altLang="zh-CN" dirty="0"/>
              <a:t>7 </a:t>
            </a:r>
            <a:r>
              <a:rPr lang="en-US" altLang="zh-CN" dirty="0" err="1"/>
              <a:t>TeV</a:t>
            </a:r>
            <a:r>
              <a:rPr lang="en-US" altLang="zh-CN" dirty="0"/>
              <a:t>, 4.9 fb</a:t>
            </a:r>
            <a:r>
              <a:rPr lang="en-US" altLang="zh-CN" baseline="30000" dirty="0"/>
              <a:t>-1</a:t>
            </a:r>
            <a:r>
              <a:rPr lang="en-US" altLang="zh-CN" dirty="0"/>
              <a:t> : </a:t>
            </a:r>
            <a:r>
              <a:rPr lang="en-US" altLang="zh-CN" dirty="0" smtClean="0">
                <a:solidFill>
                  <a:srgbClr val="00B050"/>
                </a:solidFill>
              </a:rPr>
              <a:t>arXiv:1210.2979</a:t>
            </a:r>
            <a:endParaRPr lang="en-US" altLang="zh-CN" dirty="0">
              <a:solidFill>
                <a:srgbClr val="00B050"/>
              </a:solidFill>
            </a:endParaRPr>
          </a:p>
          <a:p>
            <a:r>
              <a:rPr lang="en-US" altLang="zh-CN" dirty="0" smtClean="0"/>
              <a:t>ATLAS </a:t>
            </a:r>
            <a:r>
              <a:rPr lang="en-US" altLang="zh-CN" dirty="0"/>
              <a:t>7 </a:t>
            </a:r>
            <a:r>
              <a:rPr lang="en-US" altLang="zh-CN" dirty="0" err="1"/>
              <a:t>TeV</a:t>
            </a:r>
            <a:r>
              <a:rPr lang="en-US" altLang="zh-CN" dirty="0"/>
              <a:t>, 1.0 fb</a:t>
            </a:r>
            <a:r>
              <a:rPr lang="en-US" altLang="zh-CN" baseline="30000" dirty="0"/>
              <a:t>-1</a:t>
            </a:r>
            <a:r>
              <a:rPr lang="en-US" altLang="zh-CN" dirty="0"/>
              <a:t> : </a:t>
            </a:r>
            <a:r>
              <a:rPr lang="en-US" altLang="zh-CN" dirty="0" smtClean="0">
                <a:solidFill>
                  <a:srgbClr val="00B050"/>
                </a:solidFill>
              </a:rPr>
              <a:t>arXiv:1203.6232</a:t>
            </a:r>
            <a:endParaRPr lang="en-US" altLang="zh-CN" dirty="0">
              <a:solidFill>
                <a:srgbClr val="00B050"/>
              </a:solidFill>
            </a:endParaRPr>
          </a:p>
          <a:p>
            <a:r>
              <a:rPr lang="sv-SE" altLang="zh-CN" dirty="0" smtClean="0"/>
              <a:t>ATLAS </a:t>
            </a:r>
            <a:r>
              <a:rPr lang="sv-SE" altLang="zh-CN" dirty="0"/>
              <a:t>7 TeV, 34 pb</a:t>
            </a:r>
            <a:r>
              <a:rPr lang="sv-SE" altLang="zh-CN" baseline="30000" dirty="0"/>
              <a:t>-1</a:t>
            </a:r>
            <a:r>
              <a:rPr lang="sv-SE" altLang="zh-CN" dirty="0"/>
              <a:t> : </a:t>
            </a:r>
            <a:r>
              <a:rPr lang="sv-SE" altLang="zh-CN" dirty="0" smtClean="0">
                <a:solidFill>
                  <a:srgbClr val="00B050"/>
                </a:solidFill>
              </a:rPr>
              <a:t>arXiv:1104.5225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FFD5-E33B-47C4-9917-949B3A5CF29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286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Limits on EFT </a:t>
            </a:r>
            <a:endParaRPr lang="zh-CN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754125"/>
              </p:ext>
            </p:extLst>
          </p:nvPr>
        </p:nvGraphicFramePr>
        <p:xfrm>
          <a:off x="1904643" y="5087156"/>
          <a:ext cx="8127999" cy="155769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709333"/>
                <a:gridCol w="2709333"/>
                <a:gridCol w="2709333"/>
              </a:tblGrid>
              <a:tr h="445176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Parameter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CMS [TeV</a:t>
                      </a:r>
                      <a:r>
                        <a:rPr lang="en-US" altLang="zh-CN" baseline="30000" dirty="0" smtClean="0"/>
                        <a:t>-2</a:t>
                      </a:r>
                      <a:r>
                        <a:rPr lang="en-US" altLang="zh-CN" dirty="0" smtClean="0"/>
                        <a:t>]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ATLAS</a:t>
                      </a:r>
                      <a:r>
                        <a:rPr lang="en-US" altLang="zh-CN" baseline="0" dirty="0" smtClean="0"/>
                        <a:t> [TeV</a:t>
                      </a:r>
                      <a:r>
                        <a:rPr lang="en-US" altLang="zh-CN" baseline="30000" dirty="0" smtClean="0"/>
                        <a:t>-2</a:t>
                      </a:r>
                      <a:r>
                        <a:rPr lang="en-US" altLang="zh-CN" baseline="0" dirty="0" smtClean="0"/>
                        <a:t>]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</a:t>
                      </a:r>
                      <a:r>
                        <a:rPr lang="en-US" altLang="zh-CN" baseline="-25000" dirty="0" smtClean="0"/>
                        <a:t>WWW</a:t>
                      </a:r>
                      <a:r>
                        <a:rPr lang="en-US" altLang="zh-CN" dirty="0" smtClean="0"/>
                        <a:t>/</a:t>
                      </a:r>
                      <a:r>
                        <a:rPr lang="en-US" altLang="zh-CN" dirty="0" smtClean="0">
                          <a:latin typeface="Symbol" panose="05050102010706020507" pitchFamily="18" charset="2"/>
                        </a:rPr>
                        <a:t>L</a:t>
                      </a:r>
                      <a:r>
                        <a:rPr lang="en-US" altLang="zh-CN" baseline="30000" dirty="0" smtClean="0"/>
                        <a:t>2</a:t>
                      </a:r>
                      <a:endParaRPr lang="zh-CN" alt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[-5.7,</a:t>
                      </a:r>
                      <a:r>
                        <a:rPr lang="en-US" altLang="zh-CN" baseline="0" dirty="0" smtClean="0"/>
                        <a:t> 5.9]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[-4.6,4.6]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</a:t>
                      </a:r>
                      <a:r>
                        <a:rPr lang="en-US" altLang="zh-CN" baseline="-25000" dirty="0" smtClean="0"/>
                        <a:t>W</a:t>
                      </a:r>
                      <a:r>
                        <a:rPr lang="en-US" altLang="zh-CN" dirty="0" smtClean="0"/>
                        <a:t>/</a:t>
                      </a:r>
                      <a:r>
                        <a:rPr lang="en-US" altLang="zh-CN" dirty="0" smtClean="0">
                          <a:latin typeface="Symbol" panose="05050102010706020507" pitchFamily="18" charset="2"/>
                        </a:rPr>
                        <a:t>L</a:t>
                      </a:r>
                      <a:r>
                        <a:rPr lang="en-US" altLang="zh-CN" baseline="30000" dirty="0" smtClean="0"/>
                        <a:t>2</a:t>
                      </a:r>
                      <a:endParaRPr lang="zh-CN" alt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[-11.4,5.4]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[5.9,10.5]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</a:t>
                      </a:r>
                      <a:r>
                        <a:rPr lang="en-US" altLang="zh-CN" baseline="-25000" dirty="0" smtClean="0"/>
                        <a:t>B</a:t>
                      </a:r>
                      <a:r>
                        <a:rPr lang="en-US" altLang="zh-CN" dirty="0" smtClean="0"/>
                        <a:t>/</a:t>
                      </a:r>
                      <a:r>
                        <a:rPr lang="en-US" altLang="zh-CN" dirty="0" smtClean="0">
                          <a:latin typeface="Symbol" panose="05050102010706020507" pitchFamily="18" charset="2"/>
                        </a:rPr>
                        <a:t>L</a:t>
                      </a:r>
                      <a:r>
                        <a:rPr lang="en-US" altLang="zh-CN" baseline="30000" dirty="0" smtClean="0"/>
                        <a:t>2</a:t>
                      </a:r>
                      <a:endParaRPr lang="zh-CN" alt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[-29.2,23.9]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[-20.9,26.3]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图片 3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36" y="1317201"/>
            <a:ext cx="4097174" cy="3522804"/>
          </a:xfrm>
          <a:prstGeom prst="rect">
            <a:avLst/>
          </a:prstGeom>
        </p:spPr>
      </p:pic>
      <p:pic>
        <p:nvPicPr>
          <p:cNvPr id="5" name="图片 4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250" y="1342959"/>
            <a:ext cx="4946640" cy="3579086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FFD5-E33B-47C4-9917-949B3A5CF29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873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                          Same sign WW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-1" y="0"/>
            <a:ext cx="2962141" cy="9233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CMS: PRL114(2015)51801</a:t>
            </a:r>
          </a:p>
          <a:p>
            <a:r>
              <a:rPr lang="en-US" altLang="zh-CN" dirty="0"/>
              <a:t>ATLAS </a:t>
            </a:r>
            <a:r>
              <a:rPr lang="en-US" altLang="zh-CN" dirty="0" smtClean="0"/>
              <a:t>:PRL113(2014)141803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    arXiv:1611.02428v1</a:t>
            </a:r>
            <a:endParaRPr lang="zh-CN" altLang="en-US" dirty="0"/>
          </a:p>
        </p:txBody>
      </p:sp>
      <p:pic>
        <p:nvPicPr>
          <p:cNvPr id="5" name="图片 4" descr="屏幕剪辑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44" y="1117455"/>
            <a:ext cx="1607313" cy="1413816"/>
          </a:xfrm>
          <a:prstGeom prst="rect">
            <a:avLst/>
          </a:prstGeom>
        </p:spPr>
      </p:pic>
      <p:pic>
        <p:nvPicPr>
          <p:cNvPr id="6" name="图片 5" descr="屏幕剪辑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90" y="2856900"/>
            <a:ext cx="1526244" cy="1290179"/>
          </a:xfrm>
          <a:prstGeom prst="rect">
            <a:avLst/>
          </a:prstGeom>
        </p:spPr>
      </p:pic>
      <p:pic>
        <p:nvPicPr>
          <p:cNvPr id="7" name="图片 6" descr="屏幕剪辑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158" y="2800136"/>
            <a:ext cx="1419427" cy="1281112"/>
          </a:xfrm>
          <a:prstGeom prst="rect">
            <a:avLst/>
          </a:prstGeom>
        </p:spPr>
      </p:pic>
      <p:pic>
        <p:nvPicPr>
          <p:cNvPr id="8" name="图片 7" descr="屏幕剪辑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158" y="1117456"/>
            <a:ext cx="1383473" cy="1216312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217847" y="1577528"/>
            <a:ext cx="579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Stringent test of the 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Understanding the spontaneous electroweak gauge symmetry  breaking (W</a:t>
            </a:r>
            <a:r>
              <a:rPr lang="en-US" altLang="zh-CN" baseline="-25000" dirty="0" smtClean="0"/>
              <a:t>L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W</a:t>
            </a:r>
            <a:r>
              <a:rPr lang="en-US" altLang="zh-CN" baseline="-25000" dirty="0" err="1" smtClean="0"/>
              <a:t>L</a:t>
            </a:r>
            <a:r>
              <a:rPr lang="en-US" altLang="zh-CN" dirty="0" smtClean="0"/>
              <a:t> scattering) 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Sensitive to Quartic Gauge Couplings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VBS topology: large </a:t>
            </a:r>
            <a:r>
              <a:rPr lang="en-US" altLang="zh-CN" dirty="0" err="1" smtClean="0"/>
              <a:t>m</a:t>
            </a:r>
            <a:r>
              <a:rPr lang="en-US" altLang="zh-CN" baseline="-25000" dirty="0" err="1" smtClean="0"/>
              <a:t>jj</a:t>
            </a:r>
            <a:r>
              <a:rPr lang="en-US" altLang="zh-CN" dirty="0" smtClean="0"/>
              <a:t> and </a:t>
            </a:r>
            <a:r>
              <a:rPr lang="en-US" altLang="zh-CN" dirty="0" err="1" smtClean="0">
                <a:latin typeface="Symbol" panose="05050102010706020507" pitchFamily="18" charset="2"/>
              </a:rPr>
              <a:t>D</a:t>
            </a:r>
            <a:r>
              <a:rPr lang="en-US" altLang="zh-CN" dirty="0" err="1" smtClean="0"/>
              <a:t>y</a:t>
            </a:r>
            <a:r>
              <a:rPr lang="en-US" altLang="zh-CN" baseline="-25000" dirty="0" err="1" smtClean="0"/>
              <a:t>jj</a:t>
            </a:r>
            <a:r>
              <a:rPr lang="en-US" altLang="zh-CN" dirty="0" smtClean="0"/>
              <a:t>  </a:t>
            </a:r>
            <a:endParaRPr lang="zh-CN" altLang="en-US" dirty="0"/>
          </a:p>
        </p:txBody>
      </p:sp>
      <p:pic>
        <p:nvPicPr>
          <p:cNvPr id="1026" name="Picture 2" descr="https://twiki.cern.ch/twiki/pub/TWiki/TWikiDocGraphics/external-link.gif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975" y="-136525"/>
            <a:ext cx="12382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 descr="屏幕剪辑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311" y="3440692"/>
            <a:ext cx="3624492" cy="3164824"/>
          </a:xfrm>
          <a:prstGeom prst="rect">
            <a:avLst/>
          </a:prstGeom>
        </p:spPr>
      </p:pic>
      <p:pic>
        <p:nvPicPr>
          <p:cNvPr id="13" name="图片 12" descr="屏幕剪辑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887" y="3384645"/>
            <a:ext cx="3994503" cy="3034451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FFD5-E33B-47C4-9917-949B3A5CF29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91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Limits on BSM</a:t>
            </a:r>
            <a:r>
              <a:rPr lang="zh-CN" altLang="en-US" dirty="0" smtClean="0"/>
              <a:t> </a:t>
            </a:r>
            <a:r>
              <a:rPr lang="en-US" altLang="zh-CN" dirty="0" smtClean="0"/>
              <a:t>(CMS) </a:t>
            </a:r>
            <a:endParaRPr lang="zh-CN" altLang="en-US" dirty="0"/>
          </a:p>
        </p:txBody>
      </p:sp>
      <p:pic>
        <p:nvPicPr>
          <p:cNvPr id="4" name="图片 3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305" y="2368991"/>
            <a:ext cx="3568403" cy="3525237"/>
          </a:xfrm>
          <a:prstGeom prst="rect">
            <a:avLst/>
          </a:prstGeom>
        </p:spPr>
      </p:pic>
      <p:pic>
        <p:nvPicPr>
          <p:cNvPr id="5" name="图片 4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708" y="2540604"/>
            <a:ext cx="3727874" cy="325316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823251" y="5894228"/>
            <a:ext cx="2871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Georgi-Machacek</a:t>
            </a:r>
            <a:r>
              <a:rPr lang="en-US" altLang="zh-CN" dirty="0" smtClean="0"/>
              <a:t> Model of Higgs triplets 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877" y="2440144"/>
            <a:ext cx="3863462" cy="282212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38200" y="5580686"/>
            <a:ext cx="2964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K-matrix </a:t>
            </a:r>
            <a:r>
              <a:rPr lang="en-US" altLang="zh-CN" dirty="0" err="1" smtClean="0"/>
              <a:t>unitarization</a:t>
            </a:r>
            <a:r>
              <a:rPr lang="en-US" altLang="zh-CN" dirty="0" smtClean="0"/>
              <a:t> applied!</a:t>
            </a:r>
          </a:p>
          <a:p>
            <a:r>
              <a:rPr lang="en-US" altLang="zh-CN" dirty="0" smtClean="0"/>
              <a:t>arXiv:0806.4145v1 </a:t>
            </a:r>
            <a:endParaRPr lang="zh-CN" altLang="en-US" dirty="0"/>
          </a:p>
        </p:txBody>
      </p:sp>
      <p:pic>
        <p:nvPicPr>
          <p:cNvPr id="9" name="图片 8" descr="屏幕剪辑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533" y="237833"/>
            <a:ext cx="3279424" cy="2202311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FFD5-E33B-47C4-9917-949B3A5CF29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27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5279</TotalTime>
  <Words>916</Words>
  <Application>Microsoft Office PowerPoint</Application>
  <PresentationFormat>宽屏</PresentationFormat>
  <Paragraphs>192</Paragraphs>
  <Slides>27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5" baseType="lpstr">
      <vt:lpstr>宋体</vt:lpstr>
      <vt:lpstr>Arial</vt:lpstr>
      <vt:lpstr>Calibri</vt:lpstr>
      <vt:lpstr>Calibri Light</vt:lpstr>
      <vt:lpstr>Cambria Math</vt:lpstr>
      <vt:lpstr>Symbol</vt:lpstr>
      <vt:lpstr>Wingdings</vt:lpstr>
      <vt:lpstr>Office 主题</vt:lpstr>
      <vt:lpstr>Selected Recent results on SM and top physics from ATLAS and CMS </vt:lpstr>
      <vt:lpstr>Introduction </vt:lpstr>
      <vt:lpstr>Electroweak measurement</vt:lpstr>
      <vt:lpstr>PowerPoint 演示文稿</vt:lpstr>
      <vt:lpstr>CP conserving  Operators </vt:lpstr>
      <vt:lpstr>Measurement of W+W- cross section</vt:lpstr>
      <vt:lpstr>Limits on EFT </vt:lpstr>
      <vt:lpstr>                           Same sign WW</vt:lpstr>
      <vt:lpstr>Limits on BSM (CMS) </vt:lpstr>
      <vt:lpstr>Perspective on WW electroweak VBS </vt:lpstr>
      <vt:lpstr>WWW production at ATLAS  </vt:lpstr>
      <vt:lpstr>Results and Limits </vt:lpstr>
      <vt:lpstr>VBS W production (CMS)</vt:lpstr>
      <vt:lpstr>VBS Z production (ATLAS) </vt:lpstr>
      <vt:lpstr>Wg production in VBS</vt:lpstr>
      <vt:lpstr>Zg production in VBS </vt:lpstr>
      <vt:lpstr>ZZ production (4-lepton)</vt:lpstr>
      <vt:lpstr>PowerPoint 演示文稿</vt:lpstr>
      <vt:lpstr>Summary of limits on quartic gauge couplings</vt:lpstr>
      <vt:lpstr>Top production at the LHC </vt:lpstr>
      <vt:lpstr>Top quark production Cross Sections </vt:lpstr>
      <vt:lpstr>ttW ttZ production </vt:lpstr>
      <vt:lpstr>Search for tZ production</vt:lpstr>
      <vt:lpstr>Summary of FCNC decay</vt:lpstr>
      <vt:lpstr>W polarization in top decay </vt:lpstr>
      <vt:lpstr>Summary: W helicity in  top decay  </vt:lpstr>
      <vt:lpstr>Conclusions/Summary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Selected Recent results on SM and top physics from ATLAS and CMS </dc:title>
  <dc:creator>yanwen liu</dc:creator>
  <cp:lastModifiedBy>yanwen liu</cp:lastModifiedBy>
  <cp:revision>274</cp:revision>
  <dcterms:created xsi:type="dcterms:W3CDTF">2016-12-08T09:34:51Z</dcterms:created>
  <dcterms:modified xsi:type="dcterms:W3CDTF">2016-12-18T09:13:48Z</dcterms:modified>
</cp:coreProperties>
</file>