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84" r:id="rId4"/>
    <p:sldId id="258" r:id="rId5"/>
    <p:sldId id="333" r:id="rId6"/>
    <p:sldId id="274" r:id="rId7"/>
    <p:sldId id="319" r:id="rId8"/>
    <p:sldId id="304" r:id="rId9"/>
    <p:sldId id="306" r:id="rId10"/>
    <p:sldId id="321" r:id="rId11"/>
    <p:sldId id="323" r:id="rId12"/>
    <p:sldId id="318" r:id="rId13"/>
    <p:sldId id="313" r:id="rId14"/>
    <p:sldId id="334" r:id="rId15"/>
    <p:sldId id="335" r:id="rId16"/>
    <p:sldId id="320" r:id="rId17"/>
    <p:sldId id="314" r:id="rId18"/>
    <p:sldId id="328" r:id="rId19"/>
    <p:sldId id="317" r:id="rId20"/>
    <p:sldId id="332" r:id="rId21"/>
    <p:sldId id="308" r:id="rId22"/>
    <p:sldId id="309" r:id="rId23"/>
    <p:sldId id="312" r:id="rId24"/>
    <p:sldId id="276" r:id="rId25"/>
    <p:sldId id="299" r:id="rId26"/>
    <p:sldId id="298" r:id="rId27"/>
    <p:sldId id="302" r:id="rId28"/>
    <p:sldId id="303" r:id="rId29"/>
    <p:sldId id="30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BDB2479-D952-4376-9166-9CEA3F72CD81}">
          <p14:sldIdLst>
            <p14:sldId id="256"/>
            <p14:sldId id="257"/>
            <p14:sldId id="284"/>
            <p14:sldId id="258"/>
            <p14:sldId id="333"/>
            <p14:sldId id="274"/>
            <p14:sldId id="319"/>
            <p14:sldId id="304"/>
            <p14:sldId id="306"/>
            <p14:sldId id="321"/>
            <p14:sldId id="323"/>
            <p14:sldId id="318"/>
            <p14:sldId id="313"/>
            <p14:sldId id="334"/>
            <p14:sldId id="335"/>
            <p14:sldId id="320"/>
            <p14:sldId id="314"/>
            <p14:sldId id="328"/>
            <p14:sldId id="317"/>
            <p14:sldId id="332"/>
            <p14:sldId id="308"/>
            <p14:sldId id="309"/>
            <p14:sldId id="312"/>
            <p14:sldId id="276"/>
            <p14:sldId id="299"/>
            <p14:sldId id="298"/>
            <p14:sldId id="302"/>
            <p14:sldId id="303"/>
            <p14:sldId id="307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6" d="100"/>
          <a:sy n="96" d="100"/>
        </p:scale>
        <p:origin x="-1085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-3173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115DC-9E9F-4162-BCE7-46D24B4F2EC8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ffff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E22E6-F55C-4C7F-A7E0-E3D3662B7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185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357D5-1771-42BE-AF72-608788F23774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ffff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CA08C-F8A4-4EEC-8AB6-491FE623B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029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CA08C-F8A4-4EEC-8AB6-491FE623B7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93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CA08C-F8A4-4EEC-8AB6-491FE623B7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4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CA08C-F8A4-4EEC-8AB6-491FE623B7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21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CA08C-F8A4-4EEC-8AB6-491FE623B7B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23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CA08C-F8A4-4EEC-8AB6-491FE623B7B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28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CA08C-F8A4-4EEC-8AB6-491FE623B7B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20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CA08C-F8A4-4EEC-8AB6-491FE623B7B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82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CA08C-F8A4-4EEC-8AB6-491FE623B7B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82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CA08C-F8A4-4EEC-8AB6-491FE623B7B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362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CA08C-F8A4-4EEC-8AB6-491FE623B7B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362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CA08C-F8A4-4EEC-8AB6-491FE623B7B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41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CA08C-F8A4-4EEC-8AB6-491FE623B7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936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CA08C-F8A4-4EEC-8AB6-491FE623B7B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448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CA08C-F8A4-4EEC-8AB6-491FE623B7B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239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CA08C-F8A4-4EEC-8AB6-491FE623B7B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41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CA08C-F8A4-4EEC-8AB6-491FE623B7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48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CA08C-F8A4-4EEC-8AB6-491FE623B7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44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CA08C-F8A4-4EEC-8AB6-491FE623B7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28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CA08C-F8A4-4EEC-8AB6-491FE623B7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21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CA08C-F8A4-4EEC-8AB6-491FE623B7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98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CA08C-F8A4-4EEC-8AB6-491FE623B7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41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CA08C-F8A4-4EEC-8AB6-491FE623B7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26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FFAE-40C7-4051-9259-E94A7FD581BB}" type="datetime1">
              <a:rPr lang="zh-CN" altLang="en-US" smtClean="0"/>
              <a:t>2016-12-17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梁志均青年骨干评审会报告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2C8C-83E5-4096-AE71-E2B1817E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43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474E-C902-4330-B4C8-655070E85BDF}" type="datetime1">
              <a:rPr lang="zh-CN" altLang="en-US" smtClean="0"/>
              <a:t>2016-12-17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梁志均青年骨干评审会报告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2C8C-83E5-4096-AE71-E2B1817E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3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09A1-CD22-4EB0-BC00-84CC7301260F}" type="datetime1">
              <a:rPr lang="zh-CN" altLang="en-US" smtClean="0"/>
              <a:t>2016-12-17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梁志均青年骨干评审会报告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2C8C-83E5-4096-AE71-E2B1817E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64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602C-A04E-49B6-88E8-EC0B893E4D6A}" type="datetime1">
              <a:rPr lang="zh-CN" altLang="en-US" smtClean="0"/>
              <a:t>2016-12-17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梁志均青年骨干评审会报告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2C8C-83E5-4096-AE71-E2B1817E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81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E4CF-A557-4A62-AED2-86ABACAC0FA8}" type="datetime1">
              <a:rPr lang="zh-CN" altLang="en-US" smtClean="0"/>
              <a:t>2016-12-17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梁志均青年骨干评审会报告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2C8C-83E5-4096-AE71-E2B1817E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51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8184-643D-4BAA-8CBA-E0D3166D1EB2}" type="datetime1">
              <a:rPr lang="zh-CN" altLang="en-US" smtClean="0"/>
              <a:t>2016-12-17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梁志均青年骨干评审会报告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2C8C-83E5-4096-AE71-E2B1817E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9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BBB3-C102-4952-B561-B61F85F566A1}" type="datetime1">
              <a:rPr lang="zh-CN" altLang="en-US" smtClean="0"/>
              <a:t>2016-12-17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梁志均青年骨干评审会报告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2C8C-83E5-4096-AE71-E2B1817E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1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4C0-BB3D-4BF5-959E-DBAB968702D1}" type="datetime1">
              <a:rPr lang="zh-CN" altLang="en-US" smtClean="0"/>
              <a:t>2016-12-17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梁志均青年骨干评审会报告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2C8C-83E5-4096-AE71-E2B1817E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2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B81D-F4AD-4E85-811B-9D5E0ACFB553}" type="datetime1">
              <a:rPr lang="zh-CN" altLang="en-US" smtClean="0"/>
              <a:t>2016-12-17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梁志均青年骨干评审会报告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2C8C-83E5-4096-AE71-E2B1817E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6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13F7-8040-4D18-875B-8C51CED7154B}" type="datetime1">
              <a:rPr lang="zh-CN" altLang="en-US" smtClean="0"/>
              <a:t>2016-12-17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梁志均青年骨干评审会报告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2C8C-83E5-4096-AE71-E2B1817E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33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ED47-168A-4EE9-82ED-52A875F5CE19}" type="datetime1">
              <a:rPr lang="zh-CN" altLang="en-US" smtClean="0"/>
              <a:t>2016-12-17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梁志均青年骨干评审会报告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2C8C-83E5-4096-AE71-E2B1817E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69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C893F-5F58-43C2-8567-5D0A645D6B79}" type="datetime1">
              <a:rPr lang="zh-CN" altLang="en-US" smtClean="0"/>
              <a:t>2016-12-17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smtClean="0"/>
              <a:t>梁志均青年骨干评审会报告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52C8C-83E5-4096-AE71-E2B1817E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89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48255"/>
            <a:ext cx="9144000" cy="1461707"/>
          </a:xfrm>
          <a:solidFill>
            <a:srgbClr val="F8F8F8"/>
          </a:solidFill>
          <a:ln>
            <a:noFill/>
          </a:ln>
        </p:spPr>
        <p:txBody>
          <a:bodyPr anchor="ctr" anchorCtr="0">
            <a:normAutofit/>
          </a:bodyPr>
          <a:lstStyle/>
          <a:p>
            <a:r>
              <a:rPr lang="en-US" altLang="zh-CN" sz="4000" dirty="0" smtClean="0">
                <a:solidFill>
                  <a:srgbClr val="0099FF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ATLAS </a:t>
            </a:r>
            <a:r>
              <a:rPr lang="en-US" altLang="zh-CN" sz="4000" dirty="0" smtClean="0">
                <a:solidFill>
                  <a:srgbClr val="0099FF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phase II strip </a:t>
            </a:r>
            <a:r>
              <a:rPr lang="en-US" altLang="zh-CN" sz="4000" dirty="0" smtClean="0">
                <a:solidFill>
                  <a:srgbClr val="0099FF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tracker</a:t>
            </a:r>
            <a:r>
              <a:rPr lang="en-US" altLang="zh-CN" sz="4000" dirty="0" smtClean="0">
                <a:solidFill>
                  <a:srgbClr val="0099FF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 upgrade </a:t>
            </a:r>
            <a:endParaRPr lang="en-US" sz="4000" dirty="0">
              <a:solidFill>
                <a:srgbClr val="0099FF"/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" y="3574606"/>
            <a:ext cx="8961120" cy="3054794"/>
          </a:xfrm>
        </p:spPr>
        <p:txBody>
          <a:bodyPr>
            <a:normAutofit/>
          </a:bodyPr>
          <a:lstStyle/>
          <a:p>
            <a:r>
              <a:rPr lang="en-US" altLang="zh-CN" sz="2800" dirty="0" err="1" smtClean="0">
                <a:ea typeface="Microsoft JhengHei" panose="020B0604030504040204" pitchFamily="34" charset="-120"/>
              </a:rPr>
              <a:t>Zhijun</a:t>
            </a:r>
            <a:r>
              <a:rPr lang="en-US" altLang="zh-CN" sz="2800" dirty="0" smtClean="0">
                <a:ea typeface="Microsoft JhengHei" panose="020B0604030504040204" pitchFamily="34" charset="-120"/>
              </a:rPr>
              <a:t> Liang</a:t>
            </a:r>
          </a:p>
          <a:p>
            <a:endParaRPr lang="en-US" altLang="zh-CN" sz="2800" dirty="0">
              <a:ea typeface="Microsoft JhengHei" panose="020B0604030504040204" pitchFamily="34" charset="-120"/>
            </a:endParaRPr>
          </a:p>
          <a:p>
            <a:r>
              <a:rPr lang="en-US" altLang="zh-CN" sz="2800" dirty="0" smtClean="0">
                <a:ea typeface="Microsoft JhengHei" panose="020B0604030504040204" pitchFamily="34" charset="-120"/>
              </a:rPr>
              <a:t>IHEP</a:t>
            </a:r>
            <a:r>
              <a:rPr lang="en-US" altLang="zh-CN" sz="2800" dirty="0" smtClean="0">
                <a:ea typeface="Microsoft JhengHei" panose="020B0604030504040204" pitchFamily="34" charset="-120"/>
              </a:rPr>
              <a:t>, </a:t>
            </a:r>
            <a:r>
              <a:rPr lang="en-US" altLang="zh-CN" sz="2800" dirty="0" smtClean="0">
                <a:ea typeface="Microsoft JhengHei" panose="020B0604030504040204" pitchFamily="34" charset="-120"/>
              </a:rPr>
              <a:t>CAS</a:t>
            </a:r>
          </a:p>
          <a:p>
            <a:r>
              <a:rPr lang="en-US" altLang="zh-CN" sz="2800" dirty="0">
                <a:ea typeface="Microsoft JhengHei" panose="020B0604030504040204" pitchFamily="34" charset="-120"/>
              </a:rPr>
              <a:t>Tsinghua University</a:t>
            </a:r>
            <a:endParaRPr lang="en-US" altLang="zh-CN" sz="2800" dirty="0" smtClean="0">
              <a:ea typeface="Microsoft JhengHei" panose="020B0604030504040204" pitchFamily="34" charset="-120"/>
            </a:endParaRPr>
          </a:p>
          <a:p>
            <a:endParaRPr lang="en-US" altLang="zh-CN" sz="2800" dirty="0"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943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8135"/>
          </a:xfrm>
          <a:solidFill>
            <a:srgbClr val="F8F8F8"/>
          </a:solidFill>
          <a:ln>
            <a:noFill/>
          </a:ln>
        </p:spPr>
        <p:txBody>
          <a:bodyPr>
            <a:normAutofit/>
          </a:bodyPr>
          <a:lstStyle/>
          <a:p>
            <a:pPr marL="180000"/>
            <a:r>
              <a:rPr lang="en-US" altLang="zh-CN" sz="3600" dirty="0" smtClean="0">
                <a:solidFill>
                  <a:srgbClr val="0099FF"/>
                </a:solidFill>
                <a:latin typeface="+mn-lt"/>
                <a:ea typeface="Microsoft JhengHei" panose="020B0604030504040204" pitchFamily="34" charset="-120"/>
              </a:rPr>
              <a:t>Frontend </a:t>
            </a:r>
            <a:r>
              <a:rPr lang="en-US" altLang="zh-CN" sz="3600" dirty="0" smtClean="0">
                <a:solidFill>
                  <a:srgbClr val="0099FF"/>
                </a:solidFill>
                <a:latin typeface="+mn-lt"/>
                <a:ea typeface="Microsoft JhengHei" panose="020B0604030504040204" pitchFamily="34" charset="-120"/>
              </a:rPr>
              <a:t>electronic </a:t>
            </a:r>
            <a:endParaRPr lang="en-US" sz="3600" dirty="0">
              <a:solidFill>
                <a:srgbClr val="0099FF"/>
              </a:solidFill>
              <a:latin typeface="+mn-lt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5738" y="1024798"/>
            <a:ext cx="9144000" cy="2445124"/>
          </a:xfrm>
        </p:spPr>
        <p:txBody>
          <a:bodyPr>
            <a:normAutofit/>
          </a:bodyPr>
          <a:lstStyle/>
          <a:p>
            <a:pPr marL="432000">
              <a:lnSpc>
                <a:spcPts val="2800"/>
              </a:lnSpc>
            </a:pP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China</a:t>
            </a: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 </a:t>
            </a: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contribute to the </a:t>
            </a: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readout </a:t>
            </a: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ASIC </a:t>
            </a: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prototyping  </a:t>
            </a:r>
          </a:p>
          <a:p>
            <a:pPr marL="889200" lvl="1">
              <a:lnSpc>
                <a:spcPts val="2800"/>
              </a:lnSpc>
            </a:pPr>
            <a:r>
              <a:rPr lang="en-US" altLang="zh-CN" sz="1800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L0 trigger has higher requirement on trigger rate</a:t>
            </a:r>
          </a:p>
          <a:p>
            <a:pPr marL="889200" lvl="1">
              <a:lnSpc>
                <a:spcPts val="2800"/>
              </a:lnSpc>
            </a:pPr>
            <a:r>
              <a:rPr lang="en-US" altLang="zh-CN" sz="1800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Redesign </a:t>
            </a:r>
            <a:r>
              <a:rPr lang="en-US" altLang="zh-CN" sz="1800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the digital part of readout ASIC</a:t>
            </a:r>
          </a:p>
          <a:p>
            <a:pPr marL="889200" lvl="1">
              <a:lnSpc>
                <a:spcPts val="2800"/>
              </a:lnSpc>
            </a:pPr>
            <a:r>
              <a:rPr lang="en-US" altLang="zh-CN" sz="1800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Collaborate with CERN electronics group and University of Pennsylvania</a:t>
            </a:r>
          </a:p>
          <a:p>
            <a:pPr marL="889200" lvl="1">
              <a:lnSpc>
                <a:spcPts val="2800"/>
              </a:lnSpc>
            </a:pPr>
            <a:r>
              <a:rPr lang="en-US" altLang="zh-CN" sz="1800" dirty="0" smtClean="0">
                <a:solidFill>
                  <a:srgbClr val="FF000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More details in </a:t>
            </a:r>
            <a:r>
              <a:rPr lang="en-US" altLang="zh-CN" sz="1800" dirty="0" err="1" smtClean="0">
                <a:solidFill>
                  <a:srgbClr val="FF000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Weiguo’s</a:t>
            </a:r>
            <a:r>
              <a:rPr lang="en-US" altLang="zh-CN" sz="1800" dirty="0" smtClean="0">
                <a:solidFill>
                  <a:srgbClr val="FF000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 talk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57950" y="6456935"/>
            <a:ext cx="2057400" cy="365125"/>
          </a:xfrm>
        </p:spPr>
        <p:txBody>
          <a:bodyPr/>
          <a:lstStyle/>
          <a:p>
            <a:fld id="{23B52C8C-83E5-4096-AE71-E2B1817E3CE0}" type="slidenum">
              <a:rPr lang="en-US" sz="1400" smtClean="0">
                <a:solidFill>
                  <a:schemeClr val="tx1"/>
                </a:solidFill>
              </a:rPr>
              <a:t>10</a:t>
            </a:fld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238" name="Group 237"/>
          <p:cNvGrpSpPr/>
          <p:nvPr/>
        </p:nvGrpSpPr>
        <p:grpSpPr>
          <a:xfrm>
            <a:off x="4743185" y="2814653"/>
            <a:ext cx="4054050" cy="3709323"/>
            <a:chOff x="4766487" y="2436061"/>
            <a:chExt cx="4054050" cy="3709323"/>
          </a:xfrm>
        </p:grpSpPr>
        <p:grpSp>
          <p:nvGrpSpPr>
            <p:cNvPr id="181" name="Group 180"/>
            <p:cNvGrpSpPr/>
            <p:nvPr/>
          </p:nvGrpSpPr>
          <p:grpSpPr>
            <a:xfrm>
              <a:off x="4766487" y="2474684"/>
              <a:ext cx="1483156" cy="3524657"/>
              <a:chOff x="3155536" y="1901952"/>
              <a:chExt cx="1483156" cy="3524657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789259" y="4820805"/>
                <a:ext cx="831144" cy="32926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Arial"/>
                  </a:rPr>
                  <a:t>HCC</a:t>
                </a:r>
                <a:endParaRPr lang="en-US" sz="1400" dirty="0">
                  <a:solidFill>
                    <a:schemeClr val="tx1"/>
                  </a:solidFill>
                  <a:latin typeface="Arial"/>
                </a:endParaRPr>
              </a:p>
            </p:txBody>
          </p:sp>
          <p:cxnSp>
            <p:nvCxnSpPr>
              <p:cNvPr id="19" name="Elbow Connector 18"/>
              <p:cNvCxnSpPr>
                <a:stCxn id="12" idx="3"/>
              </p:cNvCxnSpPr>
              <p:nvPr/>
            </p:nvCxnSpPr>
            <p:spPr>
              <a:xfrm>
                <a:off x="3679854" y="2158560"/>
                <a:ext cx="882399" cy="2650124"/>
              </a:xfrm>
              <a:prstGeom prst="bentConnector2">
                <a:avLst/>
              </a:prstGeom>
              <a:ln w="9525" cmpd="sng">
                <a:solidFill>
                  <a:srgbClr val="000000"/>
                </a:solidFill>
                <a:headEnd type="triangl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Elbow Connector 19"/>
              <p:cNvCxnSpPr>
                <a:stCxn id="66" idx="2"/>
              </p:cNvCxnSpPr>
              <p:nvPr/>
            </p:nvCxnSpPr>
            <p:spPr>
              <a:xfrm rot="16200000" flipH="1">
                <a:off x="3584462" y="4878105"/>
                <a:ext cx="45618" cy="363976"/>
              </a:xfrm>
              <a:prstGeom prst="bentConnector2">
                <a:avLst/>
              </a:prstGeom>
              <a:ln w="9525" cmpd="sng"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131"/>
              <p:cNvSpPr txBox="1"/>
              <p:nvPr/>
            </p:nvSpPr>
            <p:spPr>
              <a:xfrm>
                <a:off x="3176935" y="5149610"/>
                <a:ext cx="145907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>
                    <a:latin typeface="Arial"/>
                    <a:cs typeface="Arial"/>
                  </a:rPr>
                  <a:t> </a:t>
                </a:r>
                <a:r>
                  <a:rPr lang="en-US" sz="1200" dirty="0" err="1" smtClean="0">
                    <a:latin typeface="Arial"/>
                    <a:cs typeface="Arial"/>
                  </a:rPr>
                  <a:t>Hybird</a:t>
                </a:r>
                <a:r>
                  <a:rPr lang="en-US" sz="1200" dirty="0" smtClean="0">
                    <a:latin typeface="Arial"/>
                    <a:cs typeface="Arial"/>
                  </a:rPr>
                  <a:t> </a:t>
                </a:r>
                <a:r>
                  <a:rPr lang="en-US" sz="1200" dirty="0" err="1" smtClean="0">
                    <a:latin typeface="Arial"/>
                    <a:cs typeface="Arial"/>
                  </a:rPr>
                  <a:t>controler</a:t>
                </a:r>
                <a:r>
                  <a:rPr lang="en-US" sz="1200" dirty="0" smtClean="0">
                    <a:latin typeface="Arial"/>
                    <a:cs typeface="Arial"/>
                  </a:rPr>
                  <a:t> </a:t>
                </a:r>
                <a:endParaRPr lang="en-US" sz="1200" dirty="0">
                  <a:latin typeface="Arial"/>
                  <a:cs typeface="Arial"/>
                </a:endParaRP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3175379" y="2044260"/>
                <a:ext cx="504475" cy="1453252"/>
                <a:chOff x="3175379" y="2044260"/>
                <a:chExt cx="504475" cy="1453252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3176934" y="2044260"/>
                  <a:ext cx="502920" cy="22860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100" dirty="0" smtClean="0">
                      <a:solidFill>
                        <a:schemeClr val="tx1"/>
                      </a:solidFill>
                      <a:latin typeface="Arial"/>
                    </a:rPr>
                    <a:t>ABC</a:t>
                  </a:r>
                  <a:endParaRPr lang="en-US" sz="1200" dirty="0">
                    <a:solidFill>
                      <a:schemeClr val="tx1"/>
                    </a:solidFill>
                    <a:latin typeface="Arial"/>
                  </a:endParaRPr>
                </a:p>
              </p:txBody>
            </p:sp>
            <p:grpSp>
              <p:nvGrpSpPr>
                <p:cNvPr id="44" name="Group 43"/>
                <p:cNvGrpSpPr/>
                <p:nvPr/>
              </p:nvGrpSpPr>
              <p:grpSpPr>
                <a:xfrm>
                  <a:off x="3176934" y="2272716"/>
                  <a:ext cx="502920" cy="307919"/>
                  <a:chOff x="3189144" y="2434284"/>
                  <a:chExt cx="502920" cy="307919"/>
                </a:xfrm>
              </p:grpSpPr>
              <p:cxnSp>
                <p:nvCxnSpPr>
                  <p:cNvPr id="36" name="Straight Connector 35"/>
                  <p:cNvCxnSpPr/>
                  <p:nvPr/>
                </p:nvCxnSpPr>
                <p:spPr>
                  <a:xfrm>
                    <a:off x="3319761" y="2434284"/>
                    <a:ext cx="0" cy="914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>
                    <a:off x="3546594" y="2434285"/>
                    <a:ext cx="0" cy="914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3" name="Rectangle 42"/>
                  <p:cNvSpPr/>
                  <p:nvPr/>
                </p:nvSpPr>
                <p:spPr>
                  <a:xfrm>
                    <a:off x="3189144" y="2513603"/>
                    <a:ext cx="502920" cy="2286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1100" dirty="0" smtClean="0">
                        <a:solidFill>
                          <a:schemeClr val="tx1"/>
                        </a:solidFill>
                        <a:latin typeface="Arial"/>
                      </a:rPr>
                      <a:t>ABC</a:t>
                    </a:r>
                    <a:endParaRPr lang="en-US" sz="1200" dirty="0">
                      <a:solidFill>
                        <a:schemeClr val="tx1"/>
                      </a:solidFill>
                      <a:latin typeface="Arial"/>
                    </a:endParaRPr>
                  </a:p>
                </p:txBody>
              </p:sp>
            </p:grpSp>
            <p:grpSp>
              <p:nvGrpSpPr>
                <p:cNvPr id="45" name="Group 44"/>
                <p:cNvGrpSpPr/>
                <p:nvPr/>
              </p:nvGrpSpPr>
              <p:grpSpPr>
                <a:xfrm>
                  <a:off x="3176934" y="2579755"/>
                  <a:ext cx="502920" cy="307919"/>
                  <a:chOff x="3189144" y="2434284"/>
                  <a:chExt cx="502920" cy="307919"/>
                </a:xfrm>
              </p:grpSpPr>
              <p:cxnSp>
                <p:nvCxnSpPr>
                  <p:cNvPr id="46" name="Straight Connector 45"/>
                  <p:cNvCxnSpPr/>
                  <p:nvPr/>
                </p:nvCxnSpPr>
                <p:spPr>
                  <a:xfrm>
                    <a:off x="3319761" y="2434284"/>
                    <a:ext cx="0" cy="914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>
                  <a:xfrm>
                    <a:off x="3546594" y="2434285"/>
                    <a:ext cx="0" cy="914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8" name="Rectangle 47"/>
                  <p:cNvSpPr/>
                  <p:nvPr/>
                </p:nvSpPr>
                <p:spPr>
                  <a:xfrm>
                    <a:off x="3189144" y="2513603"/>
                    <a:ext cx="502920" cy="2286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1100" dirty="0" smtClean="0">
                        <a:solidFill>
                          <a:schemeClr val="tx1"/>
                        </a:solidFill>
                        <a:latin typeface="Arial"/>
                      </a:rPr>
                      <a:t>ABC</a:t>
                    </a:r>
                    <a:endParaRPr lang="en-US" sz="1200" dirty="0">
                      <a:solidFill>
                        <a:schemeClr val="tx1"/>
                      </a:solidFill>
                      <a:latin typeface="Arial"/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3176934" y="2884746"/>
                  <a:ext cx="502920" cy="307919"/>
                  <a:chOff x="3189144" y="2434284"/>
                  <a:chExt cx="502920" cy="307919"/>
                </a:xfrm>
              </p:grpSpPr>
              <p:cxnSp>
                <p:nvCxnSpPr>
                  <p:cNvPr id="50" name="Straight Connector 49"/>
                  <p:cNvCxnSpPr/>
                  <p:nvPr/>
                </p:nvCxnSpPr>
                <p:spPr>
                  <a:xfrm>
                    <a:off x="3319761" y="2434284"/>
                    <a:ext cx="0" cy="914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>
                    <a:off x="3546594" y="2434285"/>
                    <a:ext cx="0" cy="914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2" name="Rectangle 51"/>
                  <p:cNvSpPr/>
                  <p:nvPr/>
                </p:nvSpPr>
                <p:spPr>
                  <a:xfrm>
                    <a:off x="3189144" y="2513603"/>
                    <a:ext cx="502920" cy="2286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1100" dirty="0" smtClean="0">
                        <a:solidFill>
                          <a:schemeClr val="tx1"/>
                        </a:solidFill>
                        <a:latin typeface="Arial"/>
                      </a:rPr>
                      <a:t>ABC</a:t>
                    </a:r>
                    <a:endParaRPr lang="en-US" sz="1200" dirty="0">
                      <a:solidFill>
                        <a:schemeClr val="tx1"/>
                      </a:solidFill>
                      <a:latin typeface="Arial"/>
                    </a:endParaRPr>
                  </a:p>
                </p:txBody>
              </p:sp>
            </p:grpSp>
            <p:grpSp>
              <p:nvGrpSpPr>
                <p:cNvPr id="53" name="Group 52"/>
                <p:cNvGrpSpPr/>
                <p:nvPr/>
              </p:nvGrpSpPr>
              <p:grpSpPr>
                <a:xfrm>
                  <a:off x="3175379" y="3189593"/>
                  <a:ext cx="502920" cy="307919"/>
                  <a:chOff x="3189144" y="2434284"/>
                  <a:chExt cx="502920" cy="307919"/>
                </a:xfrm>
              </p:grpSpPr>
              <p:cxnSp>
                <p:nvCxnSpPr>
                  <p:cNvPr id="54" name="Straight Connector 53"/>
                  <p:cNvCxnSpPr/>
                  <p:nvPr/>
                </p:nvCxnSpPr>
                <p:spPr>
                  <a:xfrm>
                    <a:off x="3319761" y="2434284"/>
                    <a:ext cx="0" cy="914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>
                    <a:off x="3546594" y="2434285"/>
                    <a:ext cx="0" cy="914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Rectangle 55"/>
                  <p:cNvSpPr/>
                  <p:nvPr/>
                </p:nvSpPr>
                <p:spPr>
                  <a:xfrm>
                    <a:off x="3189144" y="2513603"/>
                    <a:ext cx="502920" cy="2286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1100" dirty="0" smtClean="0">
                        <a:solidFill>
                          <a:schemeClr val="tx1"/>
                        </a:solidFill>
                        <a:latin typeface="Arial"/>
                      </a:rPr>
                      <a:t>ABC</a:t>
                    </a:r>
                    <a:endParaRPr lang="en-US" sz="1200" dirty="0">
                      <a:solidFill>
                        <a:schemeClr val="tx1"/>
                      </a:solidFill>
                      <a:latin typeface="Arial"/>
                    </a:endParaRPr>
                  </a:p>
                </p:txBody>
              </p:sp>
            </p:grpSp>
          </p:grpSp>
          <p:grpSp>
            <p:nvGrpSpPr>
              <p:cNvPr id="58" name="Group 57"/>
              <p:cNvGrpSpPr/>
              <p:nvPr/>
            </p:nvGrpSpPr>
            <p:grpSpPr>
              <a:xfrm>
                <a:off x="3173823" y="3584032"/>
                <a:ext cx="504475" cy="1453252"/>
                <a:chOff x="3175379" y="2044260"/>
                <a:chExt cx="504475" cy="1453252"/>
              </a:xfrm>
            </p:grpSpPr>
            <p:sp>
              <p:nvSpPr>
                <p:cNvPr id="59" name="Rectangle 58"/>
                <p:cNvSpPr/>
                <p:nvPr/>
              </p:nvSpPr>
              <p:spPr>
                <a:xfrm>
                  <a:off x="3176934" y="2044260"/>
                  <a:ext cx="502920" cy="22860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100" dirty="0" smtClean="0">
                      <a:solidFill>
                        <a:schemeClr val="tx1"/>
                      </a:solidFill>
                      <a:latin typeface="Arial"/>
                    </a:rPr>
                    <a:t>ABC</a:t>
                  </a:r>
                  <a:endParaRPr lang="en-US" sz="1200" dirty="0">
                    <a:solidFill>
                      <a:schemeClr val="tx1"/>
                    </a:solidFill>
                    <a:latin typeface="Arial"/>
                  </a:endParaRPr>
                </a:p>
              </p:txBody>
            </p:sp>
            <p:grpSp>
              <p:nvGrpSpPr>
                <p:cNvPr id="60" name="Group 59"/>
                <p:cNvGrpSpPr/>
                <p:nvPr/>
              </p:nvGrpSpPr>
              <p:grpSpPr>
                <a:xfrm>
                  <a:off x="3176934" y="2272716"/>
                  <a:ext cx="502920" cy="307919"/>
                  <a:chOff x="3189144" y="2434284"/>
                  <a:chExt cx="502920" cy="307919"/>
                </a:xfrm>
              </p:grpSpPr>
              <p:cxnSp>
                <p:nvCxnSpPr>
                  <p:cNvPr id="73" name="Straight Connector 72"/>
                  <p:cNvCxnSpPr/>
                  <p:nvPr/>
                </p:nvCxnSpPr>
                <p:spPr>
                  <a:xfrm>
                    <a:off x="3319761" y="2434284"/>
                    <a:ext cx="0" cy="914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>
                    <a:off x="3546594" y="2434285"/>
                    <a:ext cx="0" cy="914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5" name="Rectangle 74"/>
                  <p:cNvSpPr/>
                  <p:nvPr/>
                </p:nvSpPr>
                <p:spPr>
                  <a:xfrm>
                    <a:off x="3189144" y="2513603"/>
                    <a:ext cx="502920" cy="2286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1100" dirty="0" smtClean="0">
                        <a:solidFill>
                          <a:schemeClr val="tx1"/>
                        </a:solidFill>
                        <a:latin typeface="Arial"/>
                      </a:rPr>
                      <a:t>ABC</a:t>
                    </a:r>
                    <a:endParaRPr lang="en-US" sz="1200" dirty="0">
                      <a:solidFill>
                        <a:schemeClr val="tx1"/>
                      </a:solidFill>
                      <a:latin typeface="Arial"/>
                    </a:endParaRPr>
                  </a:p>
                </p:txBody>
              </p:sp>
            </p:grpSp>
            <p:grpSp>
              <p:nvGrpSpPr>
                <p:cNvPr id="61" name="Group 60"/>
                <p:cNvGrpSpPr/>
                <p:nvPr/>
              </p:nvGrpSpPr>
              <p:grpSpPr>
                <a:xfrm>
                  <a:off x="3176934" y="2579755"/>
                  <a:ext cx="502920" cy="307919"/>
                  <a:chOff x="3189144" y="2434284"/>
                  <a:chExt cx="502920" cy="307919"/>
                </a:xfrm>
              </p:grpSpPr>
              <p:cxnSp>
                <p:nvCxnSpPr>
                  <p:cNvPr id="70" name="Straight Connector 69"/>
                  <p:cNvCxnSpPr/>
                  <p:nvPr/>
                </p:nvCxnSpPr>
                <p:spPr>
                  <a:xfrm>
                    <a:off x="3319761" y="2434284"/>
                    <a:ext cx="0" cy="914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>
                    <a:off x="3546594" y="2434285"/>
                    <a:ext cx="0" cy="914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" name="Rectangle 71"/>
                  <p:cNvSpPr/>
                  <p:nvPr/>
                </p:nvSpPr>
                <p:spPr>
                  <a:xfrm>
                    <a:off x="3189144" y="2513603"/>
                    <a:ext cx="502920" cy="2286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1100" dirty="0" smtClean="0">
                        <a:solidFill>
                          <a:schemeClr val="tx1"/>
                        </a:solidFill>
                        <a:latin typeface="Arial"/>
                      </a:rPr>
                      <a:t>ABC</a:t>
                    </a:r>
                    <a:endParaRPr lang="en-US" sz="1200" dirty="0">
                      <a:solidFill>
                        <a:schemeClr val="tx1"/>
                      </a:solidFill>
                      <a:latin typeface="Arial"/>
                    </a:endParaRPr>
                  </a:p>
                </p:txBody>
              </p:sp>
            </p:grpSp>
            <p:grpSp>
              <p:nvGrpSpPr>
                <p:cNvPr id="62" name="Group 61"/>
                <p:cNvGrpSpPr/>
                <p:nvPr/>
              </p:nvGrpSpPr>
              <p:grpSpPr>
                <a:xfrm>
                  <a:off x="3176934" y="2884746"/>
                  <a:ext cx="502920" cy="307919"/>
                  <a:chOff x="3189144" y="2434284"/>
                  <a:chExt cx="502920" cy="307919"/>
                </a:xfrm>
              </p:grpSpPr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3319761" y="2434284"/>
                    <a:ext cx="0" cy="914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3546594" y="2434285"/>
                    <a:ext cx="0" cy="914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9" name="Rectangle 68"/>
                  <p:cNvSpPr/>
                  <p:nvPr/>
                </p:nvSpPr>
                <p:spPr>
                  <a:xfrm>
                    <a:off x="3189144" y="2513603"/>
                    <a:ext cx="502920" cy="2286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1100" dirty="0" smtClean="0">
                        <a:solidFill>
                          <a:schemeClr val="tx1"/>
                        </a:solidFill>
                        <a:latin typeface="Arial"/>
                      </a:rPr>
                      <a:t>ABC</a:t>
                    </a:r>
                    <a:endParaRPr lang="en-US" sz="1200" dirty="0">
                      <a:solidFill>
                        <a:schemeClr val="tx1"/>
                      </a:solidFill>
                      <a:latin typeface="Arial"/>
                    </a:endParaRPr>
                  </a:p>
                </p:txBody>
              </p:sp>
            </p:grpSp>
            <p:grpSp>
              <p:nvGrpSpPr>
                <p:cNvPr id="63" name="Group 62"/>
                <p:cNvGrpSpPr/>
                <p:nvPr/>
              </p:nvGrpSpPr>
              <p:grpSpPr>
                <a:xfrm>
                  <a:off x="3175379" y="3189593"/>
                  <a:ext cx="502920" cy="307919"/>
                  <a:chOff x="3189144" y="2434284"/>
                  <a:chExt cx="502920" cy="307919"/>
                </a:xfrm>
              </p:grpSpPr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3319761" y="2434284"/>
                    <a:ext cx="0" cy="914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>
                    <a:off x="3546594" y="2434285"/>
                    <a:ext cx="0" cy="914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" name="Rectangle 65"/>
                  <p:cNvSpPr/>
                  <p:nvPr/>
                </p:nvSpPr>
                <p:spPr>
                  <a:xfrm>
                    <a:off x="3189144" y="2513603"/>
                    <a:ext cx="502920" cy="2286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1100" dirty="0" smtClean="0">
                        <a:solidFill>
                          <a:schemeClr val="tx1"/>
                        </a:solidFill>
                        <a:latin typeface="Arial"/>
                      </a:rPr>
                      <a:t>ABC</a:t>
                    </a:r>
                    <a:endParaRPr lang="en-US" sz="1200" dirty="0">
                      <a:solidFill>
                        <a:schemeClr val="tx1"/>
                      </a:solidFill>
                      <a:latin typeface="Arial"/>
                    </a:endParaRPr>
                  </a:p>
                </p:txBody>
              </p:sp>
            </p:grpSp>
          </p:grpSp>
          <p:cxnSp>
            <p:nvCxnSpPr>
              <p:cNvPr id="76" name="Elbow Connector 75"/>
              <p:cNvCxnSpPr/>
              <p:nvPr/>
            </p:nvCxnSpPr>
            <p:spPr>
              <a:xfrm>
                <a:off x="3679854" y="2211651"/>
                <a:ext cx="827253" cy="2597429"/>
              </a:xfrm>
              <a:prstGeom prst="bentConnector2">
                <a:avLst/>
              </a:prstGeom>
              <a:ln w="9525" cmpd="sng"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Elbow Connector 104"/>
              <p:cNvCxnSpPr/>
              <p:nvPr/>
            </p:nvCxnSpPr>
            <p:spPr>
              <a:xfrm>
                <a:off x="3695996" y="3406808"/>
                <a:ext cx="626992" cy="1401774"/>
              </a:xfrm>
              <a:prstGeom prst="bentConnector2">
                <a:avLst/>
              </a:prstGeom>
              <a:ln w="9525" cmpd="sng">
                <a:solidFill>
                  <a:srgbClr val="000000"/>
                </a:solidFill>
                <a:headEnd type="triangl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Elbow Connector 105"/>
              <p:cNvCxnSpPr/>
              <p:nvPr/>
            </p:nvCxnSpPr>
            <p:spPr>
              <a:xfrm>
                <a:off x="3690482" y="3346968"/>
                <a:ext cx="695309" cy="1472463"/>
              </a:xfrm>
              <a:prstGeom prst="bentConnector2">
                <a:avLst/>
              </a:prstGeom>
              <a:ln w="9525" cmpd="sng"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Elbow Connector 112"/>
              <p:cNvCxnSpPr/>
              <p:nvPr/>
            </p:nvCxnSpPr>
            <p:spPr>
              <a:xfrm>
                <a:off x="3678298" y="3657039"/>
                <a:ext cx="404810" cy="1157241"/>
              </a:xfrm>
              <a:prstGeom prst="bentConnector2">
                <a:avLst/>
              </a:prstGeom>
              <a:ln w="9525" cmpd="sng">
                <a:solidFill>
                  <a:srgbClr val="000000"/>
                </a:solidFill>
                <a:headEnd type="triangl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Elbow Connector 113"/>
              <p:cNvCxnSpPr/>
              <p:nvPr/>
            </p:nvCxnSpPr>
            <p:spPr>
              <a:xfrm>
                <a:off x="3678298" y="3721928"/>
                <a:ext cx="355895" cy="1110250"/>
              </a:xfrm>
              <a:prstGeom prst="bentConnector2">
                <a:avLst/>
              </a:prstGeom>
              <a:ln w="9525" cmpd="sng"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>
                <a:off x="3684582" y="4922984"/>
                <a:ext cx="109728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Rectangle 130"/>
              <p:cNvSpPr/>
              <p:nvPr/>
            </p:nvSpPr>
            <p:spPr>
              <a:xfrm>
                <a:off x="3155536" y="1901952"/>
                <a:ext cx="1483156" cy="35112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3678877" y="2531501"/>
                <a:ext cx="8909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200" dirty="0" smtClean="0">
                    <a:latin typeface="Arial"/>
                    <a:ea typeface="Arial"/>
                    <a:cs typeface="Arial"/>
                  </a:rPr>
                  <a:t>Readout chip</a:t>
                </a:r>
                <a:endParaRPr lang="en-US" sz="120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219" name="Group 218"/>
            <p:cNvGrpSpPr/>
            <p:nvPr/>
          </p:nvGrpSpPr>
          <p:grpSpPr>
            <a:xfrm>
              <a:off x="7337381" y="2436061"/>
              <a:ext cx="1483156" cy="3709323"/>
              <a:chOff x="6457950" y="1828384"/>
              <a:chExt cx="1483156" cy="3709323"/>
            </a:xfrm>
          </p:grpSpPr>
          <p:sp>
            <p:nvSpPr>
              <p:cNvPr id="133" name="Rectangle 132"/>
              <p:cNvSpPr/>
              <p:nvPr/>
            </p:nvSpPr>
            <p:spPr>
              <a:xfrm>
                <a:off x="7091673" y="4747237"/>
                <a:ext cx="831144" cy="32926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Arial"/>
                  </a:rPr>
                  <a:t>HCC*</a:t>
                </a:r>
                <a:endParaRPr lang="en-US" sz="1400" dirty="0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136" name="TextBox 131"/>
              <p:cNvSpPr txBox="1"/>
              <p:nvPr/>
            </p:nvSpPr>
            <p:spPr>
              <a:xfrm>
                <a:off x="6827613" y="5076042"/>
                <a:ext cx="1110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200" dirty="0">
                    <a:latin typeface="Arial"/>
                    <a:cs typeface="Arial"/>
                  </a:rPr>
                  <a:t> </a:t>
                </a:r>
                <a:r>
                  <a:rPr lang="en-US" altLang="zh-CN" sz="1200" dirty="0" err="1">
                    <a:latin typeface="Arial"/>
                    <a:cs typeface="Arial"/>
                  </a:rPr>
                  <a:t>Hybird</a:t>
                </a:r>
                <a:r>
                  <a:rPr lang="en-US" altLang="zh-CN" sz="1200" dirty="0">
                    <a:latin typeface="Arial"/>
                    <a:cs typeface="Arial"/>
                  </a:rPr>
                  <a:t> </a:t>
                </a:r>
                <a:r>
                  <a:rPr lang="en-US" altLang="zh-CN" sz="1200" dirty="0" err="1">
                    <a:latin typeface="Arial"/>
                    <a:cs typeface="Arial"/>
                  </a:rPr>
                  <a:t>controler</a:t>
                </a:r>
                <a:r>
                  <a:rPr lang="en-US" altLang="zh-CN" sz="1200" dirty="0">
                    <a:latin typeface="Arial"/>
                    <a:cs typeface="Arial"/>
                  </a:rPr>
                  <a:t> </a:t>
                </a:r>
              </a:p>
            </p:txBody>
          </p:sp>
          <p:grpSp>
            <p:nvGrpSpPr>
              <p:cNvPr id="185" name="Group 184"/>
              <p:cNvGrpSpPr/>
              <p:nvPr/>
            </p:nvGrpSpPr>
            <p:grpSpPr>
              <a:xfrm>
                <a:off x="6477793" y="1970692"/>
                <a:ext cx="531907" cy="1453252"/>
                <a:chOff x="6477793" y="1970692"/>
                <a:chExt cx="531907" cy="1453252"/>
              </a:xfrm>
            </p:grpSpPr>
            <p:sp>
              <p:nvSpPr>
                <p:cNvPr id="138" name="Rectangle 137"/>
                <p:cNvSpPr/>
                <p:nvPr/>
              </p:nvSpPr>
              <p:spPr>
                <a:xfrm>
                  <a:off x="6479348" y="1970692"/>
                  <a:ext cx="530352" cy="22860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100" dirty="0" smtClean="0">
                      <a:solidFill>
                        <a:schemeClr val="tx1"/>
                      </a:solidFill>
                      <a:latin typeface="Arial"/>
                    </a:rPr>
                    <a:t>ABC</a:t>
                  </a:r>
                  <a:r>
                    <a:rPr lang="en-US" altLang="zh-CN" sz="1100" dirty="0">
                      <a:solidFill>
                        <a:schemeClr val="tx1"/>
                      </a:solidFill>
                      <a:latin typeface="Arial"/>
                    </a:rPr>
                    <a:t>*</a:t>
                  </a:r>
                  <a:endParaRPr lang="en-US" sz="1200" dirty="0">
                    <a:solidFill>
                      <a:schemeClr val="tx1"/>
                    </a:solidFill>
                    <a:latin typeface="Arial"/>
                  </a:endParaRPr>
                </a:p>
              </p:txBody>
            </p:sp>
            <p:sp>
              <p:nvSpPr>
                <p:cNvPr id="154" name="Rectangle 153"/>
                <p:cNvSpPr/>
                <p:nvPr/>
              </p:nvSpPr>
              <p:spPr>
                <a:xfrm>
                  <a:off x="6479348" y="2278467"/>
                  <a:ext cx="530352" cy="22860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100" dirty="0" smtClean="0">
                      <a:solidFill>
                        <a:schemeClr val="tx1"/>
                      </a:solidFill>
                      <a:latin typeface="Arial"/>
                    </a:rPr>
                    <a:t>AB</a:t>
                  </a:r>
                  <a:r>
                    <a:rPr lang="en-US" altLang="zh-CN" sz="1100" dirty="0" smtClean="0">
                      <a:solidFill>
                        <a:schemeClr val="tx1"/>
                      </a:solidFill>
                      <a:latin typeface="Arial"/>
                    </a:rPr>
                    <a:t>C*</a:t>
                  </a:r>
                  <a:endParaRPr lang="en-US" sz="1100" dirty="0">
                    <a:solidFill>
                      <a:schemeClr val="tx1"/>
                    </a:solidFill>
                    <a:latin typeface="Arial"/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479348" y="2585506"/>
                  <a:ext cx="530352" cy="22860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100" dirty="0" smtClean="0">
                      <a:solidFill>
                        <a:schemeClr val="tx1"/>
                      </a:solidFill>
                      <a:latin typeface="Arial"/>
                    </a:rPr>
                    <a:t>ABC</a:t>
                  </a:r>
                  <a:r>
                    <a:rPr lang="en-US" altLang="zh-CN" sz="1100" dirty="0" smtClean="0">
                      <a:solidFill>
                        <a:schemeClr val="tx1"/>
                      </a:solidFill>
                      <a:latin typeface="Arial"/>
                    </a:rPr>
                    <a:t>*</a:t>
                  </a:r>
                  <a:endParaRPr lang="en-US" sz="1100" dirty="0">
                    <a:solidFill>
                      <a:schemeClr val="tx1"/>
                    </a:solidFill>
                    <a:latin typeface="Arial"/>
                  </a:endParaRPr>
                </a:p>
              </p:txBody>
            </p:sp>
            <p:sp>
              <p:nvSpPr>
                <p:cNvPr id="148" name="Rectangle 147"/>
                <p:cNvSpPr/>
                <p:nvPr/>
              </p:nvSpPr>
              <p:spPr>
                <a:xfrm>
                  <a:off x="6479348" y="2890497"/>
                  <a:ext cx="530352" cy="22860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100" dirty="0" smtClean="0">
                      <a:solidFill>
                        <a:schemeClr val="tx1"/>
                      </a:solidFill>
                      <a:latin typeface="Arial"/>
                    </a:rPr>
                    <a:t>ABC</a:t>
                  </a:r>
                  <a:r>
                    <a:rPr lang="en-US" altLang="zh-CN" sz="1100" dirty="0" smtClean="0">
                      <a:solidFill>
                        <a:schemeClr val="tx1"/>
                      </a:solidFill>
                      <a:latin typeface="Arial"/>
                    </a:rPr>
                    <a:t>*</a:t>
                  </a:r>
                  <a:endParaRPr lang="en-US" sz="1100" dirty="0">
                    <a:solidFill>
                      <a:schemeClr val="tx1"/>
                    </a:solidFill>
                    <a:latin typeface="Arial"/>
                  </a:endParaRPr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6477793" y="3195344"/>
                  <a:ext cx="530352" cy="22860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100" dirty="0" smtClean="0">
                      <a:solidFill>
                        <a:schemeClr val="tx1"/>
                      </a:solidFill>
                      <a:latin typeface="Arial"/>
                    </a:rPr>
                    <a:t>ABC</a:t>
                  </a:r>
                  <a:r>
                    <a:rPr lang="en-US" altLang="zh-CN" sz="1100" dirty="0" smtClean="0">
                      <a:solidFill>
                        <a:schemeClr val="tx1"/>
                      </a:solidFill>
                      <a:latin typeface="Arial"/>
                    </a:rPr>
                    <a:t>*</a:t>
                  </a:r>
                  <a:endParaRPr lang="en-US" sz="1100" dirty="0">
                    <a:solidFill>
                      <a:schemeClr val="tx1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155" name="Group 154"/>
              <p:cNvGrpSpPr/>
              <p:nvPr/>
            </p:nvGrpSpPr>
            <p:grpSpPr>
              <a:xfrm>
                <a:off x="6476237" y="3510464"/>
                <a:ext cx="531907" cy="1453252"/>
                <a:chOff x="3175379" y="2044260"/>
                <a:chExt cx="531907" cy="1453252"/>
              </a:xfrm>
            </p:grpSpPr>
            <p:sp>
              <p:nvSpPr>
                <p:cNvPr id="156" name="Rectangle 155"/>
                <p:cNvSpPr/>
                <p:nvPr/>
              </p:nvSpPr>
              <p:spPr>
                <a:xfrm>
                  <a:off x="3176934" y="2044260"/>
                  <a:ext cx="530352" cy="22860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100" dirty="0" smtClean="0">
                      <a:solidFill>
                        <a:schemeClr val="tx1"/>
                      </a:solidFill>
                      <a:latin typeface="Arial"/>
                    </a:rPr>
                    <a:t>ABC</a:t>
                  </a:r>
                  <a:r>
                    <a:rPr lang="en-US" altLang="zh-CN" sz="1100" dirty="0" smtClean="0">
                      <a:solidFill>
                        <a:schemeClr val="tx1"/>
                      </a:solidFill>
                      <a:latin typeface="Arial"/>
                    </a:rPr>
                    <a:t>*</a:t>
                  </a:r>
                  <a:endParaRPr lang="en-US" sz="1100" dirty="0">
                    <a:solidFill>
                      <a:schemeClr val="tx1"/>
                    </a:solidFill>
                    <a:latin typeface="Arial"/>
                  </a:endParaRPr>
                </a:p>
              </p:txBody>
            </p:sp>
            <p:sp>
              <p:nvSpPr>
                <p:cNvPr id="172" name="Rectangle 171"/>
                <p:cNvSpPr/>
                <p:nvPr/>
              </p:nvSpPr>
              <p:spPr>
                <a:xfrm>
                  <a:off x="3176934" y="2352035"/>
                  <a:ext cx="530352" cy="22860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100" dirty="0" smtClean="0">
                      <a:solidFill>
                        <a:schemeClr val="tx1"/>
                      </a:solidFill>
                      <a:latin typeface="Arial"/>
                    </a:rPr>
                    <a:t>ABC</a:t>
                  </a:r>
                  <a:r>
                    <a:rPr lang="en-US" altLang="zh-CN" sz="1100" dirty="0" smtClean="0">
                      <a:solidFill>
                        <a:schemeClr val="tx1"/>
                      </a:solidFill>
                      <a:latin typeface="Arial"/>
                    </a:rPr>
                    <a:t>*</a:t>
                  </a:r>
                  <a:endParaRPr lang="en-US" sz="1100" dirty="0">
                    <a:solidFill>
                      <a:schemeClr val="tx1"/>
                    </a:solidFill>
                    <a:latin typeface="Arial"/>
                  </a:endParaRPr>
                </a:p>
              </p:txBody>
            </p:sp>
            <p:sp>
              <p:nvSpPr>
                <p:cNvPr id="169" name="Rectangle 168"/>
                <p:cNvSpPr/>
                <p:nvPr/>
              </p:nvSpPr>
              <p:spPr>
                <a:xfrm>
                  <a:off x="3176934" y="2659074"/>
                  <a:ext cx="530352" cy="22860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100" dirty="0" smtClean="0">
                      <a:solidFill>
                        <a:schemeClr val="tx1"/>
                      </a:solidFill>
                      <a:latin typeface="Arial"/>
                    </a:rPr>
                    <a:t>ABC</a:t>
                  </a:r>
                  <a:r>
                    <a:rPr lang="en-US" altLang="zh-CN" sz="1100" dirty="0" smtClean="0">
                      <a:solidFill>
                        <a:schemeClr val="tx1"/>
                      </a:solidFill>
                      <a:latin typeface="Arial"/>
                    </a:rPr>
                    <a:t>*</a:t>
                  </a:r>
                  <a:endParaRPr lang="en-US" sz="1100" dirty="0">
                    <a:solidFill>
                      <a:schemeClr val="tx1"/>
                    </a:solidFill>
                    <a:latin typeface="Arial"/>
                  </a:endParaRPr>
                </a:p>
              </p:txBody>
            </p:sp>
            <p:sp>
              <p:nvSpPr>
                <p:cNvPr id="166" name="Rectangle 165"/>
                <p:cNvSpPr/>
                <p:nvPr/>
              </p:nvSpPr>
              <p:spPr>
                <a:xfrm>
                  <a:off x="3176934" y="2964065"/>
                  <a:ext cx="530352" cy="22860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100" dirty="0" smtClean="0">
                      <a:solidFill>
                        <a:schemeClr val="tx1"/>
                      </a:solidFill>
                      <a:latin typeface="Arial"/>
                    </a:rPr>
                    <a:t>ABC</a:t>
                  </a:r>
                  <a:r>
                    <a:rPr lang="en-US" altLang="zh-CN" sz="1100" dirty="0" smtClean="0">
                      <a:solidFill>
                        <a:schemeClr val="tx1"/>
                      </a:solidFill>
                      <a:latin typeface="Arial"/>
                    </a:rPr>
                    <a:t>*</a:t>
                  </a:r>
                  <a:endParaRPr lang="en-US" sz="1100" dirty="0">
                    <a:solidFill>
                      <a:schemeClr val="tx1"/>
                    </a:solidFill>
                    <a:latin typeface="Arial"/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>
                <a:xfrm>
                  <a:off x="3175379" y="3268912"/>
                  <a:ext cx="530352" cy="22860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100" dirty="0" smtClean="0">
                      <a:solidFill>
                        <a:schemeClr val="tx1"/>
                      </a:solidFill>
                      <a:latin typeface="Arial"/>
                    </a:rPr>
                    <a:t>ABC</a:t>
                  </a:r>
                  <a:r>
                    <a:rPr lang="en-US" altLang="zh-CN" sz="1100" dirty="0" smtClean="0">
                      <a:solidFill>
                        <a:schemeClr val="tx1"/>
                      </a:solidFill>
                      <a:latin typeface="Arial"/>
                    </a:rPr>
                    <a:t>*</a:t>
                  </a:r>
                  <a:endParaRPr lang="en-US" sz="1100" dirty="0">
                    <a:solidFill>
                      <a:schemeClr val="tx1"/>
                    </a:solidFill>
                    <a:latin typeface="Arial"/>
                  </a:endParaRPr>
                </a:p>
              </p:txBody>
            </p:sp>
          </p:grpSp>
          <p:sp>
            <p:nvSpPr>
              <p:cNvPr id="179" name="Rectangle 178"/>
              <p:cNvSpPr/>
              <p:nvPr/>
            </p:nvSpPr>
            <p:spPr>
              <a:xfrm>
                <a:off x="6457950" y="1828384"/>
                <a:ext cx="1483156" cy="35112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7094844" y="2483653"/>
                <a:ext cx="8229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200" dirty="0">
                    <a:latin typeface="Arial"/>
                    <a:ea typeface="Arial"/>
                    <a:cs typeface="Arial"/>
                  </a:rPr>
                  <a:t>Readout chip</a:t>
                </a:r>
                <a:endParaRPr lang="en-US" altLang="zh-CN" sz="1200" dirty="0">
                  <a:latin typeface="Arial"/>
                  <a:cs typeface="Arial"/>
                </a:endParaRPr>
              </a:p>
            </p:txBody>
          </p:sp>
          <p:cxnSp>
            <p:nvCxnSpPr>
              <p:cNvPr id="183" name="Straight Arrow Connector 182"/>
              <p:cNvCxnSpPr>
                <a:stCxn id="138" idx="3"/>
                <a:endCxn id="133" idx="0"/>
              </p:cNvCxnSpPr>
              <p:nvPr/>
            </p:nvCxnSpPr>
            <p:spPr>
              <a:xfrm>
                <a:off x="7009700" y="2084992"/>
                <a:ext cx="497545" cy="266224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Arrow Connector 187"/>
              <p:cNvCxnSpPr>
                <a:stCxn id="154" idx="3"/>
                <a:endCxn id="133" idx="0"/>
              </p:cNvCxnSpPr>
              <p:nvPr/>
            </p:nvCxnSpPr>
            <p:spPr>
              <a:xfrm>
                <a:off x="7009700" y="2392767"/>
                <a:ext cx="497545" cy="23544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Arrow Connector 190"/>
              <p:cNvCxnSpPr>
                <a:stCxn id="151" idx="3"/>
                <a:endCxn id="133" idx="0"/>
              </p:cNvCxnSpPr>
              <p:nvPr/>
            </p:nvCxnSpPr>
            <p:spPr>
              <a:xfrm>
                <a:off x="7009700" y="2699806"/>
                <a:ext cx="497545" cy="204743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Arrow Connector 194"/>
              <p:cNvCxnSpPr>
                <a:stCxn id="148" idx="3"/>
                <a:endCxn id="133" idx="0"/>
              </p:cNvCxnSpPr>
              <p:nvPr/>
            </p:nvCxnSpPr>
            <p:spPr>
              <a:xfrm>
                <a:off x="7009700" y="3004797"/>
                <a:ext cx="497545" cy="17424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Arrow Connector 200"/>
              <p:cNvCxnSpPr>
                <a:stCxn id="145" idx="3"/>
                <a:endCxn id="133" idx="0"/>
              </p:cNvCxnSpPr>
              <p:nvPr/>
            </p:nvCxnSpPr>
            <p:spPr>
              <a:xfrm>
                <a:off x="7008145" y="3309644"/>
                <a:ext cx="499100" cy="143759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Arrow Connector 203"/>
              <p:cNvCxnSpPr>
                <a:stCxn id="156" idx="3"/>
                <a:endCxn id="133" idx="0"/>
              </p:cNvCxnSpPr>
              <p:nvPr/>
            </p:nvCxnSpPr>
            <p:spPr>
              <a:xfrm>
                <a:off x="7008144" y="3624764"/>
                <a:ext cx="499101" cy="112247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Arrow Connector 206"/>
              <p:cNvCxnSpPr>
                <a:stCxn id="172" idx="3"/>
                <a:endCxn id="133" idx="0"/>
              </p:cNvCxnSpPr>
              <p:nvPr/>
            </p:nvCxnSpPr>
            <p:spPr>
              <a:xfrm>
                <a:off x="7008144" y="3932539"/>
                <a:ext cx="499101" cy="81469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Arrow Connector 209"/>
              <p:cNvCxnSpPr>
                <a:stCxn id="169" idx="3"/>
                <a:endCxn id="133" idx="0"/>
              </p:cNvCxnSpPr>
              <p:nvPr/>
            </p:nvCxnSpPr>
            <p:spPr>
              <a:xfrm>
                <a:off x="7008144" y="4239578"/>
                <a:ext cx="499101" cy="50765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Arrow Connector 212"/>
              <p:cNvCxnSpPr>
                <a:stCxn id="166" idx="3"/>
                <a:endCxn id="133" idx="0"/>
              </p:cNvCxnSpPr>
              <p:nvPr/>
            </p:nvCxnSpPr>
            <p:spPr>
              <a:xfrm>
                <a:off x="7008144" y="4544569"/>
                <a:ext cx="499101" cy="20266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Arrow Connector 215"/>
              <p:cNvCxnSpPr>
                <a:stCxn id="163" idx="3"/>
                <a:endCxn id="133" idx="0"/>
              </p:cNvCxnSpPr>
              <p:nvPr/>
            </p:nvCxnSpPr>
            <p:spPr>
              <a:xfrm flipV="1">
                <a:off x="7006589" y="4747237"/>
                <a:ext cx="500656" cy="10217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1" name="Straight Arrow Connector 220"/>
            <p:cNvCxnSpPr/>
            <p:nvPr/>
          </p:nvCxnSpPr>
          <p:spPr>
            <a:xfrm flipV="1">
              <a:off x="6420968" y="4271064"/>
              <a:ext cx="602225" cy="0"/>
            </a:xfrm>
            <a:prstGeom prst="straightConnector1">
              <a:avLst/>
            </a:prstGeom>
            <a:ln w="25400">
              <a:solidFill>
                <a:srgbClr val="0099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文本框 29"/>
            <p:cNvSpPr txBox="1"/>
            <p:nvPr/>
          </p:nvSpPr>
          <p:spPr>
            <a:xfrm>
              <a:off x="6160611" y="3535684"/>
              <a:ext cx="12224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en-US" altLang="zh-CN" dirty="0" smtClean="0">
                <a:solidFill>
                  <a:srgbClr val="0099FF"/>
                </a:solidFill>
                <a:latin typeface="Arial" panose="020B0604020202020204" pitchFamily="34" charset="0"/>
                <a:ea typeface="Microsoft JhengHei" panose="020B0604030504040204" pitchFamily="34" charset="-120"/>
              </a:endParaRPr>
            </a:p>
            <a:p>
              <a:pPr algn="ctr"/>
              <a:r>
                <a:rPr kumimoji="1" lang="en-US" altLang="zh-CN" dirty="0" smtClean="0">
                  <a:solidFill>
                    <a:srgbClr val="0099FF"/>
                  </a:solidFill>
                  <a:latin typeface="Arial" panose="020B0604020202020204" pitchFamily="34" charset="0"/>
                  <a:ea typeface="Microsoft JhengHei" panose="020B0604030504040204" pitchFamily="34" charset="-120"/>
                </a:rPr>
                <a:t>STAR</a:t>
              </a:r>
              <a:endParaRPr kumimoji="1" lang="zh-CN" altLang="en-US" dirty="0">
                <a:solidFill>
                  <a:srgbClr val="0099FF"/>
                </a:solidFill>
                <a:latin typeface="Arial" panose="020B0604020202020204" pitchFamily="34" charset="0"/>
                <a:ea typeface="Microsoft JhengHei" panose="020B0604030504040204" pitchFamily="34" charset="-120"/>
              </a:endParaRPr>
            </a:p>
          </p:txBody>
        </p:sp>
      </p:grpSp>
      <p:grpSp>
        <p:nvGrpSpPr>
          <p:cNvPr id="239" name="Group 238"/>
          <p:cNvGrpSpPr/>
          <p:nvPr/>
        </p:nvGrpSpPr>
        <p:grpSpPr>
          <a:xfrm>
            <a:off x="67807" y="3015611"/>
            <a:ext cx="4616160" cy="3271994"/>
            <a:chOff x="-124874" y="2245927"/>
            <a:chExt cx="4616160" cy="3271994"/>
          </a:xfrm>
        </p:grpSpPr>
        <p:pic>
          <p:nvPicPr>
            <p:cNvPr id="230" name="图片 1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869" y="2922441"/>
              <a:ext cx="2784608" cy="2423009"/>
            </a:xfrm>
            <a:prstGeom prst="rect">
              <a:avLst/>
            </a:prstGeom>
            <a:noFill/>
          </p:spPr>
        </p:pic>
        <p:sp>
          <p:nvSpPr>
            <p:cNvPr id="231" name="右大括号 17"/>
            <p:cNvSpPr/>
            <p:nvPr/>
          </p:nvSpPr>
          <p:spPr>
            <a:xfrm>
              <a:off x="3111669" y="3076671"/>
              <a:ext cx="130234" cy="822960"/>
            </a:xfrm>
            <a:prstGeom prst="rightBrac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 dirty="0">
                <a:latin typeface="华文楷体"/>
                <a:ea typeface="华文楷体"/>
              </a:endParaRPr>
            </a:p>
          </p:txBody>
        </p:sp>
        <p:sp>
          <p:nvSpPr>
            <p:cNvPr id="232" name="右大括号 18"/>
            <p:cNvSpPr/>
            <p:nvPr/>
          </p:nvSpPr>
          <p:spPr>
            <a:xfrm>
              <a:off x="3122227" y="3960368"/>
              <a:ext cx="130234" cy="822960"/>
            </a:xfrm>
            <a:prstGeom prst="rightBrac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 dirty="0">
                <a:latin typeface="华文楷体"/>
                <a:ea typeface="华文楷体"/>
              </a:endParaRPr>
            </a:p>
          </p:txBody>
        </p:sp>
        <p:sp>
          <p:nvSpPr>
            <p:cNvPr id="233" name="右大括号 19"/>
            <p:cNvSpPr/>
            <p:nvPr/>
          </p:nvSpPr>
          <p:spPr>
            <a:xfrm>
              <a:off x="3121367" y="4797435"/>
              <a:ext cx="130234" cy="457200"/>
            </a:xfrm>
            <a:prstGeom prst="rightBrac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 dirty="0">
                <a:latin typeface="华文楷体"/>
                <a:ea typeface="华文楷体"/>
              </a:endParaRPr>
            </a:p>
          </p:txBody>
        </p:sp>
        <p:sp>
          <p:nvSpPr>
            <p:cNvPr id="234" name="文本框 20"/>
            <p:cNvSpPr txBox="1"/>
            <p:nvPr/>
          </p:nvSpPr>
          <p:spPr>
            <a:xfrm>
              <a:off x="3208390" y="3305897"/>
              <a:ext cx="1282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dirty="0" smtClean="0">
                  <a:solidFill>
                    <a:srgbClr val="0070C0"/>
                  </a:solidFill>
                  <a:latin typeface="Arial" panose="020B0604020202020204" pitchFamily="34" charset="0"/>
                  <a:ea typeface="Microsoft JhengHei" panose="020B0604030504040204" pitchFamily="34" charset="-120"/>
                </a:rPr>
                <a:t>analogue</a:t>
              </a:r>
              <a:endParaRPr kumimoji="1" lang="zh-CN" altLang="en-US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endParaRPr>
            </a:p>
          </p:txBody>
        </p:sp>
        <p:sp>
          <p:nvSpPr>
            <p:cNvPr id="235" name="文本框 21"/>
            <p:cNvSpPr txBox="1"/>
            <p:nvPr/>
          </p:nvSpPr>
          <p:spPr>
            <a:xfrm>
              <a:off x="3247900" y="4185920"/>
              <a:ext cx="11987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dirty="0" smtClean="0">
                  <a:solidFill>
                    <a:srgbClr val="0070C0"/>
                  </a:solidFill>
                  <a:latin typeface="Arial" panose="020B0604020202020204" pitchFamily="34" charset="0"/>
                  <a:ea typeface="Microsoft JhengHei" panose="020B0604030504040204" pitchFamily="34" charset="-120"/>
                </a:rPr>
                <a:t>Digital</a:t>
              </a:r>
              <a:endParaRPr kumimoji="1" lang="zh-CN" altLang="en-US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endParaRPr>
            </a:p>
          </p:txBody>
        </p:sp>
        <p:sp>
          <p:nvSpPr>
            <p:cNvPr id="236" name="文本框 22"/>
            <p:cNvSpPr txBox="1"/>
            <p:nvPr/>
          </p:nvSpPr>
          <p:spPr>
            <a:xfrm>
              <a:off x="3219782" y="4871590"/>
              <a:ext cx="11569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dirty="0" smtClean="0">
                  <a:solidFill>
                    <a:srgbClr val="0070C0"/>
                  </a:solidFill>
                  <a:latin typeface="Arial" panose="020B0604020202020204" pitchFamily="34" charset="0"/>
                  <a:ea typeface="Microsoft JhengHei" panose="020B0604030504040204" pitchFamily="34" charset="-120"/>
                </a:rPr>
                <a:t>Power control</a:t>
              </a:r>
              <a:endParaRPr kumimoji="1" lang="zh-CN" altLang="en-US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endParaRPr>
            </a:p>
          </p:txBody>
        </p:sp>
        <p:sp>
          <p:nvSpPr>
            <p:cNvPr id="237" name="文本框 23"/>
            <p:cNvSpPr txBox="1"/>
            <p:nvPr/>
          </p:nvSpPr>
          <p:spPr>
            <a:xfrm>
              <a:off x="-124874" y="2245927"/>
              <a:ext cx="320177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sz="2000" dirty="0" smtClean="0">
                  <a:solidFill>
                    <a:srgbClr val="0070C0"/>
                  </a:solidFill>
                  <a:latin typeface="Arial" panose="020B0604020202020204" pitchFamily="34" charset="0"/>
                  <a:ea typeface="Microsoft JhengHei" panose="020B0604030504040204" pitchFamily="34" charset="-120"/>
                </a:rPr>
                <a:t>prototype </a:t>
              </a:r>
              <a:r>
                <a:rPr kumimoji="1" lang="en-US" altLang="zh-CN" sz="2000" dirty="0" smtClean="0">
                  <a:solidFill>
                    <a:srgbClr val="0070C0"/>
                  </a:solidFill>
                  <a:latin typeface="Arial" panose="020B0604020202020204" pitchFamily="34" charset="0"/>
                  <a:ea typeface="Microsoft JhengHei" panose="020B0604030504040204" pitchFamily="34" charset="-120"/>
                </a:rPr>
                <a:t>of readout ASIC:</a:t>
              </a:r>
            </a:p>
            <a:p>
              <a:r>
                <a:rPr kumimoji="1" lang="en-US" altLang="zh-CN" sz="2000" dirty="0" smtClean="0">
                  <a:solidFill>
                    <a:srgbClr val="0070C0"/>
                  </a:solidFill>
                  <a:latin typeface="Arial" panose="020B0604020202020204" pitchFamily="34" charset="0"/>
                  <a:ea typeface="Microsoft JhengHei" panose="020B0604030504040204" pitchFamily="34" charset="-120"/>
                </a:rPr>
                <a:t>ABCN130 chip</a:t>
              </a:r>
              <a:endParaRPr kumimoji="1" lang="zh-CN" altLang="en-US" sz="2000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endParaRPr>
            </a:p>
          </p:txBody>
        </p:sp>
        <p:sp>
          <p:nvSpPr>
            <p:cNvPr id="229" name="矩形 34"/>
            <p:cNvSpPr/>
            <p:nvPr/>
          </p:nvSpPr>
          <p:spPr>
            <a:xfrm>
              <a:off x="275143" y="3953008"/>
              <a:ext cx="2804094" cy="798235"/>
            </a:xfrm>
            <a:prstGeom prst="rect">
              <a:avLst/>
            </a:prstGeom>
            <a:noFill/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17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5"/>
            <a:ext cx="9144000" cy="1088135"/>
          </a:xfrm>
          <a:solidFill>
            <a:srgbClr val="F8F8F8"/>
          </a:solidFill>
          <a:ln>
            <a:noFill/>
          </a:ln>
        </p:spPr>
        <p:txBody>
          <a:bodyPr>
            <a:normAutofit/>
          </a:bodyPr>
          <a:lstStyle/>
          <a:p>
            <a:pPr marL="180000"/>
            <a:r>
              <a:rPr lang="en-US" altLang="zh-CN" sz="3600" dirty="0" smtClean="0">
                <a:solidFill>
                  <a:srgbClr val="0099FF"/>
                </a:solidFill>
                <a:latin typeface="+mn-lt"/>
                <a:ea typeface="Microsoft JhengHei" panose="020B0604030504040204" pitchFamily="34" charset="-120"/>
              </a:rPr>
              <a:t>Beam test for ATLAS upgrade </a:t>
            </a:r>
            <a:endParaRPr lang="en-US" sz="3600" dirty="0">
              <a:solidFill>
                <a:srgbClr val="0099FF"/>
              </a:solidFill>
              <a:latin typeface="+mn-lt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5" y="1275588"/>
            <a:ext cx="9144000" cy="5038344"/>
          </a:xfrm>
        </p:spPr>
        <p:txBody>
          <a:bodyPr>
            <a:normAutofit fontScale="92500"/>
          </a:bodyPr>
          <a:lstStyle/>
          <a:p>
            <a:pPr marL="432000">
              <a:lnSpc>
                <a:spcPts val="2800"/>
              </a:lnSpc>
            </a:pP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contribute </a:t>
            </a: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to beam test  DAQ framework development (EU-DAQ)</a:t>
            </a:r>
          </a:p>
          <a:p>
            <a:pPr marL="432000">
              <a:lnSpc>
                <a:spcPts val="2800"/>
              </a:lnSpc>
            </a:pPr>
            <a:r>
              <a:rPr lang="en-US" altLang="zh-CN" sz="2200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Active in beam test study : measure S-curve of module and hit efficiency  </a:t>
            </a:r>
            <a:endParaRPr lang="en-US" altLang="zh-CN" sz="2200" dirty="0">
              <a:solidFill>
                <a:srgbClr val="0070C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432000">
              <a:lnSpc>
                <a:spcPts val="2800"/>
              </a:lnSpc>
            </a:pPr>
            <a:endParaRPr lang="en-US" altLang="zh-CN" sz="22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432000">
              <a:lnSpc>
                <a:spcPts val="2800"/>
              </a:lnSpc>
            </a:pPr>
            <a:endParaRPr lang="en-US" altLang="zh-CN" sz="2200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203400" indent="0">
              <a:lnSpc>
                <a:spcPts val="2800"/>
              </a:lnSpc>
              <a:buNone/>
            </a:pPr>
            <a:endParaRPr lang="en-US" altLang="zh-CN" sz="22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432000">
              <a:lnSpc>
                <a:spcPts val="2800"/>
              </a:lnSpc>
            </a:pPr>
            <a:endParaRPr lang="en-US" altLang="zh-CN" sz="2200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432000">
              <a:lnSpc>
                <a:spcPts val="2800"/>
              </a:lnSpc>
            </a:pPr>
            <a:endParaRPr lang="en-US" altLang="zh-CN" sz="22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432000">
              <a:lnSpc>
                <a:spcPts val="2800"/>
              </a:lnSpc>
            </a:pPr>
            <a:endParaRPr lang="en-US" altLang="zh-CN" sz="2200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203400" indent="0">
              <a:lnSpc>
                <a:spcPts val="2800"/>
              </a:lnSpc>
              <a:buNone/>
            </a:pPr>
            <a:endParaRPr lang="en-US" altLang="zh-CN" sz="2200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432000">
              <a:lnSpc>
                <a:spcPts val="2800"/>
              </a:lnSpc>
            </a:pPr>
            <a:r>
              <a:rPr lang="en-US" altLang="zh-CN" sz="2200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beam </a:t>
            </a:r>
            <a:r>
              <a:rPr lang="en-US" altLang="zh-CN" sz="2200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test </a:t>
            </a:r>
            <a:r>
              <a:rPr lang="en-US" altLang="zh-CN" sz="2200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result from ATLAS China included </a:t>
            </a:r>
            <a:r>
              <a:rPr lang="en-US" altLang="zh-CN" sz="2200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in ATLAS upgrade TDR.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57950" y="6456935"/>
            <a:ext cx="2057400" cy="365125"/>
          </a:xfrm>
        </p:spPr>
        <p:txBody>
          <a:bodyPr/>
          <a:lstStyle/>
          <a:p>
            <a:fld id="{23B52C8C-83E5-4096-AE71-E2B1817E3CE0}" type="slidenum">
              <a:rPr lang="en-US" sz="1400" smtClean="0">
                <a:solidFill>
                  <a:schemeClr val="tx1"/>
                </a:solidFill>
              </a:rPr>
              <a:t>11</a:t>
            </a:fld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766" y="2349004"/>
            <a:ext cx="7811274" cy="29006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94998" y="4399059"/>
            <a:ext cx="2234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Before irradiation  </a:t>
            </a:r>
            <a:endParaRPr lang="en-US" sz="2000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3670" y="4538804"/>
            <a:ext cx="1959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After irradiation </a:t>
            </a:r>
            <a:endParaRPr lang="en-US" sz="2000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2088" y="5249659"/>
            <a:ext cx="6043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S-</a:t>
            </a:r>
            <a:r>
              <a:rPr lang="en-US" altLang="zh-CN" sz="2000" dirty="0" err="1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surve</a:t>
            </a:r>
            <a:r>
              <a:rPr lang="en-US" altLang="zh-CN" sz="2000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 of strip module before/after irradiation  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197096" y="3950208"/>
            <a:ext cx="594360" cy="0"/>
          </a:xfrm>
          <a:prstGeom prst="straightConnector1">
            <a:avLst/>
          </a:prstGeom>
          <a:ln w="22225">
            <a:solidFill>
              <a:srgbClr val="00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427370" y="6019339"/>
            <a:ext cx="5006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S/N after irradiation is estimated to be about 20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91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modul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6786" y="1899209"/>
            <a:ext cx="4047213" cy="319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Content Placeholder 2"/>
          <p:cNvSpPr txBox="1">
            <a:spLocks/>
          </p:cNvSpPr>
          <p:nvPr/>
        </p:nvSpPr>
        <p:spPr>
          <a:xfrm>
            <a:off x="0" y="1371091"/>
            <a:ext cx="9144000" cy="3961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/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contribute </a:t>
            </a: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to module R &amp; D</a:t>
            </a:r>
          </a:p>
          <a:p>
            <a:pPr marL="432000"/>
            <a:r>
              <a:rPr lang="en-US" altLang="zh-CN" sz="2200" dirty="0">
                <a:latin typeface="Arial" panose="020B0604020202020204" pitchFamily="34" charset="0"/>
                <a:ea typeface="Microsoft JhengHei" panose="020B0604030504040204" pitchFamily="34" charset="-120"/>
              </a:rPr>
              <a:t>Manufacturing module building </a:t>
            </a: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tool</a:t>
            </a:r>
            <a:endParaRPr lang="en-US" altLang="zh-CN" sz="2200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432000"/>
            <a:endParaRPr lang="en-US" altLang="zh-CN" sz="22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432000"/>
            <a:endParaRPr lang="en-US" altLang="zh-CN" sz="22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432000"/>
            <a:endParaRPr lang="en-US" altLang="zh-CN" sz="22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432000"/>
            <a:endParaRPr lang="en-US" altLang="zh-CN" sz="22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203400" indent="0">
              <a:buFont typeface="Arial" panose="020B0604020202020204" pitchFamily="34" charset="0"/>
              <a:buNone/>
            </a:pPr>
            <a:endParaRPr lang="en-US" altLang="zh-CN" sz="22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203400" indent="0">
              <a:buFont typeface="Arial" panose="020B0604020202020204" pitchFamily="34" charset="0"/>
              <a:buNone/>
            </a:pPr>
            <a:endParaRPr lang="en-US" altLang="zh-CN" sz="22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432000"/>
            <a:endParaRPr lang="en-US" altLang="zh-CN" sz="22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650" y="-141929"/>
            <a:ext cx="9144000" cy="1088135"/>
          </a:xfrm>
          <a:solidFill>
            <a:srgbClr val="F8F8F8"/>
          </a:solidFill>
          <a:ln>
            <a:noFill/>
          </a:ln>
        </p:spPr>
        <p:txBody>
          <a:bodyPr>
            <a:normAutofit fontScale="90000"/>
          </a:bodyPr>
          <a:lstStyle/>
          <a:p>
            <a:pPr marL="180000"/>
            <a:r>
              <a:rPr lang="en-US" altLang="zh-CN" sz="3600" dirty="0" smtClean="0">
                <a:solidFill>
                  <a:srgbClr val="0099FF"/>
                </a:solidFill>
                <a:ea typeface="Microsoft JhengHei" panose="020B0604030504040204" pitchFamily="34" charset="-120"/>
              </a:rPr>
              <a:t/>
            </a:r>
            <a:br>
              <a:rPr lang="en-US" altLang="zh-CN" sz="3600" dirty="0" smtClean="0">
                <a:solidFill>
                  <a:srgbClr val="0099FF"/>
                </a:solidFill>
                <a:ea typeface="Microsoft JhengHei" panose="020B0604030504040204" pitchFamily="34" charset="-120"/>
              </a:rPr>
            </a:br>
            <a:r>
              <a:rPr lang="en-US" altLang="zh-CN" sz="3600" dirty="0">
                <a:solidFill>
                  <a:srgbClr val="0070C0"/>
                </a:solidFill>
                <a:latin typeface="+mn-lt"/>
                <a:ea typeface="Microsoft JhengHei" panose="020B0604030504040204" pitchFamily="34" charset="-120"/>
              </a:rPr>
              <a:t>S</a:t>
            </a:r>
            <a:r>
              <a:rPr lang="en-US" altLang="zh-CN" sz="3600" dirty="0" smtClean="0">
                <a:solidFill>
                  <a:srgbClr val="0070C0"/>
                </a:solidFill>
                <a:latin typeface="+mn-lt"/>
                <a:ea typeface="Microsoft JhengHei" panose="020B0604030504040204" pitchFamily="34" charset="-120"/>
              </a:rPr>
              <a:t>ilicon strip detector module prototyping and production </a:t>
            </a:r>
            <a:endParaRPr lang="en-US" sz="3600" dirty="0">
              <a:solidFill>
                <a:srgbClr val="0070C0"/>
              </a:solidFill>
              <a:latin typeface="+mn-lt"/>
              <a:ea typeface="Microsoft JhengHei" panose="020B0604030504040204" pitchFamily="34" charset="-12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57950" y="6456935"/>
            <a:ext cx="2057400" cy="365125"/>
          </a:xfrm>
        </p:spPr>
        <p:txBody>
          <a:bodyPr/>
          <a:lstStyle/>
          <a:p>
            <a:fld id="{23B52C8C-83E5-4096-AE71-E2B1817E3CE0}" type="slidenum">
              <a:rPr lang="en-US" sz="1400" smtClean="0">
                <a:solidFill>
                  <a:schemeClr val="tx1"/>
                </a:solidFill>
              </a:rPr>
              <a:t>12</a:t>
            </a:fld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440" y="2938341"/>
            <a:ext cx="5122958" cy="1570049"/>
            <a:chOff x="-107080" y="0"/>
            <a:chExt cx="7225576" cy="1663698"/>
          </a:xfrm>
        </p:grpSpPr>
        <p:sp>
          <p:nvSpPr>
            <p:cNvPr id="10" name="Rounded Rectangle 9"/>
            <p:cNvSpPr/>
            <p:nvPr/>
          </p:nvSpPr>
          <p:spPr>
            <a:xfrm>
              <a:off x="-107080" y="32003"/>
              <a:ext cx="1478681" cy="64008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600" dirty="0" smtClean="0">
                  <a:solidFill>
                    <a:srgbClr val="0099FF"/>
                  </a:solidFill>
                  <a:latin typeface="Arial" panose="020B0604020202020204" pitchFamily="34" charset="0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Readout chip</a:t>
              </a:r>
              <a:endParaRPr lang="en-US" dirty="0">
                <a:solidFill>
                  <a:srgbClr val="0099FF"/>
                </a:solidFill>
                <a:effectLst/>
                <a:latin typeface="Arial" panose="020B0604020202020204" pitchFamily="34" charset="0"/>
                <a:ea typeface="Microsoft JhengHei" panose="020B0604030504040204" pitchFamily="34" charset="-12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833880" y="32003"/>
              <a:ext cx="1482799" cy="64008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600" dirty="0" smtClean="0">
                  <a:solidFill>
                    <a:srgbClr val="0099FF"/>
                  </a:solidFill>
                  <a:latin typeface="Arial" panose="020B0604020202020204" pitchFamily="34" charset="0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Hybrid PCB </a:t>
              </a:r>
              <a:endParaRPr lang="en-US" sz="1600" dirty="0">
                <a:solidFill>
                  <a:srgbClr val="0099FF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98553" y="1023618"/>
              <a:ext cx="1676726" cy="64008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600" dirty="0" smtClean="0">
                  <a:solidFill>
                    <a:schemeClr val="tx1"/>
                  </a:solidFill>
                  <a:latin typeface="Arial" panose="020B0604020202020204" pitchFamily="34" charset="0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Hybrid controller </a:t>
              </a:r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4" name="Straight Arrow Connector 13"/>
            <p:cNvCxnSpPr>
              <a:stCxn id="12" idx="2"/>
              <a:endCxn id="13" idx="0"/>
            </p:cNvCxnSpPr>
            <p:nvPr/>
          </p:nvCxnSpPr>
          <p:spPr>
            <a:xfrm flipH="1">
              <a:off x="1736916" y="672083"/>
              <a:ext cx="838364" cy="35153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0" idx="2"/>
              <a:endCxn id="13" idx="0"/>
            </p:cNvCxnSpPr>
            <p:nvPr/>
          </p:nvCxnSpPr>
          <p:spPr>
            <a:xfrm>
              <a:off x="632261" y="672083"/>
              <a:ext cx="1104656" cy="35153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ounded Rectangle 15"/>
            <p:cNvSpPr/>
            <p:nvPr/>
          </p:nvSpPr>
          <p:spPr>
            <a:xfrm>
              <a:off x="4548632" y="1023618"/>
              <a:ext cx="1576734" cy="64008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600" dirty="0" smtClean="0">
                  <a:solidFill>
                    <a:schemeClr val="tx1"/>
                  </a:solidFill>
                  <a:latin typeface="Arial" panose="020B0604020202020204" pitchFamily="34" charset="0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Detector Module</a:t>
              </a:r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Arrow Connector 16"/>
            <p:cNvCxnSpPr>
              <a:stCxn id="13" idx="3"/>
              <a:endCxn id="16" idx="1"/>
            </p:cNvCxnSpPr>
            <p:nvPr/>
          </p:nvCxnSpPr>
          <p:spPr>
            <a:xfrm>
              <a:off x="2575279" y="1343659"/>
              <a:ext cx="1973353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3576883" y="0"/>
              <a:ext cx="1558997" cy="64008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600" dirty="0" smtClean="0">
                  <a:solidFill>
                    <a:srgbClr val="0099FF"/>
                  </a:solidFill>
                  <a:latin typeface="Arial" panose="020B0604020202020204" pitchFamily="34" charset="0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sensor</a:t>
              </a:r>
              <a:endParaRPr lang="en-US" sz="1600" dirty="0">
                <a:solidFill>
                  <a:srgbClr val="0099FF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521960" y="0"/>
              <a:ext cx="1596536" cy="64008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600" dirty="0" smtClean="0">
                  <a:solidFill>
                    <a:srgbClr val="0099FF"/>
                  </a:solidFill>
                  <a:latin typeface="Arial" panose="020B0604020202020204" pitchFamily="34" charset="0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Power board </a:t>
              </a:r>
              <a:endParaRPr lang="en-US" sz="1600" dirty="0">
                <a:solidFill>
                  <a:srgbClr val="0099FF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20" name="Straight Arrow Connector 19"/>
            <p:cNvCxnSpPr>
              <a:stCxn id="18" idx="2"/>
              <a:endCxn id="16" idx="0"/>
            </p:cNvCxnSpPr>
            <p:nvPr/>
          </p:nvCxnSpPr>
          <p:spPr>
            <a:xfrm>
              <a:off x="4356382" y="640080"/>
              <a:ext cx="980618" cy="38353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9" idx="2"/>
              <a:endCxn id="16" idx="0"/>
            </p:cNvCxnSpPr>
            <p:nvPr/>
          </p:nvCxnSpPr>
          <p:spPr>
            <a:xfrm flipH="1">
              <a:off x="5336999" y="640080"/>
              <a:ext cx="983229" cy="38353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文本框 20"/>
          <p:cNvSpPr txBox="1"/>
          <p:nvPr/>
        </p:nvSpPr>
        <p:spPr>
          <a:xfrm>
            <a:off x="6822519" y="5133028"/>
            <a:ext cx="2400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000" dirty="0" smtClean="0">
                <a:solidFill>
                  <a:srgbClr val="0099FF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Detector module</a:t>
            </a:r>
            <a:endParaRPr kumimoji="1" lang="zh-CN" altLang="en-US" sz="2000" dirty="0">
              <a:solidFill>
                <a:srgbClr val="0099FF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497" y="4934010"/>
            <a:ext cx="1863473" cy="164592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2189" y="5099959"/>
            <a:ext cx="3538110" cy="1645920"/>
          </a:xfrm>
          <a:prstGeom prst="rect">
            <a:avLst/>
          </a:prstGeom>
        </p:spPr>
      </p:pic>
      <p:sp>
        <p:nvSpPr>
          <p:cNvPr id="30" name="文本框 20"/>
          <p:cNvSpPr txBox="1"/>
          <p:nvPr/>
        </p:nvSpPr>
        <p:spPr>
          <a:xfrm>
            <a:off x="2901491" y="4686088"/>
            <a:ext cx="2330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000" dirty="0" smtClean="0">
                <a:solidFill>
                  <a:srgbClr val="0099FF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ASIC Pickup tool </a:t>
            </a:r>
            <a:endParaRPr kumimoji="1" lang="zh-CN" altLang="en-US" sz="2000" dirty="0">
              <a:solidFill>
                <a:srgbClr val="0099FF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0796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01A910-B4F6-4E66-B735-DE82D9FE08B3}" type="slidenum">
              <a:rPr lang="zh-CN" altLang="en-US" smtClean="0"/>
              <a:pPr>
                <a:defRPr/>
              </a:pPr>
              <a:t>13</a:t>
            </a:fld>
            <a:endParaRPr lang="en-US" altLang="zh-CN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858" y="2981996"/>
            <a:ext cx="3979333" cy="281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/>
          </p:cNvSpPr>
          <p:nvPr/>
        </p:nvSpPr>
        <p:spPr bwMode="auto">
          <a:xfrm>
            <a:off x="-117475" y="-360363"/>
            <a:ext cx="9005888" cy="103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defTabSz="914400" eaLnBrk="0" hangingPunct="0"/>
            <a:endParaRPr lang="zh-CN" altLang="en-US" sz="4400" dirty="0">
              <a:solidFill>
                <a:srgbClr val="000099"/>
              </a:solidFill>
              <a:latin typeface="黑体" pitchFamily="49" charset="-122"/>
              <a:ea typeface="黑体" pitchFamily="49" charset="-122"/>
              <a:cs typeface="MS PGothic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-669780" y="684235"/>
            <a:ext cx="9144000" cy="488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9250" indent="-34925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rgbClr val="595959"/>
                </a:solidFill>
                <a:latin typeface="+mn-lt"/>
                <a:ea typeface="MS PGothic" charset="0"/>
                <a:cs typeface="MS PGothic" charset="0"/>
              </a:defRPr>
            </a:lvl1pPr>
            <a:lvl2pPr marL="685800" indent="-3365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rgbClr val="595959"/>
                </a:solidFill>
                <a:latin typeface="+mn-lt"/>
                <a:ea typeface="MS PGothic" charset="0"/>
                <a:cs typeface="MS PGothic" charset="0"/>
              </a:defRPr>
            </a:lvl2pPr>
            <a:lvl3pPr marL="96837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rgbClr val="595959"/>
                </a:solidFill>
                <a:latin typeface="+mn-lt"/>
                <a:ea typeface="MS PGothic" charset="0"/>
                <a:cs typeface="MS PGothic" charset="0"/>
              </a:defRPr>
            </a:lvl3pPr>
            <a:lvl4pPr marL="1263650" indent="-2952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pitchFamily="18" charset="2"/>
              <a:buChar char=""/>
              <a:defRPr kern="1200">
                <a:solidFill>
                  <a:srgbClr val="595959"/>
                </a:solidFill>
                <a:latin typeface="+mn-lt"/>
                <a:ea typeface="MS PGothic" charset="0"/>
                <a:cs typeface="MS PGothic" charset="0"/>
              </a:defRPr>
            </a:lvl4pPr>
            <a:lvl5pPr marL="15462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18" charset="2"/>
              <a:buChar char=""/>
              <a:defRPr kern="1200">
                <a:solidFill>
                  <a:srgbClr val="595959"/>
                </a:solidFill>
                <a:latin typeface="+mn-lt"/>
                <a:ea typeface="MS PGothic" charset="0"/>
                <a:cs typeface="MS PGothic" charset="0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2" indent="0" eaLnBrk="1" hangingPunct="1">
              <a:buFont typeface="Wingdings 2" pitchFamily="18" charset="2"/>
              <a:buNone/>
              <a:defRPr/>
            </a:pPr>
            <a:endParaRPr lang="en-US" altLang="zh-CN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66" y="2288199"/>
            <a:ext cx="3254054" cy="4338738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1349906" y="2451464"/>
            <a:ext cx="504056" cy="22322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" name="文本框 9"/>
          <p:cNvSpPr txBox="1"/>
          <p:nvPr/>
        </p:nvSpPr>
        <p:spPr>
          <a:xfrm>
            <a:off x="913287" y="5555405"/>
            <a:ext cx="11771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b="1" dirty="0" smtClean="0">
                <a:solidFill>
                  <a:srgbClr val="FFFF00"/>
                </a:solidFill>
              </a:rPr>
              <a:t>Made by </a:t>
            </a:r>
          </a:p>
          <a:p>
            <a:pPr algn="ctr"/>
            <a:r>
              <a:rPr lang="en-US" altLang="zh-CN" sz="2000" b="1" dirty="0" smtClean="0">
                <a:solidFill>
                  <a:srgbClr val="FFFF00"/>
                </a:solidFill>
              </a:rPr>
              <a:t>Liverpool</a:t>
            </a:r>
            <a:endParaRPr lang="zh-CN" altLang="en-US" sz="2000" b="1" dirty="0">
              <a:solidFill>
                <a:srgbClr val="FFFF00"/>
              </a:solidFill>
            </a:endParaRPr>
          </a:p>
        </p:txBody>
      </p:sp>
      <p:sp>
        <p:nvSpPr>
          <p:cNvPr id="15" name="文本框 10"/>
          <p:cNvSpPr txBox="1"/>
          <p:nvPr/>
        </p:nvSpPr>
        <p:spPr>
          <a:xfrm>
            <a:off x="2301320" y="5565797"/>
            <a:ext cx="11771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b="1" dirty="0" smtClean="0">
                <a:solidFill>
                  <a:srgbClr val="FFFF00"/>
                </a:solidFill>
              </a:rPr>
              <a:t>Made by </a:t>
            </a:r>
          </a:p>
          <a:p>
            <a:pPr algn="ctr"/>
            <a:r>
              <a:rPr lang="en-US" altLang="zh-CN" sz="2000" b="1" dirty="0" smtClean="0">
                <a:solidFill>
                  <a:srgbClr val="FFFF00"/>
                </a:solidFill>
              </a:rPr>
              <a:t>IHEP</a:t>
            </a:r>
            <a:endParaRPr lang="zh-CN" altLang="en-US" sz="2000" b="1" dirty="0">
              <a:solidFill>
                <a:srgbClr val="FFFF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28898" y="2440416"/>
            <a:ext cx="55352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Prototype module made by </a:t>
            </a:r>
            <a:r>
              <a:rPr lang="en-US" altLang="zh-CN" sz="2400" dirty="0" smtClean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C</a:t>
            </a:r>
            <a:r>
              <a:rPr lang="en-US" altLang="zh-CN" sz="2400" dirty="0" smtClean="0">
                <a:solidFill>
                  <a:srgbClr val="FF0000"/>
                </a:solidFill>
              </a:rPr>
              <a:t>hina group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-410272"/>
            <a:ext cx="9144000" cy="1088135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0000"/>
            <a:r>
              <a:rPr lang="en-US" altLang="zh-CN" sz="3600" dirty="0" smtClean="0">
                <a:solidFill>
                  <a:srgbClr val="0099FF"/>
                </a:solidFill>
                <a:ea typeface="Microsoft JhengHei" panose="020B0604030504040204" pitchFamily="34" charset="-120"/>
              </a:rPr>
              <a:t/>
            </a:r>
            <a:br>
              <a:rPr lang="en-US" altLang="zh-CN" sz="3600" dirty="0" smtClean="0">
                <a:solidFill>
                  <a:srgbClr val="0099FF"/>
                </a:solidFill>
                <a:ea typeface="Microsoft JhengHei" panose="020B0604030504040204" pitchFamily="34" charset="-120"/>
              </a:rPr>
            </a:br>
            <a:r>
              <a:rPr lang="en-US" altLang="zh-CN" sz="3600" dirty="0" smtClean="0">
                <a:solidFill>
                  <a:srgbClr val="0070C0"/>
                </a:solidFill>
                <a:latin typeface="+mn-lt"/>
                <a:ea typeface="Microsoft JhengHei" panose="020B0604030504040204" pitchFamily="34" charset="-120"/>
              </a:rPr>
              <a:t>Silicon strip detector module prototyping </a:t>
            </a:r>
            <a:endParaRPr lang="en-US" sz="3600" dirty="0">
              <a:solidFill>
                <a:srgbClr val="0070C0"/>
              </a:solidFill>
              <a:latin typeface="+mn-lt"/>
              <a:ea typeface="Microsoft JhengHei" panose="020B0604030504040204" pitchFamily="34" charset="-12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5916" y="536872"/>
            <a:ext cx="8786191" cy="244512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>
              <a:lnSpc>
                <a:spcPts val="2800"/>
              </a:lnSpc>
            </a:pP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participate </a:t>
            </a: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in module tooling R &amp; D</a:t>
            </a:r>
          </a:p>
          <a:p>
            <a:pPr marL="889200" lvl="1">
              <a:lnSpc>
                <a:spcPts val="2800"/>
              </a:lnSpc>
            </a:pPr>
            <a:r>
              <a:rPr lang="en-US" altLang="zh-CN" sz="1800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The planarity </a:t>
            </a:r>
            <a:r>
              <a:rPr lang="en-US" altLang="zh-CN" sz="1800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tool made in China </a:t>
            </a:r>
            <a:r>
              <a:rPr lang="en-US" altLang="zh-CN" sz="1800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is within 20 </a:t>
            </a:r>
            <a:r>
              <a:rPr lang="el-GR" altLang="zh-CN" sz="1800" dirty="0" smtClean="0">
                <a:solidFill>
                  <a:srgbClr val="0070C0"/>
                </a:solidFill>
                <a:latin typeface="Arial"/>
                <a:ea typeface="Microsoft JhengHei" panose="020B0604030504040204" pitchFamily="34" charset="-120"/>
                <a:cs typeface="Arial"/>
              </a:rPr>
              <a:t>μ</a:t>
            </a:r>
            <a:r>
              <a:rPr lang="en-US" altLang="zh-CN" sz="1800" dirty="0" smtClean="0">
                <a:solidFill>
                  <a:srgbClr val="0070C0"/>
                </a:solidFill>
                <a:latin typeface="Arial"/>
                <a:ea typeface="Microsoft JhengHei" panose="020B0604030504040204" pitchFamily="34" charset="-120"/>
                <a:cs typeface="Arial"/>
              </a:rPr>
              <a:t>m</a:t>
            </a:r>
            <a:endParaRPr lang="en-US" altLang="zh-CN" sz="1800" dirty="0">
              <a:solidFill>
                <a:srgbClr val="0070C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889200" lvl="1">
              <a:lnSpc>
                <a:spcPts val="2800"/>
              </a:lnSpc>
            </a:pPr>
            <a:r>
              <a:rPr lang="en-US" altLang="zh-CN" sz="1800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Meet the design requirement </a:t>
            </a:r>
          </a:p>
          <a:p>
            <a:pPr marL="432000">
              <a:lnSpc>
                <a:spcPts val="2800"/>
              </a:lnSpc>
            </a:pPr>
            <a:r>
              <a:rPr lang="en-US" altLang="zh-CN" sz="2200" dirty="0">
                <a:latin typeface="Arial" panose="020B0604020202020204" pitchFamily="34" charset="0"/>
                <a:ea typeface="Microsoft JhengHei" panose="020B0604030504040204" pitchFamily="34" charset="-120"/>
              </a:rPr>
              <a:t>C</a:t>
            </a: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ontribute </a:t>
            </a: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to module prototyping. </a:t>
            </a:r>
          </a:p>
          <a:p>
            <a:pPr marL="889200" lvl="1">
              <a:lnSpc>
                <a:spcPts val="2800"/>
              </a:lnSpc>
            </a:pPr>
            <a:endParaRPr lang="en-US" altLang="zh-CN" sz="1400" dirty="0" smtClean="0">
              <a:solidFill>
                <a:srgbClr val="0070C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891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"/>
    </mc:Choice>
    <mc:Fallback xmlns="">
      <p:transition spd="slow" advTm="17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5"/>
            <a:ext cx="9144000" cy="1088135"/>
          </a:xfrm>
          <a:solidFill>
            <a:srgbClr val="F8F8F8"/>
          </a:solidFill>
          <a:ln>
            <a:noFill/>
          </a:ln>
        </p:spPr>
        <p:txBody>
          <a:bodyPr>
            <a:normAutofit/>
          </a:bodyPr>
          <a:lstStyle/>
          <a:p>
            <a:pPr marL="180000"/>
            <a:r>
              <a:rPr lang="en-US" altLang="zh-CN" sz="3600" dirty="0" smtClean="0">
                <a:solidFill>
                  <a:srgbClr val="0099FF"/>
                </a:solidFill>
                <a:latin typeface="+mn-lt"/>
                <a:ea typeface="Microsoft JhengHei" panose="020B0604030504040204" pitchFamily="34" charset="-120"/>
              </a:rPr>
              <a:t>Export control </a:t>
            </a:r>
            <a:endParaRPr lang="en-US" sz="3600" dirty="0">
              <a:solidFill>
                <a:srgbClr val="0099FF"/>
              </a:solidFill>
              <a:latin typeface="+mn-lt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5353"/>
            <a:ext cx="9144000" cy="5967454"/>
          </a:xfrm>
        </p:spPr>
        <p:txBody>
          <a:bodyPr>
            <a:normAutofit/>
          </a:bodyPr>
          <a:lstStyle/>
          <a:p>
            <a:pPr marL="432000">
              <a:lnSpc>
                <a:spcPts val="2800"/>
              </a:lnSpc>
            </a:pP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Key Radiation hard chip, embargo against China </a:t>
            </a:r>
            <a:endParaRPr lang="en-US" altLang="zh-CN" sz="22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889200" lvl="1">
              <a:lnSpc>
                <a:spcPts val="2800"/>
              </a:lnSpc>
            </a:pPr>
            <a:r>
              <a:rPr lang="en-US" altLang="zh-CN" sz="1800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Frontend readout chip ABC130</a:t>
            </a:r>
          </a:p>
          <a:p>
            <a:pPr marL="889200" lvl="1">
              <a:lnSpc>
                <a:spcPts val="2800"/>
              </a:lnSpc>
            </a:pPr>
            <a:r>
              <a:rPr lang="en-US" altLang="zh-CN" sz="1800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hybrid control chip HCC, </a:t>
            </a:r>
          </a:p>
          <a:p>
            <a:pPr marL="889200" lvl="1">
              <a:lnSpc>
                <a:spcPts val="2800"/>
              </a:lnSpc>
            </a:pPr>
            <a:r>
              <a:rPr lang="en-US" altLang="zh-CN" sz="1800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monitoring chip AMAC, </a:t>
            </a:r>
          </a:p>
          <a:p>
            <a:pPr marL="889200" lvl="1">
              <a:lnSpc>
                <a:spcPts val="2800"/>
              </a:lnSpc>
            </a:pPr>
            <a:r>
              <a:rPr lang="en-US" altLang="zh-CN" sz="1800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DC-DC chip FESAT</a:t>
            </a:r>
            <a:endParaRPr lang="en-US" altLang="zh-CN" sz="1400" dirty="0" smtClean="0">
              <a:solidFill>
                <a:srgbClr val="0070C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432000">
              <a:lnSpc>
                <a:spcPts val="2800"/>
              </a:lnSpc>
            </a:pPr>
            <a:r>
              <a:rPr lang="en-US" altLang="zh-CN" sz="2400" dirty="0">
                <a:solidFill>
                  <a:srgbClr val="0070C0"/>
                </a:solidFill>
              </a:rPr>
              <a:t>Embargo </a:t>
            </a:r>
            <a:r>
              <a:rPr lang="en-US" altLang="zh-CN" sz="2400" dirty="0" smtClean="0">
                <a:solidFill>
                  <a:srgbClr val="0070C0"/>
                </a:solidFill>
              </a:rPr>
              <a:t>exemption</a:t>
            </a:r>
            <a:r>
              <a:rPr lang="zh-CN" altLang="en-US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：</a:t>
            </a:r>
            <a:endParaRPr lang="en-US" altLang="zh-CN" sz="22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889200" lvl="1">
              <a:lnSpc>
                <a:spcPts val="2800"/>
              </a:lnSpc>
            </a:pPr>
            <a:r>
              <a:rPr lang="en-US" altLang="zh-CN" sz="18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CERN hires layers to apply for embargo exemption for many countries. </a:t>
            </a:r>
          </a:p>
          <a:p>
            <a:pPr marL="889200" lvl="1">
              <a:lnSpc>
                <a:spcPts val="2800"/>
              </a:lnSpc>
            </a:pPr>
            <a:r>
              <a:rPr lang="en-US" altLang="zh-CN" sz="18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Prof Joao Costa </a:t>
            </a:r>
            <a:r>
              <a:rPr lang="en-US" altLang="zh-CN" sz="18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is contact for about embargo exemption application for China</a:t>
            </a:r>
            <a:r>
              <a:rPr lang="en-US" altLang="zh-CN" sz="18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 </a:t>
            </a:r>
          </a:p>
          <a:p>
            <a:pPr marL="889200" lvl="1">
              <a:lnSpc>
                <a:spcPts val="2800"/>
              </a:lnSpc>
            </a:pPr>
            <a:endParaRPr lang="en-US" altLang="zh-CN" sz="18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432000">
              <a:lnSpc>
                <a:spcPts val="2800"/>
              </a:lnSpc>
            </a:pPr>
            <a:r>
              <a:rPr lang="en-US" altLang="zh-CN" sz="2400" dirty="0">
                <a:solidFill>
                  <a:srgbClr val="0099FF"/>
                </a:solidFill>
                <a:ea typeface="Microsoft JhengHei" panose="020B0604030504040204" pitchFamily="34" charset="-120"/>
              </a:rPr>
              <a:t>International Collaboration</a:t>
            </a:r>
            <a:r>
              <a:rPr lang="zh-CN" altLang="en-US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：</a:t>
            </a:r>
            <a:endParaRPr lang="en-US" altLang="zh-CN" sz="22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889200" lvl="1">
              <a:lnSpc>
                <a:spcPts val="2800"/>
              </a:lnSpc>
            </a:pPr>
            <a:r>
              <a:rPr lang="en-US" altLang="zh-CN" sz="18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Make use of facility aboard from our collaborators to train our people.</a:t>
            </a:r>
          </a:p>
          <a:p>
            <a:pPr marL="889200" lvl="1">
              <a:lnSpc>
                <a:spcPts val="2800"/>
              </a:lnSpc>
            </a:pPr>
            <a:r>
              <a:rPr lang="en-US" altLang="zh-CN" sz="18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Learn the key technology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57950" y="6456935"/>
            <a:ext cx="2057400" cy="365125"/>
          </a:xfrm>
        </p:spPr>
        <p:txBody>
          <a:bodyPr/>
          <a:lstStyle/>
          <a:p>
            <a:fld id="{23B52C8C-83E5-4096-AE71-E2B1817E3CE0}" type="slidenum">
              <a:rPr lang="en-US" sz="1400" smtClean="0">
                <a:solidFill>
                  <a:schemeClr val="tx1"/>
                </a:solidFill>
              </a:rPr>
              <a:t>14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66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804"/>
            <a:ext cx="9144000" cy="1088135"/>
          </a:xfrm>
          <a:solidFill>
            <a:srgbClr val="F8F8F8"/>
          </a:solidFill>
          <a:ln>
            <a:noFill/>
          </a:ln>
        </p:spPr>
        <p:txBody>
          <a:bodyPr>
            <a:normAutofit/>
          </a:bodyPr>
          <a:lstStyle/>
          <a:p>
            <a:pPr marL="180000"/>
            <a:r>
              <a:rPr lang="en-US" altLang="zh-CN" sz="3600" dirty="0" smtClean="0">
                <a:solidFill>
                  <a:srgbClr val="0099FF"/>
                </a:solidFill>
                <a:latin typeface="+mn-lt"/>
                <a:ea typeface="Microsoft JhengHei" panose="020B0604030504040204" pitchFamily="34" charset="-120"/>
              </a:rPr>
              <a:t>International Collaboration</a:t>
            </a:r>
            <a:endParaRPr lang="en-US" sz="3600" dirty="0">
              <a:solidFill>
                <a:srgbClr val="0099FF"/>
              </a:solidFill>
              <a:latin typeface="+mn-lt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2880" y="1101256"/>
            <a:ext cx="9326880" cy="3374855"/>
          </a:xfrm>
        </p:spPr>
        <p:txBody>
          <a:bodyPr>
            <a:normAutofit/>
          </a:bodyPr>
          <a:lstStyle/>
          <a:p>
            <a:pPr marL="432000">
              <a:lnSpc>
                <a:spcPts val="2800"/>
              </a:lnSpc>
            </a:pP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collaborate </a:t>
            </a: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with </a:t>
            </a:r>
            <a:r>
              <a:rPr lang="en-US" altLang="zh-CN" sz="2400" dirty="0">
                <a:ea typeface="Microsoft JhengHei" panose="020B0604030504040204" pitchFamily="34" charset="-120"/>
              </a:rPr>
              <a:t>Rutherford Appleton </a:t>
            </a:r>
            <a:r>
              <a:rPr lang="en-US" altLang="zh-CN" sz="2400" dirty="0" smtClean="0">
                <a:ea typeface="Microsoft JhengHei" panose="020B0604030504040204" pitchFamily="34" charset="-120"/>
              </a:rPr>
              <a:t>Lab(RAL) </a:t>
            </a: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in module R &amp; D </a:t>
            </a:r>
          </a:p>
          <a:p>
            <a:pPr marL="432000">
              <a:lnSpc>
                <a:spcPts val="2800"/>
              </a:lnSpc>
            </a:pP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ATLAS China group </a:t>
            </a: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visit RAL in 19 Sep,2016</a:t>
            </a:r>
          </a:p>
          <a:p>
            <a:pPr marL="889200" lvl="1">
              <a:lnSpc>
                <a:spcPts val="2800"/>
              </a:lnSpc>
            </a:pPr>
            <a:r>
              <a:rPr lang="en-US" altLang="zh-CN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Discuss </a:t>
            </a:r>
            <a:r>
              <a:rPr lang="en-US" altLang="zh-CN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the collaboration in ATLAS upgrade project </a:t>
            </a:r>
            <a:endParaRPr lang="en-US" altLang="zh-CN" dirty="0" smtClean="0">
              <a:solidFill>
                <a:srgbClr val="0070C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889200" lvl="1">
              <a:lnSpc>
                <a:spcPts val="2800"/>
              </a:lnSpc>
            </a:pPr>
            <a:endParaRPr lang="en-US" altLang="zh-CN" sz="1800" dirty="0" smtClean="0">
              <a:solidFill>
                <a:srgbClr val="0070C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432000">
              <a:lnSpc>
                <a:spcPts val="2800"/>
              </a:lnSpc>
            </a:pPr>
            <a:endParaRPr lang="en-US" altLang="zh-CN" sz="2200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432000">
              <a:lnSpc>
                <a:spcPts val="2800"/>
              </a:lnSpc>
            </a:pPr>
            <a:endParaRPr lang="en-US" altLang="zh-CN" sz="22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432000">
              <a:lnSpc>
                <a:spcPts val="2800"/>
              </a:lnSpc>
            </a:pPr>
            <a:endParaRPr lang="en-US" altLang="zh-CN" sz="2200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432000">
              <a:lnSpc>
                <a:spcPts val="2800"/>
              </a:lnSpc>
            </a:pPr>
            <a:endParaRPr lang="en-US" altLang="zh-CN" sz="22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57950" y="6456935"/>
            <a:ext cx="2057400" cy="365125"/>
          </a:xfrm>
        </p:spPr>
        <p:txBody>
          <a:bodyPr/>
          <a:lstStyle/>
          <a:p>
            <a:fld id="{23B52C8C-83E5-4096-AE71-E2B1817E3CE0}" type="slidenum">
              <a:rPr lang="en-US" sz="1400" smtClean="0">
                <a:solidFill>
                  <a:schemeClr val="tx1"/>
                </a:solidFill>
              </a:rPr>
              <a:t>15</a:t>
            </a:fld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496" y="3745263"/>
            <a:ext cx="5497830" cy="2764969"/>
          </a:xfrm>
          <a:prstGeom prst="rect">
            <a:avLst/>
          </a:prstGeom>
        </p:spPr>
      </p:pic>
      <p:sp>
        <p:nvSpPr>
          <p:cNvPr id="9" name="文本框 27"/>
          <p:cNvSpPr txBox="1"/>
          <p:nvPr/>
        </p:nvSpPr>
        <p:spPr>
          <a:xfrm>
            <a:off x="6177914" y="3075164"/>
            <a:ext cx="2902077" cy="381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4000"/>
              </a:lnSpc>
            </a:pPr>
            <a:endParaRPr kumimoji="1" lang="zh-CN" altLang="en-US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530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4222"/>
            <a:ext cx="9144000" cy="1088135"/>
          </a:xfrm>
          <a:solidFill>
            <a:srgbClr val="F8F8F8"/>
          </a:solidFill>
          <a:ln>
            <a:noFill/>
          </a:ln>
        </p:spPr>
        <p:txBody>
          <a:bodyPr>
            <a:normAutofit/>
          </a:bodyPr>
          <a:lstStyle/>
          <a:p>
            <a:pPr marL="180000"/>
            <a:r>
              <a:rPr lang="en-US" sz="3600" dirty="0" smtClean="0">
                <a:solidFill>
                  <a:srgbClr val="0099FF"/>
                </a:solidFill>
                <a:latin typeface="+mn-lt"/>
                <a:ea typeface="Microsoft JhengHei" panose="020B0604030504040204" pitchFamily="34" charset="-120"/>
              </a:rPr>
              <a:t>Laboratory  </a:t>
            </a:r>
            <a:endParaRPr lang="en-US" sz="3600" dirty="0">
              <a:solidFill>
                <a:srgbClr val="0099FF"/>
              </a:solidFill>
              <a:latin typeface="+mn-lt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1266" y="974767"/>
            <a:ext cx="9501756" cy="3167863"/>
          </a:xfrm>
        </p:spPr>
        <p:txBody>
          <a:bodyPr>
            <a:normAutofit/>
          </a:bodyPr>
          <a:lstStyle/>
          <a:p>
            <a:pPr marL="432000"/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State key lab has </a:t>
            </a: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a 150 </a:t>
            </a:r>
            <a:r>
              <a:rPr lang="en-US" altLang="zh-CN" sz="2200" dirty="0">
                <a:latin typeface="Arial" panose="020B0604020202020204" pitchFamily="34" charset="0"/>
                <a:ea typeface="Microsoft JhengHei" panose="020B0604030504040204" pitchFamily="34" charset="-120"/>
              </a:rPr>
              <a:t>m</a:t>
            </a:r>
            <a:r>
              <a:rPr lang="en-US" altLang="zh-CN" sz="2200" baseline="30000" dirty="0">
                <a:latin typeface="Arial" panose="020B0604020202020204" pitchFamily="34" charset="0"/>
                <a:ea typeface="Microsoft JhengHei" panose="020B0604030504040204" pitchFamily="34" charset="-120"/>
              </a:rPr>
              <a:t>2</a:t>
            </a:r>
            <a:r>
              <a:rPr lang="en-US" altLang="zh-CN" sz="2400" dirty="0"/>
              <a:t> Thousand grade clean </a:t>
            </a:r>
            <a:r>
              <a:rPr lang="en-US" altLang="zh-CN" sz="2400" dirty="0" smtClean="0"/>
              <a:t>room </a:t>
            </a:r>
          </a:p>
          <a:p>
            <a:pPr marL="432000"/>
            <a:r>
              <a:rPr lang="en-US" altLang="zh-CN" sz="2400" dirty="0" smtClean="0"/>
              <a:t>With probe station, wire bonder for detector R &amp; D</a:t>
            </a:r>
          </a:p>
          <a:p>
            <a:pPr marL="432000"/>
            <a:endParaRPr lang="en-US" altLang="zh-CN" sz="2400" dirty="0" smtClean="0">
              <a:solidFill>
                <a:srgbClr val="0070C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432000"/>
            <a:endParaRPr lang="en-US" altLang="zh-CN" sz="22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432000"/>
            <a:endParaRPr lang="en-US" altLang="zh-CN" sz="2200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432000"/>
            <a:endParaRPr lang="en-US" altLang="zh-CN" sz="22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203400" indent="0">
              <a:buNone/>
            </a:pPr>
            <a:endParaRPr lang="en-US" altLang="zh-CN" sz="22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432000"/>
            <a:endParaRPr lang="en-US" altLang="zh-CN" sz="2200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432000"/>
            <a:endParaRPr lang="en-US" altLang="zh-CN" sz="22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57950" y="6456935"/>
            <a:ext cx="2057400" cy="365125"/>
          </a:xfrm>
        </p:spPr>
        <p:txBody>
          <a:bodyPr/>
          <a:lstStyle/>
          <a:p>
            <a:fld id="{23B52C8C-83E5-4096-AE71-E2B1817E3CE0}" type="slidenum">
              <a:rPr lang="en-US" sz="1400" smtClean="0">
                <a:solidFill>
                  <a:schemeClr val="tx1"/>
                </a:solidFill>
              </a:rPr>
              <a:t>16</a:t>
            </a:fld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72" y="1951609"/>
            <a:ext cx="7574239" cy="20833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3882" y="4379315"/>
            <a:ext cx="1709055" cy="1927814"/>
          </a:xfrm>
          <a:prstGeom prst="rect">
            <a:avLst/>
          </a:prstGeom>
        </p:spPr>
      </p:pic>
      <p:pic>
        <p:nvPicPr>
          <p:cNvPr id="1026" name="Picture 2" descr="BJ820_product_main_446x69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75948"/>
            <a:ext cx="1568358" cy="244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0069" y="4059585"/>
            <a:ext cx="783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BJ 820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72899" y="4154334"/>
            <a:ext cx="14242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Flash CNC 300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354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5"/>
            <a:ext cx="9144000" cy="1088135"/>
          </a:xfrm>
          <a:solidFill>
            <a:srgbClr val="F8F8F8"/>
          </a:solidFill>
          <a:ln>
            <a:noFill/>
          </a:ln>
        </p:spPr>
        <p:txBody>
          <a:bodyPr>
            <a:normAutofit/>
          </a:bodyPr>
          <a:lstStyle/>
          <a:p>
            <a:pPr marL="180000"/>
            <a:r>
              <a:rPr lang="en-US" altLang="zh-CN" sz="3600" dirty="0" smtClean="0">
                <a:solidFill>
                  <a:srgbClr val="0099FF"/>
                </a:solidFill>
                <a:latin typeface="+mn-lt"/>
                <a:ea typeface="Microsoft JhengHei" panose="020B0604030504040204" pitchFamily="34" charset="-120"/>
              </a:rPr>
              <a:t>CMOS silicon strip sensor R &amp; D</a:t>
            </a:r>
            <a:br>
              <a:rPr lang="en-US" altLang="zh-CN" sz="3600" dirty="0" smtClean="0">
                <a:solidFill>
                  <a:srgbClr val="0099FF"/>
                </a:solidFill>
                <a:latin typeface="+mn-lt"/>
                <a:ea typeface="Microsoft JhengHei" panose="020B0604030504040204" pitchFamily="34" charset="-120"/>
              </a:rPr>
            </a:br>
            <a:endParaRPr lang="en-US" sz="3600" dirty="0">
              <a:solidFill>
                <a:srgbClr val="0099FF"/>
              </a:solidFill>
              <a:latin typeface="+mn-lt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059" y="638681"/>
            <a:ext cx="9144000" cy="2271496"/>
          </a:xfrm>
        </p:spPr>
        <p:txBody>
          <a:bodyPr>
            <a:normAutofit fontScale="92500"/>
          </a:bodyPr>
          <a:lstStyle/>
          <a:p>
            <a:pPr marL="432000">
              <a:lnSpc>
                <a:spcPct val="100000"/>
              </a:lnSpc>
            </a:pP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China contribute </a:t>
            </a:r>
            <a:r>
              <a:rPr lang="en-US" altLang="zh-CN" sz="2200" dirty="0">
                <a:latin typeface="Arial" panose="020B0604020202020204" pitchFamily="34" charset="0"/>
                <a:ea typeface="Microsoft JhengHei" panose="020B0604030504040204" pitchFamily="34" charset="-120"/>
              </a:rPr>
              <a:t>to new detector technology </a:t>
            </a: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R &amp; D: </a:t>
            </a:r>
            <a:r>
              <a:rPr lang="en-US" altLang="zh-CN" sz="2200" dirty="0">
                <a:latin typeface="Arial" panose="020B0604020202020204" pitchFamily="34" charset="0"/>
                <a:ea typeface="Microsoft JhengHei" panose="020B0604030504040204" pitchFamily="34" charset="-120"/>
              </a:rPr>
              <a:t>CMOS strip sensor </a:t>
            </a:r>
            <a:endParaRPr lang="en-US" altLang="zh-CN" sz="22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889200" lvl="1">
              <a:lnSpc>
                <a:spcPct val="100000"/>
              </a:lnSpc>
            </a:pPr>
            <a:r>
              <a:rPr lang="en-US" altLang="zh-CN" sz="1800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CMOS </a:t>
            </a:r>
            <a:r>
              <a:rPr lang="en-US" altLang="zh-CN" sz="1800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technology has been widely used in digital camera, cell </a:t>
            </a:r>
            <a:r>
              <a:rPr lang="en-US" altLang="zh-CN" sz="1800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phone</a:t>
            </a:r>
          </a:p>
          <a:p>
            <a:pPr marL="889200" lvl="1">
              <a:lnSpc>
                <a:spcPct val="100000"/>
              </a:lnSpc>
            </a:pPr>
            <a:r>
              <a:rPr lang="en-US" altLang="zh-CN" sz="1800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The advantage of CMOS sensor: </a:t>
            </a:r>
          </a:p>
          <a:p>
            <a:pPr marL="889200" lvl="1">
              <a:lnSpc>
                <a:spcPct val="100000"/>
              </a:lnSpc>
            </a:pPr>
            <a:r>
              <a:rPr lang="en-US" altLang="zh-CN" sz="1800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Lower material budget, Monolithic, has potential to reduce the </a:t>
            </a:r>
            <a:r>
              <a:rPr lang="en-US" altLang="zh-CN" sz="1800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cost</a:t>
            </a:r>
            <a:endParaRPr lang="en-US" altLang="zh-CN" sz="1800" dirty="0">
              <a:solidFill>
                <a:srgbClr val="0070C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432000">
              <a:lnSpc>
                <a:spcPct val="100000"/>
              </a:lnSpc>
            </a:pP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CMOS </a:t>
            </a: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sensor is the alternative solution for ATLAS strip upgrade</a:t>
            </a:r>
          </a:p>
          <a:p>
            <a:pPr marL="889200" lvl="1">
              <a:lnSpc>
                <a:spcPct val="100000"/>
              </a:lnSpc>
            </a:pPr>
            <a:r>
              <a:rPr lang="en-US" altLang="zh-CN" sz="1800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First </a:t>
            </a:r>
            <a:r>
              <a:rPr lang="en-US" altLang="zh-CN" sz="1800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time  </a:t>
            </a:r>
            <a:r>
              <a:rPr lang="en-US" altLang="zh-CN" sz="1800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using CMOS technology in Strip tracker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57950" y="6456935"/>
            <a:ext cx="2057400" cy="365125"/>
          </a:xfrm>
        </p:spPr>
        <p:txBody>
          <a:bodyPr/>
          <a:lstStyle/>
          <a:p>
            <a:fld id="{23B52C8C-83E5-4096-AE71-E2B1817E3CE0}" type="slidenum">
              <a:rPr lang="en-US" sz="1400" smtClean="0">
                <a:solidFill>
                  <a:schemeClr val="tx1"/>
                </a:solidFill>
              </a:rPr>
              <a:t>17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文本框 27"/>
          <p:cNvSpPr txBox="1"/>
          <p:nvPr/>
        </p:nvSpPr>
        <p:spPr>
          <a:xfrm>
            <a:off x="5206659" y="3764988"/>
            <a:ext cx="850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CN" alt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母板</a:t>
            </a:r>
            <a:endParaRPr kumimoji="1" lang="zh-CN" altLang="en-US" b="1" dirty="0">
              <a:solidFill>
                <a:schemeClr val="bg1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15" name="文本框 27"/>
          <p:cNvSpPr txBox="1"/>
          <p:nvPr/>
        </p:nvSpPr>
        <p:spPr>
          <a:xfrm>
            <a:off x="6019343" y="3774132"/>
            <a:ext cx="850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子</a:t>
            </a:r>
            <a:r>
              <a:rPr kumimoji="1" lang="zh-CN" alt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板</a:t>
            </a:r>
            <a:endParaRPr kumimoji="1" lang="zh-CN" altLang="en-US" b="1" dirty="0">
              <a:solidFill>
                <a:schemeClr val="bg1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18" name="文本框 27"/>
          <p:cNvSpPr txBox="1"/>
          <p:nvPr/>
        </p:nvSpPr>
        <p:spPr>
          <a:xfrm>
            <a:off x="5128237" y="5336563"/>
            <a:ext cx="1135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b="1" dirty="0" smtClean="0">
                <a:solidFill>
                  <a:srgbClr val="FF000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FPGA</a:t>
            </a:r>
            <a:endParaRPr kumimoji="1" lang="zh-CN" altLang="en-US" b="1" dirty="0">
              <a:solidFill>
                <a:srgbClr val="FF000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3" y="3008042"/>
            <a:ext cx="5646730" cy="3539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17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4294967295"/>
          </p:nvPr>
        </p:nvSpPr>
        <p:spPr>
          <a:xfrm>
            <a:off x="0" y="860425"/>
            <a:ext cx="9390063" cy="1565275"/>
          </a:xfrm>
        </p:spPr>
        <p:txBody>
          <a:bodyPr>
            <a:normAutofit fontScale="92500" lnSpcReduction="10000"/>
          </a:bodyPr>
          <a:lstStyle/>
          <a:p>
            <a:pPr marL="432000">
              <a:lnSpc>
                <a:spcPct val="100000"/>
              </a:lnSpc>
            </a:pPr>
            <a:r>
              <a:rPr lang="en-US" altLang="zh-CN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AMS 350 technology</a:t>
            </a:r>
            <a:endParaRPr lang="en-US" altLang="zh-CN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889200" lvl="1">
              <a:lnSpc>
                <a:spcPct val="100000"/>
              </a:lnSpc>
            </a:pPr>
            <a:r>
              <a:rPr lang="en-US" altLang="zh-CN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Pixel size: 40X800 </a:t>
            </a:r>
            <a:r>
              <a:rPr lang="el-GR" altLang="zh-CN" dirty="0" smtClean="0">
                <a:solidFill>
                  <a:srgbClr val="0070C0"/>
                </a:solidFill>
                <a:latin typeface="Arial"/>
                <a:ea typeface="Microsoft JhengHei" panose="020B0604030504040204" pitchFamily="34" charset="-120"/>
                <a:cs typeface="Arial"/>
              </a:rPr>
              <a:t>μ</a:t>
            </a:r>
            <a:r>
              <a:rPr lang="en-US" altLang="zh-CN" dirty="0" smtClean="0">
                <a:solidFill>
                  <a:srgbClr val="0070C0"/>
                </a:solidFill>
                <a:latin typeface="Arial"/>
                <a:ea typeface="Microsoft JhengHei" panose="020B0604030504040204" pitchFamily="34" charset="-120"/>
                <a:cs typeface="Arial"/>
              </a:rPr>
              <a:t>m</a:t>
            </a:r>
          </a:p>
          <a:p>
            <a:pPr marL="889200" lvl="1">
              <a:lnSpc>
                <a:spcPct val="100000"/>
              </a:lnSpc>
            </a:pPr>
            <a:r>
              <a:rPr lang="en-US" altLang="zh-CN" dirty="0" smtClean="0">
                <a:solidFill>
                  <a:srgbClr val="0070C0"/>
                </a:solidFill>
                <a:latin typeface="Arial"/>
                <a:ea typeface="Microsoft JhengHei" panose="020B0604030504040204" pitchFamily="34" charset="-120"/>
                <a:cs typeface="Arial"/>
              </a:rPr>
              <a:t>Digital readout </a:t>
            </a:r>
          </a:p>
          <a:p>
            <a:pPr marL="889200" lvl="1">
              <a:lnSpc>
                <a:spcPct val="100000"/>
              </a:lnSpc>
            </a:pPr>
            <a:r>
              <a:rPr lang="en-US" altLang="zh-CN" dirty="0" smtClean="0">
                <a:solidFill>
                  <a:srgbClr val="0070C0"/>
                </a:solidFill>
                <a:latin typeface="Arial"/>
                <a:ea typeface="Microsoft JhengHei" panose="020B0604030504040204" pitchFamily="34" charset="-120"/>
                <a:cs typeface="Arial"/>
              </a:rPr>
              <a:t>Frontend electronic (Amplifier) </a:t>
            </a:r>
            <a:r>
              <a:rPr lang="en-US" altLang="zh-CN" dirty="0" err="1" smtClean="0">
                <a:solidFill>
                  <a:srgbClr val="0070C0"/>
                </a:solidFill>
                <a:latin typeface="Arial"/>
                <a:ea typeface="Microsoft JhengHei" panose="020B0604030504040204" pitchFamily="34" charset="-120"/>
                <a:cs typeface="Arial"/>
              </a:rPr>
              <a:t>intergated</a:t>
            </a:r>
            <a:r>
              <a:rPr lang="en-US" altLang="zh-CN" dirty="0" smtClean="0">
                <a:solidFill>
                  <a:srgbClr val="0070C0"/>
                </a:solidFill>
                <a:latin typeface="Arial"/>
                <a:ea typeface="Microsoft JhengHei" panose="020B0604030504040204" pitchFamily="34" charset="-120"/>
                <a:cs typeface="Arial"/>
              </a:rPr>
              <a:t> on sensor </a:t>
            </a:r>
            <a:endParaRPr lang="en-US" altLang="zh-CN" dirty="0">
              <a:solidFill>
                <a:srgbClr val="0070C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889200" lvl="1">
              <a:lnSpc>
                <a:spcPct val="100000"/>
              </a:lnSpc>
            </a:pPr>
            <a:endParaRPr lang="en-US" altLang="zh-CN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lvl="1">
              <a:lnSpc>
                <a:spcPct val="80000"/>
              </a:lnSpc>
            </a:pPr>
            <a:endParaRPr lang="en-US" altLang="ja-JP" sz="2400" b="1" dirty="0" smtClean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5059" name="Date Placeholder 3"/>
          <p:cNvSpPr txBox="1">
            <a:spLocks noGrp="1"/>
          </p:cNvSpPr>
          <p:nvPr/>
        </p:nvSpPr>
        <p:spPr bwMode="auto">
          <a:xfrm>
            <a:off x="5629275" y="627538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9pPr>
          </a:lstStyle>
          <a:p>
            <a:pPr algn="r" eaLnBrk="1" hangingPunct="1"/>
            <a:fld id="{90969837-6CFB-45C0-B59A-CCDE292A3BB0}" type="datetime1">
              <a:rPr lang="zh-CN" altLang="en-US" sz="1200">
                <a:solidFill>
                  <a:schemeClr val="bg1"/>
                </a:solidFill>
              </a:rPr>
              <a:pPr algn="r" eaLnBrk="1" hangingPunct="1"/>
              <a:t>2016-12-17</a:t>
            </a:fld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45060" name="Slide Number Placeholder 5"/>
          <p:cNvSpPr txBox="1">
            <a:spLocks noGrp="1"/>
          </p:cNvSpPr>
          <p:nvPr/>
        </p:nvSpPr>
        <p:spPr bwMode="auto">
          <a:xfrm>
            <a:off x="7897813" y="6275388"/>
            <a:ext cx="990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9pPr>
          </a:lstStyle>
          <a:p>
            <a:pPr algn="r" eaLnBrk="1" hangingPunct="1"/>
            <a:fld id="{F92DF059-1E23-4C38-9555-0A3A7DF9F44C}" type="slidenum">
              <a:rPr lang="zh-CN" altLang="en-US" sz="3600">
                <a:solidFill>
                  <a:schemeClr val="bg1"/>
                </a:solidFill>
              </a:rPr>
              <a:pPr algn="r" eaLnBrk="1" hangingPunct="1"/>
              <a:t>18</a:t>
            </a:fld>
            <a:endParaRPr lang="en-US" altLang="zh-CN" sz="3600">
              <a:solidFill>
                <a:schemeClr val="bg1"/>
              </a:solidFill>
            </a:endParaRPr>
          </a:p>
        </p:txBody>
      </p:sp>
      <p:sp>
        <p:nvSpPr>
          <p:cNvPr id="45061" name="Title 1"/>
          <p:cNvSpPr>
            <a:spLocks/>
          </p:cNvSpPr>
          <p:nvPr/>
        </p:nvSpPr>
        <p:spPr bwMode="auto">
          <a:xfrm>
            <a:off x="0" y="372042"/>
            <a:ext cx="900588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/>
            <a:r>
              <a:rPr lang="en-US" altLang="zh-CN" sz="4800" dirty="0" smtClean="0">
                <a:solidFill>
                  <a:srgbClr val="0099FF"/>
                </a:solidFill>
                <a:ea typeface="Microsoft JhengHei" panose="020B0604030504040204" pitchFamily="34" charset="-120"/>
              </a:rPr>
              <a:t>CMOS silicon strip sensor R &amp; D</a:t>
            </a:r>
            <a:br>
              <a:rPr lang="en-US" altLang="zh-CN" sz="4800" dirty="0" smtClean="0">
                <a:solidFill>
                  <a:srgbClr val="0099FF"/>
                </a:solidFill>
                <a:ea typeface="Microsoft JhengHei" panose="020B0604030504040204" pitchFamily="34" charset="-120"/>
              </a:rPr>
            </a:br>
            <a:endParaRPr lang="zh-CN" altLang="en-US" sz="4600" dirty="0">
              <a:solidFill>
                <a:srgbClr val="000099"/>
              </a:solidFill>
            </a:endParaRPr>
          </a:p>
        </p:txBody>
      </p:sp>
      <p:sp>
        <p:nvSpPr>
          <p:cNvPr id="92173" name="Rectangle 13"/>
          <p:cNvSpPr>
            <a:spLocks noChangeArrowheads="1"/>
          </p:cNvSpPr>
          <p:nvPr/>
        </p:nvSpPr>
        <p:spPr bwMode="auto">
          <a:xfrm>
            <a:off x="3021013" y="6457950"/>
            <a:ext cx="2965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2400" b="1" dirty="0">
                <a:solidFill>
                  <a:srgbClr val="FF0000"/>
                </a:solidFill>
              </a:rPr>
              <a:t>EPJC 70 (2010) 723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45064" name="灯片编号占位符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9pPr>
          </a:lstStyle>
          <a:p>
            <a:pPr eaLnBrk="1" hangingPunct="1"/>
            <a:fld id="{F893C779-B8C4-4AB6-A7AA-A416A961E566}" type="slidenum">
              <a:rPr lang="zh-CN" altLang="en-US" smtClean="0">
                <a:solidFill>
                  <a:schemeClr val="bg1"/>
                </a:solidFill>
              </a:rPr>
              <a:pPr eaLnBrk="1" hangingPunct="1"/>
              <a:t>18</a:t>
            </a:fld>
            <a:endParaRPr lang="en-US" altLang="zh-CN" smtClean="0">
              <a:solidFill>
                <a:schemeClr val="bg1"/>
              </a:solidFill>
            </a:endParaRPr>
          </a:p>
        </p:txBody>
      </p:sp>
      <p:pic>
        <p:nvPicPr>
          <p:cNvPr id="450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4037013"/>
            <a:ext cx="7780338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425700"/>
            <a:ext cx="41973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02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Date Placeholder 3"/>
          <p:cNvSpPr txBox="1">
            <a:spLocks noGrp="1"/>
          </p:cNvSpPr>
          <p:nvPr/>
        </p:nvSpPr>
        <p:spPr bwMode="auto">
          <a:xfrm>
            <a:off x="5629275" y="627538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9pPr>
          </a:lstStyle>
          <a:p>
            <a:pPr algn="r" eaLnBrk="1" hangingPunct="1"/>
            <a:fld id="{0B92265C-E00D-46B0-8A78-28EAC883E891}" type="datetime1">
              <a:rPr lang="zh-CN" altLang="en-US" sz="1200">
                <a:solidFill>
                  <a:schemeClr val="bg1"/>
                </a:solidFill>
              </a:rPr>
              <a:pPr algn="r" eaLnBrk="1" hangingPunct="1"/>
              <a:t>2016-12-17</a:t>
            </a:fld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30724" name="Slide Number Placeholder 5"/>
          <p:cNvSpPr txBox="1">
            <a:spLocks noGrp="1"/>
          </p:cNvSpPr>
          <p:nvPr/>
        </p:nvSpPr>
        <p:spPr bwMode="auto">
          <a:xfrm>
            <a:off x="7897813" y="6275388"/>
            <a:ext cx="990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9pPr>
          </a:lstStyle>
          <a:p>
            <a:pPr algn="r" eaLnBrk="1" hangingPunct="1"/>
            <a:fld id="{52646928-0F0D-414E-9BE3-0638D55B6B1E}" type="slidenum">
              <a:rPr lang="zh-CN" altLang="en-US" sz="3600">
                <a:solidFill>
                  <a:schemeClr val="bg1"/>
                </a:solidFill>
              </a:rPr>
              <a:pPr algn="r" eaLnBrk="1" hangingPunct="1"/>
              <a:t>19</a:t>
            </a:fld>
            <a:endParaRPr lang="en-US" altLang="zh-CN" sz="3600">
              <a:solidFill>
                <a:schemeClr val="bg1"/>
              </a:solidFill>
            </a:endParaRPr>
          </a:p>
        </p:txBody>
      </p:sp>
      <p:sp>
        <p:nvSpPr>
          <p:cNvPr id="30727" name="灯片编号占位符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9pPr>
          </a:lstStyle>
          <a:p>
            <a:pPr eaLnBrk="1" hangingPunct="1"/>
            <a:fld id="{10E58589-EC4A-4181-B243-4E2846B91FB8}" type="slidenum">
              <a:rPr lang="zh-CN" altLang="en-US" smtClean="0">
                <a:solidFill>
                  <a:schemeClr val="bg1"/>
                </a:solidFill>
              </a:rPr>
              <a:pPr eaLnBrk="1" hangingPunct="1"/>
              <a:t>19</a:t>
            </a:fld>
            <a:endParaRPr lang="en-US" altLang="zh-CN" smtClean="0">
              <a:solidFill>
                <a:schemeClr val="bg1"/>
              </a:solidFill>
            </a:endParaRPr>
          </a:p>
        </p:txBody>
      </p:sp>
      <p:pic>
        <p:nvPicPr>
          <p:cNvPr id="307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4" y="3897313"/>
            <a:ext cx="435927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30" name="矩形 4"/>
          <p:cNvSpPr>
            <a:spLocks noChangeArrowheads="1"/>
          </p:cNvSpPr>
          <p:nvPr/>
        </p:nvSpPr>
        <p:spPr bwMode="auto">
          <a:xfrm>
            <a:off x="36513" y="2986087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Nuclear Instruments and Methods in Physics Research A 831 (2016) 156–160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07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1" y="3064933"/>
            <a:ext cx="4373562" cy="310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-186531" y="1005091"/>
            <a:ext cx="9497508" cy="3961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/>
            <a:r>
              <a:rPr lang="en-US" altLang="zh-CN" sz="2400" dirty="0">
                <a:latin typeface="Arial" panose="020B0604020202020204" pitchFamily="34" charset="0"/>
                <a:ea typeface="Microsoft JhengHei" panose="020B0604030504040204" pitchFamily="34" charset="-120"/>
              </a:rPr>
              <a:t>C</a:t>
            </a:r>
            <a:r>
              <a:rPr lang="en-US" altLang="zh-CN" sz="24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ontribute </a:t>
            </a:r>
            <a:r>
              <a:rPr lang="en-US" altLang="zh-CN" sz="24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to testing CMOS sensor</a:t>
            </a:r>
          </a:p>
          <a:p>
            <a:pPr marL="889200" lvl="1"/>
            <a:r>
              <a:rPr lang="en-US" altLang="zh-CN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First measurement on CMOS amplifier performance after irradiation. </a:t>
            </a:r>
          </a:p>
          <a:p>
            <a:pPr marL="889200" lvl="1"/>
            <a:r>
              <a:rPr lang="en-US" altLang="zh-CN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ATLAS china group member is  </a:t>
            </a:r>
            <a:r>
              <a:rPr lang="en-US" altLang="zh-CN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the first author and corresponding author </a:t>
            </a:r>
            <a:endParaRPr lang="en-US" altLang="zh-CN" dirty="0">
              <a:solidFill>
                <a:srgbClr val="0070C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432000"/>
            <a:endParaRPr lang="en-US" altLang="zh-CN" sz="22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432000"/>
            <a:endParaRPr lang="en-US" altLang="zh-CN" sz="22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432000"/>
            <a:endParaRPr lang="en-US" altLang="zh-CN" sz="22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432000"/>
            <a:endParaRPr lang="en-US" altLang="zh-CN" sz="22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203400" indent="0">
              <a:buFont typeface="Arial" panose="020B0604020202020204" pitchFamily="34" charset="0"/>
              <a:buNone/>
            </a:pPr>
            <a:endParaRPr lang="en-US" altLang="zh-CN" sz="22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203400" indent="0">
              <a:buFont typeface="Arial" panose="020B0604020202020204" pitchFamily="34" charset="0"/>
              <a:buNone/>
            </a:pPr>
            <a:endParaRPr lang="en-US" altLang="zh-CN" sz="22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432000"/>
            <a:endParaRPr lang="en-US" altLang="zh-CN" sz="22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9145"/>
            <a:ext cx="9144000" cy="1088135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0000"/>
            <a:r>
              <a:rPr lang="en-US" altLang="zh-CN" sz="3600" smtClean="0">
                <a:solidFill>
                  <a:srgbClr val="0099FF"/>
                </a:solidFill>
                <a:latin typeface="+mn-lt"/>
                <a:ea typeface="Microsoft JhengHei" panose="020B0604030504040204" pitchFamily="34" charset="-120"/>
              </a:rPr>
              <a:t>CMOS silicon strip sensor R &amp; D</a:t>
            </a:r>
            <a:endParaRPr lang="en-US" sz="3600" dirty="0">
              <a:solidFill>
                <a:srgbClr val="0099FF"/>
              </a:solidFill>
              <a:latin typeface="+mn-lt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839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"/>
    </mc:Choice>
    <mc:Fallback xmlns="">
      <p:transition spd="slow" advTm="2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5"/>
            <a:ext cx="9144000" cy="1088135"/>
          </a:xfrm>
          <a:solidFill>
            <a:srgbClr val="F8F8F8"/>
          </a:solidFill>
          <a:ln>
            <a:noFill/>
          </a:ln>
        </p:spPr>
        <p:txBody>
          <a:bodyPr>
            <a:normAutofit/>
          </a:bodyPr>
          <a:lstStyle/>
          <a:p>
            <a:pPr marL="180000"/>
            <a:r>
              <a:rPr lang="en-US" altLang="zh-CN" sz="3600" dirty="0">
                <a:solidFill>
                  <a:srgbClr val="0099FF"/>
                </a:solidFill>
                <a:latin typeface="+mn-lt"/>
                <a:ea typeface="Microsoft JhengHei" panose="020B0604030504040204" pitchFamily="34" charset="-120"/>
              </a:rPr>
              <a:t>O</a:t>
            </a:r>
            <a:r>
              <a:rPr lang="en-US" altLang="zh-CN" sz="3600" dirty="0" smtClean="0">
                <a:solidFill>
                  <a:srgbClr val="0099FF"/>
                </a:solidFill>
                <a:latin typeface="+mn-lt"/>
                <a:ea typeface="Microsoft JhengHei" panose="020B0604030504040204" pitchFamily="34" charset="-120"/>
              </a:rPr>
              <a:t>utline</a:t>
            </a:r>
            <a:endParaRPr lang="en-US" sz="3600" dirty="0">
              <a:solidFill>
                <a:srgbClr val="0099FF"/>
              </a:solidFill>
              <a:latin typeface="+mn-lt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038344"/>
          </a:xfrm>
        </p:spPr>
        <p:txBody>
          <a:bodyPr>
            <a:normAutofit/>
          </a:bodyPr>
          <a:lstStyle/>
          <a:p>
            <a:pPr marL="432000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Introduction to ATLAS tracker phase II upgrade</a:t>
            </a:r>
          </a:p>
          <a:p>
            <a:pPr marL="432000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ALTAS </a:t>
            </a:r>
            <a:r>
              <a:rPr lang="en-US" altLang="zh-CN" sz="2400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tracker phase II upgrade </a:t>
            </a:r>
            <a:r>
              <a:rPr lang="en-US" altLang="zh-CN" sz="2400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activity in China</a:t>
            </a:r>
            <a:endParaRPr lang="en-US" altLang="zh-CN" sz="2400" dirty="0" smtClean="0">
              <a:solidFill>
                <a:srgbClr val="0070C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889200" lvl="1">
              <a:lnSpc>
                <a:spcPct val="150000"/>
              </a:lnSpc>
            </a:pPr>
            <a:r>
              <a:rPr lang="en-US" altLang="zh-CN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Silicon strip detector module R &amp; D</a:t>
            </a:r>
          </a:p>
          <a:p>
            <a:pPr marL="889200" lvl="1">
              <a:lnSpc>
                <a:spcPct val="150000"/>
              </a:lnSpc>
            </a:pPr>
            <a:r>
              <a:rPr lang="en-US" altLang="zh-CN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CMOS sensor </a:t>
            </a:r>
            <a:r>
              <a:rPr lang="en-US" altLang="zh-CN" dirty="0">
                <a:latin typeface="Arial" panose="020B0604020202020204" pitchFamily="34" charset="0"/>
                <a:ea typeface="Microsoft JhengHei" panose="020B0604030504040204" pitchFamily="34" charset="-120"/>
              </a:rPr>
              <a:t>R &amp; D</a:t>
            </a:r>
          </a:p>
          <a:p>
            <a:pPr marL="660600" lvl="1" indent="0">
              <a:lnSpc>
                <a:spcPct val="150000"/>
              </a:lnSpc>
              <a:buNone/>
            </a:pPr>
            <a:endParaRPr lang="en-US" altLang="zh-CN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432000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Summary </a:t>
            </a:r>
          </a:p>
          <a:p>
            <a:pPr marL="432000"/>
            <a:endParaRPr lang="en-US" sz="2200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57950" y="6456935"/>
            <a:ext cx="2057400" cy="365125"/>
          </a:xfrm>
        </p:spPr>
        <p:txBody>
          <a:bodyPr/>
          <a:lstStyle/>
          <a:p>
            <a:fld id="{23B52C8C-83E5-4096-AE71-E2B1817E3CE0}" type="slidenum">
              <a:rPr lang="en-US" sz="1400" smtClean="0">
                <a:solidFill>
                  <a:schemeClr val="tx1"/>
                </a:solidFill>
              </a:rPr>
              <a:t>2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83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5"/>
            <a:ext cx="9144000" cy="1088135"/>
          </a:xfrm>
          <a:solidFill>
            <a:srgbClr val="F8F8F8"/>
          </a:solidFill>
          <a:ln>
            <a:noFill/>
          </a:ln>
        </p:spPr>
        <p:txBody>
          <a:bodyPr>
            <a:normAutofit/>
          </a:bodyPr>
          <a:lstStyle/>
          <a:p>
            <a:pPr marL="180000"/>
            <a:r>
              <a:rPr lang="en-US" altLang="zh-CN" sz="3600" dirty="0" smtClean="0">
                <a:solidFill>
                  <a:srgbClr val="0099FF"/>
                </a:solidFill>
                <a:latin typeface="+mn-lt"/>
                <a:ea typeface="Microsoft JhengHei" panose="020B0604030504040204" pitchFamily="34" charset="-120"/>
              </a:rPr>
              <a:t>CMOS silicon strip sensor R &amp; D</a:t>
            </a:r>
            <a:endParaRPr lang="en-US" sz="3600" dirty="0">
              <a:solidFill>
                <a:srgbClr val="0099FF"/>
              </a:solidFill>
              <a:latin typeface="+mn-lt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6914"/>
            <a:ext cx="9144000" cy="1563359"/>
          </a:xfrm>
        </p:spPr>
        <p:txBody>
          <a:bodyPr>
            <a:normAutofit/>
          </a:bodyPr>
          <a:lstStyle/>
          <a:p>
            <a:pPr marL="432000">
              <a:lnSpc>
                <a:spcPct val="100000"/>
              </a:lnSpc>
            </a:pP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CMOS testing in local lab </a:t>
            </a:r>
            <a:endParaRPr lang="en-US" altLang="zh-CN" sz="22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432000">
              <a:lnSpc>
                <a:spcPct val="100000"/>
              </a:lnSpc>
            </a:pPr>
            <a:r>
              <a:rPr lang="en-US" altLang="zh-CN" sz="2200" dirty="0">
                <a:latin typeface="Arial" panose="020B0604020202020204" pitchFamily="34" charset="0"/>
                <a:ea typeface="Microsoft JhengHei" panose="020B0604030504040204" pitchFamily="34" charset="-120"/>
              </a:rPr>
              <a:t>Laser induced Scanning Transient Current Technique (Laser TCT) </a:t>
            </a:r>
          </a:p>
          <a:p>
            <a:pPr marL="432000">
              <a:lnSpc>
                <a:spcPct val="100000"/>
              </a:lnSpc>
            </a:pP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Testing CMOS strip sensor with laser TCT in </a:t>
            </a: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Laboratory </a:t>
            </a:r>
            <a:endParaRPr lang="en-US" altLang="zh-CN" sz="22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57950" y="6456935"/>
            <a:ext cx="2057400" cy="365125"/>
          </a:xfrm>
        </p:spPr>
        <p:txBody>
          <a:bodyPr/>
          <a:lstStyle/>
          <a:p>
            <a:fld id="{23B52C8C-83E5-4096-AE71-E2B1817E3CE0}" type="slidenum">
              <a:rPr lang="en-US" sz="1400" smtClean="0">
                <a:solidFill>
                  <a:schemeClr val="tx1"/>
                </a:solidFill>
              </a:rPr>
              <a:t>20</a:t>
            </a:fld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29" y="3438144"/>
            <a:ext cx="4023360" cy="2267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3438144"/>
            <a:ext cx="4023360" cy="2287599"/>
          </a:xfrm>
          <a:prstGeom prst="rect">
            <a:avLst/>
          </a:prstGeom>
        </p:spPr>
      </p:pic>
      <p:sp>
        <p:nvSpPr>
          <p:cNvPr id="10" name="文本框 27"/>
          <p:cNvSpPr txBox="1"/>
          <p:nvPr/>
        </p:nvSpPr>
        <p:spPr>
          <a:xfrm>
            <a:off x="825442" y="5795549"/>
            <a:ext cx="3293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sz="20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Electronic and DAQ system</a:t>
            </a:r>
            <a:endParaRPr kumimoji="1" lang="zh-CN" altLang="en-US" sz="2000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12" name="文本框 27"/>
          <p:cNvSpPr txBox="1"/>
          <p:nvPr/>
        </p:nvSpPr>
        <p:spPr>
          <a:xfrm>
            <a:off x="5632138" y="5734926"/>
            <a:ext cx="2700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latin typeface="Arial" panose="020B0604020202020204" pitchFamily="34" charset="0"/>
                <a:ea typeface="Microsoft JhengHei" panose="020B0604030504040204" pitchFamily="34" charset="-120"/>
              </a:rPr>
              <a:t>Laser </a:t>
            </a:r>
            <a:r>
              <a:rPr lang="en-US" altLang="zh-CN" sz="20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TCT system</a:t>
            </a:r>
            <a:endParaRPr kumimoji="1" lang="zh-CN" altLang="en-US" sz="2000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13" name="文本框 27"/>
          <p:cNvSpPr txBox="1"/>
          <p:nvPr/>
        </p:nvSpPr>
        <p:spPr>
          <a:xfrm>
            <a:off x="355969" y="3017294"/>
            <a:ext cx="2330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sz="2000" dirty="0" smtClean="0">
                <a:solidFill>
                  <a:srgbClr val="0099FF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IHEP Laboratory  </a:t>
            </a:r>
            <a:endParaRPr kumimoji="1" lang="zh-CN" altLang="en-US" sz="2000" dirty="0">
              <a:solidFill>
                <a:srgbClr val="0099FF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16" name="文本框 27"/>
          <p:cNvSpPr txBox="1"/>
          <p:nvPr/>
        </p:nvSpPr>
        <p:spPr>
          <a:xfrm>
            <a:off x="4773220" y="3958798"/>
            <a:ext cx="1717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b="1" dirty="0" smtClean="0">
                <a:solidFill>
                  <a:srgbClr val="FF000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Mother Board </a:t>
            </a:r>
            <a:endParaRPr kumimoji="1" lang="zh-CN" altLang="en-US" b="1" dirty="0">
              <a:solidFill>
                <a:srgbClr val="FF000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18" name="文本框 27"/>
          <p:cNvSpPr txBox="1"/>
          <p:nvPr/>
        </p:nvSpPr>
        <p:spPr>
          <a:xfrm>
            <a:off x="5128237" y="5336563"/>
            <a:ext cx="1135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b="1" dirty="0" smtClean="0">
                <a:solidFill>
                  <a:srgbClr val="FF000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FPGA</a:t>
            </a:r>
            <a:endParaRPr kumimoji="1" lang="zh-CN" altLang="en-US" b="1" dirty="0">
              <a:solidFill>
                <a:srgbClr val="FF000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17" name="文本框 27"/>
          <p:cNvSpPr txBox="1"/>
          <p:nvPr/>
        </p:nvSpPr>
        <p:spPr>
          <a:xfrm>
            <a:off x="7210402" y="3878668"/>
            <a:ext cx="850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b="1" dirty="0" smtClean="0">
                <a:solidFill>
                  <a:srgbClr val="FF000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Laser</a:t>
            </a:r>
            <a:endParaRPr kumimoji="1" lang="zh-CN" altLang="en-US" b="1" dirty="0">
              <a:solidFill>
                <a:srgbClr val="FF000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2189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801597" cy="1325563"/>
          </a:xfrm>
        </p:spPr>
        <p:txBody>
          <a:bodyPr/>
          <a:lstStyle/>
          <a:p>
            <a:r>
              <a:rPr lang="en-US" altLang="zh-CN" dirty="0" smtClean="0"/>
              <a:t>ABCN’ readout chip and prototype module for CMOS sensor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Prototyping a CMOS strip detector module in next two year.  </a:t>
            </a:r>
          </a:p>
          <a:p>
            <a:r>
              <a:rPr lang="en-US" altLang="zh-CN" sz="2400" dirty="0" smtClean="0"/>
              <a:t>Need a new readout chip ABCN’ </a:t>
            </a:r>
          </a:p>
          <a:p>
            <a:pPr lvl="1"/>
            <a:r>
              <a:rPr lang="en-US" altLang="zh-CN" sz="2000" dirty="0" smtClean="0">
                <a:solidFill>
                  <a:srgbClr val="0070C0"/>
                </a:solidFill>
              </a:rPr>
              <a:t>Mainly to handle buffering of data </a:t>
            </a:r>
          </a:p>
          <a:p>
            <a:r>
              <a:rPr lang="en-US" altLang="zh-CN" sz="2400" dirty="0" smtClean="0"/>
              <a:t>3 interested parties: Oxford, IHEP, UBC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2C8C-83E5-4096-AE71-E2B1817E3CE0}" type="slidenum">
              <a:rPr lang="en-US" smtClean="0"/>
              <a:t>21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05" y="4792729"/>
            <a:ext cx="7086793" cy="168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288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407" y="-183514"/>
            <a:ext cx="7886700" cy="1325563"/>
          </a:xfrm>
        </p:spPr>
        <p:txBody>
          <a:bodyPr/>
          <a:lstStyle/>
          <a:p>
            <a:r>
              <a:rPr lang="en-US" altLang="zh-CN" dirty="0" smtClean="0"/>
              <a:t>ABCN’ FPGA emulator 1/2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132" y="765314"/>
            <a:ext cx="8856430" cy="1309977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ABCN</a:t>
            </a:r>
            <a:r>
              <a:rPr lang="en-US" altLang="zh-CN" dirty="0" smtClean="0"/>
              <a:t>’ readout chip R &amp; D, Before CMOS sensor is </a:t>
            </a:r>
            <a:r>
              <a:rPr lang="en-US" altLang="zh-CN" dirty="0" smtClean="0"/>
              <a:t>ready</a:t>
            </a:r>
          </a:p>
          <a:p>
            <a:pPr lvl="1"/>
            <a:r>
              <a:rPr lang="en-US" altLang="zh-CN" dirty="0" smtClean="0">
                <a:solidFill>
                  <a:srgbClr val="0070C0"/>
                </a:solidFill>
              </a:rPr>
              <a:t> </a:t>
            </a:r>
            <a:r>
              <a:rPr lang="en-US" altLang="zh-CN" dirty="0" smtClean="0">
                <a:solidFill>
                  <a:srgbClr val="0070C0"/>
                </a:solidFill>
              </a:rPr>
              <a:t>We need to emulator to emulate the CMOS sensor output</a:t>
            </a:r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671" y="2981265"/>
            <a:ext cx="5291063" cy="161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2C8C-83E5-4096-AE71-E2B1817E3CE0}" type="slidenum">
              <a:rPr lang="en-US" smtClean="0"/>
              <a:t>22</a:t>
            </a:fld>
            <a:endParaRPr lang="en-US"/>
          </a:p>
        </p:txBody>
      </p:sp>
      <p:pic>
        <p:nvPicPr>
          <p:cNvPr id="10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17" y="4599819"/>
            <a:ext cx="4016991" cy="1731461"/>
          </a:xfrm>
          <a:prstGeom prst="rect">
            <a:avLst/>
          </a:prstGeom>
        </p:spPr>
      </p:pic>
      <p:pic>
        <p:nvPicPr>
          <p:cNvPr id="11" name="内容占位符 7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57" y="4625262"/>
            <a:ext cx="3962400" cy="172193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1731024"/>
            <a:ext cx="8969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400" dirty="0" smtClean="0"/>
              <a:t>IHEP and USTC team make FPGA emulator : Two versions </a:t>
            </a:r>
          </a:p>
          <a:p>
            <a:pPr lvl="2"/>
            <a:r>
              <a:rPr lang="en-US" altLang="zh-CN" sz="2400" dirty="0" smtClean="0">
                <a:solidFill>
                  <a:srgbClr val="0070C0"/>
                </a:solidFill>
              </a:rPr>
              <a:t>Fixed pattern: put out the same pattern of hits every 25ns</a:t>
            </a:r>
          </a:p>
          <a:p>
            <a:pPr lvl="2"/>
            <a:r>
              <a:rPr lang="en-US" altLang="zh-CN" sz="2400" dirty="0" smtClean="0">
                <a:solidFill>
                  <a:srgbClr val="0070C0"/>
                </a:solidFill>
              </a:rPr>
              <a:t>Pseudo-random pattern: generate random hit pattern</a:t>
            </a:r>
            <a:endParaRPr lang="en-US" altLang="zh-C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540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2941778" y="3662820"/>
            <a:ext cx="955791" cy="2160240"/>
          </a:xfrm>
          <a:prstGeom prst="rect">
            <a:avLst/>
          </a:prstGeom>
          <a:solidFill>
            <a:srgbClr val="33CC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595" y="0"/>
            <a:ext cx="7886700" cy="1325563"/>
          </a:xfrm>
        </p:spPr>
        <p:txBody>
          <a:bodyPr/>
          <a:lstStyle/>
          <a:p>
            <a:r>
              <a:rPr lang="en-US" altLang="zh-CN" dirty="0" smtClean="0"/>
              <a:t>ABCN’ frontend readout chip 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355" y="1298050"/>
            <a:ext cx="8229600" cy="1513047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China contribute to ABCN</a:t>
            </a:r>
            <a:r>
              <a:rPr lang="en-US" altLang="zh-CN" dirty="0" smtClean="0"/>
              <a:t>’ </a:t>
            </a:r>
            <a:r>
              <a:rPr lang="en-US" altLang="zh-CN" dirty="0" smtClean="0"/>
              <a:t>chip development</a:t>
            </a:r>
            <a:endParaRPr lang="en-US" altLang="zh-CN" dirty="0" smtClean="0"/>
          </a:p>
          <a:p>
            <a:pPr lvl="1"/>
            <a:r>
              <a:rPr lang="en-US" altLang="zh-CN" dirty="0" smtClean="0">
                <a:solidFill>
                  <a:srgbClr val="0070C0"/>
                </a:solidFill>
              </a:rPr>
              <a:t>Buffering the digital data from CMOS sensor </a:t>
            </a:r>
          </a:p>
          <a:p>
            <a:pPr lvl="1"/>
            <a:r>
              <a:rPr lang="en-US" altLang="zh-CN" dirty="0" smtClean="0">
                <a:solidFill>
                  <a:srgbClr val="0070C0"/>
                </a:solidFill>
              </a:rPr>
              <a:t>Full Digital readout chip </a:t>
            </a:r>
          </a:p>
          <a:p>
            <a:pPr lvl="1"/>
            <a:r>
              <a:rPr lang="en-US" altLang="zh-CN" dirty="0" smtClean="0">
                <a:solidFill>
                  <a:srgbClr val="0070C0"/>
                </a:solidFill>
              </a:rPr>
              <a:t>Back-end readout : </a:t>
            </a:r>
            <a:r>
              <a:rPr lang="en-US" altLang="zh-CN" dirty="0" err="1" smtClean="0">
                <a:solidFill>
                  <a:srgbClr val="0070C0"/>
                </a:solidFill>
              </a:rPr>
              <a:t>Nexys</a:t>
            </a:r>
            <a:r>
              <a:rPr lang="en-US" altLang="zh-CN" dirty="0" smtClean="0">
                <a:solidFill>
                  <a:srgbClr val="0070C0"/>
                </a:solidFill>
              </a:rPr>
              <a:t> </a:t>
            </a:r>
            <a:r>
              <a:rPr lang="en-US" altLang="zh-CN" dirty="0" smtClean="0">
                <a:solidFill>
                  <a:srgbClr val="0070C0"/>
                </a:solidFill>
              </a:rPr>
              <a:t>Video </a:t>
            </a:r>
            <a:r>
              <a:rPr lang="en-US" altLang="zh-CN" dirty="0" smtClean="0">
                <a:solidFill>
                  <a:srgbClr val="0070C0"/>
                </a:solidFill>
              </a:rPr>
              <a:t>FPGA</a:t>
            </a:r>
            <a:endParaRPr lang="zh-CN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375400" y="3667757"/>
            <a:ext cx="2291600" cy="2160240"/>
          </a:xfrm>
          <a:prstGeom prst="rect">
            <a:avLst/>
          </a:prstGeom>
          <a:solidFill>
            <a:srgbClr val="33CC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6465" y="5365469"/>
            <a:ext cx="756084" cy="360041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power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51918" y="4092426"/>
            <a:ext cx="50659" cy="25715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51918" y="4820226"/>
            <a:ext cx="50659" cy="25715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51918" y="5171434"/>
            <a:ext cx="50659" cy="25715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91523" y="3682634"/>
            <a:ext cx="3456385" cy="2160240"/>
          </a:xfrm>
          <a:prstGeom prst="rect">
            <a:avLst/>
          </a:prstGeom>
          <a:solidFill>
            <a:srgbClr val="33CC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20760" y="3374857"/>
            <a:ext cx="118793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1400" dirty="0" err="1" smtClean="0">
                <a:sym typeface="Wingdings" panose="05000000000000000000" pitchFamily="2" charset="2"/>
              </a:rPr>
              <a:t>Nexys</a:t>
            </a:r>
            <a:r>
              <a:rPr lang="en-GB" sz="1400" dirty="0" smtClean="0">
                <a:sym typeface="Wingdings" panose="05000000000000000000" pitchFamily="2" charset="2"/>
              </a:rPr>
              <a:t> Video</a:t>
            </a:r>
            <a:endParaRPr lang="en-GB" sz="1400" dirty="0"/>
          </a:p>
        </p:txBody>
      </p:sp>
      <p:sp>
        <p:nvSpPr>
          <p:cNvPr id="12" name="Rectangle 11"/>
          <p:cNvSpPr/>
          <p:nvPr/>
        </p:nvSpPr>
        <p:spPr>
          <a:xfrm>
            <a:off x="4199235" y="4067455"/>
            <a:ext cx="3040960" cy="1350970"/>
          </a:xfrm>
          <a:prstGeom prst="rect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72589" y="4042674"/>
            <a:ext cx="62704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1400" dirty="0" smtClean="0">
                <a:sym typeface="Wingdings" panose="05000000000000000000" pitchFamily="2" charset="2"/>
              </a:rPr>
              <a:t>FPGA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5969152" y="4251244"/>
            <a:ext cx="1040161" cy="9932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altLang="zh-CN" sz="1600" dirty="0">
                <a:solidFill>
                  <a:schemeClr val="tx1"/>
                </a:solidFill>
              </a:rPr>
              <a:t>ITSDAQ control and readout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14726" y="4366710"/>
            <a:ext cx="1040161" cy="7923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ABCN’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8973" y="4477618"/>
            <a:ext cx="1054982" cy="571500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tx1"/>
                </a:solidFill>
              </a:rPr>
              <a:t>DAQ s/w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920760" y="4690746"/>
            <a:ext cx="593966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920760" y="4931101"/>
            <a:ext cx="593966" cy="0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628973" y="3723094"/>
            <a:ext cx="1187933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GB" altLang="zh-CN" sz="1400" dirty="0">
                <a:sym typeface="Wingdings" panose="05000000000000000000" pitchFamily="2" charset="2"/>
              </a:rPr>
              <a:t>SCTDAQ s/w</a:t>
            </a:r>
            <a:br>
              <a:rPr lang="en-GB" altLang="zh-CN" sz="1400" dirty="0">
                <a:sym typeface="Wingdings" panose="05000000000000000000" pitchFamily="2" charset="2"/>
              </a:rPr>
            </a:br>
            <a:r>
              <a:rPr lang="en-GB" altLang="zh-CN" sz="1400" dirty="0">
                <a:sym typeface="Wingdings" panose="05000000000000000000" pitchFamily="2" charset="2"/>
              </a:rPr>
              <a:t>with adaptations</a:t>
            </a:r>
            <a:endParaRPr lang="en-GB" altLang="zh-CN" sz="1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563523" y="4020418"/>
            <a:ext cx="1666876" cy="1485813"/>
            <a:chOff x="4652696" y="2706327"/>
            <a:chExt cx="1666876" cy="1485813"/>
          </a:xfrm>
        </p:grpSpPr>
        <p:grpSp>
          <p:nvGrpSpPr>
            <p:cNvPr id="22" name="Group 21"/>
            <p:cNvGrpSpPr/>
            <p:nvPr/>
          </p:nvGrpSpPr>
          <p:grpSpPr>
            <a:xfrm>
              <a:off x="4652696" y="2706327"/>
              <a:ext cx="1666876" cy="1485813"/>
              <a:chOff x="4652696" y="2706327"/>
              <a:chExt cx="1666876" cy="1485813"/>
            </a:xfrm>
          </p:grpSpPr>
          <p:pic>
            <p:nvPicPr>
              <p:cNvPr id="27" name="Picture 2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2697" y="2706327"/>
                <a:ext cx="1666875" cy="371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27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2442"/>
              <a:stretch/>
            </p:blipFill>
            <p:spPr bwMode="auto">
              <a:xfrm>
                <a:off x="4652697" y="3077802"/>
                <a:ext cx="1666875" cy="371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2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2697" y="3449277"/>
                <a:ext cx="1666875" cy="371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2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2697" y="3820665"/>
                <a:ext cx="1666875" cy="371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Rectangle 30"/>
              <p:cNvSpPr/>
              <p:nvPr/>
            </p:nvSpPr>
            <p:spPr>
              <a:xfrm>
                <a:off x="4652696" y="2706327"/>
                <a:ext cx="1666875" cy="1485813"/>
              </a:xfrm>
              <a:prstGeom prst="rect">
                <a:avLst/>
              </a:prstGeom>
              <a:noFill/>
              <a:ln>
                <a:solidFill>
                  <a:srgbClr val="33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</p:grpSp>
        <p:sp>
          <p:nvSpPr>
            <p:cNvPr id="23" name="TextBox 57"/>
            <p:cNvSpPr txBox="1"/>
            <p:nvPr/>
          </p:nvSpPr>
          <p:spPr>
            <a:xfrm>
              <a:off x="4706645" y="2753364"/>
              <a:ext cx="13142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 dirty="0" smtClean="0"/>
                <a:t>Array 1, 128 strips</a:t>
              </a:r>
              <a:endParaRPr lang="en-GB" dirty="0"/>
            </a:p>
          </p:txBody>
        </p:sp>
        <p:sp>
          <p:nvSpPr>
            <p:cNvPr id="24" name="TextBox 58"/>
            <p:cNvSpPr txBox="1"/>
            <p:nvPr/>
          </p:nvSpPr>
          <p:spPr>
            <a:xfrm>
              <a:off x="4814560" y="3120683"/>
              <a:ext cx="10984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 dirty="0" smtClean="0"/>
                <a:t>Test structures</a:t>
              </a:r>
              <a:endParaRPr lang="en-GB" dirty="0"/>
            </a:p>
          </p:txBody>
        </p:sp>
        <p:sp>
          <p:nvSpPr>
            <p:cNvPr id="25" name="TextBox 59"/>
            <p:cNvSpPr txBox="1"/>
            <p:nvPr/>
          </p:nvSpPr>
          <p:spPr>
            <a:xfrm>
              <a:off x="4706645" y="3496514"/>
              <a:ext cx="13142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 dirty="0" smtClean="0"/>
                <a:t>Array 2, 128 strips</a:t>
              </a:r>
              <a:endParaRPr lang="en-GB" dirty="0"/>
            </a:p>
          </p:txBody>
        </p:sp>
        <p:sp>
          <p:nvSpPr>
            <p:cNvPr id="26" name="TextBox 63"/>
            <p:cNvSpPr txBox="1"/>
            <p:nvPr/>
          </p:nvSpPr>
          <p:spPr>
            <a:xfrm>
              <a:off x="4706645" y="3867902"/>
              <a:ext cx="13142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 dirty="0" smtClean="0"/>
                <a:t>Array 3, 128 strips</a:t>
              </a:r>
              <a:endParaRPr lang="en-GB" dirty="0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572189" y="3754642"/>
            <a:ext cx="2609882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1400" dirty="0" smtClean="0">
                <a:sym typeface="Wingdings" panose="05000000000000000000" pitchFamily="2" charset="2"/>
              </a:rPr>
              <a:t>CHESS-2</a:t>
            </a:r>
            <a:endParaRPr lang="en-GB" dirty="0"/>
          </a:p>
        </p:txBody>
      </p:sp>
      <p:sp>
        <p:nvSpPr>
          <p:cNvPr id="33" name="Right Brace 32"/>
          <p:cNvSpPr/>
          <p:nvPr/>
        </p:nvSpPr>
        <p:spPr>
          <a:xfrm rot="5400000">
            <a:off x="5641624" y="4228278"/>
            <a:ext cx="235670" cy="2489465"/>
          </a:xfrm>
          <a:prstGeom prst="rightBrace">
            <a:avLst>
              <a:gd name="adj1" fmla="val 53600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4460621" y="5535097"/>
            <a:ext cx="2609882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GB" sz="1400" dirty="0" smtClean="0">
                <a:sym typeface="Wingdings" panose="05000000000000000000" pitchFamily="2" charset="2"/>
              </a:rPr>
              <a:t>logical blocks within FPGA</a:t>
            </a:r>
            <a:endParaRPr lang="en-GB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5554887" y="4690746"/>
            <a:ext cx="414265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554887" y="4870766"/>
            <a:ext cx="414265" cy="0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009313" y="4690746"/>
            <a:ext cx="619660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004191" y="4870766"/>
            <a:ext cx="624782" cy="0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99595" y="3113247"/>
            <a:ext cx="2582476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1400" dirty="0" smtClean="0">
                <a:sym typeface="Wingdings" panose="05000000000000000000" pitchFamily="2" charset="2"/>
              </a:rPr>
              <a:t>Digital daughterboard</a:t>
            </a:r>
            <a:endParaRPr lang="en-GB" sz="1400" dirty="0"/>
          </a:p>
        </p:txBody>
      </p:sp>
      <p:sp>
        <p:nvSpPr>
          <p:cNvPr id="40" name="Rectangle 39"/>
          <p:cNvSpPr/>
          <p:nvPr/>
        </p:nvSpPr>
        <p:spPr>
          <a:xfrm>
            <a:off x="2609330" y="3267135"/>
            <a:ext cx="1463331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1400" dirty="0" smtClean="0"/>
              <a:t>Adaptor board</a:t>
            </a:r>
            <a:endParaRPr lang="en-GB" sz="1400" dirty="0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2876445" y="5955268"/>
            <a:ext cx="0" cy="38100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719772" y="6336268"/>
            <a:ext cx="31334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b="1" dirty="0">
                <a:solidFill>
                  <a:schemeClr val="accent1"/>
                </a:solidFill>
                <a:sym typeface="Wingdings" panose="05000000000000000000" pitchFamily="2" charset="2"/>
              </a:rPr>
              <a:t>A</a:t>
            </a:r>
            <a:endParaRPr lang="en-GB" b="1" dirty="0">
              <a:solidFill>
                <a:schemeClr val="accent1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3955950" y="5946985"/>
            <a:ext cx="0" cy="38100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799277" y="6327985"/>
            <a:ext cx="31334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b="1" dirty="0">
                <a:solidFill>
                  <a:schemeClr val="accent1"/>
                </a:solidFill>
                <a:sym typeface="Wingdings" panose="05000000000000000000" pitchFamily="2" charset="2"/>
              </a:rPr>
              <a:t>B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34000" y="5978627"/>
            <a:ext cx="3048000" cy="6001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altLang="zh-CN" sz="1400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B</a:t>
            </a:r>
            <a:r>
              <a:rPr lang="en-GB" sz="1400" dirty="0" smtClean="0"/>
              <a:t> is FMC</a:t>
            </a:r>
          </a:p>
          <a:p>
            <a:pPr>
              <a:spcAft>
                <a:spcPts val="600"/>
              </a:spcAft>
            </a:pPr>
            <a:r>
              <a:rPr lang="en-GB" altLang="zh-CN" sz="1400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A </a:t>
            </a:r>
            <a:r>
              <a:rPr lang="en-GB" sz="1400" dirty="0" smtClean="0"/>
              <a:t>is an edge connector</a:t>
            </a:r>
            <a:endParaRPr lang="en-GB" sz="1400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2609330" y="4585317"/>
            <a:ext cx="407425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609330" y="4879568"/>
            <a:ext cx="296983" cy="0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2C8C-83E5-4096-AE71-E2B1817E3CE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03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5"/>
            <a:ext cx="9144000" cy="1088135"/>
          </a:xfrm>
          <a:solidFill>
            <a:srgbClr val="F8F8F8"/>
          </a:solidFill>
          <a:ln>
            <a:noFill/>
          </a:ln>
        </p:spPr>
        <p:txBody>
          <a:bodyPr>
            <a:normAutofit/>
          </a:bodyPr>
          <a:lstStyle/>
          <a:p>
            <a:pPr marL="180000"/>
            <a:r>
              <a:rPr lang="en-US" altLang="zh-CN" sz="3600" dirty="0" smtClean="0">
                <a:solidFill>
                  <a:srgbClr val="0099FF"/>
                </a:solidFill>
                <a:latin typeface="+mn-lt"/>
                <a:ea typeface="Microsoft JhengHei" panose="020B0604030504040204" pitchFamily="34" charset="-120"/>
              </a:rPr>
              <a:t>Summary </a:t>
            </a:r>
            <a:endParaRPr lang="en-US" sz="3600" dirty="0">
              <a:solidFill>
                <a:srgbClr val="0099FF"/>
              </a:solidFill>
              <a:latin typeface="+mn-lt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3547872"/>
          </a:xfrm>
        </p:spPr>
        <p:txBody>
          <a:bodyPr>
            <a:normAutofit/>
          </a:bodyPr>
          <a:lstStyle/>
          <a:p>
            <a:pPr marL="432000">
              <a:lnSpc>
                <a:spcPct val="150000"/>
              </a:lnSpc>
            </a:pPr>
            <a:r>
              <a:rPr lang="en-US" altLang="zh-CN" sz="2200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ATLAS </a:t>
            </a:r>
            <a:r>
              <a:rPr lang="en-US" altLang="zh-CN" sz="2200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tracker upgrade </a:t>
            </a:r>
            <a:r>
              <a:rPr lang="en-US" altLang="zh-CN" sz="2200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activity in China</a:t>
            </a:r>
            <a:endParaRPr lang="en-US" altLang="zh-CN" sz="2200" dirty="0" smtClean="0">
              <a:solidFill>
                <a:srgbClr val="0070C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889200" lvl="1">
              <a:lnSpc>
                <a:spcPct val="150000"/>
              </a:lnSpc>
            </a:pPr>
            <a:r>
              <a:rPr lang="en-US" altLang="zh-CN" sz="20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R &amp; D for key technology </a:t>
            </a:r>
          </a:p>
          <a:p>
            <a:pPr marL="1346400" lvl="2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High spatial resolution </a:t>
            </a:r>
          </a:p>
          <a:p>
            <a:pPr marL="1346400" lvl="2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Large area detector </a:t>
            </a:r>
          </a:p>
          <a:p>
            <a:pPr marL="1346400" lvl="2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Radiation hardness </a:t>
            </a:r>
          </a:p>
          <a:p>
            <a:pPr marL="889200" lvl="1">
              <a:lnSpc>
                <a:spcPct val="150000"/>
              </a:lnSpc>
            </a:pPr>
            <a:r>
              <a:rPr lang="en-US" altLang="zh-CN" sz="20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Plan </a:t>
            </a:r>
            <a:r>
              <a:rPr lang="en-US" altLang="zh-CN" sz="20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to make significant contribution in ATLAS upgrade project </a:t>
            </a:r>
          </a:p>
          <a:p>
            <a:pPr marL="432000">
              <a:lnSpc>
                <a:spcPct val="150000"/>
              </a:lnSpc>
            </a:pPr>
            <a:endParaRPr lang="en-US" altLang="zh-CN" sz="2200" dirty="0" smtClean="0">
              <a:solidFill>
                <a:srgbClr val="0070C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57950" y="6456935"/>
            <a:ext cx="2057400" cy="365125"/>
          </a:xfrm>
        </p:spPr>
        <p:txBody>
          <a:bodyPr/>
          <a:lstStyle/>
          <a:p>
            <a:fld id="{23B52C8C-83E5-4096-AE71-E2B1817E3CE0}" type="slidenum">
              <a:rPr lang="en-US" sz="1400" smtClean="0">
                <a:solidFill>
                  <a:schemeClr val="tx1"/>
                </a:solidFill>
              </a:rPr>
              <a:t>24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90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5"/>
            <a:ext cx="9144000" cy="1088135"/>
          </a:xfrm>
          <a:solidFill>
            <a:srgbClr val="F8F8F8"/>
          </a:solidFill>
          <a:ln>
            <a:noFill/>
          </a:ln>
        </p:spPr>
        <p:txBody>
          <a:bodyPr>
            <a:normAutofit/>
          </a:bodyPr>
          <a:lstStyle/>
          <a:p>
            <a:pPr marL="180000"/>
            <a:r>
              <a:rPr lang="en-US" altLang="zh-CN" sz="3600" dirty="0" smtClean="0">
                <a:solidFill>
                  <a:srgbClr val="0099FF"/>
                </a:solidFill>
                <a:latin typeface="+mn-lt"/>
                <a:ea typeface="Microsoft JhengHei" panose="020B0604030504040204" pitchFamily="34" charset="-120"/>
              </a:rPr>
              <a:t>Backup </a:t>
            </a:r>
            <a:endParaRPr lang="en-US" sz="3600" dirty="0">
              <a:solidFill>
                <a:srgbClr val="0099FF"/>
              </a:solidFill>
              <a:latin typeface="+mn-lt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3547872"/>
          </a:xfrm>
        </p:spPr>
        <p:txBody>
          <a:bodyPr>
            <a:normAutofit/>
          </a:bodyPr>
          <a:lstStyle/>
          <a:p>
            <a:pPr marL="432000">
              <a:lnSpc>
                <a:spcPct val="150000"/>
              </a:lnSpc>
            </a:pP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IHEP activity in ATLAS tracker upgrade </a:t>
            </a:r>
          </a:p>
          <a:p>
            <a:pPr marL="432000">
              <a:lnSpc>
                <a:spcPct val="150000"/>
              </a:lnSpc>
            </a:pPr>
            <a:r>
              <a:rPr lang="en-US" altLang="zh-CN" sz="2200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Front-end electronic readout ASIC design for ATLAS strip detector</a:t>
            </a:r>
          </a:p>
          <a:p>
            <a:pPr marL="432000">
              <a:lnSpc>
                <a:spcPct val="150000"/>
              </a:lnSpc>
            </a:pPr>
            <a:r>
              <a:rPr lang="en-US" altLang="zh-CN" sz="2200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Silicon strip detector module prototyping and production </a:t>
            </a:r>
            <a:endParaRPr lang="en-US" altLang="zh-CN" sz="2000" dirty="0">
              <a:solidFill>
                <a:srgbClr val="0070C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432000">
              <a:lnSpc>
                <a:spcPct val="150000"/>
              </a:lnSpc>
            </a:pPr>
            <a:r>
              <a:rPr lang="en-US" altLang="zh-CN" sz="2200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CMOS-based silicon strip detector performance study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57950" y="6456935"/>
            <a:ext cx="2057400" cy="365125"/>
          </a:xfrm>
        </p:spPr>
        <p:txBody>
          <a:bodyPr/>
          <a:lstStyle/>
          <a:p>
            <a:fld id="{23B52C8C-83E5-4096-AE71-E2B1817E3CE0}" type="slidenum">
              <a:rPr lang="en-US" sz="1400" smtClean="0">
                <a:solidFill>
                  <a:schemeClr val="tx1"/>
                </a:solidFill>
              </a:rPr>
              <a:t>25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43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831"/>
            <a:ext cx="9144000" cy="1088135"/>
          </a:xfrm>
          <a:solidFill>
            <a:srgbClr val="F8F8F8"/>
          </a:solidFill>
          <a:ln>
            <a:noFill/>
          </a:ln>
        </p:spPr>
        <p:txBody>
          <a:bodyPr>
            <a:normAutofit/>
          </a:bodyPr>
          <a:lstStyle/>
          <a:p>
            <a:pPr marL="180000"/>
            <a:r>
              <a:rPr lang="en-US" altLang="zh-CN" sz="3600" dirty="0" smtClean="0">
                <a:solidFill>
                  <a:srgbClr val="0099FF"/>
                </a:solidFill>
                <a:latin typeface="+mn-lt"/>
                <a:ea typeface="Microsoft JhengHei" panose="020B0604030504040204" pitchFamily="34" charset="-120"/>
              </a:rPr>
              <a:t>Silicon detector module </a:t>
            </a:r>
            <a:endParaRPr lang="en-US" sz="3600" dirty="0">
              <a:solidFill>
                <a:srgbClr val="0099FF"/>
              </a:solidFill>
              <a:latin typeface="+mn-lt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1373"/>
            <a:ext cx="9144000" cy="1924053"/>
          </a:xfrm>
        </p:spPr>
        <p:txBody>
          <a:bodyPr>
            <a:normAutofit/>
          </a:bodyPr>
          <a:lstStyle/>
          <a:p>
            <a:pPr marL="432000">
              <a:lnSpc>
                <a:spcPct val="100000"/>
              </a:lnSpc>
            </a:pPr>
            <a:r>
              <a:rPr lang="en-US" altLang="zh-CN" sz="24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Basic unit of strip detector: module </a:t>
            </a:r>
          </a:p>
          <a:p>
            <a:pPr marL="889200" lvl="1">
              <a:lnSpc>
                <a:spcPct val="100000"/>
              </a:lnSpc>
            </a:pPr>
            <a:r>
              <a:rPr lang="en-US" altLang="zh-CN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Silicon sensor </a:t>
            </a:r>
          </a:p>
          <a:p>
            <a:pPr marL="889200" lvl="1">
              <a:lnSpc>
                <a:spcPct val="100000"/>
              </a:lnSpc>
            </a:pPr>
            <a:r>
              <a:rPr lang="en-US" altLang="zh-CN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PCB hybrid controller (readout ASIC + controller electronic)</a:t>
            </a:r>
          </a:p>
          <a:p>
            <a:pPr marL="889200" lvl="1">
              <a:lnSpc>
                <a:spcPct val="100000"/>
              </a:lnSpc>
            </a:pPr>
            <a:r>
              <a:rPr lang="en-US" altLang="zh-CN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Power board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57950" y="6456935"/>
            <a:ext cx="2057400" cy="365125"/>
          </a:xfrm>
        </p:spPr>
        <p:txBody>
          <a:bodyPr/>
          <a:lstStyle/>
          <a:p>
            <a:fld id="{23B52C8C-83E5-4096-AE71-E2B1817E3CE0}" type="slidenum">
              <a:rPr lang="en-US" sz="1400" smtClean="0">
                <a:solidFill>
                  <a:schemeClr val="tx1"/>
                </a:solidFill>
              </a:rPr>
              <a:t>26</a:t>
            </a:fld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9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028" y="2907819"/>
            <a:ext cx="5197944" cy="3404050"/>
          </a:xfrm>
          <a:prstGeom prst="rect">
            <a:avLst/>
          </a:prstGeom>
        </p:spPr>
      </p:pic>
      <p:sp>
        <p:nvSpPr>
          <p:cNvPr id="10" name="文本框 25"/>
          <p:cNvSpPr txBox="1"/>
          <p:nvPr/>
        </p:nvSpPr>
        <p:spPr>
          <a:xfrm>
            <a:off x="483696" y="3099257"/>
            <a:ext cx="1555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 smtClean="0">
                <a:solidFill>
                  <a:srgbClr val="0099FF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Readout ASIC</a:t>
            </a:r>
            <a:endParaRPr kumimoji="1" lang="zh-CN" altLang="en-US" dirty="0">
              <a:solidFill>
                <a:srgbClr val="0099FF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12" name="文本框 26"/>
          <p:cNvSpPr txBox="1"/>
          <p:nvPr/>
        </p:nvSpPr>
        <p:spPr>
          <a:xfrm>
            <a:off x="2542149" y="2520860"/>
            <a:ext cx="3357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Module controller </a:t>
            </a:r>
            <a:endParaRPr kumimoji="1" lang="zh-CN" altLang="en-US" dirty="0">
              <a:solidFill>
                <a:srgbClr val="0070C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15" name="文本框 29"/>
          <p:cNvSpPr txBox="1"/>
          <p:nvPr/>
        </p:nvSpPr>
        <p:spPr>
          <a:xfrm>
            <a:off x="6045377" y="5241757"/>
            <a:ext cx="2251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Power board </a:t>
            </a:r>
            <a:endParaRPr kumimoji="1" lang="zh-CN" altLang="en-US" dirty="0">
              <a:solidFill>
                <a:srgbClr val="0070C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cxnSp>
        <p:nvCxnSpPr>
          <p:cNvPr id="16" name="直线箭头连接符 30"/>
          <p:cNvCxnSpPr/>
          <p:nvPr/>
        </p:nvCxnSpPr>
        <p:spPr>
          <a:xfrm>
            <a:off x="2188249" y="3360301"/>
            <a:ext cx="840701" cy="40215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线箭头连接符 31"/>
          <p:cNvCxnSpPr/>
          <p:nvPr/>
        </p:nvCxnSpPr>
        <p:spPr>
          <a:xfrm>
            <a:off x="3232357" y="2940650"/>
            <a:ext cx="221862" cy="74784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线箭头连接符 32"/>
          <p:cNvCxnSpPr/>
          <p:nvPr/>
        </p:nvCxnSpPr>
        <p:spPr>
          <a:xfrm flipV="1">
            <a:off x="2026220" y="4669604"/>
            <a:ext cx="1110949" cy="41466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线箭头连接符 34"/>
          <p:cNvCxnSpPr/>
          <p:nvPr/>
        </p:nvCxnSpPr>
        <p:spPr>
          <a:xfrm flipH="1" flipV="1">
            <a:off x="5311722" y="4358197"/>
            <a:ext cx="998481" cy="77594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文本框 25"/>
          <p:cNvSpPr txBox="1"/>
          <p:nvPr/>
        </p:nvSpPr>
        <p:spPr>
          <a:xfrm>
            <a:off x="198783" y="4945773"/>
            <a:ext cx="1775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 smtClean="0">
                <a:solidFill>
                  <a:srgbClr val="0099FF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Silicon sensor</a:t>
            </a:r>
            <a:endParaRPr kumimoji="1" lang="zh-CN" altLang="en-US" dirty="0">
              <a:solidFill>
                <a:srgbClr val="0099FF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507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5"/>
            <a:ext cx="9144000" cy="1088135"/>
          </a:xfrm>
          <a:solidFill>
            <a:srgbClr val="F8F8F8"/>
          </a:solidFill>
          <a:ln>
            <a:noFill/>
          </a:ln>
        </p:spPr>
        <p:txBody>
          <a:bodyPr>
            <a:normAutofit/>
          </a:bodyPr>
          <a:lstStyle/>
          <a:p>
            <a:pPr marL="180000"/>
            <a:r>
              <a:rPr lang="en-US" altLang="zh-CN" sz="3600" dirty="0" smtClean="0">
                <a:solidFill>
                  <a:srgbClr val="0099FF"/>
                </a:solidFill>
                <a:latin typeface="+mn-lt"/>
                <a:ea typeface="Microsoft JhengHei" panose="020B0604030504040204" pitchFamily="34" charset="-120"/>
              </a:rPr>
              <a:t>Digital electronic design in readout ASIC </a:t>
            </a:r>
            <a:endParaRPr lang="en-US" sz="3600" dirty="0">
              <a:solidFill>
                <a:srgbClr val="0099FF"/>
              </a:solidFill>
              <a:latin typeface="+mn-lt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6014"/>
            <a:ext cx="9145695" cy="3078522"/>
          </a:xfrm>
        </p:spPr>
        <p:txBody>
          <a:bodyPr>
            <a:normAutofit/>
          </a:bodyPr>
          <a:lstStyle/>
          <a:p>
            <a:pPr marL="432000">
              <a:lnSpc>
                <a:spcPts val="2800"/>
              </a:lnSpc>
            </a:pP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IHEP contribute to redesign of digital part of readout ASIC chip </a:t>
            </a:r>
          </a:p>
          <a:p>
            <a:pPr marL="432000">
              <a:lnSpc>
                <a:spcPts val="2800"/>
              </a:lnSpc>
            </a:pP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setup verification system to verify the ASIC design   </a:t>
            </a:r>
            <a:r>
              <a:rPr lang="en-US" altLang="zh-CN" sz="2200" dirty="0">
                <a:latin typeface="Arial" panose="020B0604020202020204" pitchFamily="34" charset="0"/>
                <a:ea typeface="Microsoft JhengHei" panose="020B0604030504040204" pitchFamily="34" charset="-120"/>
              </a:rPr>
              <a:t>(based on </a:t>
            </a:r>
            <a:r>
              <a:rPr lang="en-US" altLang="zh-CN" sz="2200" dirty="0" err="1">
                <a:latin typeface="Arial" panose="020B0604020202020204" pitchFamily="34" charset="0"/>
                <a:ea typeface="Microsoft JhengHei" panose="020B0604030504040204" pitchFamily="34" charset="-120"/>
              </a:rPr>
              <a:t>SystemVerilog</a:t>
            </a:r>
            <a:r>
              <a:rPr lang="en-US" altLang="zh-CN" sz="2200" dirty="0">
                <a:latin typeface="Arial" panose="020B0604020202020204" pitchFamily="34" charset="0"/>
                <a:ea typeface="Microsoft JhengHei" panose="020B0604030504040204" pitchFamily="34" charset="-120"/>
              </a:rPr>
              <a:t> </a:t>
            </a: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)</a:t>
            </a:r>
          </a:p>
          <a:p>
            <a:pPr marL="432000">
              <a:lnSpc>
                <a:spcPts val="2800"/>
              </a:lnSpc>
            </a:pPr>
            <a:endParaRPr lang="en-US" altLang="zh-CN" sz="22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432000">
              <a:lnSpc>
                <a:spcPts val="2800"/>
              </a:lnSpc>
            </a:pPr>
            <a:endParaRPr lang="en-US" altLang="zh-CN" sz="2200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432000">
              <a:lnSpc>
                <a:spcPts val="2800"/>
              </a:lnSpc>
            </a:pPr>
            <a:endParaRPr lang="en-US" altLang="zh-CN" sz="22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432000">
              <a:lnSpc>
                <a:spcPts val="2800"/>
              </a:lnSpc>
            </a:pPr>
            <a:endParaRPr lang="en-US" altLang="zh-CN" sz="2200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203400" indent="0">
              <a:lnSpc>
                <a:spcPts val="2800"/>
              </a:lnSpc>
              <a:buNone/>
            </a:pPr>
            <a:endParaRPr lang="en-US" altLang="zh-CN" sz="2200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203400" indent="0">
              <a:lnSpc>
                <a:spcPts val="2800"/>
              </a:lnSpc>
              <a:buNone/>
            </a:pPr>
            <a:endParaRPr lang="en-US" altLang="zh-CN" sz="22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203400" indent="0">
              <a:lnSpc>
                <a:spcPts val="2800"/>
              </a:lnSpc>
              <a:buNone/>
            </a:pPr>
            <a:endParaRPr lang="en-US" altLang="zh-CN" sz="2200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57950" y="6456935"/>
            <a:ext cx="2057400" cy="365125"/>
          </a:xfrm>
        </p:spPr>
        <p:txBody>
          <a:bodyPr/>
          <a:lstStyle/>
          <a:p>
            <a:fld id="{23B52C8C-83E5-4096-AE71-E2B1817E3CE0}" type="slidenum">
              <a:rPr lang="en-US" sz="1400" smtClean="0">
                <a:solidFill>
                  <a:schemeClr val="tx1"/>
                </a:solidFill>
              </a:rPr>
              <a:t>27</a:t>
            </a:fld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45" y="2252937"/>
            <a:ext cx="8507310" cy="2835770"/>
          </a:xfrm>
          <a:prstGeom prst="rect">
            <a:avLst/>
          </a:prstGeom>
        </p:spPr>
      </p:pic>
      <p:sp>
        <p:nvSpPr>
          <p:cNvPr id="10" name="文本框 20"/>
          <p:cNvSpPr txBox="1"/>
          <p:nvPr/>
        </p:nvSpPr>
        <p:spPr>
          <a:xfrm>
            <a:off x="5759025" y="831445"/>
            <a:ext cx="3384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1" lang="en-US" altLang="zh-CN" sz="16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IEEE RT2016 poster</a:t>
            </a:r>
            <a:r>
              <a:rPr kumimoji="1" lang="zh-CN" altLang="en-US" sz="16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（</a:t>
            </a:r>
            <a:r>
              <a:rPr kumimoji="1" lang="en-US" altLang="zh-CN" sz="1600" dirty="0" err="1" smtClean="0">
                <a:latin typeface="Arial" panose="020B0604020202020204" pitchFamily="34" charset="0"/>
                <a:ea typeface="Microsoft JhengHei" panose="020B0604030504040204" pitchFamily="34" charset="-120"/>
              </a:rPr>
              <a:t>Libo</a:t>
            </a:r>
            <a:r>
              <a:rPr kumimoji="1" lang="en-US" altLang="zh-CN" sz="16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 </a:t>
            </a:r>
            <a:r>
              <a:rPr kumimoji="1" lang="en-US" altLang="zh-CN" sz="1600" dirty="0">
                <a:latin typeface="Arial" panose="020B0604020202020204" pitchFamily="34" charset="0"/>
                <a:ea typeface="Microsoft JhengHei" panose="020B0604030504040204" pitchFamily="34" charset="-120"/>
              </a:rPr>
              <a:t>C</a:t>
            </a:r>
            <a:r>
              <a:rPr kumimoji="1" lang="en-US" altLang="zh-CN" sz="16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heng</a:t>
            </a:r>
            <a:r>
              <a:rPr kumimoji="1" lang="zh-CN" altLang="en-US" sz="16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）</a:t>
            </a:r>
            <a:endParaRPr kumimoji="1" lang="en-US" altLang="zh-CN" sz="16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algn="r"/>
            <a:r>
              <a:rPr kumimoji="1" lang="en-US" altLang="zh-CN" sz="16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TWEPP2016 talk</a:t>
            </a:r>
            <a:r>
              <a:rPr kumimoji="1" lang="zh-CN" altLang="en-US" sz="16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（</a:t>
            </a:r>
            <a:r>
              <a:rPr kumimoji="1" lang="en-US" altLang="zh-CN" sz="1600" dirty="0" err="1" smtClean="0">
                <a:latin typeface="Arial" panose="020B0604020202020204" pitchFamily="34" charset="0"/>
                <a:ea typeface="Microsoft JhengHei" panose="020B0604030504040204" pitchFamily="34" charset="-120"/>
              </a:rPr>
              <a:t>Weiguo</a:t>
            </a:r>
            <a:r>
              <a:rPr kumimoji="1" lang="en-US" altLang="zh-CN" sz="16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 Lu</a:t>
            </a:r>
            <a:r>
              <a:rPr kumimoji="1" lang="zh-CN" altLang="en-US" sz="16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）</a:t>
            </a:r>
            <a:endParaRPr kumimoji="1" lang="en-US" altLang="zh-CN" sz="16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1824" y="5260025"/>
            <a:ext cx="778035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>
              <a:lnSpc>
                <a:spcPts val="2800"/>
              </a:lnSpc>
            </a:pPr>
            <a:r>
              <a:rPr lang="en-US" altLang="zh-CN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Next steps : </a:t>
            </a:r>
          </a:p>
          <a:p>
            <a:pPr marL="432000">
              <a:lnSpc>
                <a:spcPts val="2800"/>
              </a:lnSpc>
            </a:pPr>
            <a:r>
              <a:rPr lang="en-US" altLang="zh-CN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1.finalizing the digital part of ASIC design and simulation</a:t>
            </a:r>
          </a:p>
          <a:p>
            <a:pPr marL="432000">
              <a:lnSpc>
                <a:spcPts val="2800"/>
              </a:lnSpc>
            </a:pPr>
            <a:r>
              <a:rPr lang="en-US" altLang="zh-CN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2.Plan to test the performance of readout ASIC next year </a:t>
            </a:r>
          </a:p>
        </p:txBody>
      </p:sp>
    </p:spTree>
    <p:extLst>
      <p:ext uri="{BB962C8B-B14F-4D97-AF65-F5344CB8AC3E}">
        <p14:creationId xmlns:p14="http://schemas.microsoft.com/office/powerpoint/2010/main" val="299388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5"/>
            <a:ext cx="9144000" cy="1088135"/>
          </a:xfrm>
          <a:solidFill>
            <a:srgbClr val="F8F8F8"/>
          </a:solidFill>
          <a:ln>
            <a:noFill/>
          </a:ln>
        </p:spPr>
        <p:txBody>
          <a:bodyPr>
            <a:normAutofit/>
          </a:bodyPr>
          <a:lstStyle/>
          <a:p>
            <a:pPr marL="180000"/>
            <a:r>
              <a:rPr lang="zh-CN" altLang="en-US" sz="3600" dirty="0" smtClean="0">
                <a:solidFill>
                  <a:srgbClr val="0099FF"/>
                </a:solidFill>
                <a:latin typeface="+mn-lt"/>
                <a:ea typeface="Microsoft JhengHei" panose="020B0604030504040204" pitchFamily="34" charset="-120"/>
              </a:rPr>
              <a:t>芯片禁运问题</a:t>
            </a:r>
            <a:endParaRPr lang="en-US" sz="3600" dirty="0">
              <a:solidFill>
                <a:srgbClr val="0099FF"/>
              </a:solidFill>
              <a:latin typeface="+mn-lt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038344"/>
          </a:xfrm>
        </p:spPr>
        <p:txBody>
          <a:bodyPr>
            <a:normAutofit/>
          </a:bodyPr>
          <a:lstStyle/>
          <a:p>
            <a:pPr marL="432000">
              <a:lnSpc>
                <a:spcPts val="2800"/>
              </a:lnSpc>
            </a:pPr>
            <a:r>
              <a:rPr lang="zh-CN" altLang="en-US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目前硅微条探测器模块芯片，包括读出芯片</a:t>
            </a: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ABC</a:t>
            </a:r>
            <a:r>
              <a:rPr lang="zh-CN" altLang="en-US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、控制芯片</a:t>
            </a: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HCC</a:t>
            </a:r>
            <a:r>
              <a:rPr lang="zh-CN" altLang="en-US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、电流监控芯片</a:t>
            </a: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AMAC</a:t>
            </a:r>
            <a:r>
              <a:rPr lang="zh-CN" altLang="en-US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、</a:t>
            </a: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DC-DC</a:t>
            </a:r>
            <a:r>
              <a:rPr lang="zh-CN" altLang="en-US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芯片</a:t>
            </a: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FESAT</a:t>
            </a:r>
            <a:r>
              <a:rPr lang="zh-CN" altLang="en-US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以及高压转换芯片因为抗辐照原因，均对中国禁运。</a:t>
            </a:r>
            <a:endParaRPr lang="en-US" altLang="zh-CN" sz="22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889200" lvl="1">
              <a:lnSpc>
                <a:spcPts val="2800"/>
              </a:lnSpc>
            </a:pPr>
            <a:endParaRPr lang="en-US" altLang="zh-CN" sz="18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432000">
              <a:lnSpc>
                <a:spcPts val="2800"/>
              </a:lnSpc>
            </a:pPr>
            <a:r>
              <a:rPr lang="zh-CN" altLang="en-US" sz="2200" dirty="0" smtClean="0">
                <a:solidFill>
                  <a:srgbClr val="0099FF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积极申请禁运豁免</a:t>
            </a:r>
            <a:r>
              <a:rPr lang="zh-CN" altLang="en-US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：</a:t>
            </a: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ATLAS</a:t>
            </a:r>
            <a:r>
              <a:rPr lang="zh-CN" altLang="en-US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和</a:t>
            </a: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CMS</a:t>
            </a:r>
            <a:r>
              <a:rPr lang="zh-CN" altLang="en-US" sz="2200" dirty="0">
                <a:latin typeface="Arial" panose="020B0604020202020204" pitchFamily="34" charset="0"/>
                <a:ea typeface="Microsoft JhengHei" panose="020B0604030504040204" pitchFamily="34" charset="-120"/>
              </a:rPr>
              <a:t>合作</a:t>
            </a:r>
            <a:r>
              <a:rPr lang="zh-CN" altLang="en-US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组内多个国家面临相同问题，</a:t>
            </a: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CERN</a:t>
            </a:r>
            <a:r>
              <a:rPr lang="zh-CN" altLang="en-US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专门聘用律师统一协调针对技术（</a:t>
            </a: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GF/IBM</a:t>
            </a:r>
            <a:r>
              <a:rPr lang="zh-CN" altLang="en-US" sz="2200" dirty="0">
                <a:latin typeface="Arial" panose="020B0604020202020204" pitchFamily="34" charset="0"/>
                <a:ea typeface="Microsoft JhengHei" panose="020B0604030504040204" pitchFamily="34" charset="-120"/>
              </a:rPr>
              <a:t> </a:t>
            </a: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CMOS</a:t>
            </a:r>
            <a:r>
              <a:rPr lang="zh-CN" altLang="en-US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工艺）申请禁运豁免（出口许可）。高能所为</a:t>
            </a: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ATLAS</a:t>
            </a:r>
            <a:r>
              <a:rPr lang="zh-CN" altLang="en-US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合作组代表单位，高能所</a:t>
            </a: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Joao Costa</a:t>
            </a:r>
            <a:r>
              <a:rPr lang="zh-CN" altLang="en-US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教授被任命为</a:t>
            </a: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ATLAS</a:t>
            </a:r>
            <a:r>
              <a:rPr lang="zh-CN" altLang="en-US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方联络人。</a:t>
            </a:r>
            <a:endParaRPr lang="en-US" altLang="zh-CN" sz="22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889200" lvl="1">
              <a:lnSpc>
                <a:spcPts val="2800"/>
              </a:lnSpc>
            </a:pPr>
            <a:endParaRPr lang="en-US" altLang="zh-CN" sz="18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432000">
              <a:lnSpc>
                <a:spcPts val="2800"/>
              </a:lnSpc>
            </a:pPr>
            <a:r>
              <a:rPr lang="zh-CN" altLang="en-US" sz="2200" dirty="0" smtClean="0">
                <a:solidFill>
                  <a:srgbClr val="0099FF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国际合作</a:t>
            </a:r>
            <a:r>
              <a:rPr lang="zh-CN" altLang="en-US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：在禁运问题完全解决之前，积极利用国际合作，借用国外合作单位先进设施开展预研工作。充分锻炼人才队伍，为后期回到国内开展建造任务奠定扎实基础。</a:t>
            </a:r>
            <a:endParaRPr lang="en-US" altLang="zh-CN" sz="22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57950" y="6456935"/>
            <a:ext cx="2057400" cy="365125"/>
          </a:xfrm>
        </p:spPr>
        <p:txBody>
          <a:bodyPr/>
          <a:lstStyle/>
          <a:p>
            <a:fld id="{23B52C8C-83E5-4096-AE71-E2B1817E3CE0}" type="slidenum">
              <a:rPr lang="en-US" sz="1400" smtClean="0">
                <a:solidFill>
                  <a:schemeClr val="tx1"/>
                </a:solidFill>
              </a:rPr>
              <a:t>28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5"/>
            <a:ext cx="9144000" cy="1088135"/>
          </a:xfrm>
          <a:solidFill>
            <a:srgbClr val="F8F8F8"/>
          </a:solidFill>
          <a:ln>
            <a:noFill/>
          </a:ln>
        </p:spPr>
        <p:txBody>
          <a:bodyPr>
            <a:normAutofit/>
          </a:bodyPr>
          <a:lstStyle/>
          <a:p>
            <a:pPr marL="180000"/>
            <a:r>
              <a:rPr lang="zh-CN" altLang="en-US" sz="3600" dirty="0" smtClean="0">
                <a:solidFill>
                  <a:srgbClr val="0099FF"/>
                </a:solidFill>
                <a:latin typeface="+mn-lt"/>
                <a:ea typeface="Microsoft JhengHei" panose="020B0604030504040204" pitchFamily="34" charset="-120"/>
              </a:rPr>
              <a:t>硅微条探测器模块</a:t>
            </a:r>
            <a:endParaRPr lang="en-US" sz="3600" dirty="0">
              <a:solidFill>
                <a:srgbClr val="0099FF"/>
              </a:solidFill>
              <a:latin typeface="+mn-lt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1252728"/>
          </a:xfrm>
        </p:spPr>
        <p:txBody>
          <a:bodyPr>
            <a:normAutofit/>
          </a:bodyPr>
          <a:lstStyle/>
          <a:p>
            <a:pPr marL="432000">
              <a:lnSpc>
                <a:spcPct val="100000"/>
              </a:lnSpc>
            </a:pPr>
            <a:r>
              <a:rPr lang="zh-CN" altLang="en-US" sz="2200" dirty="0">
                <a:latin typeface="Arial" panose="020B0604020202020204" pitchFamily="34" charset="0"/>
                <a:ea typeface="Microsoft JhengHei" panose="020B0604030504040204" pitchFamily="34" charset="-120"/>
              </a:rPr>
              <a:t>硅微</a:t>
            </a:r>
            <a:r>
              <a:rPr lang="zh-CN" altLang="en-US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条径迹探测器最基本机械单元，由硅微条传感器、复合</a:t>
            </a: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PCB</a:t>
            </a:r>
            <a:r>
              <a:rPr lang="zh-CN" altLang="en-US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控制板（读出电子学</a:t>
            </a: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ASIC</a:t>
            </a:r>
            <a:r>
              <a:rPr lang="zh-CN" altLang="en-US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芯片</a:t>
            </a: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+</a:t>
            </a:r>
            <a:r>
              <a:rPr lang="zh-CN" altLang="en-US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控制芯片）、电源板等构成，使用银胶或紫外凝胶粘合，通过打线实现电气连接。</a:t>
            </a:r>
            <a:endParaRPr lang="en-US" altLang="zh-CN" sz="22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57950" y="6456935"/>
            <a:ext cx="2057400" cy="365125"/>
          </a:xfrm>
        </p:spPr>
        <p:txBody>
          <a:bodyPr/>
          <a:lstStyle/>
          <a:p>
            <a:fld id="{23B52C8C-83E5-4096-AE71-E2B1817E3CE0}" type="slidenum">
              <a:rPr lang="en-US" sz="1400" smtClean="0">
                <a:solidFill>
                  <a:schemeClr val="tx1"/>
                </a:solidFill>
              </a:rPr>
              <a:t>29</a:t>
            </a:fld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9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028" y="2907819"/>
            <a:ext cx="5197944" cy="3404050"/>
          </a:xfrm>
          <a:prstGeom prst="rect">
            <a:avLst/>
          </a:prstGeom>
        </p:spPr>
      </p:pic>
      <p:sp>
        <p:nvSpPr>
          <p:cNvPr id="10" name="文本框 25"/>
          <p:cNvSpPr txBox="1"/>
          <p:nvPr/>
        </p:nvSpPr>
        <p:spPr>
          <a:xfrm>
            <a:off x="483696" y="3099257"/>
            <a:ext cx="1555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CN" altLang="en-US" dirty="0" smtClean="0">
                <a:solidFill>
                  <a:srgbClr val="0099FF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前端读出</a:t>
            </a:r>
            <a:r>
              <a:rPr kumimoji="1" lang="zh-CN" altLang="en-US" dirty="0">
                <a:solidFill>
                  <a:srgbClr val="0099FF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电子学</a:t>
            </a:r>
            <a:r>
              <a:rPr kumimoji="1" lang="en-US" altLang="zh-CN" dirty="0">
                <a:solidFill>
                  <a:srgbClr val="0099FF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ASIC</a:t>
            </a:r>
            <a:r>
              <a:rPr kumimoji="1" lang="zh-CN" altLang="en-US" dirty="0">
                <a:solidFill>
                  <a:srgbClr val="0099FF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芯片</a:t>
            </a:r>
          </a:p>
        </p:txBody>
      </p:sp>
      <p:sp>
        <p:nvSpPr>
          <p:cNvPr id="12" name="文本框 26"/>
          <p:cNvSpPr txBox="1"/>
          <p:nvPr/>
        </p:nvSpPr>
        <p:spPr>
          <a:xfrm>
            <a:off x="2542149" y="2520860"/>
            <a:ext cx="161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CN" altLang="en-US" dirty="0">
                <a:solidFill>
                  <a:srgbClr val="0099FF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模块控制芯片</a:t>
            </a:r>
          </a:p>
        </p:txBody>
      </p:sp>
      <p:sp>
        <p:nvSpPr>
          <p:cNvPr id="15" name="文本框 29"/>
          <p:cNvSpPr txBox="1"/>
          <p:nvPr/>
        </p:nvSpPr>
        <p:spPr>
          <a:xfrm>
            <a:off x="6414040" y="5084273"/>
            <a:ext cx="2251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CN" altLang="en-US" dirty="0" smtClean="0">
                <a:solidFill>
                  <a:srgbClr val="0099FF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高、低压电源控制板</a:t>
            </a:r>
            <a:endParaRPr kumimoji="1" lang="zh-CN" altLang="en-US" dirty="0">
              <a:solidFill>
                <a:srgbClr val="0099FF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cxnSp>
        <p:nvCxnSpPr>
          <p:cNvPr id="16" name="直线箭头连接符 30"/>
          <p:cNvCxnSpPr/>
          <p:nvPr/>
        </p:nvCxnSpPr>
        <p:spPr>
          <a:xfrm>
            <a:off x="2188249" y="3360301"/>
            <a:ext cx="840701" cy="40215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线箭头连接符 31"/>
          <p:cNvCxnSpPr/>
          <p:nvPr/>
        </p:nvCxnSpPr>
        <p:spPr>
          <a:xfrm>
            <a:off x="3232357" y="2940650"/>
            <a:ext cx="221862" cy="74784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线箭头连接符 32"/>
          <p:cNvCxnSpPr/>
          <p:nvPr/>
        </p:nvCxnSpPr>
        <p:spPr>
          <a:xfrm flipV="1">
            <a:off x="2026220" y="4669604"/>
            <a:ext cx="1110949" cy="41466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线箭头连接符 34"/>
          <p:cNvCxnSpPr/>
          <p:nvPr/>
        </p:nvCxnSpPr>
        <p:spPr>
          <a:xfrm flipH="1" flipV="1">
            <a:off x="5311722" y="4358197"/>
            <a:ext cx="998481" cy="77594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文本框 36"/>
          <p:cNvSpPr txBox="1"/>
          <p:nvPr/>
        </p:nvSpPr>
        <p:spPr>
          <a:xfrm>
            <a:off x="4912884" y="2538487"/>
            <a:ext cx="334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CN" altLang="en-US" b="1" dirty="0">
                <a:latin typeface="Arial" panose="020B0604020202020204" pitchFamily="34" charset="0"/>
                <a:ea typeface="Microsoft JhengHei" panose="020B0604030504040204" pitchFamily="34" charset="-120"/>
              </a:rPr>
              <a:t>硅微条探测器模块及主要组件</a:t>
            </a:r>
          </a:p>
        </p:txBody>
      </p:sp>
      <p:sp>
        <p:nvSpPr>
          <p:cNvPr id="19" name="文本框 25"/>
          <p:cNvSpPr txBox="1"/>
          <p:nvPr/>
        </p:nvSpPr>
        <p:spPr>
          <a:xfrm>
            <a:off x="419114" y="4945773"/>
            <a:ext cx="1555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CN" altLang="en-US" dirty="0" smtClean="0">
                <a:solidFill>
                  <a:srgbClr val="0099FF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硅微条传感器</a:t>
            </a:r>
            <a:endParaRPr kumimoji="1" lang="zh-CN" altLang="en-US" dirty="0">
              <a:solidFill>
                <a:srgbClr val="0099FF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2430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5"/>
            <a:ext cx="9144000" cy="1088135"/>
          </a:xfrm>
          <a:solidFill>
            <a:srgbClr val="F8F8F8"/>
          </a:solidFill>
          <a:ln>
            <a:noFill/>
          </a:ln>
        </p:spPr>
        <p:txBody>
          <a:bodyPr>
            <a:normAutofit/>
          </a:bodyPr>
          <a:lstStyle/>
          <a:p>
            <a:pPr marL="180000"/>
            <a:r>
              <a:rPr lang="en-US" altLang="zh-CN" sz="3600" dirty="0" smtClean="0">
                <a:solidFill>
                  <a:srgbClr val="0099FF"/>
                </a:solidFill>
                <a:latin typeface="+mn-lt"/>
                <a:ea typeface="Microsoft JhengHei" panose="020B0604030504040204" pitchFamily="34" charset="-120"/>
              </a:rPr>
              <a:t>High luminosity </a:t>
            </a:r>
            <a:r>
              <a:rPr lang="en-US" altLang="zh-CN" sz="3600" dirty="0" smtClean="0">
                <a:solidFill>
                  <a:srgbClr val="0099FF"/>
                </a:solidFill>
                <a:latin typeface="+mn-lt"/>
                <a:ea typeface="Microsoft JhengHei" panose="020B0604030504040204" pitchFamily="34" charset="-120"/>
              </a:rPr>
              <a:t>LHC</a:t>
            </a:r>
            <a:endParaRPr lang="en-US" sz="3600" dirty="0">
              <a:solidFill>
                <a:srgbClr val="0099FF"/>
              </a:solidFill>
              <a:latin typeface="+mn-lt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4913" y="1109062"/>
            <a:ext cx="9144000" cy="5038344"/>
          </a:xfrm>
        </p:spPr>
        <p:txBody>
          <a:bodyPr>
            <a:normAutofit/>
          </a:bodyPr>
          <a:lstStyle/>
          <a:p>
            <a:pPr marL="432000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In ten year, CERN will upgrade Large</a:t>
            </a:r>
          </a:p>
          <a:p>
            <a:pPr marL="203400" indent="0">
              <a:lnSpc>
                <a:spcPct val="150000"/>
              </a:lnSpc>
              <a:buNone/>
            </a:pPr>
            <a:r>
              <a:rPr lang="en-US" altLang="zh-CN" sz="2400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Hadron collier (LHC) to high luminosity LHC</a:t>
            </a:r>
            <a:endParaRPr lang="en-US" altLang="zh-CN" sz="2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463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Higgs </a:t>
            </a:r>
            <a:r>
              <a:rPr lang="en-US" altLang="zh-CN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precision </a:t>
            </a:r>
            <a:r>
              <a:rPr lang="en-US" altLang="zh-CN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measurements</a:t>
            </a:r>
            <a:endParaRPr lang="en-US" altLang="zh-CN" sz="2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463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new physics </a:t>
            </a:r>
            <a:r>
              <a:rPr lang="en-US" altLang="zh-CN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search</a:t>
            </a:r>
            <a:endParaRPr lang="en-US" altLang="zh-CN" sz="2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46300" indent="-342900">
              <a:lnSpc>
                <a:spcPct val="150000"/>
              </a:lnSpc>
              <a:buFont typeface="Wingdings" pitchFamily="2" charset="2"/>
              <a:buChar char="Ø"/>
            </a:pPr>
            <a:endParaRPr lang="en-US" altLang="zh-CN" sz="2400" dirty="0" smtClean="0">
              <a:solidFill>
                <a:srgbClr val="0070C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203400" indent="0">
              <a:lnSpc>
                <a:spcPct val="150000"/>
              </a:lnSpc>
              <a:buNone/>
            </a:pP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	</a:t>
            </a:r>
            <a:endParaRPr lang="en-US" altLang="zh-CN" sz="2400" dirty="0" smtClean="0">
              <a:solidFill>
                <a:srgbClr val="0070C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432000"/>
            <a:endParaRPr lang="en-US" sz="2200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57950" y="6456935"/>
            <a:ext cx="2057400" cy="365125"/>
          </a:xfrm>
        </p:spPr>
        <p:txBody>
          <a:bodyPr/>
          <a:lstStyle/>
          <a:p>
            <a:fld id="{23B52C8C-83E5-4096-AE71-E2B1817E3CE0}" type="slidenum">
              <a:rPr lang="en-US" sz="1400" smtClean="0">
                <a:solidFill>
                  <a:schemeClr val="tx1"/>
                </a:solidFill>
              </a:rPr>
              <a:t>3</a:t>
            </a:fld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19" y="4018629"/>
            <a:ext cx="4159250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087" y="3938335"/>
            <a:ext cx="4109328" cy="291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116" y="339659"/>
            <a:ext cx="2957884" cy="380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184900" y="6237288"/>
            <a:ext cx="1011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66FF"/>
                </a:solidFill>
                <a:latin typeface="Goudy Old Style" charset="0"/>
              </a:rPr>
              <a:t>HL-LHC </a:t>
            </a:r>
            <a:endParaRPr lang="en-US">
              <a:solidFill>
                <a:srgbClr val="3366FF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738313" y="6127750"/>
            <a:ext cx="650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Goudy Old Style" charset="0"/>
              </a:rPr>
              <a:t>LHC 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41617" y="3753519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Goudy Old Style" charset="0"/>
              </a:rPr>
              <a:t>LHC 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48401" y="3753669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Goudy Old Style" charset="0"/>
              </a:rPr>
              <a:t>High luminosity LHC 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71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5"/>
            <a:ext cx="9144000" cy="1088135"/>
          </a:xfrm>
          <a:solidFill>
            <a:srgbClr val="F8F8F8"/>
          </a:solidFill>
          <a:ln>
            <a:noFill/>
          </a:ln>
        </p:spPr>
        <p:txBody>
          <a:bodyPr>
            <a:normAutofit/>
          </a:bodyPr>
          <a:lstStyle/>
          <a:p>
            <a:pPr marL="180000"/>
            <a:r>
              <a:rPr lang="en-US" altLang="zh-CN" sz="3600" dirty="0" smtClean="0">
                <a:solidFill>
                  <a:srgbClr val="0099FF"/>
                </a:solidFill>
                <a:latin typeface="+mn-lt"/>
                <a:ea typeface="Microsoft JhengHei" panose="020B0604030504040204" pitchFamily="34" charset="-120"/>
              </a:rPr>
              <a:t>ATLAS tracker phase-II upgrade </a:t>
            </a:r>
            <a:endParaRPr lang="en-US" sz="3600" dirty="0">
              <a:solidFill>
                <a:srgbClr val="0099FF"/>
              </a:solidFill>
              <a:latin typeface="+mn-lt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7465" y="1206733"/>
            <a:ext cx="9144000" cy="1060704"/>
          </a:xfrm>
        </p:spPr>
        <p:txBody>
          <a:bodyPr>
            <a:normAutofit/>
          </a:bodyPr>
          <a:lstStyle/>
          <a:p>
            <a:pPr marL="432000">
              <a:lnSpc>
                <a:spcPts val="3000"/>
              </a:lnSpc>
            </a:pP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ATLAS need to build a new full-silicon tracking detector (ITK) to handle high luminosity LHC (HL-LHC) upgrade </a:t>
            </a:r>
          </a:p>
          <a:p>
            <a:pPr marL="889200" lvl="1">
              <a:lnSpc>
                <a:spcPts val="3000"/>
              </a:lnSpc>
            </a:pPr>
            <a:endParaRPr lang="en-US" altLang="zh-CN" sz="18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889200" lvl="1">
              <a:lnSpc>
                <a:spcPts val="3000"/>
              </a:lnSpc>
            </a:pPr>
            <a:endParaRPr lang="en-US" altLang="zh-CN" sz="18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57950" y="6456935"/>
            <a:ext cx="2057400" cy="365125"/>
          </a:xfrm>
        </p:spPr>
        <p:txBody>
          <a:bodyPr/>
          <a:lstStyle/>
          <a:p>
            <a:fld id="{23B52C8C-83E5-4096-AE71-E2B1817E3CE0}" type="slidenum">
              <a:rPr lang="en-US" sz="1400" smtClean="0">
                <a:solidFill>
                  <a:schemeClr val="tx1"/>
                </a:solidFill>
              </a:rPr>
              <a:t>4</a:t>
            </a:fld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987" y="2229198"/>
            <a:ext cx="5082013" cy="35452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9026" y="4001809"/>
            <a:ext cx="4249040" cy="1528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b="1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Radiation hardness requirement</a:t>
            </a:r>
          </a:p>
          <a:p>
            <a:pPr>
              <a:lnSpc>
                <a:spcPts val="2800"/>
              </a:lnSpc>
            </a:pPr>
            <a:r>
              <a:rPr lang="en-US" altLang="zh-CN" b="1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In ATLAS phase II upgrade  </a:t>
            </a:r>
          </a:p>
          <a:p>
            <a:pPr>
              <a:lnSpc>
                <a:spcPts val="2800"/>
              </a:lnSpc>
            </a:pPr>
            <a:r>
              <a:rPr lang="zh-CN" altLang="en-US" b="1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（</a:t>
            </a:r>
            <a:r>
              <a:rPr lang="en-US" altLang="zh-CN" b="1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ea typeface="Microsoft JhengHei" panose="020B0604030504040204" pitchFamily="34" charset="-120"/>
              </a:rPr>
              <a:t>Equivalent neutron flux </a:t>
            </a:r>
            <a:r>
              <a:rPr lang="zh-CN" altLang="en-US" b="1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）</a:t>
            </a:r>
            <a:endParaRPr lang="en-US" altLang="zh-CN" b="1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>
              <a:lnSpc>
                <a:spcPts val="2800"/>
              </a:lnSpc>
            </a:pP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2×10</a:t>
            </a:r>
            <a:r>
              <a:rPr lang="en-US" altLang="zh-CN" baseline="30000" dirty="0" smtClean="0">
                <a:solidFill>
                  <a:srgbClr val="FF000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15 </a:t>
            </a:r>
            <a:r>
              <a:rPr lang="en-US" altLang="zh-CN" dirty="0" err="1" smtClean="0">
                <a:solidFill>
                  <a:srgbClr val="FF000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Neq</a:t>
            </a: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/cm</a:t>
            </a:r>
            <a:r>
              <a:rPr lang="en-US" altLang="zh-CN" baseline="30000" dirty="0" smtClean="0">
                <a:solidFill>
                  <a:srgbClr val="FF000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2</a:t>
            </a:r>
          </a:p>
        </p:txBody>
      </p:sp>
      <p:sp>
        <p:nvSpPr>
          <p:cNvPr id="6" name="矩形 5"/>
          <p:cNvSpPr/>
          <p:nvPr/>
        </p:nvSpPr>
        <p:spPr>
          <a:xfrm>
            <a:off x="71562" y="5774420"/>
            <a:ext cx="7562684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Present </a:t>
            </a:r>
            <a:r>
              <a:rPr lang="en-US" altLang="zh-CN" dirty="0">
                <a:latin typeface="Arial" panose="020B0604020202020204" pitchFamily="34" charset="0"/>
                <a:ea typeface="Microsoft JhengHei" panose="020B0604030504040204" pitchFamily="34" charset="-120"/>
              </a:rPr>
              <a:t>ATLAS strip </a:t>
            </a:r>
            <a:r>
              <a:rPr lang="en-US" altLang="zh-CN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detector is </a:t>
            </a:r>
            <a:r>
              <a:rPr lang="en-US" altLang="zh-CN" dirty="0">
                <a:latin typeface="Arial" panose="020B0604020202020204" pitchFamily="34" charset="0"/>
                <a:ea typeface="Microsoft JhengHei" panose="020B0604030504040204" pitchFamily="34" charset="-120"/>
              </a:rPr>
              <a:t>designed only up to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2×10</a:t>
            </a:r>
            <a:r>
              <a:rPr lang="en-US" altLang="zh-CN" baseline="30000" dirty="0">
                <a:solidFill>
                  <a:srgbClr val="FF000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14 </a:t>
            </a:r>
            <a:r>
              <a:rPr lang="en-US" altLang="zh-CN" dirty="0" err="1">
                <a:solidFill>
                  <a:srgbClr val="FF000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Neq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/cm</a:t>
            </a:r>
            <a:r>
              <a:rPr lang="en-US" altLang="zh-CN" baseline="30000" dirty="0">
                <a:solidFill>
                  <a:srgbClr val="FF000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4131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5"/>
            <a:ext cx="9144000" cy="1088135"/>
          </a:xfrm>
          <a:solidFill>
            <a:srgbClr val="F8F8F8"/>
          </a:solidFill>
          <a:ln>
            <a:noFill/>
          </a:ln>
        </p:spPr>
        <p:txBody>
          <a:bodyPr>
            <a:normAutofit/>
          </a:bodyPr>
          <a:lstStyle/>
          <a:p>
            <a:pPr marL="180000"/>
            <a:r>
              <a:rPr lang="en-US" altLang="zh-CN" sz="3600" dirty="0" smtClean="0">
                <a:solidFill>
                  <a:srgbClr val="0099FF"/>
                </a:solidFill>
                <a:latin typeface="+mn-lt"/>
                <a:ea typeface="Microsoft JhengHei" panose="020B0604030504040204" pitchFamily="34" charset="-120"/>
              </a:rPr>
              <a:t>Timeline of ATLAS strip detector upgrade</a:t>
            </a:r>
            <a:endParaRPr lang="en-US" sz="3600" dirty="0">
              <a:solidFill>
                <a:srgbClr val="0099FF"/>
              </a:solidFill>
              <a:latin typeface="+mn-lt"/>
              <a:ea typeface="Microsoft JhengHei" panose="020B0604030504040204" pitchFamily="34" charset="-12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57950" y="6456935"/>
            <a:ext cx="2057400" cy="365125"/>
          </a:xfrm>
        </p:spPr>
        <p:txBody>
          <a:bodyPr/>
          <a:lstStyle/>
          <a:p>
            <a:fld id="{23B52C8C-83E5-4096-AE71-E2B1817E3CE0}" type="slidenum">
              <a:rPr lang="en-US" sz="1400" smtClean="0">
                <a:solidFill>
                  <a:schemeClr val="tx1"/>
                </a:solidFill>
              </a:rPr>
              <a:t>5</a:t>
            </a:fld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8650" y="1805940"/>
            <a:ext cx="5104638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078992" y="2569464"/>
            <a:ext cx="2129104" cy="16459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6752" y="2079179"/>
            <a:ext cx="2804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End of 2016 , technical design report</a:t>
            </a:r>
            <a:r>
              <a:rPr lang="zh-CN" altLang="en-US" sz="20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（</a:t>
            </a:r>
            <a:r>
              <a:rPr lang="en-US" altLang="zh-CN" sz="20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TDR</a:t>
            </a:r>
            <a:r>
              <a:rPr lang="zh-CN" altLang="en-US" sz="20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）</a:t>
            </a:r>
            <a:endParaRPr lang="en-US" sz="2000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844040" y="3169920"/>
            <a:ext cx="2129104" cy="16459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356104" y="4148328"/>
            <a:ext cx="2874264" cy="16764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16751" y="3188208"/>
            <a:ext cx="3182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2018-2019 pre-production</a:t>
            </a:r>
            <a:endParaRPr lang="en-US" sz="2000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6752" y="4065961"/>
            <a:ext cx="2804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2020-2023</a:t>
            </a:r>
            <a:r>
              <a:rPr lang="zh-CN" altLang="en-US" sz="2000" dirty="0">
                <a:latin typeface="Arial" panose="020B0604020202020204" pitchFamily="34" charset="0"/>
                <a:ea typeface="Microsoft JhengHei" panose="020B0604030504040204" pitchFamily="34" charset="-120"/>
              </a:rPr>
              <a:t> </a:t>
            </a:r>
            <a:r>
              <a:rPr lang="en-US" altLang="zh-CN" sz="20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production </a:t>
            </a:r>
            <a:endParaRPr lang="en-US" sz="2000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cxnSp>
        <p:nvCxnSpPr>
          <p:cNvPr id="16" name="Straight Arrow Connector 15"/>
          <p:cNvCxnSpPr>
            <a:stCxn id="6" idx="2"/>
          </p:cNvCxnSpPr>
          <p:nvPr/>
        </p:nvCxnSpPr>
        <p:spPr>
          <a:xfrm>
            <a:off x="7419213" y="2787065"/>
            <a:ext cx="0" cy="4011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419213" y="3643553"/>
            <a:ext cx="0" cy="3473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33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5"/>
            <a:ext cx="9144000" cy="1088135"/>
          </a:xfrm>
          <a:solidFill>
            <a:srgbClr val="F8F8F8"/>
          </a:solidFill>
          <a:ln>
            <a:noFill/>
          </a:ln>
        </p:spPr>
        <p:txBody>
          <a:bodyPr>
            <a:normAutofit/>
          </a:bodyPr>
          <a:lstStyle/>
          <a:p>
            <a:pPr marL="180000"/>
            <a:r>
              <a:rPr lang="en-US" altLang="zh-CN" sz="3600" dirty="0" smtClean="0">
                <a:solidFill>
                  <a:srgbClr val="0099FF"/>
                </a:solidFill>
                <a:latin typeface="+mn-lt"/>
                <a:ea typeface="Microsoft JhengHei" panose="020B0604030504040204" pitchFamily="34" charset="-120"/>
              </a:rPr>
              <a:t>Research grant for ATLAS </a:t>
            </a:r>
            <a:r>
              <a:rPr lang="en-US" altLang="zh-CN" sz="3600" dirty="0" smtClean="0">
                <a:solidFill>
                  <a:srgbClr val="0099FF"/>
                </a:solidFill>
                <a:latin typeface="+mn-lt"/>
                <a:ea typeface="Microsoft JhengHei" panose="020B0604030504040204" pitchFamily="34" charset="-120"/>
              </a:rPr>
              <a:t>ITK phase II upgrade</a:t>
            </a:r>
            <a:endParaRPr lang="en-US" sz="3600" dirty="0">
              <a:solidFill>
                <a:srgbClr val="0099FF"/>
              </a:solidFill>
              <a:latin typeface="+mn-lt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639586"/>
          </a:xfrm>
        </p:spPr>
        <p:txBody>
          <a:bodyPr>
            <a:normAutofit/>
          </a:bodyPr>
          <a:lstStyle/>
          <a:p>
            <a:pPr marL="432000">
              <a:lnSpc>
                <a:spcPct val="150000"/>
              </a:lnSpc>
            </a:pP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ATLAS China group got </a:t>
            </a: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the research grant supported by Ministry of Science and Technology of China (MOST): </a:t>
            </a:r>
            <a:r>
              <a:rPr lang="en-US" altLang="zh-CN" sz="2200" dirty="0" smtClean="0">
                <a:solidFill>
                  <a:srgbClr val="FF000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13 million Yuan </a:t>
            </a:r>
          </a:p>
          <a:p>
            <a:pPr marL="432000">
              <a:lnSpc>
                <a:spcPct val="150000"/>
              </a:lnSpc>
            </a:pP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This grant covers the following R &amp; </a:t>
            </a: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D and small scale production: </a:t>
            </a:r>
            <a:r>
              <a:rPr lang="en-US" altLang="zh-CN" sz="2200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Front-end </a:t>
            </a:r>
            <a:r>
              <a:rPr lang="en-US" altLang="zh-CN" sz="2200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electronic readout ASIC design for ATLAS strip detector</a:t>
            </a:r>
          </a:p>
          <a:p>
            <a:pPr marL="432000">
              <a:lnSpc>
                <a:spcPct val="150000"/>
              </a:lnSpc>
            </a:pPr>
            <a:r>
              <a:rPr lang="en-US" altLang="zh-CN" sz="2200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Silicon strip detector module prototyping and production </a:t>
            </a:r>
            <a:endParaRPr lang="en-US" altLang="zh-CN" sz="2000" dirty="0" smtClean="0">
              <a:solidFill>
                <a:srgbClr val="0070C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432000">
              <a:lnSpc>
                <a:spcPct val="150000"/>
              </a:lnSpc>
            </a:pPr>
            <a:r>
              <a:rPr lang="en-US" altLang="zh-CN" sz="2200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CMOS-based silicon strip detector performance study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57950" y="6456935"/>
            <a:ext cx="2057400" cy="365125"/>
          </a:xfrm>
        </p:spPr>
        <p:txBody>
          <a:bodyPr/>
          <a:lstStyle/>
          <a:p>
            <a:fld id="{23B52C8C-83E5-4096-AE71-E2B1817E3CE0}" type="slidenum">
              <a:rPr lang="en-US" sz="1400" smtClean="0">
                <a:solidFill>
                  <a:schemeClr val="tx1"/>
                </a:solidFill>
              </a:rPr>
              <a:t>6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2"/>
          <p:cNvSpPr txBox="1">
            <a:spLocks/>
          </p:cNvSpPr>
          <p:nvPr/>
        </p:nvSpPr>
        <p:spPr>
          <a:xfrm>
            <a:off x="180275" y="2756860"/>
            <a:ext cx="9144000" cy="3394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/>
            <a:r>
              <a:rPr lang="en-US" altLang="zh-CN" sz="2200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China is </a:t>
            </a:r>
            <a:r>
              <a:rPr lang="en-US" altLang="zh-CN" sz="2200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going to build </a:t>
            </a:r>
            <a:r>
              <a:rPr lang="en-US" altLang="zh-CN" sz="2200" dirty="0" smtClean="0">
                <a:solidFill>
                  <a:srgbClr val="FF000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1000</a:t>
            </a:r>
            <a:r>
              <a:rPr lang="en-US" altLang="zh-CN" sz="2200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 strip modules in phase 2 upgrade</a:t>
            </a:r>
            <a:endParaRPr lang="en-US" altLang="zh-CN" sz="18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889200" lvl="1"/>
            <a:r>
              <a:rPr lang="en-US" altLang="zh-CN" sz="18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Contribute </a:t>
            </a:r>
            <a:r>
              <a:rPr lang="en-US" altLang="zh-CN" sz="1800" dirty="0" smtClean="0">
                <a:solidFill>
                  <a:srgbClr val="FF000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5</a:t>
            </a:r>
            <a:r>
              <a:rPr lang="en-US" altLang="zh-CN" sz="1800" dirty="0" smtClean="0">
                <a:solidFill>
                  <a:srgbClr val="FF000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%</a:t>
            </a:r>
            <a:r>
              <a:rPr lang="en-US" altLang="zh-CN" sz="18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 of ATLAS phase 2 strip detector </a:t>
            </a:r>
          </a:p>
          <a:p>
            <a:pPr marL="889200" lvl="1"/>
            <a:r>
              <a:rPr lang="en-US" altLang="zh-CN" sz="18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covers </a:t>
            </a:r>
            <a:r>
              <a:rPr lang="en-US" altLang="zh-CN" sz="18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large area of detector : </a:t>
            </a:r>
            <a:r>
              <a:rPr lang="en-US" altLang="zh-CN" sz="1800" dirty="0" smtClean="0">
                <a:solidFill>
                  <a:srgbClr val="FF000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10</a:t>
            </a:r>
            <a:r>
              <a:rPr lang="en-US" altLang="zh-CN" sz="1800" dirty="0" smtClean="0">
                <a:solidFill>
                  <a:srgbClr val="FF0000"/>
                </a:solidFill>
              </a:rPr>
              <a:t>m</a:t>
            </a:r>
            <a:r>
              <a:rPr lang="en-US" altLang="zh-CN" sz="1800" baseline="30000" dirty="0" smtClean="0">
                <a:solidFill>
                  <a:srgbClr val="FF0000"/>
                </a:solidFill>
              </a:rPr>
              <a:t>2</a:t>
            </a:r>
          </a:p>
          <a:p>
            <a:pPr marL="889200" lvl="1"/>
            <a:endParaRPr lang="en-US" altLang="zh-CN" sz="1800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650" y="-141929"/>
            <a:ext cx="9144000" cy="1088135"/>
          </a:xfrm>
          <a:solidFill>
            <a:srgbClr val="F8F8F8"/>
          </a:solidFill>
          <a:ln>
            <a:noFill/>
          </a:ln>
        </p:spPr>
        <p:txBody>
          <a:bodyPr>
            <a:normAutofit/>
          </a:bodyPr>
          <a:lstStyle/>
          <a:p>
            <a:pPr marL="180000"/>
            <a:r>
              <a:rPr lang="en-US" altLang="zh-CN" sz="3600" dirty="0" smtClean="0">
                <a:solidFill>
                  <a:srgbClr val="0099FF"/>
                </a:solidFill>
                <a:ea typeface="Microsoft JhengHei" panose="020B0604030504040204" pitchFamily="34" charset="-120"/>
              </a:rPr>
              <a:t/>
            </a:r>
            <a:br>
              <a:rPr lang="en-US" altLang="zh-CN" sz="3600" dirty="0" smtClean="0">
                <a:solidFill>
                  <a:srgbClr val="0099FF"/>
                </a:solidFill>
                <a:ea typeface="Microsoft JhengHei" panose="020B0604030504040204" pitchFamily="34" charset="-120"/>
              </a:rPr>
            </a:br>
            <a:r>
              <a:rPr lang="en-US" altLang="zh-CN" sz="3600" dirty="0">
                <a:solidFill>
                  <a:srgbClr val="0070C0"/>
                </a:solidFill>
                <a:latin typeface="+mn-lt"/>
                <a:ea typeface="Microsoft JhengHei" panose="020B0604030504040204" pitchFamily="34" charset="-120"/>
              </a:rPr>
              <a:t>S</a:t>
            </a:r>
            <a:r>
              <a:rPr lang="en-US" altLang="zh-CN" sz="3600" dirty="0" smtClean="0">
                <a:solidFill>
                  <a:srgbClr val="0070C0"/>
                </a:solidFill>
                <a:latin typeface="+mn-lt"/>
                <a:ea typeface="Microsoft JhengHei" panose="020B0604030504040204" pitchFamily="34" charset="-120"/>
              </a:rPr>
              <a:t>ilicon </a:t>
            </a:r>
            <a:r>
              <a:rPr lang="en-US" altLang="zh-CN" sz="3600" dirty="0">
                <a:solidFill>
                  <a:srgbClr val="0070C0"/>
                </a:solidFill>
                <a:latin typeface="+mn-lt"/>
                <a:ea typeface="Microsoft JhengHei" panose="020B0604030504040204" pitchFamily="34" charset="-120"/>
              </a:rPr>
              <a:t>S</a:t>
            </a:r>
            <a:r>
              <a:rPr lang="en-US" altLang="zh-CN" sz="3600" dirty="0" smtClean="0">
                <a:solidFill>
                  <a:srgbClr val="0070C0"/>
                </a:solidFill>
                <a:latin typeface="+mn-lt"/>
                <a:ea typeface="Microsoft JhengHei" panose="020B0604030504040204" pitchFamily="34" charset="-120"/>
              </a:rPr>
              <a:t>trip </a:t>
            </a:r>
            <a:r>
              <a:rPr lang="en-US" altLang="zh-CN" sz="3600" dirty="0">
                <a:solidFill>
                  <a:srgbClr val="0070C0"/>
                </a:solidFill>
                <a:latin typeface="+mn-lt"/>
                <a:ea typeface="Microsoft JhengHei" panose="020B0604030504040204" pitchFamily="34" charset="-120"/>
              </a:rPr>
              <a:t>D</a:t>
            </a:r>
            <a:r>
              <a:rPr lang="en-US" altLang="zh-CN" sz="3600" dirty="0" smtClean="0">
                <a:solidFill>
                  <a:srgbClr val="0070C0"/>
                </a:solidFill>
                <a:latin typeface="+mn-lt"/>
                <a:ea typeface="Microsoft JhengHei" panose="020B0604030504040204" pitchFamily="34" charset="-120"/>
              </a:rPr>
              <a:t>etector </a:t>
            </a:r>
            <a:r>
              <a:rPr lang="en-US" altLang="zh-CN" sz="3600" dirty="0">
                <a:solidFill>
                  <a:srgbClr val="0070C0"/>
                </a:solidFill>
                <a:latin typeface="+mn-lt"/>
                <a:ea typeface="Microsoft JhengHei" panose="020B0604030504040204" pitchFamily="34" charset="-120"/>
              </a:rPr>
              <a:t>M</a:t>
            </a:r>
            <a:r>
              <a:rPr lang="en-US" altLang="zh-CN" sz="3600" dirty="0" smtClean="0">
                <a:solidFill>
                  <a:srgbClr val="0070C0"/>
                </a:solidFill>
                <a:latin typeface="+mn-lt"/>
                <a:ea typeface="Microsoft JhengHei" panose="020B0604030504040204" pitchFamily="34" charset="-120"/>
              </a:rPr>
              <a:t>odule </a:t>
            </a:r>
            <a:r>
              <a:rPr lang="en-US" altLang="zh-CN" sz="3600" dirty="0">
                <a:solidFill>
                  <a:srgbClr val="0070C0"/>
                </a:solidFill>
                <a:latin typeface="+mn-lt"/>
                <a:ea typeface="Microsoft JhengHei" panose="020B0604030504040204" pitchFamily="34" charset="-120"/>
              </a:rPr>
              <a:t>P</a:t>
            </a:r>
            <a:r>
              <a:rPr lang="en-US" altLang="zh-CN" sz="3600" dirty="0" smtClean="0">
                <a:solidFill>
                  <a:srgbClr val="0070C0"/>
                </a:solidFill>
                <a:latin typeface="+mn-lt"/>
                <a:ea typeface="Microsoft JhengHei" panose="020B0604030504040204" pitchFamily="34" charset="-120"/>
              </a:rPr>
              <a:t>roduction </a:t>
            </a:r>
            <a:endParaRPr lang="en-US" sz="3600" dirty="0">
              <a:solidFill>
                <a:srgbClr val="0070C0"/>
              </a:solidFill>
              <a:latin typeface="+mn-lt"/>
              <a:ea typeface="Microsoft JhengHei" panose="020B0604030504040204" pitchFamily="34" charset="-12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57950" y="6456935"/>
            <a:ext cx="2057400" cy="365125"/>
          </a:xfrm>
        </p:spPr>
        <p:txBody>
          <a:bodyPr/>
          <a:lstStyle/>
          <a:p>
            <a:fld id="{23B52C8C-83E5-4096-AE71-E2B1817E3CE0}" type="slidenum">
              <a:rPr lang="en-US" sz="1400" smtClean="0">
                <a:solidFill>
                  <a:schemeClr val="tx1"/>
                </a:solidFill>
              </a:rPr>
              <a:t>7</a:t>
            </a:fld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26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97571"/>
              </p:ext>
            </p:extLst>
          </p:nvPr>
        </p:nvGraphicFramePr>
        <p:xfrm>
          <a:off x="378499" y="1166313"/>
          <a:ext cx="7721598" cy="12496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573866"/>
                <a:gridCol w="2573866"/>
                <a:gridCol w="2573866"/>
              </a:tblGrid>
              <a:tr h="14407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ATLAS Strip detector </a:t>
                      </a:r>
                    </a:p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Phase 2 upgrade 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total</a:t>
                      </a:r>
                      <a:endParaRPr lang="en-US" altLang="zh-C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ATLAS China group</a:t>
                      </a:r>
                    </a:p>
                    <a:p>
                      <a:r>
                        <a:rPr lang="en-US" sz="1600" dirty="0" smtClean="0"/>
                        <a:t>expected </a:t>
                      </a:r>
                      <a:r>
                        <a:rPr lang="en-US" sz="1600" dirty="0" smtClean="0"/>
                        <a:t>contribution</a:t>
                      </a:r>
                      <a:endParaRPr lang="en-US" sz="1600" dirty="0"/>
                    </a:p>
                  </a:txBody>
                  <a:tcPr/>
                </a:tc>
              </a:tr>
              <a:tr h="14407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Area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90 m</a:t>
                      </a:r>
                      <a:r>
                        <a:rPr lang="en-US" altLang="zh-CN" sz="160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altLang="zh-C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10 m</a:t>
                      </a:r>
                      <a:r>
                        <a:rPr lang="en-US" altLang="zh-CN" sz="1600" baseline="30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altLang="zh-CN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4407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Modules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20,000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1000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00" y="3895868"/>
            <a:ext cx="6968030" cy="296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90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5"/>
            <a:ext cx="9144000" cy="1088135"/>
          </a:xfrm>
          <a:solidFill>
            <a:srgbClr val="F8F8F8"/>
          </a:solidFill>
          <a:ln>
            <a:noFill/>
          </a:ln>
        </p:spPr>
        <p:txBody>
          <a:bodyPr>
            <a:normAutofit/>
          </a:bodyPr>
          <a:lstStyle/>
          <a:p>
            <a:pPr marL="180000"/>
            <a:r>
              <a:rPr lang="en-US" altLang="zh-CN" sz="3600" dirty="0" smtClean="0">
                <a:solidFill>
                  <a:srgbClr val="0099FF"/>
                </a:solidFill>
                <a:latin typeface="+mn-lt"/>
                <a:ea typeface="Microsoft JhengHei" panose="020B0604030504040204" pitchFamily="34" charset="-120"/>
              </a:rPr>
              <a:t>Stave/Petal concept </a:t>
            </a:r>
            <a:endParaRPr lang="en-US" sz="3600" dirty="0">
              <a:solidFill>
                <a:srgbClr val="0099FF"/>
              </a:solidFill>
              <a:latin typeface="+mn-lt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786384"/>
          </a:xfrm>
        </p:spPr>
        <p:txBody>
          <a:bodyPr>
            <a:normAutofit/>
          </a:bodyPr>
          <a:lstStyle/>
          <a:p>
            <a:pPr marL="432000"/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Stave/Petal concept</a:t>
            </a:r>
            <a:endParaRPr lang="en-US" altLang="zh-CN" sz="2200" dirty="0" smtClean="0">
              <a:solidFill>
                <a:srgbClr val="0099FF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57950" y="6456935"/>
            <a:ext cx="2057400" cy="365125"/>
          </a:xfrm>
        </p:spPr>
        <p:txBody>
          <a:bodyPr/>
          <a:lstStyle/>
          <a:p>
            <a:fld id="{23B52C8C-83E5-4096-AE71-E2B1817E3CE0}" type="slidenum">
              <a:rPr lang="en-US" sz="1400" smtClean="0">
                <a:solidFill>
                  <a:schemeClr val="tx1"/>
                </a:solidFill>
              </a:rPr>
              <a:t>8</a:t>
            </a:fld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84" y="1775608"/>
            <a:ext cx="8039862" cy="446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7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831"/>
            <a:ext cx="9144000" cy="1088135"/>
          </a:xfrm>
          <a:solidFill>
            <a:srgbClr val="F8F8F8"/>
          </a:solidFill>
          <a:ln>
            <a:noFill/>
          </a:ln>
        </p:spPr>
        <p:txBody>
          <a:bodyPr>
            <a:normAutofit/>
          </a:bodyPr>
          <a:lstStyle/>
          <a:p>
            <a:pPr marL="180000"/>
            <a:r>
              <a:rPr lang="en-US" altLang="zh-CN" sz="3600" dirty="0" smtClean="0">
                <a:solidFill>
                  <a:srgbClr val="0099FF"/>
                </a:solidFill>
                <a:latin typeface="+mn-lt"/>
                <a:ea typeface="Microsoft JhengHei" panose="020B0604030504040204" pitchFamily="34" charset="-120"/>
              </a:rPr>
              <a:t>Silicon detector module </a:t>
            </a:r>
            <a:endParaRPr lang="en-US" sz="3600" dirty="0">
              <a:solidFill>
                <a:srgbClr val="0099FF"/>
              </a:solidFill>
              <a:latin typeface="+mn-lt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1373"/>
            <a:ext cx="9144000" cy="1924053"/>
          </a:xfrm>
        </p:spPr>
        <p:txBody>
          <a:bodyPr>
            <a:normAutofit/>
          </a:bodyPr>
          <a:lstStyle/>
          <a:p>
            <a:pPr marL="432000">
              <a:lnSpc>
                <a:spcPct val="100000"/>
              </a:lnSpc>
            </a:pPr>
            <a:r>
              <a:rPr lang="en-US" altLang="zh-CN" sz="24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Basic unit of strip detector: module </a:t>
            </a:r>
          </a:p>
          <a:p>
            <a:pPr marL="889200" lvl="1">
              <a:lnSpc>
                <a:spcPct val="100000"/>
              </a:lnSpc>
            </a:pPr>
            <a:r>
              <a:rPr lang="en-US" altLang="zh-CN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Silicon sensor </a:t>
            </a:r>
          </a:p>
          <a:p>
            <a:pPr marL="889200" lvl="1">
              <a:lnSpc>
                <a:spcPct val="100000"/>
              </a:lnSpc>
            </a:pPr>
            <a:r>
              <a:rPr lang="en-US" altLang="zh-CN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PCB hybrid controller (readout ASIC + controller electronic)</a:t>
            </a:r>
          </a:p>
          <a:p>
            <a:pPr marL="889200" lvl="1">
              <a:lnSpc>
                <a:spcPct val="100000"/>
              </a:lnSpc>
            </a:pPr>
            <a:r>
              <a:rPr lang="en-US" altLang="zh-CN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Power board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57950" y="6456935"/>
            <a:ext cx="2057400" cy="365125"/>
          </a:xfrm>
        </p:spPr>
        <p:txBody>
          <a:bodyPr/>
          <a:lstStyle/>
          <a:p>
            <a:fld id="{23B52C8C-83E5-4096-AE71-E2B1817E3CE0}" type="slidenum">
              <a:rPr lang="en-US" sz="1400" smtClean="0">
                <a:solidFill>
                  <a:schemeClr val="tx1"/>
                </a:solidFill>
              </a:rPr>
              <a:t>9</a:t>
            </a:fld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0" name="直线箭头连接符 34"/>
          <p:cNvCxnSpPr/>
          <p:nvPr/>
        </p:nvCxnSpPr>
        <p:spPr>
          <a:xfrm flipH="1" flipV="1">
            <a:off x="5311722" y="4358197"/>
            <a:ext cx="998481" cy="77594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409" y="2329732"/>
            <a:ext cx="5082768" cy="393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40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7913</TotalTime>
  <Words>1434</Words>
  <Application>Microsoft Office PowerPoint</Application>
  <PresentationFormat>全屏显示(4:3)</PresentationFormat>
  <Paragraphs>343</Paragraphs>
  <Slides>29</Slides>
  <Notes>22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0" baseType="lpstr">
      <vt:lpstr>Office Theme</vt:lpstr>
      <vt:lpstr>ATLAS phase II strip tracker upgrade </vt:lpstr>
      <vt:lpstr>Outline</vt:lpstr>
      <vt:lpstr>High luminosity LHC</vt:lpstr>
      <vt:lpstr>ATLAS tracker phase-II upgrade </vt:lpstr>
      <vt:lpstr>Timeline of ATLAS strip detector upgrade</vt:lpstr>
      <vt:lpstr>Research grant for ATLAS ITK phase II upgrade</vt:lpstr>
      <vt:lpstr> Silicon Strip Detector Module Production </vt:lpstr>
      <vt:lpstr>Stave/Petal concept </vt:lpstr>
      <vt:lpstr>Silicon detector module </vt:lpstr>
      <vt:lpstr>Frontend electronic </vt:lpstr>
      <vt:lpstr>Beam test for ATLAS upgrade </vt:lpstr>
      <vt:lpstr> Silicon strip detector module prototyping and production </vt:lpstr>
      <vt:lpstr>PowerPoint 演示文稿</vt:lpstr>
      <vt:lpstr>Export control </vt:lpstr>
      <vt:lpstr>International Collaboration</vt:lpstr>
      <vt:lpstr>Laboratory  </vt:lpstr>
      <vt:lpstr>CMOS silicon strip sensor R &amp; D </vt:lpstr>
      <vt:lpstr>PowerPoint 演示文稿</vt:lpstr>
      <vt:lpstr>PowerPoint 演示文稿</vt:lpstr>
      <vt:lpstr>CMOS silicon strip sensor R &amp; D</vt:lpstr>
      <vt:lpstr>ABCN’ readout chip and prototype module for CMOS sensor</vt:lpstr>
      <vt:lpstr>ABCN’ FPGA emulator 1/2</vt:lpstr>
      <vt:lpstr>ABCN’ frontend readout chip </vt:lpstr>
      <vt:lpstr>Summary </vt:lpstr>
      <vt:lpstr>Backup </vt:lpstr>
      <vt:lpstr>Silicon detector module </vt:lpstr>
      <vt:lpstr>Digital electronic design in readout ASIC </vt:lpstr>
      <vt:lpstr>芯片禁运问题</vt:lpstr>
      <vt:lpstr>硅微条探测器模块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Hongbo Zhu</dc:creator>
  <cp:lastModifiedBy>[梁志均]</cp:lastModifiedBy>
  <cp:revision>256</cp:revision>
  <dcterms:created xsi:type="dcterms:W3CDTF">2016-07-18T10:39:20Z</dcterms:created>
  <dcterms:modified xsi:type="dcterms:W3CDTF">2016-12-17T01:17:27Z</dcterms:modified>
</cp:coreProperties>
</file>