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8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354" r:id="rId4"/>
    <p:sldId id="259" r:id="rId5"/>
    <p:sldId id="300" r:id="rId6"/>
    <p:sldId id="262" r:id="rId7"/>
    <p:sldId id="320" r:id="rId8"/>
    <p:sldId id="263" r:id="rId9"/>
    <p:sldId id="302" r:id="rId10"/>
    <p:sldId id="340" r:id="rId11"/>
    <p:sldId id="318" r:id="rId12"/>
    <p:sldId id="313" r:id="rId13"/>
    <p:sldId id="330" r:id="rId14"/>
    <p:sldId id="353" r:id="rId15"/>
    <p:sldId id="329" r:id="rId16"/>
    <p:sldId id="331" r:id="rId17"/>
    <p:sldId id="35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1" autoAdjust="0"/>
  </p:normalViewPr>
  <p:slideViewPr>
    <p:cSldViewPr snapToGrid="0" snapToObjects="1">
      <p:cViewPr>
        <p:scale>
          <a:sx n="100" d="100"/>
          <a:sy n="100" d="100"/>
        </p:scale>
        <p:origin x="-936" y="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90EF0-499D-2941-BA1D-49FA1DE397E5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B1F42-0123-3D4E-A49B-DFF05871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0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FC469-19E7-D94B-99D3-616997BA3817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9D611-A730-BC45-96EA-4B7FB3B2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9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98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668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2056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July/01/16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43205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92934"/>
                </a:solidFill>
              </a:defRPr>
            </a:lvl1pPr>
          </a:lstStyle>
          <a:p>
            <a:r>
              <a:rPr lang="en-US" smtClean="0"/>
              <a:t>Liaoshan Shi (Academia Sinica)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43205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292934"/>
                </a:solidFill>
              </a:defRPr>
            </a:lvl1pPr>
          </a:lstStyle>
          <a:p>
            <a:fld id="{F155AB6C-F47B-5844-B824-9938C4466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281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cs typeface="Arial Narrow"/>
              </a:rPr>
              <a:t>VBF H(-&gt;bb)+photon </a:t>
            </a:r>
            <a:br>
              <a:rPr lang="en-US" sz="4000" cap="none" dirty="0" smtClean="0">
                <a:cs typeface="Arial Narrow"/>
              </a:rPr>
            </a:br>
            <a:endParaRPr lang="en-US" sz="4000" cap="none" dirty="0">
              <a:cs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96" y="2840140"/>
            <a:ext cx="7510475" cy="3345366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Zhijun Liang (</a:t>
            </a:r>
            <a:r>
              <a:rPr lang="zh-CN" alt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梁志均）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 IHEP, </a:t>
            </a:r>
            <a:r>
              <a:rPr lang="en-US" sz="2800" dirty="0" smtClean="0"/>
              <a:t>Chinese </a:t>
            </a:r>
            <a:r>
              <a:rPr lang="en-US" sz="2800" dirty="0"/>
              <a:t>Academy </a:t>
            </a:r>
            <a:r>
              <a:rPr lang="en-US" sz="2800" dirty="0" smtClean="0"/>
              <a:t>of Science 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behalf of ATLAS </a:t>
            </a:r>
            <a:r>
              <a:rPr lang="it-IT" sz="3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  <a:endParaRPr lang="en-US" sz="3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0"/>
            <a:ext cx="6311900" cy="12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5420"/>
            <a:ext cx="8229600" cy="990600"/>
          </a:xfrm>
        </p:spPr>
        <p:txBody>
          <a:bodyPr/>
          <a:lstStyle/>
          <a:p>
            <a:r>
              <a:rPr lang="en-US" dirty="0"/>
              <a:t>MVA Input </a:t>
            </a:r>
            <a:r>
              <a:rPr lang="en-US" dirty="0" err="1" smtClean="0"/>
              <a:t>varialbe</a:t>
            </a:r>
            <a:r>
              <a:rPr lang="en-US" dirty="0" smtClean="0"/>
              <a:t>: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soft</a:t>
            </a:r>
            <a:r>
              <a:rPr lang="en-US" baseline="30000" dirty="0" smtClean="0"/>
              <a:t> 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0080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Low QCD activity in rapidity gap of two VBF jets for VBF signature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7485"/>
            <a:ext cx="4777646" cy="3659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" y="1011907"/>
            <a:ext cx="9144000" cy="566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824" y="4089011"/>
            <a:ext cx="1655427" cy="498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646" y="1882396"/>
            <a:ext cx="4246794" cy="41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7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4760"/>
            <a:ext cx="8229600" cy="990600"/>
          </a:xfrm>
        </p:spPr>
        <p:txBody>
          <a:bodyPr/>
          <a:lstStyle/>
          <a:p>
            <a:r>
              <a:rPr lang="en-US" dirty="0" err="1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Fit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91" y="76584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H+</a:t>
            </a:r>
            <a:r>
              <a:rPr lang="el-GR" dirty="0"/>
              <a:t>γ</a:t>
            </a:r>
            <a:r>
              <a:rPr lang="en-US" dirty="0"/>
              <a:t> fit configuration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normalization </a:t>
            </a:r>
            <a:r>
              <a:rPr lang="en-US" dirty="0" err="1" smtClean="0">
                <a:solidFill>
                  <a:srgbClr val="0000FF"/>
                </a:solidFill>
              </a:rPr>
              <a:t>μ</a:t>
            </a:r>
            <a:r>
              <a:rPr lang="en-US" baseline="-25000" dirty="0" err="1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 is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the parameter of interest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and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3366FF"/>
                </a:solidFill>
              </a:rPr>
              <a:t>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normalization from MC predictions</a:t>
            </a:r>
            <a:endParaRPr lang="en-US" dirty="0" smtClean="0">
              <a:solidFill>
                <a:srgbClr val="0000FF"/>
              </a:solidFill>
              <a:cs typeface="Arial Narrow"/>
            </a:endParaRPr>
          </a:p>
          <a:p>
            <a:pPr lvl="2"/>
            <a:r>
              <a:rPr lang="en-US" dirty="0" smtClean="0">
                <a:solidFill>
                  <a:srgbClr val="FF6600"/>
                </a:solidFill>
                <a:cs typeface="Arial Narrow"/>
              </a:rPr>
              <a:t>The normalization of are from MC simulation.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cs typeface="Arial Narrow"/>
              </a:rPr>
              <a:t>Non-resonance background is fitted as 2</a:t>
            </a:r>
            <a:r>
              <a:rPr lang="en-US" baseline="30000" dirty="0" smtClean="0">
                <a:solidFill>
                  <a:srgbClr val="0000FF"/>
                </a:solidFill>
                <a:cs typeface="Arial Narrow"/>
              </a:rPr>
              <a:t>nd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 order polynomial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Z+</a:t>
            </a:r>
            <a:r>
              <a:rPr lang="el-GR" dirty="0"/>
              <a:t>γ</a:t>
            </a:r>
            <a:r>
              <a:rPr lang="en-US" dirty="0" smtClean="0"/>
              <a:t> fit configuration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cs typeface="Arial Narrow"/>
              </a:rPr>
              <a:t>EWK Z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and QCD 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Z(bb)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are considered as signal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and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H</a:t>
            </a:r>
            <a:r>
              <a:rPr lang="en-US" dirty="0">
                <a:solidFill>
                  <a:srgbClr val="3366FF"/>
                </a:solidFill>
              </a:rPr>
              <a:t>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is normalization from MC simulation </a:t>
            </a:r>
          </a:p>
          <a:p>
            <a:pPr lvl="1"/>
            <a:r>
              <a:rPr lang="en-US" dirty="0">
                <a:solidFill>
                  <a:srgbClr val="0000FF"/>
                </a:solidFill>
                <a:cs typeface="Arial Narrow"/>
              </a:rPr>
              <a:t>Non-resonance background is fitted as 2</a:t>
            </a:r>
            <a:r>
              <a:rPr lang="en-US" baseline="30000" dirty="0">
                <a:solidFill>
                  <a:srgbClr val="0000FF"/>
                </a:solidFill>
                <a:cs typeface="Arial Narrow"/>
              </a:rPr>
              <a:t>nd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order polynomial 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1" y="5496996"/>
            <a:ext cx="8531559" cy="8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7020"/>
            <a:ext cx="8229600" cy="990600"/>
          </a:xfrm>
        </p:spPr>
        <p:txBody>
          <a:bodyPr/>
          <a:lstStyle/>
          <a:p>
            <a:r>
              <a:rPr lang="en-US" dirty="0" err="1"/>
              <a:t>m</a:t>
            </a:r>
            <a:r>
              <a:rPr lang="en-US" baseline="-25000" dirty="0" err="1" smtClean="0"/>
              <a:t>bb</a:t>
            </a:r>
            <a:r>
              <a:rPr lang="en-US" baseline="-25000" dirty="0" smtClean="0"/>
              <a:t> </a:t>
            </a:r>
            <a:r>
              <a:rPr lang="en-US" dirty="0" smtClean="0"/>
              <a:t>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4044" y="1199635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Medium BDT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95792" y="1199635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High BDT</a:t>
            </a:r>
          </a:p>
        </p:txBody>
      </p:sp>
      <p:sp>
        <p:nvSpPr>
          <p:cNvPr id="9" name="Rectangle 8"/>
          <p:cNvSpPr/>
          <p:nvPr/>
        </p:nvSpPr>
        <p:spPr>
          <a:xfrm>
            <a:off x="651905" y="130577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Low BDT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5104"/>
            <a:ext cx="2846257" cy="279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107" y="1675104"/>
            <a:ext cx="2832274" cy="279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957" y="1675104"/>
            <a:ext cx="3065150" cy="2907304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576378"/>
              </p:ext>
            </p:extLst>
          </p:nvPr>
        </p:nvGraphicFramePr>
        <p:xfrm>
          <a:off x="1346479" y="4919878"/>
          <a:ext cx="6096000" cy="146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/>
                <a:gridCol w="2032000"/>
                <a:gridCol w="2032000"/>
              </a:tblGrid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BDT categories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BDT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mBB</a:t>
                      </a:r>
                      <a:r>
                        <a:rPr lang="en-US" baseline="0" dirty="0" smtClean="0"/>
                        <a:t> fit range</a:t>
                      </a:r>
                      <a:endParaRPr lang="en-US" dirty="0"/>
                    </a:p>
                  </a:txBody>
                  <a:tcPr/>
                </a:tc>
              </a:tr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BDT &lt; -0.1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[50,</a:t>
                      </a:r>
                      <a:r>
                        <a:rPr lang="en-US" baseline="0" dirty="0" smtClean="0"/>
                        <a:t> 450] </a:t>
                      </a:r>
                      <a:r>
                        <a:rPr lang="en-US" baseline="0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</a:t>
                      </a:r>
                      <a:r>
                        <a:rPr lang="en-US" baseline="0" dirty="0" smtClean="0"/>
                        <a:t> &lt; BDT &lt;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[50, 350]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BDT &gt;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[50, 250]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55389" y="830303"/>
            <a:ext cx="7264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Mbb</a:t>
            </a:r>
            <a:r>
              <a:rPr lang="en-US" sz="2000" dirty="0">
                <a:solidFill>
                  <a:srgbClr val="0000FF"/>
                </a:solidFill>
              </a:rPr>
              <a:t> fit with 3 category : high/medium/low BDT region</a:t>
            </a:r>
          </a:p>
        </p:txBody>
      </p:sp>
    </p:spTree>
    <p:extLst>
      <p:ext uri="{BB962C8B-B14F-4D97-AF65-F5344CB8AC3E}">
        <p14:creationId xmlns:p14="http://schemas.microsoft.com/office/powerpoint/2010/main" val="211952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91" y="-119966"/>
            <a:ext cx="8229600" cy="990600"/>
          </a:xfrm>
        </p:spPr>
        <p:txBody>
          <a:bodyPr/>
          <a:lstStyle/>
          <a:p>
            <a:r>
              <a:rPr lang="en-US" dirty="0" smtClean="0"/>
              <a:t>Result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7291" y="76584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H+</a:t>
            </a:r>
            <a:r>
              <a:rPr lang="el-GR" dirty="0"/>
              <a:t>γ</a:t>
            </a:r>
            <a:r>
              <a:rPr lang="en-US" dirty="0"/>
              <a:t> fit configuration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normalization </a:t>
            </a:r>
            <a:r>
              <a:rPr lang="en-US" dirty="0" err="1" smtClean="0">
                <a:solidFill>
                  <a:srgbClr val="0000FF"/>
                </a:solidFill>
              </a:rPr>
              <a:t>μ</a:t>
            </a:r>
            <a:r>
              <a:rPr lang="en-US" baseline="-25000" dirty="0" err="1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 is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the parameter of interest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normalization </a:t>
            </a:r>
            <a:r>
              <a:rPr lang="en-US" dirty="0" smtClean="0">
                <a:solidFill>
                  <a:srgbClr val="3366FF"/>
                </a:solidFill>
              </a:rPr>
              <a:t>and </a:t>
            </a:r>
            <a:r>
              <a:rPr lang="en-US" dirty="0">
                <a:solidFill>
                  <a:srgbClr val="3366FF"/>
                </a:solidFill>
              </a:rPr>
              <a:t>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 smtClean="0"/>
          </a:p>
          <a:p>
            <a:r>
              <a:rPr lang="en-US" dirty="0" smtClean="0"/>
              <a:t>Z+</a:t>
            </a:r>
            <a:r>
              <a:rPr lang="el-GR" dirty="0"/>
              <a:t>γ</a:t>
            </a:r>
            <a:r>
              <a:rPr lang="en-US" dirty="0" smtClean="0"/>
              <a:t> fit configuration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cs typeface="Arial Narrow"/>
              </a:rPr>
              <a:t>EWK Z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and QCD 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Z(bb)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are considered as signal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normalization and </a:t>
            </a:r>
            <a:r>
              <a:rPr lang="en-US" dirty="0" smtClean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708821"/>
            <a:ext cx="9144000" cy="27232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9734" y="440442"/>
            <a:ext cx="262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ATLAS-CONF-2016-063</a:t>
            </a:r>
          </a:p>
        </p:txBody>
      </p:sp>
    </p:spTree>
    <p:extLst>
      <p:ext uri="{BB962C8B-B14F-4D97-AF65-F5344CB8AC3E}">
        <p14:creationId xmlns:p14="http://schemas.microsoft.com/office/powerpoint/2010/main" val="3753256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03"/>
            <a:ext cx="8229600" cy="990600"/>
          </a:xfrm>
        </p:spPr>
        <p:txBody>
          <a:bodyPr/>
          <a:lstStyle/>
          <a:p>
            <a:r>
              <a:rPr lang="en-US" dirty="0" smtClean="0"/>
              <a:t>Systematic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42" y="1133402"/>
            <a:ext cx="9132916" cy="5402980"/>
          </a:xfrm>
        </p:spPr>
        <p:txBody>
          <a:bodyPr>
            <a:normAutofit/>
          </a:bodyPr>
          <a:lstStyle/>
          <a:p>
            <a:r>
              <a:rPr lang="en-US" dirty="0" smtClean="0"/>
              <a:t>Theoretical uncertainties for </a:t>
            </a:r>
            <a:r>
              <a:rPr lang="en-US" dirty="0" err="1" smtClean="0"/>
              <a:t>H+gamma</a:t>
            </a:r>
            <a:r>
              <a:rPr lang="en-US" dirty="0" smtClean="0"/>
              <a:t> and </a:t>
            </a:r>
            <a:r>
              <a:rPr lang="en-US" dirty="0" err="1" smtClean="0"/>
              <a:t>Z+gamma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QCD scale systematics 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Parton shower systematics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PDF uncertainty  </a:t>
            </a:r>
            <a:endParaRPr lang="en-US" dirty="0" smtClean="0"/>
          </a:p>
          <a:p>
            <a:r>
              <a:rPr lang="en-US" dirty="0" smtClean="0"/>
              <a:t>Non-resonance background systematics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Statistics in </a:t>
            </a:r>
            <a:r>
              <a:rPr lang="en-US" dirty="0" err="1" smtClean="0">
                <a:solidFill>
                  <a:srgbClr val="FF0000"/>
                </a:solidFill>
              </a:rPr>
              <a:t>mbb</a:t>
            </a:r>
            <a:r>
              <a:rPr lang="en-US" dirty="0" smtClean="0">
                <a:solidFill>
                  <a:srgbClr val="FF0000"/>
                </a:solidFill>
              </a:rPr>
              <a:t> sideband region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The bias in fit function  </a:t>
            </a:r>
            <a:endParaRPr lang="en-US" dirty="0" smtClean="0"/>
          </a:p>
          <a:p>
            <a:r>
              <a:rPr lang="en-US" dirty="0" smtClean="0"/>
              <a:t>Experimental uncertainties</a:t>
            </a:r>
          </a:p>
          <a:p>
            <a:pPr marL="457200" lvl="2"/>
            <a:r>
              <a:rPr lang="en-US" dirty="0" smtClean="0"/>
              <a:t>Trigger uncertainty </a:t>
            </a:r>
          </a:p>
          <a:p>
            <a:pPr marL="457200" lvl="2"/>
            <a:r>
              <a:rPr lang="en-US" dirty="0" err="1" smtClean="0"/>
              <a:t>Modelling</a:t>
            </a:r>
            <a:r>
              <a:rPr lang="en-US" dirty="0" smtClean="0"/>
              <a:t> of MVA input variable ( jet width , </a:t>
            </a:r>
            <a:r>
              <a:rPr lang="en-US" dirty="0" err="1" smtClean="0"/>
              <a:t>H</a:t>
            </a:r>
            <a:r>
              <a:rPr lang="en-US" dirty="0" err="1"/>
              <a:t>T</a:t>
            </a:r>
            <a:r>
              <a:rPr lang="en-US" dirty="0" err="1" smtClean="0"/>
              <a:t>soft</a:t>
            </a:r>
            <a:r>
              <a:rPr lang="en-US" dirty="0" smtClean="0"/>
              <a:t>)</a:t>
            </a:r>
          </a:p>
          <a:p>
            <a:pPr marL="457200" lvl="2"/>
            <a:r>
              <a:rPr lang="en-US" dirty="0" smtClean="0">
                <a:solidFill>
                  <a:srgbClr val="FF0000"/>
                </a:solidFill>
              </a:rPr>
              <a:t>Jet systematics </a:t>
            </a:r>
            <a:r>
              <a:rPr lang="en-US" dirty="0" smtClean="0"/>
              <a:t>(</a:t>
            </a:r>
            <a:r>
              <a:rPr lang="en-US" sz="1800" dirty="0" smtClean="0">
                <a:solidFill>
                  <a:srgbClr val="3366FF"/>
                </a:solidFill>
              </a:rPr>
              <a:t>Jet energy scale) </a:t>
            </a:r>
            <a:endParaRPr lang="en-US" sz="1800" dirty="0">
              <a:solidFill>
                <a:srgbClr val="3366FF"/>
              </a:solidFill>
            </a:endParaRPr>
          </a:p>
          <a:p>
            <a:pPr lvl="1"/>
            <a:r>
              <a:rPr lang="en-US" sz="2100" dirty="0" smtClean="0"/>
              <a:t>Photon </a:t>
            </a:r>
            <a:r>
              <a:rPr lang="en-US" sz="2100" dirty="0" smtClean="0"/>
              <a:t>systematics (</a:t>
            </a:r>
            <a:r>
              <a:rPr lang="en-US" sz="2100" dirty="0" smtClean="0">
                <a:solidFill>
                  <a:srgbClr val="0070C0"/>
                </a:solidFill>
              </a:rPr>
              <a:t>photon ID, EM energy scale</a:t>
            </a:r>
            <a:r>
              <a:rPr lang="en-US" sz="2100" dirty="0" smtClean="0"/>
              <a:t>)</a:t>
            </a:r>
            <a:endParaRPr lang="en-US" sz="2100" dirty="0"/>
          </a:p>
          <a:p>
            <a:pPr lvl="1"/>
            <a:r>
              <a:rPr lang="en-US" dirty="0" smtClean="0"/>
              <a:t>B-tagging </a:t>
            </a:r>
            <a:r>
              <a:rPr lang="en-US" dirty="0" smtClean="0"/>
              <a:t>efficiency </a:t>
            </a:r>
            <a:r>
              <a:rPr lang="en-US" dirty="0"/>
              <a:t>systematics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72" y="25442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each systematics </a:t>
            </a:r>
            <a:br>
              <a:rPr lang="en-US" dirty="0" smtClean="0"/>
            </a:b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9144000" cy="3000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178" y="1479034"/>
            <a:ext cx="7340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Non-resonance background </a:t>
            </a:r>
            <a:r>
              <a:rPr lang="en-US" dirty="0" smtClean="0"/>
              <a:t>systematics is the leading systematics.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1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5420"/>
            <a:ext cx="8229600" cy="990600"/>
          </a:xfrm>
        </p:spPr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835180"/>
            <a:ext cx="8229600" cy="4876800"/>
          </a:xfrm>
        </p:spPr>
        <p:txBody>
          <a:bodyPr/>
          <a:lstStyle/>
          <a:p>
            <a:r>
              <a:rPr lang="en-US" dirty="0"/>
              <a:t>First VBF H(-&gt;bb)</a:t>
            </a:r>
            <a:r>
              <a:rPr lang="en-US" dirty="0" smtClean="0"/>
              <a:t>+</a:t>
            </a:r>
            <a:r>
              <a:rPr lang="en-US" dirty="0" err="1" smtClean="0"/>
              <a:t>γ</a:t>
            </a:r>
            <a:r>
              <a:rPr lang="en-US" dirty="0" smtClean="0"/>
              <a:t> </a:t>
            </a:r>
            <a:r>
              <a:rPr lang="en-US" dirty="0"/>
              <a:t>search in LHC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smtClean="0"/>
              <a:t>observed 95% CL upper limit on signal cross section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4 times SM cross section expectation. </a:t>
            </a:r>
            <a:endParaRPr lang="en-US" dirty="0" smtClean="0"/>
          </a:p>
          <a:p>
            <a:r>
              <a:rPr lang="en-US" dirty="0" smtClean="0"/>
              <a:t>A validation measurement with Z(</a:t>
            </a:r>
            <a:r>
              <a:rPr lang="en-US" dirty="0"/>
              <a:t>-&gt;bb)</a:t>
            </a:r>
            <a:r>
              <a:rPr lang="en-US" dirty="0" smtClean="0"/>
              <a:t>+</a:t>
            </a:r>
            <a:r>
              <a:rPr lang="en-US" dirty="0" smtClean="0"/>
              <a:t>γ</a:t>
            </a:r>
          </a:p>
          <a:p>
            <a:pPr lvl="1"/>
            <a:r>
              <a:rPr lang="en-US" altLang="zh-CN" dirty="0">
                <a:solidFill>
                  <a:srgbClr val="0000FF"/>
                </a:solidFill>
              </a:rPr>
              <a:t>signal strength: 0.3 ± 0.8 </a:t>
            </a:r>
          </a:p>
          <a:p>
            <a:pPr lvl="1"/>
            <a:r>
              <a:rPr lang="en-US" altLang="zh-CN" dirty="0">
                <a:solidFill>
                  <a:srgbClr val="0000FF"/>
                </a:solidFill>
              </a:rPr>
              <a:t>Observed upper limit is 2 times SM cross section expectation. </a:t>
            </a:r>
            <a:endParaRPr lang="en-US" dirty="0" smtClean="0"/>
          </a:p>
          <a:p>
            <a:r>
              <a:rPr lang="en-US" dirty="0" smtClean="0"/>
              <a:t>IHEP ATLAS group contribution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Propose this new final state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Lead analysis as Analysis contact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Give ATLAS approval talk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80" y="3767904"/>
            <a:ext cx="3489959" cy="24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63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Introduction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209675"/>
            <a:ext cx="8229600" cy="4876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Introduce a new channel in VBF H-&gt;bb </a:t>
            </a:r>
          </a:p>
          <a:p>
            <a:pPr eaLnBrk="1" hangingPunct="1"/>
            <a:r>
              <a:rPr lang="en-US">
                <a:latin typeface="Arial" charset="0"/>
              </a:rPr>
              <a:t>pp-&gt;h(bb) jj +γ  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Measurement of bbH and WWH coupling 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By requiring a central photon</a:t>
            </a:r>
          </a:p>
          <a:p>
            <a:pPr lvl="2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S/B ratio is much better than VBF H-&gt;bb </a:t>
            </a:r>
          </a:p>
          <a:p>
            <a:pPr lvl="2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Help to do trigger the events</a:t>
            </a:r>
          </a:p>
          <a:p>
            <a:pPr lvl="1" eaLnBrk="1" hangingPunct="1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546475"/>
            <a:ext cx="3846513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4745038" y="563563"/>
            <a:ext cx="3941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Inspired by </a:t>
            </a:r>
            <a:r>
              <a:rPr lang="sv-SE"/>
              <a:t> Barbara Mele’s paper </a:t>
            </a:r>
            <a:endParaRPr lang="en-US"/>
          </a:p>
          <a:p>
            <a:r>
              <a:rPr lang="en-US"/>
              <a:t>http://arxiv.org/abs/hep-ph/0702119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65D21-B750-F744-8927-4CAB7B92B53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9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3" y="-192784"/>
            <a:ext cx="8229600" cy="9906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9538"/>
            <a:ext cx="9389220" cy="472328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Search for H-&gt;bb in VBF events containing a central photon</a:t>
            </a:r>
          </a:p>
          <a:p>
            <a:r>
              <a:rPr lang="en-US" sz="2400" dirty="0" smtClean="0"/>
              <a:t>Advantages of requiring a photon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extra handle for trigger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suppresses QCD background containing initial state gluons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pecial VBF production 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 Sensitive to WWH VBF production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 not sensitive to ZZH VBF  </a:t>
            </a:r>
            <a:endParaRPr lang="en-US" sz="2000" dirty="0" smtClean="0">
              <a:solidFill>
                <a:srgbClr val="FF6600"/>
              </a:solidFill>
            </a:endParaRPr>
          </a:p>
          <a:p>
            <a:r>
              <a:rPr lang="en-US" sz="2400" dirty="0" smtClean="0"/>
              <a:t>Existing results for inclusive VBF (H-&gt;bb)</a:t>
            </a:r>
          </a:p>
          <a:p>
            <a:pPr lvl="1"/>
            <a:r>
              <a:rPr lang="en-US" sz="2000" dirty="0" smtClean="0"/>
              <a:t>ATLAS in Run 1</a:t>
            </a:r>
          </a:p>
          <a:p>
            <a:pPr lvl="2"/>
            <a:r>
              <a:rPr lang="en-US" sz="1600" dirty="0" smtClean="0"/>
              <a:t>observed (expected) upper limit : 4.4 (5.4) x SM</a:t>
            </a:r>
          </a:p>
          <a:p>
            <a:pPr lvl="1"/>
            <a:r>
              <a:rPr lang="en-US" sz="2000" dirty="0" smtClean="0"/>
              <a:t>CMS in Run 1</a:t>
            </a:r>
          </a:p>
          <a:p>
            <a:pPr lvl="2"/>
            <a:r>
              <a:rPr lang="en-US" sz="1600" dirty="0" smtClean="0"/>
              <a:t>observed (expected) significance : 2.2 (0.8)</a:t>
            </a:r>
          </a:p>
          <a:p>
            <a:pPr lvl="2"/>
            <a:r>
              <a:rPr lang="en-US" sz="1600" dirty="0" smtClean="0"/>
              <a:t>observed (expected) upper limit : 5.5 (2.5) x SM</a:t>
            </a:r>
          </a:p>
          <a:p>
            <a:pPr lvl="1"/>
            <a:r>
              <a:rPr lang="en-US" sz="2000" dirty="0" smtClean="0"/>
              <a:t>CMS in Run 2 (2015 data)</a:t>
            </a:r>
            <a:endParaRPr lang="en-US" sz="1600" dirty="0" smtClean="0"/>
          </a:p>
          <a:p>
            <a:pPr lvl="2"/>
            <a:r>
              <a:rPr lang="en-US" sz="1600" dirty="0" smtClean="0"/>
              <a:t>observed (expected) upper limit: 3.0 (5.0) x SM</a:t>
            </a:r>
          </a:p>
          <a:p>
            <a:pPr lvl="1"/>
            <a:r>
              <a:rPr lang="en-US" sz="2000" b="1" dirty="0" smtClean="0">
                <a:solidFill>
                  <a:srgbClr val="0000FF"/>
                </a:solidFill>
              </a:rPr>
              <a:t>None for VBF + photon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26" y="1932035"/>
            <a:ext cx="3072274" cy="45000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0068" y="6093959"/>
            <a:ext cx="262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ATLAS-CONF-2016-063</a:t>
            </a:r>
          </a:p>
        </p:txBody>
      </p:sp>
    </p:spTree>
    <p:extLst>
      <p:ext uri="{BB962C8B-B14F-4D97-AF65-F5344CB8AC3E}">
        <p14:creationId xmlns:p14="http://schemas.microsoft.com/office/powerpoint/2010/main" val="29316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542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Major Background process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QCD </a:t>
            </a:r>
            <a:r>
              <a:rPr lang="en-US" dirty="0" err="1">
                <a:latin typeface="Arial" charset="0"/>
              </a:rPr>
              <a:t>pbbjj</a:t>
            </a:r>
            <a:r>
              <a:rPr lang="en-US" dirty="0">
                <a:latin typeface="Arial" charset="0"/>
              </a:rPr>
              <a:t> +</a:t>
            </a:r>
            <a:r>
              <a:rPr lang="en-US" dirty="0" err="1">
                <a:latin typeface="Arial" charset="0"/>
              </a:rPr>
              <a:t>γ</a:t>
            </a:r>
            <a:r>
              <a:rPr lang="en-US" dirty="0">
                <a:latin typeface="Arial" charset="0"/>
              </a:rPr>
              <a:t> production   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273300"/>
            <a:ext cx="7396162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745038" y="1427163"/>
            <a:ext cx="3941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Inspired by </a:t>
            </a:r>
            <a:r>
              <a:rPr lang="sv-SE" dirty="0"/>
              <a:t> Barbara </a:t>
            </a:r>
            <a:r>
              <a:rPr lang="sv-SE" dirty="0" err="1"/>
              <a:t>Mele’s</a:t>
            </a:r>
            <a:r>
              <a:rPr lang="sv-SE" dirty="0"/>
              <a:t> paper 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arxiv.org</a:t>
            </a:r>
            <a:r>
              <a:rPr lang="en-US" dirty="0"/>
              <a:t>/abs/</a:t>
            </a:r>
            <a:r>
              <a:rPr lang="en-US" dirty="0" err="1"/>
              <a:t>hep-ph</a:t>
            </a:r>
            <a:r>
              <a:rPr lang="en-US" dirty="0"/>
              <a:t>/0702119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65D21-B750-F744-8927-4CAB7B92B53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4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40" y="1472259"/>
            <a:ext cx="7904269" cy="4640122"/>
          </a:xfrm>
        </p:spPr>
        <p:txBody>
          <a:bodyPr>
            <a:normAutofit/>
          </a:bodyPr>
          <a:lstStyle/>
          <a:p>
            <a:r>
              <a:rPr lang="en-US" dirty="0">
                <a:cs typeface="Arial Narrow"/>
              </a:rPr>
              <a:t>Signal samples </a:t>
            </a:r>
            <a:r>
              <a:rPr lang="en-US" b="1" dirty="0" smtClean="0"/>
              <a:t>(</a:t>
            </a:r>
            <a:r>
              <a:rPr lang="en-US" dirty="0">
                <a:cs typeface="Arial Narrow"/>
              </a:rPr>
              <a:t>VBF H(-&gt;bb)</a:t>
            </a:r>
            <a:r>
              <a:rPr lang="en-US" dirty="0" smtClean="0">
                <a:cs typeface="Arial Narrow"/>
              </a:rPr>
              <a:t>+</a:t>
            </a:r>
            <a:r>
              <a:rPr lang="en-US" dirty="0" err="1" smtClean="0">
                <a:cs typeface="Arial Narrow"/>
              </a:rPr>
              <a:t>γ</a:t>
            </a:r>
            <a:r>
              <a:rPr lang="en-US" b="1" dirty="0" smtClean="0"/>
              <a:t>)</a:t>
            </a:r>
            <a:r>
              <a:rPr lang="en-US" b="1" dirty="0"/>
              <a:t>: </a:t>
            </a:r>
            <a:endParaRPr lang="en-US" b="1" dirty="0" smtClean="0"/>
          </a:p>
          <a:p>
            <a:pPr lvl="1"/>
            <a:r>
              <a:rPr lang="en-US" dirty="0">
                <a:solidFill>
                  <a:srgbClr val="0000FF"/>
                </a:solidFill>
              </a:rPr>
              <a:t>generated 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</a:t>
            </a:r>
            <a:r>
              <a:rPr lang="en-US" dirty="0" smtClean="0">
                <a:solidFill>
                  <a:srgbClr val="0000FF"/>
                </a:solidFill>
              </a:rPr>
              <a:t>Pythia8</a:t>
            </a:r>
            <a:endParaRPr lang="en-US" b="1" dirty="0" smtClean="0"/>
          </a:p>
          <a:p>
            <a:r>
              <a:rPr lang="en-US" dirty="0" smtClean="0">
                <a:cs typeface="Arial Narrow"/>
              </a:rPr>
              <a:t>Z(bb)</a:t>
            </a:r>
            <a:r>
              <a:rPr lang="en-US" dirty="0" err="1" smtClean="0">
                <a:cs typeface="Arial Narrow"/>
              </a:rPr>
              <a:t>γ+jets</a:t>
            </a:r>
            <a:r>
              <a:rPr lang="en-US" dirty="0" smtClean="0">
                <a:cs typeface="Arial Narrow"/>
              </a:rPr>
              <a:t> (resonance </a:t>
            </a:r>
            <a:r>
              <a:rPr lang="en-US" dirty="0">
                <a:cs typeface="Arial Narrow"/>
              </a:rPr>
              <a:t>background </a:t>
            </a:r>
            <a:r>
              <a:rPr lang="en-US" dirty="0" smtClean="0">
                <a:cs typeface="Arial Narrow"/>
              </a:rPr>
              <a:t>)</a:t>
            </a:r>
          </a:p>
          <a:p>
            <a:pPr lvl="1"/>
            <a:r>
              <a:rPr lang="en-US" dirty="0">
                <a:cs typeface="Arial Narrow"/>
              </a:rPr>
              <a:t>EWK VBF H(-&gt;bb)+</a:t>
            </a:r>
            <a:r>
              <a:rPr lang="en-US" dirty="0" err="1" smtClean="0">
                <a:cs typeface="Arial Narrow"/>
              </a:rPr>
              <a:t>γ</a:t>
            </a:r>
            <a:r>
              <a:rPr lang="en-US" dirty="0" smtClean="0">
                <a:cs typeface="Arial Narrow"/>
              </a:rPr>
              <a:t>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generated 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</a:t>
            </a:r>
            <a:r>
              <a:rPr lang="en-US" dirty="0" smtClean="0">
                <a:solidFill>
                  <a:srgbClr val="0000FF"/>
                </a:solidFill>
              </a:rPr>
              <a:t>Pythia8</a:t>
            </a:r>
            <a:endParaRPr lang="en-US" dirty="0">
              <a:cs typeface="Arial Narrow"/>
            </a:endParaRPr>
          </a:p>
          <a:p>
            <a:pPr lvl="1"/>
            <a:r>
              <a:rPr lang="en-US" dirty="0">
                <a:cs typeface="Arial Narrow"/>
              </a:rPr>
              <a:t>QCD</a:t>
            </a:r>
            <a:r>
              <a:rPr lang="en-US" b="1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VBF H(-&gt;bb)+</a:t>
            </a:r>
            <a:r>
              <a:rPr lang="en-US" dirty="0" err="1" smtClean="0">
                <a:cs typeface="Arial Narrow"/>
              </a:rPr>
              <a:t>γ</a:t>
            </a:r>
            <a:endParaRPr lang="en-US" dirty="0" smtClean="0">
              <a:cs typeface="Arial Narrow"/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generated 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Pythia8</a:t>
            </a:r>
            <a:endParaRPr lang="en-US" b="1" dirty="0"/>
          </a:p>
          <a:p>
            <a:pPr marL="0" indent="0">
              <a:buNone/>
            </a:pPr>
            <a:endParaRPr lang="en-US" dirty="0">
              <a:cs typeface="Arial Narrow"/>
            </a:endParaRPr>
          </a:p>
          <a:p>
            <a:pPr marL="182880" lvl="1"/>
            <a:r>
              <a:rPr lang="en-US" dirty="0">
                <a:cs typeface="Arial Narrow"/>
              </a:rPr>
              <a:t>QCD </a:t>
            </a:r>
            <a:r>
              <a:rPr lang="en-US" dirty="0" err="1">
                <a:cs typeface="Arial Narrow"/>
              </a:rPr>
              <a:t>γbb+jets</a:t>
            </a:r>
            <a:r>
              <a:rPr lang="en-US" dirty="0">
                <a:cs typeface="Arial Narrow"/>
              </a:rPr>
              <a:t> </a:t>
            </a:r>
            <a:r>
              <a:rPr lang="en-US" dirty="0" smtClean="0">
                <a:cs typeface="Arial Narrow"/>
              </a:rPr>
              <a:t>(Non resonance background 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generated </a:t>
            </a:r>
            <a:r>
              <a:rPr lang="en-US" dirty="0">
                <a:solidFill>
                  <a:srgbClr val="0000FF"/>
                </a:solidFill>
              </a:rPr>
              <a:t>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</a:t>
            </a:r>
            <a:r>
              <a:rPr lang="en-US" dirty="0" smtClean="0">
                <a:solidFill>
                  <a:srgbClr val="0000FF"/>
                </a:solidFill>
              </a:rPr>
              <a:t>Pythia8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For MVA training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>
              <a:cs typeface="Arial Narrow"/>
            </a:endParaRPr>
          </a:p>
          <a:p>
            <a:pPr lvl="1"/>
            <a:endParaRPr lang="en-US" dirty="0" smtClean="0"/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266"/>
            <a:ext cx="8229600" cy="990600"/>
          </a:xfrm>
        </p:spPr>
        <p:txBody>
          <a:bodyPr/>
          <a:lstStyle/>
          <a:p>
            <a:r>
              <a:rPr lang="en-US" dirty="0" smtClean="0"/>
              <a:t>Trigger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08001"/>
            <a:ext cx="90170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Threshold for single photon trigger and 4jets triggers are high.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Single photon: trigger EF_g120_loose  (ET&gt;120GeV. too high 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General 4jet triggers : ET&gt;100GeV (too high) </a:t>
            </a:r>
          </a:p>
          <a:p>
            <a:r>
              <a:rPr lang="en-US" dirty="0" smtClean="0"/>
              <a:t>Dedicated trigger developed in 2015 for this analysis.</a:t>
            </a:r>
            <a:endParaRPr lang="en-US" dirty="0"/>
          </a:p>
          <a:p>
            <a:r>
              <a:rPr lang="en-US" dirty="0" smtClean="0"/>
              <a:t>Analysis is mainly based on VBF0b trigger.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L1 item : L1EM22VHI  (trigger on EM object with ET&gt;22GeV)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HLT : 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Medium ID photon, </a:t>
            </a:r>
            <a:r>
              <a:rPr lang="en-US" dirty="0" err="1" smtClean="0">
                <a:solidFill>
                  <a:srgbClr val="0000FF"/>
                </a:solidFill>
              </a:rPr>
              <a:t>pT</a:t>
            </a:r>
            <a:r>
              <a:rPr lang="en-US" dirty="0" smtClean="0">
                <a:solidFill>
                  <a:srgbClr val="0000FF"/>
                </a:solidFill>
              </a:rPr>
              <a:t> &gt;25GeV </a:t>
            </a:r>
            <a:endParaRPr lang="en-US" dirty="0">
              <a:solidFill>
                <a:srgbClr val="0000FF"/>
              </a:solidFill>
            </a:endParaRP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4 HLT jets </a:t>
            </a:r>
            <a:r>
              <a:rPr lang="en-US" dirty="0" err="1" smtClean="0">
                <a:solidFill>
                  <a:srgbClr val="0000FF"/>
                </a:solidFill>
              </a:rPr>
              <a:t>pT</a:t>
            </a:r>
            <a:r>
              <a:rPr lang="en-US" dirty="0" smtClean="0">
                <a:solidFill>
                  <a:srgbClr val="0000FF"/>
                </a:solidFill>
              </a:rPr>
              <a:t> &gt;35GeV, |eta|&lt;4.9 </a:t>
            </a:r>
          </a:p>
          <a:p>
            <a:pPr lvl="2"/>
            <a:r>
              <a:rPr lang="en-US" dirty="0" err="1" smtClean="0">
                <a:solidFill>
                  <a:srgbClr val="0000FF"/>
                </a:solidFill>
              </a:rPr>
              <a:t>Mjj</a:t>
            </a:r>
            <a:r>
              <a:rPr lang="en-US" dirty="0" smtClean="0">
                <a:solidFill>
                  <a:srgbClr val="0000FF"/>
                </a:solidFill>
              </a:rPr>
              <a:t>&gt;700GeV 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393217"/>
              </p:ext>
            </p:extLst>
          </p:nvPr>
        </p:nvGraphicFramePr>
        <p:xfrm>
          <a:off x="221688" y="4861379"/>
          <a:ext cx="8922312" cy="128779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49500"/>
                <a:gridCol w="5802239"/>
                <a:gridCol w="1970573"/>
              </a:tblGrid>
              <a:tr h="569659">
                <a:tc>
                  <a:txBody>
                    <a:bodyPr/>
                    <a:lstStyle/>
                    <a:p>
                      <a:r>
                        <a:rPr lang="en-US" dirty="0" smtClean="0"/>
                        <a:t>Nick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Trigger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r>
                        <a:rPr lang="en-US" baseline="0" dirty="0" smtClean="0"/>
                        <a:t>d </a:t>
                      </a:r>
                      <a:r>
                        <a:rPr lang="en-US" baseline="0" dirty="0" err="1" smtClean="0"/>
                        <a:t>lumiosity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47711">
                <a:tc>
                  <a:txBody>
                    <a:bodyPr/>
                    <a:lstStyle/>
                    <a:p>
                      <a:r>
                        <a:rPr lang="en-US" dirty="0" smtClean="0"/>
                        <a:t>VBF0b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HLT_g25_medium_L1EM22VHI_4j35_0eta490_invm700 </a:t>
                      </a:r>
                      <a:endParaRPr lang="de-DE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fb-1 (2015)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10.1 fb-1 (2016)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86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pre-selection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67" b="-1167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8981"/>
            <a:ext cx="8229600" cy="990600"/>
          </a:xfrm>
        </p:spPr>
        <p:txBody>
          <a:bodyPr/>
          <a:lstStyle/>
          <a:p>
            <a:r>
              <a:rPr lang="en-US" dirty="0" smtClean="0"/>
              <a:t>Analysis </a:t>
            </a:r>
            <a:r>
              <a:rPr lang="hu-HU" dirty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732"/>
            <a:ext cx="8229600" cy="4876800"/>
          </a:xfrm>
        </p:spPr>
        <p:txBody>
          <a:bodyPr/>
          <a:lstStyle/>
          <a:p>
            <a:r>
              <a:rPr lang="en-US" sz="1800" dirty="0" smtClean="0"/>
              <a:t>Pre-selection cut  </a:t>
            </a:r>
          </a:p>
          <a:p>
            <a:r>
              <a:rPr lang="en-US" sz="1800" dirty="0" smtClean="0"/>
              <a:t>MVA analysis (boosted decision tree) 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category the events into three category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VBF like events in high BDT output category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The correlation between MVA input variable and </a:t>
            </a:r>
            <a:r>
              <a:rPr lang="en-US" sz="1800" dirty="0" err="1" smtClean="0">
                <a:solidFill>
                  <a:srgbClr val="0000FF"/>
                </a:solidFill>
              </a:rPr>
              <a:t>m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bb</a:t>
            </a:r>
            <a:r>
              <a:rPr lang="en-US" sz="1800" dirty="0" smtClean="0">
                <a:solidFill>
                  <a:srgbClr val="0000FF"/>
                </a:solidFill>
              </a:rPr>
              <a:t> is weak</a:t>
            </a:r>
          </a:p>
          <a:p>
            <a:r>
              <a:rPr lang="en-US" sz="1800" dirty="0" smtClean="0"/>
              <a:t>Extract signal from </a:t>
            </a:r>
            <a:r>
              <a:rPr lang="en-US" sz="1800" dirty="0" err="1"/>
              <a:t>m</a:t>
            </a:r>
            <a:r>
              <a:rPr lang="en-US" sz="1800" baseline="-25000" dirty="0" err="1"/>
              <a:t>bb</a:t>
            </a:r>
            <a:r>
              <a:rPr lang="en-US" sz="1800" dirty="0"/>
              <a:t> </a:t>
            </a:r>
            <a:r>
              <a:rPr lang="en-US" sz="1800" dirty="0" smtClean="0"/>
              <a:t>fit </a:t>
            </a:r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1457"/>
            <a:ext cx="3612715" cy="35126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612715" y="3908690"/>
            <a:ext cx="1280872" cy="43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70108" y="2272489"/>
            <a:ext cx="300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Perform fit in </a:t>
            </a:r>
            <a:r>
              <a:rPr lang="en-US" dirty="0" err="1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spectrum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037" y="2641820"/>
            <a:ext cx="3707763" cy="368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7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MVA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640"/>
            <a:ext cx="8229600" cy="15364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BDT training samples:</a:t>
            </a:r>
          </a:p>
          <a:p>
            <a:pPr lvl="1"/>
            <a:r>
              <a:rPr lang="en-US" dirty="0" smtClean="0"/>
              <a:t>signal: HbbjjaSM125 (direct tag)</a:t>
            </a:r>
          </a:p>
          <a:p>
            <a:pPr lvl="1"/>
            <a:r>
              <a:rPr lang="en-US" dirty="0" smtClean="0"/>
              <a:t>background: </a:t>
            </a:r>
            <a:r>
              <a:rPr lang="en-US" dirty="0" err="1" smtClean="0"/>
              <a:t>NonResbbjja</a:t>
            </a:r>
            <a:r>
              <a:rPr lang="en-US" dirty="0" smtClean="0"/>
              <a:t> (truth tag)</a:t>
            </a:r>
          </a:p>
          <a:p>
            <a:endParaRPr lang="en-US" dirty="0" smtClean="0"/>
          </a:p>
          <a:p>
            <a:r>
              <a:rPr lang="en-US" dirty="0" smtClean="0"/>
              <a:t>11 BDT input variables: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20233"/>
              </p:ext>
            </p:extLst>
          </p:nvPr>
        </p:nvGraphicFramePr>
        <p:xfrm>
          <a:off x="619972" y="2889334"/>
          <a:ext cx="7958401" cy="34557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94027"/>
                <a:gridCol w="6064374"/>
              </a:tblGrid>
              <a:tr h="4453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definition</a:t>
                      </a:r>
                      <a:endParaRPr lang="en-US" sz="1600" dirty="0"/>
                    </a:p>
                  </a:txBody>
                  <a:tcPr/>
                </a:tc>
              </a:tr>
              <a:tr h="65009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dRB1Ph, dRB2Ph, dRJ1Ph, dRJ2Ph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angular separation between the selected jets and the photon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mJJ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dEtaJJ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kinematics of the VBF jets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WidthJ1, WidthJ2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calorimeter jet width of the VBF jets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pTBal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pT</a:t>
                      </a:r>
                      <a:r>
                        <a:rPr lang="en-US" sz="1600" dirty="0" smtClean="0"/>
                        <a:t> balancing variable for selected final state objects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cenPhJJ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centrality of the photon with</a:t>
                      </a:r>
                      <a:r>
                        <a:rPr lang="en-US" sz="1600" baseline="0" dirty="0" smtClean="0"/>
                        <a:t> respect to </a:t>
                      </a:r>
                      <a:r>
                        <a:rPr lang="en-US" sz="1600" dirty="0" smtClean="0"/>
                        <a:t>the VBF jets</a:t>
                      </a:r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HT_soft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scalar sum </a:t>
                      </a:r>
                      <a:r>
                        <a:rPr lang="en-US" sz="1600" dirty="0" err="1" smtClean="0"/>
                        <a:t>pT</a:t>
                      </a:r>
                      <a:r>
                        <a:rPr lang="en-US" sz="1600" dirty="0" smtClean="0"/>
                        <a:t> of the soft </a:t>
                      </a:r>
                      <a:r>
                        <a:rPr lang="en-US" sz="1600" dirty="0" err="1" smtClean="0"/>
                        <a:t>TrkJets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pT</a:t>
                      </a:r>
                      <a:r>
                        <a:rPr lang="en-US" sz="1600" dirty="0" smtClean="0"/>
                        <a:t>&gt;7GeV, not close</a:t>
                      </a:r>
                      <a:r>
                        <a:rPr lang="en-US" sz="1600" baseline="0" dirty="0" smtClean="0"/>
                        <a:t> to the final state objects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279" y="1878905"/>
            <a:ext cx="2643306" cy="766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927" y="1088469"/>
            <a:ext cx="3666568" cy="69367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MVA Input </a:t>
            </a:r>
            <a:r>
              <a:rPr lang="en-US" dirty="0" err="1" smtClean="0"/>
              <a:t>varialbe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centrality and </a:t>
            </a:r>
            <a:r>
              <a:rPr lang="en-US" dirty="0" err="1" smtClean="0"/>
              <a:t>Mjj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75" y="1245785"/>
            <a:ext cx="4125220" cy="1196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4" y="2927475"/>
            <a:ext cx="4279969" cy="3356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567" y="4680644"/>
            <a:ext cx="1655427" cy="498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075" y="2441855"/>
            <a:ext cx="4643925" cy="38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85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2791</TotalTime>
  <Words>921</Words>
  <Application>Microsoft Office PowerPoint</Application>
  <PresentationFormat>全屏显示(4:3)</PresentationFormat>
  <Paragraphs>195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Clarity</vt:lpstr>
      <vt:lpstr>VBF H(-&gt;bb)+photon  </vt:lpstr>
      <vt:lpstr>Introduction</vt:lpstr>
      <vt:lpstr>Major Background process</vt:lpstr>
      <vt:lpstr>MC Samples</vt:lpstr>
      <vt:lpstr>Trigger </vt:lpstr>
      <vt:lpstr>Event pre-selection</vt:lpstr>
      <vt:lpstr>Analysis strategy</vt:lpstr>
      <vt:lpstr>MVA studies</vt:lpstr>
      <vt:lpstr>MVA Input varialbe: centrality and Mjj </vt:lpstr>
      <vt:lpstr>MVA Input varialbe: HTsoft </vt:lpstr>
      <vt:lpstr>mbb Fit configurations</vt:lpstr>
      <vt:lpstr>mbb fit</vt:lpstr>
      <vt:lpstr>Result </vt:lpstr>
      <vt:lpstr>Systematic uncertainties</vt:lpstr>
      <vt:lpstr>Impact of each systematics  </vt:lpstr>
      <vt:lpstr>Summary </vt:lpstr>
      <vt:lpstr>Introduction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Liaoshan Shi</dc:creator>
  <cp:lastModifiedBy>[梁志均]</cp:lastModifiedBy>
  <cp:revision>194</cp:revision>
  <dcterms:created xsi:type="dcterms:W3CDTF">2016-06-29T16:41:09Z</dcterms:created>
  <dcterms:modified xsi:type="dcterms:W3CDTF">2016-12-17T02:08:43Z</dcterms:modified>
</cp:coreProperties>
</file>