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42"/>
  </p:notesMasterIdLst>
  <p:sldIdLst>
    <p:sldId id="256" r:id="rId4"/>
    <p:sldId id="444" r:id="rId5"/>
    <p:sldId id="467" r:id="rId6"/>
    <p:sldId id="637" r:id="rId7"/>
    <p:sldId id="669" r:id="rId8"/>
    <p:sldId id="462" r:id="rId9"/>
    <p:sldId id="670" r:id="rId10"/>
    <p:sldId id="671" r:id="rId11"/>
    <p:sldId id="673" r:id="rId12"/>
    <p:sldId id="677" r:id="rId13"/>
    <p:sldId id="675" r:id="rId14"/>
    <p:sldId id="678" r:id="rId15"/>
    <p:sldId id="679" r:id="rId16"/>
    <p:sldId id="626" r:id="rId17"/>
    <p:sldId id="627" r:id="rId18"/>
    <p:sldId id="583" r:id="rId19"/>
    <p:sldId id="587" r:id="rId20"/>
    <p:sldId id="628" r:id="rId21"/>
    <p:sldId id="629" r:id="rId22"/>
    <p:sldId id="588" r:id="rId23"/>
    <p:sldId id="577" r:id="rId24"/>
    <p:sldId id="680" r:id="rId25"/>
    <p:sldId id="682" r:id="rId26"/>
    <p:sldId id="683" r:id="rId27"/>
    <p:sldId id="684" r:id="rId28"/>
    <p:sldId id="685" r:id="rId29"/>
    <p:sldId id="686" r:id="rId30"/>
    <p:sldId id="687" r:id="rId31"/>
    <p:sldId id="688" r:id="rId32"/>
    <p:sldId id="690" r:id="rId33"/>
    <p:sldId id="275" r:id="rId34"/>
    <p:sldId id="452" r:id="rId35"/>
    <p:sldId id="691" r:id="rId36"/>
    <p:sldId id="663" r:id="rId37"/>
    <p:sldId id="674" r:id="rId38"/>
    <p:sldId id="665" r:id="rId39"/>
    <p:sldId id="666" r:id="rId40"/>
    <p:sldId id="66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, acknowledge, outline" id="{036E392C-DFFE-43BF-8C58-4A0CD3DD3F32}">
          <p14:sldIdLst>
            <p14:sldId id="256"/>
            <p14:sldId id="444"/>
            <p14:sldId id="467"/>
            <p14:sldId id="637"/>
            <p14:sldId id="669"/>
            <p14:sldId id="462"/>
            <p14:sldId id="670"/>
            <p14:sldId id="671"/>
            <p14:sldId id="673"/>
            <p14:sldId id="677"/>
            <p14:sldId id="675"/>
            <p14:sldId id="678"/>
            <p14:sldId id="679"/>
            <p14:sldId id="626"/>
            <p14:sldId id="627"/>
            <p14:sldId id="583"/>
            <p14:sldId id="587"/>
            <p14:sldId id="628"/>
            <p14:sldId id="629"/>
            <p14:sldId id="588"/>
            <p14:sldId id="577"/>
            <p14:sldId id="680"/>
            <p14:sldId id="682"/>
            <p14:sldId id="683"/>
            <p14:sldId id="684"/>
            <p14:sldId id="685"/>
            <p14:sldId id="686"/>
            <p14:sldId id="687"/>
            <p14:sldId id="688"/>
            <p14:sldId id="690"/>
            <p14:sldId id="275"/>
            <p14:sldId id="452"/>
            <p14:sldId id="691"/>
            <p14:sldId id="663"/>
            <p14:sldId id="674"/>
            <p14:sldId id="665"/>
            <p14:sldId id="666"/>
            <p14:sldId id="6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liphy" initials="q" lastIdx="1" clrIdx="0">
    <p:extLst>
      <p:ext uri="{19B8F6BF-5375-455C-9EA6-DF929625EA0E}">
        <p15:presenceInfo xmlns:p15="http://schemas.microsoft.com/office/powerpoint/2012/main" userId="qlip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17"/>
    <a:srgbClr val="AF218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101" autoAdjust="0"/>
  </p:normalViewPr>
  <p:slideViewPr>
    <p:cSldViewPr snapToGrid="0">
      <p:cViewPr varScale="1">
        <p:scale>
          <a:sx n="89" d="100"/>
          <a:sy n="89" d="100"/>
        </p:scale>
        <p:origin x="126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3B7F-9874-4868-9044-FCDD0DFA6863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0D85A-B08F-4E87-811E-B91B75D3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analysis has been performed on the pp-collision data sample recorded by the CMS detector at the center-of-mass</a:t>
            </a:r>
            <a:r>
              <a:rPr lang="en-US" baseline="0" dirty="0" smtClean="0"/>
              <a:t> energy of 8TeV, corresponding to an integrated luminosity of 19.3fb-1. The obtained results are interpreted as a search for a SM higgs boson, as well as in the context of a beyond the SM scenario, based on an effective theory where a second scalar particle besides the resonance at 125GeV completes the unitarization of the WW scattering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0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6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74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0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6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5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D85A-B08F-4E87-811E-B91B75D3CA1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完成研制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CMS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二期升级所要求的基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于GEM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和MRPC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的端盖子触发探测器，生产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GE2/1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探测器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生产、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测试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GE1/1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GE2/1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层前端电子学板共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块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个可直接应用二期升级的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RE3/1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子探测器；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完成SciFi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探测器关键部件检测系统升级。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完成研制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CMS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二期升级所要求的基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于GEM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和MRPC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的端盖子触发探测器，生产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GE2/1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探测器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生产、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测试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GE1/1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GE2/1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层前端电子学板共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块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个可直接应用二期升级的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RE3/1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子探测器；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完成SciFi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探测器关键部件检测系统升级。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参与研制高粒度量能器样机并建造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个硅模块样机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参与硅传感器的性能研究；建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立基于ATCA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的开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发环境，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合作完成开发新型模式识别寻迹技术，开发出智能控制软件，完成研制适用于硅径迹探测器海量数据的高速传输与预处理版。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参与研制高粒度量能器样机并建造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个硅模块样机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参与硅传感器的性能研究；建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立基于ATCA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的开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发环境，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合作完成开发新型模式识别寻迹技术，开发出智能控制软件，完成研制适用于硅径迹探测器海量数据的高速传输与预处理版。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。性能指标通过联调测试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993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7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37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37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556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47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1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04B3D7-2C59-4C1D-9302-F8F372A0E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84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75D97-1364-43C8-ABFF-B8D5EBB05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07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E7EB83-CD80-477B-98A3-96D0C627D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39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656275-34B3-45D7-B2A7-AF7C50E83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35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85CC57-BB77-4496-91EB-014C7FDBC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53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C52EE2-BED4-44CA-A94B-DB067B957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03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45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504F2-2D9E-46DE-B155-341892E2A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87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C452FE-42AC-4132-9F6D-CFC3ED537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304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82810-BEFB-4242-9D40-483A8E1BE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05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E0504-D181-4BD3-84C0-021644F5A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04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812BE2-0B82-43DE-ADE9-302F98B5E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0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C00652-C3F0-4773-BBA1-008409C15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12F4A-F9B8-46E4-B18B-CBA56F7CF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6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1747E-04EB-4CBA-87C3-2A69FFF5F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320800"/>
            <a:ext cx="3810000" cy="501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0800"/>
            <a:ext cx="3810000" cy="501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944D9F-ECD6-4689-B3B5-14C07C79E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74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FC8A5-E408-464A-B0DC-794B4AD35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526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386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8A1462-8C98-42C1-8576-DCDCFC56B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7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3C2E12-F84E-4B6D-A718-F6A8A2A8A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996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8A8FD9-ED8A-49DC-8D77-6D517BC5F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70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19E06-2DE0-4C53-BC57-4ABE81A46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07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A55837-5721-48A5-82AD-199DC090A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27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37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37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FE813D-8A4F-4C20-84BD-E75F5E78A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786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320800"/>
            <a:ext cx="3810000" cy="501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0800"/>
            <a:ext cx="3810000" cy="501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114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67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47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76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85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06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Gujarati Sangam MN" charset="0"/>
              </a:rPr>
              <a:t>单击此处编辑母版标题样式</a:t>
            </a:r>
            <a:endParaRPr lang="en-US" smtClean="0">
              <a:sym typeface="Gujarati Sangam MN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20800"/>
            <a:ext cx="77724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Gujarati Sangam MN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Gujarati Sangam MN" charset="0"/>
              </a:rPr>
              <a:t>第二级</a:t>
            </a:r>
          </a:p>
          <a:p>
            <a:pPr lvl="2"/>
            <a:r>
              <a:rPr lang="zh-CN" altLang="en-US" smtClean="0">
                <a:sym typeface="Gujarati Sangam MN" charset="0"/>
              </a:rPr>
              <a:t>第三级</a:t>
            </a:r>
          </a:p>
          <a:p>
            <a:pPr lvl="3"/>
            <a:r>
              <a:rPr lang="zh-CN" altLang="en-US" smtClean="0">
                <a:sym typeface="Gujarati Sangam MN" charset="0"/>
              </a:rPr>
              <a:t>第四级</a:t>
            </a:r>
          </a:p>
          <a:p>
            <a:pPr lvl="4"/>
            <a:r>
              <a:rPr lang="zh-CN" altLang="en-US" smtClean="0">
                <a:sym typeface="Gujarati Sangam MN" charset="0"/>
              </a:rPr>
              <a:t>第五级</a:t>
            </a:r>
            <a:endParaRPr lang="en-US" smtClean="0">
              <a:sym typeface="Gujarati Sangam MN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82038" y="64770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Gujarati Sangam MN" charset="0"/>
                <a:cs typeface="Gujarati Sangam MN" charset="0"/>
                <a:sym typeface="Gujarati Sangam MN" charset="0"/>
              </a:defRPr>
            </a:lvl1pPr>
          </a:lstStyle>
          <a:p>
            <a:fld id="{D41220CF-1142-429E-96E4-CD4902524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8" r:id="rId12"/>
    <p:sldLayoutId id="2147483709" r:id="rId13"/>
  </p:sldLayoutIdLst>
  <p:transition/>
  <p:hf hdr="0" ftr="0" dt="0"/>
  <p:txStyles>
    <p:titleStyle>
      <a:lvl1pPr marL="39688"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  <a:sym typeface="Gujarati Sangam MN" charset="0"/>
        </a:defRPr>
      </a:lvl1pPr>
      <a:lvl2pPr marL="396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2pPr>
      <a:lvl3pPr marL="396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3pPr>
      <a:lvl4pPr marL="396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4pPr>
      <a:lvl5pPr marL="396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5pPr>
      <a:lvl6pPr marL="4968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6pPr>
      <a:lvl7pPr marL="9540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7pPr>
      <a:lvl8pPr marL="14112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8pPr>
      <a:lvl9pPr marL="1868488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9pPr>
    </p:titleStyle>
    <p:bodyStyle>
      <a:lvl1pPr marL="382588" indent="-342900" algn="l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ujarati Sangam MN" charset="0"/>
        </a:defRPr>
      </a:lvl1pPr>
      <a:lvl2pPr marL="731838" indent="-285750" algn="l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Gujarati Sangam MN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Gujarati Sangam MN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Gujarati Sangam MN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Gujarati Sangam M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305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Gujarati Sangam MN" charset="0"/>
              </a:rPr>
              <a:t>单击此处编辑母版标题样式</a:t>
            </a:r>
            <a:endParaRPr lang="en-US" smtClean="0">
              <a:sym typeface="Gujarati Sangam MN" charset="0"/>
            </a:endParaRPr>
          </a:p>
        </p:txBody>
      </p:sp>
      <p:sp>
        <p:nvSpPr>
          <p:cNvPr id="307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82038" y="64770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j-lt"/>
                <a:ea typeface="Gujarati Sangam MN" charset="0"/>
                <a:cs typeface="Gujarati Sangam MN" charset="0"/>
                <a:sym typeface="Gujarati Sangam MN" charset="0"/>
              </a:defRPr>
            </a:lvl1pPr>
          </a:lstStyle>
          <a:p>
            <a:fld id="{0A79F68E-0D15-4A1A-BE16-0B0E8B38CC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39688" algn="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  <a:sym typeface="Gujarati Sangam MN" charset="0"/>
        </a:defRPr>
      </a:lvl1pPr>
      <a:lvl2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2pPr>
      <a:lvl3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3pPr>
      <a:lvl4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4pPr>
      <a:lvl5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5pPr>
      <a:lvl6pPr marL="4968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6pPr>
      <a:lvl7pPr marL="9540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7pPr>
      <a:lvl8pPr marL="14112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8pPr>
      <a:lvl9pPr marL="18684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ujarati Sangam MN" charset="0"/>
          <a:ea typeface="ヒラギノ角ゴ ProN W3" charset="0"/>
          <a:cs typeface="ヒラギノ角ゴ ProN W3" charset="0"/>
          <a:sym typeface="Gujarati Sangam MN" charset="0"/>
        </a:defRPr>
      </a:lvl9pPr>
    </p:titleStyle>
    <p:bodyStyle>
      <a:lvl1pPr marL="382588" indent="-342900" algn="l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1pPr>
      <a:lvl2pPr marL="782638" indent="-285750" algn="l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2pPr>
      <a:lvl3pPr marL="1182688" indent="-22860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3pPr>
      <a:lvl4pPr marL="16398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4pPr>
      <a:lvl5pPr marL="20970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Baghdad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20800"/>
            <a:ext cx="77724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>
                <a:sym typeface="Baghdad" charset="0"/>
              </a:rPr>
              <a:t>单击此处编辑母版文本样式</a:t>
            </a:r>
          </a:p>
          <a:p>
            <a:pPr lvl="1"/>
            <a:r>
              <a:rPr lang="zh-CN" altLang="en-US" dirty="0" smtClean="0">
                <a:sym typeface="Baghdad" charset="0"/>
              </a:rPr>
              <a:t>第二级</a:t>
            </a:r>
          </a:p>
          <a:p>
            <a:pPr lvl="2"/>
            <a:r>
              <a:rPr lang="zh-CN" altLang="en-US" dirty="0" smtClean="0">
                <a:sym typeface="Baghdad" charset="0"/>
              </a:rPr>
              <a:t>第三级</a:t>
            </a:r>
          </a:p>
          <a:p>
            <a:pPr lvl="3"/>
            <a:r>
              <a:rPr lang="zh-CN" altLang="en-US" dirty="0" smtClean="0">
                <a:sym typeface="Baghdad" charset="0"/>
              </a:rPr>
              <a:t>第四级</a:t>
            </a:r>
          </a:p>
          <a:p>
            <a:pPr lvl="4"/>
            <a:r>
              <a:rPr lang="zh-CN" altLang="en-US" dirty="0" smtClean="0">
                <a:sym typeface="Baghdad" charset="0"/>
              </a:rPr>
              <a:t>第五级</a:t>
            </a:r>
            <a:endParaRPr lang="en-US" dirty="0" smtClean="0">
              <a:sym typeface="Baghdad" charset="0"/>
            </a:endParaRP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69338" y="6413500"/>
            <a:ext cx="338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Lucida Grande" charset="0"/>
                <a:cs typeface="Lucida Grande" charset="0"/>
                <a:sym typeface="Baghdad" charset="0"/>
              </a:defRPr>
            </a:lvl1pPr>
          </a:lstStyle>
          <a:p>
            <a:fld id="{C554BC95-7829-408A-8F89-84ED0862B02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1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877824" y="821944"/>
            <a:ext cx="7580376" cy="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7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9688" algn="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  <a:sym typeface="Baghdad" charset="0"/>
        </a:defRPr>
      </a:lvl1pPr>
      <a:lvl2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2pPr>
      <a:lvl3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3pPr>
      <a:lvl4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4pPr>
      <a:lvl5pPr marL="396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5pPr>
      <a:lvl6pPr marL="4968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6pPr>
      <a:lvl7pPr marL="9540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7pPr>
      <a:lvl8pPr marL="14112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8pPr>
      <a:lvl9pPr marL="1868488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ghdad" charset="0"/>
          <a:ea typeface="ヒラギノ角ゴ ProN W3" charset="0"/>
          <a:cs typeface="ヒラギノ角ゴ ProN W3" charset="0"/>
          <a:sym typeface="Baghdad" charset="0"/>
        </a:defRPr>
      </a:lvl9pPr>
    </p:titleStyle>
    <p:bodyStyle>
      <a:lvl1pPr marL="382588" indent="-342900" algn="l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1pPr>
      <a:lvl2pPr marL="731838" indent="-285750" algn="l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Baghda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4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8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975" y="348080"/>
            <a:ext cx="8658270" cy="6119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Recent </a:t>
            </a:r>
            <a:r>
              <a:rPr lang="en-US" altLang="zh-CN" sz="3200" b="1" dirty="0" smtClean="0"/>
              <a:t>Progress</a:t>
            </a:r>
            <a:r>
              <a:rPr lang="en-US" sz="3200" b="1" dirty="0" smtClean="0"/>
              <a:t> from CMS</a:t>
            </a:r>
            <a:r>
              <a:rPr lang="en-US" altLang="zh-CN" sz="3200" b="1" dirty="0" smtClean="0"/>
              <a:t>-China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7265" y="3137677"/>
            <a:ext cx="8034528" cy="2092807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Yajun Mao</a:t>
            </a:r>
            <a:r>
              <a:rPr lang="en-US" sz="2200" dirty="0" smtClean="0"/>
              <a:t>   </a:t>
            </a:r>
          </a:p>
          <a:p>
            <a:r>
              <a:rPr lang="en-US" altLang="zh-CN" sz="2200" dirty="0" smtClean="0"/>
              <a:t>For CMS China Group</a:t>
            </a:r>
            <a:r>
              <a:rPr lang="en-US" sz="2200" dirty="0" smtClean="0"/>
              <a:t> </a:t>
            </a:r>
          </a:p>
          <a:p>
            <a:endParaRPr lang="en-US" sz="2100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0"/>
            <a:ext cx="1005840" cy="1005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393" cy="100584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 bwMode="auto">
          <a:xfrm>
            <a:off x="1555694" y="952045"/>
            <a:ext cx="6477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AutoShape 2" descr="http://img1.imgtn.bdimg.com/it/u=2571793121,316174541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4" descr="http://img3.imgtn.bdimg.com/it/u=1063609207,1927260536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6" descr="http://img2.imgtn.bdimg.com/it/u=2360497278,132369986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1203" y="6027003"/>
            <a:ext cx="76060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altLang="zh-CN" sz="24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nd</a:t>
            </a:r>
            <a:r>
              <a:rPr lang="en-US" altLang="zh-C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CLHCP Workshop</a:t>
            </a:r>
            <a:endParaRPr lang="en-US" altLang="zh-CN" sz="2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2016.12.17-20</a:t>
            </a:r>
            <a:endParaRPr lang="zh-CN" alt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19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F4A-F9B8-46E4-B18B-CBA56F7CFF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455287" y="215781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Baghdad" charset="0"/>
              </a:defRPr>
            </a:lvl1pPr>
            <a:lvl2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2pPr>
            <a:lvl3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3pPr>
            <a:lvl4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4pPr>
            <a:lvl5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5pPr>
            <a:lvl6pPr marL="4968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6pPr>
            <a:lvl7pPr marL="9540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7pPr>
            <a:lvl8pPr marL="14112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8pPr>
            <a:lvl9pPr marL="18684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9pPr>
          </a:lstStyle>
          <a:p>
            <a:pPr algn="l"/>
            <a:r>
              <a:rPr lang="en-US" altLang="zh-CN" sz="4000" dirty="0">
                <a:solidFill>
                  <a:srgbClr val="002060"/>
                </a:solidFill>
              </a:rPr>
              <a:t>2</a:t>
            </a:r>
            <a:r>
              <a:rPr lang="en-US" altLang="zh-CN" sz="4000" dirty="0" smtClean="0">
                <a:solidFill>
                  <a:srgbClr val="002060"/>
                </a:solidFill>
              </a:rPr>
              <a:t>. Physics Analysis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9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86" y="78830"/>
            <a:ext cx="422517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IHEP Analysis Overview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55150" y="1104983"/>
                <a:ext cx="5149743" cy="5084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Higgs Property</a:t>
                </a:r>
                <a:r>
                  <a:rPr lang="zh-CN" altLang="en-US" b="1" dirty="0" smtClean="0">
                    <a:solidFill>
                      <a:srgbClr val="00B050"/>
                    </a:solidFill>
                  </a:rPr>
                  <a:t>：</a:t>
                </a:r>
                <a:endParaRPr lang="en-US" altLang="zh-CN" b="1" dirty="0" smtClean="0">
                  <a:solidFill>
                    <a:srgbClr val="00B050"/>
                  </a:solidFill>
                </a:endParaRPr>
              </a:p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    </a:t>
                </a:r>
                <a:r>
                  <a:rPr lang="en-US" altLang="zh-CN" dirty="0"/>
                  <a:t>Run I H→ZZ→</a:t>
                </a:r>
                <a:r>
                  <a:rPr lang="en-US" altLang="zh-CN" dirty="0" smtClean="0"/>
                  <a:t>4l</a:t>
                </a:r>
                <a:r>
                  <a:rPr lang="en-US" altLang="zh-CN" b="1" dirty="0" smtClean="0"/>
                  <a:t>, </a:t>
                </a:r>
                <a:r>
                  <a:rPr lang="en-US" altLang="zh-CN" dirty="0" smtClean="0"/>
                  <a:t>x-section, 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JHEP</a:t>
                </a:r>
                <a:r>
                  <a:rPr lang="en-US" altLang="zh-CN" dirty="0" smtClean="0"/>
                  <a:t> </a:t>
                </a:r>
              </a:p>
              <a:p>
                <a:r>
                  <a:rPr lang="en-US" altLang="zh-CN" b="1" dirty="0" smtClean="0"/>
                  <a:t>    </a:t>
                </a:r>
                <a:r>
                  <a:rPr lang="en-US" altLang="zh-CN" dirty="0"/>
                  <a:t>Run I </a:t>
                </a:r>
                <a:r>
                  <a:rPr lang="en-US" altLang="zh-CN" dirty="0" smtClean="0"/>
                  <a:t>ATLAS+CMS Higgs </a:t>
                </a:r>
                <a:r>
                  <a:rPr lang="en-US" altLang="zh-CN" dirty="0"/>
                  <a:t>c</a:t>
                </a:r>
                <a:r>
                  <a:rPr lang="en-US" altLang="zh-CN" dirty="0" smtClean="0"/>
                  <a:t>ombination, 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JHEP</a:t>
                </a:r>
              </a:p>
              <a:p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</a:t>
                </a:r>
                <a:r>
                  <a:rPr lang="en-US" altLang="zh-CN" dirty="0" smtClean="0"/>
                  <a:t>Run II </a:t>
                </a:r>
                <a:r>
                  <a:rPr lang="en-US" altLang="zh-CN" dirty="0" err="1"/>
                  <a:t>H</a:t>
                </a:r>
                <a:r>
                  <a:rPr lang="en-US" altLang="zh-CN" dirty="0" err="1" smtClean="0"/>
                  <a:t>→</a:t>
                </a:r>
                <a:r>
                  <a:rPr lang="en-US" altLang="zh-CN" dirty="0" err="1" smtClean="0">
                    <a:latin typeface="Symbol" panose="05050102010706020507" pitchFamily="18" charset="2"/>
                  </a:rPr>
                  <a:t>gg</a:t>
                </a:r>
                <a:r>
                  <a:rPr lang="en-US" altLang="zh-CN" dirty="0" smtClean="0"/>
                  <a:t>, PAS</a:t>
                </a:r>
              </a:p>
              <a:p>
                <a:r>
                  <a:rPr lang="en-US" altLang="zh-CN" dirty="0" smtClean="0"/>
                  <a:t>    Run II </a:t>
                </a:r>
                <a:r>
                  <a:rPr lang="en-US" altLang="zh-CN" dirty="0"/>
                  <a:t>H→ZZ→</a:t>
                </a:r>
                <a:r>
                  <a:rPr lang="en-US" altLang="zh-CN" dirty="0" smtClean="0"/>
                  <a:t>4l, PAS</a:t>
                </a:r>
              </a:p>
              <a:p>
                <a:r>
                  <a:rPr lang="en-US" altLang="zh-CN" dirty="0" smtClean="0"/>
                  <a:t>    </a:t>
                </a:r>
                <a:r>
                  <a:rPr lang="en-US" altLang="zh-CN" dirty="0"/>
                  <a:t>Run II </a:t>
                </a:r>
                <a:r>
                  <a:rPr lang="en-US" altLang="zh-CN" dirty="0" err="1" smtClean="0"/>
                  <a:t>ttH</a:t>
                </a:r>
                <a:r>
                  <a:rPr lang="en-US" altLang="zh-CN" dirty="0" smtClean="0"/>
                  <a:t>, multi-leptons, </a:t>
                </a:r>
                <a:r>
                  <a:rPr lang="en-US" altLang="zh-CN" dirty="0" err="1" smtClean="0"/>
                  <a:t>H→bb</a:t>
                </a:r>
                <a:r>
                  <a:rPr lang="en-US" altLang="zh-CN" dirty="0" smtClean="0"/>
                  <a:t>, PAS </a:t>
                </a:r>
                <a:endParaRPr lang="en-US" altLang="zh-CN" dirty="0"/>
              </a:p>
              <a:p>
                <a:endParaRPr lang="en-US" altLang="zh-CN" b="1" dirty="0" smtClean="0"/>
              </a:p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Exotics</a:t>
                </a:r>
                <a:r>
                  <a:rPr lang="zh-CN" altLang="en-US" b="1" dirty="0" smtClean="0">
                    <a:solidFill>
                      <a:srgbClr val="00B050"/>
                    </a:solidFill>
                  </a:rPr>
                  <a:t>：</a:t>
                </a:r>
                <a:endParaRPr lang="en-US" altLang="zh-CN" b="1" dirty="0">
                  <a:solidFill>
                    <a:srgbClr val="00B050"/>
                  </a:solidFill>
                </a:endParaRPr>
              </a:p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    </a:t>
                </a:r>
                <a:r>
                  <a:rPr lang="en-US" altLang="zh-CN" dirty="0" smtClean="0"/>
                  <a:t>Run II ZZ </a:t>
                </a:r>
                <a:r>
                  <a:rPr lang="en-US" altLang="zh-CN" dirty="0"/>
                  <a:t>h</a:t>
                </a:r>
                <a:r>
                  <a:rPr lang="en-US" altLang="zh-CN" dirty="0" smtClean="0"/>
                  <a:t>eavy resonance, 2l2q,  PAS </a:t>
                </a:r>
              </a:p>
              <a:p>
                <a:r>
                  <a:rPr lang="en-US" altLang="zh-CN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altLang="zh-CN" dirty="0" smtClean="0"/>
                  <a:t>b*→</a:t>
                </a:r>
                <a:r>
                  <a:rPr lang="en-US" altLang="zh-CN" dirty="0" err="1" smtClean="0"/>
                  <a:t>bW</a:t>
                </a:r>
                <a:r>
                  <a:rPr lang="en-US" altLang="zh-CN" dirty="0" smtClean="0"/>
                  <a:t> search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,  JHEP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:r>
                  <a:rPr lang="en-US" altLang="zh-CN" dirty="0" err="1" smtClean="0"/>
                  <a:t>Majarona</a:t>
                </a:r>
                <a:r>
                  <a:rPr lang="en-US" altLang="zh-CN" dirty="0" smtClean="0"/>
                  <a:t> neutrino, PAS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di-tau resonance  search, PAS</a:t>
                </a:r>
              </a:p>
              <a:p>
                <a:r>
                  <a:rPr lang="en-US" altLang="zh-CN" dirty="0"/>
                  <a:t>  </a:t>
                </a:r>
                <a:r>
                  <a:rPr lang="en-US" altLang="zh-CN" dirty="0" smtClean="0"/>
                  <a:t>  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 smtClean="0"/>
                  <a:t>b’→</a:t>
                </a:r>
                <a:r>
                  <a:rPr lang="en-US" altLang="zh-CN" dirty="0" err="1" smtClean="0"/>
                  <a:t>bZ</a:t>
                </a:r>
                <a:r>
                  <a:rPr lang="zh-CN" altLang="en-US" dirty="0" smtClean="0"/>
                  <a:t>，</a:t>
                </a:r>
                <a:r>
                  <a:rPr lang="en-US" altLang="zh-CN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 smtClean="0"/>
                  <a:t>t’→</a:t>
                </a:r>
                <a:r>
                  <a:rPr lang="en-US" altLang="zh-CN" dirty="0" err="1" smtClean="0"/>
                  <a:t>tZ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search</a:t>
                </a:r>
                <a:r>
                  <a:rPr lang="en-US" altLang="zh-CN" dirty="0" smtClean="0"/>
                  <a:t>, PAS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Run II </a:t>
                </a:r>
                <a14:m>
                  <m:oMath xmlns:m="http://schemas.openxmlformats.org/officeDocument/2006/math">
                    <m:r>
                      <a:rPr lang="de-DE" altLang="zh-CN" b="1" i="1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zh-CN" altLang="de-DE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altLang="zh-CN" b="1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altLang="zh-CN" dirty="0" smtClean="0"/>
                  <a:t> resonance search, PAS</a:t>
                </a:r>
              </a:p>
              <a:p>
                <a:endParaRPr lang="en-US" altLang="zh-CN" dirty="0" smtClean="0"/>
              </a:p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SM</a:t>
                </a:r>
                <a:r>
                  <a:rPr lang="zh-CN" altLang="en-US" b="1" dirty="0" smtClean="0">
                    <a:solidFill>
                      <a:srgbClr val="00B050"/>
                    </a:solidFill>
                  </a:rPr>
                  <a:t>：</a:t>
                </a:r>
                <a:endParaRPr lang="en-US" altLang="zh-CN" b="1" dirty="0">
                  <a:solidFill>
                    <a:srgbClr val="00B050"/>
                  </a:solidFill>
                </a:endParaRPr>
              </a:p>
              <a:p>
                <a:r>
                  <a:rPr lang="en-US" altLang="zh-CN" b="1" dirty="0">
                    <a:solidFill>
                      <a:srgbClr val="00B050"/>
                    </a:solidFill>
                  </a:rPr>
                  <a:t>    </a:t>
                </a:r>
                <a:r>
                  <a:rPr lang="en-US" altLang="zh-CN" dirty="0"/>
                  <a:t>Run </a:t>
                </a:r>
                <a:r>
                  <a:rPr lang="en-US" altLang="zh-CN" dirty="0" smtClean="0"/>
                  <a:t>II ZZ→4l, </a:t>
                </a:r>
                <a:r>
                  <a:rPr lang="en-US" altLang="zh-CN" dirty="0"/>
                  <a:t>Z →</a:t>
                </a:r>
                <a:r>
                  <a:rPr lang="en-US" altLang="zh-CN" dirty="0" smtClean="0"/>
                  <a:t>4l, x-section, 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PLB</a:t>
                </a:r>
                <a:r>
                  <a:rPr lang="en-US" altLang="zh-CN" dirty="0" smtClean="0"/>
                  <a:t> </a:t>
                </a:r>
                <a:endParaRPr lang="en-US" altLang="zh-CN" dirty="0"/>
              </a:p>
              <a:p>
                <a:r>
                  <a:rPr lang="en-US" altLang="zh-CN" dirty="0" smtClean="0"/>
                  <a:t>    </a:t>
                </a:r>
                <a:r>
                  <a:rPr lang="en-US" altLang="zh-CN" dirty="0" err="1" smtClean="0"/>
                  <a:t>RunI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tZq</a:t>
                </a:r>
                <a:r>
                  <a:rPr lang="en-US" altLang="zh-CN" dirty="0" smtClean="0"/>
                  <a:t> search, 2.4</a:t>
                </a:r>
                <a:r>
                  <a:rPr lang="en-US" altLang="zh-CN" dirty="0" smtClean="0">
                    <a:latin typeface="Symbol" panose="05050102010706020507" pitchFamily="18" charset="2"/>
                  </a:rPr>
                  <a:t>s</a:t>
                </a:r>
                <a:r>
                  <a:rPr lang="en-US" altLang="zh-CN" dirty="0" smtClean="0"/>
                  <a:t>, PAS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0" y="1104983"/>
                <a:ext cx="5149743" cy="5084597"/>
              </a:xfrm>
              <a:prstGeom prst="rect">
                <a:avLst/>
              </a:prstGeom>
              <a:blipFill rotWithShape="0">
                <a:blip r:embed="rId2"/>
                <a:stretch>
                  <a:fillRect l="-947" t="-839" r="-118" b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625086" y="2715263"/>
            <a:ext cx="22342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Statistics:</a:t>
            </a:r>
          </a:p>
          <a:p>
            <a:endParaRPr lang="en-US" altLang="zh-CN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Papers:  </a:t>
            </a:r>
            <a:r>
              <a:rPr lang="en-US" altLang="zh-CN" b="1" dirty="0" smtClean="0">
                <a:solidFill>
                  <a:srgbClr val="FF0000"/>
                </a:solidFill>
              </a:rPr>
              <a:t>5</a:t>
            </a:r>
            <a:r>
              <a:rPr lang="en-US" altLang="zh-CN" b="1" dirty="0" smtClean="0">
                <a:solidFill>
                  <a:srgbClr val="00B050"/>
                </a:solidFill>
              </a:rPr>
              <a:t> + 2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PAS:    18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AN:      28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talks:   15 </a:t>
            </a:r>
            <a:r>
              <a:rPr lang="zh-CN" altLang="en-US" b="1" dirty="0" smtClean="0">
                <a:solidFill>
                  <a:srgbClr val="00B050"/>
                </a:solidFill>
              </a:rPr>
              <a:t>（国际）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r>
              <a:rPr lang="en-US" altLang="zh-CN" b="1" dirty="0">
                <a:solidFill>
                  <a:srgbClr val="00B050"/>
                </a:solidFill>
              </a:rPr>
              <a:t>talks:   </a:t>
            </a:r>
            <a:r>
              <a:rPr lang="en-US" altLang="zh-CN" b="1" dirty="0" smtClean="0">
                <a:solidFill>
                  <a:srgbClr val="00B050"/>
                </a:solidFill>
              </a:rPr>
              <a:t>19 </a:t>
            </a:r>
            <a:r>
              <a:rPr lang="zh-CN" altLang="en-US" b="1" dirty="0">
                <a:solidFill>
                  <a:srgbClr val="00B050"/>
                </a:solidFill>
              </a:rPr>
              <a:t>（</a:t>
            </a:r>
            <a:r>
              <a:rPr lang="zh-CN" altLang="en-US" b="1" dirty="0" smtClean="0">
                <a:solidFill>
                  <a:srgbClr val="00B050"/>
                </a:solidFill>
              </a:rPr>
              <a:t>国内）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endParaRPr lang="en-US" altLang="zh-CN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Contact</a:t>
            </a:r>
            <a:r>
              <a:rPr lang="zh-CN" altLang="en-US" b="1" dirty="0" smtClean="0">
                <a:solidFill>
                  <a:srgbClr val="00B050"/>
                </a:solidFill>
              </a:rPr>
              <a:t>：</a:t>
            </a:r>
            <a:r>
              <a:rPr lang="en-US" altLang="zh-CN" b="1" dirty="0" smtClean="0">
                <a:solidFill>
                  <a:srgbClr val="00B050"/>
                </a:solidFill>
              </a:rPr>
              <a:t>6</a:t>
            </a:r>
            <a:endParaRPr lang="en-US" altLang="zh-CN" b="1" dirty="0">
              <a:solidFill>
                <a:srgbClr val="00B050"/>
              </a:solidFill>
            </a:endParaRPr>
          </a:p>
          <a:p>
            <a:endParaRPr lang="en-US" altLang="zh-CN" b="1" dirty="0" smtClean="0">
              <a:solidFill>
                <a:srgbClr val="00B050"/>
              </a:solidFill>
            </a:endParaRPr>
          </a:p>
          <a:p>
            <a:endParaRPr lang="en-US" altLang="zh-C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86" y="78830"/>
            <a:ext cx="422517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PKU Analysis Overview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855150" y="1104983"/>
            <a:ext cx="454483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Exotics</a:t>
            </a:r>
            <a:r>
              <a:rPr lang="zh-CN" altLang="en-US" b="1" dirty="0" smtClean="0">
                <a:solidFill>
                  <a:srgbClr val="00B050"/>
                </a:solidFill>
              </a:rPr>
              <a:t>：</a:t>
            </a:r>
            <a:endParaRPr lang="en-US" altLang="zh-CN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WH resonance,</a:t>
            </a:r>
            <a:r>
              <a:rPr kumimoji="1" lang="zh-CN" altLang="en-US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E</a:t>
            </a:r>
            <a:r>
              <a:rPr lang="fr-FR" altLang="zh-CN" dirty="0" smtClean="0">
                <a:solidFill>
                  <a:srgbClr val="C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PJC</a:t>
            </a:r>
            <a:r>
              <a:rPr lang="zh-CN" altLang="en-US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             </a:t>
            </a:r>
            <a:endParaRPr lang="en-US" altLang="zh-CN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defRPr/>
            </a:pP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Run I  </a:t>
            </a:r>
            <a:r>
              <a:rPr kumimoji="1"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WV  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0.8-4TeV, PAS</a:t>
            </a:r>
          </a:p>
          <a:p>
            <a:pPr>
              <a:defRPr/>
            </a:pP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Run I WV    0.6-1TeV, PAS</a:t>
            </a:r>
          </a:p>
          <a:p>
            <a:pPr>
              <a:defRPr/>
            </a:pP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Run II WV  0.6-4.5TeV, PAS</a:t>
            </a:r>
            <a:endParaRPr kumimoji="1" lang="en-US" altLang="zh-CN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defRPr/>
            </a:pP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Run I  Anomalous </a:t>
            </a:r>
            <a:r>
              <a:rPr kumimoji="1"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WWV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coupling, PAS</a:t>
            </a:r>
            <a:endParaRPr lang="en-US" altLang="zh-CN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/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SM</a:t>
            </a:r>
            <a:r>
              <a:rPr lang="zh-CN" altLang="en-US" b="1" dirty="0" smtClean="0">
                <a:solidFill>
                  <a:srgbClr val="00B050"/>
                </a:solidFill>
              </a:rPr>
              <a:t>：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r>
              <a:rPr lang="en-US" altLang="zh-CN" b="1" dirty="0">
                <a:solidFill>
                  <a:srgbClr val="00B050"/>
                </a:solidFill>
              </a:rPr>
              <a:t> </a:t>
            </a:r>
            <a:r>
              <a:rPr lang="en-US" altLang="zh-CN" b="1" dirty="0" smtClean="0">
                <a:solidFill>
                  <a:srgbClr val="00B050"/>
                </a:solidFill>
              </a:rPr>
              <a:t>    </a:t>
            </a:r>
            <a:r>
              <a:rPr lang="en-US" altLang="zh-CN" dirty="0" smtClean="0"/>
              <a:t>VBF W+2Jets, </a:t>
            </a:r>
            <a:r>
              <a:rPr lang="en-US" altLang="zh-CN" dirty="0" smtClean="0">
                <a:solidFill>
                  <a:srgbClr val="C00000"/>
                </a:solidFill>
              </a:rPr>
              <a:t>JHEP</a:t>
            </a:r>
            <a:r>
              <a:rPr lang="en-US" altLang="zh-CN" dirty="0" smtClean="0"/>
              <a:t> </a:t>
            </a:r>
          </a:p>
          <a:p>
            <a:r>
              <a:rPr kumimoji="1"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VBS </a:t>
            </a:r>
            <a:r>
              <a:rPr lang="en-US" altLang="zh-CN" dirty="0"/>
              <a:t>W</a:t>
            </a:r>
            <a:r>
              <a:rPr lang="el-GR" altLang="zh-CN" dirty="0">
                <a:ea typeface="宋体"/>
              </a:rPr>
              <a:t>γ</a:t>
            </a:r>
            <a:r>
              <a:rPr lang="en-US" altLang="zh-CN" dirty="0"/>
              <a:t>+2Jets, </a:t>
            </a:r>
            <a:r>
              <a:rPr lang="en-US" altLang="zh-CN" dirty="0" smtClean="0"/>
              <a:t>PAS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VBS </a:t>
            </a:r>
            <a:r>
              <a:rPr lang="en-US" altLang="zh-CN" dirty="0"/>
              <a:t>Z</a:t>
            </a:r>
            <a:r>
              <a:rPr lang="el-GR" altLang="zh-CN" dirty="0">
                <a:ea typeface="宋体"/>
              </a:rPr>
              <a:t>γ</a:t>
            </a:r>
            <a:r>
              <a:rPr lang="en-US" altLang="zh-CN" dirty="0"/>
              <a:t>+2Jets,  </a:t>
            </a:r>
            <a:r>
              <a:rPr lang="en-US" altLang="zh-CN" dirty="0" smtClean="0"/>
              <a:t>PAS</a:t>
            </a:r>
          </a:p>
          <a:p>
            <a:r>
              <a:rPr lang="en-US" altLang="zh-CN" dirty="0" smtClean="0"/>
              <a:t>     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+/-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-&gt;K</a:t>
            </a:r>
            <a:r>
              <a:rPr lang="en-US" altLang="zh-CN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+/-</a:t>
            </a:r>
            <a:r>
              <a:rPr lang="el-G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dirty="0" smtClean="0"/>
              <a:t> ,FNC study, PAS</a:t>
            </a:r>
            <a:endParaRPr lang="en-US" altLang="zh-CN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0799" y="2447843"/>
            <a:ext cx="22342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Statistics:</a:t>
            </a:r>
          </a:p>
          <a:p>
            <a:endParaRPr lang="en-US" altLang="zh-CN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Papers:  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en-US" altLang="zh-CN" b="1" dirty="0" smtClean="0">
                <a:solidFill>
                  <a:srgbClr val="00B050"/>
                </a:solidFill>
              </a:rPr>
              <a:t> + 2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PAS:    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AN:      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talks:    </a:t>
            </a:r>
            <a:r>
              <a:rPr lang="zh-CN" altLang="en-US" b="1" dirty="0" smtClean="0">
                <a:solidFill>
                  <a:srgbClr val="00B050"/>
                </a:solidFill>
              </a:rPr>
              <a:t>（国际）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r>
              <a:rPr lang="en-US" altLang="zh-CN" b="1" dirty="0">
                <a:solidFill>
                  <a:srgbClr val="00B050"/>
                </a:solidFill>
              </a:rPr>
              <a:t>talks:   </a:t>
            </a:r>
            <a:r>
              <a:rPr lang="en-US" altLang="zh-CN" b="1" dirty="0" smtClean="0">
                <a:solidFill>
                  <a:srgbClr val="00B050"/>
                </a:solidFill>
              </a:rPr>
              <a:t> </a:t>
            </a:r>
            <a:r>
              <a:rPr lang="zh-CN" altLang="en-US" b="1" dirty="0">
                <a:solidFill>
                  <a:srgbClr val="00B050"/>
                </a:solidFill>
              </a:rPr>
              <a:t>（</a:t>
            </a:r>
            <a:r>
              <a:rPr lang="zh-CN" altLang="en-US" b="1" dirty="0" smtClean="0">
                <a:solidFill>
                  <a:srgbClr val="00B050"/>
                </a:solidFill>
              </a:rPr>
              <a:t>国内）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endParaRPr lang="en-US" altLang="zh-CN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Contact</a:t>
            </a:r>
            <a:r>
              <a:rPr lang="zh-CN" altLang="en-US" b="1" dirty="0" smtClean="0">
                <a:solidFill>
                  <a:srgbClr val="00B050"/>
                </a:solidFill>
              </a:rPr>
              <a:t>：</a:t>
            </a:r>
            <a:r>
              <a:rPr lang="en-US" altLang="zh-CN" b="1" dirty="0">
                <a:solidFill>
                  <a:srgbClr val="00B050"/>
                </a:solidFill>
              </a:rPr>
              <a:t>6</a:t>
            </a:r>
            <a:endParaRPr lang="en-US" altLang="zh-CN" b="1" dirty="0">
              <a:solidFill>
                <a:srgbClr val="00B050"/>
              </a:solidFill>
            </a:endParaRPr>
          </a:p>
          <a:p>
            <a:endParaRPr lang="en-US" altLang="zh-CN" b="1" dirty="0" smtClean="0">
              <a:solidFill>
                <a:srgbClr val="00B050"/>
              </a:solidFill>
            </a:endParaRPr>
          </a:p>
          <a:p>
            <a:endParaRPr lang="en-US" altLang="zh-C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9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86" y="78830"/>
            <a:ext cx="422517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Beihang</a:t>
            </a: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Analysis Overview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855150" y="1104983"/>
            <a:ext cx="34804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Exotics</a:t>
            </a:r>
            <a:r>
              <a:rPr lang="zh-CN" altLang="en-US" b="1" dirty="0" smtClean="0">
                <a:solidFill>
                  <a:srgbClr val="00B050"/>
                </a:solidFill>
              </a:rPr>
              <a:t>：</a:t>
            </a:r>
            <a:endParaRPr lang="en-US" altLang="zh-CN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Run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II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Z’ </a:t>
            </a:r>
            <a:r>
              <a:rPr lang="en-US" altLang="zh-CN" dirty="0" smtClean="0"/>
              <a:t>→2l, 4l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search, </a:t>
            </a:r>
            <a:endParaRPr kumimoji="1" lang="en-US" altLang="zh-CN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defRPr/>
            </a:pP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    Run 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II </a:t>
            </a:r>
            <a:r>
              <a:rPr kumimoji="1" lang="en-US" altLang="zh-CN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Z</a:t>
            </a:r>
            <a:r>
              <a:rPr kumimoji="1" lang="en-US" altLang="zh-CN" dirty="0" err="1" smtClean="0">
                <a:latin typeface="Symbol" panose="05050102010706020507" pitchFamily="18" charset="2"/>
                <a:ea typeface="Arial Unicode MS" panose="020B0604020202020204" pitchFamily="34" charset="-122"/>
                <a:cs typeface="Arial Unicode MS" panose="020B0604020202020204" pitchFamily="34" charset="-122"/>
              </a:rPr>
              <a:t>g</a:t>
            </a:r>
            <a:r>
              <a:rPr kumimoji="1"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 resonance search, </a:t>
            </a:r>
            <a:endParaRPr lang="en-US" altLang="zh-CN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5891840" y="2327073"/>
            <a:ext cx="22342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Statistics:</a:t>
            </a:r>
          </a:p>
          <a:p>
            <a:endParaRPr lang="en-US" altLang="zh-CN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Papers:  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PAS:    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AN:      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talks:    </a:t>
            </a:r>
            <a:r>
              <a:rPr lang="zh-CN" altLang="en-US" b="1" dirty="0" smtClean="0">
                <a:solidFill>
                  <a:srgbClr val="00B050"/>
                </a:solidFill>
              </a:rPr>
              <a:t>（国际）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r>
              <a:rPr lang="en-US" altLang="zh-CN" b="1" dirty="0">
                <a:solidFill>
                  <a:srgbClr val="00B050"/>
                </a:solidFill>
              </a:rPr>
              <a:t>talks:   </a:t>
            </a:r>
            <a:r>
              <a:rPr lang="en-US" altLang="zh-CN" b="1" dirty="0" smtClean="0">
                <a:solidFill>
                  <a:srgbClr val="00B050"/>
                </a:solidFill>
              </a:rPr>
              <a:t> </a:t>
            </a:r>
            <a:r>
              <a:rPr lang="zh-CN" altLang="en-US" b="1" dirty="0">
                <a:solidFill>
                  <a:srgbClr val="00B050"/>
                </a:solidFill>
              </a:rPr>
              <a:t>（</a:t>
            </a:r>
            <a:r>
              <a:rPr lang="zh-CN" altLang="en-US" b="1" dirty="0" smtClean="0">
                <a:solidFill>
                  <a:srgbClr val="00B050"/>
                </a:solidFill>
              </a:rPr>
              <a:t>国内）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endParaRPr lang="en-US" altLang="zh-CN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Contact</a:t>
            </a:r>
            <a:r>
              <a:rPr lang="zh-CN" altLang="en-US" b="1" dirty="0" smtClean="0">
                <a:solidFill>
                  <a:srgbClr val="00B050"/>
                </a:solidFill>
              </a:rPr>
              <a:t>：</a:t>
            </a:r>
            <a:endParaRPr lang="en-US" altLang="zh-CN" b="1" dirty="0">
              <a:solidFill>
                <a:srgbClr val="00B050"/>
              </a:solidFill>
            </a:endParaRPr>
          </a:p>
          <a:p>
            <a:endParaRPr lang="en-US" altLang="zh-CN" b="1" dirty="0" smtClean="0">
              <a:solidFill>
                <a:srgbClr val="00B050"/>
              </a:solidFill>
            </a:endParaRPr>
          </a:p>
          <a:p>
            <a:endParaRPr lang="en-US" altLang="zh-C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8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14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309093"/>
            <a:ext cx="8715903" cy="6472706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141668" y="53581"/>
            <a:ext cx="1878694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高能</a:t>
            </a:r>
            <a:r>
              <a:rPr lang="zh-CN" altLang="en-US" b="1" dirty="0" smtClean="0">
                <a:solidFill>
                  <a:srgbClr val="FFC000"/>
                </a:solidFill>
              </a:rPr>
              <a:t>所陈明水等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75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15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72234"/>
            <a:ext cx="8808339" cy="6609566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4250029" y="172234"/>
            <a:ext cx="1878694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高能</a:t>
            </a:r>
            <a:r>
              <a:rPr lang="zh-CN" altLang="en-US" b="1" dirty="0" smtClean="0">
                <a:solidFill>
                  <a:srgbClr val="FFC000"/>
                </a:solidFill>
              </a:rPr>
              <a:t>所张华桥，北大李晶   等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22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64767" y="55697"/>
            <a:ext cx="242373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arXiv</a:t>
            </a:r>
            <a:r>
              <a:rPr lang="en-US" altLang="zh-CN" sz="2000" dirty="0">
                <a:solidFill>
                  <a:schemeClr val="tx1"/>
                </a:solidFill>
              </a:rPr>
              <a:t>:</a:t>
            </a:r>
            <a:r>
              <a:rPr lang="zh-CN" altLang="en-US" sz="2000" dirty="0">
                <a:solidFill>
                  <a:schemeClr val="tx1"/>
                </a:solidFill>
              </a:rPr>
              <a:t>1607.</a:t>
            </a:r>
            <a:r>
              <a:rPr lang="zh-CN" altLang="en-US" sz="2000" dirty="0" smtClean="0">
                <a:solidFill>
                  <a:schemeClr val="tx1"/>
                </a:solidFill>
              </a:rPr>
              <a:t>06975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Accepted by JHEP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68" y="877290"/>
            <a:ext cx="45652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lang="en-US" altLang="zh-CN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EWK </a:t>
            </a:r>
            <a:r>
              <a:rPr lang="en-US" altLang="zh-CN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Wjj</a:t>
            </a:r>
            <a:r>
              <a:rPr lang="en-US" altLang="zh-CN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simulated by MG at LO,  QCD </a:t>
            </a:r>
            <a:r>
              <a:rPr lang="en-US" altLang="zh-CN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Wjets</a:t>
            </a:r>
            <a:r>
              <a:rPr lang="en-US" altLang="zh-CN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from MG MLM matching</a:t>
            </a:r>
          </a:p>
          <a:p>
            <a:pPr marL="285750" indent="-285750">
              <a:buFont typeface="Wingdings" charset="2"/>
              <a:buChar char="l"/>
            </a:pPr>
            <a:endParaRPr lang="en-US" altLang="zh-CN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l"/>
            </a:pPr>
            <a:r>
              <a:rPr lang="en-US" altLang="zh-CN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DATA-driven </a:t>
            </a:r>
            <a:r>
              <a:rPr lang="en-US" altLang="zh-CN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QCD </a:t>
            </a:r>
            <a:r>
              <a:rPr lang="en-US" altLang="zh-CN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Wjets</a:t>
            </a:r>
            <a:r>
              <a:rPr lang="en-US" altLang="zh-CN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normalization from BDT control</a:t>
            </a:r>
            <a:endParaRPr lang="en-US" altLang="zh-CN" sz="16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l"/>
            </a:pPr>
            <a:endParaRPr lang="en-US" altLang="zh-CN" sz="16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l"/>
            </a:pPr>
            <a:endParaRPr lang="en-US" altLang="zh-CN" sz="16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l"/>
            </a:pPr>
            <a:r>
              <a:rPr lang="en-US" altLang="zh-CN" sz="16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Signal extracted from </a:t>
            </a:r>
            <a:r>
              <a:rPr lang="en-US" altLang="zh-CN" sz="1600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unbinned</a:t>
            </a:r>
            <a:r>
              <a:rPr lang="en-US" altLang="zh-CN" sz="16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maximum likelihood fit to  </a:t>
            </a:r>
            <a:r>
              <a:rPr lang="en-US" altLang="zh-CN" sz="1600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Mjj</a:t>
            </a:r>
            <a:r>
              <a:rPr lang="en-US" altLang="zh-CN" sz="16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charset="2"/>
              <a:buChar char="l"/>
            </a:pPr>
            <a:endParaRPr lang="en-US" altLang="zh-CN" sz="16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l"/>
            </a:pP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Floating QCD 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Wjets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shape</a:t>
            </a:r>
          </a:p>
          <a:p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l"/>
            </a:pP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l"/>
            </a:pP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</a:t>
            </a:r>
            <a:endParaRPr lang="en-US" altLang="zh-CN" sz="16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lvl="1"/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/>
            <a:endParaRPr lang="en-US" altLang="zh-CN" sz="1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泪珠形 8"/>
          <p:cNvSpPr/>
          <p:nvPr/>
        </p:nvSpPr>
        <p:spPr>
          <a:xfrm>
            <a:off x="3221171" y="55697"/>
            <a:ext cx="2727706" cy="687949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C00000"/>
                </a:solidFill>
              </a:rPr>
              <a:t>CMS, 8TeV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343D97AE-759C-3E47-A511-14C7F047253E}" type="slidenum">
              <a:rPr kumimoji="1" lang="zh-CN" altLang="en-US" smtClean="0"/>
              <a:t>16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/>
              <p:cNvSpPr txBox="1"/>
              <p:nvPr/>
            </p:nvSpPr>
            <p:spPr>
              <a:xfrm>
                <a:off x="215730" y="79804"/>
                <a:ext cx="1433056" cy="461665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𝐕𝐁𝐅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0" smtClean="0">
                        <a:latin typeface="Cambria Math"/>
                      </a:rPr>
                      <m:t>𝐖</m:t>
                    </m:r>
                    <m:r>
                      <a:rPr lang="en-US" altLang="zh-CN" sz="2400" b="1" i="0">
                        <a:latin typeface="Cambria Math"/>
                      </a:rPr>
                      <m:t>𝐣𝐣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 </a:t>
                </a:r>
                <a:endParaRPr lang="zh-CN" altLang="en-US" sz="2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0" y="79804"/>
                <a:ext cx="143305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70" y="4069724"/>
            <a:ext cx="2652151" cy="8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17" y="883596"/>
            <a:ext cx="4622380" cy="22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01" y="3476976"/>
            <a:ext cx="3705195" cy="332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2" y="5233324"/>
            <a:ext cx="5242510" cy="14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/>
          <p:cNvSpPr txBox="1"/>
          <p:nvPr/>
        </p:nvSpPr>
        <p:spPr>
          <a:xfrm>
            <a:off x="2156654" y="374314"/>
            <a:ext cx="1613145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北大李晶负责</a:t>
            </a:r>
            <a:endParaRPr lang="en-US" altLang="zh-CN" b="1" dirty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28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" y="3776729"/>
            <a:ext cx="3408796" cy="301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452315" y="49188"/>
            <a:ext cx="266843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"/>
                <a:cs typeface="Arial"/>
              </a:rPr>
              <a:t>CMS-PAS-SMP-14-011/018</a:t>
            </a:r>
            <a:endParaRPr lang="zh-CN" altLang="en-US" sz="1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59971" y="1164134"/>
                <a:ext cx="4565256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lang="en-US" altLang="zh-CN" sz="1600" b="1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QCD Z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b="1" i="1">
                        <a:latin typeface="Cambria Math"/>
                      </a:rPr>
                      <m:t>γ</m:t>
                    </m:r>
                    <m:r>
                      <a:rPr lang="en-US" altLang="zh-CN" sz="1600" b="1" i="1">
                        <a:latin typeface="Cambria Math"/>
                      </a:rPr>
                      <m:t>𝒋𝒋</m:t>
                    </m:r>
                    <m:r>
                      <a:rPr lang="en-US" altLang="zh-CN" sz="16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CN" sz="1600" b="1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 MC Shape + DD Normalization </a:t>
                </a:r>
                <a:endParaRPr lang="zh-CN" altLang="en-US" sz="1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charset="2"/>
                  <a:buChar char="l"/>
                </a:pPr>
                <a:r>
                  <a:rPr lang="en-US" altLang="zh-CN" sz="1600" b="1" dirty="0" smtClean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Jet/Electron Fake Photon</a:t>
                </a:r>
                <a:endParaRPr lang="en-US" altLang="zh-CN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charset="2"/>
                  <a:buChar char="l"/>
                </a:pPr>
                <a:r>
                  <a:rPr lang="en-US" altLang="zh-CN" sz="1600" b="1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Jet fake Electron:  MET Template</a:t>
                </a:r>
              </a:p>
              <a:p>
                <a:pPr marL="285750" indent="-285750">
                  <a:buFont typeface="Wingdings" charset="2"/>
                  <a:buChar char="l"/>
                </a:pPr>
                <a:r>
                  <a:rPr lang="en-US" altLang="zh-CN" sz="16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Signal Extracted from binned </a:t>
                </a:r>
                <a:endParaRPr lang="en-US" altLang="zh-CN" sz="16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  <a:p>
                <a:r>
                  <a:rPr lang="en-US" altLang="zh-CN" sz="1600" b="1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       </a:t>
                </a:r>
                <a:r>
                  <a:rPr lang="en-US" altLang="zh-CN" sz="16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Mjj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 fit  [400-800], [800- ] </a:t>
                </a:r>
                <a:r>
                  <a:rPr lang="en-US" altLang="zh-CN" sz="16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GeV</a:t>
                </a:r>
                <a:endParaRPr lang="en-US" altLang="zh-CN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charset="2"/>
                  <a:buChar char="l"/>
                </a:pPr>
                <a:endParaRPr lang="en-US" altLang="zh-CN" sz="1200" b="1" dirty="0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  <a:p>
                <a:r>
                  <a:rPr lang="en-US" altLang="zh-CN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Two Opposite Sign Leptons with PT&gt;20GeV</a:t>
                </a:r>
              </a:p>
              <a:p>
                <a:r>
                  <a:rPr lang="en-US" altLang="zh-CN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Photon PT&gt;25GeV</a:t>
                </a:r>
              </a:p>
              <a:p>
                <a:r>
                  <a:rPr lang="en-US" altLang="zh-CN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Two Jets with PT&gt;30GeV</a:t>
                </a:r>
              </a:p>
              <a:p>
                <a:r>
                  <a:rPr lang="en-US" altLang="zh-CN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70GeV&lt;</a:t>
                </a:r>
                <a:r>
                  <a:rPr lang="en-US" altLang="zh-CN" sz="12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mll</a:t>
                </a:r>
                <a:r>
                  <a:rPr lang="en-US" altLang="zh-CN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&lt;110GeV</a:t>
                </a:r>
              </a:p>
              <a:p>
                <a:endParaRPr lang="en-US" altLang="zh-CN" sz="1600" b="1" dirty="0" smtClean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1600" b="1" dirty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1600" b="1" dirty="0" smtClean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285750" indent="-285750">
                  <a:buFont typeface="Wingdings" charset="2"/>
                  <a:buChar char="l"/>
                </a:pPr>
                <a:endParaRPr lang="en-US" altLang="zh-CN" sz="1600" b="1" dirty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285750" indent="-285750">
                  <a:buFont typeface="Wingdings" charset="2"/>
                  <a:buChar char="l"/>
                </a:pPr>
                <a:endParaRPr lang="en-US" altLang="zh-CN" sz="1600" b="1" dirty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285750" indent="-285750">
                  <a:buFont typeface="Wingdings" charset="2"/>
                  <a:buChar char="l"/>
                </a:pPr>
                <a:endParaRPr lang="en-US" altLang="zh-CN" sz="1600" b="1" dirty="0" smtClean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285750" indent="-285750">
                  <a:buFont typeface="Wingdings" charset="2"/>
                  <a:buChar char="l"/>
                </a:pPr>
                <a:endParaRPr lang="en-US" altLang="zh-CN" sz="1600" b="1" dirty="0" smtClean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1600" b="1" dirty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1600" b="1" dirty="0" smtClean="0">
                  <a:solidFill>
                    <a:schemeClr val="bg2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r>
                  <a:rPr lang="en-US" altLang="zh-CN" sz="1600" b="1" dirty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1600" b="1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      </a:t>
                </a:r>
                <a:endParaRPr lang="zh-CN" altLang="en-US" sz="1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1600" b="1" dirty="0" smtClean="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r>
                  <a:rPr lang="en-US" altLang="zh-CN" sz="1600" b="1" dirty="0">
                    <a:solidFill>
                      <a:srgbClr val="FF0000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   </a:t>
                </a:r>
                <a:endParaRPr lang="en-US" altLang="zh-CN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lvl="1"/>
                <a:endParaRPr lang="en-US" altLang="zh-CN" sz="16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lvl="1"/>
                <a:endParaRPr lang="en-US" altLang="zh-CN" sz="16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1" y="1164134"/>
                <a:ext cx="4565256" cy="5693866"/>
              </a:xfrm>
              <a:prstGeom prst="rect">
                <a:avLst/>
              </a:prstGeom>
              <a:blipFill rotWithShape="0">
                <a:blip r:embed="rId3"/>
                <a:stretch>
                  <a:fillRect l="-534" t="-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泪珠形 8"/>
          <p:cNvSpPr/>
          <p:nvPr/>
        </p:nvSpPr>
        <p:spPr>
          <a:xfrm>
            <a:off x="2133813" y="78624"/>
            <a:ext cx="2727706" cy="687949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C00000"/>
                </a:solidFill>
              </a:rPr>
              <a:t>CMS, 8TeV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343D97AE-759C-3E47-A511-14C7F047253E}" type="slidenum">
              <a:rPr kumimoji="1" lang="zh-CN" altLang="en-US" smtClean="0"/>
              <a:t>17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/>
              <p:cNvSpPr txBox="1"/>
              <p:nvPr/>
            </p:nvSpPr>
            <p:spPr>
              <a:xfrm>
                <a:off x="199463" y="70314"/>
                <a:ext cx="2080097" cy="461665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𝑽𝑩𝑺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m:rPr>
                        <m:sty m:val="p"/>
                      </m:rPr>
                      <a:rPr lang="el-GR" altLang="zh-CN" sz="2400" b="1" i="1">
                        <a:latin typeface="Cambria Math"/>
                      </a:rPr>
                      <m:t>γ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1" i="1" smtClean="0">
                        <a:latin typeface="Cambria Math"/>
                      </a:rPr>
                      <m:t>𝒁</m:t>
                    </m:r>
                    <m:r>
                      <m:rPr>
                        <m:sty m:val="p"/>
                      </m:rPr>
                      <a:rPr lang="el-GR" altLang="zh-CN" sz="2400" b="1" i="1" smtClean="0">
                        <a:latin typeface="Cambria Math"/>
                      </a:rPr>
                      <m:t>γ</m:t>
                    </m:r>
                    <m:r>
                      <a:rPr lang="en-US" altLang="zh-CN" sz="2400" b="1" i="1">
                        <a:latin typeface="Cambria Math"/>
                      </a:rPr>
                      <m:t>𝒋𝒋</m:t>
                    </m:r>
                  </m:oMath>
                </a14:m>
                <a:r>
                  <a:rPr lang="en-US" altLang="zh-CN" sz="2400" b="1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endParaRPr lang="zh-CN" altLang="en-US" sz="2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1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3" y="70314"/>
                <a:ext cx="208009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837640" y="4419547"/>
                <a:ext cx="4059303" cy="1343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 err="1" smtClean="0">
                    <a:solidFill>
                      <a:srgbClr val="FFC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aQGC</a:t>
                </a:r>
                <a:r>
                  <a:rPr lang="en-US" altLang="zh-CN" sz="16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zh-CN" sz="16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limit  </a:t>
                </a:r>
              </a:p>
              <a:p>
                <a:r>
                  <a:rPr lang="en-US" altLang="zh-CN" sz="16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set   </a:t>
                </a:r>
              </a:p>
              <a:p>
                <a:r>
                  <a:rPr lang="en-US" altLang="zh-CN" sz="16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based on</a:t>
                </a:r>
              </a:p>
              <a:p>
                <a:r>
                  <a:rPr lang="en-US" altLang="zh-CN" sz="16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rgbClr val="FFC000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𝑴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rgbClr val="FFC000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𝒁</m:t>
                        </m:r>
                        <m:r>
                          <a:rPr lang="zh-CN" altLang="en-US" sz="1600" b="1" i="1" smtClean="0">
                            <a:solidFill>
                              <a:srgbClr val="FFC000"/>
                            </a:solidFill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𝜸</m:t>
                        </m:r>
                      </m:sub>
                    </m:sSub>
                  </m:oMath>
                </a14:m>
                <a:endParaRPr lang="en-US" altLang="zh-CN" sz="1600" b="1" dirty="0">
                  <a:solidFill>
                    <a:srgbClr val="FFC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40" y="4419547"/>
                <a:ext cx="4059303" cy="1343381"/>
              </a:xfrm>
              <a:prstGeom prst="rect">
                <a:avLst/>
              </a:prstGeom>
              <a:blipFill rotWithShape="0">
                <a:blip r:embed="rId5"/>
                <a:stretch>
                  <a:fillRect l="-901" t="-1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2" y="2918000"/>
            <a:ext cx="3985727" cy="6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42" y="2582367"/>
            <a:ext cx="700410" cy="25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 bwMode="auto">
          <a:xfrm>
            <a:off x="3464582" y="2424535"/>
            <a:ext cx="5078239" cy="143419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ヒラギノ角ゴ ProN W3" charset="0"/>
              <a:cs typeface="ヒラギノ角ゴ ProN W3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24203" y="2522880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First Evidence!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518" y="429179"/>
            <a:ext cx="3198243" cy="18358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2673" y="4018226"/>
            <a:ext cx="3883861" cy="2806277"/>
          </a:xfrm>
          <a:prstGeom prst="rect">
            <a:avLst/>
          </a:prstGeom>
        </p:spPr>
      </p:pic>
      <p:sp>
        <p:nvSpPr>
          <p:cNvPr id="24" name="TextBox 13"/>
          <p:cNvSpPr txBox="1"/>
          <p:nvPr/>
        </p:nvSpPr>
        <p:spPr>
          <a:xfrm>
            <a:off x="3863734" y="1547302"/>
            <a:ext cx="1760469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北大张冯望东、张照茹负责</a:t>
            </a:r>
            <a:endParaRPr lang="en-US" altLang="zh-CN" b="1" dirty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21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38" y="2937387"/>
            <a:ext cx="4364513" cy="384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18</a:t>
            </a:fld>
            <a:endParaRPr lang="en-US"/>
          </a:p>
        </p:txBody>
      </p:sp>
      <p:sp>
        <p:nvSpPr>
          <p:cNvPr id="3" name="AutoShape 2" descr="muon spec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51" y="98675"/>
            <a:ext cx="850711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LFV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24633"/>
            <a:ext cx="3508900" cy="31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75" y="709815"/>
            <a:ext cx="5386837" cy="16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30725" y="75833"/>
            <a:ext cx="4660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ATLAS</a:t>
            </a:r>
            <a:r>
              <a:rPr lang="en-US" altLang="zh-CN" b="1" dirty="0">
                <a:solidFill>
                  <a:srgbClr val="FF0000"/>
                </a:solidFill>
              </a:rPr>
              <a:t> </a:t>
            </a:r>
            <a:r>
              <a:rPr lang="en-US" altLang="zh-CN" b="1" dirty="0" smtClean="0">
                <a:solidFill>
                  <a:srgbClr val="FFC000"/>
                </a:solidFill>
              </a:rPr>
              <a:t>2015</a:t>
            </a:r>
            <a:r>
              <a:rPr lang="en-US" altLang="zh-CN" b="1" dirty="0" smtClean="0">
                <a:solidFill>
                  <a:srgbClr val="FF0000"/>
                </a:solidFill>
              </a:rPr>
              <a:t>  arXiv:1607.08079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CMS-PAS-EXO-16-001  </a:t>
            </a:r>
            <a:r>
              <a:rPr lang="en-US" altLang="zh-CN" b="1" dirty="0" smtClean="0">
                <a:solidFill>
                  <a:srgbClr val="FFC000"/>
                </a:solidFill>
              </a:rPr>
              <a:t>2015</a:t>
            </a:r>
            <a:endParaRPr lang="en-US" altLang="zh-CN" b="1" dirty="0">
              <a:solidFill>
                <a:srgbClr val="FFC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7794" y="5022559"/>
                <a:ext cx="1426828" cy="461665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dirty="0" smtClean="0">
                          <a:latin typeface="Cambria Math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altLang="zh-CN" sz="2400">
                          <a:latin typeface="Cambria Math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ττ</m:t>
                      </m: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94" y="5022559"/>
                <a:ext cx="142682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698178" y="4330062"/>
            <a:ext cx="3545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2015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CMS-PAS-EXO-16-008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98178" y="6107668"/>
            <a:ext cx="2843511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高能所</a:t>
            </a:r>
            <a:r>
              <a:rPr lang="en-US" altLang="zh-CN" sz="2400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Romeo</a:t>
            </a:r>
            <a:r>
              <a:rPr lang="zh-CN" altLang="en-US" sz="2400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负责</a:t>
            </a:r>
            <a:endParaRPr lang="en-US" altLang="zh-CN" sz="2400" b="1" dirty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0426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50" y="133179"/>
            <a:ext cx="5122951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VLQ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CMS-PAS-B2G-16-001,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JHEP01(2016)166</a:t>
            </a:r>
            <a:endParaRPr lang="en-US" altLang="zh-CN" sz="2000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84" y="962820"/>
            <a:ext cx="2446563" cy="205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0" y="849962"/>
            <a:ext cx="3068049" cy="216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0" y="3416265"/>
            <a:ext cx="3591473" cy="32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6855357" y="3199451"/>
            <a:ext cx="2139418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高能所张华桥负责</a:t>
            </a:r>
            <a:endParaRPr lang="en-US" altLang="zh-CN" b="1" dirty="0" smtClean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b="1" dirty="0">
                <a:ea typeface="Cambria Math" panose="02040503050406030204" pitchFamily="18" charset="0"/>
              </a:rPr>
              <a:t>Excited b</a:t>
            </a:r>
            <a:r>
              <a:rPr lang="en-US" altLang="zh-CN" b="1" dirty="0" smtClean="0">
                <a:ea typeface="Cambria Math" panose="02040503050406030204" pitchFamily="18" charset="0"/>
              </a:rPr>
              <a:t>*-&gt;</a:t>
            </a:r>
            <a:r>
              <a:rPr lang="en-US" altLang="zh-CN" b="1" dirty="0" err="1" smtClean="0">
                <a:ea typeface="Cambria Math" panose="02040503050406030204" pitchFamily="18" charset="0"/>
              </a:rPr>
              <a:t>tW</a:t>
            </a:r>
            <a:endParaRPr lang="en-US" altLang="zh-CN" b="1" dirty="0">
              <a:ea typeface="Cambria Math" panose="02040503050406030204" pitchFamily="18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893916" y="3201853"/>
            <a:ext cx="249495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高能所廖红波等负责</a:t>
            </a:r>
            <a:endParaRPr lang="en-US" altLang="zh-CN" b="1" dirty="0" smtClean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028" y="1545278"/>
            <a:ext cx="2733972" cy="14529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734" y="4468961"/>
            <a:ext cx="4739425" cy="2312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163" y="256977"/>
            <a:ext cx="31908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1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F4A-F9B8-46E4-B18B-CBA56F7CFF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2059" y="1220107"/>
            <a:ext cx="5137863" cy="3879075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Overview 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Physics Analysis 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Detector Upgrade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9212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" y="4211612"/>
            <a:ext cx="3220420" cy="2646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" y="1867151"/>
            <a:ext cx="3747042" cy="234446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21" y="3960236"/>
            <a:ext cx="4660434" cy="5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95" y="3331586"/>
            <a:ext cx="534616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21" y="2411658"/>
            <a:ext cx="47815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55" y="3373683"/>
            <a:ext cx="3307535" cy="348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61115" y="779264"/>
            <a:ext cx="8377291" cy="11387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Although Run2 Data don’t support the 750GeV/2TeV excess, Di-boson search has become a hot topic at LHC</a:t>
            </a:r>
          </a:p>
          <a:p>
            <a:r>
              <a:rPr lang="en-US" altLang="zh-CN" sz="2000" b="1" i="1" dirty="0" smtClean="0"/>
              <a:t>             Spin 0/1/2:   Higgs/</a:t>
            </a:r>
            <a:r>
              <a:rPr lang="en-US" altLang="zh-CN" sz="2000" b="1" i="1" dirty="0" err="1" smtClean="0"/>
              <a:t>Radion</a:t>
            </a:r>
            <a:r>
              <a:rPr lang="en-US" altLang="zh-CN" sz="2000" b="1" i="1" dirty="0" smtClean="0"/>
              <a:t>, W’/Z</a:t>
            </a:r>
            <a:r>
              <a:rPr lang="en-US" altLang="zh-CN" sz="2000" b="1" i="1" dirty="0"/>
              <a:t>’, Graviton </a:t>
            </a:r>
            <a:endParaRPr lang="zh-CN" altLang="en-US" sz="2000" b="1" i="1" dirty="0"/>
          </a:p>
        </p:txBody>
      </p:sp>
      <p:sp>
        <p:nvSpPr>
          <p:cNvPr id="11" name="TextBox 3"/>
          <p:cNvSpPr txBox="1"/>
          <p:nvPr/>
        </p:nvSpPr>
        <p:spPr>
          <a:xfrm>
            <a:off x="118751" y="133179"/>
            <a:ext cx="6114624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Di-boson (W,Z,</a:t>
            </a:r>
            <a:r>
              <a:rPr lang="el-GR" altLang="zh-CN" sz="2400" b="1" dirty="0" smtClean="0">
                <a:ea typeface="宋体" panose="02010600030101010101" pitchFamily="2" charset="-122"/>
              </a:rPr>
              <a:t>γ</a:t>
            </a:r>
            <a:r>
              <a:rPr lang="en-US" altLang="zh-CN" sz="2400" b="1" dirty="0" smtClean="0">
                <a:ea typeface="宋体" panose="02010600030101010101" pitchFamily="2" charset="-122"/>
              </a:rPr>
              <a:t>,</a:t>
            </a:r>
            <a:r>
              <a:rPr lang="en-US" altLang="zh-CN" sz="2400" b="1" dirty="0" smtClean="0"/>
              <a:t>H) Resonance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400377" y="5027474"/>
            <a:ext cx="2240924" cy="175432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IHEP, SJTU </a:t>
            </a:r>
            <a:r>
              <a:rPr lang="el-GR" altLang="zh-CN" dirty="0" smtClean="0">
                <a:solidFill>
                  <a:srgbClr val="FFC000"/>
                </a:solidFill>
                <a:ea typeface="宋体" panose="02010600030101010101" pitchFamily="2" charset="-122"/>
              </a:rPr>
              <a:t>γγ</a:t>
            </a:r>
            <a:r>
              <a:rPr lang="en-US" altLang="zh-CN" dirty="0" smtClean="0">
                <a:solidFill>
                  <a:srgbClr val="FFC000"/>
                </a:solidFill>
                <a:ea typeface="宋体" panose="02010600030101010101" pitchFamily="2" charset="-122"/>
              </a:rPr>
              <a:t>, </a:t>
            </a:r>
            <a:r>
              <a:rPr lang="en-US" altLang="zh-CN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hh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r>
              <a:rPr lang="en-US" altLang="zh-CN" dirty="0" smtClean="0">
                <a:solidFill>
                  <a:srgbClr val="FFC000"/>
                </a:solidFill>
              </a:rPr>
              <a:t>IHEP  ZZ, Z</a:t>
            </a:r>
            <a:r>
              <a:rPr lang="el-GR" altLang="zh-CN" dirty="0" smtClean="0">
                <a:solidFill>
                  <a:srgbClr val="FFC000"/>
                </a:solidFill>
                <a:ea typeface="宋体" panose="02010600030101010101" pitchFamily="2" charset="-122"/>
              </a:rPr>
              <a:t>γ</a:t>
            </a:r>
            <a:endParaRPr lang="en-US" altLang="zh-CN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r>
              <a:rPr lang="en-US" altLang="zh-CN" dirty="0" smtClean="0">
                <a:solidFill>
                  <a:srgbClr val="FFC000"/>
                </a:solidFill>
                <a:ea typeface="宋体" panose="02010600030101010101" pitchFamily="2" charset="-122"/>
              </a:rPr>
              <a:t>SDU,NJU   ZZ, WW</a:t>
            </a:r>
          </a:p>
          <a:p>
            <a:r>
              <a:rPr lang="en-US" altLang="zh-CN" dirty="0" smtClean="0">
                <a:solidFill>
                  <a:srgbClr val="FFC000"/>
                </a:solidFill>
              </a:rPr>
              <a:t>USTC  VBS WW</a:t>
            </a:r>
          </a:p>
          <a:p>
            <a:r>
              <a:rPr lang="en-US" altLang="zh-CN" dirty="0" smtClean="0">
                <a:solidFill>
                  <a:srgbClr val="FFC000"/>
                </a:solidFill>
              </a:rPr>
              <a:t>PKU:  WW,WZ,WH</a:t>
            </a:r>
          </a:p>
          <a:p>
            <a:r>
              <a:rPr lang="en-US" altLang="zh-CN" dirty="0" smtClean="0">
                <a:solidFill>
                  <a:srgbClr val="FFC000"/>
                </a:solidFill>
              </a:rPr>
              <a:t>….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048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99" y="3617139"/>
            <a:ext cx="4441459" cy="31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97" y="116819"/>
            <a:ext cx="1671258" cy="3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05" y="88381"/>
            <a:ext cx="8876025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CMS   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ICHEP2016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                     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CMS-PAS-B2G-16-020     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90" y="676546"/>
            <a:ext cx="2990485" cy="25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40574" y="756564"/>
                <a:ext cx="4897431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low and high mass searches: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altLang="zh-CN" b="1" dirty="0" smtClean="0"/>
                  <a:t>0.45,0.6</a:t>
                </a:r>
              </a:p>
              <a:p>
                <a:r>
                  <a:rPr lang="pl-PL" altLang="zh-CN" b="1" dirty="0"/>
                  <a:t>W and Z regions 65-95 / 75-105 </a:t>
                </a:r>
                <a:r>
                  <a:rPr lang="en-US" altLang="zh-CN" b="1" dirty="0" smtClean="0"/>
                  <a:t>GeV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" y="756564"/>
                <a:ext cx="489743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868" t="-3704" b="-1296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4" y="1529395"/>
            <a:ext cx="3564551" cy="53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310643" y="1962605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JME-14-002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590452" y="5610765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Comparable with 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</a:rPr>
              <a:t>ATLAS-CONF-16-062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01" y="1526016"/>
            <a:ext cx="2735111" cy="21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/>
          <p:cNvSpPr txBox="1"/>
          <p:nvPr/>
        </p:nvSpPr>
        <p:spPr>
          <a:xfrm>
            <a:off x="3482755" y="4375140"/>
            <a:ext cx="886944" cy="120032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北大</a:t>
            </a:r>
            <a:endParaRPr lang="en-US" altLang="zh-CN" b="1" dirty="0" smtClean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黄璜、徐子骏</a:t>
            </a:r>
            <a:endParaRPr lang="en-US" altLang="zh-CN" b="1" dirty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b="1" dirty="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负责</a:t>
            </a:r>
            <a:endParaRPr lang="en-US" altLang="zh-CN" b="1" dirty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2730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F4A-F9B8-46E4-B18B-CBA56F7CFF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455287" y="2157817"/>
            <a:ext cx="624013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Baghdad" charset="0"/>
              </a:defRPr>
            </a:lvl1pPr>
            <a:lvl2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2pPr>
            <a:lvl3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3pPr>
            <a:lvl4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4pPr>
            <a:lvl5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5pPr>
            <a:lvl6pPr marL="4968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6pPr>
            <a:lvl7pPr marL="9540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7pPr>
            <a:lvl8pPr marL="14112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8pPr>
            <a:lvl9pPr marL="18684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9pPr>
          </a:lstStyle>
          <a:p>
            <a:pPr algn="l"/>
            <a:r>
              <a:rPr lang="en-US" altLang="zh-CN" sz="4000" dirty="0">
                <a:solidFill>
                  <a:srgbClr val="002060"/>
                </a:solidFill>
              </a:rPr>
              <a:t>3</a:t>
            </a:r>
            <a:r>
              <a:rPr lang="en-US" altLang="zh-CN" sz="4000" dirty="0" smtClean="0">
                <a:solidFill>
                  <a:srgbClr val="002060"/>
                </a:solidFill>
              </a:rPr>
              <a:t>. </a:t>
            </a:r>
            <a:r>
              <a:rPr lang="en-US" altLang="zh-CN" sz="4000" dirty="0" smtClean="0">
                <a:solidFill>
                  <a:srgbClr val="002060"/>
                </a:solidFill>
              </a:rPr>
              <a:t>Detector Upgrade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65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1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194" y="918288"/>
            <a:ext cx="5030794" cy="332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9217"/>
          <p:cNvSpPr txBox="1">
            <a:spLocks noChangeArrowheads="1"/>
          </p:cNvSpPr>
          <p:nvPr/>
        </p:nvSpPr>
        <p:spPr bwMode="auto">
          <a:xfrm>
            <a:off x="355242" y="4028794"/>
            <a:ext cx="2484673" cy="14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b="1" dirty="0" err="1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Endcap</a:t>
            </a:r>
            <a:r>
              <a:rPr lang="en-US" altLang="zh-CN" sz="2000" b="1" dirty="0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000" b="1" dirty="0" err="1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HGCalo</a:t>
            </a:r>
            <a:r>
              <a:rPr lang="zh-CN" altLang="en-US" sz="2000" b="1" dirty="0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：</a:t>
            </a:r>
            <a:endParaRPr lang="en-US" altLang="zh-CN" sz="1600" b="1" dirty="0" smtClean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  <a:p>
            <a:pPr indent="-341313" algn="just">
              <a:spcBef>
                <a:spcPts val="50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600" b="1" dirty="0" smtClean="0">
                <a:latin typeface="华文楷体" pitchFamily="2" charset="-122"/>
                <a:ea typeface="华文楷体" pitchFamily="2" charset="-122"/>
                <a:cs typeface="华文楷体"/>
              </a:rPr>
              <a:t>端盖内圈</a:t>
            </a:r>
            <a:r>
              <a:rPr lang="zh-CN" altLang="en-US" sz="1600" b="1" dirty="0" smtClean="0">
                <a:latin typeface="华文楷体" pitchFamily="2" charset="-122"/>
                <a:ea typeface="华文楷体" pitchFamily="2" charset="-122"/>
              </a:rPr>
              <a:t>高粒度</a:t>
            </a:r>
            <a:r>
              <a:rPr lang="zh-TW" altLang="en-US" sz="1600" b="1" dirty="0" smtClean="0">
                <a:latin typeface="华文楷体" pitchFamily="2" charset="-122"/>
                <a:ea typeface="华文楷体" pitchFamily="2" charset="-122"/>
                <a:cs typeface="华文楷体"/>
              </a:rPr>
              <a:t>量能器</a:t>
            </a:r>
            <a:r>
              <a:rPr lang="zh-CN" altLang="en-US" sz="1600" b="1" dirty="0" smtClean="0">
                <a:latin typeface="华文楷体" pitchFamily="2" charset="-122"/>
                <a:ea typeface="华文楷体" pitchFamily="2" charset="-122"/>
                <a:cs typeface="华文楷体"/>
              </a:rPr>
              <a:t>升级（高能所）</a:t>
            </a:r>
            <a:endParaRPr lang="en-US" altLang="zh-CN" sz="1600" b="1" dirty="0" smtClean="0">
              <a:latin typeface="华文楷体" pitchFamily="2" charset="-122"/>
              <a:ea typeface="华文楷体" pitchFamily="2" charset="-122"/>
              <a:cs typeface="华文楷体"/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 flipV="1">
            <a:off x="2162908" y="3632162"/>
            <a:ext cx="1336430" cy="3243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FF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5" name="直接箭头连接符 34"/>
          <p:cNvCxnSpPr/>
          <p:nvPr/>
        </p:nvCxnSpPr>
        <p:spPr bwMode="auto">
          <a:xfrm flipH="1" flipV="1">
            <a:off x="4333413" y="3766234"/>
            <a:ext cx="235178" cy="74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>
            <a:off x="4033296" y="3067050"/>
            <a:ext cx="36679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直接连接符 44"/>
          <p:cNvCxnSpPr/>
          <p:nvPr/>
        </p:nvCxnSpPr>
        <p:spPr bwMode="auto">
          <a:xfrm flipV="1">
            <a:off x="3745264" y="3067050"/>
            <a:ext cx="288032" cy="3600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直接连接符 46"/>
          <p:cNvCxnSpPr/>
          <p:nvPr/>
        </p:nvCxnSpPr>
        <p:spPr bwMode="auto">
          <a:xfrm flipV="1">
            <a:off x="3499338" y="3427090"/>
            <a:ext cx="245926" cy="10741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/>
          <p:nvPr/>
        </p:nvCxnSpPr>
        <p:spPr bwMode="auto">
          <a:xfrm flipV="1">
            <a:off x="3499338" y="3956538"/>
            <a:ext cx="900753" cy="1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itle 1"/>
          <p:cNvSpPr txBox="1">
            <a:spLocks/>
          </p:cNvSpPr>
          <p:nvPr/>
        </p:nvSpPr>
        <p:spPr>
          <a:xfrm>
            <a:off x="33200" y="266700"/>
            <a:ext cx="9110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CMS </a:t>
            </a:r>
            <a:r>
              <a:rPr lang="en-US" altLang="zh-CN" sz="2800" b="1" dirty="0" err="1" smtClean="0">
                <a:latin typeface="华文楷体"/>
                <a:ea typeface="华文楷体"/>
                <a:cs typeface="华文楷体"/>
              </a:rPr>
              <a:t>PhaseII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Upgrade projects of Chinese Group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42" name="直接连接符 46"/>
          <p:cNvCxnSpPr/>
          <p:nvPr/>
        </p:nvCxnSpPr>
        <p:spPr bwMode="auto">
          <a:xfrm flipV="1">
            <a:off x="3499338" y="3534508"/>
            <a:ext cx="0" cy="4220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直接箭头连接符 34"/>
          <p:cNvCxnSpPr/>
          <p:nvPr/>
        </p:nvCxnSpPr>
        <p:spPr bwMode="auto">
          <a:xfrm flipH="1" flipV="1">
            <a:off x="4400091" y="3161766"/>
            <a:ext cx="168500" cy="1348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0" name="直接箭头连接符 34"/>
          <p:cNvCxnSpPr/>
          <p:nvPr/>
        </p:nvCxnSpPr>
        <p:spPr bwMode="auto">
          <a:xfrm flipV="1">
            <a:off x="4568591" y="3161766"/>
            <a:ext cx="581799" cy="1348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直接箭头连接符 34"/>
          <p:cNvCxnSpPr/>
          <p:nvPr/>
        </p:nvCxnSpPr>
        <p:spPr bwMode="auto">
          <a:xfrm flipH="1" flipV="1">
            <a:off x="5767754" y="3206889"/>
            <a:ext cx="1485900" cy="1567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直接箭头连接符 34"/>
          <p:cNvCxnSpPr/>
          <p:nvPr/>
        </p:nvCxnSpPr>
        <p:spPr bwMode="auto">
          <a:xfrm flipH="1" flipV="1">
            <a:off x="6167086" y="3206889"/>
            <a:ext cx="1086568" cy="1567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9" name="文本框 9217"/>
          <p:cNvSpPr txBox="1">
            <a:spLocks noChangeArrowheads="1"/>
          </p:cNvSpPr>
          <p:nvPr/>
        </p:nvSpPr>
        <p:spPr bwMode="auto">
          <a:xfrm>
            <a:off x="3387411" y="4510454"/>
            <a:ext cx="2667748" cy="139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just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b="1" dirty="0" err="1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Endcap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l-GR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μ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detector(GEM)</a:t>
            </a:r>
          </a:p>
          <a:p>
            <a:pPr indent="-341313" algn="just">
              <a:spcBef>
                <a:spcPts val="50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600" b="1" dirty="0" smtClean="0">
                <a:latin typeface="华文楷体"/>
                <a:ea typeface="华文楷体"/>
                <a:cs typeface="华文楷体"/>
              </a:rPr>
              <a:t>端盖内圈第一、第二层</a:t>
            </a:r>
            <a:r>
              <a:rPr lang="en-US" altLang="zh-CN" sz="1600" b="1" dirty="0" smtClean="0">
                <a:latin typeface="华文楷体"/>
                <a:ea typeface="华文楷体"/>
                <a:cs typeface="华文楷体"/>
              </a:rPr>
              <a:t>GEM </a:t>
            </a:r>
            <a:r>
              <a:rPr lang="en-US" altLang="zh-CN" sz="1600" b="1" dirty="0" err="1" smtClean="0">
                <a:latin typeface="华文楷体"/>
                <a:ea typeface="华文楷体"/>
                <a:cs typeface="华文楷体"/>
              </a:rPr>
              <a:t>探测器</a:t>
            </a:r>
            <a:r>
              <a:rPr lang="zh-CN" altLang="en-US" sz="1600" b="1" dirty="0" smtClean="0">
                <a:latin typeface="华文楷体"/>
                <a:ea typeface="华文楷体"/>
                <a:cs typeface="华文楷体"/>
              </a:rPr>
              <a:t>和最内圈</a:t>
            </a:r>
            <a:r>
              <a:rPr lang="en-US" altLang="zh-CN" sz="1600" b="1" dirty="0" smtClean="0">
                <a:latin typeface="华文楷体"/>
                <a:ea typeface="华文楷体"/>
                <a:cs typeface="华文楷体"/>
              </a:rPr>
              <a:t>ME0</a:t>
            </a:r>
            <a:r>
              <a:rPr lang="zh-CN" altLang="en-US" sz="1600" b="1" dirty="0" smtClean="0">
                <a:latin typeface="华文楷体"/>
                <a:ea typeface="华文楷体"/>
                <a:cs typeface="华文楷体"/>
              </a:rPr>
              <a:t>探测器 </a:t>
            </a:r>
            <a:r>
              <a:rPr lang="en-US" altLang="zh-CN" sz="1600" b="1" dirty="0" smtClean="0"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1600" b="1" dirty="0" smtClean="0">
                <a:latin typeface="华文楷体"/>
                <a:ea typeface="华文楷体"/>
                <a:cs typeface="华文楷体"/>
              </a:rPr>
              <a:t>（北京大学）</a:t>
            </a:r>
            <a:endParaRPr lang="en-US" altLang="zh-CN" sz="1600" b="1" dirty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  <a:p>
            <a:pPr marL="341313" indent="-341313"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b="1" dirty="0" smtClean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3" name="文本框 9217"/>
          <p:cNvSpPr txBox="1">
            <a:spLocks noChangeArrowheads="1"/>
          </p:cNvSpPr>
          <p:nvPr/>
        </p:nvSpPr>
        <p:spPr bwMode="auto">
          <a:xfrm>
            <a:off x="6435969" y="4677273"/>
            <a:ext cx="2373922" cy="17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b="1" dirty="0" err="1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Endcap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l-GR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μ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detector</a:t>
            </a:r>
          </a:p>
          <a:p>
            <a:pPr algn="ctr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Glass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mRPC</a:t>
            </a:r>
            <a:endParaRPr lang="en-US" altLang="zh-CN" sz="2000" b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indent="-341313" algn="just">
              <a:spcBef>
                <a:spcPts val="50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1600" b="1" dirty="0" smtClean="0">
                <a:latin typeface="华文楷体"/>
                <a:ea typeface="华文楷体"/>
                <a:cs typeface="华文楷体"/>
              </a:rPr>
              <a:t>端盖内圈第三、第四层玻璃多层</a:t>
            </a:r>
            <a:r>
              <a:rPr lang="en-US" altLang="zh-CN" sz="1600" b="1" dirty="0" err="1" smtClean="0">
                <a:latin typeface="华文楷体"/>
                <a:ea typeface="华文楷体"/>
                <a:cs typeface="华文楷体"/>
              </a:rPr>
              <a:t>RPC探测器</a:t>
            </a:r>
            <a:endParaRPr lang="en-US" altLang="zh-CN" sz="1600" b="1" dirty="0" smtClean="0">
              <a:latin typeface="华文楷体"/>
              <a:ea typeface="华文楷体"/>
              <a:cs typeface="华文楷体"/>
            </a:endParaRPr>
          </a:p>
          <a:p>
            <a:pPr indent="-341313" algn="just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600" b="1" dirty="0" smtClean="0">
                <a:latin typeface="华文楷体"/>
                <a:ea typeface="华文楷体"/>
                <a:cs typeface="华文楷体"/>
              </a:rPr>
              <a:t>        </a:t>
            </a:r>
            <a:r>
              <a:rPr lang="zh-CN" altLang="en-US" sz="1600" b="1" dirty="0" smtClean="0">
                <a:latin typeface="华文楷体"/>
                <a:ea typeface="华文楷体"/>
                <a:cs typeface="华文楷体"/>
              </a:rPr>
              <a:t>（清华大学）</a:t>
            </a:r>
            <a:endParaRPr lang="en-US" altLang="zh-CN" sz="1600" b="1" dirty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5242" y="5433646"/>
            <a:ext cx="2806715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just">
              <a:spcBef>
                <a:spcPts val="2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b="1" dirty="0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L1 track trigger</a:t>
            </a:r>
            <a:r>
              <a:rPr lang="zh-CN" altLang="en-US" sz="2000" b="1" dirty="0" smtClean="0">
                <a:solidFill>
                  <a:srgbClr val="CC00FF"/>
                </a:solidFill>
                <a:latin typeface="华文楷体"/>
                <a:ea typeface="华文楷体"/>
                <a:cs typeface="华文楷体"/>
              </a:rPr>
              <a:t>：</a:t>
            </a:r>
            <a:endParaRPr lang="en-US" altLang="zh-CN" sz="2000" b="1" dirty="0" smtClean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  <a:p>
            <a:pPr indent="-341313" algn="just">
              <a:spcBef>
                <a:spcPts val="50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US" sz="1600" b="1" dirty="0" smtClean="0">
                <a:latin typeface="华文楷体"/>
                <a:ea typeface="华文楷体"/>
                <a:cs typeface="华文楷体"/>
              </a:rPr>
              <a:t>一级径迹触发升级</a:t>
            </a:r>
            <a:endParaRPr lang="en-US" altLang="zh-TW" sz="1600" b="1" dirty="0" smtClean="0">
              <a:latin typeface="华文楷体"/>
              <a:ea typeface="华文楷体"/>
              <a:cs typeface="华文楷体"/>
            </a:endParaRPr>
          </a:p>
          <a:p>
            <a:pPr indent="-341313" algn="just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600" b="1" dirty="0" smtClean="0"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1600" b="1" dirty="0" smtClean="0">
                <a:latin typeface="华文楷体"/>
                <a:ea typeface="华文楷体"/>
                <a:cs typeface="华文楷体"/>
              </a:rPr>
              <a:t>（高能所）</a:t>
            </a:r>
            <a:endParaRPr lang="en-US" altLang="zh-CN" sz="1600" b="1" dirty="0">
              <a:solidFill>
                <a:srgbClr val="CC00FF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5646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5"/>
    </mc:Choice>
    <mc:Fallback xmlns="">
      <p:transition spd="slow" advTm="1275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11" descr="ME+uxc55_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15" y="2893165"/>
            <a:ext cx="3054199" cy="346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225" y="2893166"/>
            <a:ext cx="4048125" cy="2890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171450" y="990600"/>
            <a:ext cx="8515350" cy="1581167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Ø"/>
              <a:tabLst/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研制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CMS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二期升级要求的基于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GEM</a:t>
            </a:r>
            <a:r>
              <a:rPr kumimoji="1" lang="zh-CN" altLang="en-US" b="1" kern="0" dirty="0" smtClean="0">
                <a:latin typeface="华文楷体" pitchFamily="2" charset="-122"/>
                <a:ea typeface="华文楷体" pitchFamily="2" charset="-122"/>
              </a:rPr>
              <a:t>等微结构探测技术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的高计数率、高效率、高时间空间分辨端盖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μ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子探测器</a:t>
            </a:r>
            <a:endParaRPr kumimoji="1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Ø"/>
              <a:tabLst/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承担部分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GE2/1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和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ME0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探测器生产测试任务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Ø"/>
              <a:tabLst/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生产、测试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GE1/1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和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GE2/1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的</a:t>
            </a: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8</a:t>
            </a: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层前端电子学板。</a:t>
            </a:r>
            <a:endParaRPr kumimoji="1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200" y="266700"/>
            <a:ext cx="9110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CMS </a:t>
            </a:r>
            <a:r>
              <a:rPr lang="en-US" altLang="zh-CN" sz="2800" b="1" dirty="0" err="1" smtClean="0">
                <a:latin typeface="华文楷体"/>
                <a:ea typeface="华文楷体"/>
                <a:cs typeface="华文楷体"/>
              </a:rPr>
              <a:t>Endcap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Inner Ring </a:t>
            </a:r>
            <a:r>
              <a:rPr lang="el-GR" altLang="zh-CN" sz="2800" b="1" dirty="0" smtClean="0">
                <a:latin typeface="华文楷体"/>
                <a:ea typeface="华文楷体"/>
                <a:cs typeface="华文楷体"/>
              </a:rPr>
              <a:t>μ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Detector (GEM) Upgrade 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52625" y="3362325"/>
            <a:ext cx="1400175" cy="276999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FF"/>
                </a:solidFill>
                <a:latin typeface="Helvetica"/>
                <a:ea typeface="ＭＳ Ｐゴシック" charset="-128"/>
              </a:rPr>
              <a:t>GE1/1 Detectors</a:t>
            </a:r>
            <a:endParaRPr lang="en-US" sz="1200" dirty="0">
              <a:solidFill>
                <a:srgbClr val="FFFFFF"/>
              </a:solidFill>
              <a:latin typeface="Helvetica"/>
              <a:ea typeface="ＭＳ Ｐゴシック" charset="-128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>
            <a:off x="1800226" y="3639324"/>
            <a:ext cx="638174" cy="9707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矩形 14"/>
          <p:cNvSpPr/>
          <p:nvPr/>
        </p:nvSpPr>
        <p:spPr>
          <a:xfrm>
            <a:off x="5660968" y="5802352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b="1" kern="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GE1/1 prototype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67"/>
    </mc:Choice>
    <mc:Fallback xmlns="">
      <p:transition spd="slow" advTm="2046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200" y="266700"/>
            <a:ext cx="9110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CMS </a:t>
            </a:r>
            <a:r>
              <a:rPr lang="en-US" altLang="zh-CN" sz="2800" b="1" dirty="0" err="1" smtClean="0">
                <a:latin typeface="华文楷体"/>
                <a:ea typeface="华文楷体"/>
                <a:cs typeface="华文楷体"/>
              </a:rPr>
              <a:t>Endcap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Inner Ring </a:t>
            </a:r>
            <a:r>
              <a:rPr lang="el-GR" altLang="zh-CN" sz="2800" b="1" dirty="0" smtClean="0">
                <a:latin typeface="华文楷体"/>
                <a:ea typeface="华文楷体"/>
                <a:cs typeface="华文楷体"/>
              </a:rPr>
              <a:t>μ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Detector (MRPC) Upgrade 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23258" y="942975"/>
            <a:ext cx="7866592" cy="1800225"/>
          </a:xfrm>
          <a:prstGeom prst="rect">
            <a:avLst/>
          </a:prstGeom>
        </p:spPr>
        <p:txBody>
          <a:bodyPr/>
          <a:lstStyle/>
          <a:p>
            <a:pPr lvl="0" indent="228600" algn="just" defTabSz="9144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 采用具有自主知识产权的国际先进的低电阻玻璃，研制高计数率、高时间分辨、低噪声的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MRPC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探测器；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 lvl="0" indent="228600" algn="just" defTabSz="9144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 采用玻璃拼接技术研制大面积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MRPC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；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 lvl="0" indent="228600" algn="just" defTabSz="9144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  承担部分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RE3/1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RE4/1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探测器生产任务。</a:t>
            </a:r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89877" y="3060922"/>
            <a:ext cx="2996142" cy="3295428"/>
            <a:chOff x="5902976" y="1995011"/>
            <a:chExt cx="3507006" cy="3978957"/>
          </a:xfrm>
        </p:grpSpPr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5902976" y="1995011"/>
              <a:ext cx="2555224" cy="3978957"/>
              <a:chOff x="4628064" y="1969925"/>
              <a:chExt cx="2427462" cy="3978957"/>
            </a:xfrm>
          </p:grpSpPr>
          <p:grpSp>
            <p:nvGrpSpPr>
              <p:cNvPr id="18" name="Group 59"/>
              <p:cNvGrpSpPr>
                <a:grpSpLocks/>
              </p:cNvGrpSpPr>
              <p:nvPr/>
            </p:nvGrpSpPr>
            <p:grpSpPr bwMode="auto">
              <a:xfrm>
                <a:off x="4628064" y="1969925"/>
                <a:ext cx="2427462" cy="3741052"/>
                <a:chOff x="4745893" y="2181747"/>
                <a:chExt cx="2427462" cy="3741052"/>
              </a:xfrm>
            </p:grpSpPr>
            <p:sp>
              <p:nvSpPr>
                <p:cNvPr id="20" name="Rectangle 60"/>
                <p:cNvSpPr/>
                <p:nvPr/>
              </p:nvSpPr>
              <p:spPr>
                <a:xfrm>
                  <a:off x="4745893" y="2181747"/>
                  <a:ext cx="2427462" cy="3509668"/>
                </a:xfrm>
                <a:prstGeom prst="rect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1" name="Rectangle 61"/>
                <p:cNvSpPr/>
                <p:nvPr/>
              </p:nvSpPr>
              <p:spPr>
                <a:xfrm>
                  <a:off x="4984123" y="2446985"/>
                  <a:ext cx="1944710" cy="3013656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>
                  <a:glow rad="63500">
                    <a:srgbClr val="BBE0E3">
                      <a:satMod val="175000"/>
                      <a:alpha val="40000"/>
                    </a:srgbClr>
                  </a:glo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2" name="Rectangle 62"/>
                <p:cNvSpPr/>
                <p:nvPr/>
              </p:nvSpPr>
              <p:spPr>
                <a:xfrm>
                  <a:off x="5102089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3" name="Rectangle 63"/>
                <p:cNvSpPr/>
                <p:nvPr/>
              </p:nvSpPr>
              <p:spPr>
                <a:xfrm>
                  <a:off x="5432537" y="2315568"/>
                  <a:ext cx="107288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4" name="Rectangle 64"/>
                <p:cNvSpPr/>
                <p:nvPr/>
              </p:nvSpPr>
              <p:spPr>
                <a:xfrm>
                  <a:off x="5762984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5" name="Rectangle 70"/>
                <p:cNvSpPr/>
                <p:nvPr/>
              </p:nvSpPr>
              <p:spPr>
                <a:xfrm>
                  <a:off x="6090571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6" name="Rectangle 71"/>
                <p:cNvSpPr/>
                <p:nvPr/>
              </p:nvSpPr>
              <p:spPr>
                <a:xfrm>
                  <a:off x="6415296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7" name="Rectangle 72"/>
                <p:cNvSpPr/>
                <p:nvPr/>
              </p:nvSpPr>
              <p:spPr>
                <a:xfrm>
                  <a:off x="6725717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8" name="Rectangle 73"/>
                <p:cNvSpPr/>
                <p:nvPr/>
              </p:nvSpPr>
              <p:spPr>
                <a:xfrm>
                  <a:off x="5102089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9" name="Rectangle 103"/>
                <p:cNvSpPr/>
                <p:nvPr/>
              </p:nvSpPr>
              <p:spPr>
                <a:xfrm>
                  <a:off x="5432537" y="5551073"/>
                  <a:ext cx="107288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30" name="Rectangle 104"/>
                <p:cNvSpPr/>
                <p:nvPr/>
              </p:nvSpPr>
              <p:spPr>
                <a:xfrm>
                  <a:off x="5762984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31" name="Rectangle 105"/>
                <p:cNvSpPr/>
                <p:nvPr/>
              </p:nvSpPr>
              <p:spPr>
                <a:xfrm>
                  <a:off x="6090571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32" name="Rectangle 106"/>
                <p:cNvSpPr/>
                <p:nvPr/>
              </p:nvSpPr>
              <p:spPr>
                <a:xfrm>
                  <a:off x="6415296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33" name="Rectangle 107"/>
                <p:cNvSpPr/>
                <p:nvPr/>
              </p:nvSpPr>
              <p:spPr>
                <a:xfrm>
                  <a:off x="6725717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cxnSp>
              <p:nvCxnSpPr>
                <p:cNvPr id="34" name="Straight Connector 108"/>
                <p:cNvCxnSpPr/>
                <p:nvPr/>
              </p:nvCxnSpPr>
              <p:spPr>
                <a:xfrm>
                  <a:off x="5122116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109"/>
                <p:cNvCxnSpPr/>
                <p:nvPr/>
              </p:nvCxnSpPr>
              <p:spPr>
                <a:xfrm>
                  <a:off x="5446842" y="2315568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110"/>
                <p:cNvCxnSpPr/>
                <p:nvPr/>
              </p:nvCxnSpPr>
              <p:spPr>
                <a:xfrm>
                  <a:off x="5771567" y="2315568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111"/>
                <p:cNvCxnSpPr/>
                <p:nvPr/>
              </p:nvCxnSpPr>
              <p:spPr>
                <a:xfrm>
                  <a:off x="6107737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112"/>
                <p:cNvCxnSpPr/>
                <p:nvPr/>
              </p:nvCxnSpPr>
              <p:spPr>
                <a:xfrm>
                  <a:off x="6429601" y="2327464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113"/>
                <p:cNvCxnSpPr/>
                <p:nvPr/>
              </p:nvCxnSpPr>
              <p:spPr>
                <a:xfrm>
                  <a:off x="6748605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114"/>
                <p:cNvCxnSpPr>
                  <a:endCxn id="29" idx="1"/>
                </p:cNvCxnSpPr>
                <p:nvPr/>
              </p:nvCxnSpPr>
              <p:spPr>
                <a:xfrm>
                  <a:off x="5122116" y="2361662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Connector 115"/>
                <p:cNvCxnSpPr/>
                <p:nvPr/>
              </p:nvCxnSpPr>
              <p:spPr>
                <a:xfrm>
                  <a:off x="5464008" y="2323002"/>
                  <a:ext cx="310420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" name="Straight Connector 116"/>
                <p:cNvCxnSpPr/>
                <p:nvPr/>
              </p:nvCxnSpPr>
              <p:spPr>
                <a:xfrm>
                  <a:off x="5791594" y="2293264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" name="Straight Connector 117"/>
                <p:cNvCxnSpPr/>
                <p:nvPr/>
              </p:nvCxnSpPr>
              <p:spPr>
                <a:xfrm>
                  <a:off x="6126333" y="2342333"/>
                  <a:ext cx="310421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Straight Connector 118"/>
                <p:cNvCxnSpPr/>
                <p:nvPr/>
              </p:nvCxnSpPr>
              <p:spPr>
                <a:xfrm>
                  <a:off x="4984788" y="3707311"/>
                  <a:ext cx="194406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119"/>
                <p:cNvCxnSpPr/>
                <p:nvPr/>
              </p:nvCxnSpPr>
              <p:spPr>
                <a:xfrm>
                  <a:off x="6441045" y="2336385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Arrow Connector 120"/>
                <p:cNvCxnSpPr/>
                <p:nvPr/>
              </p:nvCxnSpPr>
              <p:spPr>
                <a:xfrm>
                  <a:off x="4984788" y="5841019"/>
                  <a:ext cx="1944062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7" name="Straight Connector 121"/>
                <p:cNvCxnSpPr/>
                <p:nvPr/>
              </p:nvCxnSpPr>
              <p:spPr>
                <a:xfrm flipH="1">
                  <a:off x="6928849" y="5766674"/>
                  <a:ext cx="2861" cy="1561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Straight Connector 122"/>
                <p:cNvCxnSpPr/>
                <p:nvPr/>
              </p:nvCxnSpPr>
              <p:spPr>
                <a:xfrm flipH="1">
                  <a:off x="4970482" y="5750318"/>
                  <a:ext cx="2861" cy="1561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5434971" y="5579550"/>
                <a:ext cx="876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4" charset="0"/>
                    <a:ea typeface="华文中宋" pitchFamily="2" charset="-122"/>
                    <a:sym typeface="Arial" charset="0"/>
                  </a:rPr>
                  <a:t> 25 cm</a:t>
                </a: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endParaRPr>
              </a:p>
            </p:txBody>
          </p:sp>
        </p:grpSp>
        <p:cxnSp>
          <p:nvCxnSpPr>
            <p:cNvPr id="11" name="Straight Arrow Connector 51"/>
            <p:cNvCxnSpPr/>
            <p:nvPr/>
          </p:nvCxnSpPr>
          <p:spPr>
            <a:xfrm>
              <a:off x="8616426" y="2219533"/>
              <a:ext cx="0" cy="1287659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" name="Straight Connector 52"/>
            <p:cNvCxnSpPr/>
            <p:nvPr/>
          </p:nvCxnSpPr>
          <p:spPr>
            <a:xfrm>
              <a:off x="8509514" y="2219533"/>
              <a:ext cx="236411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53"/>
            <p:cNvCxnSpPr/>
            <p:nvPr/>
          </p:nvCxnSpPr>
          <p:spPr>
            <a:xfrm>
              <a:off x="8509514" y="3510166"/>
              <a:ext cx="236411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Arrow Connector 54"/>
            <p:cNvCxnSpPr/>
            <p:nvPr/>
          </p:nvCxnSpPr>
          <p:spPr>
            <a:xfrm>
              <a:off x="8616426" y="3507193"/>
              <a:ext cx="0" cy="1770904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5" name="Straight Connector 55"/>
            <p:cNvCxnSpPr/>
            <p:nvPr/>
          </p:nvCxnSpPr>
          <p:spPr>
            <a:xfrm>
              <a:off x="8498974" y="5282557"/>
              <a:ext cx="236410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6" name="TextBox 73"/>
            <p:cNvSpPr txBox="1">
              <a:spLocks noChangeArrowheads="1"/>
            </p:cNvSpPr>
            <p:nvPr/>
          </p:nvSpPr>
          <p:spPr bwMode="auto">
            <a:xfrm>
              <a:off x="8595876" y="2741186"/>
              <a:ext cx="8141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rPr>
                <a:t>20cm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华文中宋" pitchFamily="2" charset="-122"/>
                <a:sym typeface="Arial" charset="0"/>
              </a:endParaRPr>
            </a:p>
          </p:txBody>
        </p:sp>
        <p:sp>
          <p:nvSpPr>
            <p:cNvPr id="17" name="TextBox 74"/>
            <p:cNvSpPr txBox="1">
              <a:spLocks noChangeArrowheads="1"/>
            </p:cNvSpPr>
            <p:nvPr/>
          </p:nvSpPr>
          <p:spPr bwMode="auto">
            <a:xfrm>
              <a:off x="8594638" y="4124176"/>
              <a:ext cx="8141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rPr>
                <a:t>27cm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华文中宋" pitchFamily="2" charset="-122"/>
                <a:sym typeface="Arial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08828" y="3474387"/>
            <a:ext cx="4843207" cy="1655825"/>
            <a:chOff x="35496" y="1091582"/>
            <a:chExt cx="8856984" cy="4386804"/>
          </a:xfrm>
        </p:grpSpPr>
        <p:pic>
          <p:nvPicPr>
            <p:cNvPr id="50" name="Picture 2" descr="D:\Users\Bo XIE\OneDrive\文档\solidworks design\trapezoid MRPC\装配体1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0" y="1091582"/>
              <a:ext cx="8640000" cy="438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直接连接符 50"/>
            <p:cNvCxnSpPr/>
            <p:nvPr/>
          </p:nvCxnSpPr>
          <p:spPr>
            <a:xfrm>
              <a:off x="35496" y="2027686"/>
              <a:ext cx="50405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直接连接符 51"/>
            <p:cNvCxnSpPr/>
            <p:nvPr/>
          </p:nvCxnSpPr>
          <p:spPr>
            <a:xfrm>
              <a:off x="3851920" y="4486996"/>
              <a:ext cx="8640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" name="直接箭头连接符 52"/>
            <p:cNvCxnSpPr/>
            <p:nvPr/>
          </p:nvCxnSpPr>
          <p:spPr>
            <a:xfrm>
              <a:off x="2411760" y="3539854"/>
              <a:ext cx="1656184" cy="94714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54" name="直接箭头连接符 53"/>
            <p:cNvCxnSpPr/>
            <p:nvPr/>
          </p:nvCxnSpPr>
          <p:spPr>
            <a:xfrm flipH="1" flipV="1">
              <a:off x="35496" y="2099694"/>
              <a:ext cx="2160240" cy="129614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624154" y="3284984"/>
              <a:ext cx="1651702" cy="62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 smtClean="0">
                  <a:solidFill>
                    <a:prstClr val="black"/>
                  </a:solidFill>
                  <a:latin typeface="Calibri"/>
                  <a:ea typeface="宋体"/>
                </a:rPr>
                <a:t>1020 mm</a:t>
              </a:r>
              <a:endParaRPr lang="zh-CN" altLang="en-US" sz="1400" dirty="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716016" y="4619974"/>
              <a:ext cx="0" cy="4320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" name="直接连接符 56"/>
            <p:cNvCxnSpPr/>
            <p:nvPr/>
          </p:nvCxnSpPr>
          <p:spPr>
            <a:xfrm>
              <a:off x="8892480" y="4547966"/>
              <a:ext cx="0" cy="50405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" name="直接箭头连接符 57"/>
            <p:cNvCxnSpPr/>
            <p:nvPr/>
          </p:nvCxnSpPr>
          <p:spPr>
            <a:xfrm flipH="1">
              <a:off x="4788024" y="4835998"/>
              <a:ext cx="165618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59" name="直接箭头连接符 58"/>
            <p:cNvCxnSpPr/>
            <p:nvPr/>
          </p:nvCxnSpPr>
          <p:spPr>
            <a:xfrm>
              <a:off x="7380312" y="4835998"/>
              <a:ext cx="144016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444209" y="4619973"/>
              <a:ext cx="1476163" cy="62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 smtClean="0">
                  <a:solidFill>
                    <a:prstClr val="black"/>
                  </a:solidFill>
                  <a:latin typeface="Calibri"/>
                  <a:ea typeface="宋体"/>
                </a:rPr>
                <a:t>540 mm</a:t>
              </a:r>
              <a:endParaRPr lang="zh-CN" altLang="en-US" sz="1400" dirty="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39552" y="1451622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直接连接符 61"/>
            <p:cNvCxnSpPr/>
            <p:nvPr/>
          </p:nvCxnSpPr>
          <p:spPr>
            <a:xfrm>
              <a:off x="4139952" y="1451622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直接箭头连接符 62"/>
            <p:cNvCxnSpPr/>
            <p:nvPr/>
          </p:nvCxnSpPr>
          <p:spPr>
            <a:xfrm>
              <a:off x="2843808" y="1631642"/>
              <a:ext cx="122413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64" name="直接箭头连接符 63"/>
            <p:cNvCxnSpPr/>
            <p:nvPr/>
          </p:nvCxnSpPr>
          <p:spPr>
            <a:xfrm flipH="1">
              <a:off x="539552" y="1631642"/>
              <a:ext cx="1440161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1979712" y="1451622"/>
              <a:ext cx="1296142" cy="62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 smtClean="0">
                  <a:solidFill>
                    <a:prstClr val="black"/>
                  </a:solidFill>
                  <a:latin typeface="Calibri"/>
                  <a:ea typeface="宋体"/>
                </a:rPr>
                <a:t>450 mm</a:t>
              </a:r>
              <a:endParaRPr lang="zh-CN" altLang="en-US" sz="1400" dirty="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4990066" y="5284100"/>
            <a:ext cx="2156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b="1" kern="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RE3/1 </a:t>
            </a:r>
            <a:r>
              <a:rPr kumimoji="1" lang="zh-CN" altLang="en-US" sz="1400" b="1" kern="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探测器拼接方法。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67"/>
    </mc:Choice>
    <mc:Fallback xmlns="">
      <p:transition spd="slow" advTm="2046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605" y="990600"/>
            <a:ext cx="8108180" cy="152087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zh-CN" sz="1800" b="1" dirty="0" smtClean="0">
                <a:latin typeface="华文楷体" pitchFamily="2" charset="-122"/>
                <a:ea typeface="华文楷体" pitchFamily="2" charset="-122"/>
              </a:rPr>
              <a:t>根据不同工艺的硅传感器性能测试，设计出抗辐射、提供三维簇射位置读出和精确的能量和时间分辨的硅传感器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;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zh-CN" sz="1800" b="1" dirty="0" smtClean="0">
                <a:latin typeface="华文楷体" pitchFamily="2" charset="-122"/>
                <a:ea typeface="华文楷体" pitchFamily="2" charset="-122"/>
              </a:rPr>
              <a:t>设计出组装方案，建立量产条件，</a:t>
            </a:r>
            <a:endParaRPr lang="en-US" altLang="zh-CN" sz="1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zh-CN" sz="1800" b="1" dirty="0" smtClean="0">
                <a:latin typeface="华文楷体" pitchFamily="2" charset="-122"/>
                <a:ea typeface="华文楷体" pitchFamily="2" charset="-122"/>
              </a:rPr>
              <a:t>参与实验束测试研究并进行部分硅模块的量产。</a:t>
            </a:r>
            <a:endParaRPr kumimoji="1" lang="en-US" altLang="zh-CN" sz="1800" b="1" dirty="0">
              <a:latin typeface="华文楷体" pitchFamily="2" charset="-122"/>
              <a:ea typeface="华文楷体" pitchFamily="2" charset="-122"/>
              <a:cs typeface="华文楷体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200" y="266700"/>
            <a:ext cx="9110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CMS </a:t>
            </a:r>
            <a:r>
              <a:rPr lang="en-US" altLang="zh-CN" sz="2800" b="1" dirty="0" err="1" smtClean="0">
                <a:latin typeface="华文楷体"/>
                <a:ea typeface="华文楷体"/>
                <a:cs typeface="华文楷体"/>
              </a:rPr>
              <a:t>Endcap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High Granularity Calorimeter (HGC)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Picture 9" descr="20080405_085bs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91" y="3216521"/>
            <a:ext cx="3709222" cy="2824964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154" y="2810176"/>
            <a:ext cx="3927822" cy="3046317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14" y="4127277"/>
            <a:ext cx="1373463" cy="2179991"/>
          </a:xfrm>
          <a:prstGeom prst="rect">
            <a:avLst/>
          </a:prstGeom>
        </p:spPr>
      </p:pic>
      <p:cxnSp>
        <p:nvCxnSpPr>
          <p:cNvPr id="21" name="Straight Arrow Connector 11"/>
          <p:cNvCxnSpPr/>
          <p:nvPr/>
        </p:nvCxnSpPr>
        <p:spPr>
          <a:xfrm>
            <a:off x="5285179" y="3783569"/>
            <a:ext cx="898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80367" y="2985689"/>
            <a:ext cx="67037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Module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839946" y="3942611"/>
            <a:ext cx="71378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Cassette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545874" y="4358109"/>
            <a:ext cx="73930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Si sensor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566713" y="3645069"/>
            <a:ext cx="71846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FE-ASICs</a:t>
            </a:r>
            <a:endParaRPr lang="en-GB" sz="1200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 flipV="1">
            <a:off x="5285179" y="3388668"/>
            <a:ext cx="898067" cy="394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12"/>
          <p:cNvCxnSpPr/>
          <p:nvPr/>
        </p:nvCxnSpPr>
        <p:spPr bwMode="auto">
          <a:xfrm>
            <a:off x="5960934" y="5090910"/>
            <a:ext cx="841531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3"/>
          <p:cNvCxnSpPr/>
          <p:nvPr/>
        </p:nvCxnSpPr>
        <p:spPr bwMode="auto">
          <a:xfrm flipH="1" flipV="1">
            <a:off x="7180268" y="4127277"/>
            <a:ext cx="813006" cy="609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167" y="4358109"/>
            <a:ext cx="1692101" cy="1952390"/>
          </a:xfrm>
          <a:prstGeom prst="rect">
            <a:avLst/>
          </a:prstGeom>
        </p:spPr>
      </p:pic>
      <p:cxnSp>
        <p:nvCxnSpPr>
          <p:cNvPr id="31" name="Straight Arrow Connector 23"/>
          <p:cNvCxnSpPr/>
          <p:nvPr/>
        </p:nvCxnSpPr>
        <p:spPr bwMode="auto">
          <a:xfrm>
            <a:off x="6837368" y="5281953"/>
            <a:ext cx="720551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4"/>
          <p:cNvCxnSpPr>
            <a:stCxn id="24" idx="3"/>
          </p:cNvCxnSpPr>
          <p:nvPr/>
        </p:nvCxnSpPr>
        <p:spPr>
          <a:xfrm flipV="1">
            <a:off x="5285179" y="4127277"/>
            <a:ext cx="898067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80"/>
    </mc:Choice>
    <mc:Fallback xmlns="">
      <p:transition spd="slow" advTm="2218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73300C-797F-D148-A78D-320196FBAF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组 11"/>
          <p:cNvGrpSpPr/>
          <p:nvPr/>
        </p:nvGrpSpPr>
        <p:grpSpPr>
          <a:xfrm>
            <a:off x="1583504" y="2705985"/>
            <a:ext cx="5913004" cy="3675999"/>
            <a:chOff x="2223754" y="1611790"/>
            <a:chExt cx="6837429" cy="4543198"/>
          </a:xfrm>
        </p:grpSpPr>
        <p:pic>
          <p:nvPicPr>
            <p:cNvPr id="6" name="图片 4" descr="屏幕快照 2016-01-28 09.13.0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54" y="1816175"/>
              <a:ext cx="6837429" cy="4338813"/>
            </a:xfrm>
            <a:prstGeom prst="rect">
              <a:avLst/>
            </a:prstGeom>
          </p:spPr>
        </p:pic>
        <p:sp>
          <p:nvSpPr>
            <p:cNvPr id="7" name="文本框 5"/>
            <p:cNvSpPr txBox="1"/>
            <p:nvPr/>
          </p:nvSpPr>
          <p:spPr>
            <a:xfrm>
              <a:off x="7732648" y="5432328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 smtClean="0">
                  <a:solidFill>
                    <a:srgbClr val="FF0000"/>
                  </a:solidFill>
                </a:rPr>
                <a:t>1联合寻迹</a:t>
              </a:r>
              <a:endParaRPr kumimoji="1"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2274144" y="4842813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 smtClean="0">
                  <a:solidFill>
                    <a:srgbClr val="FF0000"/>
                  </a:solidFill>
                </a:rPr>
                <a:t>2径迹触发</a:t>
              </a:r>
              <a:endParaRPr kumimoji="1"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2317440" y="2956587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 smtClean="0">
                  <a:solidFill>
                    <a:srgbClr val="FF0000"/>
                  </a:solidFill>
                </a:rPr>
                <a:t>3径迹头</a:t>
              </a:r>
              <a:endParaRPr kumimoji="1"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3496923" y="2053477"/>
              <a:ext cx="624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 smtClean="0">
                  <a:solidFill>
                    <a:srgbClr val="FF0000"/>
                  </a:solidFill>
                </a:rPr>
                <a:t>4</a:t>
              </a:r>
              <a:r>
                <a:rPr kumimoji="1" lang="en-US" altLang="zh-CN" sz="1600" b="1" dirty="0" err="1" smtClean="0">
                  <a:solidFill>
                    <a:srgbClr val="FF0000"/>
                  </a:solidFill>
                </a:rPr>
                <a:t>Ecal</a:t>
              </a:r>
              <a:endParaRPr kumimoji="1"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8327968" y="161179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 smtClean="0">
                  <a:solidFill>
                    <a:srgbClr val="FF0000"/>
                  </a:solidFill>
                </a:rPr>
                <a:t>6</a:t>
              </a:r>
              <a:r>
                <a:rPr kumimoji="1" lang="en-US" altLang="zh-CN" sz="1600" b="1" dirty="0" smtClean="0">
                  <a:solidFill>
                    <a:srgbClr val="FF0000"/>
                  </a:solidFill>
                </a:rPr>
                <a:t>GEM</a:t>
              </a:r>
              <a:endParaRPr kumimoji="1"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5811949" y="2040127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 smtClean="0">
                  <a:solidFill>
                    <a:srgbClr val="FF0000"/>
                  </a:solidFill>
                </a:rPr>
                <a:t>5</a:t>
              </a:r>
              <a:r>
                <a:rPr kumimoji="1" lang="en-US" altLang="zh-CN" sz="1600" b="1" dirty="0" err="1" smtClean="0">
                  <a:solidFill>
                    <a:srgbClr val="FF0000"/>
                  </a:solidFill>
                </a:rPr>
                <a:t>Hcal</a:t>
              </a:r>
              <a:endParaRPr kumimoji="1" lang="zh-CN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66998" y="1038225"/>
            <a:ext cx="80390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开展硅径迹室三种候选寻迹方案的研究，合作开展寻迹插件的研究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独立研制海量数据的高速传输汇总插件，并开展基于</a:t>
            </a:r>
            <a:r>
              <a:rPr lang="en-US" altLang="zh-CN" b="1" dirty="0" err="1" smtClean="0">
                <a:latin typeface="华文楷体" pitchFamily="2" charset="-122"/>
                <a:ea typeface="华文楷体" pitchFamily="2" charset="-122"/>
              </a:rPr>
              <a:t>xTCA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架构的智能控制软件的开发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完成量产样机，建设量产条件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; 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完成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CMS</a:t>
            </a:r>
            <a:r>
              <a:rPr lang="zh-CN" altLang="zh-CN" b="1" dirty="0" smtClean="0">
                <a:latin typeface="华文楷体" pitchFamily="2" charset="-122"/>
                <a:ea typeface="华文楷体" pitchFamily="2" charset="-122"/>
              </a:rPr>
              <a:t>一级径迹触发升级的部分量产。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200" y="266700"/>
            <a:ext cx="9110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CMS L1 Trigger upgrade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5089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9"/>
    </mc:Choice>
    <mc:Fallback xmlns="">
      <p:transition spd="slow" advTm="2010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1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3" y="1556187"/>
            <a:ext cx="8155033" cy="3745626"/>
          </a:xfrm>
          <a:prstGeom prst="rect">
            <a:avLst/>
          </a:prstGeom>
        </p:spPr>
      </p:pic>
      <p:sp>
        <p:nvSpPr>
          <p:cNvPr id="13" name="Rectangle 14"/>
          <p:cNvSpPr/>
          <p:nvPr/>
        </p:nvSpPr>
        <p:spPr bwMode="auto">
          <a:xfrm>
            <a:off x="4644008" y="1903576"/>
            <a:ext cx="720080" cy="6480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900">
              <a:solidFill>
                <a:srgbClr val="000000"/>
              </a:solidFill>
              <a:latin typeface="Arial Rounded MT Bold" charset="0"/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00" y="190490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完成原理样机</a:t>
            </a:r>
            <a:endParaRPr lang="en-US" sz="12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87150" y="2175266"/>
            <a:ext cx="264910" cy="148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38261" y="217526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全尺寸模型</a:t>
            </a:r>
            <a:endParaRPr lang="en-US" altLang="zh-CN" sz="1200" b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12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建造、测试</a:t>
            </a:r>
            <a:endParaRPr lang="en-US" sz="12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99362" y="2644679"/>
            <a:ext cx="338899" cy="148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905750" y="2636931"/>
            <a:ext cx="384762" cy="8816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64088" y="3851295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模型建造、测试</a:t>
            </a:r>
            <a:endParaRPr lang="en-US" sz="12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25189" y="4054080"/>
            <a:ext cx="338899" cy="148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41836" y="426633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小批量生成</a:t>
            </a:r>
            <a:endParaRPr lang="en-US" sz="12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99605" y="4607465"/>
            <a:ext cx="112782" cy="3882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92149" y="454333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批量生成</a:t>
            </a:r>
            <a:endParaRPr lang="en-US" sz="12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799362" y="4820329"/>
            <a:ext cx="490707" cy="202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33200" y="266700"/>
            <a:ext cx="9110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Schedule for CMS </a:t>
            </a:r>
            <a:r>
              <a:rPr lang="en-US" altLang="zh-CN" sz="2800" b="1" dirty="0" err="1" smtClean="0">
                <a:latin typeface="华文楷体"/>
                <a:ea typeface="华文楷体"/>
                <a:cs typeface="华文楷体"/>
              </a:rPr>
              <a:t>Endcap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Inner Ring </a:t>
            </a:r>
            <a:r>
              <a:rPr lang="el-GR" altLang="zh-CN" sz="2800" b="1" dirty="0" smtClean="0">
                <a:latin typeface="华文楷体"/>
                <a:ea typeface="华文楷体"/>
                <a:cs typeface="华文楷体"/>
              </a:rPr>
              <a:t>μ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 Detector Upgrade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4083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"/>
    </mc:Choice>
    <mc:Fallback xmlns="">
      <p:transition spd="slow" advTm="229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CMS量能器和一级触发升级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93"/>
          <a:stretch/>
        </p:blipFill>
        <p:spPr>
          <a:xfrm>
            <a:off x="0" y="1059768"/>
            <a:ext cx="8897612" cy="5208952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73300C-797F-D148-A78D-320196FBAF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00" y="266700"/>
            <a:ext cx="9110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Schedule for CMS HGC and L1 Track Trigger Upgrade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9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"/>
    </mc:Choice>
    <mc:Fallback xmlns="">
      <p:transition spd="slow" advTm="75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F4A-F9B8-46E4-B18B-CBA56F7CFF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455287" y="215781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Baghdad" charset="0"/>
              </a:defRPr>
            </a:lvl1pPr>
            <a:lvl2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2pPr>
            <a:lvl3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3pPr>
            <a:lvl4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4pPr>
            <a:lvl5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5pPr>
            <a:lvl6pPr marL="4968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6pPr>
            <a:lvl7pPr marL="9540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7pPr>
            <a:lvl8pPr marL="14112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8pPr>
            <a:lvl9pPr marL="18684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9pPr>
          </a:lstStyle>
          <a:p>
            <a:pPr algn="l"/>
            <a:r>
              <a:rPr lang="en-US" altLang="zh-CN" sz="4000" dirty="0" smtClean="0">
                <a:solidFill>
                  <a:srgbClr val="002060"/>
                </a:solidFill>
              </a:rPr>
              <a:t>1.  Overview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73300C-797F-D148-A78D-320196FBAF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981009"/>
            <a:ext cx="90491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Higgs</a:t>
            </a:r>
            <a:r>
              <a:rPr lang="zh-CN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Measurements of Higgs boson production in the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diphoton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decay channel at 13TeV,  Junquan TAO (IHEP/CAS)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Higgs boson production in the four-lepton final state,  Dr. AHMAD MUHAMMAD (IHEP)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Search for lighter Higgs-boson like resonances in the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diphoton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final state, Junquan TAO (IHEP/CAS)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ttH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results at CMS, 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Huaqiao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ZHANG (Institute of High Energy Physics (IHEP))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标准模型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 Vector boson production in association with jets from CMS,  Fengwangdong ZHANG (Peking University)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 Tri-Boson Results from CMS, Daneng YANG (school of physics Peking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Uniersity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 W/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Z+Jets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at 13TeV from CMS, Qun WANG (Peking University)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 VBS results from CMS,  Zhaoru ZHANG (Peking University)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 VBF Results from CMS, Jing LI (Peking University)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 Search for associated production of a Z boson with a single top quark and for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tZ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flavour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-changing interactions in pp collisions at 8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TeV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Leggat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DUNCAN (IHEP)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新物理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   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 Search for a heavy scalar boson decaying into a pair of Z bosons in the 2l2nu final state in CMS,  Li YUAN (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Beihang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University)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 Search for new resonances decaying to WW/WZ to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lvqq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in the CMS experiment, Zijun XU (Peking Univ.)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升级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13. CMS High granularity calorimeter upgrade project progress,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Huaqiao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ZHANG 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(IHEP)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14. The production and test of frond-end electronics board (GEB) for CMS-GEM GE1/1 project in China,  Wei SHAN (PKU)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15. CMS Phase I Trigger Upgrade, Zhen An LIU (IHEP)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16. Development of glass RPC for CMS muon upgrade, Yi WANG (THU)</a:t>
            </a:r>
            <a:b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17. AM method based Level 1 Track Trigger Demonstration System for CMS Phase2 Upgrade, Zijun XU (Peking Univ.),</a:t>
            </a:r>
            <a:endParaRPr lang="zh-CN" altLang="zh-CN" sz="1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22098" y="266700"/>
            <a:ext cx="7021902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CMS-China </a:t>
            </a:r>
            <a:r>
              <a:rPr lang="en-US" altLang="zh-CN" sz="2800" b="1" dirty="0" smtClean="0">
                <a:latin typeface="华文楷体"/>
                <a:ea typeface="华文楷体"/>
                <a:cs typeface="华文楷体"/>
              </a:rPr>
              <a:t>Talks in this workshop</a:t>
            </a:r>
            <a:endParaRPr lang="en-US" sz="28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4322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"/>
    </mc:Choice>
    <mc:Fallback xmlns="">
      <p:transition spd="slow" advTm="756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7059" y="-39397"/>
            <a:ext cx="7772400" cy="1143000"/>
          </a:xfrm>
        </p:spPr>
        <p:txBody>
          <a:bodyPr/>
          <a:lstStyle/>
          <a:p>
            <a:pPr mar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F4A-F9B8-46E4-B18B-CBA56F7CFF2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11" y="94128"/>
            <a:ext cx="723451" cy="723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77" y="1090988"/>
            <a:ext cx="8559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CMS China Group members worked very hard</a:t>
            </a:r>
          </a:p>
          <a:p>
            <a:endParaRPr lang="en-US" altLang="zh-CN" sz="2000" b="1" dirty="0" smtClean="0">
              <a:solidFill>
                <a:schemeClr val="tx1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Great progress on Higgs property, SM physics and exotics</a:t>
            </a:r>
            <a:endParaRPr lang="en-US" altLang="zh-CN" sz="2000" b="1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endParaRPr lang="en-US" altLang="zh-CN" sz="2000" b="1" dirty="0" smtClean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work is in good shape 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Mine ahead!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Looking forward to </a:t>
            </a:r>
          </a:p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SM and non-SM Surprises.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8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F4A-F9B8-46E4-B18B-CBA56F7CFF2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718044" y="2421255"/>
            <a:ext cx="43814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Baghdad" charset="0"/>
              </a:defRPr>
            </a:lvl1pPr>
            <a:lvl2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2pPr>
            <a:lvl3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3pPr>
            <a:lvl4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4pPr>
            <a:lvl5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5pPr>
            <a:lvl6pPr marL="4968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6pPr>
            <a:lvl7pPr marL="9540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7pPr>
            <a:lvl8pPr marL="14112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8pPr>
            <a:lvl9pPr marL="18684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9pPr>
          </a:lstStyle>
          <a:p>
            <a:pPr marL="0" algn="l">
              <a:lnSpc>
                <a:spcPct val="1500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Thank you!</a:t>
            </a:r>
            <a:endParaRPr lang="en-US" altLang="zh-C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7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F4A-F9B8-46E4-B18B-CBA56F7CFF2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640407" y="218834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Baghdad" charset="0"/>
              </a:defRPr>
            </a:lvl1pPr>
            <a:lvl2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2pPr>
            <a:lvl3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3pPr>
            <a:lvl4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4pPr>
            <a:lvl5pPr marL="396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5pPr>
            <a:lvl6pPr marL="4968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6pPr>
            <a:lvl7pPr marL="9540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7pPr>
            <a:lvl8pPr marL="14112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8pPr>
            <a:lvl9pPr marL="1868488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Baghdad" charset="0"/>
                <a:ea typeface="ヒラギノ角ゴ ProN W3" charset="0"/>
                <a:cs typeface="ヒラギノ角ゴ ProN W3" charset="0"/>
                <a:sym typeface="Baghdad" charset="0"/>
              </a:defRPr>
            </a:lvl9pPr>
          </a:lstStyle>
          <a:p>
            <a:pPr marL="0" algn="l">
              <a:lnSpc>
                <a:spcPct val="1500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Backup</a:t>
            </a:r>
            <a:endParaRPr lang="en-US" altLang="zh-C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4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C2E12-F84E-4B6D-A718-F6A8A2A8A79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5" y="824248"/>
            <a:ext cx="8790949" cy="52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058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35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87" y="1133407"/>
            <a:ext cx="9187387" cy="46620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12901" y="267234"/>
            <a:ext cx="293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 Resonance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5769736" y="1790163"/>
            <a:ext cx="2757756" cy="914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ヒラギノ角ゴ ProN W3" charset="0"/>
              <a:cs typeface="ヒラギノ角ゴ ProN W3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21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C2E12-F84E-4B6D-A718-F6A8A2A8A79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229"/>
            <a:ext cx="9007475" cy="51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4226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C2E12-F84E-4B6D-A718-F6A8A2A8A79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4" y="1197735"/>
            <a:ext cx="8719186" cy="49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254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C2E12-F84E-4B6D-A718-F6A8A2A8A79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4" y="927280"/>
            <a:ext cx="8886091" cy="51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737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4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" y="83506"/>
            <a:ext cx="9061603" cy="66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45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5</a:t>
            </a:fld>
            <a:endParaRPr lang="en-US"/>
          </a:p>
        </p:txBody>
      </p:sp>
      <p:sp>
        <p:nvSpPr>
          <p:cNvPr id="4" name="日期占位符 1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Gujarati Sangam MN" charset="0"/>
                <a:sym typeface="Gujarati Sangam MN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A83F5F-2C04-4EFA-A4F7-3FBD51DE1BF7}" type="datetime1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12/17/2016</a:t>
            </a:fld>
            <a:endParaRPr lang="en-US" altLang="zh-CN" sz="1400"/>
          </a:p>
        </p:txBody>
      </p:sp>
      <p:sp>
        <p:nvSpPr>
          <p:cNvPr id="5" name="页脚占位符 2"/>
          <p:cNvSpPr txBox="1">
            <a:spLocks/>
          </p:cNvSpPr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Physics Seminar @ LZU</a:t>
            </a:r>
            <a:endParaRPr lang="en-US" altLang="zh-CN" sz="1400"/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12C018-EFFB-413E-B85F-B797E4CC1D07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 smtClean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79388" y="1196975"/>
            <a:ext cx="8763000" cy="5416550"/>
            <a:chOff x="96" y="672"/>
            <a:chExt cx="5520" cy="3412"/>
          </a:xfrm>
        </p:grpSpPr>
        <p:pic>
          <p:nvPicPr>
            <p:cNvPr id="10" name="Picture 3" descr="Inse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5520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024" y="697"/>
              <a:ext cx="766" cy="17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rPr>
                <a:t>Minus Side</a:t>
              </a:r>
              <a:endParaRPr lang="en-US" altLang="zh-CN" sz="2800">
                <a:solidFill>
                  <a:schemeClr val="bg1"/>
                </a:solidFill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776" y="697"/>
              <a:ext cx="654" cy="17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rPr>
                <a:t>Plus Side</a:t>
              </a:r>
              <a:endParaRPr lang="en-US" altLang="zh-CN" sz="2800">
                <a:solidFill>
                  <a:schemeClr val="bg1"/>
                </a:solidFill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2712" y="672"/>
              <a:ext cx="0" cy="70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TextBox 3"/>
          <p:cNvSpPr txBox="1"/>
          <p:nvPr/>
        </p:nvSpPr>
        <p:spPr>
          <a:xfrm>
            <a:off x="207935" y="467019"/>
            <a:ext cx="3147740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The CMS Detector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154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020" y="613000"/>
            <a:ext cx="2942449" cy="282780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86" y="78830"/>
            <a:ext cx="422517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2016 Detector Performance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95" y="3719640"/>
            <a:ext cx="3052131" cy="30013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90" y="757961"/>
            <a:ext cx="3252246" cy="2403266"/>
          </a:xfrm>
          <a:prstGeom prst="rect">
            <a:avLst/>
          </a:prstGeom>
        </p:spPr>
      </p:pic>
      <p:pic>
        <p:nvPicPr>
          <p:cNvPr id="1026" name="Picture 2" descr="http://cms-results.web.cern.ch/cms-results/public-results/preliminary-results/JME-16-004/CMS-PAS-JME-16-004_Figure_006-a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0" y="3424745"/>
            <a:ext cx="3184007" cy="30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766907" y="1640462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07" y="1640462"/>
                <a:ext cx="3962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115818" y="109506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818" y="1095068"/>
                <a:ext cx="37542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1314251" y="395311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15523" y="4726897"/>
            <a:ext cx="1544148" cy="744559"/>
            <a:chOff x="5427667" y="3458814"/>
            <a:chExt cx="1544148" cy="744559"/>
          </a:xfrm>
        </p:grpSpPr>
        <p:sp>
          <p:nvSpPr>
            <p:cNvPr id="17" name="矩形 16"/>
            <p:cNvSpPr/>
            <p:nvPr/>
          </p:nvSpPr>
          <p:spPr>
            <a:xfrm>
              <a:off x="5466304" y="3653760"/>
              <a:ext cx="14473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W-Jet</a:t>
              </a:r>
              <a:r>
                <a:rPr lang="zh-CN" alt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tagging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 bwMode="auto">
            <a:xfrm>
              <a:off x="5427667" y="3458814"/>
              <a:ext cx="1544148" cy="744559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507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86" y="78830"/>
            <a:ext cx="422517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CMS pp Luminosity 2016</a:t>
            </a:r>
            <a:endParaRPr lang="zh-CN" altLang="en-US" sz="24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9" y="936076"/>
            <a:ext cx="7314905" cy="54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0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86" y="78830"/>
            <a:ext cx="422517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CMS pp Luminosity 2016</a:t>
            </a:r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34" y="871267"/>
            <a:ext cx="6098387" cy="56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20CF-1142-429E-96E4-CD490252495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86" y="78830"/>
            <a:ext cx="4225178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CMS China Group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016436" y="889321"/>
            <a:ext cx="4508029" cy="869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Coordinator: Guoming CHEN  (IHEP)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Deputy Coordinator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Yajun MAO </a:t>
            </a:r>
            <a:r>
              <a:rPr lang="en-US" altLang="zh-CN" b="1" dirty="0"/>
              <a:t>(</a:t>
            </a:r>
            <a:r>
              <a:rPr lang="en-US" altLang="zh-CN" b="1" dirty="0" smtClean="0"/>
              <a:t>PKU)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058529" y="2364440"/>
            <a:ext cx="646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IHEP </a:t>
            </a:r>
            <a:r>
              <a:rPr lang="en-US" altLang="zh-CN" b="1" dirty="0" smtClean="0"/>
              <a:t>                        </a:t>
            </a:r>
            <a:r>
              <a:rPr lang="en-US" altLang="zh-CN" b="1" dirty="0" smtClean="0">
                <a:solidFill>
                  <a:srgbClr val="AF218A"/>
                </a:solidFill>
              </a:rPr>
              <a:t>PKU</a:t>
            </a:r>
            <a:r>
              <a:rPr lang="en-US" altLang="zh-CN" b="1" dirty="0" smtClean="0"/>
              <a:t>                  </a:t>
            </a:r>
            <a:r>
              <a:rPr lang="en-US" altLang="zh-CN" b="1" dirty="0" err="1" smtClean="0">
                <a:solidFill>
                  <a:srgbClr val="7030A0"/>
                </a:solidFill>
              </a:rPr>
              <a:t>BeiHang</a:t>
            </a:r>
            <a:r>
              <a:rPr lang="en-US" altLang="zh-CN" b="1" dirty="0" smtClean="0"/>
              <a:t>                THU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047031" y="2775630"/>
            <a:ext cx="630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~ 20 </a:t>
            </a:r>
            <a:r>
              <a:rPr lang="en-US" altLang="zh-CN" b="1" dirty="0" smtClean="0"/>
              <a:t>                        </a:t>
            </a:r>
            <a:r>
              <a:rPr lang="en-US" altLang="zh-CN" b="1" dirty="0">
                <a:solidFill>
                  <a:srgbClr val="AF218A"/>
                </a:solidFill>
              </a:rPr>
              <a:t> </a:t>
            </a:r>
            <a:r>
              <a:rPr lang="en-US" altLang="zh-CN" b="1" dirty="0" smtClean="0">
                <a:solidFill>
                  <a:srgbClr val="AF218A"/>
                </a:solidFill>
              </a:rPr>
              <a:t> ~20</a:t>
            </a:r>
            <a:r>
              <a:rPr lang="en-US" altLang="zh-CN" b="1" dirty="0" smtClean="0"/>
              <a:t>                   </a:t>
            </a:r>
            <a:r>
              <a:rPr lang="en-US" altLang="zh-CN" b="1" dirty="0" smtClean="0">
                <a:solidFill>
                  <a:srgbClr val="7030A0"/>
                </a:solidFill>
              </a:rPr>
              <a:t>    ~6</a:t>
            </a:r>
            <a:r>
              <a:rPr lang="en-US" altLang="zh-CN" b="1" dirty="0" smtClean="0"/>
              <a:t>                       ~ 4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070035" y="3549131"/>
            <a:ext cx="604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Higgs </a:t>
            </a:r>
            <a:r>
              <a:rPr lang="en-US" altLang="zh-CN" b="1" dirty="0" smtClean="0"/>
              <a:t>                        </a:t>
            </a:r>
            <a:r>
              <a:rPr lang="en-US" altLang="zh-CN" b="1" dirty="0" smtClean="0">
                <a:solidFill>
                  <a:srgbClr val="AF218A"/>
                </a:solidFill>
              </a:rPr>
              <a:t>SM</a:t>
            </a:r>
            <a:r>
              <a:rPr lang="en-US" altLang="zh-CN" b="1" dirty="0" smtClean="0"/>
              <a:t>                   </a:t>
            </a:r>
            <a:r>
              <a:rPr lang="en-US" altLang="zh-CN" b="1" dirty="0" smtClean="0">
                <a:solidFill>
                  <a:srgbClr val="7030A0"/>
                </a:solidFill>
              </a:rPr>
              <a:t>    NP</a:t>
            </a:r>
            <a:r>
              <a:rPr lang="en-US" altLang="zh-CN" b="1" dirty="0" smtClean="0"/>
              <a:t>                       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049909" y="3899937"/>
            <a:ext cx="614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+ Exotic </a:t>
            </a:r>
            <a:r>
              <a:rPr lang="en-US" altLang="zh-CN" b="1" dirty="0" smtClean="0"/>
              <a:t>                    </a:t>
            </a:r>
            <a:r>
              <a:rPr lang="en-US" altLang="zh-CN" b="1" dirty="0" smtClean="0">
                <a:solidFill>
                  <a:srgbClr val="AF218A"/>
                </a:solidFill>
              </a:rPr>
              <a:t> + Exotic</a:t>
            </a:r>
            <a:r>
              <a:rPr lang="en-US" altLang="zh-CN" b="1" dirty="0" smtClean="0"/>
              <a:t>                   </a:t>
            </a:r>
            <a:r>
              <a:rPr lang="en-US" altLang="zh-CN" b="1" dirty="0" smtClean="0">
                <a:solidFill>
                  <a:srgbClr val="7030A0"/>
                </a:solidFill>
              </a:rPr>
              <a:t>   </a:t>
            </a:r>
            <a:r>
              <a:rPr lang="en-US" altLang="zh-CN" b="1" dirty="0" smtClean="0"/>
              <a:t>                      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1038415" y="4190357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+ SM </a:t>
            </a:r>
            <a:r>
              <a:rPr lang="en-US" altLang="zh-CN" b="1" dirty="0" smtClean="0"/>
              <a:t>                        </a:t>
            </a:r>
            <a:r>
              <a:rPr lang="en-US" altLang="zh-CN" b="1" dirty="0" smtClean="0">
                <a:solidFill>
                  <a:srgbClr val="AF218A"/>
                </a:solidFill>
              </a:rPr>
              <a:t> </a:t>
            </a:r>
            <a:r>
              <a:rPr lang="en-US" altLang="zh-CN" b="1" dirty="0" smtClean="0"/>
              <a:t>                 </a:t>
            </a:r>
            <a:r>
              <a:rPr lang="en-US" altLang="zh-CN" b="1" dirty="0" smtClean="0">
                <a:solidFill>
                  <a:srgbClr val="7030A0"/>
                </a:solidFill>
              </a:rPr>
              <a:t>   </a:t>
            </a:r>
            <a:r>
              <a:rPr lang="en-US" altLang="zh-CN" b="1" dirty="0" smtClean="0"/>
              <a:t>                      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133295" y="5242782"/>
            <a:ext cx="645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EMC </a:t>
            </a:r>
            <a:r>
              <a:rPr lang="en-US" altLang="zh-CN" b="1" dirty="0" smtClean="0"/>
              <a:t>                        </a:t>
            </a:r>
            <a:r>
              <a:rPr lang="en-US" altLang="zh-CN" b="1" dirty="0" smtClean="0">
                <a:solidFill>
                  <a:srgbClr val="AF218A"/>
                </a:solidFill>
              </a:rPr>
              <a:t>GEM</a:t>
            </a:r>
            <a:r>
              <a:rPr lang="en-US" altLang="zh-CN" b="1" dirty="0" smtClean="0"/>
              <a:t>                  </a:t>
            </a:r>
            <a:r>
              <a:rPr lang="en-US" altLang="zh-CN" b="1" dirty="0" smtClean="0">
                <a:solidFill>
                  <a:srgbClr val="7030A0"/>
                </a:solidFill>
              </a:rPr>
              <a:t>            </a:t>
            </a:r>
            <a:r>
              <a:rPr lang="en-US" altLang="zh-CN" b="1" dirty="0" smtClean="0"/>
              <a:t>                MRPC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1116048" y="5596472"/>
            <a:ext cx="621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+ Trigger </a:t>
            </a:r>
            <a:r>
              <a:rPr lang="en-US" altLang="zh-CN" b="1" dirty="0" smtClean="0"/>
              <a:t>                 </a:t>
            </a:r>
            <a:r>
              <a:rPr lang="en-US" altLang="zh-CN" b="1" dirty="0" smtClean="0">
                <a:solidFill>
                  <a:srgbClr val="AF218A"/>
                </a:solidFill>
              </a:rPr>
              <a:t>(+Trigger)</a:t>
            </a:r>
            <a:r>
              <a:rPr lang="en-US" altLang="zh-CN" b="1" dirty="0" smtClean="0"/>
              <a:t>                   </a:t>
            </a:r>
            <a:r>
              <a:rPr lang="en-US" altLang="zh-CN" b="1" dirty="0" smtClean="0">
                <a:solidFill>
                  <a:srgbClr val="7030A0"/>
                </a:solidFill>
              </a:rPr>
              <a:t>   </a:t>
            </a:r>
            <a:r>
              <a:rPr lang="en-US" altLang="zh-CN" b="1" dirty="0" smtClean="0"/>
              <a:t>                      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 rot="16200000">
            <a:off x="-66125" y="3839557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E73F17"/>
                </a:solidFill>
              </a:rPr>
              <a:t>Analysis </a:t>
            </a:r>
            <a:endParaRPr lang="zh-CN" altLang="en-US" dirty="0">
              <a:solidFill>
                <a:srgbClr val="E73F17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-43122" y="537218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E73F17"/>
                </a:solidFill>
              </a:rPr>
              <a:t>Upgrade </a:t>
            </a:r>
            <a:endParaRPr lang="zh-CN" altLang="en-US" dirty="0">
              <a:solidFill>
                <a:srgbClr val="E73F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3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heme_from_Nha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ujarati Sangam MN"/>
        <a:ea typeface="ヒラギノ角ゴ ProN W3"/>
        <a:cs typeface="ヒラギノ角ゴ ProN W3"/>
      </a:majorFont>
      <a:minorFont>
        <a:latin typeface="Gujarati Sangam MN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0"/>
            <a:cs typeface="ヒラギノ角ゴ ProN W3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0"/>
            <a:cs typeface="ヒラギノ角ゴ ProN W3" charset="0"/>
            <a:sym typeface="Arial" panose="020B0604020202020204" pitchFamily="3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_Theme_from_Nhan" id="{EDE68275-CE39-4F36-A4E3-F281DEBE0226}" vid="{C937E241-E44F-4865-8605-D458BACBEB03}"/>
    </a:ext>
  </a:extLst>
</a:theme>
</file>

<file path=ppt/theme/theme2.xml><?xml version="1.0" encoding="utf-8"?>
<a:theme xmlns:a="http://schemas.openxmlformats.org/drawingml/2006/main" name="transition">
  <a:themeElements>
    <a:clrScheme name="transi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ition">
      <a:majorFont>
        <a:latin typeface="Gujarati Sangam MN"/>
        <a:ea typeface="ヒラギノ角ゴ ProN W3"/>
        <a:cs typeface="ヒラギノ角ゴ ProN W3"/>
      </a:majorFont>
      <a:minorFont>
        <a:latin typeface="Baghda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0"/>
            <a:cs typeface="ヒラギノ角ゴ ProN W3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0"/>
            <a:cs typeface="ヒラギノ角ゴ ProN W3" charset="0"/>
            <a:sym typeface="Arial" panose="020B0604020202020204" pitchFamily="34" charset="0"/>
          </a:defRPr>
        </a:defPPr>
      </a:lstStyle>
    </a:lnDef>
  </a:objectDefaults>
  <a:extraClrSchemeLst>
    <a:extraClrScheme>
      <a:clrScheme name="transi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Baghdad"/>
        <a:ea typeface="ヒラギノ角ゴ ProN W3"/>
        <a:cs typeface="ヒラギノ角ゴ ProN W3"/>
      </a:majorFont>
      <a:minorFont>
        <a:latin typeface="Baghda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0"/>
            <a:cs typeface="ヒラギノ角ゴ ProN W3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0"/>
            <a:cs typeface="ヒラギノ角ゴ ProN W3" charset="0"/>
            <a:sym typeface="Arial" panose="020B0604020202020204" pitchFamily="34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Slide_Theme_from_Nhan</Template>
  <TotalTime>8493</TotalTime>
  <Words>1477</Words>
  <Application>Microsoft Office PowerPoint</Application>
  <PresentationFormat>全屏显示(4:3)</PresentationFormat>
  <Paragraphs>311</Paragraphs>
  <Slides>38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61" baseType="lpstr">
      <vt:lpstr>Arial Unicode MS</vt:lpstr>
      <vt:lpstr>Baghdad</vt:lpstr>
      <vt:lpstr>Lucida Grande</vt:lpstr>
      <vt:lpstr>MS PGothic</vt:lpstr>
      <vt:lpstr>新細明體</vt:lpstr>
      <vt:lpstr>华文楷体</vt:lpstr>
      <vt:lpstr>华文中宋</vt:lpstr>
      <vt:lpstr>宋体</vt:lpstr>
      <vt:lpstr>Arial</vt:lpstr>
      <vt:lpstr>Arial Rounded MT Bold</vt:lpstr>
      <vt:lpstr>Calibri</vt:lpstr>
      <vt:lpstr>Cambria Math</vt:lpstr>
      <vt:lpstr>Gill Sans MT</vt:lpstr>
      <vt:lpstr>Gujarati Sangam MN</vt:lpstr>
      <vt:lpstr>Helvetica</vt:lpstr>
      <vt:lpstr>Symbol</vt:lpstr>
      <vt:lpstr>Times</vt:lpstr>
      <vt:lpstr>Times New Roman</vt:lpstr>
      <vt:lpstr>Wingdings</vt:lpstr>
      <vt:lpstr>ヒラギノ角ゴ ProN W3</vt:lpstr>
      <vt:lpstr>Slide_Theme_from_Nhan</vt:lpstr>
      <vt:lpstr>transition</vt:lpstr>
      <vt:lpstr>Title &amp; Bullets copy</vt:lpstr>
      <vt:lpstr>Recent Progress from CMS-China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Multiboson production and searches for anomalous gauge couplings at CMS</dc:title>
  <dc:creator>qliphy</dc:creator>
  <cp:lastModifiedBy>冒亚军</cp:lastModifiedBy>
  <cp:revision>626</cp:revision>
  <dcterms:created xsi:type="dcterms:W3CDTF">2013-05-07T01:50:57Z</dcterms:created>
  <dcterms:modified xsi:type="dcterms:W3CDTF">2016-12-16T19:53:02Z</dcterms:modified>
</cp:coreProperties>
</file>