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52" r:id="rId2"/>
    <p:sldId id="355" r:id="rId3"/>
    <p:sldId id="465" r:id="rId4"/>
    <p:sldId id="442" r:id="rId5"/>
    <p:sldId id="447" r:id="rId6"/>
    <p:sldId id="449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57" r:id="rId15"/>
    <p:sldId id="466" r:id="rId16"/>
    <p:sldId id="462" r:id="rId17"/>
    <p:sldId id="469" r:id="rId18"/>
    <p:sldId id="426" r:id="rId19"/>
    <p:sldId id="416" r:id="rId20"/>
    <p:sldId id="414" r:id="rId21"/>
    <p:sldId id="468" r:id="rId22"/>
    <p:sldId id="424" r:id="rId23"/>
    <p:sldId id="446" r:id="rId24"/>
    <p:sldId id="46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  <p:cmAuthor id="1" name="huaqiao ZHANG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11" autoAdjust="0"/>
  </p:normalViewPr>
  <p:slideViewPr>
    <p:cSldViewPr snapToGrid="0" snapToObjects="1">
      <p:cViewPr varScale="1">
        <p:scale>
          <a:sx n="83" d="100"/>
          <a:sy n="83" d="100"/>
        </p:scale>
        <p:origin x="-18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6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A0A9-D31D-DD41-87C5-686D8527E673}" type="datetimeFigureOut">
              <a:rPr lang="en-US" smtClean="0"/>
              <a:t>15/12/16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27F4-95AF-9048-8CF2-EA16D9D8A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514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27A8-22B9-034D-AA1B-B6AEE2569E58}" type="datetimeFigureOut">
              <a:rPr lang="en-US" smtClean="0"/>
              <a:t>15/12/16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2114-1F29-8542-B558-DE108DD02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7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/>
          </p:cNvSpPr>
          <p:nvPr userDrawn="1"/>
        </p:nvSpPr>
        <p:spPr bwMode="auto">
          <a:xfrm>
            <a:off x="32989" y="6387353"/>
            <a:ext cx="9144000" cy="47064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7"/>
          <p:cNvSpPr>
            <a:spLocks/>
          </p:cNvSpPr>
          <p:nvPr userDrawn="1"/>
        </p:nvSpPr>
        <p:spPr bwMode="auto">
          <a:xfrm>
            <a:off x="0" y="1"/>
            <a:ext cx="9144000" cy="127046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68557" cy="126906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680364" y="6445973"/>
            <a:ext cx="2362489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Dec</a:t>
            </a:r>
            <a:r>
              <a:rPr lang="en-US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1</a:t>
            </a:r>
            <a:r>
              <a:rPr lang="en-US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7</a:t>
            </a:r>
            <a:r>
              <a:rPr lang="en-US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, 2016</a:t>
            </a:r>
            <a:endParaRPr lang="en-US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5749" y="6413967"/>
            <a:ext cx="1066511" cy="376798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724E99C-43B4-1049-9341-75BB63957E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7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AEBE-12DE-9C49-A23B-4C00E6B0C0B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815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757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757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04DE-26BD-1F4C-B9B3-633EC119B0A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981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3BB714F-4E1A-AC48-942B-C3CB9A131F6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546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9A8C-5399-C24D-ADAD-27EE22BEEC5E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313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F04E-BD2F-9445-9855-9374703E389D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32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3343-BA29-864D-878A-1410C584F53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194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17ED-A5A2-CF41-B4AF-9E1D98BB1F1B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87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BF083-8278-9043-AA70-04875DD9CCE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2429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D630-3D86-5144-AC43-CC9BCFCDC10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500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D56D-B036-454F-B1FC-28890D422F8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215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5FC0-DD62-4542-940A-37FE232E4473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722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/>
          </p:cNvSpPr>
          <p:nvPr userDrawn="1"/>
        </p:nvSpPr>
        <p:spPr bwMode="auto">
          <a:xfrm>
            <a:off x="0" y="6521824"/>
            <a:ext cx="9144000" cy="336176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72353"/>
            <a:ext cx="9144000" cy="616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5636" y="6558243"/>
            <a:ext cx="1066511" cy="2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66"/>
                </a:solidFill>
                <a:latin typeface="Symbo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7CD5DA-0697-7446-880E-7E6AD085621C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943023" y="6552640"/>
            <a:ext cx="2134466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sz="1400" baseline="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Dec</a:t>
            </a:r>
            <a:r>
              <a:rPr lang="en-US" altLang="zh-CN" sz="1400" baseline="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zh-CN" sz="1400" baseline="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altLang="zh-CN" sz="1400" baseline="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en-US" sz="140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zh-CN" sz="140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endParaRPr lang="en-US" sz="1400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10"/>
          <p:cNvSpPr>
            <a:spLocks/>
          </p:cNvSpPr>
          <p:nvPr userDrawn="1"/>
        </p:nvSpPr>
        <p:spPr bwMode="auto">
          <a:xfrm>
            <a:off x="0" y="0"/>
            <a:ext cx="9144000" cy="67235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671" cy="63033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04512" y="0"/>
            <a:ext cx="8458488" cy="66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-69272" y="6509280"/>
            <a:ext cx="2971512" cy="3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17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高能所</a:t>
            </a:r>
            <a:r>
              <a:rPr lang="zh-CN" altLang="en-US" sz="17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高粒度量能器</a:t>
            </a:r>
            <a:r>
              <a:rPr lang="zh-CN" altLang="en-US" sz="17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进展</a:t>
            </a:r>
            <a:endParaRPr lang="en-US" sz="17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325091" y="6521824"/>
            <a:ext cx="2355273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张华桥</a:t>
            </a:r>
            <a:r>
              <a:rPr lang="en-US" altLang="zh-CN" sz="1600" dirty="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endParaRPr lang="en-US" sz="1600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933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3865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0799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7731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0485" indent="-34048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85000"/>
        <a:buChar char="•"/>
        <a:defRPr sz="24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0804" indent="-2835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5000"/>
        <a:buFont typeface="Wingdings" charset="0"/>
        <a:buChar char="§"/>
        <a:defRPr sz="2000">
          <a:solidFill>
            <a:srgbClr val="FF0000"/>
          </a:solidFill>
          <a:latin typeface="+mn-lt"/>
          <a:ea typeface="+mn-ea"/>
        </a:defRPr>
      </a:lvl2pPr>
      <a:lvl3pPr marL="1141123" indent="-226515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85000"/>
        <a:buFont typeface="Arial" charset="0"/>
        <a:buChar char="–"/>
        <a:defRPr sz="2000">
          <a:solidFill>
            <a:srgbClr val="009900"/>
          </a:solidFill>
          <a:latin typeface="+mn-lt"/>
          <a:ea typeface="+mn-ea"/>
        </a:defRPr>
      </a:lvl3pPr>
      <a:lvl4pPr marL="1597002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4306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130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4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996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27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080405_085bs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63" y="1227315"/>
            <a:ext cx="6303833" cy="4801033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24949" y="5967152"/>
            <a:ext cx="6400800" cy="1105042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张华桥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</a:rPr>
              <a:t>（高能物理研究所）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1754" y="749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4563" y="125439"/>
            <a:ext cx="76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</a:rPr>
              <a:t>高能所</a:t>
            </a:r>
            <a:r>
              <a:rPr lang="zh-CN" altLang="en-US" sz="4800" dirty="0" smtClean="0">
                <a:solidFill>
                  <a:schemeClr val="bg1"/>
                </a:solidFill>
              </a:rPr>
              <a:t>高粒度量能器</a:t>
            </a:r>
            <a:r>
              <a:rPr lang="zh-CN" altLang="en-US" sz="4800" dirty="0" smtClean="0">
                <a:solidFill>
                  <a:schemeClr val="bg1"/>
                </a:solidFill>
              </a:rPr>
              <a:t>进展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24E99C-43B4-1049-9341-75BB63957EC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52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7" name="Picture 5" descr="H44HT)6(3IF6Q)8~[YET1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057400" y="3048000"/>
            <a:ext cx="18288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1905000" y="1447800"/>
            <a:ext cx="18288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-28303" y="4078299"/>
            <a:ext cx="5029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Adjust this cylinder to fix the distance between the lid and the pedestal </a:t>
            </a:r>
          </a:p>
        </p:txBody>
      </p:sp>
      <p:pic>
        <p:nvPicPr>
          <p:cNvPr id="7" name="Picture 40" descr="OOGQ5TKZ@0S)LWE77QT5T5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09" y="3807452"/>
            <a:ext cx="3429091" cy="303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7717971" y="1952625"/>
            <a:ext cx="0" cy="18548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0052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EIRSS$6{FPFMSG}5%Q1U1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7WJ~3PL}~UHRX8RWDVR2X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A5R(7M6L08N[K8YG`RS2K}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648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IONTY8SS6[BU%O9L(PN`N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4495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152400" y="228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4800600" y="228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152400" y="38862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4800600" y="3810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8333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_ZUZ$_6G$%U5@_DR9G7`H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6425"/>
            <a:ext cx="49149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225" name="Group 12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766817639"/>
              </p:ext>
            </p:extLst>
          </p:nvPr>
        </p:nvGraphicFramePr>
        <p:xfrm>
          <a:off x="5948455" y="1003750"/>
          <a:ext cx="2556469" cy="3379787"/>
        </p:xfrm>
        <a:graphic>
          <a:graphicData uri="http://schemas.openxmlformats.org/drawingml/2006/table">
            <a:tbl>
              <a:tblPr/>
              <a:tblGrid>
                <a:gridCol w="2556469"/>
              </a:tblGrid>
              <a:tr h="788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Thickness of glue in area </a:t>
                      </a:r>
                      <a:r>
                        <a:rPr kumimoji="0" lang="zh-CN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(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μm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51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52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54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47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7222" name="Rectangle 118"/>
          <p:cNvSpPr>
            <a:spLocks noChangeArrowheads="1"/>
          </p:cNvSpPr>
          <p:nvPr/>
        </p:nvSpPr>
        <p:spPr bwMode="auto">
          <a:xfrm>
            <a:off x="0" y="546111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/>
              <a:t>Glue thickness equal to total thickness of Module subtract thickness of aluminum plate and </a:t>
            </a:r>
            <a:r>
              <a:rPr lang="en-US" altLang="zh-CN" sz="2800" b="1" dirty="0" err="1"/>
              <a:t>glexiglass</a:t>
            </a:r>
            <a:endParaRPr lang="en-US" altLang="zh-CN" sz="28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7441" y="22476"/>
            <a:ext cx="8458488" cy="66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第一块空白模块测试结果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1106" y="1189551"/>
            <a:ext cx="123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Perfect area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6319" y="3447777"/>
            <a:ext cx="153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so perfect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3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2) </a:t>
            </a:r>
            <a:r>
              <a:rPr lang="zh-CN" altLang="en-US" dirty="0" smtClean="0"/>
              <a:t>高粒度量能器实验束测试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2351"/>
            <a:ext cx="9144000" cy="5885891"/>
          </a:xfrm>
        </p:spPr>
        <p:txBody>
          <a:bodyPr/>
          <a:lstStyle/>
          <a:p>
            <a:r>
              <a:rPr lang="zh-CN" altLang="en-US" dirty="0" smtClean="0"/>
              <a:t>费米实验室实验束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质子束：</a:t>
            </a:r>
            <a:r>
              <a:rPr lang="en-US" altLang="zh-CN" dirty="0" smtClean="0"/>
              <a:t>   120GeV</a:t>
            </a: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电子束：</a:t>
            </a:r>
            <a:r>
              <a:rPr lang="en-US" altLang="zh-CN" dirty="0" smtClean="0">
                <a:solidFill>
                  <a:schemeClr val="tx1"/>
                </a:solidFill>
              </a:rPr>
              <a:t>   32 </a:t>
            </a:r>
            <a:r>
              <a:rPr lang="en-US" altLang="zh-CN" dirty="0" err="1" smtClean="0">
                <a:solidFill>
                  <a:schemeClr val="tx1"/>
                </a:solidFill>
              </a:rPr>
              <a:t>GeV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Muon</a:t>
            </a:r>
            <a:r>
              <a:rPr lang="zh-CN" altLang="en-US" dirty="0" smtClean="0">
                <a:solidFill>
                  <a:schemeClr val="tx1"/>
                </a:solidFill>
              </a:rPr>
              <a:t>束：</a:t>
            </a:r>
            <a:r>
              <a:rPr lang="en-US" altLang="zh-CN" dirty="0" smtClean="0">
                <a:solidFill>
                  <a:schemeClr val="tx1"/>
                </a:solidFill>
              </a:rPr>
              <a:t> 32 </a:t>
            </a:r>
            <a:r>
              <a:rPr lang="en-US" altLang="zh-CN" dirty="0" err="1" smtClean="0">
                <a:solidFill>
                  <a:schemeClr val="tx1"/>
                </a:solidFill>
              </a:rPr>
              <a:t>GeV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Pion </a:t>
            </a:r>
            <a:r>
              <a:rPr lang="zh-CN" altLang="en-US" dirty="0" smtClean="0">
                <a:solidFill>
                  <a:schemeClr val="tx1"/>
                </a:solidFill>
              </a:rPr>
              <a:t>束：</a:t>
            </a:r>
            <a:r>
              <a:rPr lang="en-US" altLang="zh-CN" dirty="0" smtClean="0">
                <a:solidFill>
                  <a:schemeClr val="tx1"/>
                </a:solidFill>
              </a:rPr>
              <a:t>  32 </a:t>
            </a:r>
            <a:r>
              <a:rPr lang="en-US" altLang="zh-CN" dirty="0" err="1" smtClean="0">
                <a:solidFill>
                  <a:schemeClr val="tx1"/>
                </a:solidFill>
              </a:rPr>
              <a:t>GeV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/>
              <a:t>CERN</a:t>
            </a:r>
            <a:r>
              <a:rPr lang="zh-CN" altLang="en-US" dirty="0" smtClean="0"/>
              <a:t>实验束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质子束：</a:t>
            </a:r>
            <a:r>
              <a:rPr lang="en-US" altLang="zh-CN" dirty="0" smtClean="0"/>
              <a:t> 400 </a:t>
            </a:r>
            <a:r>
              <a:rPr lang="en-US" altLang="zh-CN" dirty="0" err="1" smtClean="0"/>
              <a:t>GeV</a:t>
            </a:r>
            <a:endParaRPr lang="en-US" altLang="zh-CN" dirty="0" smtClean="0"/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电子束：</a:t>
            </a:r>
            <a:r>
              <a:rPr lang="en-US" altLang="zh-CN" dirty="0" smtClean="0">
                <a:solidFill>
                  <a:schemeClr val="tx1"/>
                </a:solidFill>
              </a:rPr>
              <a:t> 250 </a:t>
            </a:r>
            <a:r>
              <a:rPr lang="en-US" altLang="zh-CN" dirty="0" err="1" smtClean="0">
                <a:solidFill>
                  <a:schemeClr val="tx1"/>
                </a:solidFill>
              </a:rPr>
              <a:t>GeV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Pion </a:t>
            </a:r>
            <a:r>
              <a:rPr lang="zh-CN" altLang="en-US" dirty="0" smtClean="0">
                <a:solidFill>
                  <a:schemeClr val="tx1"/>
                </a:solidFill>
              </a:rPr>
              <a:t>束：</a:t>
            </a:r>
            <a:r>
              <a:rPr lang="en-US" altLang="zh-CN" dirty="0" smtClean="0">
                <a:solidFill>
                  <a:schemeClr val="tx1"/>
                </a:solidFill>
              </a:rPr>
              <a:t> 125GeV</a:t>
            </a: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Muon</a:t>
            </a:r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</a:rPr>
              <a:t>束：</a:t>
            </a:r>
            <a:r>
              <a:rPr lang="en-US" altLang="zh-CN" dirty="0" smtClean="0">
                <a:solidFill>
                  <a:schemeClr val="tx1"/>
                </a:solidFill>
              </a:rPr>
              <a:t>125GeV</a:t>
            </a:r>
          </a:p>
          <a:p>
            <a:pPr lvl="1"/>
            <a:endParaRPr lang="en-US" altLang="zh-CN" dirty="0" smtClean="0"/>
          </a:p>
          <a:p>
            <a:r>
              <a:rPr lang="zh-CN" altLang="en-US" dirty="0"/>
              <a:t>高能所</a:t>
            </a:r>
            <a:r>
              <a:rPr lang="zh-CN" altLang="en-US" dirty="0" smtClean="0"/>
              <a:t>参与</a:t>
            </a:r>
            <a:r>
              <a:rPr lang="zh-CN" altLang="en-US" dirty="0" smtClean="0"/>
              <a:t>（李秉桓，</a:t>
            </a:r>
            <a:r>
              <a:rPr lang="en-US" altLang="zh-CN" dirty="0" smtClean="0"/>
              <a:t>Francesco Romeo</a:t>
            </a:r>
            <a:r>
              <a:rPr lang="zh-CN" altLang="en-US" dirty="0" smtClean="0"/>
              <a:t>，王峰，张华桥）</a:t>
            </a:r>
            <a:endParaRPr lang="en-US" altLang="zh-CN" dirty="0" smtClean="0"/>
          </a:p>
          <a:p>
            <a:pPr lvl="1"/>
            <a:r>
              <a:rPr lang="zh-CN" altLang="zh-CN" dirty="0" smtClean="0"/>
              <a:t>2</a:t>
            </a:r>
            <a:r>
              <a:rPr lang="en-US" altLang="zh-CN" dirty="0" smtClean="0"/>
              <a:t>016/03  </a:t>
            </a:r>
            <a:r>
              <a:rPr lang="zh-CN" altLang="en-US" dirty="0" smtClean="0"/>
              <a:t>首个</a:t>
            </a:r>
            <a:r>
              <a:rPr lang="en-US" altLang="zh-CN" dirty="0" smtClean="0"/>
              <a:t>HGC</a:t>
            </a:r>
            <a:r>
              <a:rPr lang="zh-CN" altLang="en-US" dirty="0" smtClean="0"/>
              <a:t>模块在费米实验束测试：</a:t>
            </a:r>
            <a:r>
              <a:rPr lang="en-US" altLang="zh-CN" dirty="0" smtClean="0"/>
              <a:t>  </a:t>
            </a:r>
          </a:p>
          <a:p>
            <a:pPr lvl="1"/>
            <a:r>
              <a:rPr lang="zh-CN" altLang="zh-CN" dirty="0" smtClean="0"/>
              <a:t>2</a:t>
            </a:r>
            <a:r>
              <a:rPr lang="en-US" altLang="zh-CN" dirty="0" smtClean="0"/>
              <a:t>016/6-</a:t>
            </a:r>
            <a:r>
              <a:rPr lang="zh-CN" altLang="en-US" dirty="0" smtClean="0"/>
              <a:t>：</a:t>
            </a:r>
            <a:r>
              <a:rPr lang="en-US" altLang="zh-CN" dirty="0" smtClean="0"/>
              <a:t> CERN</a:t>
            </a:r>
            <a:r>
              <a:rPr lang="zh-CN" altLang="en-US" dirty="0" smtClean="0"/>
              <a:t>实验束的费米测试</a:t>
            </a:r>
            <a:endParaRPr lang="en-US" altLang="zh-CN" dirty="0" smtClean="0"/>
          </a:p>
          <a:p>
            <a:pPr lvl="1"/>
            <a:r>
              <a:rPr lang="zh-CN" altLang="zh-CN" dirty="0" smtClean="0">
                <a:solidFill>
                  <a:srgbClr val="008000"/>
                </a:solidFill>
              </a:rPr>
              <a:t>2</a:t>
            </a:r>
            <a:r>
              <a:rPr lang="en-US" altLang="zh-CN" dirty="0" smtClean="0">
                <a:solidFill>
                  <a:srgbClr val="008000"/>
                </a:solidFill>
              </a:rPr>
              <a:t>017</a:t>
            </a:r>
            <a:r>
              <a:rPr lang="zh-CN" altLang="en-US" dirty="0" smtClean="0">
                <a:solidFill>
                  <a:srgbClr val="008000"/>
                </a:solidFill>
              </a:rPr>
              <a:t>年：</a:t>
            </a:r>
            <a:r>
              <a:rPr lang="en-US" altLang="zh-CN" dirty="0" smtClean="0">
                <a:solidFill>
                  <a:srgbClr val="008000"/>
                </a:solidFill>
              </a:rPr>
              <a:t> </a:t>
            </a:r>
            <a:r>
              <a:rPr lang="zh-CN" altLang="en-US" dirty="0" smtClean="0">
                <a:solidFill>
                  <a:srgbClr val="008000"/>
                </a:solidFill>
              </a:rPr>
              <a:t>更多的实验束</a:t>
            </a:r>
            <a:endParaRPr lang="en-US" altLang="zh-TW" dirty="0" smtClean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13</a:t>
            </a:fld>
            <a:endParaRPr lang="en-US" sz="1800"/>
          </a:p>
        </p:txBody>
      </p:sp>
      <p:pic>
        <p:nvPicPr>
          <p:cNvPr id="7" name="Picture 6" descr="Calice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81" y="663949"/>
            <a:ext cx="3555457" cy="2119784"/>
          </a:xfrm>
          <a:prstGeom prst="rect">
            <a:avLst/>
          </a:prstGeom>
        </p:spPr>
      </p:pic>
      <p:pic>
        <p:nvPicPr>
          <p:cNvPr id="8" name="Picture 7" descr="Screen Shot 2016-12-16 at 17.07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81" y="2847210"/>
            <a:ext cx="4098200" cy="2173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6400" y="841473"/>
            <a:ext cx="208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费米实验束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98859" y="2877216"/>
            <a:ext cx="208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CERN</a:t>
            </a:r>
            <a:r>
              <a:rPr lang="zh-CN" altLang="en-US" dirty="0" smtClean="0"/>
              <a:t>实验束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22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22" y="823669"/>
            <a:ext cx="4152895" cy="5534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824" y="851363"/>
            <a:ext cx="4132128" cy="550655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544156" y="4613034"/>
            <a:ext cx="155505" cy="85522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177066" y="5040646"/>
            <a:ext cx="346782" cy="85522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84634" y="4914261"/>
            <a:ext cx="145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467" y="4855980"/>
            <a:ext cx="145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1363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费米实验室实验束测试</a:t>
            </a:r>
            <a:r>
              <a:rPr lang="en-US" altLang="zh-CN" dirty="0" smtClean="0"/>
              <a:t> 2016.3-7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90821" y="4855980"/>
            <a:ext cx="143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W plates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7717" y="5650035"/>
            <a:ext cx="2286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Copper cooling plate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0866" y="3385822"/>
            <a:ext cx="143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Module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46646" y="3757809"/>
            <a:ext cx="453015" cy="36252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7550835" y="4371398"/>
            <a:ext cx="0" cy="127863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3334" y="1514974"/>
            <a:ext cx="1432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ZED Board Readout</a:t>
            </a:r>
          </a:p>
        </p:txBody>
      </p:sp>
      <p:cxnSp>
        <p:nvCxnSpPr>
          <p:cNvPr id="18" name="Straight Arrow Connector 17"/>
          <p:cNvCxnSpPr>
            <a:endCxn id="17" idx="2"/>
          </p:cNvCxnSpPr>
          <p:nvPr/>
        </p:nvCxnSpPr>
        <p:spPr>
          <a:xfrm flipV="1">
            <a:off x="1048404" y="2222860"/>
            <a:ext cx="171093" cy="435423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BF083-8278-9043-AA70-04875DD9CCE6}" type="slidenum">
              <a:rPr lang="en-US" smtClean="0"/>
              <a:pPr>
                <a:defRPr/>
              </a:pPr>
              <a:t>14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07735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费米实验束测试结果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BF083-8278-9043-AA70-04875DD9CCE6}" type="slidenum">
              <a:rPr lang="en-US" smtClean="0"/>
              <a:pPr>
                <a:defRPr/>
              </a:pPr>
              <a:t>15</a:t>
            </a:fld>
            <a:endParaRPr lang="en-US" sz="1800"/>
          </a:p>
        </p:txBody>
      </p:sp>
      <p:pic>
        <p:nvPicPr>
          <p:cNvPr id="4" name="Content Placeholder 3" descr="fittedMipCH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-644"/>
          <a:stretch/>
        </p:blipFill>
        <p:spPr>
          <a:xfrm>
            <a:off x="0" y="688119"/>
            <a:ext cx="4351900" cy="2936793"/>
          </a:xfrm>
          <a:prstGeom prst="rect">
            <a:avLst/>
          </a:prstGeom>
        </p:spPr>
      </p:pic>
      <p:pic>
        <p:nvPicPr>
          <p:cNvPr id="5" name="Picture 4" descr="protonMi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838"/>
          <a:stretch/>
        </p:blipFill>
        <p:spPr>
          <a:xfrm>
            <a:off x="4511846" y="688119"/>
            <a:ext cx="4617212" cy="2936793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"/>
          <a:stretch/>
        </p:blipFill>
        <p:spPr>
          <a:xfrm>
            <a:off x="0" y="3576687"/>
            <a:ext cx="4351900" cy="293333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99447" y="3694582"/>
            <a:ext cx="4223489" cy="2661769"/>
          </a:xfrm>
          <a:prstGeom prst="rect">
            <a:avLst/>
          </a:prstGeom>
        </p:spPr>
        <p:txBody>
          <a:bodyPr/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 smtClean="0"/>
              <a:t>参与从模块组装到实验束数据获取，分析的全过程</a:t>
            </a:r>
            <a:endParaRPr lang="en-US" altLang="zh-CN" dirty="0" smtClean="0"/>
          </a:p>
          <a:p>
            <a:r>
              <a:rPr lang="zh-CN" altLang="en-US" dirty="0" smtClean="0"/>
              <a:t>获得了首个</a:t>
            </a:r>
            <a:r>
              <a:rPr lang="en-US" altLang="zh-CN" dirty="0" smtClean="0"/>
              <a:t>MIP</a:t>
            </a:r>
            <a:r>
              <a:rPr lang="zh-CN" altLang="en-US" dirty="0" smtClean="0"/>
              <a:t>信号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立马在</a:t>
            </a:r>
            <a:r>
              <a:rPr lang="en-US" altLang="zh-CN" dirty="0" smtClean="0"/>
              <a:t>Calor2016</a:t>
            </a:r>
            <a:r>
              <a:rPr lang="zh-CN" altLang="en-US" dirty="0" smtClean="0"/>
              <a:t>上展示</a:t>
            </a:r>
            <a:endParaRPr lang="en-US" altLang="zh-CN" dirty="0" smtClean="0"/>
          </a:p>
          <a:p>
            <a:r>
              <a:rPr lang="en-US" altLang="zh-CN" dirty="0" smtClean="0"/>
              <a:t>MIP hit</a:t>
            </a:r>
            <a:r>
              <a:rPr lang="zh-CN" altLang="en-US" dirty="0" smtClean="0"/>
              <a:t>，电子簇射显示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723" y="841473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41477" y="779681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512" y="3724587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6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CERN</a:t>
            </a:r>
            <a:r>
              <a:rPr lang="zh-CN" altLang="en-US" dirty="0" smtClean="0"/>
              <a:t>实验束测试</a:t>
            </a:r>
            <a:endParaRPr lang="en-US" dirty="0"/>
          </a:p>
        </p:txBody>
      </p:sp>
      <p:pic>
        <p:nvPicPr>
          <p:cNvPr id="5" name="Content Placeholder 4" descr="Screen Shot 2016-12-15 at 16.04.1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" b="241"/>
          <a:stretch/>
        </p:blipFill>
        <p:spPr>
          <a:xfrm>
            <a:off x="0" y="663948"/>
            <a:ext cx="4873136" cy="45378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16</a:t>
            </a:fld>
            <a:endParaRPr lang="en-US" sz="1800"/>
          </a:p>
        </p:txBody>
      </p:sp>
      <p:pic>
        <p:nvPicPr>
          <p:cNvPr id="6" name="Picture 5" descr="Screen Shot 2016-12-16 at 15.12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45" y="663949"/>
            <a:ext cx="3846333" cy="243852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5229808"/>
            <a:ext cx="8955091" cy="1031471"/>
          </a:xfrm>
          <a:prstGeom prst="rect">
            <a:avLst/>
          </a:prstGeom>
        </p:spPr>
        <p:txBody>
          <a:bodyPr/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 smtClean="0"/>
              <a:t>参与实验束设备组装，束流取数值班，监视系统，数据分析等</a:t>
            </a:r>
            <a:endParaRPr lang="en-US" altLang="zh-CN" dirty="0" smtClean="0"/>
          </a:p>
          <a:p>
            <a:r>
              <a:rPr lang="zh-CN" altLang="en-US" dirty="0" smtClean="0"/>
              <a:t>负责长期跟踪，检查</a:t>
            </a:r>
            <a:r>
              <a:rPr lang="en-US" altLang="zh-CN" dirty="0" smtClean="0"/>
              <a:t>MIP</a:t>
            </a:r>
            <a:r>
              <a:rPr lang="zh-CN" altLang="en-US" dirty="0" smtClean="0"/>
              <a:t>信号，电子簇射的</a:t>
            </a:r>
            <a:r>
              <a:rPr lang="en-US" altLang="zh-CN" dirty="0" smtClean="0"/>
              <a:t>clustering</a:t>
            </a:r>
            <a:r>
              <a:rPr lang="zh-CN" altLang="en-US" dirty="0" smtClean="0"/>
              <a:t>研究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～每周在</a:t>
            </a:r>
            <a:r>
              <a:rPr lang="en-US" altLang="zh-CN" dirty="0" smtClean="0"/>
              <a:t>CERN</a:t>
            </a:r>
            <a:r>
              <a:rPr lang="zh-CN" altLang="en-US" dirty="0" smtClean="0"/>
              <a:t>的实验束组会上报告</a:t>
            </a:r>
            <a:endParaRPr lang="en-US" dirty="0"/>
          </a:p>
        </p:txBody>
      </p:sp>
      <p:pic>
        <p:nvPicPr>
          <p:cNvPr id="8" name="Picture 7" descr="Screen Shot 2016-12-16 at 15.38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27" y="3091834"/>
            <a:ext cx="3651920" cy="2245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1867" y="3472987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90112" y="1024474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 tuned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r="15502"/>
          <a:stretch/>
        </p:blipFill>
        <p:spPr>
          <a:xfrm>
            <a:off x="0" y="663948"/>
            <a:ext cx="9144000" cy="5842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17</a:t>
            </a:fld>
            <a:endParaRPr lang="en-US" sz="1800"/>
          </a:p>
        </p:txBody>
      </p:sp>
      <p:pic>
        <p:nvPicPr>
          <p:cNvPr id="6" name="Picture 5" descr="Screen Shot 2016-08-04 at 09.47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/>
          <a:stretch/>
        </p:blipFill>
        <p:spPr>
          <a:xfrm>
            <a:off x="-1384" y="663950"/>
            <a:ext cx="4875460" cy="31156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22313" y="5312575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6933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3865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0799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7731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5400" smtClean="0">
                <a:solidFill>
                  <a:srgbClr val="FF0000"/>
                </a:solidFill>
              </a:rPr>
              <a:t>谢谢大家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1682178"/>
            <a:ext cx="2096177" cy="1107996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HGC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059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76074"/>
            <a:ext cx="7772400" cy="1362075"/>
          </a:xfrm>
        </p:spPr>
        <p:txBody>
          <a:bodyPr/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</a:rPr>
              <a:t>BACKUP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42F04E-BD2F-9445-9855-9374703E389D}" type="slidenum">
              <a:rPr lang="en-US" smtClean="0"/>
              <a:pPr>
                <a:defRPr/>
              </a:pPr>
              <a:t>18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7531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硅探测器测试系统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035636" y="6543302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19</a:t>
            </a:fld>
            <a:endParaRPr lang="en-US" sz="1800"/>
          </a:p>
        </p:txBody>
      </p:sp>
      <p:pic>
        <p:nvPicPr>
          <p:cNvPr id="5" name="图片 3" descr="D:\Study\work\HGCAL\Sensor test\Pictures\CERN_Lab_Feb\Labs\IMAG0410.jpgIMAG04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63742" y="639972"/>
            <a:ext cx="1457801" cy="2528570"/>
          </a:xfrm>
          <a:prstGeom prst="rect">
            <a:avLst/>
          </a:prstGeom>
        </p:spPr>
      </p:pic>
      <p:pic>
        <p:nvPicPr>
          <p:cNvPr id="6" name="图片 10" descr="IMAG04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" y="665373"/>
            <a:ext cx="1720215" cy="2398395"/>
          </a:xfrm>
          <a:prstGeom prst="rect">
            <a:avLst/>
          </a:prstGeom>
        </p:spPr>
      </p:pic>
      <p:cxnSp>
        <p:nvCxnSpPr>
          <p:cNvPr id="7" name="直接箭头连接符 11"/>
          <p:cNvCxnSpPr/>
          <p:nvPr/>
        </p:nvCxnSpPr>
        <p:spPr>
          <a:xfrm>
            <a:off x="2161222" y="1982362"/>
            <a:ext cx="898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2"/>
          <p:cNvSpPr txBox="1"/>
          <p:nvPr/>
        </p:nvSpPr>
        <p:spPr>
          <a:xfrm>
            <a:off x="2000250" y="900916"/>
            <a:ext cx="1263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prstClr val="black"/>
                </a:solidFill>
                <a:latin typeface="Calibri"/>
                <a:ea typeface="宋体"/>
              </a:rPr>
              <a:t>Labview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</a:p>
          <a:p>
            <a:r>
              <a:rPr lang="zh-CN" altLang="zh-CN" dirty="0">
                <a:solidFill>
                  <a:prstClr val="black"/>
                </a:solidFill>
                <a:latin typeface="Calibri"/>
                <a:ea typeface="宋体"/>
              </a:rPr>
              <a:t>控制所有电子设备</a:t>
            </a:r>
          </a:p>
        </p:txBody>
      </p:sp>
      <p:pic>
        <p:nvPicPr>
          <p:cNvPr id="9" name="图片 14" descr="IMAG04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517" y="942233"/>
            <a:ext cx="2206943" cy="1664335"/>
          </a:xfrm>
          <a:prstGeom prst="rect">
            <a:avLst/>
          </a:prstGeom>
        </p:spPr>
      </p:pic>
      <p:cxnSp>
        <p:nvCxnSpPr>
          <p:cNvPr id="10" name="直接箭头连接符 15"/>
          <p:cNvCxnSpPr/>
          <p:nvPr/>
        </p:nvCxnSpPr>
        <p:spPr>
          <a:xfrm flipV="1">
            <a:off x="4926330" y="1878857"/>
            <a:ext cx="578644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6"/>
          <p:cNvSpPr txBox="1"/>
          <p:nvPr/>
        </p:nvSpPr>
        <p:spPr>
          <a:xfrm>
            <a:off x="4745356" y="1193001"/>
            <a:ext cx="109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恒温箱</a:t>
            </a:r>
          </a:p>
          <a:p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-30 C</a:t>
            </a:r>
          </a:p>
        </p:txBody>
      </p:sp>
      <p:cxnSp>
        <p:nvCxnSpPr>
          <p:cNvPr id="12" name="直接箭头连接符 17"/>
          <p:cNvCxnSpPr/>
          <p:nvPr/>
        </p:nvCxnSpPr>
        <p:spPr>
          <a:xfrm flipH="1">
            <a:off x="2281714" y="2273192"/>
            <a:ext cx="3559969" cy="1193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8"/>
          <p:cNvSpPr txBox="1"/>
          <p:nvPr/>
        </p:nvSpPr>
        <p:spPr>
          <a:xfrm>
            <a:off x="2096452" y="2934227"/>
            <a:ext cx="134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恒温箱内部</a:t>
            </a:r>
          </a:p>
        </p:txBody>
      </p:sp>
      <p:pic>
        <p:nvPicPr>
          <p:cNvPr id="14" name="图片 20" descr="Captu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53" y="3543192"/>
            <a:ext cx="4940141" cy="2691130"/>
          </a:xfrm>
          <a:prstGeom prst="rect">
            <a:avLst/>
          </a:prstGeom>
        </p:spPr>
      </p:pic>
      <p:sp>
        <p:nvSpPr>
          <p:cNvPr id="15" name="文本框 21"/>
          <p:cNvSpPr txBox="1"/>
          <p:nvPr/>
        </p:nvSpPr>
        <p:spPr>
          <a:xfrm>
            <a:off x="194310" y="3249822"/>
            <a:ext cx="136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硅探测单元</a:t>
            </a:r>
          </a:p>
        </p:txBody>
      </p:sp>
      <p:sp>
        <p:nvSpPr>
          <p:cNvPr id="16" name="文本框 22"/>
          <p:cNvSpPr txBox="1"/>
          <p:nvPr/>
        </p:nvSpPr>
        <p:spPr>
          <a:xfrm>
            <a:off x="572453" y="6195587"/>
            <a:ext cx="371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二维可移动平台，移动硅探测单元</a:t>
            </a:r>
          </a:p>
        </p:txBody>
      </p:sp>
      <p:pic>
        <p:nvPicPr>
          <p:cNvPr id="17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870" y="4067068"/>
            <a:ext cx="2287905" cy="2099945"/>
          </a:xfrm>
          <a:prstGeom prst="rect">
            <a:avLst/>
          </a:prstGeom>
        </p:spPr>
      </p:pic>
      <p:sp>
        <p:nvSpPr>
          <p:cNvPr id="18" name="文本框 24"/>
          <p:cNvSpPr txBox="1"/>
          <p:nvPr/>
        </p:nvSpPr>
        <p:spPr>
          <a:xfrm>
            <a:off x="5190212" y="3178702"/>
            <a:ext cx="3197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辐射后的硅探测单元性质变化：</a:t>
            </a:r>
          </a:p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黑色为未辐射单元，红，蓝，绿，紫辐射通量依次增大</a:t>
            </a:r>
          </a:p>
        </p:txBody>
      </p:sp>
    </p:spTree>
    <p:extLst>
      <p:ext uri="{BB962C8B-B14F-4D97-AF65-F5344CB8AC3E}">
        <p14:creationId xmlns:p14="http://schemas.microsoft.com/office/powerpoint/2010/main" val="333822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4"/>
            <a:ext cx="8229600" cy="660694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国际／国内</a:t>
            </a:r>
            <a:r>
              <a:rPr lang="en-US" altLang="zh-CN" dirty="0" smtClean="0"/>
              <a:t> </a:t>
            </a:r>
            <a:r>
              <a:rPr lang="zh-CN" altLang="en-US" dirty="0" smtClean="0"/>
              <a:t>硅＋钨量能器方案现状</a:t>
            </a:r>
            <a:endParaRPr lang="en-US" dirty="0"/>
          </a:p>
        </p:txBody>
      </p:sp>
      <p:pic>
        <p:nvPicPr>
          <p:cNvPr id="10" name="Picture 9" descr="Screen Shot 2016-01-27 at 16.14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83" y="1088285"/>
            <a:ext cx="2572010" cy="1416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58" y="2271295"/>
            <a:ext cx="3454130" cy="3136317"/>
          </a:xfrm>
          <a:prstGeom prst="rect">
            <a:avLst/>
          </a:prstGeom>
        </p:spPr>
      </p:pic>
      <p:pic>
        <p:nvPicPr>
          <p:cNvPr id="14" name="Picture 13" descr="Screen Shot 2013-03-24 at 1.3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04" y="2064981"/>
            <a:ext cx="1078579" cy="1082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1847" y="1114780"/>
            <a:ext cx="13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类似的技术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0800000">
            <a:off x="3961847" y="1904983"/>
            <a:ext cx="1350748" cy="3663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36129" y="730145"/>
            <a:ext cx="356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France/</a:t>
            </a:r>
            <a:r>
              <a:rPr lang="en-US" altLang="zh-CN" b="1" dirty="0">
                <a:solidFill>
                  <a:srgbClr val="0000FF"/>
                </a:solidFill>
              </a:rPr>
              <a:t>P</a:t>
            </a:r>
            <a:r>
              <a:rPr lang="en-US" altLang="zh-CN" b="1" dirty="0" smtClean="0">
                <a:solidFill>
                  <a:srgbClr val="0000FF"/>
                </a:solidFill>
              </a:rPr>
              <a:t>rague/Japan/England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7983" y="2560976"/>
            <a:ext cx="340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做了大量的研发，</a:t>
            </a:r>
            <a:endParaRPr lang="en-US" altLang="zh-CN" dirty="0" smtClean="0"/>
          </a:p>
          <a:p>
            <a:r>
              <a:rPr lang="en-US" altLang="zh-CN" dirty="0"/>
              <a:t>	</a:t>
            </a:r>
            <a:r>
              <a:rPr lang="zh-CN" altLang="en-US" dirty="0" smtClean="0"/>
              <a:t>还没有最终决定是否</a:t>
            </a:r>
            <a:r>
              <a:rPr lang="zh-CN" altLang="en-US" dirty="0" smtClean="0"/>
              <a:t>建造</a:t>
            </a:r>
            <a:endParaRPr lang="en-US" altLang="zh-CN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57200" y="1306190"/>
            <a:ext cx="315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CMS  HGC</a:t>
            </a:r>
          </a:p>
          <a:p>
            <a:r>
              <a:rPr lang="zh-CN" altLang="en-US" dirty="0" smtClean="0"/>
              <a:t>已经确定在</a:t>
            </a:r>
            <a:r>
              <a:rPr lang="en-US" altLang="zh-CN" dirty="0" smtClean="0"/>
              <a:t>2015-2023</a:t>
            </a:r>
            <a:r>
              <a:rPr lang="zh-CN" altLang="en-US" dirty="0" smtClean="0"/>
              <a:t>年建造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9649" y="5560624"/>
            <a:ext cx="621881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</a:rPr>
              <a:t>优点：</a:t>
            </a:r>
            <a:r>
              <a:rPr lang="zh-CN" altLang="en-US" sz="2400" b="1" dirty="0" smtClean="0"/>
              <a:t>可以达到</a:t>
            </a:r>
            <a:r>
              <a:rPr lang="en-US" altLang="zh-CN" sz="2400" b="1" dirty="0" smtClean="0"/>
              <a:t>1</a:t>
            </a:r>
            <a:r>
              <a:rPr lang="zh-CN" altLang="en-US" sz="2400" b="1" dirty="0" smtClean="0"/>
              <a:t>立方厘米一个探测读出</a:t>
            </a:r>
            <a:endParaRPr lang="en-US" altLang="zh-CN" sz="2400" b="1" dirty="0" smtClean="0"/>
          </a:p>
          <a:p>
            <a:r>
              <a:rPr lang="zh-CN" altLang="en-US" sz="2400" b="1" dirty="0" smtClean="0">
                <a:solidFill>
                  <a:srgbClr val="0000FF"/>
                </a:solidFill>
              </a:rPr>
              <a:t>很好的能量，位置，时间分辨率：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5D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量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能器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</a:t>
            </a:fld>
            <a:endParaRPr lang="en-US" sz="1800"/>
          </a:p>
        </p:txBody>
      </p:sp>
      <p:sp>
        <p:nvSpPr>
          <p:cNvPr id="19" name="Right Arrow 18"/>
          <p:cNvSpPr/>
          <p:nvPr/>
        </p:nvSpPr>
        <p:spPr>
          <a:xfrm>
            <a:off x="3961847" y="4323959"/>
            <a:ext cx="1350748" cy="3663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92830" y="4228606"/>
            <a:ext cx="2831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未来国内外高能物理实验量能器方案的发展方向</a:t>
            </a:r>
            <a:endParaRPr lang="en-US" altLang="zh-CN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7090" y="268566"/>
            <a:ext cx="1603288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国内几乎空白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9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高能所高粒度量能</a:t>
            </a:r>
            <a:r>
              <a:rPr lang="zh-CN" altLang="en-US" dirty="0" smtClean="0"/>
              <a:t>器硅测试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在高能所四号厅建立了简易洁净间</a:t>
            </a:r>
            <a:endParaRPr lang="en-US" altLang="zh-CN" dirty="0" smtClean="0"/>
          </a:p>
          <a:p>
            <a:r>
              <a:rPr lang="zh-CN" altLang="en-US" dirty="0" smtClean="0"/>
              <a:t>放进了两台硅测试台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其他实验设备在筹备中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20</a:t>
            </a:fld>
            <a:endParaRPr lang="en-US" sz="1800"/>
          </a:p>
        </p:txBody>
      </p:sp>
      <p:pic>
        <p:nvPicPr>
          <p:cNvPr id="5" name="Picture 4" descr="WechatIMG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1098"/>
            <a:ext cx="2898588" cy="3864784"/>
          </a:xfrm>
          <a:prstGeom prst="rect">
            <a:avLst/>
          </a:prstGeom>
        </p:spPr>
      </p:pic>
      <p:pic>
        <p:nvPicPr>
          <p:cNvPr id="6" name="Picture 5" descr="WechatIMG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14" y="2218763"/>
            <a:ext cx="2930339" cy="3907119"/>
          </a:xfrm>
          <a:prstGeom prst="rect">
            <a:avLst/>
          </a:prstGeom>
        </p:spPr>
      </p:pic>
      <p:pic>
        <p:nvPicPr>
          <p:cNvPr id="7" name="Picture 6" descr="WechatIMG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70" y="881528"/>
            <a:ext cx="2386853" cy="3182471"/>
          </a:xfrm>
          <a:prstGeom prst="rect">
            <a:avLst/>
          </a:prstGeom>
        </p:spPr>
      </p:pic>
      <p:pic>
        <p:nvPicPr>
          <p:cNvPr id="8" name="Picture 7" descr="WechatIMG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54" y="4063999"/>
            <a:ext cx="1852705" cy="24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GC1MeVneqFlu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8782" y="949140"/>
            <a:ext cx="3855218" cy="3271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67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CMS</a:t>
            </a:r>
            <a:r>
              <a:rPr lang="zh-CN" altLang="en-US" dirty="0" smtClean="0"/>
              <a:t>端盖量能器</a:t>
            </a:r>
            <a:r>
              <a:rPr lang="en-US" altLang="zh-CN" dirty="0" err="1" smtClean="0"/>
              <a:t>phaseII</a:t>
            </a:r>
            <a:r>
              <a:rPr lang="zh-CN" altLang="en-US" dirty="0" smtClean="0"/>
              <a:t>升级的原因：辐射损伤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142" y="4370176"/>
            <a:ext cx="8469086" cy="164187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2015</a:t>
            </a:r>
            <a:r>
              <a:rPr lang="zh-CN" altLang="en-US" dirty="0" smtClean="0"/>
              <a:t>年</a:t>
            </a:r>
            <a:r>
              <a:rPr lang="en-US" altLang="zh-CN" dirty="0" smtClean="0"/>
              <a:t>4</a:t>
            </a:r>
            <a:r>
              <a:rPr lang="zh-CN" altLang="en-US" dirty="0" smtClean="0"/>
              <a:t>月：</a:t>
            </a:r>
            <a:r>
              <a:rPr lang="en-US" altLang="zh-CN" dirty="0" smtClean="0"/>
              <a:t> 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CMS </a:t>
            </a:r>
            <a:r>
              <a:rPr lang="zh-CN" altLang="en-US" dirty="0" smtClean="0">
                <a:solidFill>
                  <a:srgbClr val="FF0000"/>
                </a:solidFill>
              </a:rPr>
              <a:t>确定</a:t>
            </a:r>
            <a:r>
              <a:rPr lang="en-US" altLang="zh-CN" dirty="0" smtClean="0">
                <a:solidFill>
                  <a:srgbClr val="FF0000"/>
                </a:solidFill>
              </a:rPr>
              <a:t>HGC</a:t>
            </a:r>
            <a:r>
              <a:rPr lang="zh-CN" altLang="en-US" dirty="0" smtClean="0">
                <a:solidFill>
                  <a:srgbClr val="FF0000"/>
                </a:solidFill>
              </a:rPr>
              <a:t>（即</a:t>
            </a:r>
            <a:r>
              <a:rPr lang="zh-CN" altLang="en-US" dirty="0" smtClean="0">
                <a:solidFill>
                  <a:srgbClr val="0000FF"/>
                </a:solidFill>
              </a:rPr>
              <a:t>硅＋钨</a:t>
            </a:r>
            <a:r>
              <a:rPr lang="zh-CN" altLang="en-US" dirty="0" smtClean="0">
                <a:solidFill>
                  <a:srgbClr val="FF0000"/>
                </a:solidFill>
              </a:rPr>
              <a:t>方案）为</a:t>
            </a:r>
            <a:r>
              <a:rPr lang="en-US" altLang="zh-CN" dirty="0" err="1" smtClean="0">
                <a:solidFill>
                  <a:srgbClr val="FF0000"/>
                </a:solidFill>
              </a:rPr>
              <a:t>PhaseII</a:t>
            </a:r>
            <a:r>
              <a:rPr lang="zh-CN" altLang="en-US" dirty="0" smtClean="0">
                <a:solidFill>
                  <a:srgbClr val="FF0000"/>
                </a:solidFill>
              </a:rPr>
              <a:t>端盖量能器升级方案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CMS </a:t>
            </a:r>
            <a:r>
              <a:rPr lang="zh-CN" altLang="en-US" dirty="0" smtClean="0"/>
              <a:t>合作组发言人</a:t>
            </a:r>
            <a:r>
              <a:rPr lang="en-US" dirty="0" err="1" smtClean="0"/>
              <a:t>Tizianno</a:t>
            </a:r>
            <a:r>
              <a:rPr lang="en-US" dirty="0" smtClean="0"/>
              <a:t> </a:t>
            </a:r>
            <a:r>
              <a:rPr lang="en-US" dirty="0" err="1" smtClean="0"/>
              <a:t>Camporesi</a:t>
            </a:r>
            <a:r>
              <a:rPr lang="en-US" dirty="0" smtClean="0"/>
              <a:t>: </a:t>
            </a:r>
          </a:p>
          <a:p>
            <a:pPr lvl="1"/>
            <a:r>
              <a:rPr lang="zh-CN" altLang="en-US" dirty="0" smtClean="0"/>
              <a:t>我们今天需要更换端盖量能器，就是因为我们低估了辐射对探测器灵敏物质的损伤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88782" y="4007705"/>
            <a:ext cx="385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/>
                <a:ea typeface="宋体"/>
              </a:rPr>
              <a:t>10</a:t>
            </a:r>
            <a:r>
              <a:rPr lang="en-US" altLang="zh-CN" sz="2800" b="1" baseline="30000" dirty="0" smtClean="0">
                <a:latin typeface="Calibri"/>
                <a:ea typeface="宋体"/>
              </a:rPr>
              <a:t>16</a:t>
            </a:r>
            <a:r>
              <a:rPr lang="en-US" altLang="zh-CN" sz="2800" b="1" dirty="0" smtClean="0">
                <a:latin typeface="Calibri"/>
                <a:ea typeface="宋体"/>
              </a:rPr>
              <a:t> 1 MeV neutron/cm</a:t>
            </a:r>
            <a:r>
              <a:rPr lang="en-US" altLang="zh-CN" sz="2800" b="1" baseline="30000" dirty="0" smtClean="0">
                <a:latin typeface="Calibri"/>
                <a:ea typeface="宋体"/>
              </a:rPr>
              <a:t>2</a:t>
            </a:r>
            <a:endParaRPr lang="en-US" sz="2800" b="1" baseline="30000" dirty="0">
              <a:latin typeface="Calibri"/>
            </a:endParaRPr>
          </a:p>
        </p:txBody>
      </p:sp>
      <p:pic>
        <p:nvPicPr>
          <p:cNvPr id="13" name="Picture 12" descr="Screen Shot 2016-01-27 at 16.04.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/>
          <a:stretch/>
        </p:blipFill>
        <p:spPr>
          <a:xfrm>
            <a:off x="0" y="749675"/>
            <a:ext cx="5288782" cy="35911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21</a:t>
            </a:fld>
            <a:endParaRPr 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1404585" y="2841861"/>
            <a:ext cx="765859" cy="79109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2819" y="5974153"/>
            <a:ext cx="599685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高能所是最早提出该方案的十个单位之一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53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高粒度量能器（</a:t>
            </a:r>
            <a:r>
              <a:rPr lang="en-US" altLang="zh-CN" dirty="0" smtClean="0"/>
              <a:t>High Granularity Calorimeter</a:t>
            </a:r>
            <a:r>
              <a:rPr lang="zh-CN" altLang="en-US" dirty="0" smtClean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建造高粒度量能器必需满足的条件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LHC</a:t>
            </a:r>
            <a:r>
              <a:rPr lang="zh-CN" altLang="en-US" dirty="0" smtClean="0"/>
              <a:t>上质子－质子对撞上的辐射要求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LHC</a:t>
            </a:r>
            <a:r>
              <a:rPr lang="zh-CN" altLang="en-US" dirty="0" smtClean="0"/>
              <a:t>上物理分析中的能量分辨率要求</a:t>
            </a:r>
            <a:endParaRPr lang="en-US" altLang="zh-CN" dirty="0" smtClean="0"/>
          </a:p>
          <a:p>
            <a:pPr lvl="2"/>
            <a:endParaRPr lang="en-US" altLang="zh-CN" sz="1600" dirty="0" smtClean="0"/>
          </a:p>
          <a:p>
            <a:pPr lvl="2"/>
            <a:endParaRPr lang="en-US" altLang="zh-CN" sz="1600" dirty="0" smtClean="0"/>
          </a:p>
          <a:p>
            <a:pPr lvl="2"/>
            <a:endParaRPr lang="en-US" altLang="zh-CN" sz="1600" dirty="0" smtClean="0"/>
          </a:p>
          <a:p>
            <a:pPr lvl="1"/>
            <a:r>
              <a:rPr lang="zh-CN" altLang="en-US" dirty="0" smtClean="0"/>
              <a:t>堆积事例带来的挑战</a:t>
            </a:r>
            <a:endParaRPr lang="en-US" dirty="0"/>
          </a:p>
        </p:txBody>
      </p:sp>
      <p:pic>
        <p:nvPicPr>
          <p:cNvPr id="5" name="Picture 4" descr="Screen Shot 2016-07-29 at 14.57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/>
          <a:stretch/>
        </p:blipFill>
        <p:spPr>
          <a:xfrm>
            <a:off x="1" y="3090499"/>
            <a:ext cx="9144000" cy="3437145"/>
          </a:xfrm>
          <a:prstGeom prst="rect">
            <a:avLst/>
          </a:prstGeom>
        </p:spPr>
      </p:pic>
      <p:pic>
        <p:nvPicPr>
          <p:cNvPr id="6" name="Content Placeholder 6" descr="Screen Shot 2016-07-29 at 14.53.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r="847"/>
          <a:stretch/>
        </p:blipFill>
        <p:spPr bwMode="auto">
          <a:xfrm>
            <a:off x="1224697" y="1860858"/>
            <a:ext cx="3824489" cy="80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22</a:t>
            </a:fld>
            <a:endParaRPr lang="en-US" sz="1800"/>
          </a:p>
        </p:txBody>
      </p:sp>
      <p:sp>
        <p:nvSpPr>
          <p:cNvPr id="7" name="TextBox 6"/>
          <p:cNvSpPr txBox="1"/>
          <p:nvPr/>
        </p:nvSpPr>
        <p:spPr>
          <a:xfrm>
            <a:off x="5455829" y="1019194"/>
            <a:ext cx="3646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设计指标：</a:t>
            </a:r>
            <a:endParaRPr lang="en-US" altLang="zh-CN" dirty="0" smtClean="0"/>
          </a:p>
          <a:p>
            <a:pPr marL="285750" indent="-285750">
              <a:buFont typeface="Arial"/>
              <a:buChar char="•"/>
            </a:pPr>
            <a:r>
              <a:rPr lang="zh-CN" altLang="en-US" dirty="0" smtClean="0"/>
              <a:t>耐辐射，最大</a:t>
            </a:r>
            <a:endParaRPr lang="en-US" altLang="zh-CN" dirty="0" smtClean="0"/>
          </a:p>
          <a:p>
            <a:pPr marL="285750" indent="-285750">
              <a:buFont typeface="Arial"/>
              <a:buChar char="•"/>
            </a:pPr>
            <a:r>
              <a:rPr lang="zh-CN" altLang="en-US" dirty="0" smtClean="0"/>
              <a:t>能量分辨率</a:t>
            </a:r>
            <a:endParaRPr lang="en-US" altLang="zh-CN" dirty="0" smtClean="0"/>
          </a:p>
          <a:p>
            <a:pPr marL="285750" indent="-285750">
              <a:buFont typeface="Arial"/>
              <a:buChar char="•"/>
            </a:pPr>
            <a:r>
              <a:rPr lang="zh-CN" altLang="en-US" dirty="0" smtClean="0"/>
              <a:t>时间分辨率～</a:t>
            </a:r>
            <a:r>
              <a:rPr lang="en-US" altLang="zh-CN" dirty="0" smtClean="0"/>
              <a:t>50ps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</a:t>
            </a:r>
            <a:r>
              <a:rPr lang="zh-CN" altLang="en-US" dirty="0" smtClean="0"/>
              <a:t>高粒度量能器升级方案的时间表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777"/>
            <a:ext cx="9011307" cy="4224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73783" y="45745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23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430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5-18 at 00.3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4" y="709795"/>
            <a:ext cx="8547696" cy="5701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506" y="45897"/>
            <a:ext cx="8229600" cy="604134"/>
          </a:xfrm>
        </p:spPr>
        <p:txBody>
          <a:bodyPr/>
          <a:lstStyle/>
          <a:p>
            <a:r>
              <a:rPr lang="zh-CN" altLang="en-US" dirty="0" smtClean="0"/>
              <a:t>实验束</a:t>
            </a:r>
            <a:r>
              <a:rPr lang="zh-CN" altLang="en-US" dirty="0" smtClean="0"/>
              <a:t>数据获取系统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BF083-8278-9043-AA70-04875DD9CCE6}" type="slidenum">
              <a:rPr lang="en-US" smtClean="0"/>
              <a:pPr>
                <a:defRPr/>
              </a:pPr>
              <a:t>24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2250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67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CMS</a:t>
            </a:r>
            <a:r>
              <a:rPr lang="zh-CN" altLang="en-US" dirty="0" smtClean="0"/>
              <a:t>高粒度量能器的结构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822016"/>
            <a:ext cx="2205742" cy="56368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82" y="745816"/>
            <a:ext cx="5132818" cy="3980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3031816"/>
            <a:ext cx="2984500" cy="3443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108016"/>
            <a:ext cx="2061708" cy="32723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443709"/>
            <a:ext cx="10824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HGC-EE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53000" y="1538709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358109"/>
            <a:ext cx="10821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HGC-FH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772400" y="1538709"/>
            <a:ext cx="94174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Module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48600" y="2833519"/>
            <a:ext cx="10955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Cassette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962400" y="2529309"/>
            <a:ext cx="11468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Si sensor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0" y="1386309"/>
            <a:ext cx="12106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FE-ASICs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743200" y="4967709"/>
            <a:ext cx="5053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BH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66800" y="4510509"/>
            <a:ext cx="1295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143000" y="3062709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105400" y="2453109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53000" y="1538709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987988" y="5321742"/>
            <a:ext cx="841531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V="1">
            <a:off x="7532739" y="2360911"/>
            <a:ext cx="0" cy="111603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BF083-8278-9043-AA70-04875DD9CCE6}" type="slidenum">
              <a:rPr lang="en-US" smtClean="0"/>
              <a:pPr>
                <a:defRPr/>
              </a:pPr>
              <a:t>3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9125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358" y="8404"/>
            <a:ext cx="8458488" cy="663949"/>
          </a:xfrm>
        </p:spPr>
        <p:txBody>
          <a:bodyPr/>
          <a:lstStyle/>
          <a:p>
            <a:r>
              <a:rPr lang="en-US" altLang="zh-CN" dirty="0" smtClean="0"/>
              <a:t>LHC</a:t>
            </a:r>
            <a:r>
              <a:rPr lang="zh-CN" altLang="en-US" dirty="0" smtClean="0"/>
              <a:t>实验探测器升级</a:t>
            </a:r>
            <a:r>
              <a:rPr lang="en-US" altLang="zh-CN" dirty="0" smtClean="0"/>
              <a:t> </a:t>
            </a:r>
            <a:r>
              <a:rPr lang="zh-CN" altLang="en-US" dirty="0" smtClean="0"/>
              <a:t>科技部重点研发项目中的</a:t>
            </a:r>
            <a:r>
              <a:rPr lang="en-US" altLang="zh-CN" dirty="0" smtClean="0"/>
              <a:t>HGC</a:t>
            </a:r>
            <a:r>
              <a:rPr lang="zh-CN" altLang="en-US" dirty="0" smtClean="0"/>
              <a:t>任务</a:t>
            </a:r>
            <a:r>
              <a:rPr lang="zh-CN" altLang="en-US" dirty="0" smtClean="0"/>
              <a:t>内容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课题四的子课题之一，研发阶段的经费为</a:t>
            </a:r>
            <a:r>
              <a:rPr lang="en-US" altLang="zh-CN" dirty="0" smtClean="0"/>
              <a:t>285</a:t>
            </a:r>
            <a:r>
              <a:rPr lang="zh-CN" altLang="en-US" dirty="0" smtClean="0"/>
              <a:t>万元人民币</a:t>
            </a:r>
            <a:endParaRPr lang="en-US" altLang="zh-TW" dirty="0" smtClean="0"/>
          </a:p>
          <a:p>
            <a:r>
              <a:rPr lang="en-US" altLang="zh-TW" dirty="0" smtClean="0"/>
              <a:t>1)</a:t>
            </a:r>
            <a:r>
              <a:rPr lang="zh-TW" altLang="en-US" dirty="0" smtClean="0"/>
              <a:t> 测试不同工艺</a:t>
            </a:r>
            <a:r>
              <a:rPr lang="zh-TW" altLang="en-US" dirty="0"/>
              <a:t>的硅传感器性能</a:t>
            </a:r>
            <a:r>
              <a:rPr lang="en-US" altLang="zh-TW" dirty="0"/>
              <a:t>,</a:t>
            </a:r>
            <a:r>
              <a:rPr lang="zh-TW" altLang="en-US" dirty="0"/>
              <a:t>反馈给硅传感器生产公司</a:t>
            </a:r>
            <a:r>
              <a:rPr lang="en-US" altLang="zh-TW" dirty="0"/>
              <a:t>,</a:t>
            </a:r>
            <a:r>
              <a:rPr lang="zh-TW" altLang="en-US" dirty="0"/>
              <a:t>设计出符合高粒度量能器抗辐射</a:t>
            </a:r>
            <a:r>
              <a:rPr lang="en-US" altLang="zh-TW" dirty="0"/>
              <a:t>,</a:t>
            </a:r>
            <a:r>
              <a:rPr lang="zh-TW" altLang="en-US" dirty="0" smtClean="0"/>
              <a:t>能量和时间分辨</a:t>
            </a:r>
            <a:r>
              <a:rPr lang="zh-TW" altLang="en-US" dirty="0"/>
              <a:t>要求的硅传感器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/>
              <a:t>和欧洲核</a:t>
            </a:r>
            <a:r>
              <a:rPr lang="zh-TW" altLang="en-US" dirty="0" smtClean="0"/>
              <a:t>子中心</a:t>
            </a:r>
            <a:r>
              <a:rPr lang="zh-CN" altLang="en-US" dirty="0" smtClean="0"/>
              <a:t>合作，一博士常驻欧洲核子中心，学习相关的技术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）</a:t>
            </a:r>
            <a:r>
              <a:rPr lang="zh-TW" altLang="en-US" dirty="0" smtClean="0"/>
              <a:t>开展</a:t>
            </a:r>
            <a:r>
              <a:rPr lang="zh-CN" altLang="en-US" dirty="0" smtClean="0"/>
              <a:t>硅</a:t>
            </a:r>
            <a:r>
              <a:rPr lang="zh-TW" altLang="en-US" dirty="0" smtClean="0"/>
              <a:t>模块组装的</a:t>
            </a:r>
            <a:r>
              <a:rPr lang="zh-TW" altLang="en-US" dirty="0"/>
              <a:t>研究</a:t>
            </a:r>
            <a:r>
              <a:rPr lang="en-US" altLang="zh-TW" dirty="0"/>
              <a:t>,</a:t>
            </a:r>
            <a:r>
              <a:rPr lang="zh-TW" altLang="en-US" dirty="0"/>
              <a:t>设计出满足硅模块厚度要求和质量</a:t>
            </a:r>
            <a:r>
              <a:rPr lang="zh-TW" altLang="en-US" dirty="0" smtClean="0"/>
              <a:t>控制的方</a:t>
            </a:r>
            <a:r>
              <a:rPr lang="zh-TW" altLang="en-US" dirty="0"/>
              <a:t>案</a:t>
            </a:r>
            <a:r>
              <a:rPr lang="en-US" altLang="zh-TW" dirty="0"/>
              <a:t>,</a:t>
            </a:r>
            <a:r>
              <a:rPr lang="zh-TW" altLang="en-US" dirty="0"/>
              <a:t>为实验束测试提供硅模块</a:t>
            </a:r>
            <a:r>
              <a:rPr lang="en-US" altLang="zh-TW" dirty="0"/>
              <a:t>, </a:t>
            </a:r>
            <a:r>
              <a:rPr lang="zh-TW" altLang="en-US" dirty="0"/>
              <a:t>为后续量产提供方案。</a:t>
            </a:r>
            <a:endParaRPr lang="en-US" altLang="zh-TW" dirty="0"/>
          </a:p>
          <a:p>
            <a:pPr lvl="1"/>
            <a:r>
              <a:rPr lang="zh-TW" altLang="en-US" dirty="0"/>
              <a:t>和美国加州大学圣巴巴拉分校</a:t>
            </a:r>
            <a:r>
              <a:rPr lang="zh-TW" altLang="en-US" dirty="0" smtClean="0"/>
              <a:t>合作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）</a:t>
            </a:r>
            <a:r>
              <a:rPr lang="zh-TW" altLang="en-US" dirty="0" smtClean="0"/>
              <a:t>参与实验样</a:t>
            </a:r>
            <a:r>
              <a:rPr lang="zh-TW" altLang="en-US" dirty="0"/>
              <a:t>机的实验束测试</a:t>
            </a:r>
            <a:r>
              <a:rPr lang="en-US" altLang="zh-TW" dirty="0"/>
              <a:t>,</a:t>
            </a:r>
            <a:r>
              <a:rPr lang="zh-TW" altLang="en-US" dirty="0"/>
              <a:t>通过对高粒度量能器性能的研究</a:t>
            </a:r>
            <a:r>
              <a:rPr lang="en-US" altLang="zh-TW" dirty="0"/>
              <a:t>,</a:t>
            </a:r>
            <a:r>
              <a:rPr lang="zh-TW" altLang="en-US" dirty="0"/>
              <a:t>改进硅传感器的设计</a:t>
            </a:r>
            <a:r>
              <a:rPr lang="en-US" altLang="zh-TW" dirty="0"/>
              <a:t>,</a:t>
            </a:r>
            <a:r>
              <a:rPr lang="zh-TW" altLang="en-US" dirty="0"/>
              <a:t>硅模块的组装</a:t>
            </a:r>
            <a:r>
              <a:rPr lang="en-US" altLang="zh-TW" dirty="0"/>
              <a:t>,</a:t>
            </a:r>
            <a:r>
              <a:rPr lang="zh-TW" altLang="en-US" dirty="0"/>
              <a:t>模拟性能研究等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CN" altLang="en-US" dirty="0" smtClean="0"/>
              <a:t>参与实验束装置的组装，值班，分析在费米实验室，欧洲核子中心实验束数据</a:t>
            </a:r>
            <a:r>
              <a:rPr lang="zh-TW" altLang="en-US" dirty="0" smtClean="0"/>
              <a:t> </a:t>
            </a:r>
            <a:r>
              <a:rPr lang="zh-CN" altLang="en-US" dirty="0" smtClean="0"/>
              <a:t>等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4</a:t>
            </a:fld>
            <a:endParaRPr lang="en-US" sz="1800"/>
          </a:p>
        </p:txBody>
      </p:sp>
      <p:sp>
        <p:nvSpPr>
          <p:cNvPr id="5" name="Rectangle 4"/>
          <p:cNvSpPr/>
          <p:nvPr/>
        </p:nvSpPr>
        <p:spPr bwMode="auto">
          <a:xfrm>
            <a:off x="144696" y="2748827"/>
            <a:ext cx="8650458" cy="3295376"/>
          </a:xfrm>
          <a:prstGeom prst="rect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6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3001"/>
            <a:ext cx="9144000" cy="1685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9"/>
            <a:ext cx="8229600" cy="449042"/>
          </a:xfrm>
        </p:spPr>
        <p:txBody>
          <a:bodyPr/>
          <a:lstStyle/>
          <a:p>
            <a:r>
              <a:rPr lang="zh-CN" altLang="zh-CN" dirty="0"/>
              <a:t>1</a:t>
            </a:r>
            <a:r>
              <a:rPr lang="zh-CN" altLang="en-US" dirty="0" smtClean="0"/>
              <a:t>）</a:t>
            </a:r>
            <a:r>
              <a:rPr lang="en-US" altLang="zh-CN" dirty="0" smtClean="0"/>
              <a:t> </a:t>
            </a:r>
            <a:r>
              <a:rPr lang="zh-CN" altLang="en-US" dirty="0" smtClean="0"/>
              <a:t>高粒度量能器的硅探测器模块设计</a:t>
            </a:r>
            <a:endParaRPr lang="en-US" dirty="0"/>
          </a:p>
        </p:txBody>
      </p:sp>
      <p:pic>
        <p:nvPicPr>
          <p:cNvPr id="13" name="Espace réservé du contenu 1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1162"/>
            <a:ext cx="5835654" cy="3920627"/>
          </a:xfrm>
          <a:prstGeom prst="rect">
            <a:avLst/>
          </a:prstGeom>
        </p:spPr>
      </p:pic>
      <p:pic>
        <p:nvPicPr>
          <p:cNvPr id="14" name="Picture 3" descr="PCB bond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365" y="2035263"/>
            <a:ext cx="3028712" cy="24608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630608" y="3305257"/>
            <a:ext cx="1438253" cy="226432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5</a:t>
            </a:fld>
            <a:endParaRPr 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1479119" y="6128766"/>
            <a:ext cx="62328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非常紧簇的探测器设计：</a:t>
            </a:r>
            <a:r>
              <a:rPr lang="en-US" altLang="zh-CN" dirty="0" smtClean="0"/>
              <a:t>  </a:t>
            </a:r>
            <a:r>
              <a:rPr lang="zh-CN" altLang="en-US" dirty="0" smtClean="0"/>
              <a:t>模块的厚度影响</a:t>
            </a:r>
            <a:r>
              <a:rPr lang="en-US" altLang="zh-CN" dirty="0" smtClean="0"/>
              <a:t>HGC </a:t>
            </a:r>
            <a:r>
              <a:rPr lang="en-US" altLang="zh-CN" dirty="0" err="1" smtClean="0"/>
              <a:t>molier</a:t>
            </a:r>
            <a:r>
              <a:rPr lang="en-US" altLang="zh-CN" dirty="0" smtClean="0"/>
              <a:t> </a:t>
            </a:r>
            <a:r>
              <a:rPr lang="zh-CN" altLang="en-US" dirty="0" smtClean="0"/>
              <a:t>半径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5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硅模块组装底座（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6</a:t>
            </a:fld>
            <a:endParaRPr lang="en-US" sz="1800"/>
          </a:p>
        </p:txBody>
      </p:sp>
      <p:pic>
        <p:nvPicPr>
          <p:cNvPr id="5" name="Picture 6" descr="5_P9YZ{4X5Q)0[2M`~SUOU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353"/>
            <a:ext cx="9144000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5105400" y="2057400"/>
            <a:ext cx="3200400" cy="3124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181600" y="2971800"/>
            <a:ext cx="3124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Put the </a:t>
            </a:r>
            <a:r>
              <a:rPr lang="en-US" altLang="zh-CN" b="1">
                <a:solidFill>
                  <a:srgbClr val="FF0000"/>
                </a:solidFill>
              </a:rPr>
              <a:t>tungsten plate,</a:t>
            </a:r>
            <a:r>
              <a:rPr lang="en-US" altLang="zh-CN" sz="2000" b="1">
                <a:solidFill>
                  <a:srgbClr val="FF0000"/>
                </a:solidFill>
              </a:rPr>
              <a:t> silicon and other parts of HGCAL in this region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8897" y="948425"/>
            <a:ext cx="249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设计：王立祥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9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硅模块组装底座（</a:t>
            </a:r>
            <a:r>
              <a:rPr lang="zh-CN" altLang="zh-CN" dirty="0" smtClean="0"/>
              <a:t>2</a:t>
            </a:r>
            <a:r>
              <a:rPr lang="zh-CN" altLang="en-US" dirty="0" smtClean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7</a:t>
            </a:fld>
            <a:endParaRPr lang="en-US" sz="1800"/>
          </a:p>
        </p:txBody>
      </p:sp>
      <p:pic>
        <p:nvPicPr>
          <p:cNvPr id="5" name="Picture 2" descr="J1OWU$G[3EDBN$C7{%E1W]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5925"/>
            <a:ext cx="4733925" cy="57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2057400" y="48411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457200" y="162065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765954" y="1604575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3906462" y="2779525"/>
            <a:ext cx="381000" cy="4572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81000" y="2783900"/>
            <a:ext cx="457200" cy="4572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4102908" y="1424200"/>
            <a:ext cx="3048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057400" y="5238375"/>
            <a:ext cx="5334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320877" y="1468250"/>
            <a:ext cx="2286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1143000" y="38346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3024216" y="3862600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2045508" y="2751750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115031" y="16367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3036108" y="160457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5791200" y="22461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5867400" y="42273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7543800" y="4135250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74485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To fix the lid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304800" y="5570950"/>
            <a:ext cx="411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</a:rPr>
              <a:t>To adjust the distance between lid and pedestal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381000" y="2093725"/>
            <a:ext cx="3124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FF00"/>
                </a:solidFill>
              </a:rPr>
              <a:t>To fix the </a:t>
            </a:r>
            <a:r>
              <a:rPr lang="en-US" altLang="zh-CN" b="1" dirty="0">
                <a:solidFill>
                  <a:srgbClr val="00FF00"/>
                </a:solidFill>
              </a:rPr>
              <a:t>tungsten plate,</a:t>
            </a:r>
            <a:r>
              <a:rPr lang="en-US" altLang="zh-CN" sz="2000" b="1" dirty="0">
                <a:solidFill>
                  <a:srgbClr val="00FF00"/>
                </a:solidFill>
              </a:rPr>
              <a:t> silicon and other parts of HGCAL</a:t>
            </a: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57200" y="874525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FF00"/>
                </a:solidFill>
              </a:rPr>
              <a:t>Vacuum air hole</a:t>
            </a:r>
          </a:p>
        </p:txBody>
      </p:sp>
      <p:pic>
        <p:nvPicPr>
          <p:cNvPr id="26" name="Picture 23" descr="2NVNTKCEJN~($XCTF%7R5Z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645925"/>
            <a:ext cx="4410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4"/>
          <p:cNvSpPr>
            <a:spLocks noChangeArrowheads="1"/>
          </p:cNvSpPr>
          <p:nvPr/>
        </p:nvSpPr>
        <p:spPr bwMode="auto">
          <a:xfrm>
            <a:off x="7543800" y="4074925"/>
            <a:ext cx="6096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5"/>
          <p:cNvSpPr>
            <a:spLocks noChangeArrowheads="1"/>
          </p:cNvSpPr>
          <p:nvPr/>
        </p:nvSpPr>
        <p:spPr bwMode="auto">
          <a:xfrm>
            <a:off x="5562600" y="2017525"/>
            <a:ext cx="6096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26"/>
          <p:cNvSpPr>
            <a:spLocks noChangeArrowheads="1"/>
          </p:cNvSpPr>
          <p:nvPr/>
        </p:nvSpPr>
        <p:spPr bwMode="auto">
          <a:xfrm>
            <a:off x="5562600" y="41511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7467600" y="1941325"/>
            <a:ext cx="6858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6934200" y="5598925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link with vacuum pump</a:t>
            </a: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H="1" flipV="1">
            <a:off x="6934200" y="5675125"/>
            <a:ext cx="457200" cy="76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0"/>
          <p:cNvSpPr>
            <a:spLocks noChangeArrowheads="1"/>
          </p:cNvSpPr>
          <p:nvPr/>
        </p:nvSpPr>
        <p:spPr bwMode="auto">
          <a:xfrm>
            <a:off x="6477000" y="2931925"/>
            <a:ext cx="6858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3505200" y="2169925"/>
            <a:ext cx="1828800" cy="3048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6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硅模块组装底座（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8</a:t>
            </a:fld>
            <a:endParaRPr lang="en-US" sz="1800"/>
          </a:p>
        </p:txBody>
      </p:sp>
      <p:pic>
        <p:nvPicPr>
          <p:cNvPr id="5" name="Picture 4" descr="28]VJ$O72Y}]ST{6R47OE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750"/>
            <a:ext cx="9144000" cy="52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)MD%@~WHY$4V_`1$9GC@5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17" y="680024"/>
            <a:ext cx="5638800" cy="21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4419600" y="1163875"/>
            <a:ext cx="3124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886200" y="1697275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324593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srgbClr val="00FF00"/>
                </a:solidFill>
              </a:rPr>
              <a:t>HGC</a:t>
            </a:r>
            <a:r>
              <a:rPr lang="en-US" altLang="zh-CN" dirty="0" err="1" smtClean="0">
                <a:solidFill>
                  <a:srgbClr val="00FF00"/>
                </a:solidFill>
              </a:rPr>
              <a:t>al</a:t>
            </a:r>
            <a:r>
              <a:rPr lang="en-US" altLang="zh-CN" dirty="0" smtClean="0">
                <a:solidFill>
                  <a:srgbClr val="00FF00"/>
                </a:solidFill>
              </a:rPr>
              <a:t> Si </a:t>
            </a:r>
            <a:r>
              <a:rPr lang="en-US" altLang="zh-CN" dirty="0" err="1" smtClean="0">
                <a:solidFill>
                  <a:srgbClr val="00FF00"/>
                </a:solidFill>
              </a:rPr>
              <a:t>Modual</a:t>
            </a:r>
            <a:r>
              <a:rPr lang="en-US" altLang="zh-CN" dirty="0" smtClean="0">
                <a:solidFill>
                  <a:srgbClr val="00FF00"/>
                </a:solidFill>
              </a:rPr>
              <a:t> </a:t>
            </a:r>
            <a:r>
              <a:rPr lang="en-US" altLang="zh-CN" dirty="0" smtClean="0">
                <a:solidFill>
                  <a:srgbClr val="00FF00"/>
                </a:solidFill>
              </a:rPr>
              <a:t>assembly </a:t>
            </a:r>
            <a:r>
              <a:rPr lang="en-US" altLang="zh-CN" dirty="0">
                <a:solidFill>
                  <a:srgbClr val="00FF00"/>
                </a:solidFill>
              </a:rPr>
              <a:t>system in </a:t>
            </a:r>
            <a:r>
              <a:rPr lang="en-US" altLang="zh-CN" dirty="0" smtClean="0">
                <a:solidFill>
                  <a:srgbClr val="00FF00"/>
                </a:solidFill>
              </a:rPr>
              <a:t>IHEP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9</a:t>
            </a:fld>
            <a:endParaRPr lang="en-US" sz="1800"/>
          </a:p>
        </p:txBody>
      </p:sp>
      <p:pic>
        <p:nvPicPr>
          <p:cNvPr id="5" name="Picture 2" descr="%N~AI$PTFK)E)VO[ZL4$4(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386"/>
            <a:ext cx="9102147" cy="590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65540" y="1663960"/>
            <a:ext cx="294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位于高能所硅实验室洁净间</a:t>
            </a:r>
            <a:endParaRPr lang="en-US" altLang="zh-CN" dirty="0" smtClean="0"/>
          </a:p>
          <a:p>
            <a:r>
              <a:rPr lang="zh-CN" altLang="en-US" dirty="0" smtClean="0"/>
              <a:t>感谢欧阳群，董静等的帮助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2487" y="1848626"/>
            <a:ext cx="106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机器臂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816742" y="2057601"/>
            <a:ext cx="7717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868177" y="2981601"/>
            <a:ext cx="128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移动平台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zh-CN" dirty="0" smtClean="0">
                <a:solidFill>
                  <a:srgbClr val="FF0000"/>
                </a:solidFill>
              </a:rPr>
              <a:t>+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</a:rPr>
              <a:t>组装底座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881052" y="3190576"/>
            <a:ext cx="1583956" cy="7156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54334" y="4732643"/>
            <a:ext cx="126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真空系统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2871" y="2273631"/>
            <a:ext cx="126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喷胶系统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213566" y="2642963"/>
            <a:ext cx="0" cy="9578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213566" y="2642963"/>
            <a:ext cx="538926" cy="5476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2942157" y="2642963"/>
            <a:ext cx="3254662" cy="3386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148547" y="718250"/>
            <a:ext cx="8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王峰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2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ms_pres">
  <a:themeElements>
    <a:clrScheme name="cms_p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ms_pr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lnDef>
  </a:objectDefaults>
  <a:extraClrSchemeLst>
    <a:extraClrScheme>
      <a:clrScheme name="cms_p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ms_p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15138</TotalTime>
  <Words>625</Words>
  <Application>Microsoft Macintosh PowerPoint</Application>
  <PresentationFormat>On-screen Show (4:3)</PresentationFormat>
  <Paragraphs>167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cms_pres</vt:lpstr>
      <vt:lpstr>PowerPoint Presentation</vt:lpstr>
      <vt:lpstr>国际／国内 硅＋钨量能器方案现状</vt:lpstr>
      <vt:lpstr>CMS高粒度量能器的结构</vt:lpstr>
      <vt:lpstr>LHC实验探测器升级 科技部重点研发项目中的HGC任务内容</vt:lpstr>
      <vt:lpstr>1） 高粒度量能器的硅探测器模块设计</vt:lpstr>
      <vt:lpstr>硅模块组装底座（1）</vt:lpstr>
      <vt:lpstr>硅模块组装底座（2）</vt:lpstr>
      <vt:lpstr>硅模块组装底座（3）</vt:lpstr>
      <vt:lpstr>HGCal Si Modual assembly system in IHEP</vt:lpstr>
      <vt:lpstr>PowerPoint Presentation</vt:lpstr>
      <vt:lpstr>PowerPoint Presentation</vt:lpstr>
      <vt:lpstr>PowerPoint Presentation</vt:lpstr>
      <vt:lpstr>2) 高粒度量能器实验束测试</vt:lpstr>
      <vt:lpstr>费米实验室实验束测试 2016.3-7</vt:lpstr>
      <vt:lpstr>费米实验束测试结果</vt:lpstr>
      <vt:lpstr>CERN实验束测试</vt:lpstr>
      <vt:lpstr>Stay tuned …</vt:lpstr>
      <vt:lpstr>BACKUP</vt:lpstr>
      <vt:lpstr>硅探测器测试系统</vt:lpstr>
      <vt:lpstr>高能所高粒度量能器硅测试</vt:lpstr>
      <vt:lpstr>CMS端盖量能器phaseII升级的原因：辐射损伤</vt:lpstr>
      <vt:lpstr>高粒度量能器（High Granularity Calorimeter）</vt:lpstr>
      <vt:lpstr>CMS高粒度量能器升级方案的时间表</vt:lpstr>
      <vt:lpstr>实验束数据获取系统</vt:lpstr>
    </vt:vector>
  </TitlesOfParts>
  <Company>IHEP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Granularity Calorimeter Module assembly </dc:title>
  <dc:creator>huaqiao ZHANG</dc:creator>
  <cp:lastModifiedBy>huaqiao ZHANG</cp:lastModifiedBy>
  <cp:revision>549</cp:revision>
  <dcterms:created xsi:type="dcterms:W3CDTF">2016-01-26T17:22:33Z</dcterms:created>
  <dcterms:modified xsi:type="dcterms:W3CDTF">2016-12-16T09:11:49Z</dcterms:modified>
</cp:coreProperties>
</file>