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9" r:id="rId2"/>
    <p:sldId id="308" r:id="rId3"/>
    <p:sldId id="309" r:id="rId4"/>
    <p:sldId id="257" r:id="rId5"/>
    <p:sldId id="332" r:id="rId6"/>
    <p:sldId id="333" r:id="rId7"/>
    <p:sldId id="329" r:id="rId8"/>
    <p:sldId id="301" r:id="rId9"/>
    <p:sldId id="286" r:id="rId10"/>
    <p:sldId id="330" r:id="rId11"/>
    <p:sldId id="331" r:id="rId12"/>
    <p:sldId id="282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3" d="100"/>
          <a:sy n="113" d="100"/>
        </p:scale>
        <p:origin x="-1500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7A977C-B0AE-4BAE-9218-4BD1E37A6512}" type="datetimeFigureOut">
              <a:rPr lang="zh-CN" altLang="en-US" smtClean="0"/>
              <a:t>2016-4-28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92810E-903A-4E21-9062-E1369AD781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7173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2DACF-8DD1-45A0-861B-2059F9DAB295}" type="datetime1">
              <a:rPr lang="zh-CN" altLang="en-US" smtClean="0"/>
              <a:t>2016-4-28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58C3D-A964-4CA3-8972-1534D67FC17D}" type="datetime1">
              <a:rPr lang="zh-CN" altLang="en-US" smtClean="0"/>
              <a:t>2016-4-28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66E81-50B9-4A7D-95BF-BC836E402709}" type="datetime1">
              <a:rPr lang="zh-CN" altLang="en-US" smtClean="0"/>
              <a:t>2016-4-28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91432-3B13-40F5-8A40-513629CC17CC}" type="datetime1">
              <a:rPr lang="zh-CN" altLang="en-US" smtClean="0"/>
              <a:t>2016-4-28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5CB06-91C6-446A-A150-D70CAC260553}" type="datetime1">
              <a:rPr lang="zh-CN" altLang="en-US" smtClean="0"/>
              <a:t>2016-4-28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DE799-B14D-4E4D-B49E-57D84AAE1CB7}" type="datetime1">
              <a:rPr lang="zh-CN" altLang="en-US" smtClean="0"/>
              <a:t>2016-4-28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CCC00-8AEF-4DD3-8A2A-C0533DAC07C5}" type="datetime1">
              <a:rPr lang="zh-CN" altLang="en-US" smtClean="0"/>
              <a:t>2016-4-28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6F258-D417-4721-8AA4-7D7EF94A6917}" type="datetime1">
              <a:rPr lang="zh-CN" altLang="en-US" smtClean="0"/>
              <a:t>2016-4-28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E2B2-C29E-4677-AF94-0CB56C4BE2D1}" type="datetime1">
              <a:rPr lang="zh-CN" altLang="en-US" smtClean="0"/>
              <a:t>2016-4-28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9ED6-1F79-44CB-B162-EE2E940AB2EA}" type="datetime1">
              <a:rPr lang="zh-CN" altLang="en-US" smtClean="0"/>
              <a:t>2016-4-28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1AD35-E402-4B01-8A4A-9BCAE4F6769B}" type="datetime1">
              <a:rPr lang="zh-CN" altLang="en-US" smtClean="0"/>
              <a:t>2016-4-28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C5692-C79F-486C-9427-26BD1B45057B}" type="datetime1">
              <a:rPr lang="zh-CN" altLang="en-US" smtClean="0"/>
              <a:t>2016-4-28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3568" y="1916832"/>
            <a:ext cx="7772400" cy="1656184"/>
          </a:xfrm>
        </p:spPr>
        <p:txBody>
          <a:bodyPr>
            <a:noAutofit/>
          </a:bodyPr>
          <a:lstStyle/>
          <a:p>
            <a:r>
              <a:rPr lang="en-US" altLang="zh-CN" sz="4800" dirty="0"/>
              <a:t>CEPC parameter choice and partial double ring design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00243" y="3933056"/>
            <a:ext cx="6840760" cy="1752600"/>
          </a:xfrm>
        </p:spPr>
        <p:txBody>
          <a:bodyPr>
            <a:noAutofit/>
          </a:bodyPr>
          <a:lstStyle/>
          <a:p>
            <a:r>
              <a:rPr lang="en-US" altLang="zh-CN" sz="2800" dirty="0" smtClean="0"/>
              <a:t>Dou Wang, </a:t>
            </a:r>
            <a:r>
              <a:rPr lang="en-US" altLang="zh-CN" sz="2800" dirty="0" err="1"/>
              <a:t>Jie</a:t>
            </a:r>
            <a:r>
              <a:rPr lang="en-US" altLang="zh-CN" sz="2800" dirty="0"/>
              <a:t> Gao, Feng </a:t>
            </a:r>
            <a:r>
              <a:rPr lang="en-US" altLang="zh-CN" sz="2800" dirty="0" smtClean="0"/>
              <a:t>Su, Yuan Zhang, </a:t>
            </a:r>
            <a:r>
              <a:rPr lang="en-US" altLang="zh-CN" sz="2800" dirty="0" err="1" smtClean="0"/>
              <a:t>Jiyuan</a:t>
            </a:r>
            <a:r>
              <a:rPr lang="en-US" altLang="zh-CN" sz="2800" dirty="0" smtClean="0"/>
              <a:t> </a:t>
            </a:r>
            <a:r>
              <a:rPr lang="en-US" altLang="zh-CN" sz="2800" dirty="0" err="1" smtClean="0"/>
              <a:t>Zhai</a:t>
            </a:r>
            <a:r>
              <a:rPr lang="en-US" altLang="zh-CN" sz="2800" dirty="0" smtClean="0"/>
              <a:t>, </a:t>
            </a:r>
            <a:r>
              <a:rPr lang="en-US" altLang="zh-CN" sz="2800" dirty="0" err="1" smtClean="0"/>
              <a:t>Yiwei</a:t>
            </a:r>
            <a:r>
              <a:rPr lang="en-US" altLang="zh-CN" sz="2800" dirty="0" smtClean="0"/>
              <a:t> Wang, Bai </a:t>
            </a:r>
            <a:r>
              <a:rPr lang="en-US" altLang="zh-CN" sz="2800" dirty="0" err="1" smtClean="0"/>
              <a:t>Sha</a:t>
            </a:r>
            <a:r>
              <a:rPr lang="en-US" altLang="zh-CN" sz="2800" dirty="0" smtClean="0"/>
              <a:t>, </a:t>
            </a:r>
            <a:r>
              <a:rPr lang="en-US" altLang="zh-CN" sz="2800" dirty="0" err="1" smtClean="0"/>
              <a:t>Huiping</a:t>
            </a:r>
            <a:r>
              <a:rPr lang="en-US" altLang="zh-CN" sz="2800" dirty="0" smtClean="0"/>
              <a:t> </a:t>
            </a:r>
            <a:r>
              <a:rPr lang="en-US" altLang="zh-CN" sz="2800" dirty="0" err="1" smtClean="0"/>
              <a:t>Geng</a:t>
            </a:r>
            <a:r>
              <a:rPr lang="en-US" altLang="zh-CN" sz="2800" dirty="0" smtClean="0"/>
              <a:t>, </a:t>
            </a:r>
            <a:r>
              <a:rPr lang="en-US" altLang="zh-CN" sz="2800" dirty="0" err="1" smtClean="0"/>
              <a:t>Tianjian</a:t>
            </a:r>
            <a:r>
              <a:rPr lang="en-US" altLang="zh-CN" sz="2800" dirty="0" smtClean="0"/>
              <a:t> </a:t>
            </a:r>
            <a:r>
              <a:rPr lang="en-US" altLang="zh-CN" sz="2800" dirty="0" err="1" smtClean="0"/>
              <a:t>Bian</a:t>
            </a:r>
            <a:r>
              <a:rPr lang="en-US" altLang="zh-CN" sz="2800" dirty="0" smtClean="0"/>
              <a:t>, Na Wang, </a:t>
            </a:r>
            <a:r>
              <a:rPr lang="en-US" altLang="zh-CN" sz="2800" dirty="0" err="1" smtClean="0"/>
              <a:t>Xiaohao</a:t>
            </a:r>
            <a:r>
              <a:rPr lang="en-US" altLang="zh-CN" sz="2800" dirty="0" smtClean="0"/>
              <a:t> Cui</a:t>
            </a:r>
            <a:endParaRPr lang="zh-CN" altLang="en-US" sz="2800" dirty="0"/>
          </a:p>
        </p:txBody>
      </p:sp>
      <p:sp>
        <p:nvSpPr>
          <p:cNvPr id="4" name="矩形 3"/>
          <p:cNvSpPr/>
          <p:nvPr/>
        </p:nvSpPr>
        <p:spPr>
          <a:xfrm>
            <a:off x="3059832" y="6345137"/>
            <a:ext cx="31215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i="1" dirty="0" smtClean="0">
                <a:solidFill>
                  <a:srgbClr val="002060"/>
                </a:solidFill>
              </a:rPr>
              <a:t>CEPC AP meeting, </a:t>
            </a:r>
            <a:r>
              <a:rPr lang="en-US" altLang="zh-CN" i="1" dirty="0" smtClean="0">
                <a:solidFill>
                  <a:srgbClr val="002060"/>
                </a:solidFill>
              </a:rPr>
              <a:t>2016.04.29</a:t>
            </a:r>
            <a:endParaRPr lang="zh-CN" altLang="en-US" i="1" dirty="0">
              <a:solidFill>
                <a:srgbClr val="002060"/>
              </a:solidFill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8995"/>
            <a:ext cx="3995936" cy="638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61" y="29280"/>
            <a:ext cx="2047875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783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10</a:t>
            </a:fld>
            <a:endParaRPr lang="zh-CN" altLang="en-US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763250" cy="777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93848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 smtClean="0"/>
              <a:t>Higher order chromaticity correction in FFS</a:t>
            </a:r>
            <a:endParaRPr lang="zh-CN" altLang="en-US" sz="36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11</a:t>
            </a:fld>
            <a:endParaRPr lang="zh-CN" altLang="en-US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19" t="4642" r="16191" b="10502"/>
          <a:stretch/>
        </p:blipFill>
        <p:spPr bwMode="auto">
          <a:xfrm>
            <a:off x="1852463" y="2492896"/>
            <a:ext cx="5164667" cy="4275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直接箭头连接符 6"/>
          <p:cNvCxnSpPr/>
          <p:nvPr/>
        </p:nvCxnSpPr>
        <p:spPr>
          <a:xfrm>
            <a:off x="3275856" y="2204864"/>
            <a:ext cx="0" cy="28803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>
            <a:off x="4413671" y="2216944"/>
            <a:ext cx="1" cy="28803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195736" y="1700808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Quadrupole</a:t>
            </a:r>
            <a:r>
              <a:rPr lang="en-US" altLang="zh-CN" dirty="0" smtClean="0"/>
              <a:t> pair, </a:t>
            </a:r>
            <a:r>
              <a:rPr lang="en-US" altLang="zh-CN" dirty="0" err="1" smtClean="0"/>
              <a:t>sextupole</a:t>
            </a:r>
            <a:r>
              <a:rPr lang="en-US" altLang="zh-CN" dirty="0" smtClean="0"/>
              <a:t> pair, </a:t>
            </a:r>
            <a:r>
              <a:rPr lang="en-US" altLang="zh-CN" dirty="0" err="1" smtClean="0"/>
              <a:t>octupole</a:t>
            </a:r>
            <a:r>
              <a:rPr lang="en-US" altLang="zh-CN" dirty="0" smtClean="0"/>
              <a:t> pair.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954228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843808" y="2636912"/>
            <a:ext cx="3915047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altLang="zh-CN" sz="66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Thanks</a:t>
            </a:r>
            <a:r>
              <a:rPr lang="zh-CN" altLang="en-US" sz="66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！</a:t>
            </a:r>
            <a:endParaRPr lang="zh-CN" altLang="en-US" sz="66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842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Machine constraints / given parameters</a:t>
            </a:r>
            <a:endParaRPr lang="zh-CN" altLang="en-US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628800"/>
            <a:ext cx="4902200" cy="299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55576" y="1916832"/>
            <a:ext cx="8064896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Energy </a:t>
            </a:r>
            <a:r>
              <a:rPr lang="en-US" altLang="zh-CN" i="1" dirty="0" smtClean="0"/>
              <a:t>E</a:t>
            </a:r>
            <a:r>
              <a:rPr lang="en-US" altLang="zh-CN" i="1" baseline="-25000" dirty="0" smtClean="0"/>
              <a:t>0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Circumference   </a:t>
            </a:r>
            <a:r>
              <a:rPr lang="en-US" altLang="zh-CN" i="1" dirty="0" smtClean="0"/>
              <a:t>C</a:t>
            </a:r>
            <a:r>
              <a:rPr lang="en-US" altLang="zh-CN" i="1" baseline="-25000" dirty="0" smtClean="0"/>
              <a:t>0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i="1" dirty="0" smtClean="0"/>
              <a:t>N</a:t>
            </a:r>
            <a:r>
              <a:rPr lang="en-US" altLang="zh-CN" baseline="-25000" dirty="0" smtClean="0"/>
              <a:t>IP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Beam power </a:t>
            </a:r>
            <a:r>
              <a:rPr lang="en-US" altLang="zh-CN" i="1" dirty="0" smtClean="0"/>
              <a:t>P</a:t>
            </a:r>
            <a:r>
              <a:rPr lang="en-US" altLang="zh-CN" baseline="-25000" dirty="0" smtClean="0"/>
              <a:t>0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i="1" dirty="0" smtClean="0">
                <a:sym typeface="Symbol"/>
              </a:rPr>
              <a:t></a:t>
            </a:r>
            <a:r>
              <a:rPr lang="en-US" altLang="zh-CN" baseline="-25000" dirty="0" smtClean="0">
                <a:sym typeface="Symbol"/>
              </a:rPr>
              <a:t>y</a:t>
            </a:r>
            <a:r>
              <a:rPr lang="en-US" altLang="zh-CN" dirty="0" smtClean="0">
                <a:sym typeface="Symbol"/>
              </a:rPr>
              <a:t>*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err="1" smtClean="0">
                <a:sym typeface="Symbol"/>
              </a:rPr>
              <a:t>Emittance</a:t>
            </a:r>
            <a:r>
              <a:rPr lang="en-US" altLang="zh-CN" dirty="0" smtClean="0">
                <a:sym typeface="Symbol"/>
              </a:rPr>
              <a:t> coupling factor </a:t>
            </a:r>
            <a:r>
              <a:rPr lang="en-US" altLang="zh-CN" i="1" dirty="0" smtClean="0">
                <a:sym typeface="Symbol"/>
              </a:rPr>
              <a:t></a:t>
            </a:r>
            <a:r>
              <a:rPr lang="en-US" altLang="zh-CN" baseline="-25000" dirty="0" smtClean="0">
                <a:sym typeface="Symbol"/>
              </a:rPr>
              <a:t>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>
                <a:sym typeface="Symbol"/>
              </a:rPr>
              <a:t>Bending radius  </a:t>
            </a:r>
            <a:r>
              <a:rPr lang="en-US" altLang="zh-CN" i="1" dirty="0" smtClean="0">
                <a:sym typeface="Symbol"/>
              </a:rPr>
              <a:t>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err="1" smtClean="0">
                <a:sym typeface="Symbol"/>
              </a:rPr>
              <a:t>Piwinski</a:t>
            </a:r>
            <a:r>
              <a:rPr lang="en-US" altLang="zh-CN" dirty="0" smtClean="0">
                <a:sym typeface="Symbol"/>
              </a:rPr>
              <a:t> angle  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sym typeface="Symbol"/>
              </a:rPr>
              <a:t>y</a:t>
            </a:r>
            <a:r>
              <a:rPr lang="en-US" altLang="zh-CN" dirty="0" smtClean="0"/>
              <a:t> </a:t>
            </a:r>
            <a:r>
              <a:rPr lang="en-US" altLang="zh-CN" dirty="0"/>
              <a:t>enhancement by crab </a:t>
            </a:r>
            <a:r>
              <a:rPr lang="en-US" altLang="zh-CN" dirty="0" smtClean="0"/>
              <a:t>waist  </a:t>
            </a:r>
            <a:r>
              <a:rPr lang="en-US" altLang="zh-CN" i="1" dirty="0" err="1" smtClean="0"/>
              <a:t>F</a:t>
            </a:r>
            <a:r>
              <a:rPr lang="en-US" altLang="zh-CN" baseline="-25000" dirty="0" err="1" smtClean="0"/>
              <a:t>l</a:t>
            </a:r>
            <a:r>
              <a:rPr lang="en-US" altLang="zh-CN" baseline="-25000" dirty="0" smtClean="0"/>
              <a:t> </a:t>
            </a:r>
            <a:r>
              <a:rPr lang="en-US" altLang="zh-CN" dirty="0" smtClean="0"/>
              <a:t>~1.5 (2.6)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Energy acceptance (DA)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Phase advance per cell (FODO)</a:t>
            </a:r>
          </a:p>
          <a:p>
            <a:pPr>
              <a:lnSpc>
                <a:spcPts val="2500"/>
              </a:lnSpc>
            </a:pPr>
            <a:endParaRPr lang="en-US" altLang="zh-CN" dirty="0" smtClean="0">
              <a:sym typeface="Symbol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362" y="4941168"/>
            <a:ext cx="4773141" cy="156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91052" y="6492875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862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/>
          <a:lstStyle/>
          <a:p>
            <a:r>
              <a:rPr lang="en-US" altLang="zh-CN" dirty="0" smtClean="0"/>
              <a:t>Constraints for parameter choice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20176" y="1367190"/>
            <a:ext cx="5328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Limit of Beam-beam tune shift</a:t>
            </a:r>
            <a:endParaRPr lang="zh-CN" alt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703056" y="2708920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Beam lifetime due to </a:t>
            </a:r>
            <a:r>
              <a:rPr lang="en-US" altLang="zh-CN" sz="2400" dirty="0" err="1" smtClean="0"/>
              <a:t>beamstrahlung</a:t>
            </a:r>
            <a:endParaRPr lang="zh-CN" alt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20176" y="4077072"/>
            <a:ext cx="6336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err="1" smtClean="0"/>
              <a:t>Beamstrahlung</a:t>
            </a:r>
            <a:r>
              <a:rPr lang="en-US" altLang="zh-CN" sz="2400" dirty="0" smtClean="0"/>
              <a:t> energy spread </a:t>
            </a:r>
            <a:endParaRPr lang="zh-CN" alt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703056" y="5087956"/>
            <a:ext cx="4320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HOM power per cavity</a:t>
            </a:r>
            <a:endParaRPr lang="zh-CN" altLang="en-US" sz="2400" dirty="0"/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4793076"/>
              </p:ext>
            </p:extLst>
          </p:nvPr>
        </p:nvGraphicFramePr>
        <p:xfrm>
          <a:off x="2376577" y="1843428"/>
          <a:ext cx="2511960" cy="7214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62" name="Equation" r:id="rId3" imgW="1688760" imgH="482400" progId="Equation.DSMT4">
                  <p:embed/>
                </p:oleObj>
              </mc:Choice>
              <mc:Fallback>
                <p:oleObj name="Equation" r:id="rId3" imgW="168876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6577" y="1843428"/>
                        <a:ext cx="2511960" cy="7214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矩形 7"/>
          <p:cNvSpPr/>
          <p:nvPr/>
        </p:nvSpPr>
        <p:spPr>
          <a:xfrm>
            <a:off x="5220072" y="1988840"/>
            <a:ext cx="3335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CN" i="1" baseline="-25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CN" dirty="0">
                <a:solidFill>
                  <a:prstClr val="black"/>
                </a:solidFill>
              </a:rPr>
              <a:t>: </a:t>
            </a:r>
            <a:r>
              <a:rPr lang="en-US" altLang="zh-CN" dirty="0">
                <a:solidFill>
                  <a:prstClr val="black"/>
                </a:solidFill>
                <a:sym typeface="Symbol"/>
              </a:rPr>
              <a:t>y </a:t>
            </a:r>
            <a:r>
              <a:rPr lang="en-US" altLang="zh-CN" dirty="0">
                <a:solidFill>
                  <a:prstClr val="black"/>
                </a:solidFill>
              </a:rPr>
              <a:t>enhancement by crab waist</a:t>
            </a:r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696184" y="6334780"/>
            <a:ext cx="84478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*J. Gao, </a:t>
            </a:r>
            <a:r>
              <a:rPr lang="en-US" altLang="zh-CN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emittance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growth and beam lifetime limitations due to beam-beam effects in </a:t>
            </a:r>
            <a:r>
              <a:rPr lang="en-US" altLang="zh-CN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e+e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storage rings, </a:t>
            </a:r>
            <a:r>
              <a:rPr lang="en-US" altLang="zh-CN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Nucl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Instr. and methods A533</a:t>
            </a:r>
            <a:r>
              <a:rPr lang="zh-CN" altLang="en-US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2004</a:t>
            </a:r>
            <a:r>
              <a:rPr lang="zh-CN" altLang="en-US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 270-274.</a:t>
            </a:r>
            <a:endParaRPr lang="zh-CN" altLang="en-US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890224" y="3429000"/>
            <a:ext cx="1998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dirty="0">
                <a:solidFill>
                  <a:prstClr val="black"/>
                </a:solidFill>
              </a:rPr>
              <a:t>BS life time: 30 min</a:t>
            </a:r>
            <a:endParaRPr lang="zh-CN" altLang="en-US" dirty="0">
              <a:solidFill>
                <a:prstClr val="black"/>
              </a:solidFill>
            </a:endParaRPr>
          </a:p>
        </p:txBody>
      </p:sp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435973"/>
              </p:ext>
            </p:extLst>
          </p:nvPr>
        </p:nvGraphicFramePr>
        <p:xfrm>
          <a:off x="4067944" y="3325534"/>
          <a:ext cx="1584176" cy="611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63" name="Equation" r:id="rId5" imgW="1117600" imgH="431800" progId="Equation.DSMT4">
                  <p:embed/>
                </p:oleObj>
              </mc:Choice>
              <mc:Fallback>
                <p:oleObj name="Equation" r:id="rId5" imgW="11176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3325534"/>
                        <a:ext cx="1584176" cy="611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矩形 11"/>
          <p:cNvSpPr/>
          <p:nvPr/>
        </p:nvSpPr>
        <p:spPr>
          <a:xfrm>
            <a:off x="3731129" y="4695408"/>
            <a:ext cx="1553630" cy="4129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ts val="2500"/>
              </a:lnSpc>
            </a:pPr>
            <a:r>
              <a:rPr lang="en-US" altLang="zh-CN" dirty="0">
                <a:solidFill>
                  <a:prstClr val="black"/>
                </a:solidFill>
              </a:rPr>
              <a:t>A=</a:t>
            </a:r>
            <a:r>
              <a:rPr lang="en-US" altLang="zh-CN" i="1" dirty="0">
                <a:solidFill>
                  <a:prstClr val="black"/>
                </a:solidFill>
                <a:sym typeface="Symbol"/>
              </a:rPr>
              <a:t></a:t>
            </a:r>
            <a:r>
              <a:rPr lang="en-US" altLang="zh-CN" baseline="-25000" dirty="0">
                <a:solidFill>
                  <a:prstClr val="black"/>
                </a:solidFill>
                <a:sym typeface="Symbol"/>
              </a:rPr>
              <a:t>0</a:t>
            </a:r>
            <a:r>
              <a:rPr lang="en-US" altLang="zh-CN" dirty="0">
                <a:solidFill>
                  <a:prstClr val="black"/>
                </a:solidFill>
                <a:sym typeface="Symbol"/>
              </a:rPr>
              <a:t>/</a:t>
            </a:r>
            <a:r>
              <a:rPr lang="en-US" altLang="zh-CN" i="1" dirty="0">
                <a:solidFill>
                  <a:prstClr val="black"/>
                </a:solidFill>
                <a:sym typeface="Symbol"/>
              </a:rPr>
              <a:t></a:t>
            </a:r>
            <a:r>
              <a:rPr lang="en-US" altLang="zh-CN" baseline="-25000" dirty="0">
                <a:solidFill>
                  <a:prstClr val="black"/>
                </a:solidFill>
                <a:sym typeface="Symbol"/>
              </a:rPr>
              <a:t>BS</a:t>
            </a:r>
            <a:r>
              <a:rPr lang="en-US" altLang="zh-CN" dirty="0">
                <a:solidFill>
                  <a:prstClr val="black"/>
                </a:solidFill>
                <a:sym typeface="Symbol"/>
              </a:rPr>
              <a:t> (</a:t>
            </a:r>
            <a:r>
              <a:rPr lang="en-US" altLang="zh-CN" dirty="0" smtClean="0">
                <a:solidFill>
                  <a:prstClr val="black"/>
                </a:solidFill>
                <a:sym typeface="Symbol"/>
              </a:rPr>
              <a:t>A3</a:t>
            </a:r>
            <a:r>
              <a:rPr lang="en-US" altLang="zh-CN" dirty="0">
                <a:solidFill>
                  <a:prstClr val="black"/>
                </a:solidFill>
                <a:sym typeface="Symbol"/>
              </a:rPr>
              <a:t>)</a:t>
            </a:r>
            <a:endParaRPr lang="zh-CN" altLang="en-US" dirty="0">
              <a:solidFill>
                <a:prstClr val="black"/>
              </a:solidFill>
            </a:endParaRPr>
          </a:p>
        </p:txBody>
      </p:sp>
      <p:graphicFrame>
        <p:nvGraphicFramePr>
          <p:cNvPr id="13" name="对象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3067558"/>
              </p:ext>
            </p:extLst>
          </p:nvPr>
        </p:nvGraphicFramePr>
        <p:xfrm>
          <a:off x="2699792" y="5661248"/>
          <a:ext cx="3000019" cy="3975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64" name="Equation" r:id="rId7" imgW="1726920" imgH="228600" progId="Equation.DSMT4">
                  <p:embed/>
                </p:oleObj>
              </mc:Choice>
              <mc:Fallback>
                <p:oleObj name="Equation" r:id="rId7" imgW="17269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5661248"/>
                        <a:ext cx="3000019" cy="3975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矩形 13"/>
          <p:cNvSpPr/>
          <p:nvPr/>
        </p:nvSpPr>
        <p:spPr>
          <a:xfrm>
            <a:off x="6732240" y="3429000"/>
            <a:ext cx="1125886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zh-CN" dirty="0"/>
              <a:t>V.I. </a:t>
            </a:r>
            <a:r>
              <a:rPr lang="en-US" altLang="zh-CN" dirty="0" err="1"/>
              <a:t>Telnov</a:t>
            </a:r>
            <a:endParaRPr lang="zh-CN" altLang="en-US" dirty="0"/>
          </a:p>
        </p:txBody>
      </p:sp>
      <p:sp>
        <p:nvSpPr>
          <p:cNvPr id="15" name="灯片编号占位符 14"/>
          <p:cNvSpPr>
            <a:spLocks noGrp="1"/>
          </p:cNvSpPr>
          <p:nvPr>
            <p:ph type="sldNum" sz="quarter" idx="12"/>
          </p:nvPr>
        </p:nvSpPr>
        <p:spPr>
          <a:xfrm>
            <a:off x="6570661" y="6492875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3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7260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568952" cy="504056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parameter for CEPC partial double ring</a:t>
            </a:r>
            <a:br>
              <a:rPr lang="en-US" altLang="zh-CN" dirty="0" smtClean="0"/>
            </a:br>
            <a:r>
              <a:rPr lang="zh-CN" altLang="en-US" sz="2200" dirty="0" smtClean="0"/>
              <a:t>（</a:t>
            </a:r>
            <a:r>
              <a:rPr lang="en-US" altLang="zh-CN" sz="2200" dirty="0" smtClean="0"/>
              <a:t>wangdou20160420</a:t>
            </a:r>
            <a:r>
              <a:rPr lang="zh-CN" altLang="en-US" sz="2200" dirty="0" smtClean="0"/>
              <a:t>）</a:t>
            </a:r>
            <a:endParaRPr lang="zh-CN" altLang="en-US" sz="22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5924047"/>
              </p:ext>
            </p:extLst>
          </p:nvPr>
        </p:nvGraphicFramePr>
        <p:xfrm>
          <a:off x="107504" y="836712"/>
          <a:ext cx="8856984" cy="5931338"/>
        </p:xfrm>
        <a:graphic>
          <a:graphicData uri="http://schemas.openxmlformats.org/drawingml/2006/table">
            <a:tbl>
              <a:tblPr firstRow="1" bandRow="1"/>
              <a:tblGrid>
                <a:gridCol w="2088232"/>
                <a:gridCol w="1080120"/>
                <a:gridCol w="1224136"/>
                <a:gridCol w="1224136"/>
                <a:gridCol w="1296144"/>
                <a:gridCol w="1011903"/>
                <a:gridCol w="932313"/>
              </a:tblGrid>
              <a:tr h="43521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H-high </a:t>
                      </a:r>
                      <a:r>
                        <a:rPr lang="en-US" altLang="zh-CN" sz="1600" b="1" i="1" kern="100" baseline="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lumi</a:t>
                      </a: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.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H-low power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H-20MW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W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2.85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2.67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2.66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0.74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0.46</a:t>
                      </a:r>
                      <a:endParaRPr lang="zh-CN" alt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29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1100</a:t>
                      </a:r>
                      <a:endParaRPr lang="zh-CN" alt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6.8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26.2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45.4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31.2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15.6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2.8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0.25/0.00136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0.268 /0.00124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0.267/0.00124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2.45/0.0074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2.06 /0.0062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2.06/0.0062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1.02/0.003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0.62/0.0028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24.8/0.1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23.5/0.088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23.4/0.088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10.1/0.056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7.9/0.053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0.032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0.032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0.008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0.006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y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0.083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0.074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0.073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 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3.53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3.53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3.25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0.24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014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603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2.96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1.29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3.09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3.09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6660232" y="6473966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4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4499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568952" cy="504056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parameter for CEPC partial double ring</a:t>
            </a:r>
            <a:br>
              <a:rPr lang="en-US" altLang="zh-CN" dirty="0" smtClean="0"/>
            </a:br>
            <a:r>
              <a:rPr lang="zh-CN" altLang="en-US" sz="2200" dirty="0" smtClean="0"/>
              <a:t>（</a:t>
            </a:r>
            <a:r>
              <a:rPr lang="en-US" altLang="zh-CN" sz="2200" dirty="0" smtClean="0"/>
              <a:t>wangdou20160428</a:t>
            </a:r>
            <a:r>
              <a:rPr lang="zh-CN" altLang="en-US" sz="2200" dirty="0" smtClean="0"/>
              <a:t>）</a:t>
            </a:r>
            <a:endParaRPr lang="zh-CN" altLang="en-US" sz="22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9576922"/>
              </p:ext>
            </p:extLst>
          </p:nvPr>
        </p:nvGraphicFramePr>
        <p:xfrm>
          <a:off x="107504" y="836712"/>
          <a:ext cx="8856984" cy="5931338"/>
        </p:xfrm>
        <a:graphic>
          <a:graphicData uri="http://schemas.openxmlformats.org/drawingml/2006/table">
            <a:tbl>
              <a:tblPr firstRow="1" bandRow="1"/>
              <a:tblGrid>
                <a:gridCol w="2088232"/>
                <a:gridCol w="1080120"/>
                <a:gridCol w="1224136"/>
                <a:gridCol w="1224136"/>
                <a:gridCol w="1296144"/>
                <a:gridCol w="1011903"/>
                <a:gridCol w="932313"/>
              </a:tblGrid>
              <a:tr h="43521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H-30 </a:t>
                      </a:r>
                      <a:r>
                        <a:rPr lang="en-US" altLang="zh-CN" sz="1600" b="1" i="1" kern="100" baseline="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H-40 </a:t>
                      </a:r>
                      <a:r>
                        <a:rPr lang="en-US" altLang="zh-CN" sz="1600" b="1" i="1" kern="100" baseline="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mrad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H-50 </a:t>
                      </a:r>
                      <a:r>
                        <a:rPr lang="en-US" altLang="zh-CN" sz="1600" b="1" i="1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mrad</a:t>
                      </a:r>
                      <a:endParaRPr lang="en-US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W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2.85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2.88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3.83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0.74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0.46</a:t>
                      </a:r>
                      <a:endParaRPr lang="zh-CN" alt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66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1100</a:t>
                      </a:r>
                      <a:endParaRPr lang="zh-CN" alt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26.2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45.4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15.6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2.8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0.25/0.00136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0.45/0.00136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0.54/0.00164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2.45/0.0074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2.1 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/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0.0064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2.1/0.0064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1.02/0.003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0.62/0.0028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24.8/0.1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30.7/0.093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33.7/0.1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10.1/0.056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7.9/0.053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0.046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0.035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0.008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0.006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y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0.083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0.074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0.073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 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3.55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3.25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0.38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0.24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014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603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2.96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3.01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2.66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3.09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3.09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6660232" y="6473966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5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7354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CEPC </a:t>
            </a:r>
            <a:r>
              <a:rPr lang="en-US" altLang="zh-CN" dirty="0" smtClean="0"/>
              <a:t>Higgs </a:t>
            </a:r>
            <a:r>
              <a:rPr lang="en-US" altLang="zh-CN" dirty="0"/>
              <a:t>Luminosity vs </a:t>
            </a:r>
            <a:r>
              <a:rPr lang="en-US" altLang="zh-CN" dirty="0" smtClean="0"/>
              <a:t>crossing angle-50MW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6</a:t>
            </a:fld>
            <a:endParaRPr lang="zh-CN" altLang="en-US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669" y="1844824"/>
            <a:ext cx="7067734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7715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CEPC </a:t>
            </a:r>
            <a:r>
              <a:rPr lang="en-US" altLang="zh-CN" dirty="0" smtClean="0"/>
              <a:t>Higgs </a:t>
            </a:r>
            <a:r>
              <a:rPr lang="en-US" altLang="zh-CN" dirty="0"/>
              <a:t>Luminosity vs </a:t>
            </a:r>
            <a:r>
              <a:rPr lang="en-US" altLang="zh-CN" dirty="0" smtClean="0"/>
              <a:t>beam power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7</a:t>
            </a:fld>
            <a:endParaRPr lang="zh-CN" altLang="en-US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844824"/>
            <a:ext cx="6468814" cy="3888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9760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CEPC PDR Luminosity vs circumference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55576" y="6381328"/>
            <a:ext cx="81369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Fabiola </a:t>
            </a:r>
            <a:r>
              <a:rPr lang="en-US" altLang="zh-CN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Gianotti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Future Circular </a:t>
            </a:r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ColliderDesign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Study,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ICFA meeting, J-PARC, 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25-2-2016.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799864"/>
            <a:ext cx="6984776" cy="4198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876256" y="6390885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8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2573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91" t="4438" r="21161" b="23585"/>
          <a:stretch/>
        </p:blipFill>
        <p:spPr bwMode="auto">
          <a:xfrm>
            <a:off x="2708589" y="2333172"/>
            <a:ext cx="4265608" cy="3607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组合 6"/>
          <p:cNvGrpSpPr/>
          <p:nvPr/>
        </p:nvGrpSpPr>
        <p:grpSpPr>
          <a:xfrm>
            <a:off x="4224536" y="1689104"/>
            <a:ext cx="4806384" cy="1163832"/>
            <a:chOff x="4224536" y="1689104"/>
            <a:chExt cx="4806384" cy="1163832"/>
          </a:xfrm>
        </p:grpSpPr>
        <p:sp>
          <p:nvSpPr>
            <p:cNvPr id="5" name="椭圆 4"/>
            <p:cNvSpPr/>
            <p:nvPr/>
          </p:nvSpPr>
          <p:spPr>
            <a:xfrm>
              <a:off x="4224536" y="2276872"/>
              <a:ext cx="203448" cy="576064"/>
            </a:xfrm>
            <a:prstGeom prst="ellipse">
              <a:avLst/>
            </a:prstGeom>
            <a:solidFill>
              <a:schemeClr val="bg1">
                <a:alpha val="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0" name="直接箭头连接符 9"/>
            <p:cNvCxnSpPr/>
            <p:nvPr/>
          </p:nvCxnSpPr>
          <p:spPr>
            <a:xfrm>
              <a:off x="4326260" y="1916832"/>
              <a:ext cx="0" cy="28803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4445120" y="1689104"/>
              <a:ext cx="20162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Crab </a:t>
              </a:r>
              <a:r>
                <a:rPr lang="en-US" altLang="zh-CN" dirty="0" err="1" smtClean="0"/>
                <a:t>sextupole</a:t>
              </a:r>
              <a:endParaRPr lang="zh-CN" altLang="en-US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6259120" y="1836898"/>
              <a:ext cx="2771800" cy="64633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altLang="zh-CN" i="1" dirty="0" smtClean="0"/>
                <a:t>Critical energy: </a:t>
              </a:r>
              <a:r>
                <a:rPr lang="en-US" altLang="zh-CN" i="1" dirty="0" err="1" smtClean="0"/>
                <a:t>E</a:t>
              </a:r>
              <a:r>
                <a:rPr lang="en-US" altLang="zh-CN" dirty="0" err="1" smtClean="0"/>
                <a:t>c</a:t>
              </a:r>
              <a:r>
                <a:rPr lang="en-US" altLang="zh-CN" dirty="0" smtClean="0"/>
                <a:t>=190 </a:t>
              </a:r>
              <a:r>
                <a:rPr lang="en-US" altLang="zh-CN" dirty="0" err="1" smtClean="0"/>
                <a:t>keV</a:t>
              </a:r>
              <a:endParaRPr lang="en-US" altLang="zh-CN" dirty="0" smtClean="0"/>
            </a:p>
            <a:p>
              <a:r>
                <a:rPr lang="en-US" altLang="zh-CN" i="1" dirty="0" smtClean="0"/>
                <a:t>Dipole strength</a:t>
              </a:r>
              <a:r>
                <a:rPr lang="en-US" altLang="zh-CN" dirty="0" smtClean="0"/>
                <a:t>: B=0.019 T</a:t>
              </a:r>
              <a:endParaRPr lang="zh-CN" altLang="en-US" dirty="0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 Partial double ring FFS design with crab </a:t>
            </a:r>
            <a:r>
              <a:rPr lang="en-US" altLang="zh-CN" dirty="0" err="1" smtClean="0"/>
              <a:t>sextupoles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1689104"/>
            <a:ext cx="2160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Betax</a:t>
            </a:r>
            <a:r>
              <a:rPr lang="en-US" altLang="zh-CN" dirty="0" smtClean="0"/>
              <a:t>=0.25m</a:t>
            </a:r>
          </a:p>
          <a:p>
            <a:r>
              <a:rPr lang="en-US" altLang="zh-CN" dirty="0" err="1" smtClean="0"/>
              <a:t>Betay</a:t>
            </a:r>
            <a:r>
              <a:rPr lang="en-US" altLang="zh-CN" dirty="0" smtClean="0"/>
              <a:t>=0.00136m</a:t>
            </a:r>
          </a:p>
          <a:p>
            <a:r>
              <a:rPr lang="en-US" altLang="zh-CN" dirty="0" smtClean="0"/>
              <a:t>K2hs=26.8 m</a:t>
            </a:r>
            <a:r>
              <a:rPr lang="en-US" altLang="zh-CN" baseline="30000" dirty="0" smtClean="0"/>
              <a:t>-3</a:t>
            </a:r>
          </a:p>
          <a:p>
            <a:r>
              <a:rPr lang="en-US" altLang="zh-CN" dirty="0" smtClean="0"/>
              <a:t>K2vs=32.2 m</a:t>
            </a:r>
            <a:r>
              <a:rPr lang="en-US" altLang="zh-CN" baseline="30000" dirty="0" smtClean="0"/>
              <a:t>-3</a:t>
            </a:r>
            <a:endParaRPr lang="zh-CN" altLang="en-US" baseline="30000" dirty="0"/>
          </a:p>
        </p:txBody>
      </p:sp>
      <p:cxnSp>
        <p:nvCxnSpPr>
          <p:cNvPr id="8" name="直接箭头连接符 7"/>
          <p:cNvCxnSpPr/>
          <p:nvPr/>
        </p:nvCxnSpPr>
        <p:spPr>
          <a:xfrm>
            <a:off x="2771800" y="220486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555776" y="191683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IP</a:t>
            </a:r>
          </a:p>
        </p:txBody>
      </p:sp>
      <p:sp>
        <p:nvSpPr>
          <p:cNvPr id="17" name="矩形 16"/>
          <p:cNvSpPr/>
          <p:nvPr/>
        </p:nvSpPr>
        <p:spPr>
          <a:xfrm>
            <a:off x="276672" y="6190174"/>
            <a:ext cx="8748464" cy="40011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altLang="zh-CN" sz="2000" dirty="0">
                <a:solidFill>
                  <a:prstClr val="black"/>
                </a:solidFill>
              </a:rPr>
              <a:t>T</a:t>
            </a:r>
            <a:r>
              <a:rPr lang="en-US" altLang="zh-CN" sz="2000" dirty="0" smtClean="0">
                <a:solidFill>
                  <a:prstClr val="black"/>
                </a:solidFill>
              </a:rPr>
              <a:t>he </a:t>
            </a:r>
            <a:r>
              <a:rPr lang="en-US" altLang="zh-CN" sz="2000" dirty="0">
                <a:solidFill>
                  <a:prstClr val="black"/>
                </a:solidFill>
              </a:rPr>
              <a:t>second FFS </a:t>
            </a:r>
            <a:r>
              <a:rPr lang="en-US" altLang="zh-CN" sz="2000" dirty="0" err="1">
                <a:solidFill>
                  <a:prstClr val="black"/>
                </a:solidFill>
              </a:rPr>
              <a:t>sextupoles</a:t>
            </a:r>
            <a:r>
              <a:rPr lang="en-US" altLang="zh-CN" sz="2000" dirty="0">
                <a:solidFill>
                  <a:prstClr val="black"/>
                </a:solidFill>
              </a:rPr>
              <a:t> of the CCS-Y section </a:t>
            </a:r>
            <a:r>
              <a:rPr lang="en-US" altLang="zh-CN" sz="2000" dirty="0" smtClean="0">
                <a:solidFill>
                  <a:prstClr val="black"/>
                </a:solidFill>
              </a:rPr>
              <a:t>work </a:t>
            </a:r>
            <a:r>
              <a:rPr lang="en-US" altLang="zh-CN" sz="2000" dirty="0">
                <a:solidFill>
                  <a:prstClr val="black"/>
                </a:solidFill>
              </a:rPr>
              <a:t>as the crab </a:t>
            </a:r>
            <a:r>
              <a:rPr lang="en-US" altLang="zh-CN" sz="2000" dirty="0" err="1" smtClean="0">
                <a:solidFill>
                  <a:prstClr val="black"/>
                </a:solidFill>
              </a:rPr>
              <a:t>sextupoles</a:t>
            </a:r>
            <a:r>
              <a:rPr lang="en-US" altLang="zh-CN" sz="2000" dirty="0" smtClean="0">
                <a:solidFill>
                  <a:prstClr val="black"/>
                </a:solidFill>
              </a:rPr>
              <a:t>.</a:t>
            </a:r>
            <a:endParaRPr lang="zh-CN" altLang="en-US" sz="2000" dirty="0">
              <a:solidFill>
                <a:prstClr val="black"/>
              </a:solidFill>
            </a:endParaRPr>
          </a:p>
        </p:txBody>
      </p:sp>
      <p:sp>
        <p:nvSpPr>
          <p:cNvPr id="6" name="右中括号 5"/>
          <p:cNvSpPr/>
          <p:nvPr/>
        </p:nvSpPr>
        <p:spPr>
          <a:xfrm rot="16200000">
            <a:off x="4434634" y="1187692"/>
            <a:ext cx="274736" cy="2016224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1" name="直接箭头连接符 10"/>
          <p:cNvCxnSpPr/>
          <p:nvPr/>
        </p:nvCxnSpPr>
        <p:spPr>
          <a:xfrm>
            <a:off x="5724128" y="2195803"/>
            <a:ext cx="360040" cy="90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897320" y="6565199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9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77531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7312</TotalTime>
  <Words>916</Words>
  <Application>Microsoft Office PowerPoint</Application>
  <PresentationFormat>全屏显示(4:3)</PresentationFormat>
  <Paragraphs>467</Paragraphs>
  <Slides>12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4" baseType="lpstr">
      <vt:lpstr>Office 主题</vt:lpstr>
      <vt:lpstr>Equation</vt:lpstr>
      <vt:lpstr>CEPC parameter choice and partial double ring design</vt:lpstr>
      <vt:lpstr>Machine constraints / given parameters</vt:lpstr>
      <vt:lpstr>Constraints for parameter choice</vt:lpstr>
      <vt:lpstr>parameter for CEPC partial double ring （wangdou20160420）</vt:lpstr>
      <vt:lpstr>parameter for CEPC partial double ring （wangdou20160428）</vt:lpstr>
      <vt:lpstr>CEPC Higgs Luminosity vs crossing angle-50MW</vt:lpstr>
      <vt:lpstr>CEPC Higgs Luminosity vs beam power</vt:lpstr>
      <vt:lpstr>CEPC PDR Luminosity vs circumference</vt:lpstr>
      <vt:lpstr> Partial double ring FFS design with crab sextupoles</vt:lpstr>
      <vt:lpstr>PowerPoint 演示文稿</vt:lpstr>
      <vt:lpstr>Higher order chromaticity correction in FFS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Primary parameter design</dc:title>
  <dc:creator>Dou</dc:creator>
  <cp:lastModifiedBy>Dou</cp:lastModifiedBy>
  <cp:revision>202</cp:revision>
  <dcterms:created xsi:type="dcterms:W3CDTF">2015-12-30T07:06:21Z</dcterms:created>
  <dcterms:modified xsi:type="dcterms:W3CDTF">2016-04-28T07:33:06Z</dcterms:modified>
</cp:coreProperties>
</file>