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7" r:id="rId3"/>
    <p:sldId id="258" r:id="rId4"/>
    <p:sldId id="332" r:id="rId5"/>
    <p:sldId id="371" r:id="rId6"/>
    <p:sldId id="372" r:id="rId7"/>
    <p:sldId id="367" r:id="rId8"/>
    <p:sldId id="307" r:id="rId9"/>
    <p:sldId id="368" r:id="rId10"/>
    <p:sldId id="370" r:id="rId11"/>
    <p:sldId id="379" r:id="rId12"/>
    <p:sldId id="375" r:id="rId13"/>
    <p:sldId id="369" r:id="rId14"/>
    <p:sldId id="380" r:id="rId15"/>
    <p:sldId id="381" r:id="rId16"/>
    <p:sldId id="382" r:id="rId17"/>
    <p:sldId id="383" r:id="rId18"/>
    <p:sldId id="364" r:id="rId19"/>
    <p:sldId id="27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8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97D7-9486-45D2-9DC4-E877AB3E3454}" type="datetimeFigureOut">
              <a:rPr lang="zh-CN" altLang="en-US" smtClean="0"/>
              <a:t>2016/4/29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0DF95-699C-4F29-9516-EA20AEE98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1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6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481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1098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949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97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08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2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36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2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553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6713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33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70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50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6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605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828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877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02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763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980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737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7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0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 and DA Study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GAO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BAI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GENG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ZHANG Yuan   XU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Gang 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XIAO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Ming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2016.4.29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 64"/>
          <p:cNvSpPr/>
          <p:nvPr/>
        </p:nvSpPr>
        <p:spPr>
          <a:xfrm>
            <a:off x="5657863" y="5949328"/>
            <a:ext cx="882349" cy="572469"/>
          </a:xfrm>
          <a:custGeom>
            <a:avLst/>
            <a:gdLst>
              <a:gd name="connsiteX0" fmla="*/ 882349 w 882349"/>
              <a:gd name="connsiteY0" fmla="*/ 0 h 553238"/>
              <a:gd name="connsiteX1" fmla="*/ 825199 w 882349"/>
              <a:gd name="connsiteY1" fmla="*/ 85725 h 553238"/>
              <a:gd name="connsiteX2" fmla="*/ 752174 w 882349"/>
              <a:gd name="connsiteY2" fmla="*/ 177800 h 553238"/>
              <a:gd name="connsiteX3" fmla="*/ 599774 w 882349"/>
              <a:gd name="connsiteY3" fmla="*/ 327025 h 553238"/>
              <a:gd name="connsiteX4" fmla="*/ 425149 w 882349"/>
              <a:gd name="connsiteY4" fmla="*/ 441325 h 553238"/>
              <a:gd name="connsiteX5" fmla="*/ 228299 w 882349"/>
              <a:gd name="connsiteY5" fmla="*/ 530225 h 553238"/>
              <a:gd name="connsiteX6" fmla="*/ 28274 w 882349"/>
              <a:gd name="connsiteY6" fmla="*/ 552450 h 553238"/>
              <a:gd name="connsiteX7" fmla="*/ 6049 w 882349"/>
              <a:gd name="connsiteY7" fmla="*/ 546100 h 55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349" h="553238">
                <a:moveTo>
                  <a:pt x="882349" y="0"/>
                </a:moveTo>
                <a:cubicBezTo>
                  <a:pt x="864622" y="28046"/>
                  <a:pt x="846895" y="56092"/>
                  <a:pt x="825199" y="85725"/>
                </a:cubicBezTo>
                <a:cubicBezTo>
                  <a:pt x="803503" y="115358"/>
                  <a:pt x="789745" y="137583"/>
                  <a:pt x="752174" y="177800"/>
                </a:cubicBezTo>
                <a:cubicBezTo>
                  <a:pt x="714603" y="218017"/>
                  <a:pt x="654278" y="283104"/>
                  <a:pt x="599774" y="327025"/>
                </a:cubicBezTo>
                <a:cubicBezTo>
                  <a:pt x="545270" y="370946"/>
                  <a:pt x="487061" y="407458"/>
                  <a:pt x="425149" y="441325"/>
                </a:cubicBezTo>
                <a:cubicBezTo>
                  <a:pt x="363237" y="475192"/>
                  <a:pt x="294445" y="511704"/>
                  <a:pt x="228299" y="530225"/>
                </a:cubicBezTo>
                <a:cubicBezTo>
                  <a:pt x="162153" y="548746"/>
                  <a:pt x="65316" y="549804"/>
                  <a:pt x="28274" y="552450"/>
                </a:cubicBezTo>
                <a:cubicBezTo>
                  <a:pt x="-8768" y="555096"/>
                  <a:pt x="-1360" y="550598"/>
                  <a:pt x="6049" y="54610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6" name="直接连接符 65"/>
          <p:cNvCxnSpPr>
            <a:stCxn id="73" idx="0"/>
            <a:endCxn id="65" idx="7"/>
          </p:cNvCxnSpPr>
          <p:nvPr/>
        </p:nvCxnSpPr>
        <p:spPr>
          <a:xfrm>
            <a:off x="4057798" y="6216723"/>
            <a:ext cx="1606114" cy="2976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任意多边形 66"/>
          <p:cNvSpPr/>
          <p:nvPr/>
        </p:nvSpPr>
        <p:spPr>
          <a:xfrm rot="21255294">
            <a:off x="3144050" y="5891534"/>
            <a:ext cx="981387" cy="631967"/>
          </a:xfrm>
          <a:custGeom>
            <a:avLst/>
            <a:gdLst>
              <a:gd name="connsiteX0" fmla="*/ 882349 w 882349"/>
              <a:gd name="connsiteY0" fmla="*/ 0 h 553238"/>
              <a:gd name="connsiteX1" fmla="*/ 825199 w 882349"/>
              <a:gd name="connsiteY1" fmla="*/ 85725 h 553238"/>
              <a:gd name="connsiteX2" fmla="*/ 752174 w 882349"/>
              <a:gd name="connsiteY2" fmla="*/ 177800 h 553238"/>
              <a:gd name="connsiteX3" fmla="*/ 599774 w 882349"/>
              <a:gd name="connsiteY3" fmla="*/ 327025 h 553238"/>
              <a:gd name="connsiteX4" fmla="*/ 425149 w 882349"/>
              <a:gd name="connsiteY4" fmla="*/ 441325 h 553238"/>
              <a:gd name="connsiteX5" fmla="*/ 228299 w 882349"/>
              <a:gd name="connsiteY5" fmla="*/ 530225 h 553238"/>
              <a:gd name="connsiteX6" fmla="*/ 28274 w 882349"/>
              <a:gd name="connsiteY6" fmla="*/ 552450 h 553238"/>
              <a:gd name="connsiteX7" fmla="*/ 6049 w 882349"/>
              <a:gd name="connsiteY7" fmla="*/ 546100 h 55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349" h="553238">
                <a:moveTo>
                  <a:pt x="882349" y="0"/>
                </a:moveTo>
                <a:cubicBezTo>
                  <a:pt x="864622" y="28046"/>
                  <a:pt x="846895" y="56092"/>
                  <a:pt x="825199" y="85725"/>
                </a:cubicBezTo>
                <a:cubicBezTo>
                  <a:pt x="803503" y="115358"/>
                  <a:pt x="789745" y="137583"/>
                  <a:pt x="752174" y="177800"/>
                </a:cubicBezTo>
                <a:cubicBezTo>
                  <a:pt x="714603" y="218017"/>
                  <a:pt x="654278" y="283104"/>
                  <a:pt x="599774" y="327025"/>
                </a:cubicBezTo>
                <a:cubicBezTo>
                  <a:pt x="545270" y="370946"/>
                  <a:pt x="487061" y="407458"/>
                  <a:pt x="425149" y="441325"/>
                </a:cubicBezTo>
                <a:cubicBezTo>
                  <a:pt x="363237" y="475192"/>
                  <a:pt x="294445" y="511704"/>
                  <a:pt x="228299" y="530225"/>
                </a:cubicBezTo>
                <a:cubicBezTo>
                  <a:pt x="162153" y="548746"/>
                  <a:pt x="65316" y="549804"/>
                  <a:pt x="28274" y="552450"/>
                </a:cubicBezTo>
                <a:cubicBezTo>
                  <a:pt x="-8768" y="555096"/>
                  <a:pt x="-1360" y="550598"/>
                  <a:pt x="6049" y="546100"/>
                </a:cubicBezTo>
              </a:path>
            </a:pathLst>
          </a:custGeom>
          <a:noFill/>
          <a:ln w="12700">
            <a:solidFill>
              <a:srgbClr val="0070C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68" name="直接连接符 67"/>
          <p:cNvCxnSpPr>
            <a:endCxn id="69" idx="2"/>
          </p:cNvCxnSpPr>
          <p:nvPr/>
        </p:nvCxnSpPr>
        <p:spPr>
          <a:xfrm flipV="1">
            <a:off x="4154604" y="6216851"/>
            <a:ext cx="1447741" cy="24935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弧形 68"/>
          <p:cNvSpPr/>
          <p:nvPr/>
        </p:nvSpPr>
        <p:spPr>
          <a:xfrm>
            <a:off x="2598992" y="1777924"/>
            <a:ext cx="4649034" cy="4537833"/>
          </a:xfrm>
          <a:prstGeom prst="arc">
            <a:avLst>
              <a:gd name="adj1" fmla="val 21519506"/>
              <a:gd name="adj2" fmla="val 4357737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弧形 69"/>
          <p:cNvSpPr/>
          <p:nvPr/>
        </p:nvSpPr>
        <p:spPr>
          <a:xfrm>
            <a:off x="2644321" y="1663962"/>
            <a:ext cx="4685327" cy="4907071"/>
          </a:xfrm>
          <a:prstGeom prst="arc">
            <a:avLst>
              <a:gd name="adj1" fmla="val 21430554"/>
              <a:gd name="adj2" fmla="val 298419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弧形 72"/>
          <p:cNvSpPr/>
          <p:nvPr/>
        </p:nvSpPr>
        <p:spPr>
          <a:xfrm>
            <a:off x="2356289" y="1761900"/>
            <a:ext cx="4649034" cy="4537833"/>
          </a:xfrm>
          <a:prstGeom prst="arc">
            <a:avLst>
              <a:gd name="adj1" fmla="val 6354489"/>
              <a:gd name="adj2" fmla="val 1095540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弧形 73"/>
          <p:cNvSpPr/>
          <p:nvPr/>
        </p:nvSpPr>
        <p:spPr>
          <a:xfrm>
            <a:off x="2279474" y="1614726"/>
            <a:ext cx="4685327" cy="4907071"/>
          </a:xfrm>
          <a:prstGeom prst="arc">
            <a:avLst>
              <a:gd name="adj1" fmla="val 7657605"/>
              <a:gd name="adj2" fmla="val 10903178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任意多边形 75"/>
          <p:cNvSpPr/>
          <p:nvPr/>
        </p:nvSpPr>
        <p:spPr>
          <a:xfrm>
            <a:off x="5644848" y="980728"/>
            <a:ext cx="895363" cy="648071"/>
          </a:xfrm>
          <a:custGeom>
            <a:avLst/>
            <a:gdLst>
              <a:gd name="connsiteX0" fmla="*/ 882349 w 882349"/>
              <a:gd name="connsiteY0" fmla="*/ 0 h 553238"/>
              <a:gd name="connsiteX1" fmla="*/ 825199 w 882349"/>
              <a:gd name="connsiteY1" fmla="*/ 85725 h 553238"/>
              <a:gd name="connsiteX2" fmla="*/ 752174 w 882349"/>
              <a:gd name="connsiteY2" fmla="*/ 177800 h 553238"/>
              <a:gd name="connsiteX3" fmla="*/ 599774 w 882349"/>
              <a:gd name="connsiteY3" fmla="*/ 327025 h 553238"/>
              <a:gd name="connsiteX4" fmla="*/ 425149 w 882349"/>
              <a:gd name="connsiteY4" fmla="*/ 441325 h 553238"/>
              <a:gd name="connsiteX5" fmla="*/ 228299 w 882349"/>
              <a:gd name="connsiteY5" fmla="*/ 530225 h 553238"/>
              <a:gd name="connsiteX6" fmla="*/ 28274 w 882349"/>
              <a:gd name="connsiteY6" fmla="*/ 552450 h 553238"/>
              <a:gd name="connsiteX7" fmla="*/ 6049 w 882349"/>
              <a:gd name="connsiteY7" fmla="*/ 546100 h 55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349" h="553238">
                <a:moveTo>
                  <a:pt x="882349" y="0"/>
                </a:moveTo>
                <a:cubicBezTo>
                  <a:pt x="864622" y="28046"/>
                  <a:pt x="846895" y="56092"/>
                  <a:pt x="825199" y="85725"/>
                </a:cubicBezTo>
                <a:cubicBezTo>
                  <a:pt x="803503" y="115358"/>
                  <a:pt x="789745" y="137583"/>
                  <a:pt x="752174" y="177800"/>
                </a:cubicBezTo>
                <a:cubicBezTo>
                  <a:pt x="714603" y="218017"/>
                  <a:pt x="654278" y="283104"/>
                  <a:pt x="599774" y="327025"/>
                </a:cubicBezTo>
                <a:cubicBezTo>
                  <a:pt x="545270" y="370946"/>
                  <a:pt x="487061" y="407458"/>
                  <a:pt x="425149" y="441325"/>
                </a:cubicBezTo>
                <a:cubicBezTo>
                  <a:pt x="363237" y="475192"/>
                  <a:pt x="294445" y="511704"/>
                  <a:pt x="228299" y="530225"/>
                </a:cubicBezTo>
                <a:cubicBezTo>
                  <a:pt x="162153" y="548746"/>
                  <a:pt x="65316" y="549804"/>
                  <a:pt x="28274" y="552450"/>
                </a:cubicBezTo>
                <a:cubicBezTo>
                  <a:pt x="-8768" y="555096"/>
                  <a:pt x="-1360" y="550598"/>
                  <a:pt x="6049" y="546100"/>
                </a:cubicBezTo>
              </a:path>
            </a:pathLst>
          </a:custGeom>
          <a:noFill/>
          <a:ln w="12700"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0" name="弧形 79"/>
          <p:cNvSpPr/>
          <p:nvPr/>
        </p:nvSpPr>
        <p:spPr>
          <a:xfrm>
            <a:off x="2716330" y="-1050916"/>
            <a:ext cx="4531696" cy="4623932"/>
          </a:xfrm>
          <a:prstGeom prst="arc">
            <a:avLst>
              <a:gd name="adj1" fmla="val 7912"/>
              <a:gd name="adj2" fmla="val 4357737"/>
            </a:avLst>
          </a:prstGeom>
          <a:ln w="12700">
            <a:solidFill>
              <a:srgbClr val="FF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弧形 80"/>
          <p:cNvSpPr/>
          <p:nvPr/>
        </p:nvSpPr>
        <p:spPr>
          <a:xfrm>
            <a:off x="2534202" y="-789574"/>
            <a:ext cx="4790639" cy="4907071"/>
          </a:xfrm>
          <a:prstGeom prst="arc">
            <a:avLst>
              <a:gd name="adj1" fmla="val 21550308"/>
              <a:gd name="adj2" fmla="val 2919718"/>
            </a:avLst>
          </a:prstGeom>
          <a:ln w="12700"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弧形 81"/>
          <p:cNvSpPr/>
          <p:nvPr/>
        </p:nvSpPr>
        <p:spPr>
          <a:xfrm>
            <a:off x="2356289" y="-937106"/>
            <a:ext cx="4608512" cy="4510122"/>
          </a:xfrm>
          <a:prstGeom prst="arc">
            <a:avLst>
              <a:gd name="adj1" fmla="val 6445149"/>
              <a:gd name="adj2" fmla="val 10867311"/>
            </a:avLst>
          </a:prstGeom>
          <a:ln w="12700">
            <a:solidFill>
              <a:srgbClr val="0070C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弧形 82"/>
          <p:cNvSpPr/>
          <p:nvPr/>
        </p:nvSpPr>
        <p:spPr>
          <a:xfrm>
            <a:off x="2284281" y="-789574"/>
            <a:ext cx="4824536" cy="4907071"/>
          </a:xfrm>
          <a:prstGeom prst="arc">
            <a:avLst>
              <a:gd name="adj1" fmla="val 7906821"/>
              <a:gd name="adj2" fmla="val 10878067"/>
            </a:avLst>
          </a:prstGeom>
          <a:ln w="12700">
            <a:solidFill>
              <a:srgbClr val="FF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3088068" y="980728"/>
            <a:ext cx="912664" cy="616184"/>
          </a:xfrm>
          <a:custGeom>
            <a:avLst/>
            <a:gdLst>
              <a:gd name="connsiteX0" fmla="*/ 882349 w 882349"/>
              <a:gd name="connsiteY0" fmla="*/ 0 h 553238"/>
              <a:gd name="connsiteX1" fmla="*/ 825199 w 882349"/>
              <a:gd name="connsiteY1" fmla="*/ 85725 h 553238"/>
              <a:gd name="connsiteX2" fmla="*/ 752174 w 882349"/>
              <a:gd name="connsiteY2" fmla="*/ 177800 h 553238"/>
              <a:gd name="connsiteX3" fmla="*/ 599774 w 882349"/>
              <a:gd name="connsiteY3" fmla="*/ 327025 h 553238"/>
              <a:gd name="connsiteX4" fmla="*/ 425149 w 882349"/>
              <a:gd name="connsiteY4" fmla="*/ 441325 h 553238"/>
              <a:gd name="connsiteX5" fmla="*/ 228299 w 882349"/>
              <a:gd name="connsiteY5" fmla="*/ 530225 h 553238"/>
              <a:gd name="connsiteX6" fmla="*/ 28274 w 882349"/>
              <a:gd name="connsiteY6" fmla="*/ 552450 h 553238"/>
              <a:gd name="connsiteX7" fmla="*/ 6049 w 882349"/>
              <a:gd name="connsiteY7" fmla="*/ 546100 h 55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349" h="553238">
                <a:moveTo>
                  <a:pt x="882349" y="0"/>
                </a:moveTo>
                <a:cubicBezTo>
                  <a:pt x="864622" y="28046"/>
                  <a:pt x="846895" y="56092"/>
                  <a:pt x="825199" y="85725"/>
                </a:cubicBezTo>
                <a:cubicBezTo>
                  <a:pt x="803503" y="115358"/>
                  <a:pt x="789745" y="137583"/>
                  <a:pt x="752174" y="177800"/>
                </a:cubicBezTo>
                <a:cubicBezTo>
                  <a:pt x="714603" y="218017"/>
                  <a:pt x="654278" y="283104"/>
                  <a:pt x="599774" y="327025"/>
                </a:cubicBezTo>
                <a:cubicBezTo>
                  <a:pt x="545270" y="370946"/>
                  <a:pt x="487061" y="407458"/>
                  <a:pt x="425149" y="441325"/>
                </a:cubicBezTo>
                <a:cubicBezTo>
                  <a:pt x="363237" y="475192"/>
                  <a:pt x="294445" y="511704"/>
                  <a:pt x="228299" y="530225"/>
                </a:cubicBezTo>
                <a:cubicBezTo>
                  <a:pt x="162153" y="548746"/>
                  <a:pt x="65316" y="549804"/>
                  <a:pt x="28274" y="552450"/>
                </a:cubicBezTo>
                <a:cubicBezTo>
                  <a:pt x="-8768" y="555096"/>
                  <a:pt x="-1360" y="550598"/>
                  <a:pt x="6049" y="546100"/>
                </a:cubicBezTo>
              </a:path>
            </a:pathLst>
          </a:custGeom>
          <a:noFill/>
          <a:ln w="12700"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000732" y="980730"/>
            <a:ext cx="1663180" cy="3080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4000734" y="980728"/>
            <a:ext cx="1663178" cy="280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2440605" y="2136762"/>
            <a:ext cx="31677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335669" y="3861048"/>
            <a:ext cx="39786" cy="134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280436" y="3478301"/>
            <a:ext cx="49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70" idx="0"/>
          </p:cNvCxnSpPr>
          <p:nvPr/>
        </p:nvCxnSpPr>
        <p:spPr>
          <a:xfrm flipH="1" flipV="1">
            <a:off x="7291537" y="3850496"/>
            <a:ext cx="35517" cy="15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69" idx="0"/>
          </p:cNvCxnSpPr>
          <p:nvPr/>
        </p:nvCxnSpPr>
        <p:spPr>
          <a:xfrm flipH="1">
            <a:off x="7247357" y="3857844"/>
            <a:ext cx="25737" cy="134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 flipV="1">
            <a:off x="7324841" y="3429000"/>
            <a:ext cx="92728" cy="27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 flipV="1">
            <a:off x="7252833" y="3429000"/>
            <a:ext cx="35517" cy="151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74" idx="2"/>
          </p:cNvCxnSpPr>
          <p:nvPr/>
        </p:nvCxnSpPr>
        <p:spPr>
          <a:xfrm flipV="1">
            <a:off x="2280436" y="3925131"/>
            <a:ext cx="32835" cy="7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2288587" y="3498091"/>
            <a:ext cx="49369" cy="81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849527" y="1777924"/>
            <a:ext cx="259290" cy="354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>
            <a:off x="2316784" y="2064754"/>
            <a:ext cx="195697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 flipH="1" flipV="1">
            <a:off x="6540212" y="1955390"/>
            <a:ext cx="309315" cy="429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V="1">
            <a:off x="2644321" y="2214932"/>
            <a:ext cx="224409" cy="349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55338" y="2064754"/>
            <a:ext cx="1224136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RF</a:t>
            </a:r>
            <a:endParaRPr lang="zh-CN" altLang="en-US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70591" y="1988232"/>
            <a:ext cx="1224136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RF</a:t>
            </a:r>
            <a:endParaRPr lang="zh-CN" altLang="en-US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33870" y="135618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IP1_ee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05337" y="590907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IP3_ee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47605" y="203544"/>
            <a:ext cx="6407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CEPC Double Ring Scheme Layout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直接箭头连接符 90"/>
          <p:cNvCxnSpPr/>
          <p:nvPr/>
        </p:nvCxnSpPr>
        <p:spPr>
          <a:xfrm>
            <a:off x="5740665" y="6207517"/>
            <a:ext cx="0" cy="2774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790842" y="6207517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16.9m</a:t>
            </a:r>
            <a:endParaRPr lang="zh-CN" alt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直接箭头连接符 96"/>
          <p:cNvCxnSpPr/>
          <p:nvPr/>
        </p:nvCxnSpPr>
        <p:spPr>
          <a:xfrm>
            <a:off x="4779964" y="6420221"/>
            <a:ext cx="908343" cy="20315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878474" y="6521797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566m</a:t>
            </a:r>
            <a:endParaRPr lang="zh-CN" alt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96449" y="6237312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30mrad</a:t>
            </a:r>
            <a:endParaRPr lang="zh-CN" alt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792893" y="6192485"/>
            <a:ext cx="864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n-US" altLang="zh-CN" sz="1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Feng</a:t>
            </a:r>
            <a:endParaRPr lang="en-US" altLang="zh-CN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2016.4.28</a:t>
            </a:r>
            <a:endParaRPr lang="zh-CN" alt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9032" y="355327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IP4_pp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3613" y="357301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IP2_pp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386" y="244052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1132.8m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4258" y="370715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56km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6759569" y="1988840"/>
            <a:ext cx="31677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2485934" y="5013176"/>
            <a:ext cx="31677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6806414" y="5148267"/>
            <a:ext cx="31677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224523" y="3394277"/>
            <a:ext cx="169543" cy="68849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2224677" y="3379764"/>
            <a:ext cx="169543" cy="68849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7224523" y="5160981"/>
            <a:ext cx="1224136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RF</a:t>
            </a:r>
            <a:endParaRPr lang="zh-CN" altLang="en-US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5338" y="5013176"/>
            <a:ext cx="1224136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RF</a:t>
            </a:r>
            <a:endParaRPr lang="zh-CN" altLang="en-US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044739" y="3241931"/>
            <a:ext cx="231926" cy="910252"/>
          </a:xfrm>
          <a:custGeom>
            <a:avLst/>
            <a:gdLst>
              <a:gd name="connsiteX0" fmla="*/ 231926 w 231926"/>
              <a:gd name="connsiteY0" fmla="*/ 0 h 910252"/>
              <a:gd name="connsiteX1" fmla="*/ 45314 w 231926"/>
              <a:gd name="connsiteY1" fmla="*/ 233265 h 910252"/>
              <a:gd name="connsiteX2" fmla="*/ 7991 w 231926"/>
              <a:gd name="connsiteY2" fmla="*/ 531845 h 910252"/>
              <a:gd name="connsiteX3" fmla="*/ 166612 w 231926"/>
              <a:gd name="connsiteY3" fmla="*/ 858416 h 910252"/>
              <a:gd name="connsiteX4" fmla="*/ 222596 w 231926"/>
              <a:gd name="connsiteY4" fmla="*/ 905069 h 9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26" h="910252">
                <a:moveTo>
                  <a:pt x="231926" y="0"/>
                </a:moveTo>
                <a:cubicBezTo>
                  <a:pt x="157281" y="72312"/>
                  <a:pt x="82636" y="144624"/>
                  <a:pt x="45314" y="233265"/>
                </a:cubicBezTo>
                <a:cubicBezTo>
                  <a:pt x="7992" y="321906"/>
                  <a:pt x="-12225" y="427653"/>
                  <a:pt x="7991" y="531845"/>
                </a:cubicBezTo>
                <a:cubicBezTo>
                  <a:pt x="28207" y="636037"/>
                  <a:pt x="130845" y="796212"/>
                  <a:pt x="166612" y="858416"/>
                </a:cubicBezTo>
                <a:cubicBezTo>
                  <a:pt x="202379" y="920620"/>
                  <a:pt x="212487" y="912844"/>
                  <a:pt x="222596" y="9050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>
            <a:off x="7340819" y="3252032"/>
            <a:ext cx="231926" cy="910252"/>
          </a:xfrm>
          <a:custGeom>
            <a:avLst/>
            <a:gdLst>
              <a:gd name="connsiteX0" fmla="*/ 231926 w 231926"/>
              <a:gd name="connsiteY0" fmla="*/ 0 h 910252"/>
              <a:gd name="connsiteX1" fmla="*/ 45314 w 231926"/>
              <a:gd name="connsiteY1" fmla="*/ 233265 h 910252"/>
              <a:gd name="connsiteX2" fmla="*/ 7991 w 231926"/>
              <a:gd name="connsiteY2" fmla="*/ 531845 h 910252"/>
              <a:gd name="connsiteX3" fmla="*/ 166612 w 231926"/>
              <a:gd name="connsiteY3" fmla="*/ 858416 h 910252"/>
              <a:gd name="connsiteX4" fmla="*/ 222596 w 231926"/>
              <a:gd name="connsiteY4" fmla="*/ 905069 h 9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26" h="910252">
                <a:moveTo>
                  <a:pt x="231926" y="0"/>
                </a:moveTo>
                <a:cubicBezTo>
                  <a:pt x="157281" y="72312"/>
                  <a:pt x="82636" y="144624"/>
                  <a:pt x="45314" y="233265"/>
                </a:cubicBezTo>
                <a:cubicBezTo>
                  <a:pt x="7992" y="321906"/>
                  <a:pt x="-12225" y="427653"/>
                  <a:pt x="7991" y="531845"/>
                </a:cubicBezTo>
                <a:cubicBezTo>
                  <a:pt x="28207" y="636037"/>
                  <a:pt x="130845" y="796212"/>
                  <a:pt x="166612" y="858416"/>
                </a:cubicBezTo>
                <a:cubicBezTo>
                  <a:pt x="202379" y="920620"/>
                  <a:pt x="212487" y="912844"/>
                  <a:pt x="222596" y="905069"/>
                </a:cubicBezTo>
              </a:path>
            </a:pathLst>
          </a:custGeom>
          <a:noFill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文本框 26"/>
          <p:cNvSpPr txBox="1"/>
          <p:nvPr/>
        </p:nvSpPr>
        <p:spPr bwMode="auto">
          <a:xfrm>
            <a:off x="6974036" y="1835993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68" y="3284984"/>
            <a:ext cx="4562398" cy="35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795188" y="832693"/>
            <a:ext cx="6801148" cy="2288595"/>
            <a:chOff x="795188" y="832693"/>
            <a:chExt cx="6801148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6624736" cy="2172597"/>
              <a:chOff x="971600" y="832693"/>
              <a:chExt cx="6624736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5502931" y="2139693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6974036" y="1835993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3675870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971600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5735934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5761186" y="2285256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4180843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3604086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5148064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108674" y="1093403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5920302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39366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108674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4242155" y="1623265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4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7"/>
            <a:ext cx="6048672" cy="49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1809" y="468425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8425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IP1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4591920"/>
            <a:ext cx="82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IP4</a:t>
            </a:r>
          </a:p>
          <a:p>
            <a:pPr algn="ctr"/>
            <a:r>
              <a:rPr lang="en-US" altLang="zh-CN" dirty="0" smtClean="0"/>
              <a:t>Bypass</a:t>
            </a:r>
          </a:p>
          <a:p>
            <a:pPr algn="ctr"/>
            <a:r>
              <a:rPr lang="en-US" altLang="zh-CN" dirty="0" smtClean="0"/>
              <a:t>42m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7764" y="4593179"/>
            <a:ext cx="82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IP2</a:t>
            </a:r>
          </a:p>
          <a:p>
            <a:pPr algn="ctr"/>
            <a:r>
              <a:rPr lang="en-US" altLang="zh-CN" dirty="0" smtClean="0"/>
              <a:t>Bypass</a:t>
            </a:r>
          </a:p>
          <a:p>
            <a:pPr algn="ctr"/>
            <a:r>
              <a:rPr lang="en-US" altLang="zh-CN" dirty="0" smtClean="0"/>
              <a:t>42m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7584" y="620688"/>
            <a:ext cx="831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Optics of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bypass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FFS)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0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620688"/>
            <a:ext cx="785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 of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(bypass, no FFS) 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92" y="1916832"/>
            <a:ext cx="64103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620688"/>
            <a:ext cx="840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 of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(2 family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FFS) 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5184576" cy="40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2564904"/>
            <a:ext cx="171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0000FF"/>
                </a:solidFill>
              </a:rPr>
              <a:t>Wangdou-test20160328</a:t>
            </a:r>
            <a:endParaRPr lang="zh-CN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7584" y="620688"/>
            <a:ext cx="7372531" cy="6116232"/>
            <a:chOff x="827584" y="620688"/>
            <a:chExt cx="7372531" cy="611623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346" y="1552417"/>
              <a:ext cx="6295990" cy="5184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81878" y="45091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IP3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76056" y="451155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IP1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9952" y="45091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IP4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11760" y="45091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IP2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827584" y="620688"/>
              <a:ext cx="73725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Optics of CEPC 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Double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Ring (with FFS) 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3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620688"/>
            <a:ext cx="840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 of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(2 family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FFS)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556792"/>
            <a:ext cx="7019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DA </a:t>
            </a:r>
            <a:r>
              <a:rPr lang="zh-CN" altLang="en-US" sz="2000" b="1" dirty="0" smtClean="0"/>
              <a:t>优化：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en-US" sz="2000" b="1" dirty="0" smtClean="0"/>
              <a:t>二、计算环境配置，</a:t>
            </a:r>
            <a:r>
              <a:rPr lang="en-US" altLang="zh-CN" sz="2000" b="1" dirty="0" err="1" smtClean="0"/>
              <a:t>Latt-cepc.python</a:t>
            </a:r>
            <a:r>
              <a:rPr lang="en-US" altLang="zh-CN" sz="2000" b="1" dirty="0" smtClean="0"/>
              <a:t> code </a:t>
            </a:r>
            <a:r>
              <a:rPr lang="zh-CN" altLang="en-US" sz="2000" b="1" dirty="0" smtClean="0"/>
              <a:t>改进：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en-US" sz="2000" b="1" dirty="0" smtClean="0"/>
              <a:t>三、</a:t>
            </a:r>
            <a:r>
              <a:rPr lang="en-US" altLang="zh-CN" sz="2000" b="1" dirty="0" smtClean="0"/>
              <a:t>……</a:t>
            </a:r>
            <a:endParaRPr lang="zh-CN" altLang="zh-C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7364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Next  to do </a:t>
            </a:r>
            <a:endParaRPr lang="en-US" altLang="zh-C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7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388103"/>
            <a:ext cx="278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0" y="184482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CEPC PDR Lattice Layout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CEPC Double Ring Layout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CEPC 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altLang="zh-CN" sz="24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without FFS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altLang="zh-CN" sz="2400" b="1" dirty="0">
              <a:solidFill>
                <a:srgbClr val="3D09F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170900" y="496914"/>
            <a:ext cx="8487158" cy="6354504"/>
            <a:chOff x="170900" y="444551"/>
            <a:chExt cx="8487158" cy="6354504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39109" y="444551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58828" y="5964994"/>
              <a:ext cx="8370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2016.1.4</a:t>
              </a:r>
              <a:endParaRPr lang="zh-CN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3.2Km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70900" y="4121399"/>
              <a:ext cx="308078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3.2Km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849.6m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Medium ARC, 112*FODO, </a:t>
              </a:r>
              <a:r>
                <a:rPr lang="en-US" altLang="zh-CN" sz="1400" b="1" dirty="0" smtClean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5286.4m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124*FODO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108" y="4292654"/>
              <a:ext cx="1332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C=59044m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662273" y="3205916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5505" y="3132174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0" y="3467526"/>
              <a:ext cx="336133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8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Double Ring Scheme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8465"/>
            <a:ext cx="7056784" cy="531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6090592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FCC-</a:t>
            </a:r>
            <a:r>
              <a:rPr lang="en-US" altLang="zh-CN" dirty="0" err="1" smtClean="0">
                <a:solidFill>
                  <a:prstClr val="black"/>
                </a:solidFill>
              </a:rPr>
              <a:t>ee</a:t>
            </a:r>
            <a:r>
              <a:rPr lang="en-US" altLang="zh-CN" dirty="0" smtClean="0">
                <a:solidFill>
                  <a:prstClr val="black"/>
                </a:solidFill>
              </a:rPr>
              <a:t> Oide-150917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5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Double Ring Scheme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7"/>
            <a:ext cx="6336704" cy="44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/>
          <p:nvPr/>
        </p:nvGrpSpPr>
        <p:grpSpPr>
          <a:xfrm>
            <a:off x="899592" y="-1050916"/>
            <a:ext cx="7920880" cy="7834323"/>
            <a:chOff x="899592" y="-1050916"/>
            <a:chExt cx="7920880" cy="7834323"/>
          </a:xfrm>
        </p:grpSpPr>
        <p:sp>
          <p:nvSpPr>
            <p:cNvPr id="65" name="任意多边形 64"/>
            <p:cNvSpPr/>
            <p:nvPr/>
          </p:nvSpPr>
          <p:spPr>
            <a:xfrm>
              <a:off x="5641326" y="5949328"/>
              <a:ext cx="882349" cy="572469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6" name="直接连接符 65"/>
            <p:cNvCxnSpPr>
              <a:stCxn id="73" idx="0"/>
              <a:endCxn id="65" idx="7"/>
            </p:cNvCxnSpPr>
            <p:nvPr/>
          </p:nvCxnSpPr>
          <p:spPr>
            <a:xfrm>
              <a:off x="4041261" y="6216723"/>
              <a:ext cx="1606114" cy="2976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任意多边形 66"/>
            <p:cNvSpPr/>
            <p:nvPr/>
          </p:nvSpPr>
          <p:spPr>
            <a:xfrm rot="21255294">
              <a:off x="3127513" y="5891534"/>
              <a:ext cx="981387" cy="631967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直接连接符 67"/>
            <p:cNvCxnSpPr>
              <a:endCxn id="69" idx="2"/>
            </p:cNvCxnSpPr>
            <p:nvPr/>
          </p:nvCxnSpPr>
          <p:spPr>
            <a:xfrm flipV="1">
              <a:off x="4138067" y="6216851"/>
              <a:ext cx="1447741" cy="24935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弧形 68"/>
            <p:cNvSpPr/>
            <p:nvPr/>
          </p:nvSpPr>
          <p:spPr>
            <a:xfrm>
              <a:off x="2582455" y="1777924"/>
              <a:ext cx="4649034" cy="4537833"/>
            </a:xfrm>
            <a:prstGeom prst="arc">
              <a:avLst>
                <a:gd name="adj1" fmla="val 21519506"/>
                <a:gd name="adj2" fmla="val 435773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弧形 69"/>
            <p:cNvSpPr/>
            <p:nvPr/>
          </p:nvSpPr>
          <p:spPr>
            <a:xfrm>
              <a:off x="2627784" y="1663962"/>
              <a:ext cx="4685327" cy="4907071"/>
            </a:xfrm>
            <a:prstGeom prst="arc">
              <a:avLst>
                <a:gd name="adj1" fmla="val 21430554"/>
                <a:gd name="adj2" fmla="val 298419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弧形 72"/>
            <p:cNvSpPr/>
            <p:nvPr/>
          </p:nvSpPr>
          <p:spPr>
            <a:xfrm>
              <a:off x="2339752" y="1761900"/>
              <a:ext cx="4649034" cy="4537833"/>
            </a:xfrm>
            <a:prstGeom prst="arc">
              <a:avLst>
                <a:gd name="adj1" fmla="val 6354489"/>
                <a:gd name="adj2" fmla="val 10955409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>
              <a:off x="2262937" y="1614726"/>
              <a:ext cx="4685327" cy="4907071"/>
            </a:xfrm>
            <a:prstGeom prst="arc">
              <a:avLst>
                <a:gd name="adj1" fmla="val 7657605"/>
                <a:gd name="adj2" fmla="val 10903178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628311" y="980728"/>
              <a:ext cx="895363" cy="648071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弧形 79"/>
            <p:cNvSpPr/>
            <p:nvPr/>
          </p:nvSpPr>
          <p:spPr>
            <a:xfrm>
              <a:off x="2699793" y="-1050916"/>
              <a:ext cx="4531696" cy="4623932"/>
            </a:xfrm>
            <a:prstGeom prst="arc">
              <a:avLst>
                <a:gd name="adj1" fmla="val 7912"/>
                <a:gd name="adj2" fmla="val 435773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弧形 80"/>
            <p:cNvSpPr/>
            <p:nvPr/>
          </p:nvSpPr>
          <p:spPr>
            <a:xfrm>
              <a:off x="2517665" y="-789574"/>
              <a:ext cx="4790639" cy="4907071"/>
            </a:xfrm>
            <a:prstGeom prst="arc">
              <a:avLst>
                <a:gd name="adj1" fmla="val 21550308"/>
                <a:gd name="adj2" fmla="val 2919718"/>
              </a:avLst>
            </a:prstGeom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弧形 81"/>
            <p:cNvSpPr/>
            <p:nvPr/>
          </p:nvSpPr>
          <p:spPr>
            <a:xfrm>
              <a:off x="2339752" y="-937106"/>
              <a:ext cx="4608512" cy="4510122"/>
            </a:xfrm>
            <a:prstGeom prst="arc">
              <a:avLst>
                <a:gd name="adj1" fmla="val 6445149"/>
                <a:gd name="adj2" fmla="val 10867311"/>
              </a:avLst>
            </a:prstGeom>
            <a:ln w="12700">
              <a:solidFill>
                <a:srgbClr val="0070C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>
              <a:off x="2267744" y="-789574"/>
              <a:ext cx="4824536" cy="4907071"/>
            </a:xfrm>
            <a:prstGeom prst="arc">
              <a:avLst>
                <a:gd name="adj1" fmla="val 7906821"/>
                <a:gd name="adj2" fmla="val 1087806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3071531" y="980728"/>
              <a:ext cx="912664" cy="616184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3984195" y="980730"/>
              <a:ext cx="1663180" cy="3080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3984197" y="980728"/>
              <a:ext cx="1663178" cy="2803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圆角矩形 1"/>
            <p:cNvSpPr/>
            <p:nvPr/>
          </p:nvSpPr>
          <p:spPr>
            <a:xfrm>
              <a:off x="2141860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135546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319132" y="3861048"/>
              <a:ext cx="39786" cy="1344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stCxn id="2" idx="0"/>
            </p:cNvCxnSpPr>
            <p:nvPr/>
          </p:nvCxnSpPr>
          <p:spPr>
            <a:xfrm flipV="1">
              <a:off x="2300247" y="3429000"/>
              <a:ext cx="4908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70" idx="0"/>
            </p:cNvCxnSpPr>
            <p:nvPr/>
          </p:nvCxnSpPr>
          <p:spPr>
            <a:xfrm flipH="1" flipV="1">
              <a:off x="7275000" y="3850496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69" idx="0"/>
            </p:cNvCxnSpPr>
            <p:nvPr/>
          </p:nvCxnSpPr>
          <p:spPr>
            <a:xfrm flipH="1">
              <a:off x="7230820" y="3857844"/>
              <a:ext cx="25737" cy="1345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21" idx="0"/>
            </p:cNvCxnSpPr>
            <p:nvPr/>
          </p:nvCxnSpPr>
          <p:spPr>
            <a:xfrm flipH="1">
              <a:off x="7293933" y="3456951"/>
              <a:ext cx="27070" cy="116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 flipV="1">
              <a:off x="7236296" y="3429000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74" idx="2"/>
              <a:endCxn id="2" idx="2"/>
            </p:cNvCxnSpPr>
            <p:nvPr/>
          </p:nvCxnSpPr>
          <p:spPr>
            <a:xfrm flipV="1">
              <a:off x="2263899" y="3861048"/>
              <a:ext cx="36348" cy="136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2272050" y="3498091"/>
              <a:ext cx="49369" cy="816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832990" y="1777924"/>
              <a:ext cx="259290" cy="354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H="1">
              <a:off x="2300247" y="2064754"/>
              <a:ext cx="195697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 flipH="1" flipV="1">
              <a:off x="6523675" y="1955390"/>
              <a:ext cx="309315" cy="4294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V="1">
              <a:off x="2627784" y="2214932"/>
              <a:ext cx="224409" cy="349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99592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96336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17333" y="1356185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88800" y="5909074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IP3_ee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31068" y="203544"/>
              <a:ext cx="6407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CEPC Double Ring Scheme Layout</a:t>
              </a:r>
              <a:endParaRPr lang="zh-C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接箭头连接符 90"/>
            <p:cNvCxnSpPr/>
            <p:nvPr/>
          </p:nvCxnSpPr>
          <p:spPr>
            <a:xfrm>
              <a:off x="5724128" y="6207517"/>
              <a:ext cx="0" cy="27740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774305" y="6207517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16.9m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>
            <a:xfrm>
              <a:off x="4763427" y="6420221"/>
              <a:ext cx="908343" cy="20315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861937" y="6521797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566m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79912" y="6237312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76356" y="6192485"/>
              <a:ext cx="86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</a:t>
              </a:r>
              <a:r>
                <a:rPr lang="en-US" altLang="zh-CN" sz="11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Feng</a:t>
              </a:r>
              <a:endPara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2016.4.28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69032" y="355327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IP4_pp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05753" y="357301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IP2_pp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751" y="399164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1132.8m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4258" y="370715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56km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6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573880" y="1568403"/>
            <a:ext cx="6648717" cy="4824536"/>
            <a:chOff x="827584" y="1052736"/>
            <a:chExt cx="7172325" cy="501243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40768"/>
              <a:ext cx="7172325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>
              <a:off x="1907704" y="1412776"/>
              <a:ext cx="0" cy="5760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563888" y="1412776"/>
              <a:ext cx="0" cy="5760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067944" y="1412776"/>
              <a:ext cx="0" cy="57606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724128" y="1412776"/>
              <a:ext cx="0" cy="57606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91680" y="1052736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SF1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8638" y="1115452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SF1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184482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SD1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98878" y="1907540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SD1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-396552" y="476672"/>
            <a:ext cx="961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ARC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FODO 90/90 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non-interleave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50856" y="1385581"/>
            <a:ext cx="6534224" cy="5328592"/>
            <a:chOff x="1350856" y="1385581"/>
            <a:chExt cx="6534224" cy="532859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856" y="1385581"/>
              <a:ext cx="6534224" cy="532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81878" y="45091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IP3</a:t>
              </a:r>
              <a:endParaRPr lang="zh-CN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76056" y="4511554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IP1</a:t>
              </a:r>
              <a:endParaRPr lang="zh-CN" alt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9952" y="45091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IP4</a:t>
              </a:r>
              <a:endParaRPr lang="zh-CN" alt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11760" y="450912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IP2</a:t>
              </a:r>
              <a:endParaRPr lang="zh-CN" altLang="en-US" dirty="0"/>
            </a:p>
          </p:txBody>
        </p:sp>
      </p:grpSp>
      <p:sp>
        <p:nvSpPr>
          <p:cNvPr id="77" name="矩形 76"/>
          <p:cNvSpPr/>
          <p:nvPr/>
        </p:nvSpPr>
        <p:spPr>
          <a:xfrm>
            <a:off x="827584" y="620688"/>
            <a:ext cx="7031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Optics of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(no FFS)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17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49" y="1844824"/>
            <a:ext cx="64293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620688"/>
            <a:ext cx="8067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 of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(2 family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 FFS)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6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332</Words>
  <Application>Microsoft Office PowerPoint</Application>
  <PresentationFormat>全屏显示(4:3)</PresentationFormat>
  <Paragraphs>143</Paragraphs>
  <Slides>18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085TGp_global12_v3</vt:lpstr>
      <vt:lpstr>1_Office 主题​​</vt:lpstr>
      <vt:lpstr>Image</vt:lpstr>
      <vt:lpstr>CEPC Partial Double Ring Lattice Design and DA Study</vt:lpstr>
      <vt:lpstr>PowerPoint 演示文稿</vt:lpstr>
      <vt:lpstr>PowerPoint 演示文稿</vt:lpstr>
      <vt:lpstr>Double Ring Scheme</vt:lpstr>
      <vt:lpstr>Double Ring Scheme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</dc:title>
  <dc:creator>sufeng</dc:creator>
  <cp:lastModifiedBy>苏峰</cp:lastModifiedBy>
  <cp:revision>390</cp:revision>
  <dcterms:created xsi:type="dcterms:W3CDTF">2015-12-24T15:31:35Z</dcterms:created>
  <dcterms:modified xsi:type="dcterms:W3CDTF">2016-04-29T01:35:28Z</dcterms:modified>
</cp:coreProperties>
</file>