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6" r:id="rId8"/>
    <p:sldId id="263" r:id="rId9"/>
    <p:sldId id="261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3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589D-1E5F-4871-BA06-49E7A1D10569}" type="datetimeFigureOut">
              <a:rPr lang="zh-CN" altLang="en-US" smtClean="0"/>
              <a:pPr/>
              <a:t>2016-4-29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589D-1E5F-4871-BA06-49E7A1D10569}" type="datetimeFigureOut">
              <a:rPr lang="zh-CN" altLang="en-US" smtClean="0"/>
              <a:pPr/>
              <a:t>2016-4-29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589D-1E5F-4871-BA06-49E7A1D10569}" type="datetimeFigureOut">
              <a:rPr lang="zh-CN" altLang="en-US" smtClean="0"/>
              <a:pPr/>
              <a:t>2016-4-29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589D-1E5F-4871-BA06-49E7A1D10569}" type="datetimeFigureOut">
              <a:rPr lang="zh-CN" altLang="en-US" smtClean="0"/>
              <a:pPr/>
              <a:t>2016-4-29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589D-1E5F-4871-BA06-49E7A1D10569}" type="datetimeFigureOut">
              <a:rPr lang="zh-CN" altLang="en-US" smtClean="0"/>
              <a:pPr/>
              <a:t>2016-4-29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589D-1E5F-4871-BA06-49E7A1D10569}" type="datetimeFigureOut">
              <a:rPr lang="zh-CN" altLang="en-US" smtClean="0"/>
              <a:pPr/>
              <a:t>2016-4-29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589D-1E5F-4871-BA06-49E7A1D10569}" type="datetimeFigureOut">
              <a:rPr lang="zh-CN" altLang="en-US" smtClean="0"/>
              <a:pPr/>
              <a:t>2016-4-29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589D-1E5F-4871-BA06-49E7A1D10569}" type="datetimeFigureOut">
              <a:rPr lang="zh-CN" altLang="en-US" smtClean="0"/>
              <a:pPr/>
              <a:t>2016-4-29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589D-1E5F-4871-BA06-49E7A1D10569}" type="datetimeFigureOut">
              <a:rPr lang="zh-CN" altLang="en-US" smtClean="0"/>
              <a:pPr/>
              <a:t>2016-4-29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589D-1E5F-4871-BA06-49E7A1D10569}" type="datetimeFigureOut">
              <a:rPr lang="zh-CN" altLang="en-US" smtClean="0"/>
              <a:pPr/>
              <a:t>2016-4-29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589D-1E5F-4871-BA06-49E7A1D10569}" type="datetimeFigureOut">
              <a:rPr lang="zh-CN" altLang="en-US" smtClean="0"/>
              <a:pPr/>
              <a:t>2016-4-29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589D-1E5F-4871-BA06-49E7A1D10569}" type="datetimeFigureOut">
              <a:rPr lang="zh-CN" altLang="en-US" smtClean="0"/>
              <a:pPr/>
              <a:t>2016-4-29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CEPC Booster </a:t>
            </a:r>
            <a:r>
              <a:rPr lang="zh-CN" altLang="en-US" b="1" dirty="0" smtClean="0">
                <a:solidFill>
                  <a:srgbClr val="0070C0"/>
                </a:solidFill>
              </a:rPr>
              <a:t>误差效应及轨道校正的初步研究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魏</a:t>
            </a:r>
            <a:r>
              <a:rPr lang="zh-CN" altLang="en-US" b="1" dirty="0" smtClean="0">
                <a:solidFill>
                  <a:srgbClr val="FF0000"/>
                </a:solidFill>
              </a:rPr>
              <a:t>源源 </a:t>
            </a:r>
            <a:r>
              <a:rPr lang="zh-CN" altLang="en-US" b="1" dirty="0" smtClean="0">
                <a:solidFill>
                  <a:srgbClr val="FF0000"/>
                </a:solidFill>
              </a:rPr>
              <a:t>张闯 崔小昊 边天</a:t>
            </a:r>
            <a:r>
              <a:rPr lang="zh-CN" altLang="en-US" b="1" dirty="0" smtClean="0">
                <a:solidFill>
                  <a:srgbClr val="FF0000"/>
                </a:solidFill>
              </a:rPr>
              <a:t>剑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2016</a:t>
            </a:r>
            <a:r>
              <a:rPr lang="zh-CN" altLang="en-US" b="1" dirty="0" smtClean="0">
                <a:solidFill>
                  <a:srgbClr val="FF0000"/>
                </a:solidFill>
              </a:rPr>
              <a:t>年</a:t>
            </a:r>
            <a:r>
              <a:rPr lang="en-US" altLang="zh-CN" b="1" dirty="0" smtClean="0">
                <a:solidFill>
                  <a:srgbClr val="FF0000"/>
                </a:solidFill>
              </a:rPr>
              <a:t>4</a:t>
            </a:r>
            <a:r>
              <a:rPr lang="zh-CN" altLang="en-US" b="1" dirty="0" smtClean="0">
                <a:solidFill>
                  <a:srgbClr val="FF0000"/>
                </a:solidFill>
              </a:rPr>
              <a:t>月</a:t>
            </a:r>
            <a:r>
              <a:rPr lang="en-US" altLang="zh-CN" b="1" dirty="0" smtClean="0">
                <a:solidFill>
                  <a:srgbClr val="FF0000"/>
                </a:solidFill>
              </a:rPr>
              <a:t>29</a:t>
            </a:r>
            <a:r>
              <a:rPr lang="zh-CN" altLang="en-US" b="1" dirty="0" smtClean="0">
                <a:solidFill>
                  <a:srgbClr val="FF0000"/>
                </a:solidFill>
              </a:rPr>
              <a:t>日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447501" cy="1320800"/>
          </a:xfrm>
        </p:spPr>
        <p:txBody>
          <a:bodyPr>
            <a:normAutofit/>
          </a:bodyPr>
          <a:lstStyle/>
          <a:p>
            <a:r>
              <a:rPr lang="en-US" altLang="zh-CN" sz="32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Magnet Field errors</a:t>
            </a:r>
            <a:endParaRPr lang="zh-CN" altLang="en-US" sz="3200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 txBox="1">
            <a:spLocks noGrp="1" noRot="1" noChangeArrowheads="1"/>
          </p:cNvSpPr>
          <p:nvPr>
            <p:ph idx="1"/>
          </p:nvPr>
        </p:nvSpPr>
        <p:spPr>
          <a:xfrm>
            <a:off x="683568" y="1412776"/>
            <a:ext cx="7955857" cy="28632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zh-C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90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earth field outside the magnet: </a:t>
            </a:r>
            <a:r>
              <a:rPr lang="en-US" altLang="zh-CN" sz="21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00" b="1" i="1" baseline="-1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=0.55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0.026Gs, </a:t>
            </a:r>
            <a:r>
              <a:rPr lang="en-US" altLang="zh-CN" sz="21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00" b="1" i="1" baseline="-1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=0.45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0.027Gs,</a:t>
            </a:r>
            <a:r>
              <a:rPr lang="en-US" altLang="zh-CN" sz="21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00" b="1" i="1" baseline="-1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=0.25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0.03 </a:t>
            </a:r>
            <a:r>
              <a:rPr lang="en-US" altLang="zh-CN" sz="21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Gs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CN" sz="2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 </a:t>
            </a:r>
            <a:r>
              <a:rPr lang="en-US" altLang="zh-CN" sz="21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B</a:t>
            </a:r>
            <a:r>
              <a:rPr lang="en-US" altLang="zh-CN" sz="21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=</a:t>
            </a:r>
            <a:r>
              <a:rPr lang="en-US" altLang="zh-CN" sz="21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0.8</a:t>
            </a:r>
            <a:r>
              <a:rPr lang="en-US" altLang="zh-CN" sz="21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0.04Gs</a:t>
            </a:r>
          </a:p>
          <a:p>
            <a:pPr>
              <a:lnSpc>
                <a:spcPct val="100000"/>
              </a:lnSpc>
              <a:spcBef>
                <a:spcPts val="90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zh-CN" sz="21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Inside the magnet, </a:t>
            </a:r>
            <a:r>
              <a:rPr lang="en-US" altLang="zh-CN" sz="21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00" b="1" i="1" baseline="-1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=7.0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0.05Gs is dominated by residual field, </a:t>
            </a:r>
            <a:r>
              <a:rPr lang="en-US" altLang="zh-CN" sz="21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00" b="1" i="1" baseline="-1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=0.4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0.04Gs reduced </a:t>
            </a:r>
            <a:r>
              <a:rPr lang="en-US" altLang="zh-CN" sz="2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ue to the shielding while </a:t>
            </a:r>
            <a:r>
              <a:rPr lang="en-US" altLang="zh-CN" sz="21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00" b="1" i="1" baseline="-1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=0.25</a:t>
            </a:r>
            <a:r>
              <a:rPr lang="en-US" altLang="zh-CN" sz="2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0.03 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Gs.</a:t>
            </a:r>
          </a:p>
          <a:p>
            <a:pPr>
              <a:lnSpc>
                <a:spcPct val="100000"/>
              </a:lnSpc>
              <a:spcBef>
                <a:spcPts val="90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24h field stability (</a:t>
            </a:r>
            <a:r>
              <a:rPr lang="en-US" altLang="zh-CN" sz="2100" b="1" i="1" dirty="0" err="1" smtClean="0">
                <a:solidFill>
                  <a:srgbClr val="0000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altLang="zh-CN" sz="2100" b="1" i="1" baseline="-25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for 30 Gs-150 Gs is about </a:t>
            </a:r>
            <a:r>
              <a:rPr lang="en-US" altLang="zh-CN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(1-2)</a:t>
            </a:r>
            <a:r>
              <a:rPr lang="en-US" altLang="zh-CN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10</a:t>
            </a:r>
            <a:r>
              <a:rPr lang="en-US" altLang="zh-CN" sz="21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-3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90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zh-CN" sz="2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magnet ramps smoothly around the low fields with accuracy better than 1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10</a:t>
            </a:r>
            <a:r>
              <a:rPr lang="en-US" altLang="zh-CN" sz="2100" b="1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-3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90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field error </a:t>
            </a:r>
            <a:r>
              <a:rPr lang="en-US" altLang="zh-CN" sz="2100" b="1" dirty="0" err="1" smtClean="0">
                <a:solidFill>
                  <a:srgbClr val="0000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altLang="zh-CN" sz="21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00" b="1" i="1" baseline="-14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21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00" b="1" i="1" baseline="-1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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altLang="zh-CN" sz="2100" b="1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for x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(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-60, 60) </a:t>
            </a:r>
            <a:r>
              <a:rPr lang="en-US" altLang="zh-CN" sz="2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CN" sz="21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00" b="1" baseline="-1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2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(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30-150) Gs</a:t>
            </a:r>
            <a:endParaRPr lang="en-US" altLang="zh-CN" sz="2100" b="1" baseline="300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2267744" y="4797152"/>
          <a:ext cx="4714908" cy="107157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4714908"/>
              </a:tblGrid>
              <a:tr h="1071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Dipole magnets             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〈ΔB/B〉  &lt; 2×10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-3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 smtClean="0">
                          <a:solidFill>
                            <a:schemeClr val="tx1"/>
                          </a:solidFill>
                        </a:rPr>
                        <a:t>Quadrupole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 magnets   〈ΔK/K〉  &lt; 5×10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-4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标题 1"/>
          <p:cNvSpPr txBox="1">
            <a:spLocks/>
          </p:cNvSpPr>
          <p:nvPr/>
        </p:nvSpPr>
        <p:spPr>
          <a:xfrm>
            <a:off x="2428860" y="4214818"/>
            <a:ext cx="4186238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Booster Magnet</a:t>
            </a:r>
            <a:r>
              <a:rPr kumimoji="0" lang="en-US" altLang="zh-CN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Field </a:t>
            </a:r>
            <a:r>
              <a:rPr lang="en-US" altLang="zh-CN" sz="2000" dirty="0" smtClean="0">
                <a:latin typeface="+mj-lt"/>
                <a:ea typeface="+mj-ea"/>
                <a:cs typeface="+mj-cs"/>
              </a:rPr>
              <a:t>errors</a:t>
            </a:r>
            <a:endParaRPr kumimoji="0" lang="zh-CN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239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1691680" y="1988840"/>
          <a:ext cx="6192688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6192"/>
                <a:gridCol w="1290152"/>
                <a:gridCol w="1548172"/>
                <a:gridCol w="1548172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Component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〈y〉</a:t>
                      </a:r>
                    </a:p>
                    <a:p>
                      <a:pPr algn="ctr"/>
                      <a:r>
                        <a:rPr lang="en-US" altLang="zh-CN" dirty="0" smtClean="0"/>
                        <a:t>(mm)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〈x〉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(mm)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〈tilt〉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 (</a:t>
                      </a:r>
                      <a:r>
                        <a:rPr lang="en-US" altLang="zh-CN" dirty="0" err="1" smtClean="0"/>
                        <a:t>mrad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Dipole magnets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±0.2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dirty="0" smtClean="0"/>
                        <a:t>±0.3</a:t>
                      </a:r>
                      <a:endParaRPr lang="zh-CN" alt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dirty="0" smtClean="0"/>
                        <a:t>±0.1</a:t>
                      </a:r>
                      <a:endParaRPr lang="zh-CN" altLang="en-US" sz="2400" dirty="0" smtClean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en-US" altLang="zh-CN" sz="2400" dirty="0" err="1" smtClean="0"/>
                        <a:t>Quadrupole</a:t>
                      </a:r>
                      <a:r>
                        <a:rPr lang="en-US" altLang="zh-CN" sz="2400" dirty="0" smtClean="0"/>
                        <a:t> magnets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dirty="0" smtClean="0"/>
                        <a:t>±0.1</a:t>
                      </a:r>
                      <a:endParaRPr lang="zh-CN" altLang="en-US" sz="2400" dirty="0" smtClean="0"/>
                    </a:p>
                    <a:p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dirty="0" smtClean="0"/>
                        <a:t>±0.1</a:t>
                      </a:r>
                      <a:endParaRPr lang="zh-CN" altLang="en-US" sz="2400" dirty="0" smtClean="0"/>
                    </a:p>
                    <a:p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dirty="0" smtClean="0"/>
                        <a:t>±0.1</a:t>
                      </a:r>
                      <a:endParaRPr lang="zh-CN" altLang="en-US" sz="2400" dirty="0" smtClean="0"/>
                    </a:p>
                    <a:p>
                      <a:endParaRPr lang="zh-CN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标题 1"/>
          <p:cNvSpPr txBox="1">
            <a:spLocks/>
          </p:cNvSpPr>
          <p:nvPr/>
        </p:nvSpPr>
        <p:spPr>
          <a:xfrm>
            <a:off x="1187624" y="476672"/>
            <a:ext cx="6447501" cy="132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Alignment</a:t>
            </a:r>
            <a:r>
              <a:rPr kumimoji="0" lang="en-US" altLang="zh-CN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parameters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>
                <a:solidFill>
                  <a:schemeClr val="accent4">
                    <a:lumMod val="75000"/>
                  </a:schemeClr>
                </a:solidFill>
              </a:rPr>
              <a:t>Orbit Distortion with Field Errors and Alignment </a:t>
            </a:r>
            <a:endParaRPr lang="zh-CN" altLang="en-US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9" name="内容占位符 8" descr="Berro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 r="15127"/>
          <a:stretch>
            <a:fillRect/>
          </a:stretch>
        </p:blipFill>
        <p:spPr>
          <a:xfrm>
            <a:off x="179512" y="1052736"/>
            <a:ext cx="4000528" cy="3065563"/>
          </a:xfrm>
        </p:spPr>
      </p:pic>
      <p:sp>
        <p:nvSpPr>
          <p:cNvPr id="7" name="文本占位符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" name="内容占位符 9" descr="Alignment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rcRect r="6323"/>
          <a:stretch>
            <a:fillRect/>
          </a:stretch>
        </p:blipFill>
        <p:spPr>
          <a:xfrm>
            <a:off x="4572000" y="1124744"/>
            <a:ext cx="4191361" cy="2928958"/>
          </a:xfrm>
        </p:spPr>
      </p:pic>
      <p:pic>
        <p:nvPicPr>
          <p:cNvPr id="11" name="图片 10" descr="allerro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3861048"/>
            <a:ext cx="4104456" cy="270431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572000" y="4077072"/>
            <a:ext cx="41044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zh-CN" sz="2800" dirty="0" smtClean="0"/>
              <a:t>  60</a:t>
            </a:r>
            <a:r>
              <a:rPr lang="zh-CN" altLang="en-US" sz="2800" baseline="30000" dirty="0" smtClean="0"/>
              <a:t>◦</a:t>
            </a:r>
            <a:r>
              <a:rPr lang="zh-CN" altLang="en-US" sz="2800" dirty="0" smtClean="0"/>
              <a:t>、</a:t>
            </a:r>
            <a:r>
              <a:rPr lang="en-US" altLang="zh-CN" sz="2800" dirty="0" smtClean="0"/>
              <a:t>70m cell lattice</a:t>
            </a:r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    (130.47,130,43), 6GeV</a:t>
            </a: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zh-CN" sz="2800" dirty="0" smtClean="0"/>
              <a:t>  Simulate with AT  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BB</a:t>
            </a:r>
            <a:endParaRPr lang="zh-CN" altLang="en-US" dirty="0"/>
          </a:p>
        </p:txBody>
      </p:sp>
      <p:pic>
        <p:nvPicPr>
          <p:cNvPr id="10" name="图片 9"/>
          <p:cNvPicPr/>
          <p:nvPr/>
        </p:nvPicPr>
        <p:blipFill>
          <a:blip r:embed="rId2" cstate="print"/>
          <a:srcRect l="21621" r="20834" b="87561"/>
          <a:stretch>
            <a:fillRect/>
          </a:stretch>
        </p:blipFill>
        <p:spPr bwMode="auto">
          <a:xfrm>
            <a:off x="285720" y="857232"/>
            <a:ext cx="821537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线形标注 1 14"/>
          <p:cNvSpPr/>
          <p:nvPr/>
        </p:nvSpPr>
        <p:spPr>
          <a:xfrm>
            <a:off x="500034" y="3571876"/>
            <a:ext cx="928694" cy="714380"/>
          </a:xfrm>
          <a:prstGeom prst="borderCallout1">
            <a:avLst>
              <a:gd name="adj1" fmla="val 5647"/>
              <a:gd name="adj2" fmla="val 50067"/>
              <a:gd name="adj3" fmla="val -66183"/>
              <a:gd name="adj4" fmla="val 50085"/>
            </a:avLst>
          </a:prstGeom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BPM</a:t>
            </a:r>
            <a:endParaRPr lang="zh-CN" altLang="en-US" dirty="0"/>
          </a:p>
        </p:txBody>
      </p:sp>
      <p:sp>
        <p:nvSpPr>
          <p:cNvPr id="16" name="线形标注 1 15"/>
          <p:cNvSpPr/>
          <p:nvPr/>
        </p:nvSpPr>
        <p:spPr>
          <a:xfrm>
            <a:off x="5857884" y="1142984"/>
            <a:ext cx="928694" cy="714380"/>
          </a:xfrm>
          <a:prstGeom prst="borderCallout1">
            <a:avLst>
              <a:gd name="adj1" fmla="val 96183"/>
              <a:gd name="adj2" fmla="val 48867"/>
              <a:gd name="adj3" fmla="val 138303"/>
              <a:gd name="adj4" fmla="val 50085"/>
            </a:avLst>
          </a:prstGeom>
          <a:ln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BPM</a:t>
            </a:r>
            <a:endParaRPr lang="zh-CN" altLang="en-US" dirty="0"/>
          </a:p>
        </p:txBody>
      </p:sp>
      <p:sp>
        <p:nvSpPr>
          <p:cNvPr id="17" name="线形标注 1 16"/>
          <p:cNvSpPr/>
          <p:nvPr/>
        </p:nvSpPr>
        <p:spPr>
          <a:xfrm>
            <a:off x="4929190" y="3571876"/>
            <a:ext cx="928694" cy="714380"/>
          </a:xfrm>
          <a:prstGeom prst="borderCallout1">
            <a:avLst>
              <a:gd name="adj1" fmla="val 5647"/>
              <a:gd name="adj2" fmla="val 50067"/>
              <a:gd name="adj3" fmla="val -66183"/>
              <a:gd name="adj4" fmla="val 50085"/>
            </a:avLst>
          </a:prstGeom>
          <a:solidFill>
            <a:srgbClr val="FFC000"/>
          </a:solidFill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HCOR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8" name="线形标注 1 17"/>
          <p:cNvSpPr/>
          <p:nvPr/>
        </p:nvSpPr>
        <p:spPr>
          <a:xfrm>
            <a:off x="5715008" y="3571876"/>
            <a:ext cx="928694" cy="714380"/>
          </a:xfrm>
          <a:prstGeom prst="borderCallout1">
            <a:avLst>
              <a:gd name="adj1" fmla="val 5647"/>
              <a:gd name="adj2" fmla="val 50067"/>
              <a:gd name="adj3" fmla="val -66183"/>
              <a:gd name="adj4" fmla="val 50085"/>
            </a:avLst>
          </a:prstGeom>
          <a:solidFill>
            <a:srgbClr val="FF0000"/>
          </a:solidFill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VCOR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971600" y="4725144"/>
            <a:ext cx="45005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BPM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782</a:t>
            </a:r>
            <a:r>
              <a:rPr lang="zh-CN" altLang="en-US" sz="2800" dirty="0" smtClean="0"/>
              <a:t>，</a:t>
            </a:r>
            <a:r>
              <a:rPr lang="en-US" altLang="zh-CN" sz="2800" dirty="0" smtClean="0"/>
              <a:t>H&amp;V</a:t>
            </a:r>
          </a:p>
          <a:p>
            <a:r>
              <a:rPr lang="en-US" altLang="zh-CN" sz="2800" dirty="0" smtClean="0"/>
              <a:t>HCOR:</a:t>
            </a:r>
          </a:p>
          <a:p>
            <a:r>
              <a:rPr lang="en-US" altLang="zh-CN" sz="2800" dirty="0" smtClean="0"/>
              <a:t>VCOR:</a:t>
            </a:r>
          </a:p>
        </p:txBody>
      </p:sp>
      <p:sp>
        <p:nvSpPr>
          <p:cNvPr id="11" name="标题 3"/>
          <p:cNvSpPr txBox="1">
            <a:spLocks/>
          </p:cNvSpPr>
          <p:nvPr/>
        </p:nvSpPr>
        <p:spPr>
          <a:xfrm>
            <a:off x="539552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Orbit Correction</a:t>
            </a:r>
            <a:r>
              <a:rPr kumimoji="0" lang="en-US" altLang="zh-CN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System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>
                <a:solidFill>
                  <a:schemeClr val="accent4">
                    <a:lumMod val="75000"/>
                  </a:schemeClr>
                </a:solidFill>
              </a:rPr>
              <a:t>Correction </a:t>
            </a:r>
            <a:r>
              <a:rPr lang="en-US" altLang="zh-CN" sz="3200" dirty="0" smtClean="0">
                <a:solidFill>
                  <a:schemeClr val="accent4">
                    <a:lumMod val="75000"/>
                  </a:schemeClr>
                </a:solidFill>
              </a:rPr>
              <a:t>results</a:t>
            </a:r>
            <a:endParaRPr lang="zh-CN" altLang="en-US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3" name="内容占位符 12" descr="bpmby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57158" y="1071546"/>
            <a:ext cx="3714776" cy="2976558"/>
          </a:xfrm>
        </p:spPr>
      </p:pic>
      <p:pic>
        <p:nvPicPr>
          <p:cNvPr id="14" name="图片 13" descr="bpmay.jpg"/>
          <p:cNvPicPr>
            <a:picLocks noChangeAspect="1"/>
          </p:cNvPicPr>
          <p:nvPr/>
        </p:nvPicPr>
        <p:blipFill>
          <a:blip r:embed="rId3"/>
          <a:srcRect l="5922"/>
          <a:stretch>
            <a:fillRect/>
          </a:stretch>
        </p:blipFill>
        <p:spPr>
          <a:xfrm>
            <a:off x="4572000" y="3786190"/>
            <a:ext cx="3286147" cy="2769156"/>
          </a:xfrm>
          <a:prstGeom prst="rect">
            <a:avLst/>
          </a:prstGeom>
        </p:spPr>
      </p:pic>
      <p:pic>
        <p:nvPicPr>
          <p:cNvPr id="15" name="图片 14" descr="bpmby.jpg"/>
          <p:cNvPicPr>
            <a:picLocks noChangeAspect="1"/>
          </p:cNvPicPr>
          <p:nvPr/>
        </p:nvPicPr>
        <p:blipFill>
          <a:blip r:embed="rId2"/>
          <a:srcRect l="9804"/>
          <a:stretch>
            <a:fillRect/>
          </a:stretch>
        </p:blipFill>
        <p:spPr>
          <a:xfrm>
            <a:off x="4643438" y="1071546"/>
            <a:ext cx="3286148" cy="2919316"/>
          </a:xfrm>
          <a:prstGeom prst="rect">
            <a:avLst/>
          </a:prstGeom>
        </p:spPr>
      </p:pic>
      <p:pic>
        <p:nvPicPr>
          <p:cNvPr id="16" name="图片 15" descr="bpmax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72" y="3857628"/>
            <a:ext cx="3429024" cy="270386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824593" y="1571612"/>
            <a:ext cx="461665" cy="17145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校正前水平轨道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001028" y="1571612"/>
            <a:ext cx="461665" cy="17145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校正前垂直轨道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29061" y="4214818"/>
            <a:ext cx="461665" cy="17145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校正后水平轨道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143903" y="4143380"/>
            <a:ext cx="461665" cy="17145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校正后垂直轨道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Earth field effect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8662" y="1357298"/>
            <a:ext cx="7215238" cy="1428760"/>
          </a:xfrm>
        </p:spPr>
        <p:txBody>
          <a:bodyPr>
            <a:normAutofit fontScale="92500" lnSpcReduction="10000"/>
          </a:bodyPr>
          <a:lstStyle/>
          <a:p>
            <a:pPr lvl="0">
              <a:defRPr/>
            </a:pPr>
            <a:r>
              <a:rPr lang="en-US" altLang="zh-CN" sz="2600" dirty="0" smtClean="0"/>
              <a:t>Earth field will cause the change of beam energy</a:t>
            </a:r>
          </a:p>
          <a:p>
            <a:pPr lvl="0">
              <a:defRPr/>
            </a:pPr>
            <a:r>
              <a:rPr lang="en-US" altLang="zh-CN" sz="2600" dirty="0" smtClean="0"/>
              <a:t>Consider the earth field of drift -&gt; </a:t>
            </a:r>
            <a:r>
              <a:rPr lang="el-GR" altLang="zh-CN" sz="2600" dirty="0" smtClean="0"/>
              <a:t>Δ</a:t>
            </a:r>
            <a:r>
              <a:rPr lang="en-US" altLang="zh-CN" sz="2600" dirty="0" smtClean="0"/>
              <a:t>p/p~0.442%</a:t>
            </a:r>
          </a:p>
          <a:p>
            <a:pPr>
              <a:buNone/>
            </a:pPr>
            <a:r>
              <a:rPr lang="en-US" altLang="zh-CN" dirty="0" smtClean="0"/>
              <a:t> </a:t>
            </a:r>
            <a:endParaRPr lang="zh-CN" altLang="en-US" dirty="0"/>
          </a:p>
        </p:txBody>
      </p:sp>
      <p:pic>
        <p:nvPicPr>
          <p:cNvPr id="1026" name="Picture 2" descr="E:\AT\driftben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143116"/>
            <a:ext cx="4005258" cy="3217827"/>
          </a:xfrm>
          <a:prstGeom prst="rect">
            <a:avLst/>
          </a:prstGeom>
          <a:noFill/>
        </p:spPr>
      </p:pic>
      <p:pic>
        <p:nvPicPr>
          <p:cNvPr id="1027" name="Picture 3" descr="E:\AT\driftbendal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214554"/>
            <a:ext cx="3862425" cy="320568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28728" y="5429264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Earth field of drift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86380" y="5429264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Earth field of drift &amp; errors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Earth field effect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00568"/>
          </a:xfrm>
        </p:spPr>
        <p:txBody>
          <a:bodyPr/>
          <a:lstStyle/>
          <a:p>
            <a:r>
              <a:rPr lang="en-US" altLang="zh-CN" sz="2500" dirty="0" smtClean="0"/>
              <a:t>Consider the earth field all along the ring -&gt; </a:t>
            </a:r>
            <a:r>
              <a:rPr lang="el-GR" altLang="zh-CN" sz="2500" dirty="0" smtClean="0"/>
              <a:t>Δ</a:t>
            </a:r>
            <a:r>
              <a:rPr lang="en-US" altLang="zh-CN" sz="2500" dirty="0" smtClean="0"/>
              <a:t>p/p~2%</a:t>
            </a:r>
          </a:p>
          <a:p>
            <a:pPr>
              <a:buNone/>
            </a:pP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14414" y="5500702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Earth field along the ring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86380" y="5429264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Earth field of </a:t>
            </a:r>
            <a:r>
              <a:rPr lang="en-US" altLang="zh-CN" dirty="0" err="1" smtClean="0"/>
              <a:t>drift+errors</a:t>
            </a:r>
            <a:endParaRPr lang="zh-CN" altLang="en-US" dirty="0"/>
          </a:p>
        </p:txBody>
      </p:sp>
      <p:pic>
        <p:nvPicPr>
          <p:cNvPr id="1028" name="Picture 4" descr="E:\AT\CEPCcod\allbendallerr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2000240"/>
            <a:ext cx="4500594" cy="3529690"/>
          </a:xfrm>
          <a:prstGeom prst="rect">
            <a:avLst/>
          </a:prstGeom>
          <a:noFill/>
        </p:spPr>
      </p:pic>
      <p:pic>
        <p:nvPicPr>
          <p:cNvPr id="1029" name="Picture 5" descr="E:\AT\CEPCcod\allben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071678"/>
            <a:ext cx="4396065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4">
                    <a:lumMod val="75000"/>
                  </a:schemeClr>
                </a:solidFill>
              </a:rPr>
              <a:t>To do list</a:t>
            </a:r>
            <a:endParaRPr lang="zh-CN" alt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Consider </a:t>
            </a:r>
            <a:r>
              <a:rPr lang="en-US" altLang="zh-CN" dirty="0" smtClean="0"/>
              <a:t>the effect of earth field </a:t>
            </a:r>
            <a:r>
              <a:rPr lang="en-US" altLang="zh-CN" dirty="0" smtClean="0"/>
              <a:t>including </a:t>
            </a:r>
            <a:r>
              <a:rPr lang="en-US" altLang="zh-CN" dirty="0" err="1" smtClean="0"/>
              <a:t>Bx</a:t>
            </a:r>
            <a:r>
              <a:rPr lang="en-US" altLang="zh-CN" dirty="0" smtClean="0"/>
              <a:t> and </a:t>
            </a:r>
            <a:r>
              <a:rPr lang="en-US" altLang="zh-CN" dirty="0" err="1" smtClean="0"/>
              <a:t>Bz</a:t>
            </a:r>
            <a:endParaRPr lang="en-US" altLang="zh-CN" dirty="0" smtClean="0"/>
          </a:p>
          <a:p>
            <a:r>
              <a:rPr lang="en-US" altLang="zh-CN" dirty="0" smtClean="0"/>
              <a:t>Consider the field components of the magnets.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336</Words>
  <Application>Microsoft Office PowerPoint</Application>
  <PresentationFormat>全屏显示(4:3)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CEPC Booster 误差效应及轨道校正的初步研究</vt:lpstr>
      <vt:lpstr> Magnet Field errors</vt:lpstr>
      <vt:lpstr>幻灯片 3</vt:lpstr>
      <vt:lpstr>Orbit Distortion with Field Errors and Alignment </vt:lpstr>
      <vt:lpstr>幻灯片 5</vt:lpstr>
      <vt:lpstr>Correction results</vt:lpstr>
      <vt:lpstr>Earth field effect</vt:lpstr>
      <vt:lpstr>Earth field effect</vt:lpstr>
      <vt:lpstr>To do list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Booster 误差效应及轨道校正的初步研究</dc:title>
  <dc:creator>Weiyy</dc:creator>
  <cp:lastModifiedBy>weiyy</cp:lastModifiedBy>
  <cp:revision>19</cp:revision>
  <dcterms:modified xsi:type="dcterms:W3CDTF">2016-04-29T00:57:23Z</dcterms:modified>
</cp:coreProperties>
</file>