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342" r:id="rId2"/>
    <p:sldId id="340" r:id="rId3"/>
    <p:sldId id="354" r:id="rId4"/>
    <p:sldId id="385" r:id="rId5"/>
    <p:sldId id="357" r:id="rId6"/>
    <p:sldId id="387" r:id="rId7"/>
    <p:sldId id="386" r:id="rId8"/>
    <p:sldId id="388" r:id="rId9"/>
    <p:sldId id="391" r:id="rId10"/>
    <p:sldId id="389" r:id="rId11"/>
    <p:sldId id="390" r:id="rId12"/>
    <p:sldId id="392" r:id="rId13"/>
    <p:sldId id="393" r:id="rId14"/>
    <p:sldId id="394" r:id="rId15"/>
    <p:sldId id="395" r:id="rId16"/>
    <p:sldId id="396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Arial Unicode MS" panose="020B0604020202020204" pitchFamily="34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黑体" panose="0201060906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华文中宋" panose="02010600040101010101" pitchFamily="2" charset="-122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2185DF"/>
    <a:srgbClr val="0099FF"/>
    <a:srgbClr val="AE3DC1"/>
    <a:srgbClr val="CF941F"/>
    <a:srgbClr val="F4791C"/>
    <a:srgbClr val="C187ED"/>
    <a:srgbClr val="14548E"/>
    <a:srgbClr val="13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7" autoAdjust="0"/>
    <p:restoredTop sz="88403" autoAdjust="0"/>
  </p:normalViewPr>
  <p:slideViewPr>
    <p:cSldViewPr>
      <p:cViewPr varScale="1">
        <p:scale>
          <a:sx n="70" d="100"/>
          <a:sy n="70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9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8CEF1078-7F89-408D-A87C-95CE816AA21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04B322-9789-45A3-94DB-C81FEA3134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8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6C45B6C-CF8D-4595-8844-5E34EB331D7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E7E38E-AE82-43C7-BB06-F26A064061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1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B1E8CD-73B6-4651-94BE-002C328DBFE1}" type="slidenum">
              <a:rPr lang="zh-CN" altLang="en-US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76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5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06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13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42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E38E-AE82-43C7-BB06-F26A0640616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9144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2"/>
            <a:ext cx="64008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42875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1997386" y="52275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36171"/>
            <a:ext cx="2826388" cy="5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00A4B3C-4F5F-4B4F-8A52-9254C5974EC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9706850-7474-42C1-8B7B-7377D20F6B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4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3BA1063-3E72-409A-BDEE-06FFE4709DC0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0235F58-71C6-4FD1-AD22-9451EBDC40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2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88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57188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6480720" cy="576064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8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8318EA-35CD-426C-B24D-E1CF675968DD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21C6DB0-2F03-4A76-8867-1F99DA3D95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8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AC5A82-FFC6-45C0-A654-F4FF0164234D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D618943C-C113-44D1-8DBD-2258DA7C442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6480720" cy="540060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9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269916-2BC7-4938-A50F-29CA6D04EAC8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5FFBF9E-3676-402A-AF73-F6DE7F2CD92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6480720" cy="576064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156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2FA6F3-FE64-4FA7-A072-2C28D93B6324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0B5D23B-2E7A-4AB4-A0DD-3E45B7AE3EC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6480720" cy="444239"/>
          </a:xfrm>
          <a:prstGeom prst="rect">
            <a:avLst/>
          </a:prstGeom>
        </p:spPr>
        <p:txBody>
          <a:bodyPr/>
          <a:lstStyle>
            <a:lvl1pPr algn="l">
              <a:defRPr lang="zh-CN" altLang="en-US" sz="24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271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0DFB9D-DF69-4B0B-AA71-6F51D0B289FB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7F55CF7-847F-4160-A1AB-28A12A22E7E3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6480720" cy="444239"/>
          </a:xfrm>
          <a:prstGeom prst="rect">
            <a:avLst/>
          </a:prstGeom>
        </p:spPr>
        <p:txBody>
          <a:bodyPr/>
          <a:lstStyle>
            <a:lvl1pPr algn="l">
              <a:defRPr lang="zh-CN" altLang="en-US" sz="24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18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5983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27062"/>
            <a:ext cx="5111750" cy="52991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C7526C-2453-4924-8BE4-48E76755E1F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107504" y="152636"/>
            <a:ext cx="6480720" cy="444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1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1"/>
          <p:cNvSpPr txBox="1">
            <a:spLocks/>
          </p:cNvSpPr>
          <p:nvPr userDrawn="1"/>
        </p:nvSpPr>
        <p:spPr>
          <a:xfrm>
            <a:off x="107504" y="152636"/>
            <a:ext cx="6480720" cy="444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14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28625" y="6524625"/>
            <a:ext cx="828675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5" descr="C:\Users\donglinlang\Desktop\logo_main2011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72" y="6129300"/>
            <a:ext cx="22717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 userDrawn="1"/>
        </p:nvSpPr>
        <p:spPr>
          <a:xfrm>
            <a:off x="107504" y="800708"/>
            <a:ext cx="8892480" cy="72008"/>
          </a:xfrm>
          <a:prstGeom prst="roundRect">
            <a:avLst/>
          </a:prstGeom>
          <a:solidFill>
            <a:schemeClr val="bg2">
              <a:lumMod val="50000"/>
              <a:alpha val="56000"/>
            </a:schemeClr>
          </a:solidFill>
          <a:ln>
            <a:gradFill>
              <a:gsLst>
                <a:gs pos="0">
                  <a:schemeClr val="bg2">
                    <a:lumMod val="25000"/>
                  </a:schemeClr>
                </a:gs>
                <a:gs pos="51000">
                  <a:schemeClr val="bg2">
                    <a:lumMod val="5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glow rad="25400">
              <a:schemeClr val="bg2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693546" y="395553"/>
            <a:ext cx="244776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CN" sz="20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CEPC Injector</a:t>
            </a:r>
            <a:endParaRPr lang="zh-CN" altLang="en-US" sz="20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  <p:sldLayoutId id="214748494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588" y="2240868"/>
            <a:ext cx="7772400" cy="1548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 dirty="0"/>
              <a:t>CEPC injector beam dynamics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5696" y="4689140"/>
            <a:ext cx="6076764" cy="1116124"/>
          </a:xfrm>
        </p:spPr>
        <p:txBody>
          <a:bodyPr/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MENG,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Guoxi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Xiaoping Li, 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Shilun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Jingru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Xiangjian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7397" t="1569" r="7604"/>
          <a:stretch/>
        </p:blipFill>
        <p:spPr>
          <a:xfrm>
            <a:off x="575556" y="3573016"/>
            <a:ext cx="8388931" cy="30682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Positron </a:t>
            </a:r>
            <a:r>
              <a:rPr lang="en-US" altLang="zh-CN" dirty="0" smtClean="0"/>
              <a:t>linac        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Beam loss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871" y="923295"/>
            <a:ext cx="8373616" cy="2505705"/>
          </a:xfrm>
          <a:prstGeom prst="rect">
            <a:avLst/>
          </a:prstGeom>
        </p:spPr>
      </p:pic>
      <p:sp>
        <p:nvSpPr>
          <p:cNvPr id="8" name="左箭头 7"/>
          <p:cNvSpPr/>
          <p:nvPr/>
        </p:nvSpPr>
        <p:spPr>
          <a:xfrm flipH="1">
            <a:off x="2843808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799692" y="2727725"/>
            <a:ext cx="0" cy="1421355"/>
          </a:xfrm>
          <a:prstGeom prst="straightConnector1">
            <a:avLst/>
          </a:prstGeom>
          <a:ln w="38100"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851920" y="2727725"/>
            <a:ext cx="0" cy="1961415"/>
          </a:xfrm>
          <a:prstGeom prst="straightConnector1">
            <a:avLst/>
          </a:prstGeom>
          <a:ln w="38100"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68646" y="3336511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66FF33"/>
                </a:solidFill>
              </a:rPr>
              <a:t>Aperture change</a:t>
            </a:r>
            <a:endParaRPr lang="zh-CN" altLang="en-US" b="1" dirty="0">
              <a:solidFill>
                <a:srgbClr val="66FF33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6228184" y="2590857"/>
            <a:ext cx="36004" cy="1860639"/>
          </a:xfrm>
          <a:prstGeom prst="straightConnector1">
            <a:avLst/>
          </a:prstGeom>
          <a:ln w="38100"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228184" y="33638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66FF33"/>
                </a:solidFill>
              </a:rPr>
              <a:t>Chopper</a:t>
            </a:r>
            <a:endParaRPr lang="zh-CN" altLang="en-US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10703"/>
            <a:ext cx="8372263" cy="486054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152636"/>
            <a:ext cx="7272808" cy="576064"/>
          </a:xfrm>
        </p:spPr>
        <p:txBody>
          <a:bodyPr/>
          <a:lstStyle/>
          <a:p>
            <a:r>
              <a:rPr lang="en-US" altLang="zh-CN" dirty="0"/>
              <a:t>3. Positron linac  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Longitudinal profile</a:t>
            </a:r>
            <a:endParaRPr lang="zh-CN" altLang="en-US" dirty="0"/>
          </a:p>
        </p:txBody>
      </p:sp>
      <p:sp>
        <p:nvSpPr>
          <p:cNvPr id="4" name="左箭头 3"/>
          <p:cNvSpPr/>
          <p:nvPr/>
        </p:nvSpPr>
        <p:spPr>
          <a:xfrm flipH="1">
            <a:off x="2843808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978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152636"/>
            <a:ext cx="7128792" cy="576064"/>
          </a:xfrm>
        </p:spPr>
        <p:txBody>
          <a:bodyPr/>
          <a:lstStyle/>
          <a:p>
            <a:r>
              <a:rPr lang="en-US" altLang="zh-CN" dirty="0"/>
              <a:t>3. Positron linac  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Emittance</a:t>
            </a:r>
            <a:endParaRPr lang="zh-CN" altLang="en-US" dirty="0"/>
          </a:p>
        </p:txBody>
      </p:sp>
      <p:sp>
        <p:nvSpPr>
          <p:cNvPr id="4" name="左箭头 3"/>
          <p:cNvSpPr/>
          <p:nvPr/>
        </p:nvSpPr>
        <p:spPr>
          <a:xfrm flipH="1">
            <a:off x="2915816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528" y="5409220"/>
            <a:ext cx="46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Emittance.Norm.RMS</a:t>
            </a:r>
            <a:r>
              <a:rPr lang="en-US" altLang="zh-CN" dirty="0" smtClean="0"/>
              <a:t>=2500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1676857" y="6088650"/>
            <a:ext cx="98199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91684" y="5867690"/>
            <a:ext cx="502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Emittance.RMS@6GeV=</a:t>
            </a:r>
            <a:r>
              <a:rPr lang="en-US" altLang="zh-CN" sz="2800" dirty="0" smtClean="0">
                <a:solidFill>
                  <a:srgbClr val="FF0000"/>
                </a:solidFill>
              </a:rPr>
              <a:t>0.21</a:t>
            </a:r>
            <a:r>
              <a:rPr lang="en-US" altLang="zh-CN" dirty="0" smtClean="0"/>
              <a:t>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48" y="974218"/>
            <a:ext cx="5847856" cy="4279953"/>
          </a:xfrm>
          <a:prstGeom prst="rect">
            <a:avLst/>
          </a:prstGeom>
        </p:spPr>
      </p:pic>
      <p:sp>
        <p:nvSpPr>
          <p:cNvPr id="11" name="左箭头 10"/>
          <p:cNvSpPr/>
          <p:nvPr/>
        </p:nvSpPr>
        <p:spPr>
          <a:xfrm>
            <a:off x="6120172" y="4473116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912260" y="436045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/Ne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=0.68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51404" y="1494879"/>
            <a:ext cx="2235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Chicane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31540" y="980728"/>
            <a:ext cx="8229600" cy="5037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Bunching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System and first accelerating structure of electron linac have been proposed. (92%)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Positron capture and accelerating have been discussed. (Emittance,  Yield)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Beam dynamic results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33CC"/>
                </a:solidFill>
              </a:rPr>
              <a:t> High energy </a:t>
            </a:r>
            <a:r>
              <a:rPr lang="en-US" altLang="zh-CN" dirty="0" smtClean="0">
                <a:solidFill>
                  <a:srgbClr val="FF33CC"/>
                </a:solidFill>
              </a:rPr>
              <a:t>e-/e+ simulation including </a:t>
            </a:r>
            <a:r>
              <a:rPr lang="en-US" altLang="zh-CN" dirty="0" err="1" smtClean="0">
                <a:solidFill>
                  <a:srgbClr val="FF33CC"/>
                </a:solidFill>
              </a:rPr>
              <a:t>wakefield</a:t>
            </a:r>
            <a:endParaRPr lang="en-US" altLang="zh-CN" dirty="0">
              <a:solidFill>
                <a:srgbClr val="FF33C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33CC"/>
                </a:solidFill>
              </a:rPr>
              <a:t>Chicane design for separating off electron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33CC"/>
                </a:solidFill>
              </a:rPr>
              <a:t>Optimization of linac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33CC"/>
                </a:solidFill>
              </a:rPr>
              <a:t>Transport line design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33CC"/>
                </a:solidFill>
              </a:rPr>
              <a:t>……</a:t>
            </a:r>
            <a:r>
              <a:rPr lang="en-US" altLang="zh-CN" dirty="0">
                <a:solidFill>
                  <a:srgbClr val="FF33CC"/>
                </a:solidFill>
              </a:rPr>
              <a:t/>
            </a:r>
            <a:br>
              <a:rPr lang="en-US" altLang="zh-CN" dirty="0">
                <a:solidFill>
                  <a:srgbClr val="FF33CC"/>
                </a:solidFill>
              </a:rPr>
            </a:br>
            <a:endParaRPr lang="zh-CN" altLang="en-US" dirty="0">
              <a:solidFill>
                <a:srgbClr val="FF33CC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Summary&amp;Plan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5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 GeV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C000"/>
                </a:solidFill>
              </a:rPr>
              <a:t>VS</a:t>
            </a:r>
            <a:r>
              <a:rPr lang="en-US" altLang="zh-CN" dirty="0" smtClean="0"/>
              <a:t>  240 </a:t>
            </a:r>
            <a:r>
              <a:rPr lang="en-US" altLang="zh-CN" dirty="0"/>
              <a:t>MeV 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4764"/>
            <a:ext cx="8229600" cy="47547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80312" y="231287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4GeV@13mm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184281" y="4653136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240MeV@8mm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87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88740"/>
            <a:ext cx="8229600" cy="273834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BEPCII </a:t>
            </a:r>
            <a:r>
              <a:rPr lang="en-US" altLang="zh-CN" sz="2400" dirty="0" smtClean="0">
                <a:solidFill>
                  <a:srgbClr val="FFC000"/>
                </a:solidFill>
              </a:rPr>
              <a:t>?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580" y="4187124"/>
            <a:ext cx="46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Emittance.Norm.RMS</a:t>
            </a:r>
            <a:r>
              <a:rPr lang="en-US" altLang="zh-CN" dirty="0" smtClean="0"/>
              <a:t>=2500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1733337" y="4875846"/>
            <a:ext cx="98199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48164" y="4654886"/>
            <a:ext cx="540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Emittance.RMS@1.89GeV=</a:t>
            </a:r>
            <a:r>
              <a:rPr lang="en-US" altLang="zh-CN" sz="2800" dirty="0" smtClean="0">
                <a:solidFill>
                  <a:srgbClr val="FF0000"/>
                </a:solidFill>
              </a:rPr>
              <a:t>0.66</a:t>
            </a:r>
            <a:r>
              <a:rPr lang="en-US" altLang="zh-CN" dirty="0" smtClean="0"/>
              <a:t>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791580" y="5744298"/>
            <a:ext cx="716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BEPC: e+ 0.1 </a:t>
            </a:r>
            <a:r>
              <a:rPr lang="en-US" sz="2800" b="1" dirty="0" err="1" smtClean="0">
                <a:solidFill>
                  <a:srgbClr val="FF0000"/>
                </a:solidFill>
              </a:rPr>
              <a:t>nC</a:t>
            </a:r>
            <a:r>
              <a:rPr lang="en-US" sz="2800" b="1" dirty="0" smtClean="0">
                <a:solidFill>
                  <a:srgbClr val="FF0000"/>
                </a:solidFill>
              </a:rPr>
              <a:t>, 0.24 mm-</a:t>
            </a:r>
            <a:r>
              <a:rPr lang="en-US" sz="2800" b="1" dirty="0" err="1" smtClean="0">
                <a:solidFill>
                  <a:srgbClr val="FF0000"/>
                </a:solidFill>
              </a:rPr>
              <a:t>mrad</a:t>
            </a:r>
            <a:r>
              <a:rPr lang="en-US" sz="2800" b="1" dirty="0" smtClean="0">
                <a:solidFill>
                  <a:srgbClr val="FF0000"/>
                </a:solidFill>
              </a:rPr>
              <a:t> at 1.89 GeV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6296" y="404106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0.36 </a:t>
            </a:r>
            <a:r>
              <a:rPr lang="en-US" altLang="zh-CN" dirty="0" err="1" smtClean="0"/>
              <a:t>nC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99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980728"/>
            <a:ext cx="9041471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17475" y="179136"/>
            <a:ext cx="6775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Outline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Line 253"/>
          <p:cNvSpPr>
            <a:spLocks noChangeShapeType="1"/>
          </p:cNvSpPr>
          <p:nvPr/>
        </p:nvSpPr>
        <p:spPr bwMode="gray">
          <a:xfrm>
            <a:off x="1589093" y="4743543"/>
            <a:ext cx="553414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6" name="Text Box 255"/>
          <p:cNvSpPr txBox="1">
            <a:spLocks noChangeArrowheads="1"/>
          </p:cNvSpPr>
          <p:nvPr/>
        </p:nvSpPr>
        <p:spPr bwMode="gray">
          <a:xfrm>
            <a:off x="1457092" y="424316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Line 256"/>
          <p:cNvSpPr>
            <a:spLocks noChangeShapeType="1"/>
          </p:cNvSpPr>
          <p:nvPr/>
        </p:nvSpPr>
        <p:spPr bwMode="gray">
          <a:xfrm>
            <a:off x="1589092" y="2228943"/>
            <a:ext cx="5534147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9" name="Text Box 258"/>
          <p:cNvSpPr txBox="1">
            <a:spLocks noChangeArrowheads="1"/>
          </p:cNvSpPr>
          <p:nvPr/>
        </p:nvSpPr>
        <p:spPr bwMode="gray">
          <a:xfrm>
            <a:off x="2893749" y="1771077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</a:rPr>
              <a:t>Introduction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4350" name="Text Box 259"/>
          <p:cNvSpPr txBox="1">
            <a:spLocks noChangeArrowheads="1"/>
          </p:cNvSpPr>
          <p:nvPr/>
        </p:nvSpPr>
        <p:spPr bwMode="gray">
          <a:xfrm>
            <a:off x="1457092" y="172856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" name="Line 260"/>
          <p:cNvSpPr>
            <a:spLocks noChangeShapeType="1"/>
          </p:cNvSpPr>
          <p:nvPr/>
        </p:nvSpPr>
        <p:spPr bwMode="gray">
          <a:xfrm>
            <a:off x="1589093" y="3067143"/>
            <a:ext cx="553414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Line 263"/>
          <p:cNvSpPr>
            <a:spLocks noChangeShapeType="1"/>
          </p:cNvSpPr>
          <p:nvPr/>
        </p:nvSpPr>
        <p:spPr bwMode="gray">
          <a:xfrm>
            <a:off x="1590680" y="3903757"/>
            <a:ext cx="5532559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56" name="Text Box 265"/>
          <p:cNvSpPr txBox="1">
            <a:spLocks noChangeArrowheads="1"/>
          </p:cNvSpPr>
          <p:nvPr/>
        </p:nvSpPr>
        <p:spPr bwMode="gray">
          <a:xfrm>
            <a:off x="1457092" y="340496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59" name="Text Box 268"/>
          <p:cNvSpPr txBox="1">
            <a:spLocks noChangeArrowheads="1"/>
          </p:cNvSpPr>
          <p:nvPr/>
        </p:nvSpPr>
        <p:spPr bwMode="gray">
          <a:xfrm>
            <a:off x="1308478" y="459198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60" name="Text Box 258"/>
          <p:cNvSpPr txBox="1">
            <a:spLocks noChangeArrowheads="1"/>
          </p:cNvSpPr>
          <p:nvPr/>
        </p:nvSpPr>
        <p:spPr bwMode="gray">
          <a:xfrm>
            <a:off x="2893749" y="2585465"/>
            <a:ext cx="203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</a:rPr>
              <a:t>Electron linac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4361" name="Text Box 258"/>
          <p:cNvSpPr txBox="1">
            <a:spLocks noChangeArrowheads="1"/>
          </p:cNvSpPr>
          <p:nvPr/>
        </p:nvSpPr>
        <p:spPr bwMode="gray">
          <a:xfrm>
            <a:off x="2893749" y="3504627"/>
            <a:ext cx="203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</a:rPr>
              <a:t>Positron linac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4362" name="Text Box 258"/>
          <p:cNvSpPr txBox="1">
            <a:spLocks noChangeArrowheads="1"/>
          </p:cNvSpPr>
          <p:nvPr/>
        </p:nvSpPr>
        <p:spPr bwMode="gray">
          <a:xfrm>
            <a:off x="2893749" y="4314252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</a:rPr>
              <a:t>Summary &amp; Plan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3" name="六边形 2"/>
          <p:cNvSpPr>
            <a:spLocks noChangeAspect="1"/>
          </p:cNvSpPr>
          <p:nvPr/>
        </p:nvSpPr>
        <p:spPr>
          <a:xfrm>
            <a:off x="1295636" y="1942904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六边形 24"/>
          <p:cNvSpPr>
            <a:spLocks noChangeAspect="1"/>
          </p:cNvSpPr>
          <p:nvPr/>
        </p:nvSpPr>
        <p:spPr>
          <a:xfrm>
            <a:off x="1295636" y="2779253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六边形 25"/>
          <p:cNvSpPr>
            <a:spLocks noChangeAspect="1"/>
          </p:cNvSpPr>
          <p:nvPr/>
        </p:nvSpPr>
        <p:spPr>
          <a:xfrm>
            <a:off x="1295636" y="3614837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六边形 26"/>
          <p:cNvSpPr>
            <a:spLocks noChangeAspect="1"/>
          </p:cNvSpPr>
          <p:nvPr/>
        </p:nvSpPr>
        <p:spPr>
          <a:xfrm>
            <a:off x="1295636" y="4435437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Introduction: CEPC Injector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8577"/>
              </p:ext>
            </p:extLst>
          </p:nvPr>
        </p:nvGraphicFramePr>
        <p:xfrm>
          <a:off x="539552" y="1556792"/>
          <a:ext cx="7848872" cy="45697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99702"/>
                <a:gridCol w="1503500"/>
                <a:gridCol w="1393487"/>
                <a:gridCol w="1652183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Unit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Value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(e+/e-)</a:t>
                      </a:r>
                      <a:endParaRPr lang="zh-CN" altLang="zh-CN" sz="2000" b="1" kern="1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kern="100" baseline="-25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600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600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600" kern="100" baseline="-25000" dirty="0" smtClean="0">
                          <a:effectLst/>
                          <a:latin typeface="+mn-lt"/>
                        </a:rPr>
                        <a:t>+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GeV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6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Hz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</a:rPr>
                        <a:t>50~100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B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unch </a:t>
                      </a:r>
                      <a:r>
                        <a:rPr 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 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(e+/e-)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smtClean="0">
                          <a:effectLst/>
                          <a:latin typeface="+mn-lt"/>
                        </a:rPr>
                        <a:t>N</a:t>
                      </a:r>
                      <a:r>
                        <a:rPr lang="en-US" sz="1800" kern="100" baseline="-25000" dirty="0" smtClean="0">
                          <a:effectLst/>
                          <a:latin typeface="+mn-lt"/>
                        </a:rPr>
                        <a:t>e-</a:t>
                      </a:r>
                      <a:r>
                        <a:rPr lang="en-US" sz="18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600" kern="100" dirty="0" smtClean="0">
                          <a:effectLst/>
                          <a:latin typeface="+mn-lt"/>
                        </a:rPr>
                        <a:t>N</a:t>
                      </a:r>
                      <a:r>
                        <a:rPr lang="en-US" altLang="zh-CN" sz="1600" kern="100" baseline="-25000" dirty="0" smtClean="0">
                          <a:effectLst/>
                          <a:latin typeface="+mn-lt"/>
                        </a:rPr>
                        <a:t>e+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2×10</a:t>
                      </a:r>
                      <a:r>
                        <a:rPr lang="en-US" sz="1800" kern="100" baseline="30000" dirty="0">
                          <a:effectLst/>
                          <a:latin typeface="+mn-lt"/>
                        </a:rPr>
                        <a:t>10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Energy spread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(e</a:t>
                      </a:r>
                      <a:r>
                        <a:rPr lang="en-US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800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33CC"/>
                          </a:solidFill>
                          <a:effectLst/>
                          <a:latin typeface="+mn-lt"/>
                        </a:rPr>
                        <a:t>&lt;1×10</a:t>
                      </a:r>
                      <a:r>
                        <a:rPr lang="en-US" sz="1800" kern="100" baseline="30000" dirty="0">
                          <a:solidFill>
                            <a:srgbClr val="FF33CC"/>
                          </a:solidFill>
                          <a:effectLst/>
                          <a:latin typeface="+mn-lt"/>
                        </a:rPr>
                        <a:t>-3</a:t>
                      </a:r>
                      <a:endParaRPr lang="zh-CN" sz="1800" kern="100" dirty="0">
                        <a:solidFill>
                          <a:srgbClr val="FF33CC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bunch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charge at target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baseline="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altLang="zh-CN" sz="2000" kern="100" baseline="0" dirty="0" smtClean="0">
                          <a:effectLst/>
                          <a:latin typeface="+mn-lt"/>
                        </a:rPr>
                        <a:t> beam energy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altLang="zh-CN" sz="2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ε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mm-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15516" y="908720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515"/>
            <a:ext cx="9132922" cy="339222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152636"/>
            <a:ext cx="7020780" cy="576064"/>
          </a:xfrm>
        </p:spPr>
        <p:txBody>
          <a:bodyPr/>
          <a:lstStyle/>
          <a:p>
            <a:r>
              <a:rPr lang="en-US" altLang="zh-CN" dirty="0"/>
              <a:t>1. : CEPC </a:t>
            </a:r>
            <a:r>
              <a:rPr lang="en-US" altLang="zh-CN" dirty="0" smtClean="0"/>
              <a:t>Injector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Layout</a:t>
            </a:r>
            <a:endParaRPr lang="zh-CN" altLang="en-US" dirty="0"/>
          </a:p>
        </p:txBody>
      </p:sp>
      <p:sp>
        <p:nvSpPr>
          <p:cNvPr id="4" name="左箭头 3"/>
          <p:cNvSpPr/>
          <p:nvPr/>
        </p:nvSpPr>
        <p:spPr>
          <a:xfrm flipH="1">
            <a:off x="3148633" y="304143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6037" y="4393743"/>
            <a:ext cx="831692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频率选择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Booster</a:t>
            </a:r>
            <a:r>
              <a:rPr lang="zh-CN" altLang="en-US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频率为</a:t>
            </a:r>
            <a:r>
              <a:rPr lang="en-US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1300MHz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直线加速器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的频率选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2856.75</a:t>
            </a:r>
            <a:r>
              <a:rPr lang="en-US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MHz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其中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2856.75MHz=3.25MHz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879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1300MHz=3.25MHz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400MHz</a:t>
            </a:r>
            <a:endParaRPr lang="zh-CN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爆炸形 1 13"/>
          <p:cNvSpPr/>
          <p:nvPr/>
        </p:nvSpPr>
        <p:spPr>
          <a:xfrm>
            <a:off x="6056412" y="4393743"/>
            <a:ext cx="2412268" cy="16201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3.25 MHz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63588" y="1880828"/>
            <a:ext cx="1008112" cy="11161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868144" y="1232756"/>
            <a:ext cx="792088" cy="110126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97635" y="2528900"/>
            <a:ext cx="61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99FF"/>
                </a:solidFill>
              </a:rPr>
              <a:t>?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Electron linac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Lattice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160748"/>
            <a:ext cx="7794953" cy="1866580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 bwMode="auto">
          <a:xfrm>
            <a:off x="431540" y="3356992"/>
            <a:ext cx="685110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Bunching </a:t>
            </a:r>
            <a:r>
              <a:rPr lang="en-US" altLang="zh-CN" sz="2000" dirty="0" smtClean="0">
                <a:solidFill>
                  <a:srgbClr val="2185DF"/>
                </a:solidFill>
              </a:rPr>
              <a:t>System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SHB1:142.8375 MHz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SHB</a:t>
            </a:r>
            <a:r>
              <a:rPr lang="zh-CN" altLang="en-US" sz="2000" b="0" dirty="0" smtClean="0">
                <a:solidFill>
                  <a:srgbClr val="2185DF"/>
                </a:solidFill>
              </a:rPr>
              <a:t>：</a:t>
            </a:r>
            <a:r>
              <a:rPr lang="en-US" altLang="zh-CN" sz="2000" b="0" dirty="0" smtClean="0">
                <a:solidFill>
                  <a:srgbClr val="2185DF"/>
                </a:solidFill>
              </a:rPr>
              <a:t>571.35 MHz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 S-band Buncher (1): 2856.75 MHz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First accelerating structure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  <a:cs typeface="Times New Roman" panose="02020603050405020304" pitchFamily="18" charset="0"/>
              </a:rPr>
              <a:t>S-band accelerator (3): 2856.75 MHz ~ 24 MV/m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913" y="3356992"/>
            <a:ext cx="4139087" cy="2463848"/>
          </a:xfrm>
          <a:prstGeom prst="rect">
            <a:avLst/>
          </a:prstGeom>
        </p:spPr>
      </p:pic>
      <p:sp>
        <p:nvSpPr>
          <p:cNvPr id="12" name="左箭头 11"/>
          <p:cNvSpPr/>
          <p:nvPr/>
        </p:nvSpPr>
        <p:spPr>
          <a:xfrm flipH="1">
            <a:off x="2807804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96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05" y="3326948"/>
            <a:ext cx="3677391" cy="2759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Electron </a:t>
            </a:r>
            <a:r>
              <a:rPr lang="en-US" altLang="zh-CN" dirty="0" smtClean="0"/>
              <a:t>linac        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Bunching System</a:t>
            </a:r>
            <a:b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</a:b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左箭头 5"/>
          <p:cNvSpPr/>
          <p:nvPr/>
        </p:nvSpPr>
        <p:spPr>
          <a:xfrm flipH="1">
            <a:off x="2843808" y="311634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9912" y="16648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加发射度图</a:t>
            </a:r>
            <a:endParaRPr lang="en-US" altLang="zh-CN" dirty="0" smtClean="0"/>
          </a:p>
          <a:p>
            <a:r>
              <a:rPr lang="zh-CN" altLang="en-US" dirty="0" smtClean="0"/>
              <a:t>加包络图</a:t>
            </a:r>
            <a:endParaRPr lang="en-US" altLang="zh-CN" dirty="0" smtClean="0"/>
          </a:p>
          <a:p>
            <a:r>
              <a:rPr lang="zh-CN" altLang="en-US" dirty="0" smtClean="0"/>
              <a:t>加传输效率图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37837" y="537321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92%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00" y="3326949"/>
            <a:ext cx="4746805" cy="2792238"/>
          </a:xfrm>
          <a:prstGeom prst="rect">
            <a:avLst/>
          </a:prstGeom>
        </p:spPr>
      </p:pic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4036" y="925990"/>
            <a:ext cx="8229600" cy="24009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74349" y="6119187"/>
            <a:ext cx="430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Emittance.Norm.rms</a:t>
            </a:r>
            <a:r>
              <a:rPr lang="en-US" altLang="zh-CN" dirty="0" smtClean="0"/>
              <a:t>=75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" y="3812161"/>
            <a:ext cx="4975781" cy="275889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3" y="152636"/>
            <a:ext cx="7632849" cy="576064"/>
          </a:xfrm>
        </p:spPr>
        <p:txBody>
          <a:bodyPr/>
          <a:lstStyle/>
          <a:p>
            <a:r>
              <a:rPr lang="en-US" altLang="zh-CN" dirty="0"/>
              <a:t>2. Electron </a:t>
            </a:r>
            <a:r>
              <a:rPr lang="en-US" altLang="zh-CN" dirty="0" smtClean="0"/>
              <a:t>linac        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First accelerating structure</a:t>
            </a:r>
            <a:b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</a:b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左箭头 5"/>
          <p:cNvSpPr/>
          <p:nvPr/>
        </p:nvSpPr>
        <p:spPr>
          <a:xfrm flipH="1">
            <a:off x="2807804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657" y="5805264"/>
            <a:ext cx="430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Emittance.Norm.rms</a:t>
            </a:r>
            <a:r>
              <a:rPr lang="en-US" altLang="zh-CN" dirty="0" smtClean="0"/>
              <a:t>=75 mm-</a:t>
            </a:r>
            <a:r>
              <a:rPr lang="en-US" altLang="zh-CN" dirty="0" err="1" smtClean="0"/>
              <a:t>mrad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955634"/>
            <a:ext cx="8666664" cy="262959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947" y="4054170"/>
            <a:ext cx="3856241" cy="227487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669583" y="368483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 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0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Positron linac  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Lattice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8673"/>
            <a:ext cx="9144000" cy="1885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2212"/>
            <a:ext cx="4507235" cy="2628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35" y="4235719"/>
            <a:ext cx="4526433" cy="26249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8982" y="2723265"/>
            <a:ext cx="869468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Positron beam distribution from target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AMD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5T-&gt;0.5 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first two 1 m accelerator structure : r=15mm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following 3m accelerator structure: r=13mm-&gt;9.5 mm</a:t>
            </a:r>
            <a:endParaRPr lang="zh-CN" altLang="en-US" dirty="0"/>
          </a:p>
        </p:txBody>
      </p:sp>
      <p:sp>
        <p:nvSpPr>
          <p:cNvPr id="12" name="左箭头 11"/>
          <p:cNvSpPr/>
          <p:nvPr/>
        </p:nvSpPr>
        <p:spPr>
          <a:xfrm flipH="1">
            <a:off x="2843808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326" y="2470342"/>
            <a:ext cx="2829674" cy="11199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88324" y="35637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2856.75 MHz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6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152636"/>
            <a:ext cx="7128792" cy="576064"/>
          </a:xfrm>
        </p:spPr>
        <p:txBody>
          <a:bodyPr/>
          <a:lstStyle/>
          <a:p>
            <a:r>
              <a:rPr lang="en-US" altLang="zh-CN" dirty="0"/>
              <a:t>3. Positron linac         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Distribution </a:t>
            </a:r>
            <a:endParaRPr lang="zh-CN" altLang="en-US" dirty="0"/>
          </a:p>
        </p:txBody>
      </p:sp>
      <p:sp>
        <p:nvSpPr>
          <p:cNvPr id="4" name="左箭头 3"/>
          <p:cNvSpPr/>
          <p:nvPr/>
        </p:nvSpPr>
        <p:spPr>
          <a:xfrm flipH="1">
            <a:off x="2915816" y="332656"/>
            <a:ext cx="398462" cy="27305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rgbClr val="14548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016732"/>
            <a:ext cx="7493529" cy="52895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16316" y="1736812"/>
            <a:ext cx="140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Target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5797" y="3292175"/>
            <a:ext cx="125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80312" y="4977172"/>
            <a:ext cx="1866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200 MeV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26387</TotalTime>
  <Words>387</Words>
  <Application>Microsoft Office PowerPoint</Application>
  <PresentationFormat>全屏显示(4:3)</PresentationFormat>
  <Paragraphs>121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Times New Roman</vt:lpstr>
      <vt:lpstr>Wingdings</vt:lpstr>
      <vt:lpstr>Arial</vt:lpstr>
      <vt:lpstr>Calibri Light</vt:lpstr>
      <vt:lpstr>Arial Unicode MS</vt:lpstr>
      <vt:lpstr>微软雅黑</vt:lpstr>
      <vt:lpstr>宋体</vt:lpstr>
      <vt:lpstr>黑体</vt:lpstr>
      <vt:lpstr>Calibri</vt:lpstr>
      <vt:lpstr>华文中宋</vt:lpstr>
      <vt:lpstr>Verdana</vt:lpstr>
      <vt:lpstr>Office 主题</vt:lpstr>
      <vt:lpstr>CEPC injector beam dynamics</vt:lpstr>
      <vt:lpstr>PowerPoint 演示文稿</vt:lpstr>
      <vt:lpstr>1. Introduction: CEPC Injector</vt:lpstr>
      <vt:lpstr>1. : CEPC Injector       Layout</vt:lpstr>
      <vt:lpstr>2. Electron linac       Lattice</vt:lpstr>
      <vt:lpstr>2. Electron linac         Bunching System </vt:lpstr>
      <vt:lpstr>2. Electron linac         First accelerating structure  </vt:lpstr>
      <vt:lpstr>3. Positron linac         Lattice</vt:lpstr>
      <vt:lpstr>3. Positron linac         Distribution </vt:lpstr>
      <vt:lpstr>3. Positron linac         Beam loss</vt:lpstr>
      <vt:lpstr>3. Positron linac         Longitudinal profile</vt:lpstr>
      <vt:lpstr>3. Positron linac         Emittance</vt:lpstr>
      <vt:lpstr>Summary&amp;Plan</vt:lpstr>
      <vt:lpstr>4 GeV  VS  240 MeV </vt:lpstr>
      <vt:lpstr>BEPCII ?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donglinlang</dc:creator>
  <cp:lastModifiedBy>孟才</cp:lastModifiedBy>
  <cp:revision>572</cp:revision>
  <dcterms:modified xsi:type="dcterms:W3CDTF">2016-04-27T02:45:15Z</dcterms:modified>
</cp:coreProperties>
</file>