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6" r:id="rId8"/>
    <p:sldId id="268" r:id="rId9"/>
    <p:sldId id="263" r:id="rId10"/>
    <p:sldId id="269" r:id="rId11"/>
    <p:sldId id="267" r:id="rId12"/>
    <p:sldId id="270" r:id="rId13"/>
    <p:sldId id="271" r:id="rId14"/>
    <p:sldId id="261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>
      <p:cViewPr varScale="1">
        <p:scale>
          <a:sx n="92" d="100"/>
          <a:sy n="92" d="100"/>
        </p:scale>
        <p:origin x="88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0589D-1E5F-4871-BA06-49E7A1D10569}" type="datetimeFigureOut">
              <a:rPr lang="zh-CN" altLang="en-US" smtClean="0"/>
              <a:pPr/>
              <a:t>2016/5/13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20EB-6FDB-4E51-88B7-9545200977E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0589D-1E5F-4871-BA06-49E7A1D10569}" type="datetimeFigureOut">
              <a:rPr lang="zh-CN" altLang="en-US" smtClean="0"/>
              <a:pPr/>
              <a:t>2016/5/13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20EB-6FDB-4E51-88B7-9545200977E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0589D-1E5F-4871-BA06-49E7A1D10569}" type="datetimeFigureOut">
              <a:rPr lang="zh-CN" altLang="en-US" smtClean="0"/>
              <a:pPr/>
              <a:t>2016/5/13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20EB-6FDB-4E51-88B7-9545200977E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0589D-1E5F-4871-BA06-49E7A1D10569}" type="datetimeFigureOut">
              <a:rPr lang="zh-CN" altLang="en-US" smtClean="0"/>
              <a:pPr/>
              <a:t>2016/5/13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20EB-6FDB-4E51-88B7-9545200977E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0589D-1E5F-4871-BA06-49E7A1D10569}" type="datetimeFigureOut">
              <a:rPr lang="zh-CN" altLang="en-US" smtClean="0"/>
              <a:pPr/>
              <a:t>2016/5/13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20EB-6FDB-4E51-88B7-9545200977E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0589D-1E5F-4871-BA06-49E7A1D10569}" type="datetimeFigureOut">
              <a:rPr lang="zh-CN" altLang="en-US" smtClean="0"/>
              <a:pPr/>
              <a:t>2016/5/13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20EB-6FDB-4E51-88B7-9545200977E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0589D-1E5F-4871-BA06-49E7A1D10569}" type="datetimeFigureOut">
              <a:rPr lang="zh-CN" altLang="en-US" smtClean="0"/>
              <a:pPr/>
              <a:t>2016/5/13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20EB-6FDB-4E51-88B7-9545200977E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0589D-1E5F-4871-BA06-49E7A1D10569}" type="datetimeFigureOut">
              <a:rPr lang="zh-CN" altLang="en-US" smtClean="0"/>
              <a:pPr/>
              <a:t>2016/5/13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20EB-6FDB-4E51-88B7-9545200977E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0589D-1E5F-4871-BA06-49E7A1D10569}" type="datetimeFigureOut">
              <a:rPr lang="zh-CN" altLang="en-US" smtClean="0"/>
              <a:pPr/>
              <a:t>2016/5/13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20EB-6FDB-4E51-88B7-9545200977E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0589D-1E5F-4871-BA06-49E7A1D10569}" type="datetimeFigureOut">
              <a:rPr lang="zh-CN" altLang="en-US" smtClean="0"/>
              <a:pPr/>
              <a:t>2016/5/13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20EB-6FDB-4E51-88B7-9545200977E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0589D-1E5F-4871-BA06-49E7A1D10569}" type="datetimeFigureOut">
              <a:rPr lang="zh-CN" altLang="en-US" smtClean="0"/>
              <a:pPr/>
              <a:t>2016/5/13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20EB-6FDB-4E51-88B7-9545200977E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0589D-1E5F-4871-BA06-49E7A1D10569}" type="datetimeFigureOut">
              <a:rPr lang="zh-CN" altLang="en-US" smtClean="0"/>
              <a:pPr/>
              <a:t>2016/5/13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020EB-6FDB-4E51-88B7-9545200977E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CEPC Booster </a:t>
            </a:r>
            <a:r>
              <a:rPr lang="zh-CN" altLang="en-US" b="1" dirty="0" smtClean="0">
                <a:solidFill>
                  <a:srgbClr val="0070C0"/>
                </a:solidFill>
              </a:rPr>
              <a:t>误差效应及轨道校正的初步研究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魏源源 张闯 崔小昊 边天剑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2016</a:t>
            </a:r>
            <a:r>
              <a:rPr lang="zh-CN" altLang="en-US" b="1" dirty="0" smtClean="0">
                <a:solidFill>
                  <a:srgbClr val="FF0000"/>
                </a:solidFill>
              </a:rPr>
              <a:t>年</a:t>
            </a:r>
            <a:r>
              <a:rPr lang="en-US" altLang="zh-CN" b="1" dirty="0" smtClean="0">
                <a:solidFill>
                  <a:srgbClr val="FF0000"/>
                </a:solidFill>
              </a:rPr>
              <a:t>5</a:t>
            </a:r>
            <a:r>
              <a:rPr lang="zh-CN" altLang="en-US" b="1" dirty="0" smtClean="0">
                <a:solidFill>
                  <a:srgbClr val="FF0000"/>
                </a:solidFill>
              </a:rPr>
              <a:t>月</a:t>
            </a:r>
            <a:r>
              <a:rPr lang="en-US" altLang="zh-CN" b="1" dirty="0" smtClean="0">
                <a:solidFill>
                  <a:srgbClr val="FF0000"/>
                </a:solidFill>
              </a:rPr>
              <a:t>6</a:t>
            </a:r>
            <a:r>
              <a:rPr lang="zh-CN" altLang="en-US" b="1" dirty="0" smtClean="0">
                <a:solidFill>
                  <a:srgbClr val="FF0000"/>
                </a:solidFill>
              </a:rPr>
              <a:t>日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Earth field effect of By &amp;</a:t>
            </a:r>
            <a:r>
              <a:rPr lang="en-US" altLang="zh-CN" dirty="0" err="1" smtClean="0"/>
              <a:t>Bx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86446" y="1714488"/>
            <a:ext cx="3214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Horizontal orbit with By</a:t>
            </a:r>
            <a:r>
              <a:rPr lang="zh-CN" altLang="en-US" dirty="0" smtClean="0"/>
              <a:t>、</a:t>
            </a:r>
            <a:r>
              <a:rPr lang="en-US" altLang="zh-CN" dirty="0" err="1" smtClean="0"/>
              <a:t>Bx</a:t>
            </a:r>
            <a:r>
              <a:rPr lang="zh-CN" altLang="en-US" dirty="0" smtClean="0"/>
              <a:t> </a:t>
            </a:r>
            <a:r>
              <a:rPr lang="en-US" altLang="zh-CN" dirty="0" smtClean="0"/>
              <a:t>in the drifts &amp; errors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29322" y="4429132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Vertical orbit with By</a:t>
            </a:r>
            <a:r>
              <a:rPr lang="zh-CN" altLang="en-US" dirty="0" smtClean="0"/>
              <a:t>、</a:t>
            </a:r>
            <a:r>
              <a:rPr lang="en-US" altLang="zh-CN" dirty="0" err="1" smtClean="0"/>
              <a:t>Bx</a:t>
            </a:r>
            <a:r>
              <a:rPr lang="zh-CN" altLang="en-US" dirty="0" smtClean="0"/>
              <a:t> </a:t>
            </a:r>
            <a:r>
              <a:rPr lang="en-US" altLang="zh-CN" dirty="0" smtClean="0"/>
              <a:t>in the drifts &amp; errors</a:t>
            </a:r>
            <a:endParaRPr lang="zh-CN" altLang="en-US" dirty="0"/>
          </a:p>
        </p:txBody>
      </p:sp>
      <p:pic>
        <p:nvPicPr>
          <p:cNvPr id="9" name="内容占位符 8" descr="all0errorx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357298"/>
            <a:ext cx="5312171" cy="2357454"/>
          </a:xfrm>
        </p:spPr>
      </p:pic>
      <p:pic>
        <p:nvPicPr>
          <p:cNvPr id="11" name="内容占位符 10" descr="all0errory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034" y="3857627"/>
            <a:ext cx="5357850" cy="2393661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内容占位符 2"/>
          <p:cNvSpPr txBox="1">
            <a:spLocks/>
          </p:cNvSpPr>
          <p:nvPr/>
        </p:nvSpPr>
        <p:spPr>
          <a:xfrm>
            <a:off x="899592" y="1268760"/>
            <a:ext cx="6912768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CN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标题 1"/>
          <p:cNvSpPr txBox="1">
            <a:spLocks/>
          </p:cNvSpPr>
          <p:nvPr/>
        </p:nvSpPr>
        <p:spPr>
          <a:xfrm>
            <a:off x="539552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Earth field effect of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Bz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92080" y="5805264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Bz</a:t>
            </a:r>
            <a:r>
              <a:rPr lang="en-US" altLang="zh-CN" dirty="0" smtClean="0"/>
              <a:t> along the </a:t>
            </a:r>
            <a:r>
              <a:rPr lang="en-US" altLang="zh-CN" dirty="0" err="1" smtClean="0"/>
              <a:t>drifs</a:t>
            </a:r>
            <a:endParaRPr lang="zh-CN" altLang="en-US" dirty="0"/>
          </a:p>
        </p:txBody>
      </p:sp>
      <p:pic>
        <p:nvPicPr>
          <p:cNvPr id="8" name="图片 7"/>
          <p:cNvPicPr/>
          <p:nvPr/>
        </p:nvPicPr>
        <p:blipFill>
          <a:blip r:embed="rId2" cstate="print"/>
          <a:srcRect l="18742" t="51908" r="61113" b="28550"/>
          <a:stretch>
            <a:fillRect/>
          </a:stretch>
        </p:blipFill>
        <p:spPr bwMode="auto">
          <a:xfrm>
            <a:off x="5220072" y="1196752"/>
            <a:ext cx="331236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9" descr="B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780928"/>
            <a:ext cx="3888432" cy="3144630"/>
          </a:xfrm>
          <a:prstGeom prst="rect">
            <a:avLst/>
          </a:prstGeom>
        </p:spPr>
      </p:pic>
      <p:pic>
        <p:nvPicPr>
          <p:cNvPr id="16" name="图片 15" descr="B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2837412"/>
            <a:ext cx="3672408" cy="298553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187624" y="5877272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Bx</a:t>
            </a:r>
            <a:r>
              <a:rPr lang="en-US" altLang="zh-CN" dirty="0" smtClean="0"/>
              <a:t> along the </a:t>
            </a:r>
            <a:r>
              <a:rPr lang="en-US" altLang="zh-CN" dirty="0" err="1" smtClean="0"/>
              <a:t>drifs</a:t>
            </a:r>
            <a:endParaRPr lang="zh-CN" altLang="en-US" dirty="0"/>
          </a:p>
        </p:txBody>
      </p:sp>
      <p:sp>
        <p:nvSpPr>
          <p:cNvPr id="18" name="内容占位符 2"/>
          <p:cNvSpPr txBox="1">
            <a:spLocks/>
          </p:cNvSpPr>
          <p:nvPr/>
        </p:nvSpPr>
        <p:spPr>
          <a:xfrm>
            <a:off x="467544" y="1556792"/>
            <a:ext cx="4536504" cy="864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5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Consider the </a:t>
            </a:r>
            <a:r>
              <a:rPr kumimoji="0" lang="en-US" altLang="zh-CN" sz="5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Bz</a:t>
            </a:r>
            <a:r>
              <a:rPr kumimoji="0" lang="en-US" altLang="zh-CN" sz="5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zh-CN" sz="5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 the drifts</a:t>
            </a:r>
            <a:endParaRPr kumimoji="0" lang="en-US" altLang="zh-CN" sz="5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CN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altLang="zh-CN" sz="40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z</a:t>
            </a:r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4000" dirty="0" err="1" smtClean="0">
                <a:latin typeface="Times New Roman" pitchFamily="18" charset="0"/>
                <a:cs typeface="Times New Roman" pitchFamily="18" charset="0"/>
              </a:rPr>
              <a:t>Bz</a:t>
            </a:r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/B</a:t>
            </a:r>
            <a:r>
              <a:rPr lang="el-GR" altLang="zh-CN" sz="4000" dirty="0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altLang="zh-CN" sz="4000" dirty="0" err="1" smtClean="0">
                <a:latin typeface="Times New Roman" pitchFamily="18" charset="0"/>
                <a:cs typeface="Times New Roman" pitchFamily="18" charset="0"/>
              </a:rPr>
              <a:t>Bz</a:t>
            </a:r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=0.6sin</a:t>
            </a:r>
            <a:r>
              <a:rPr lang="el-GR" altLang="zh-CN" sz="4000" dirty="0" smtClean="0"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en-US" altLang="zh-CN" sz="4000" baseline="-25000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zh-CN" altLang="en-US" sz="4000" dirty="0" smtClean="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Gs</a:t>
            </a:r>
            <a:r>
              <a:rPr lang="zh-CN" altLang="en-US" sz="40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）</a:t>
            </a:r>
            <a:endParaRPr lang="en-US" altLang="zh-CN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 descr="solenoidx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500174"/>
            <a:ext cx="5768386" cy="2357454"/>
          </a:xfrm>
        </p:spPr>
      </p:pic>
      <p:pic>
        <p:nvPicPr>
          <p:cNvPr id="6" name="内容占位符 5" descr="solenoidy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000100" y="3929066"/>
            <a:ext cx="5715040" cy="2323329"/>
          </a:xfrm>
        </p:spPr>
      </p:pic>
      <p:sp>
        <p:nvSpPr>
          <p:cNvPr id="7" name="标题 1"/>
          <p:cNvSpPr txBox="1">
            <a:spLocks/>
          </p:cNvSpPr>
          <p:nvPr/>
        </p:nvSpPr>
        <p:spPr>
          <a:xfrm>
            <a:off x="539552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Earth field effect of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Bz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57950" y="2214554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Horizontal orbit with By</a:t>
            </a:r>
            <a:r>
              <a:rPr lang="zh-CN" altLang="en-US" dirty="0" smtClean="0"/>
              <a:t>、</a:t>
            </a:r>
            <a:r>
              <a:rPr lang="en-US" altLang="zh-CN" dirty="0" err="1" smtClean="0"/>
              <a:t>Bx</a:t>
            </a:r>
            <a:r>
              <a:rPr lang="zh-CN" altLang="en-US" dirty="0" smtClean="0"/>
              <a:t>、</a:t>
            </a:r>
            <a:r>
              <a:rPr lang="en-US" altLang="zh-CN" dirty="0" err="1" smtClean="0"/>
              <a:t>Bz</a:t>
            </a:r>
            <a:r>
              <a:rPr lang="en-US" altLang="zh-CN" dirty="0" smtClean="0"/>
              <a:t> in the </a:t>
            </a:r>
            <a:r>
              <a:rPr lang="en-US" altLang="zh-CN" dirty="0" err="1" smtClean="0"/>
              <a:t>drifs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86512" y="4714884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Vertical orbit with By</a:t>
            </a:r>
            <a:r>
              <a:rPr lang="zh-CN" altLang="en-US" dirty="0" smtClean="0"/>
              <a:t>、</a:t>
            </a:r>
            <a:r>
              <a:rPr lang="en-US" altLang="zh-CN" dirty="0" err="1" smtClean="0"/>
              <a:t>Bx</a:t>
            </a:r>
            <a:r>
              <a:rPr lang="zh-CN" altLang="en-US" dirty="0" smtClean="0"/>
              <a:t>、</a:t>
            </a:r>
            <a:r>
              <a:rPr lang="en-US" altLang="zh-CN" dirty="0" err="1" smtClean="0"/>
              <a:t>Bz</a:t>
            </a:r>
            <a:r>
              <a:rPr lang="en-US" altLang="zh-CN" dirty="0" smtClean="0"/>
              <a:t> in the drifts </a:t>
            </a:r>
            <a:endParaRPr lang="zh-CN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Correction result </a:t>
            </a:r>
            <a:r>
              <a:rPr lang="en-US" altLang="zh-CN" sz="3200" dirty="0" smtClean="0"/>
              <a:t>(to be studied)</a:t>
            </a:r>
            <a:endParaRPr lang="zh-CN" altLang="en-US" sz="3200" dirty="0"/>
          </a:p>
        </p:txBody>
      </p:sp>
      <p:pic>
        <p:nvPicPr>
          <p:cNvPr id="5" name="内容占位符 4" descr="correctionx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72816"/>
            <a:ext cx="4038600" cy="3023551"/>
          </a:xfrm>
        </p:spPr>
      </p:pic>
      <p:pic>
        <p:nvPicPr>
          <p:cNvPr id="6" name="内容占位符 5" descr="correctiony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825116" y="1772816"/>
            <a:ext cx="5318884" cy="2786082"/>
          </a:xfrm>
        </p:spPr>
      </p:pic>
      <p:sp>
        <p:nvSpPr>
          <p:cNvPr id="7" name="TextBox 6"/>
          <p:cNvSpPr txBox="1"/>
          <p:nvPr/>
        </p:nvSpPr>
        <p:spPr>
          <a:xfrm>
            <a:off x="683568" y="5013176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Horizontal orbit before(blue)</a:t>
            </a:r>
          </a:p>
          <a:p>
            <a:r>
              <a:rPr lang="en-US" altLang="zh-CN" dirty="0" smtClean="0"/>
              <a:t>and after(red) correction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04048" y="5013176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Verticalorbit</a:t>
            </a:r>
            <a:r>
              <a:rPr lang="en-US" altLang="zh-CN" dirty="0" smtClean="0"/>
              <a:t> before(blue)</a:t>
            </a:r>
          </a:p>
          <a:p>
            <a:r>
              <a:rPr lang="en-US" altLang="zh-CN" dirty="0" smtClean="0"/>
              <a:t>and after(red) correction</a:t>
            </a:r>
            <a:endParaRPr lang="zh-CN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accent4">
                    <a:lumMod val="75000"/>
                  </a:schemeClr>
                </a:solidFill>
              </a:rPr>
              <a:t>To do list</a:t>
            </a:r>
            <a:endParaRPr lang="zh-CN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Consider </a:t>
            </a:r>
            <a:r>
              <a:rPr lang="en-US" altLang="zh-CN" dirty="0" err="1" smtClean="0"/>
              <a:t>Bz</a:t>
            </a:r>
            <a:r>
              <a:rPr lang="en-US" altLang="zh-CN" dirty="0" smtClean="0"/>
              <a:t> effect in all magnets</a:t>
            </a:r>
          </a:p>
          <a:p>
            <a:r>
              <a:rPr lang="en-US" altLang="zh-CN" dirty="0" err="1" smtClean="0"/>
              <a:t>Sextupoles</a:t>
            </a:r>
            <a:r>
              <a:rPr lang="en-US" altLang="zh-CN" dirty="0" smtClean="0"/>
              <a:t> included</a:t>
            </a:r>
          </a:p>
          <a:p>
            <a:r>
              <a:rPr lang="en-US" altLang="zh-CN" dirty="0" smtClean="0"/>
              <a:t>Correction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447501" cy="1320800"/>
          </a:xfrm>
        </p:spPr>
        <p:txBody>
          <a:bodyPr>
            <a:normAutofit/>
          </a:bodyPr>
          <a:lstStyle/>
          <a:p>
            <a:r>
              <a:rPr lang="en-US" altLang="zh-CN" sz="32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Magnet Field errors</a:t>
            </a:r>
            <a:endParaRPr lang="zh-CN" altLang="en-US" sz="32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 txBox="1">
            <a:spLocks noGrp="1" noRot="1" noChangeArrowheads="1"/>
          </p:cNvSpPr>
          <p:nvPr>
            <p:ph idx="1"/>
          </p:nvPr>
        </p:nvSpPr>
        <p:spPr>
          <a:xfrm>
            <a:off x="683568" y="1412776"/>
            <a:ext cx="7955857" cy="28632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en-US" altLang="zh-CN" sz="2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earth field outside the magnet: </a:t>
            </a:r>
            <a:r>
              <a:rPr lang="en-US" altLang="zh-CN" sz="21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100" b="1" i="1" baseline="-1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=0.55</a:t>
            </a:r>
            <a:r>
              <a:rPr lang="en-US" altLang="zh-CN" sz="2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0.026Gs, </a:t>
            </a:r>
            <a:r>
              <a:rPr lang="en-US" altLang="zh-CN" sz="21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100" b="1" i="1" baseline="-1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=0.45</a:t>
            </a:r>
            <a:r>
              <a:rPr lang="en-US" altLang="zh-CN" sz="2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0.027Gs,</a:t>
            </a:r>
            <a:r>
              <a:rPr lang="en-US" altLang="zh-CN" sz="21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100" b="1" i="1" baseline="-1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zh-CN" sz="2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=0.25</a:t>
            </a:r>
            <a:r>
              <a:rPr lang="en-US" altLang="zh-CN" sz="2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0.03 </a:t>
            </a:r>
            <a:r>
              <a:rPr lang="en-US" altLang="zh-CN" sz="21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Gs</a:t>
            </a:r>
            <a:r>
              <a:rPr lang="en-US" altLang="zh-CN" sz="2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zh-CN" sz="2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 </a:t>
            </a:r>
            <a:r>
              <a:rPr lang="en-US" altLang="zh-CN" sz="2100" b="1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B</a:t>
            </a:r>
            <a:r>
              <a:rPr lang="en-US" altLang="zh-CN" sz="21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=</a:t>
            </a:r>
            <a:r>
              <a:rPr lang="en-US" altLang="zh-CN" sz="2100" b="1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0.8</a:t>
            </a:r>
            <a:r>
              <a:rPr lang="en-US" altLang="zh-CN" sz="21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0.04Gs</a:t>
            </a:r>
          </a:p>
          <a:p>
            <a:pPr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en-US" altLang="zh-CN" sz="21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zh-CN" sz="2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Inside the magnet, </a:t>
            </a:r>
            <a:r>
              <a:rPr lang="en-US" altLang="zh-CN" sz="21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100" b="1" i="1" baseline="-1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=7.0</a:t>
            </a:r>
            <a:r>
              <a:rPr lang="en-US" altLang="zh-CN" sz="2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0.05Gs is dominated by residual field, </a:t>
            </a:r>
            <a:r>
              <a:rPr lang="en-US" altLang="zh-CN" sz="21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100" b="1" i="1" baseline="-1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=0.4</a:t>
            </a:r>
            <a:r>
              <a:rPr lang="en-US" altLang="zh-CN" sz="2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0.04Gs reduced </a:t>
            </a:r>
            <a:r>
              <a:rPr lang="en-US" altLang="zh-CN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</a:t>
            </a:r>
            <a:r>
              <a:rPr lang="en-US" altLang="zh-CN" sz="2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ue to the shielding while </a:t>
            </a:r>
            <a:r>
              <a:rPr lang="en-US" altLang="zh-CN" sz="21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100" b="1" i="1" baseline="-1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zh-CN" sz="2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=0.25</a:t>
            </a:r>
            <a:r>
              <a:rPr lang="en-US" altLang="zh-CN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0.03 </a:t>
            </a:r>
            <a:r>
              <a:rPr lang="en-US" altLang="zh-CN" sz="2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Gs.</a:t>
            </a:r>
          </a:p>
          <a:p>
            <a:pPr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en-US" altLang="zh-CN" sz="2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24h field stability (</a:t>
            </a:r>
            <a:r>
              <a:rPr lang="en-US" altLang="zh-CN" sz="2100" b="1" i="1" dirty="0" err="1" smtClean="0">
                <a:solidFill>
                  <a:srgbClr val="0000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US" altLang="zh-CN" sz="2100" b="1" i="1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for 30 Gs-150 Gs is about </a:t>
            </a:r>
            <a:r>
              <a:rPr lang="en-US" altLang="zh-CN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(1-2)</a:t>
            </a:r>
            <a:r>
              <a:rPr lang="en-US" altLang="zh-CN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10</a:t>
            </a:r>
            <a:r>
              <a:rPr lang="en-US" altLang="zh-CN" sz="21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-3</a:t>
            </a:r>
            <a:r>
              <a:rPr lang="en-US" altLang="zh-CN" sz="2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en-US" altLang="zh-CN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magnet ramps smoothly around the low fields with accuracy better than 1</a:t>
            </a:r>
            <a:r>
              <a:rPr lang="en-US" altLang="zh-CN" sz="2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10</a:t>
            </a:r>
            <a:r>
              <a:rPr lang="en-US" altLang="zh-CN" sz="2100" b="1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-3</a:t>
            </a:r>
            <a:r>
              <a:rPr lang="en-US" altLang="zh-CN" sz="2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en-US" altLang="zh-CN" sz="2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 error </a:t>
            </a:r>
            <a:r>
              <a:rPr lang="en-US" altLang="zh-CN" sz="2100" b="1" dirty="0" err="1" smtClean="0">
                <a:solidFill>
                  <a:srgbClr val="0000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altLang="zh-CN" sz="21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100" b="1" i="1" baseline="-1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CN" sz="21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100" b="1" i="1" baseline="-1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</a:t>
            </a:r>
            <a:r>
              <a:rPr lang="en-US" altLang="zh-CN" sz="2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r>
              <a:rPr lang="en-US" altLang="zh-CN" sz="2100" b="1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r>
              <a:rPr lang="en-US" altLang="zh-CN" sz="2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for x</a:t>
            </a:r>
            <a:r>
              <a:rPr lang="en-US" altLang="zh-CN" sz="2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(</a:t>
            </a:r>
            <a:r>
              <a:rPr lang="en-US" altLang="zh-CN" sz="2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-60, 60) </a:t>
            </a:r>
            <a:r>
              <a:rPr lang="en-US" altLang="zh-CN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en-US" altLang="zh-CN" sz="2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sz="21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100" b="1" baseline="-1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(</a:t>
            </a:r>
            <a:r>
              <a:rPr lang="en-US" altLang="zh-CN" sz="2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30-150) Gs</a:t>
            </a:r>
            <a:endParaRPr lang="en-US" altLang="zh-CN" sz="2100" b="1" baseline="300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2267744" y="4797152"/>
          <a:ext cx="4714908" cy="107157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4714908"/>
              </a:tblGrid>
              <a:tr h="10715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aseline="0" dirty="0" smtClean="0">
                          <a:solidFill>
                            <a:schemeClr val="tx1"/>
                          </a:solidFill>
                        </a:rPr>
                        <a:t>Dipole magnets             </a:t>
                      </a: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〈ΔB/B〉  &lt; 2×10</a:t>
                      </a:r>
                      <a:r>
                        <a:rPr lang="en-US" altLang="zh-CN" baseline="30000" dirty="0" smtClean="0">
                          <a:solidFill>
                            <a:schemeClr val="tx1"/>
                          </a:solidFill>
                        </a:rPr>
                        <a:t>-3</a:t>
                      </a:r>
                      <a:endParaRPr lang="en-US" altLang="zh-CN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err="1" smtClean="0">
                          <a:solidFill>
                            <a:schemeClr val="tx1"/>
                          </a:solidFill>
                        </a:rPr>
                        <a:t>Quadrupole</a:t>
                      </a: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 magnets   〈ΔK/K〉  &lt; 5×10</a:t>
                      </a:r>
                      <a:r>
                        <a:rPr lang="en-US" altLang="zh-CN" baseline="30000" dirty="0" smtClean="0">
                          <a:solidFill>
                            <a:schemeClr val="tx1"/>
                          </a:solidFill>
                        </a:rPr>
                        <a:t>-4</a:t>
                      </a:r>
                      <a:endParaRPr lang="zh-CN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标题 1"/>
          <p:cNvSpPr txBox="1">
            <a:spLocks/>
          </p:cNvSpPr>
          <p:nvPr/>
        </p:nvSpPr>
        <p:spPr>
          <a:xfrm>
            <a:off x="2428860" y="4214818"/>
            <a:ext cx="4186238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Booster Magnet</a:t>
            </a:r>
            <a:r>
              <a:rPr kumimoji="0" lang="en-US" altLang="zh-CN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Field </a:t>
            </a:r>
            <a:r>
              <a:rPr lang="en-US" altLang="zh-CN" sz="2000" dirty="0" smtClean="0">
                <a:latin typeface="+mj-lt"/>
                <a:ea typeface="+mj-ea"/>
                <a:cs typeface="+mj-cs"/>
              </a:rPr>
              <a:t>errors</a:t>
            </a:r>
            <a:endParaRPr kumimoji="0" lang="zh-CN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4239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1691680" y="1988840"/>
          <a:ext cx="6192688" cy="2808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6192"/>
                <a:gridCol w="1290152"/>
                <a:gridCol w="1548172"/>
                <a:gridCol w="1548172"/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Component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〈y〉</a:t>
                      </a:r>
                    </a:p>
                    <a:p>
                      <a:pPr algn="ctr"/>
                      <a:r>
                        <a:rPr lang="en-US" altLang="zh-CN" dirty="0" smtClean="0"/>
                        <a:t>(mm)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〈x〉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(mm)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〈tilt〉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 (</a:t>
                      </a:r>
                      <a:r>
                        <a:rPr lang="en-US" altLang="zh-CN" dirty="0" err="1" smtClean="0"/>
                        <a:t>mrad</a:t>
                      </a:r>
                      <a:r>
                        <a:rPr lang="en-US" altLang="zh-CN" dirty="0" smtClean="0"/>
                        <a:t>)</a:t>
                      </a:r>
                      <a:endParaRPr lang="zh-CN" altLang="en-US" dirty="0" smtClean="0"/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Dipole magnets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±0.2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 smtClean="0"/>
                        <a:t>±0.3</a:t>
                      </a:r>
                      <a:endParaRPr lang="zh-CN" alt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 smtClean="0"/>
                        <a:t>±0.1</a:t>
                      </a:r>
                      <a:endParaRPr lang="zh-CN" altLang="en-US" sz="2400" dirty="0" smtClean="0"/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r>
                        <a:rPr lang="en-US" altLang="zh-CN" sz="2400" dirty="0" err="1" smtClean="0"/>
                        <a:t>Quadrupole</a:t>
                      </a:r>
                      <a:r>
                        <a:rPr lang="en-US" altLang="zh-CN" sz="2400" dirty="0" smtClean="0"/>
                        <a:t> magnets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 smtClean="0"/>
                        <a:t>±0.1</a:t>
                      </a:r>
                      <a:endParaRPr lang="zh-CN" altLang="en-US" sz="2400" dirty="0" smtClean="0"/>
                    </a:p>
                    <a:p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 smtClean="0"/>
                        <a:t>±0.1</a:t>
                      </a:r>
                      <a:endParaRPr lang="zh-CN" altLang="en-US" sz="2400" dirty="0" smtClean="0"/>
                    </a:p>
                    <a:p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 smtClean="0"/>
                        <a:t>±0.1</a:t>
                      </a:r>
                      <a:endParaRPr lang="zh-CN" altLang="en-US" sz="2400" dirty="0" smtClean="0"/>
                    </a:p>
                    <a:p>
                      <a:endParaRPr lang="zh-CN" alt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标题 1"/>
          <p:cNvSpPr txBox="1">
            <a:spLocks/>
          </p:cNvSpPr>
          <p:nvPr/>
        </p:nvSpPr>
        <p:spPr>
          <a:xfrm>
            <a:off x="1187624" y="476672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Alignment</a:t>
            </a:r>
            <a:r>
              <a:rPr kumimoji="0" lang="en-US" altLang="zh-CN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parameters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 smtClean="0">
                <a:solidFill>
                  <a:schemeClr val="accent4">
                    <a:lumMod val="75000"/>
                  </a:schemeClr>
                </a:solidFill>
              </a:rPr>
              <a:t>Orbit Distortion with Field Errors and Alignment </a:t>
            </a:r>
            <a:endParaRPr lang="zh-CN" altLang="en-US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" name="内容占位符 8" descr="Berro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r="15127"/>
          <a:stretch>
            <a:fillRect/>
          </a:stretch>
        </p:blipFill>
        <p:spPr>
          <a:xfrm>
            <a:off x="179512" y="1052736"/>
            <a:ext cx="4000528" cy="3065563"/>
          </a:xfrm>
        </p:spPr>
      </p:pic>
      <p:sp>
        <p:nvSpPr>
          <p:cNvPr id="7" name="文本占位符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" name="内容占位符 9" descr="Alignment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r="6323"/>
          <a:stretch>
            <a:fillRect/>
          </a:stretch>
        </p:blipFill>
        <p:spPr>
          <a:xfrm>
            <a:off x="4572000" y="1124744"/>
            <a:ext cx="4191361" cy="2928958"/>
          </a:xfrm>
        </p:spPr>
      </p:pic>
      <p:pic>
        <p:nvPicPr>
          <p:cNvPr id="11" name="图片 10" descr="allerr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861048"/>
            <a:ext cx="4104456" cy="270431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2000" y="4077072"/>
            <a:ext cx="4104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800" dirty="0" smtClean="0"/>
              <a:t>  60</a:t>
            </a:r>
            <a:r>
              <a:rPr lang="zh-CN" altLang="en-US" sz="2800" baseline="30000" dirty="0" smtClean="0"/>
              <a:t>◦</a:t>
            </a:r>
            <a:r>
              <a:rPr lang="zh-CN" altLang="en-US" sz="2800" dirty="0" smtClean="0"/>
              <a:t>、</a:t>
            </a:r>
            <a:r>
              <a:rPr lang="en-US" altLang="zh-CN" sz="2800" dirty="0" smtClean="0"/>
              <a:t>70m cell lattice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/>
              <a:t>    (130.47,130,43), 6GeV</a:t>
            </a: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800" dirty="0" smtClean="0"/>
              <a:t>  Simulate with AT  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BB</a:t>
            </a:r>
            <a:endParaRPr lang="zh-CN" altLang="en-US" dirty="0"/>
          </a:p>
        </p:txBody>
      </p:sp>
      <p:pic>
        <p:nvPicPr>
          <p:cNvPr id="10" name="图片 9"/>
          <p:cNvPicPr/>
          <p:nvPr/>
        </p:nvPicPr>
        <p:blipFill>
          <a:blip r:embed="rId2" cstate="print"/>
          <a:srcRect l="21621" r="20834" b="87561"/>
          <a:stretch>
            <a:fillRect/>
          </a:stretch>
        </p:blipFill>
        <p:spPr bwMode="auto">
          <a:xfrm>
            <a:off x="285720" y="857232"/>
            <a:ext cx="821537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线形标注 1 14"/>
          <p:cNvSpPr/>
          <p:nvPr/>
        </p:nvSpPr>
        <p:spPr>
          <a:xfrm>
            <a:off x="500034" y="3571876"/>
            <a:ext cx="928694" cy="714380"/>
          </a:xfrm>
          <a:prstGeom prst="borderCallout1">
            <a:avLst>
              <a:gd name="adj1" fmla="val 5647"/>
              <a:gd name="adj2" fmla="val 50067"/>
              <a:gd name="adj3" fmla="val -66183"/>
              <a:gd name="adj4" fmla="val 50085"/>
            </a:avLst>
          </a:prstGeom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BPM</a:t>
            </a:r>
            <a:endParaRPr lang="zh-CN" altLang="en-US" dirty="0"/>
          </a:p>
        </p:txBody>
      </p:sp>
      <p:sp>
        <p:nvSpPr>
          <p:cNvPr id="16" name="线形标注 1 15"/>
          <p:cNvSpPr/>
          <p:nvPr/>
        </p:nvSpPr>
        <p:spPr>
          <a:xfrm>
            <a:off x="5857884" y="1142984"/>
            <a:ext cx="928694" cy="714380"/>
          </a:xfrm>
          <a:prstGeom prst="borderCallout1">
            <a:avLst>
              <a:gd name="adj1" fmla="val 96183"/>
              <a:gd name="adj2" fmla="val 48867"/>
              <a:gd name="adj3" fmla="val 138303"/>
              <a:gd name="adj4" fmla="val 50085"/>
            </a:avLst>
          </a:prstGeom>
          <a:ln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BPM</a:t>
            </a:r>
            <a:endParaRPr lang="zh-CN" altLang="en-US" dirty="0"/>
          </a:p>
        </p:txBody>
      </p:sp>
      <p:sp>
        <p:nvSpPr>
          <p:cNvPr id="17" name="线形标注 1 16"/>
          <p:cNvSpPr/>
          <p:nvPr/>
        </p:nvSpPr>
        <p:spPr>
          <a:xfrm>
            <a:off x="4929190" y="3571876"/>
            <a:ext cx="928694" cy="714380"/>
          </a:xfrm>
          <a:prstGeom prst="borderCallout1">
            <a:avLst>
              <a:gd name="adj1" fmla="val 5647"/>
              <a:gd name="adj2" fmla="val 50067"/>
              <a:gd name="adj3" fmla="val -66183"/>
              <a:gd name="adj4" fmla="val 50085"/>
            </a:avLst>
          </a:prstGeom>
          <a:solidFill>
            <a:srgbClr val="FFC000"/>
          </a:solidFill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HCOR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8" name="线形标注 1 17"/>
          <p:cNvSpPr/>
          <p:nvPr/>
        </p:nvSpPr>
        <p:spPr>
          <a:xfrm>
            <a:off x="5715008" y="3571876"/>
            <a:ext cx="928694" cy="714380"/>
          </a:xfrm>
          <a:prstGeom prst="borderCallout1">
            <a:avLst>
              <a:gd name="adj1" fmla="val 5647"/>
              <a:gd name="adj2" fmla="val 50067"/>
              <a:gd name="adj3" fmla="val -66183"/>
              <a:gd name="adj4" fmla="val 50085"/>
            </a:avLst>
          </a:prstGeom>
          <a:solidFill>
            <a:srgbClr val="FF0000"/>
          </a:solidFill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VCOR</a:t>
            </a:r>
            <a:endParaRPr lang="zh-CN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971600" y="4725144"/>
            <a:ext cx="45005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BPM</a:t>
            </a:r>
            <a:r>
              <a:rPr lang="zh-CN" altLang="en-US" sz="2800" dirty="0" smtClean="0"/>
              <a:t>：</a:t>
            </a:r>
            <a:r>
              <a:rPr lang="en-US" altLang="zh-CN" sz="2800" dirty="0" smtClean="0"/>
              <a:t>782</a:t>
            </a:r>
            <a:r>
              <a:rPr lang="zh-CN" altLang="en-US" sz="2800" dirty="0" smtClean="0"/>
              <a:t>，</a:t>
            </a:r>
            <a:r>
              <a:rPr lang="en-US" altLang="zh-CN" sz="2800" dirty="0" smtClean="0"/>
              <a:t>H&amp;V</a:t>
            </a:r>
          </a:p>
          <a:p>
            <a:r>
              <a:rPr lang="en-US" altLang="zh-CN" sz="2800" dirty="0" smtClean="0"/>
              <a:t>HCOR:</a:t>
            </a:r>
          </a:p>
          <a:p>
            <a:r>
              <a:rPr lang="en-US" altLang="zh-CN" sz="2800" dirty="0" smtClean="0"/>
              <a:t>VCOR:</a:t>
            </a:r>
          </a:p>
        </p:txBody>
      </p:sp>
      <p:sp>
        <p:nvSpPr>
          <p:cNvPr id="11" name="标题 3"/>
          <p:cNvSpPr txBox="1">
            <a:spLocks/>
          </p:cNvSpPr>
          <p:nvPr/>
        </p:nvSpPr>
        <p:spPr>
          <a:xfrm>
            <a:off x="539552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Orbit Correction</a:t>
            </a:r>
            <a:r>
              <a:rPr kumimoji="0" lang="en-US" altLang="zh-CN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System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 smtClean="0">
                <a:solidFill>
                  <a:schemeClr val="accent4">
                    <a:lumMod val="75000"/>
                  </a:schemeClr>
                </a:solidFill>
              </a:rPr>
              <a:t>Correction results</a:t>
            </a:r>
            <a:endParaRPr lang="zh-CN" altLang="en-US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3" name="内容占位符 12" descr="bpmb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57158" y="1071546"/>
            <a:ext cx="3714776" cy="2976558"/>
          </a:xfrm>
        </p:spPr>
      </p:pic>
      <p:pic>
        <p:nvPicPr>
          <p:cNvPr id="14" name="图片 13" descr="bpmay.jpg"/>
          <p:cNvPicPr>
            <a:picLocks noChangeAspect="1"/>
          </p:cNvPicPr>
          <p:nvPr/>
        </p:nvPicPr>
        <p:blipFill>
          <a:blip r:embed="rId3" cstate="print"/>
          <a:srcRect l="5922"/>
          <a:stretch>
            <a:fillRect/>
          </a:stretch>
        </p:blipFill>
        <p:spPr>
          <a:xfrm>
            <a:off x="4572000" y="3786190"/>
            <a:ext cx="3286147" cy="2769156"/>
          </a:xfrm>
          <a:prstGeom prst="rect">
            <a:avLst/>
          </a:prstGeom>
        </p:spPr>
      </p:pic>
      <p:pic>
        <p:nvPicPr>
          <p:cNvPr id="15" name="图片 14" descr="bpmby.jpg"/>
          <p:cNvPicPr>
            <a:picLocks noChangeAspect="1"/>
          </p:cNvPicPr>
          <p:nvPr/>
        </p:nvPicPr>
        <p:blipFill>
          <a:blip r:embed="rId2" cstate="print"/>
          <a:srcRect l="9804"/>
          <a:stretch>
            <a:fillRect/>
          </a:stretch>
        </p:blipFill>
        <p:spPr>
          <a:xfrm>
            <a:off x="4643438" y="1071546"/>
            <a:ext cx="3286148" cy="2919316"/>
          </a:xfrm>
          <a:prstGeom prst="rect">
            <a:avLst/>
          </a:prstGeom>
        </p:spPr>
      </p:pic>
      <p:pic>
        <p:nvPicPr>
          <p:cNvPr id="16" name="图片 15" descr="bpma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3857628"/>
            <a:ext cx="3429024" cy="270386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824593" y="1571612"/>
            <a:ext cx="461665" cy="17145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校正前水平轨道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01028" y="1571612"/>
            <a:ext cx="461665" cy="17145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校正前垂直轨道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29061" y="4214818"/>
            <a:ext cx="461665" cy="17145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校正后水平轨道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43903" y="4143380"/>
            <a:ext cx="461665" cy="17145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校正后垂直轨道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Earth field effect of By &amp;</a:t>
            </a:r>
            <a:r>
              <a:rPr lang="en-US" altLang="zh-CN" dirty="0" err="1" smtClean="0"/>
              <a:t>Bx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1268760"/>
            <a:ext cx="7387754" cy="2287726"/>
          </a:xfrm>
        </p:spPr>
        <p:txBody>
          <a:bodyPr>
            <a:normAutofit fontScale="40000" lnSpcReduction="20000"/>
          </a:bodyPr>
          <a:lstStyle/>
          <a:p>
            <a:pPr lvl="0">
              <a:defRPr/>
            </a:pPr>
            <a:r>
              <a:rPr lang="en-US" altLang="zh-CN" sz="5900" dirty="0" smtClean="0">
                <a:latin typeface="Times New Roman" pitchFamily="18" charset="0"/>
                <a:cs typeface="Times New Roman" pitchFamily="18" charset="0"/>
              </a:rPr>
              <a:t>Earth field By will cause the change of beam energy</a:t>
            </a:r>
          </a:p>
          <a:p>
            <a:pPr>
              <a:defRPr/>
            </a:pPr>
            <a:r>
              <a:rPr lang="en-US" altLang="zh-CN" sz="5900" dirty="0" smtClean="0">
                <a:latin typeface="Times New Roman" pitchFamily="18" charset="0"/>
                <a:cs typeface="Times New Roman" pitchFamily="18" charset="0"/>
              </a:rPr>
              <a:t>Consider the By of all the elements </a:t>
            </a:r>
          </a:p>
          <a:p>
            <a:pPr>
              <a:buNone/>
              <a:defRPr/>
            </a:pPr>
            <a:r>
              <a:rPr lang="en-US" altLang="zh-CN" sz="59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l-GR" altLang="zh-CN" sz="59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zh-CN" sz="5900" dirty="0" smtClean="0">
                <a:latin typeface="Times New Roman" pitchFamily="18" charset="0"/>
                <a:cs typeface="Times New Roman" pitchFamily="18" charset="0"/>
              </a:rPr>
              <a:t>p/p=</a:t>
            </a:r>
            <a:r>
              <a:rPr lang="el-GR" altLang="zh-CN" sz="5900" dirty="0" smtClean="0">
                <a:latin typeface="Times New Roman" pitchFamily="18" charset="0"/>
                <a:cs typeface="Times New Roman" pitchFamily="18" charset="0"/>
              </a:rPr>
              <a:t>ηθ</a:t>
            </a:r>
            <a:r>
              <a:rPr lang="en-US" altLang="zh-CN" sz="59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l-GR" altLang="zh-CN" sz="59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zh-CN" sz="59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sz="59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59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5900" dirty="0" smtClean="0">
                <a:latin typeface="Times New Roman" pitchFamily="18" charset="0"/>
                <a:cs typeface="Times New Roman" pitchFamily="18" charset="0"/>
              </a:rPr>
              <a:t>=1.68%,      </a:t>
            </a:r>
            <a:r>
              <a:rPr lang="el-GR" altLang="zh-CN" sz="5900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altLang="zh-CN" sz="5900" dirty="0" smtClean="0">
                <a:latin typeface="Times New Roman" pitchFamily="18" charset="0"/>
                <a:cs typeface="Times New Roman" pitchFamily="18" charset="0"/>
              </a:rPr>
              <a:t>x=</a:t>
            </a:r>
            <a:r>
              <a:rPr lang="en-US" altLang="zh-CN" sz="5900" dirty="0" err="1" smtClean="0">
                <a:latin typeface="Times New Roman" pitchFamily="18" charset="0"/>
                <a:cs typeface="Times New Roman" pitchFamily="18" charset="0"/>
              </a:rPr>
              <a:t>LBy</a:t>
            </a:r>
            <a:r>
              <a:rPr lang="en-US" altLang="zh-CN" sz="5900" dirty="0" smtClean="0">
                <a:latin typeface="Times New Roman" pitchFamily="18" charset="0"/>
                <a:cs typeface="Times New Roman" pitchFamily="18" charset="0"/>
              </a:rPr>
              <a:t>/B</a:t>
            </a:r>
            <a:r>
              <a:rPr lang="el-GR" altLang="zh-CN" sz="5900" dirty="0" smtClean="0">
                <a:latin typeface="Times New Roman" pitchFamily="18" charset="0"/>
                <a:cs typeface="Times New Roman" pitchFamily="18" charset="0"/>
              </a:rPr>
              <a:t>ρ</a:t>
            </a:r>
            <a:endParaRPr lang="en-US" altLang="zh-CN" sz="59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en-US" altLang="zh-CN" sz="5900" dirty="0" smtClean="0">
                <a:latin typeface="Times New Roman" pitchFamily="18" charset="0"/>
                <a:cs typeface="Times New Roman" pitchFamily="18" charset="0"/>
              </a:rPr>
              <a:t>Earth field </a:t>
            </a:r>
            <a:r>
              <a:rPr lang="en-US" altLang="zh-CN" sz="5900" dirty="0" err="1" smtClean="0">
                <a:latin typeface="Times New Roman" pitchFamily="18" charset="0"/>
                <a:cs typeface="Times New Roman" pitchFamily="18" charset="0"/>
              </a:rPr>
              <a:t>Bx</a:t>
            </a:r>
            <a:r>
              <a:rPr lang="en-US" altLang="zh-CN" sz="5900" dirty="0" smtClean="0">
                <a:latin typeface="Times New Roman" pitchFamily="18" charset="0"/>
                <a:cs typeface="Times New Roman" pitchFamily="18" charset="0"/>
              </a:rPr>
              <a:t> will cause the vertical orbit distortion</a:t>
            </a:r>
          </a:p>
          <a:p>
            <a:pPr lvl="0">
              <a:buNone/>
              <a:defRPr/>
            </a:pPr>
            <a:r>
              <a:rPr lang="en-US" altLang="zh-CN" sz="59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l-GR" altLang="zh-CN" sz="5900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altLang="zh-CN" sz="5900" baseline="-250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CN" sz="59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5900" dirty="0" err="1" smtClean="0">
                <a:latin typeface="Times New Roman" pitchFamily="18" charset="0"/>
                <a:cs typeface="Times New Roman" pitchFamily="18" charset="0"/>
              </a:rPr>
              <a:t>LBx</a:t>
            </a:r>
            <a:r>
              <a:rPr lang="en-US" altLang="zh-CN" sz="5900" dirty="0" smtClean="0">
                <a:latin typeface="Times New Roman" pitchFamily="18" charset="0"/>
                <a:cs typeface="Times New Roman" pitchFamily="18" charset="0"/>
              </a:rPr>
              <a:t>/B</a:t>
            </a:r>
            <a:r>
              <a:rPr lang="el-GR" altLang="zh-CN" sz="5900" dirty="0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altLang="zh-CN" sz="59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altLang="zh-CN" sz="5900" dirty="0" err="1" smtClean="0">
                <a:latin typeface="Times New Roman" pitchFamily="18" charset="0"/>
                <a:cs typeface="Times New Roman" pitchFamily="18" charset="0"/>
              </a:rPr>
              <a:t>Bx</a:t>
            </a:r>
            <a:r>
              <a:rPr lang="en-US" altLang="zh-CN" sz="5900" dirty="0" smtClean="0">
                <a:latin typeface="Times New Roman" pitchFamily="18" charset="0"/>
                <a:cs typeface="Times New Roman" pitchFamily="18" charset="0"/>
              </a:rPr>
              <a:t>=0.6cos</a:t>
            </a:r>
            <a:r>
              <a:rPr lang="el-GR" altLang="zh-CN" sz="5900" dirty="0" smtClean="0"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en-US" altLang="zh-CN" sz="5900" baseline="-25000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zh-CN" altLang="en-US" sz="5900" dirty="0" smtClean="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sz="60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Gs</a:t>
            </a:r>
            <a:r>
              <a:rPr lang="zh-CN" altLang="en-US" sz="60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）</a:t>
            </a:r>
            <a:endParaRPr lang="en-US" altLang="zh-CN" sz="59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endParaRPr lang="en-US" altLang="zh-CN" sz="2600" dirty="0" smtClean="0"/>
          </a:p>
          <a:p>
            <a:pPr>
              <a:buNone/>
            </a:pP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28728" y="5429264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Horizontal orbit with By</a:t>
            </a:r>
            <a:r>
              <a:rPr lang="zh-CN" altLang="en-US" dirty="0" smtClean="0"/>
              <a:t>、</a:t>
            </a:r>
            <a:r>
              <a:rPr lang="en-US" altLang="zh-CN" dirty="0" err="1" smtClean="0"/>
              <a:t>Bx</a:t>
            </a:r>
            <a:r>
              <a:rPr lang="zh-CN" altLang="en-US" dirty="0" smtClean="0"/>
              <a:t> </a:t>
            </a:r>
            <a:r>
              <a:rPr lang="en-US" altLang="zh-CN" dirty="0" smtClean="0"/>
              <a:t>of all the elements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48064" y="5445224"/>
            <a:ext cx="2781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Vertical orbit with By</a:t>
            </a:r>
            <a:r>
              <a:rPr lang="zh-CN" altLang="en-US" dirty="0" smtClean="0"/>
              <a:t>、</a:t>
            </a:r>
            <a:r>
              <a:rPr lang="en-US" altLang="zh-CN" dirty="0" err="1" smtClean="0"/>
              <a:t>Bx</a:t>
            </a:r>
            <a:r>
              <a:rPr lang="en-US" altLang="zh-CN" dirty="0" smtClean="0"/>
              <a:t> of all the elements</a:t>
            </a:r>
            <a:endParaRPr lang="zh-CN" altLang="en-US" dirty="0"/>
          </a:p>
        </p:txBody>
      </p:sp>
      <p:pic>
        <p:nvPicPr>
          <p:cNvPr id="10" name="图片 9" descr="Byall.jpg"/>
          <p:cNvPicPr>
            <a:picLocks noChangeAspect="1"/>
          </p:cNvPicPr>
          <p:nvPr/>
        </p:nvPicPr>
        <p:blipFill>
          <a:blip r:embed="rId2" cstate="print"/>
          <a:srcRect l="6429" r="6284"/>
          <a:stretch>
            <a:fillRect/>
          </a:stretch>
        </p:blipFill>
        <p:spPr>
          <a:xfrm>
            <a:off x="251520" y="3140968"/>
            <a:ext cx="4392488" cy="2361954"/>
          </a:xfrm>
          <a:prstGeom prst="rect">
            <a:avLst/>
          </a:prstGeom>
        </p:spPr>
      </p:pic>
      <p:pic>
        <p:nvPicPr>
          <p:cNvPr id="11" name="图片 10" descr="Byally.jpg"/>
          <p:cNvPicPr>
            <a:picLocks noChangeAspect="1"/>
          </p:cNvPicPr>
          <p:nvPr/>
        </p:nvPicPr>
        <p:blipFill>
          <a:blip r:embed="rId3" cstate="print"/>
          <a:srcRect l="2978" r="6185"/>
          <a:stretch>
            <a:fillRect/>
          </a:stretch>
        </p:blipFill>
        <p:spPr>
          <a:xfrm>
            <a:off x="4427984" y="3212976"/>
            <a:ext cx="4392488" cy="223224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Earth field effect of By &amp;</a:t>
            </a:r>
            <a:r>
              <a:rPr lang="en-US" altLang="zh-CN" dirty="0" err="1" smtClean="0"/>
              <a:t>Bx</a:t>
            </a:r>
            <a:endParaRPr lang="zh-CN" altLang="en-US" dirty="0"/>
          </a:p>
        </p:txBody>
      </p:sp>
      <p:pic>
        <p:nvPicPr>
          <p:cNvPr id="14" name="内容占位符 13" descr="all1errorx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071546"/>
            <a:ext cx="6053446" cy="2643206"/>
          </a:xfrm>
        </p:spPr>
      </p:pic>
      <p:pic>
        <p:nvPicPr>
          <p:cNvPr id="15" name="内容占位符 14" descr="all1errory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596" y="3643314"/>
            <a:ext cx="5821404" cy="2500330"/>
          </a:xfrm>
        </p:spPr>
      </p:pic>
      <p:sp>
        <p:nvSpPr>
          <p:cNvPr id="6" name="TextBox 5"/>
          <p:cNvSpPr txBox="1"/>
          <p:nvPr/>
        </p:nvSpPr>
        <p:spPr>
          <a:xfrm>
            <a:off x="5786446" y="1714488"/>
            <a:ext cx="3214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Horizontal orbit with By</a:t>
            </a:r>
            <a:r>
              <a:rPr lang="zh-CN" altLang="en-US" dirty="0" smtClean="0"/>
              <a:t>、</a:t>
            </a:r>
            <a:r>
              <a:rPr lang="en-US" altLang="zh-CN" dirty="0" err="1" smtClean="0"/>
              <a:t>Bx</a:t>
            </a:r>
            <a:r>
              <a:rPr lang="zh-CN" altLang="en-US" dirty="0" smtClean="0"/>
              <a:t> </a:t>
            </a:r>
            <a:r>
              <a:rPr lang="en-US" altLang="zh-CN" dirty="0" smtClean="0"/>
              <a:t>of all the elements &amp;errors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29322" y="4429132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Vertical orbit By</a:t>
            </a:r>
            <a:r>
              <a:rPr lang="zh-CN" altLang="en-US" dirty="0" smtClean="0"/>
              <a:t>、</a:t>
            </a:r>
            <a:r>
              <a:rPr lang="en-US" altLang="zh-CN" dirty="0" err="1" smtClean="0"/>
              <a:t>Bx</a:t>
            </a:r>
            <a:r>
              <a:rPr lang="zh-CN" altLang="en-US" dirty="0" smtClean="0"/>
              <a:t> </a:t>
            </a:r>
            <a:r>
              <a:rPr lang="en-US" altLang="zh-CN" dirty="0" smtClean="0"/>
              <a:t>of all the elements &amp; errors</a:t>
            </a:r>
            <a:endParaRPr lang="zh-CN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内容占位符 2"/>
          <p:cNvSpPr txBox="1">
            <a:spLocks/>
          </p:cNvSpPr>
          <p:nvPr/>
        </p:nvSpPr>
        <p:spPr>
          <a:xfrm>
            <a:off x="899592" y="1268760"/>
            <a:ext cx="6912768" cy="1440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5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Consider the By @</a:t>
            </a:r>
            <a:r>
              <a:rPr kumimoji="0" lang="en-US" altLang="zh-CN" sz="5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zh-CN" sz="59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Bx</a:t>
            </a:r>
            <a:r>
              <a:rPr kumimoji="0" lang="en-US" altLang="zh-CN" sz="5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in the drifts</a:t>
            </a:r>
            <a:endParaRPr kumimoji="0" lang="en-US" altLang="zh-CN" sz="5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5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</a:t>
            </a:r>
            <a:r>
              <a:rPr kumimoji="0" lang="el-GR" altLang="zh-CN" sz="5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Δ</a:t>
            </a:r>
            <a:r>
              <a:rPr kumimoji="0" lang="en-US" altLang="zh-CN" sz="5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p/p=</a:t>
            </a:r>
            <a:r>
              <a:rPr kumimoji="0" lang="el-GR" altLang="zh-CN" sz="5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ηθ</a:t>
            </a:r>
            <a:r>
              <a:rPr kumimoji="0" lang="en-US" altLang="zh-CN" sz="5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/</a:t>
            </a:r>
            <a:r>
              <a:rPr kumimoji="0" lang="el-GR" altLang="zh-CN" sz="5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α</a:t>
            </a:r>
            <a:r>
              <a:rPr kumimoji="0" lang="en-US" altLang="zh-CN" sz="59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</a:t>
            </a:r>
            <a:r>
              <a:rPr kumimoji="0" lang="en-US" altLang="zh-CN" sz="5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</a:t>
            </a:r>
            <a:r>
              <a:rPr kumimoji="0" lang="en-US" altLang="zh-CN" sz="59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r>
              <a:rPr kumimoji="0" lang="en-US" altLang="zh-CN" sz="5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=0.13%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CN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标题 1"/>
          <p:cNvSpPr txBox="1">
            <a:spLocks/>
          </p:cNvSpPr>
          <p:nvPr/>
        </p:nvSpPr>
        <p:spPr>
          <a:xfrm>
            <a:off x="539552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Earth field effect of By &amp;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Bx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图片 11" descr="Bydrif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14554"/>
            <a:ext cx="4123947" cy="3370154"/>
          </a:xfrm>
          <a:prstGeom prst="rect">
            <a:avLst/>
          </a:prstGeom>
        </p:spPr>
      </p:pic>
      <p:pic>
        <p:nvPicPr>
          <p:cNvPr id="13" name="图片 12" descr="Bydrifty.jpg"/>
          <p:cNvPicPr>
            <a:picLocks noChangeAspect="1"/>
          </p:cNvPicPr>
          <p:nvPr/>
        </p:nvPicPr>
        <p:blipFill>
          <a:blip r:embed="rId3" cstate="print"/>
          <a:srcRect l="6575" r="4983"/>
          <a:stretch>
            <a:fillRect/>
          </a:stretch>
        </p:blipFill>
        <p:spPr>
          <a:xfrm>
            <a:off x="4139952" y="2420888"/>
            <a:ext cx="5004048" cy="256814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27584" y="5517232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Horizontal orbit with By</a:t>
            </a:r>
            <a:r>
              <a:rPr lang="zh-CN" altLang="en-US" dirty="0" smtClean="0"/>
              <a:t>、</a:t>
            </a:r>
            <a:r>
              <a:rPr lang="en-US" altLang="zh-CN" dirty="0" err="1" smtClean="0"/>
              <a:t>Bx</a:t>
            </a:r>
            <a:r>
              <a:rPr lang="en-US" altLang="zh-CN" dirty="0" smtClean="0"/>
              <a:t> in the </a:t>
            </a:r>
            <a:r>
              <a:rPr lang="en-US" altLang="zh-CN" dirty="0" err="1" smtClean="0"/>
              <a:t>drifs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148064" y="5589240"/>
            <a:ext cx="2781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Vertical orbit with By</a:t>
            </a:r>
            <a:r>
              <a:rPr lang="zh-CN" altLang="en-US" dirty="0" smtClean="0"/>
              <a:t>、</a:t>
            </a:r>
            <a:r>
              <a:rPr lang="en-US" altLang="zh-CN" dirty="0" err="1" smtClean="0"/>
              <a:t>Bx</a:t>
            </a:r>
            <a:r>
              <a:rPr lang="zh-CN" altLang="en-US" dirty="0" smtClean="0"/>
              <a:t> </a:t>
            </a:r>
            <a:r>
              <a:rPr lang="en-US" altLang="zh-CN" dirty="0" smtClean="0"/>
              <a:t>in the </a:t>
            </a:r>
            <a:r>
              <a:rPr lang="en-US" altLang="zh-CN" dirty="0" err="1" smtClean="0"/>
              <a:t>drifs</a:t>
            </a:r>
            <a:endParaRPr lang="zh-CN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525</Words>
  <Application>Microsoft Office PowerPoint</Application>
  <PresentationFormat>全屏显示(4:3)</PresentationFormat>
  <Paragraphs>91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宋体</vt:lpstr>
      <vt:lpstr>Arial</vt:lpstr>
      <vt:lpstr>Calibri</vt:lpstr>
      <vt:lpstr>Symbol</vt:lpstr>
      <vt:lpstr>Times New Roman</vt:lpstr>
      <vt:lpstr>Wingdings</vt:lpstr>
      <vt:lpstr>Wingdings 3</vt:lpstr>
      <vt:lpstr>Office 主题</vt:lpstr>
      <vt:lpstr>CEPC Booster 误差效应及轨道校正的初步研究</vt:lpstr>
      <vt:lpstr> Magnet Field errors</vt:lpstr>
      <vt:lpstr>PowerPoint 演示文稿</vt:lpstr>
      <vt:lpstr>Orbit Distortion with Field Errors and Alignment </vt:lpstr>
      <vt:lpstr>PowerPoint 演示文稿</vt:lpstr>
      <vt:lpstr>Correction results</vt:lpstr>
      <vt:lpstr>Earth field effect of By &amp;Bx</vt:lpstr>
      <vt:lpstr>Earth field effect of By &amp;Bx</vt:lpstr>
      <vt:lpstr>PowerPoint 演示文稿</vt:lpstr>
      <vt:lpstr>Earth field effect of By &amp;Bx</vt:lpstr>
      <vt:lpstr>PowerPoint 演示文稿</vt:lpstr>
      <vt:lpstr>PowerPoint 演示文稿</vt:lpstr>
      <vt:lpstr>Correction result (to be studied)</vt:lpstr>
      <vt:lpstr>To do list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Booster 误差效应及轨道校正的初步研究</dc:title>
  <dc:creator>Weiyy</dc:creator>
  <cp:lastModifiedBy>Song Jin</cp:lastModifiedBy>
  <cp:revision>43</cp:revision>
  <dcterms:modified xsi:type="dcterms:W3CDTF">2016-05-13T02:25:54Z</dcterms:modified>
</cp:coreProperties>
</file>