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3"/>
    <p:sldId id="258" r:id="rId4"/>
    <p:sldId id="257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标题 1"/>
          <p:cNvSpPr>
            <a:spLocks noGrp="1"/>
          </p:cNvSpPr>
          <p:nvPr>
            <p:ph type="title"/>
          </p:nvPr>
        </p:nvSpPr>
        <p:spPr>
          <a:xfrm>
            <a:off x="2711450" y="53975"/>
            <a:ext cx="6480175" cy="1143000"/>
          </a:xfrm>
        </p:spPr>
        <p:txBody>
          <a:bodyPr wrap="square" anchor="ctr"/>
          <a:p>
            <a:pPr lvl="0"/>
            <a:r>
              <a:rPr lang="en-US" altLang="x-none" dirty="0">
                <a:solidFill>
                  <a:srgbClr val="C00000"/>
                </a:solidFill>
              </a:rPr>
              <a:t>Booster </a:t>
            </a:r>
            <a:r>
              <a:rPr lang="en-US" altLang="x-none" dirty="0">
                <a:solidFill>
                  <a:srgbClr val="C00000"/>
                </a:solidFill>
              </a:rPr>
              <a:t>prograss</a:t>
            </a:r>
            <a:endParaRPr lang="en-US" altLang="x-none" dirty="0">
              <a:solidFill>
                <a:srgbClr val="C00000"/>
              </a:solidFill>
            </a:endParaRPr>
          </a:p>
        </p:txBody>
      </p:sp>
      <p:sp>
        <p:nvSpPr>
          <p:cNvPr id="28674" name="内容占位符 3"/>
          <p:cNvSpPr>
            <a:spLocks noGrp="1"/>
          </p:cNvSpPr>
          <p:nvPr>
            <p:ph/>
          </p:nvPr>
        </p:nvSpPr>
        <p:spPr>
          <a:xfrm>
            <a:off x="1981200" y="1025525"/>
            <a:ext cx="8507413" cy="5284788"/>
          </a:xfrm>
        </p:spPr>
        <p:txBody>
          <a:bodyPr wrap="square" anchor="t">
            <a:normAutofit lnSpcReduction="10000"/>
          </a:bodyPr>
          <a:p>
            <a:pPr lvl="0" defTabSz="914400">
              <a:lnSpc>
                <a:spcPct val="150000"/>
              </a:lnSpc>
            </a:pPr>
            <a:r>
              <a:rPr lang="en-US" sz="1800" b="1" dirty="0">
                <a:latin typeface="Times New Roman" pitchFamily="2" charset="0"/>
                <a:sym typeface="Times New Roman" pitchFamily="2" charset="0"/>
              </a:rPr>
              <a:t>Code in Mathematica: from thin to thick.</a:t>
            </a:r>
            <a:endParaRPr lang="en-US" sz="1800" b="1" dirty="0">
              <a:latin typeface="Times New Roman" pitchFamily="2" charset="0"/>
              <a:sym typeface="Times New Roman" pitchFamily="2" charset="0"/>
            </a:endParaRPr>
          </a:p>
          <a:p>
            <a:pPr lvl="0" defTabSz="914400">
              <a:lnSpc>
                <a:spcPct val="150000"/>
              </a:lnSpc>
            </a:pPr>
            <a:r>
              <a:rPr lang="en-US" sz="1800" b="1" dirty="0">
                <a:latin typeface="Times New Roman" pitchFamily="2" charset="0"/>
                <a:sym typeface="Times New Roman" pitchFamily="2" charset="0"/>
              </a:rPr>
              <a:t>SVD and response matrix.</a:t>
            </a:r>
            <a:endParaRPr lang="en-US" sz="1800" b="1" dirty="0">
              <a:latin typeface="Times New Roman" pitchFamily="2" charset="0"/>
              <a:sym typeface="Times New Roman" pitchFamily="2" charset="0"/>
            </a:endParaRPr>
          </a:p>
          <a:p>
            <a:pPr lvl="0" defTabSz="914400">
              <a:lnSpc>
                <a:spcPct val="150000"/>
              </a:lnSpc>
            </a:pPr>
            <a:r>
              <a:rPr lang="en-US" sz="1800" b="1" dirty="0">
                <a:latin typeface="Times New Roman" pitchFamily="2" charset="0"/>
                <a:sym typeface="Times New Roman" pitchFamily="2" charset="0"/>
              </a:rPr>
              <a:t>Code for orbit correct is in progress.</a:t>
            </a:r>
            <a:endParaRPr lang="en-US" sz="1800" b="1" dirty="0">
              <a:latin typeface="Times New Roman" pitchFamily="2" charset="0"/>
              <a:sym typeface="Times New Roman" pitchFamily="2" charset="0"/>
            </a:endParaRPr>
          </a:p>
          <a:p>
            <a:pPr lvl="0" defTabSz="914400">
              <a:lnSpc>
                <a:spcPct val="150000"/>
              </a:lnSpc>
            </a:pPr>
            <a:endParaRPr lang="en-US" sz="1800" b="1" dirty="0">
              <a:latin typeface="Times New Roman" pitchFamily="2" charset="0"/>
              <a:sym typeface="Times New Roman" pitchFamily="2" charset="0"/>
            </a:endParaRPr>
          </a:p>
          <a:p>
            <a:pPr lvl="0" defTabSz="914400">
              <a:lnSpc>
                <a:spcPct val="150000"/>
              </a:lnSpc>
            </a:pPr>
            <a:endParaRPr lang="en-US" altLang="zh-CN" sz="1800" b="1" dirty="0">
              <a:latin typeface="Times New Roman" pitchFamily="2" charset="0"/>
              <a:sym typeface="Times New Roman" pitchFamily="2" charset="0"/>
            </a:endParaRPr>
          </a:p>
          <a:p>
            <a:pPr lvl="0" defTabSz="914400">
              <a:lnSpc>
                <a:spcPct val="150000"/>
              </a:lnSpc>
            </a:pPr>
            <a:endParaRPr lang="en-US" altLang="zh-CN" sz="1800" b="1" dirty="0">
              <a:latin typeface="Times New Roman" pitchFamily="2" charset="0"/>
              <a:sym typeface="Times New Roman" pitchFamily="2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67990" y="2701290"/>
            <a:ext cx="5950585" cy="3596005"/>
          </a:xfrm>
          <a:prstGeom prst="rect">
            <a:avLst/>
          </a:prstGeom>
        </p:spPr>
      </p:pic>
    </p:spTree>
  </p:cSld>
  <p:clrMapOvr>
    <a:masterClrMapping/>
  </p:clrMapOvr>
  <p:transition advTm="2997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标题 1"/>
          <p:cNvSpPr>
            <a:spLocks noGrp="1"/>
          </p:cNvSpPr>
          <p:nvPr>
            <p:ph type="title"/>
          </p:nvPr>
        </p:nvSpPr>
        <p:spPr>
          <a:xfrm>
            <a:off x="2711450" y="53975"/>
            <a:ext cx="6480175" cy="1143000"/>
          </a:xfrm>
        </p:spPr>
        <p:txBody>
          <a:bodyPr wrap="square" anchor="ctr"/>
          <a:p>
            <a:pPr lvl="0"/>
            <a:r>
              <a:rPr lang="en-US" altLang="x-none" dirty="0">
                <a:solidFill>
                  <a:srgbClr val="C00000"/>
                </a:solidFill>
              </a:rPr>
              <a:t>Mainring prograss</a:t>
            </a:r>
            <a:endParaRPr lang="en-US" altLang="x-none" dirty="0">
              <a:solidFill>
                <a:srgbClr val="C00000"/>
              </a:solidFill>
            </a:endParaRPr>
          </a:p>
        </p:txBody>
      </p:sp>
      <p:sp>
        <p:nvSpPr>
          <p:cNvPr id="28674" name="内容占位符 3"/>
          <p:cNvSpPr>
            <a:spLocks noGrp="1"/>
          </p:cNvSpPr>
          <p:nvPr>
            <p:ph/>
          </p:nvPr>
        </p:nvSpPr>
        <p:spPr>
          <a:xfrm>
            <a:off x="1981200" y="1025525"/>
            <a:ext cx="8507413" cy="5284788"/>
          </a:xfrm>
        </p:spPr>
        <p:txBody>
          <a:bodyPr wrap="square" anchor="t">
            <a:normAutofit lnSpcReduction="10000"/>
          </a:bodyPr>
          <a:p>
            <a:pPr lvl="0" defTabSz="914400">
              <a:lnSpc>
                <a:spcPct val="150000"/>
              </a:lnSpc>
            </a:pPr>
            <a:r>
              <a:rPr lang="en-US" altLang="x-none" sz="1800" b="1" dirty="0">
                <a:latin typeface="Times New Roman" pitchFamily="2" charset="0"/>
                <a:sym typeface="Times New Roman" pitchFamily="2" charset="0"/>
              </a:rPr>
              <a:t>6 fold     emit</a:t>
            </a:r>
            <a:r>
              <a:rPr lang="zh-CN" altLang="en-US" sz="1800" b="1" dirty="0">
                <a:latin typeface="Times New Roman" pitchFamily="2" charset="0"/>
                <a:sym typeface="Times New Roman" pitchFamily="2" charset="0"/>
              </a:rPr>
              <a:t>：</a:t>
            </a:r>
            <a:r>
              <a:rPr lang="en-US" altLang="zh-CN" sz="1800" b="1" dirty="0">
                <a:latin typeface="Times New Roman" pitchFamily="2" charset="0"/>
                <a:sym typeface="Times New Roman" pitchFamily="2" charset="0"/>
              </a:rPr>
              <a:t>2.3nm</a:t>
            </a:r>
            <a:endParaRPr lang="en-US" altLang="zh-CN" sz="1800" b="1" dirty="0">
              <a:latin typeface="Times New Roman" pitchFamily="2" charset="0"/>
              <a:sym typeface="Times New Roman" pitchFamily="2" charset="0"/>
            </a:endParaRPr>
          </a:p>
          <a:p>
            <a:pPr lvl="0" defTabSz="914400">
              <a:lnSpc>
                <a:spcPct val="150000"/>
              </a:lnSpc>
            </a:pPr>
            <a:r>
              <a:rPr lang="en-US" altLang="zh-CN" sz="1800" b="1" dirty="0">
                <a:latin typeface="Times New Roman" pitchFamily="2" charset="0"/>
                <a:sym typeface="Times New Roman" pitchFamily="2" charset="0"/>
              </a:rPr>
              <a:t>Analytical results are agree with numeric results.</a:t>
            </a:r>
            <a:endParaRPr lang="en-US" altLang="zh-CN" sz="1800" b="1" dirty="0">
              <a:latin typeface="Times New Roman" pitchFamily="2" charset="0"/>
              <a:sym typeface="Times New Roman" pitchFamily="2" charset="0"/>
            </a:endParaRPr>
          </a:p>
          <a:p>
            <a:pPr lvl="0" defTabSz="914400">
              <a:lnSpc>
                <a:spcPct val="150000"/>
              </a:lnSpc>
            </a:pPr>
            <a:r>
              <a:rPr lang="en-US" altLang="zh-CN" sz="1800" b="1" dirty="0">
                <a:latin typeface="Times New Roman" pitchFamily="2" charset="0"/>
                <a:sym typeface="Times New Roman" pitchFamily="2" charset="0"/>
              </a:rPr>
              <a:t>8 sextupole families and two tune shift variables, and we got the result showed in the plot.</a:t>
            </a:r>
            <a:endParaRPr lang="en-US" altLang="zh-CN" sz="1800" b="1" dirty="0">
              <a:latin typeface="Times New Roman" pitchFamily="2" charset="0"/>
              <a:sym typeface="Times New Roman" pitchFamily="2" charset="0"/>
            </a:endParaRPr>
          </a:p>
          <a:p>
            <a:pPr lvl="0" defTabSz="914400">
              <a:lnSpc>
                <a:spcPct val="150000"/>
              </a:lnSpc>
            </a:pPr>
            <a:r>
              <a:rPr lang="en-US" altLang="zh-CN" sz="1800" b="1" dirty="0">
                <a:latin typeface="Times New Roman" pitchFamily="2" charset="0"/>
                <a:sym typeface="Times New Roman" pitchFamily="2" charset="0"/>
              </a:rPr>
              <a:t>This is the best solution in that condition(8 sextupole families and two tune shift variables).</a:t>
            </a:r>
            <a:endParaRPr lang="en-US" altLang="zh-CN" sz="1800" b="1" dirty="0">
              <a:latin typeface="Times New Roman" pitchFamily="2" charset="0"/>
              <a:sym typeface="Times New Roman" pitchFamily="2" charset="0"/>
            </a:endParaRPr>
          </a:p>
          <a:p>
            <a:pPr lvl="0" defTabSz="914400">
              <a:lnSpc>
                <a:spcPct val="150000"/>
              </a:lnSpc>
            </a:pPr>
            <a:r>
              <a:rPr lang="en-US" altLang="zh-CN" sz="1800" b="1" dirty="0">
                <a:latin typeface="Times New Roman" pitchFamily="2" charset="0"/>
                <a:sym typeface="Times New Roman" pitchFamily="2" charset="0"/>
              </a:rPr>
              <a:t>2rd chrom:270   3th chrom: 199.   Pro.Cai say it is not bad, but expect more knobs to have better result.</a:t>
            </a:r>
            <a:endParaRPr lang="en-US" altLang="zh-CN" sz="1800" b="1" dirty="0">
              <a:latin typeface="Times New Roman" pitchFamily="2" charset="0"/>
              <a:sym typeface="Times New Roman" pitchFamily="2" charset="0"/>
            </a:endParaRPr>
          </a:p>
          <a:p>
            <a:pPr lvl="0" defTabSz="914400">
              <a:lnSpc>
                <a:spcPct val="150000"/>
              </a:lnSpc>
            </a:pPr>
            <a:r>
              <a:rPr lang="en-US" altLang="zh-CN" sz="1800" b="1" dirty="0">
                <a:latin typeface="Times New Roman" pitchFamily="2" charset="0"/>
                <a:sym typeface="Times New Roman" pitchFamily="2" charset="0"/>
              </a:rPr>
              <a:t>If we want better result, more sextupole families and more tune shift variables are expected.(but he formulae are so long that Mathematica in my labtop will breakdown, maybe the code need optimization)</a:t>
            </a:r>
            <a:endParaRPr lang="en-US" altLang="zh-CN" sz="1800" b="1" dirty="0">
              <a:latin typeface="Times New Roman" pitchFamily="2" charset="0"/>
              <a:sym typeface="Times New Roman" pitchFamily="2" charset="0"/>
            </a:endParaRPr>
          </a:p>
          <a:p>
            <a:pPr lvl="0" defTabSz="914400">
              <a:lnSpc>
                <a:spcPct val="150000"/>
              </a:lnSpc>
            </a:pPr>
            <a:endParaRPr lang="en-US" altLang="zh-CN" sz="1800" b="1" dirty="0">
              <a:latin typeface="Times New Roman" pitchFamily="2" charset="0"/>
              <a:sym typeface="Times New Roman" pitchFamily="2" charset="0"/>
            </a:endParaRPr>
          </a:p>
          <a:p>
            <a:pPr lvl="0" defTabSz="914400">
              <a:lnSpc>
                <a:spcPct val="150000"/>
              </a:lnSpc>
            </a:pPr>
            <a:endParaRPr lang="en-US" altLang="zh-CN" sz="1800" b="1" dirty="0">
              <a:latin typeface="Times New Roman" pitchFamily="2" charset="0"/>
              <a:sym typeface="Times New Roman" pitchFamily="2" charset="0"/>
            </a:endParaRPr>
          </a:p>
        </p:txBody>
      </p:sp>
    </p:spTree>
  </p:cSld>
  <p:clrMapOvr>
    <a:masterClrMapping/>
  </p:clrMapOvr>
  <p:transition advTm="2997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7649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19288" y="1196340"/>
            <a:ext cx="4616450" cy="437197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27650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9238" y="1268413"/>
            <a:ext cx="3752850" cy="3924300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  <p:transition>
    <p:split orient="vert"/>
  </p:transition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699</Words>
  <Application>WPS 演示</Application>
  <PresentationFormat>宽屏</PresentationFormat>
  <Paragraphs>20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Mainring prograss</vt:lpstr>
      <vt:lpstr>Mainring prograss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BIAN</dc:creator>
  <cp:lastModifiedBy>BIAN</cp:lastModifiedBy>
  <cp:revision>4</cp:revision>
  <dcterms:created xsi:type="dcterms:W3CDTF">2016-04-21T02:19:00Z</dcterms:created>
  <dcterms:modified xsi:type="dcterms:W3CDTF">2016-05-06T01:55:37Z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2052-10.1.0.5603</vt:lpwstr>
  </property>
</Properties>
</file>