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44"/>
  </p:notesMasterIdLst>
  <p:handoutMasterIdLst>
    <p:handoutMasterId r:id="rId45"/>
  </p:handoutMasterIdLst>
  <p:sldIdLst>
    <p:sldId id="424" r:id="rId3"/>
    <p:sldId id="466" r:id="rId4"/>
    <p:sldId id="726" r:id="rId5"/>
    <p:sldId id="859" r:id="rId6"/>
    <p:sldId id="860" r:id="rId7"/>
    <p:sldId id="861" r:id="rId8"/>
    <p:sldId id="862" r:id="rId9"/>
    <p:sldId id="863" r:id="rId10"/>
    <p:sldId id="703" r:id="rId11"/>
    <p:sldId id="801" r:id="rId12"/>
    <p:sldId id="802" r:id="rId13"/>
    <p:sldId id="803" r:id="rId14"/>
    <p:sldId id="707" r:id="rId15"/>
    <p:sldId id="835" r:id="rId16"/>
    <p:sldId id="836" r:id="rId17"/>
    <p:sldId id="837" r:id="rId18"/>
    <p:sldId id="715" r:id="rId19"/>
    <p:sldId id="838" r:id="rId20"/>
    <p:sldId id="842" r:id="rId21"/>
    <p:sldId id="843" r:id="rId22"/>
    <p:sldId id="844" r:id="rId23"/>
    <p:sldId id="845" r:id="rId24"/>
    <p:sldId id="846" r:id="rId25"/>
    <p:sldId id="839" r:id="rId26"/>
    <p:sldId id="841" r:id="rId27"/>
    <p:sldId id="840" r:id="rId28"/>
    <p:sldId id="858" r:id="rId29"/>
    <p:sldId id="847" r:id="rId30"/>
    <p:sldId id="848" r:id="rId31"/>
    <p:sldId id="596" r:id="rId32"/>
    <p:sldId id="850" r:id="rId33"/>
    <p:sldId id="851" r:id="rId34"/>
    <p:sldId id="806" r:id="rId35"/>
    <p:sldId id="852" r:id="rId36"/>
    <p:sldId id="853" r:id="rId37"/>
    <p:sldId id="854" r:id="rId38"/>
    <p:sldId id="855" r:id="rId39"/>
    <p:sldId id="856" r:id="rId40"/>
    <p:sldId id="857" r:id="rId41"/>
    <p:sldId id="849" r:id="rId42"/>
    <p:sldId id="834" r:id="rId43"/>
  </p:sldIdLst>
  <p:sldSz cx="9906000" cy="6858000" type="A4"/>
  <p:notesSz cx="6757988" cy="9866313"/>
  <p:defaultTextStyle>
    <a:defPPr>
      <a:defRPr lang="zh-CN"/>
    </a:defPPr>
    <a:lvl1pPr algn="l" rtl="0" fontAlgn="base">
      <a:spcBef>
        <a:spcPct val="20000"/>
      </a:spcBef>
      <a:spcAft>
        <a:spcPct val="0"/>
      </a:spcAft>
      <a:defRPr sz="3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20000"/>
      </a:spcBef>
      <a:spcAft>
        <a:spcPct val="0"/>
      </a:spcAft>
      <a:defRPr sz="3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20000"/>
      </a:spcBef>
      <a:spcAft>
        <a:spcPct val="0"/>
      </a:spcAft>
      <a:defRPr sz="3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20000"/>
      </a:spcBef>
      <a:spcAft>
        <a:spcPct val="0"/>
      </a:spcAft>
      <a:defRPr sz="3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20000"/>
      </a:spcBef>
      <a:spcAft>
        <a:spcPct val="0"/>
      </a:spcAft>
      <a:defRPr sz="3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2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880">
          <p15:clr>
            <a:srgbClr val="A4A3A4"/>
          </p15:clr>
        </p15:guide>
        <p15:guide id="2" pos="2400">
          <p15:clr>
            <a:srgbClr val="A4A3A4"/>
          </p15:clr>
        </p15:guide>
      </p15:sldGuideLst>
    </p:ext>
    <p:ext uri="{2D200454-40CA-4A62-9FC3-DE9A4176ACB9}">
      <p15:notesGuideLst xmlns:p15="http://schemas.microsoft.com/office/powerpoint/2012/main">
        <p15:guide id="1" orient="horz" pos="3108">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8000"/>
    <a:srgbClr val="A50021"/>
    <a:srgbClr val="660033"/>
    <a:srgbClr val="663300"/>
    <a:srgbClr val="CC9900"/>
    <a:srgbClr val="CC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33" autoAdjust="0"/>
    <p:restoredTop sz="94660"/>
  </p:normalViewPr>
  <p:slideViewPr>
    <p:cSldViewPr>
      <p:cViewPr varScale="1">
        <p:scale>
          <a:sx n="113" d="100"/>
          <a:sy n="113" d="100"/>
        </p:scale>
        <p:origin x="114" y="96"/>
      </p:cViewPr>
      <p:guideLst>
        <p:guide orient="horz" pos="2880"/>
        <p:guide pos="240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37" d="100"/>
          <a:sy n="37" d="100"/>
        </p:scale>
        <p:origin x="-1090" y="-58"/>
      </p:cViewPr>
      <p:guideLst>
        <p:guide orient="horz" pos="3108"/>
        <p:guide pos="21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27350"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0"/>
              </a:spcBef>
              <a:defRPr kumimoji="1" sz="1200"/>
            </a:lvl1pPr>
          </a:lstStyle>
          <a:p>
            <a:endParaRPr lang="en-US" altLang="zh-CN"/>
          </a:p>
        </p:txBody>
      </p:sp>
      <p:sp>
        <p:nvSpPr>
          <p:cNvPr id="3075" name="Rectangle 3"/>
          <p:cNvSpPr>
            <a:spLocks noGrp="1" noChangeArrowheads="1"/>
          </p:cNvSpPr>
          <p:nvPr>
            <p:ph type="dt" sz="quarter" idx="1"/>
          </p:nvPr>
        </p:nvSpPr>
        <p:spPr bwMode="auto">
          <a:xfrm>
            <a:off x="3830638" y="0"/>
            <a:ext cx="2927350"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kumimoji="1" sz="1200"/>
            </a:lvl1pPr>
          </a:lstStyle>
          <a:p>
            <a:endParaRPr lang="en-US" altLang="zh-CN"/>
          </a:p>
        </p:txBody>
      </p:sp>
      <p:sp>
        <p:nvSpPr>
          <p:cNvPr id="3076" name="Rectangle 4"/>
          <p:cNvSpPr>
            <a:spLocks noGrp="1" noChangeArrowheads="1"/>
          </p:cNvSpPr>
          <p:nvPr>
            <p:ph type="ftr" sz="quarter" idx="2"/>
          </p:nvPr>
        </p:nvSpPr>
        <p:spPr bwMode="auto">
          <a:xfrm>
            <a:off x="0" y="9372600"/>
            <a:ext cx="2927350"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0"/>
              </a:spcBef>
              <a:defRPr kumimoji="1" sz="1200"/>
            </a:lvl1pPr>
          </a:lstStyle>
          <a:p>
            <a:endParaRPr lang="en-US" altLang="zh-CN"/>
          </a:p>
        </p:txBody>
      </p:sp>
      <p:sp>
        <p:nvSpPr>
          <p:cNvPr id="3077" name="Rectangle 5"/>
          <p:cNvSpPr>
            <a:spLocks noGrp="1" noChangeArrowheads="1"/>
          </p:cNvSpPr>
          <p:nvPr>
            <p:ph type="sldNum" sz="quarter" idx="3"/>
          </p:nvPr>
        </p:nvSpPr>
        <p:spPr bwMode="auto">
          <a:xfrm>
            <a:off x="3830638" y="9372600"/>
            <a:ext cx="2927350"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kumimoji="1" sz="1200"/>
            </a:lvl1pPr>
          </a:lstStyle>
          <a:p>
            <a:fld id="{CB5236A6-8CDA-4243-84C6-9597A9BC64C1}" type="slidenum">
              <a:rPr lang="en-US" altLang="zh-CN"/>
              <a:pPr/>
              <a:t>‹#›</a:t>
            </a:fld>
            <a:endParaRPr lang="en-US" altLang="zh-CN"/>
          </a:p>
        </p:txBody>
      </p:sp>
    </p:spTree>
    <p:extLst>
      <p:ext uri="{BB962C8B-B14F-4D97-AF65-F5344CB8AC3E}">
        <p14:creationId xmlns:p14="http://schemas.microsoft.com/office/powerpoint/2010/main" val="3031667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27350"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0"/>
              </a:spcBef>
              <a:defRPr kumimoji="1" sz="1200"/>
            </a:lvl1pPr>
          </a:lstStyle>
          <a:p>
            <a:endParaRPr lang="en-US" altLang="zh-CN"/>
          </a:p>
        </p:txBody>
      </p:sp>
      <p:sp>
        <p:nvSpPr>
          <p:cNvPr id="2051" name="Rectangle 3"/>
          <p:cNvSpPr>
            <a:spLocks noGrp="1" noChangeArrowheads="1"/>
          </p:cNvSpPr>
          <p:nvPr>
            <p:ph type="dt" idx="1"/>
          </p:nvPr>
        </p:nvSpPr>
        <p:spPr bwMode="auto">
          <a:xfrm>
            <a:off x="3830638" y="0"/>
            <a:ext cx="2927350"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kumimoji="1" sz="1200"/>
            </a:lvl1pPr>
          </a:lstStyle>
          <a:p>
            <a:endParaRPr lang="en-US" altLang="zh-CN"/>
          </a:p>
        </p:txBody>
      </p:sp>
      <p:sp>
        <p:nvSpPr>
          <p:cNvPr id="2052" name="Rectangle 4"/>
          <p:cNvSpPr>
            <a:spLocks noGrp="1" noRot="1" noChangeAspect="1" noChangeArrowheads="1"/>
          </p:cNvSpPr>
          <p:nvPr>
            <p:ph type="sldImg" idx="2"/>
          </p:nvPr>
        </p:nvSpPr>
        <p:spPr bwMode="auto">
          <a:xfrm>
            <a:off x="706438" y="739775"/>
            <a:ext cx="5343525" cy="3698875"/>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00113" y="4686300"/>
            <a:ext cx="4957762" cy="444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单击以编辑母版文本样式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4" name="Rectangle 6"/>
          <p:cNvSpPr>
            <a:spLocks noGrp="1" noChangeArrowheads="1"/>
          </p:cNvSpPr>
          <p:nvPr>
            <p:ph type="ftr" sz="quarter" idx="4"/>
          </p:nvPr>
        </p:nvSpPr>
        <p:spPr bwMode="auto">
          <a:xfrm>
            <a:off x="0" y="9372600"/>
            <a:ext cx="2927350"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0"/>
              </a:spcBef>
              <a:defRPr kumimoji="1" sz="1200"/>
            </a:lvl1pPr>
          </a:lstStyle>
          <a:p>
            <a:endParaRPr lang="en-US" altLang="zh-CN"/>
          </a:p>
        </p:txBody>
      </p:sp>
      <p:sp>
        <p:nvSpPr>
          <p:cNvPr id="2055" name="Rectangle 7"/>
          <p:cNvSpPr>
            <a:spLocks noGrp="1" noChangeArrowheads="1"/>
          </p:cNvSpPr>
          <p:nvPr>
            <p:ph type="sldNum" sz="quarter" idx="5"/>
          </p:nvPr>
        </p:nvSpPr>
        <p:spPr bwMode="auto">
          <a:xfrm>
            <a:off x="3830638" y="9372600"/>
            <a:ext cx="2927350"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kumimoji="1" sz="1200"/>
            </a:lvl1pPr>
          </a:lstStyle>
          <a:p>
            <a:fld id="{7F1C9E86-B771-4DAD-A0FC-7D1F0C073B6B}" type="slidenum">
              <a:rPr lang="en-US" altLang="zh-CN"/>
              <a:pPr/>
              <a:t>‹#›</a:t>
            </a:fld>
            <a:endParaRPr lang="en-US" altLang="zh-CN"/>
          </a:p>
        </p:txBody>
      </p:sp>
    </p:spTree>
    <p:extLst>
      <p:ext uri="{BB962C8B-B14F-4D97-AF65-F5344CB8AC3E}">
        <p14:creationId xmlns:p14="http://schemas.microsoft.com/office/powerpoint/2010/main" val="33648557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2094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5146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87064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8250" y="1122363"/>
            <a:ext cx="74295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28924944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31825402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692150"/>
            <a:ext cx="2228850" cy="5434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692150"/>
            <a:ext cx="6534150" cy="54340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32018979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95300" y="692150"/>
            <a:ext cx="8915400" cy="649288"/>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95300" y="1600200"/>
            <a:ext cx="8915400" cy="4525963"/>
          </a:xfrm>
        </p:spPr>
        <p:txBody>
          <a:bodyPr/>
          <a:lstStyle/>
          <a:p>
            <a:endParaRPr lang="zh-CN" altLang="en-US"/>
          </a:p>
        </p:txBody>
      </p:sp>
      <p:sp>
        <p:nvSpPr>
          <p:cNvPr id="4" name="日期占位符 3"/>
          <p:cNvSpPr>
            <a:spLocks noGrp="1"/>
          </p:cNvSpPr>
          <p:nvPr>
            <p:ph type="dt" sz="half" idx="10"/>
          </p:nvPr>
        </p:nvSpPr>
        <p:spPr>
          <a:xfrm>
            <a:off x="495300" y="6245225"/>
            <a:ext cx="2311400"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3384550" y="6245225"/>
            <a:ext cx="31369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7099300" y="6245225"/>
            <a:ext cx="2311400" cy="476250"/>
          </a:xfrm>
        </p:spPr>
        <p:txBody>
          <a:bodyPr/>
          <a:lstStyle>
            <a:lvl1pPr>
              <a:defRPr/>
            </a:lvl1pPr>
          </a:lstStyle>
          <a:p>
            <a:endParaRPr lang="zh-CN" altLang="zh-CN"/>
          </a:p>
        </p:txBody>
      </p:sp>
    </p:spTree>
    <p:extLst>
      <p:ext uri="{BB962C8B-B14F-4D97-AF65-F5344CB8AC3E}">
        <p14:creationId xmlns:p14="http://schemas.microsoft.com/office/powerpoint/2010/main" val="28648501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692150"/>
            <a:ext cx="8915400" cy="64928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95300" y="1600200"/>
            <a:ext cx="43815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9200" y="1600200"/>
            <a:ext cx="43815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95300" y="6245225"/>
            <a:ext cx="23114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384550" y="6245225"/>
            <a:ext cx="31369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7099300" y="6245225"/>
            <a:ext cx="2311400" cy="476250"/>
          </a:xfrm>
        </p:spPr>
        <p:txBody>
          <a:bodyPr/>
          <a:lstStyle>
            <a:lvl1pPr>
              <a:defRPr/>
            </a:lvl1pPr>
          </a:lstStyle>
          <a:p>
            <a:endParaRPr lang="zh-CN" altLang="zh-CN"/>
          </a:p>
        </p:txBody>
      </p:sp>
    </p:spTree>
    <p:extLst>
      <p:ext uri="{BB962C8B-B14F-4D97-AF65-F5344CB8AC3E}">
        <p14:creationId xmlns:p14="http://schemas.microsoft.com/office/powerpoint/2010/main" val="21739322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8250" y="1122363"/>
            <a:ext cx="74295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40634818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30413011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76275" y="1709738"/>
            <a:ext cx="8543925"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14369157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42950" y="1981200"/>
            <a:ext cx="413385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9200" y="1981200"/>
            <a:ext cx="413385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32456175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2625" y="365125"/>
            <a:ext cx="8543925"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82625" y="2505075"/>
            <a:ext cx="419100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14913" y="2505075"/>
            <a:ext cx="42116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186031987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8974137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41923400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1694018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625" y="457200"/>
            <a:ext cx="3194050"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37053341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625" y="457200"/>
            <a:ext cx="3194050"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358809230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29013892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8025" y="609600"/>
            <a:ext cx="2105025"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42950" y="609600"/>
            <a:ext cx="6162675"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210921775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742950" y="609600"/>
            <a:ext cx="84201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742950" y="1981200"/>
            <a:ext cx="413385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5029200" y="1981200"/>
            <a:ext cx="413385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5029200" y="4114800"/>
            <a:ext cx="413385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742950" y="6248400"/>
            <a:ext cx="2063750" cy="457200"/>
          </a:xfrm>
        </p:spPr>
        <p:txBody>
          <a:bodyPr/>
          <a:lstStyle>
            <a:lvl1pPr>
              <a:defRPr/>
            </a:lvl1pPr>
          </a:lstStyle>
          <a:p>
            <a:endParaRPr lang="en-US" altLang="zh-CN"/>
          </a:p>
        </p:txBody>
      </p:sp>
      <p:sp>
        <p:nvSpPr>
          <p:cNvPr id="7" name="页脚占位符 6"/>
          <p:cNvSpPr>
            <a:spLocks noGrp="1"/>
          </p:cNvSpPr>
          <p:nvPr>
            <p:ph type="ftr" sz="quarter" idx="11"/>
          </p:nvPr>
        </p:nvSpPr>
        <p:spPr>
          <a:xfrm>
            <a:off x="3384550" y="6248400"/>
            <a:ext cx="3136900" cy="4572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7099300" y="6248400"/>
            <a:ext cx="2063750" cy="457200"/>
          </a:xfrm>
        </p:spPr>
        <p:txBody>
          <a:bodyPr/>
          <a:lstStyle>
            <a:lvl1pPr>
              <a:defRPr/>
            </a:lvl1pPr>
          </a:lstStyle>
          <a:p>
            <a:endParaRPr lang="zh-CN" altLang="zh-CN"/>
          </a:p>
        </p:txBody>
      </p:sp>
    </p:spTree>
    <p:extLst>
      <p:ext uri="{BB962C8B-B14F-4D97-AF65-F5344CB8AC3E}">
        <p14:creationId xmlns:p14="http://schemas.microsoft.com/office/powerpoint/2010/main" val="3648525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76275" y="1709738"/>
            <a:ext cx="8543925"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15411262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0"/>
            <a:ext cx="43815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9200" y="1600200"/>
            <a:ext cx="43815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4076169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2625" y="365125"/>
            <a:ext cx="8543925"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82625" y="2505075"/>
            <a:ext cx="419100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14913" y="2505075"/>
            <a:ext cx="42116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37185483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9229754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14221574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625" y="457200"/>
            <a:ext cx="3194050"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11863780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625" y="457200"/>
            <a:ext cx="3194050"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endParaRPr lang="zh-CN" altLang="zh-CN"/>
          </a:p>
        </p:txBody>
      </p:sp>
    </p:spTree>
    <p:extLst>
      <p:ext uri="{BB962C8B-B14F-4D97-AF65-F5344CB8AC3E}">
        <p14:creationId xmlns:p14="http://schemas.microsoft.com/office/powerpoint/2010/main" val="8938506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3954" name="Rectangle 2"/>
          <p:cNvSpPr>
            <a:spLocks noChangeArrowheads="1"/>
          </p:cNvSpPr>
          <p:nvPr userDrawn="1"/>
        </p:nvSpPr>
        <p:spPr bwMode="auto">
          <a:xfrm>
            <a:off x="0" y="0"/>
            <a:ext cx="9906000" cy="476250"/>
          </a:xfrm>
          <a:prstGeom prst="rect">
            <a:avLst/>
          </a:prstGeom>
          <a:solidFill>
            <a:srgbClr val="3399FF"/>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3955" name="Rectangle 3"/>
          <p:cNvSpPr>
            <a:spLocks noGrp="1" noChangeArrowheads="1"/>
          </p:cNvSpPr>
          <p:nvPr>
            <p:ph type="title"/>
          </p:nvPr>
        </p:nvSpPr>
        <p:spPr bwMode="auto">
          <a:xfrm>
            <a:off x="495300" y="692150"/>
            <a:ext cx="89154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53956" name="Rectangle 4"/>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5D5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53957" name="Rectangle 5"/>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endParaRPr lang="en-US" altLang="zh-CN"/>
          </a:p>
        </p:txBody>
      </p:sp>
      <p:sp>
        <p:nvSpPr>
          <p:cNvPr id="253958" name="Rectangle 6"/>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atin typeface="+mn-lt"/>
              </a:defRPr>
            </a:lvl1pPr>
          </a:lstStyle>
          <a:p>
            <a:endParaRPr lang="en-US" altLang="zh-CN"/>
          </a:p>
        </p:txBody>
      </p:sp>
      <p:sp>
        <p:nvSpPr>
          <p:cNvPr id="253959" name="Rectangle 7"/>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endParaRPr lang="zh-CN" altLang="zh-CN"/>
          </a:p>
        </p:txBody>
      </p:sp>
      <p:sp>
        <p:nvSpPr>
          <p:cNvPr id="253960" name="Rectangle 8"/>
          <p:cNvSpPr>
            <a:spLocks noChangeArrowheads="1"/>
          </p:cNvSpPr>
          <p:nvPr userDrawn="1"/>
        </p:nvSpPr>
        <p:spPr bwMode="auto">
          <a:xfrm>
            <a:off x="0" y="6742113"/>
            <a:ext cx="9906000" cy="115887"/>
          </a:xfrm>
          <a:prstGeom prst="rect">
            <a:avLst/>
          </a:prstGeom>
          <a:solidFill>
            <a:srgbClr val="3399FF"/>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253961" name="Picture 9" descr="输出向导-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100" y="44450"/>
            <a:ext cx="2808288" cy="3651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4" r:id="rId12"/>
    <p:sldLayoutId id="2147483675" r:id="rId13"/>
  </p:sldLayoutIdLst>
  <p:transition/>
  <p:timing>
    <p:tnLst>
      <p:par>
        <p:cTn id="1" dur="indefinite" restart="never" nodeType="tmRoot"/>
      </p:par>
    </p:tnLst>
  </p:timing>
  <p:txStyles>
    <p:titleStyle>
      <a:lvl1pPr algn="ctr" rtl="0" fontAlgn="base">
        <a:spcBef>
          <a:spcPct val="0"/>
        </a:spcBef>
        <a:spcAft>
          <a:spcPct val="0"/>
        </a:spcAft>
        <a:defRPr sz="3600" b="1" kern="1200">
          <a:solidFill>
            <a:srgbClr val="FF3300"/>
          </a:solidFill>
          <a:latin typeface="+mj-lt"/>
          <a:ea typeface="+mj-ea"/>
          <a:cs typeface="+mj-cs"/>
        </a:defRPr>
      </a:lvl1pPr>
      <a:lvl2pPr algn="ctr" rtl="0" fontAlgn="base">
        <a:spcBef>
          <a:spcPct val="0"/>
        </a:spcBef>
        <a:spcAft>
          <a:spcPct val="0"/>
        </a:spcAft>
        <a:defRPr sz="3600" b="1">
          <a:solidFill>
            <a:srgbClr val="FF3300"/>
          </a:solidFill>
          <a:latin typeface="Arial" panose="020B0604020202020204" pitchFamily="34" charset="0"/>
          <a:ea typeface="宋体" panose="02010600030101010101" pitchFamily="2" charset="-122"/>
        </a:defRPr>
      </a:lvl2pPr>
      <a:lvl3pPr algn="ctr" rtl="0" fontAlgn="base">
        <a:spcBef>
          <a:spcPct val="0"/>
        </a:spcBef>
        <a:spcAft>
          <a:spcPct val="0"/>
        </a:spcAft>
        <a:defRPr sz="3600" b="1">
          <a:solidFill>
            <a:srgbClr val="FF3300"/>
          </a:solidFill>
          <a:latin typeface="Arial" panose="020B0604020202020204" pitchFamily="34" charset="0"/>
          <a:ea typeface="宋体" panose="02010600030101010101" pitchFamily="2" charset="-122"/>
        </a:defRPr>
      </a:lvl3pPr>
      <a:lvl4pPr algn="ctr" rtl="0" fontAlgn="base">
        <a:spcBef>
          <a:spcPct val="0"/>
        </a:spcBef>
        <a:spcAft>
          <a:spcPct val="0"/>
        </a:spcAft>
        <a:defRPr sz="3600" b="1">
          <a:solidFill>
            <a:srgbClr val="FF3300"/>
          </a:solidFill>
          <a:latin typeface="Arial" panose="020B0604020202020204" pitchFamily="34" charset="0"/>
          <a:ea typeface="宋体" panose="02010600030101010101" pitchFamily="2" charset="-122"/>
        </a:defRPr>
      </a:lvl4pPr>
      <a:lvl5pPr algn="ctr" rtl="0" fontAlgn="base">
        <a:spcBef>
          <a:spcPct val="0"/>
        </a:spcBef>
        <a:spcAft>
          <a:spcPct val="0"/>
        </a:spcAft>
        <a:defRPr sz="3600" b="1">
          <a:solidFill>
            <a:srgbClr val="FF3300"/>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600" b="1">
          <a:solidFill>
            <a:srgbClr val="FF3300"/>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600" b="1">
          <a:solidFill>
            <a:srgbClr val="FF3300"/>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600" b="1">
          <a:solidFill>
            <a:srgbClr val="FF3300"/>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600" b="1">
          <a:solidFill>
            <a:srgbClr val="FF3300"/>
          </a:solidFill>
          <a:latin typeface="Arial" panose="020B0604020202020204" pitchFamily="34" charset="0"/>
          <a:ea typeface="宋体" panose="02010600030101010101" pitchFamily="2" charset="-122"/>
        </a:defRPr>
      </a:lvl9pPr>
    </p:titleStyle>
    <p:bodyStyle>
      <a:lvl1pPr marL="342900" indent="-342900" algn="l" rtl="0" fontAlgn="base">
        <a:spcBef>
          <a:spcPct val="10000"/>
        </a:spcBef>
        <a:spcAft>
          <a:spcPct val="30000"/>
        </a:spcAft>
        <a:buChar char="•"/>
        <a:defRPr sz="2600" b="1" kern="1200">
          <a:solidFill>
            <a:srgbClr val="000099"/>
          </a:solidFill>
          <a:latin typeface="+mn-lt"/>
          <a:ea typeface="+mn-ea"/>
          <a:cs typeface="+mn-cs"/>
        </a:defRPr>
      </a:lvl1pPr>
      <a:lvl2pPr marL="742950" indent="-285750" algn="l" rtl="0" fontAlgn="base">
        <a:spcBef>
          <a:spcPct val="20000"/>
        </a:spcBef>
        <a:spcAft>
          <a:spcPct val="0"/>
        </a:spcAft>
        <a:buChar char="–"/>
        <a:defRPr sz="2400" b="1" kern="1200">
          <a:solidFill>
            <a:srgbClr val="009900"/>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单击以编辑</a:t>
            </a:r>
            <a:r>
              <a:rPr lang="zh-CN" altLang="en-US" smtClean="0"/>
              <a:t>母版标题样式</a:t>
            </a:r>
          </a:p>
        </p:txBody>
      </p:sp>
      <p:sp>
        <p:nvSpPr>
          <p:cNvPr id="491523"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单击以编辑母版文本样式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91524" name="Rectangle 4"/>
          <p:cNvSpPr>
            <a:spLocks noGrp="1" noChangeArrowheads="1"/>
          </p:cNvSpPr>
          <p:nvPr>
            <p:ph type="dt" sz="half" idx="2"/>
          </p:nvPr>
        </p:nvSpPr>
        <p:spPr bwMode="auto">
          <a:xfrm>
            <a:off x="742950" y="6248400"/>
            <a:ext cx="2063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kumimoji="1" sz="1400"/>
            </a:lvl1pPr>
          </a:lstStyle>
          <a:p>
            <a:endParaRPr lang="en-US" altLang="zh-CN"/>
          </a:p>
        </p:txBody>
      </p:sp>
      <p:sp>
        <p:nvSpPr>
          <p:cNvPr id="491525" name="Rectangle 5"/>
          <p:cNvSpPr>
            <a:spLocks noGrp="1" noChangeArrowheads="1"/>
          </p:cNvSpPr>
          <p:nvPr>
            <p:ph type="ftr" sz="quarter" idx="3"/>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kumimoji="1" sz="1400"/>
            </a:lvl1pPr>
          </a:lstStyle>
          <a:p>
            <a:endParaRPr lang="en-US" altLang="zh-CN"/>
          </a:p>
        </p:txBody>
      </p:sp>
      <p:sp>
        <p:nvSpPr>
          <p:cNvPr id="491526" name="Rectangle 6"/>
          <p:cNvSpPr>
            <a:spLocks noGrp="1" noChangeArrowheads="1"/>
          </p:cNvSpPr>
          <p:nvPr>
            <p:ph type="sldNum" sz="quarter" idx="4"/>
          </p:nvPr>
        </p:nvSpPr>
        <p:spPr bwMode="auto">
          <a:xfrm>
            <a:off x="7099300" y="6248400"/>
            <a:ext cx="2063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kumimoji="1" sz="1400"/>
            </a:lvl1pPr>
          </a:lstStyle>
          <a:p>
            <a:endParaRPr lang="zh-CN" altLang="zh-CN"/>
          </a:p>
        </p:txBody>
      </p:sp>
      <p:sp>
        <p:nvSpPr>
          <p:cNvPr id="491527" name="Rectangle 7"/>
          <p:cNvSpPr>
            <a:spLocks noChangeArrowheads="1"/>
          </p:cNvSpPr>
          <p:nvPr userDrawn="1"/>
        </p:nvSpPr>
        <p:spPr bwMode="auto">
          <a:xfrm>
            <a:off x="0" y="0"/>
            <a:ext cx="9906000" cy="476250"/>
          </a:xfrm>
          <a:prstGeom prst="rect">
            <a:avLst/>
          </a:prstGeom>
          <a:solidFill>
            <a:srgbClr val="3399FF"/>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1528" name="Rectangle 8"/>
          <p:cNvSpPr>
            <a:spLocks noChangeArrowheads="1"/>
          </p:cNvSpPr>
          <p:nvPr userDrawn="1"/>
        </p:nvSpPr>
        <p:spPr bwMode="auto">
          <a:xfrm>
            <a:off x="0" y="6742113"/>
            <a:ext cx="9906000" cy="115887"/>
          </a:xfrm>
          <a:prstGeom prst="rect">
            <a:avLst/>
          </a:prstGeom>
          <a:solidFill>
            <a:srgbClr val="3399FF"/>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491529" name="Picture 9" descr="输出向导-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 y="44450"/>
            <a:ext cx="2808288" cy="3651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Lst>
  <p:transition/>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49.emf"/></Relationships>
</file>

<file path=ppt/slides/_rels/slide24.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15.xml"/><Relationship Id="rId4" Type="http://schemas.openxmlformats.org/officeDocument/2006/relationships/image" Target="../media/image70.jpeg"/></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5.xml"/><Relationship Id="rId5" Type="http://schemas.openxmlformats.org/officeDocument/2006/relationships/image" Target="../media/image75.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5.xml"/><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79.emf"/></Relationships>
</file>

<file path=ppt/slides/_rels/slide38.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2.xml"/><Relationship Id="rId7"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emf"/><Relationship Id="rId10" Type="http://schemas.openxmlformats.org/officeDocument/2006/relationships/image" Target="../media/image21.jpg"/><Relationship Id="rId4" Type="http://schemas.openxmlformats.org/officeDocument/2006/relationships/oleObject" Target="../embeddings/Microsoft_Word_97_-_2003___1.doc"/><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3"/>
          <p:cNvSpPr>
            <a:spLocks noGrp="1" noChangeArrowheads="1"/>
          </p:cNvSpPr>
          <p:nvPr>
            <p:ph type="title"/>
          </p:nvPr>
        </p:nvSpPr>
        <p:spPr>
          <a:xfrm>
            <a:off x="45611" y="1124744"/>
            <a:ext cx="9827055" cy="2160239"/>
          </a:xfrm>
        </p:spPr>
        <p:txBody>
          <a:bodyPr/>
          <a:lstStyle/>
          <a:p>
            <a:pPr>
              <a:lnSpc>
                <a:spcPct val="110000"/>
              </a:lnSpc>
              <a:spcBef>
                <a:spcPct val="20000"/>
              </a:spcBef>
            </a:pPr>
            <a:r>
              <a:rPr lang="en-GB" altLang="zh-CN" sz="4000" dirty="0" smtClean="0">
                <a:solidFill>
                  <a:srgbClr val="0000FF"/>
                </a:solidFill>
                <a:latin typeface="Times New Roman" panose="02020603050405020304" pitchFamily="18" charset="0"/>
                <a:cs typeface="Times New Roman" panose="02020603050405020304" pitchFamily="18" charset="0"/>
              </a:rPr>
              <a:t>BEPCII </a:t>
            </a:r>
            <a:r>
              <a:rPr lang="zh-CN" altLang="en-US" sz="4000" dirty="0" smtClean="0">
                <a:solidFill>
                  <a:srgbClr val="0000FF"/>
                </a:solidFill>
                <a:latin typeface="Times New Roman" panose="02020603050405020304" pitchFamily="18" charset="0"/>
                <a:cs typeface="Times New Roman" panose="02020603050405020304" pitchFamily="18" charset="0"/>
              </a:rPr>
              <a:t>设计与调试</a:t>
            </a:r>
            <a:r>
              <a:rPr lang="en-GB" altLang="zh-CN" sz="4000" dirty="0" smtClean="0">
                <a:solidFill>
                  <a:srgbClr val="0000FF"/>
                </a:solidFill>
                <a:latin typeface="Times New Roman" panose="02020603050405020304" pitchFamily="18" charset="0"/>
                <a:cs typeface="Times New Roman" panose="02020603050405020304" pitchFamily="18" charset="0"/>
              </a:rPr>
              <a:t> </a:t>
            </a:r>
            <a:endParaRPr lang="en-US" altLang="zh-CN" sz="4000" b="0" dirty="0">
              <a:solidFill>
                <a:srgbClr val="0000FF"/>
              </a:solidFill>
              <a:latin typeface="Times New Roman" panose="02020603050405020304" pitchFamily="18" charset="0"/>
              <a:ea typeface="华文彩云" panose="02010800040101010101" pitchFamily="2" charset="-122"/>
              <a:sym typeface="Symbol" panose="05050102010706020507" pitchFamily="18" charset="2"/>
            </a:endParaRPr>
          </a:p>
        </p:txBody>
      </p:sp>
      <p:sp>
        <p:nvSpPr>
          <p:cNvPr id="3" name="副标题 2"/>
          <p:cNvSpPr>
            <a:spLocks noGrp="1"/>
          </p:cNvSpPr>
          <p:nvPr/>
        </p:nvSpPr>
        <p:spPr bwMode="auto">
          <a:xfrm>
            <a:off x="1568624" y="3789040"/>
            <a:ext cx="6858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zh-CN" altLang="en-US" dirty="0" smtClean="0"/>
              <a:t>于程辉</a:t>
            </a:r>
            <a:endParaRPr lang="en-US" altLang="zh-CN" dirty="0" smtClean="0"/>
          </a:p>
          <a:p>
            <a:pPr eaLnBrk="1" hangingPunct="1"/>
            <a:r>
              <a:rPr lang="en-US" altLang="zh-CN" dirty="0" smtClean="0"/>
              <a:t> </a:t>
            </a:r>
            <a:r>
              <a:rPr lang="en-US" altLang="zh-CN" dirty="0" smtClean="0">
                <a:latin typeface="Times New Roman" panose="02020603050405020304" pitchFamily="18" charset="0"/>
              </a:rPr>
              <a:t>for the BEPCII accelerator team</a:t>
            </a:r>
          </a:p>
          <a:p>
            <a:pPr eaLnBrk="1" hangingPunct="1"/>
            <a:r>
              <a:rPr lang="en-US" altLang="zh-CN" dirty="0" smtClean="0">
                <a:latin typeface="Times New Roman" panose="02020603050405020304" pitchFamily="18" charset="0"/>
              </a:rPr>
              <a:t>June 24, </a:t>
            </a:r>
            <a:r>
              <a:rPr lang="en-US" altLang="zh-CN" dirty="0" smtClean="0">
                <a:latin typeface="Times New Roman" panose="02020603050405020304" pitchFamily="18" charset="0"/>
              </a:rPr>
              <a:t>2016</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ChangeArrowheads="1"/>
          </p:cNvSpPr>
          <p:nvPr/>
        </p:nvSpPr>
        <p:spPr bwMode="auto">
          <a:xfrm>
            <a:off x="128588" y="549275"/>
            <a:ext cx="95773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20000"/>
              </a:spcBef>
            </a:pPr>
            <a:r>
              <a:rPr kumimoji="0" lang="en-US" altLang="zh-CN" sz="3200" b="1" dirty="0" smtClean="0">
                <a:solidFill>
                  <a:srgbClr val="A50021"/>
                </a:solidFill>
                <a:latin typeface="Comic Sans MS" panose="030F0702030302020204" pitchFamily="66" charset="0"/>
              </a:rPr>
              <a:t>Integrated of IR in May 2008 </a:t>
            </a:r>
            <a:endParaRPr kumimoji="0" lang="en-US" altLang="zh-CN" sz="3200" b="1" baseline="30000" dirty="0">
              <a:solidFill>
                <a:srgbClr val="A50021"/>
              </a:solidFill>
              <a:latin typeface="Comic Sans MS" panose="030F0702030302020204" pitchFamily="66" charset="0"/>
            </a:endParaRPr>
          </a:p>
        </p:txBody>
      </p:sp>
      <p:pic>
        <p:nvPicPr>
          <p:cNvPr id="756739" name="Picture 3" descr="DSC_02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1268413"/>
            <a:ext cx="7056437"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body" idx="1"/>
          </p:nvPr>
        </p:nvSpPr>
        <p:spPr>
          <a:xfrm>
            <a:off x="0" y="1484784"/>
            <a:ext cx="9906000" cy="4319934"/>
          </a:xfrm>
        </p:spPr>
        <p:txBody>
          <a:bodyPr/>
          <a:lstStyle/>
          <a:p>
            <a:pPr lvl="1">
              <a:spcBef>
                <a:spcPct val="40000"/>
              </a:spcBef>
              <a:buSzPct val="70000"/>
              <a:buFont typeface="Wingdings" panose="05000000000000000000" pitchFamily="2" charset="2"/>
              <a:buChar char="ü"/>
            </a:pPr>
            <a:r>
              <a:rPr lang="zh-CN" altLang="zh-CN" sz="2000" dirty="0">
                <a:solidFill>
                  <a:srgbClr val="0000FF"/>
                </a:solidFill>
                <a:latin typeface="宋体" panose="02010600030101010101" pitchFamily="2" charset="-122"/>
              </a:rPr>
              <a:t>2008.6.22 -2008.12.18 </a:t>
            </a:r>
            <a:r>
              <a:rPr lang="en-US" altLang="zh-CN" sz="2000" dirty="0" smtClean="0">
                <a:solidFill>
                  <a:schemeClr val="tx1"/>
                </a:solidFill>
                <a:latin typeface="宋体" panose="02010600030101010101" pitchFamily="2" charset="-122"/>
              </a:rPr>
              <a:t>Luminosity </a:t>
            </a:r>
            <a:r>
              <a:rPr lang="en-US" altLang="zh-CN" sz="2000" dirty="0">
                <a:solidFill>
                  <a:schemeClr val="tx1"/>
                </a:solidFill>
                <a:latin typeface="宋体" panose="02010600030101010101" pitchFamily="2" charset="-122"/>
              </a:rPr>
              <a:t>commissioning &amp; Detector tuning</a:t>
            </a:r>
            <a:endParaRPr lang="zh-CN" altLang="zh-CN" sz="2000" dirty="0">
              <a:solidFill>
                <a:schemeClr val="tx1"/>
              </a:solidFill>
              <a:latin typeface="宋体" panose="02010600030101010101" pitchFamily="2" charset="-122"/>
            </a:endParaRPr>
          </a:p>
          <a:p>
            <a:pPr lvl="1">
              <a:spcBef>
                <a:spcPct val="40000"/>
              </a:spcBef>
              <a:buSzPct val="70000"/>
              <a:buFont typeface="Wingdings" panose="05000000000000000000" pitchFamily="2" charset="2"/>
              <a:buChar char="ü"/>
            </a:pPr>
            <a:r>
              <a:rPr lang="zh-CN" altLang="zh-CN" sz="2000" dirty="0">
                <a:solidFill>
                  <a:srgbClr val="0000FF"/>
                </a:solidFill>
                <a:latin typeface="宋体" panose="02010600030101010101" pitchFamily="2" charset="-122"/>
              </a:rPr>
              <a:t>2008.12.18-2009.1.20 </a:t>
            </a:r>
            <a:r>
              <a:rPr lang="en-US" altLang="zh-CN" sz="2000" dirty="0">
                <a:solidFill>
                  <a:srgbClr val="0000FF"/>
                </a:solidFill>
                <a:latin typeface="宋体" panose="02010600030101010101" pitchFamily="2" charset="-122"/>
              </a:rPr>
              <a:t> </a:t>
            </a:r>
            <a:r>
              <a:rPr lang="en-US" altLang="zh-CN" sz="2000" dirty="0">
                <a:solidFill>
                  <a:schemeClr val="tx1"/>
                </a:solidFill>
                <a:latin typeface="宋体" panose="02010600030101010101" pitchFamily="2" charset="-122"/>
              </a:rPr>
              <a:t>Synchrotron radiation operation for users</a:t>
            </a:r>
          </a:p>
          <a:p>
            <a:pPr lvl="1">
              <a:spcBef>
                <a:spcPct val="40000"/>
              </a:spcBef>
              <a:buSzPct val="70000"/>
              <a:buFont typeface="Wingdings" panose="05000000000000000000" pitchFamily="2" charset="2"/>
              <a:buChar char="ü"/>
            </a:pPr>
            <a:r>
              <a:rPr lang="en-US" altLang="zh-CN" sz="2000" dirty="0">
                <a:solidFill>
                  <a:srgbClr val="0000FF"/>
                </a:solidFill>
                <a:latin typeface="宋体" panose="02010600030101010101" pitchFamily="2" charset="-122"/>
              </a:rPr>
              <a:t>2009.1.20-2009.1.31</a:t>
            </a:r>
            <a:r>
              <a:rPr lang="en-US" altLang="zh-CN" sz="2000" dirty="0">
                <a:solidFill>
                  <a:schemeClr val="tx1"/>
                </a:solidFill>
                <a:latin typeface="宋体" panose="02010600030101010101" pitchFamily="2" charset="-122"/>
              </a:rPr>
              <a:t>   </a:t>
            </a:r>
            <a:r>
              <a:rPr lang="en-US" altLang="zh-CN" sz="2000" dirty="0" smtClean="0">
                <a:solidFill>
                  <a:schemeClr val="tx1"/>
                </a:solidFill>
                <a:latin typeface="宋体" panose="02010600030101010101" pitchFamily="2" charset="-122"/>
              </a:rPr>
              <a:t>Installed </a:t>
            </a:r>
            <a:r>
              <a:rPr lang="en-US" altLang="zh-CN" sz="2000" dirty="0">
                <a:solidFill>
                  <a:schemeClr val="tx1"/>
                </a:solidFill>
                <a:latin typeface="宋体" panose="02010600030101010101" pitchFamily="2" charset="-122"/>
              </a:rPr>
              <a:t>movable masks, remove profiles</a:t>
            </a:r>
            <a:endParaRPr lang="zh-CN" altLang="zh-CN" sz="2000" dirty="0">
              <a:solidFill>
                <a:schemeClr val="tx1"/>
              </a:solidFill>
              <a:latin typeface="宋体" panose="02010600030101010101" pitchFamily="2" charset="-122"/>
            </a:endParaRPr>
          </a:p>
          <a:p>
            <a:pPr lvl="1">
              <a:spcBef>
                <a:spcPct val="40000"/>
              </a:spcBef>
              <a:buSzPct val="70000"/>
              <a:buFont typeface="Wingdings" panose="05000000000000000000" pitchFamily="2" charset="2"/>
              <a:buChar char="ü"/>
            </a:pPr>
            <a:r>
              <a:rPr lang="zh-CN" altLang="zh-CN" sz="2000" dirty="0">
                <a:solidFill>
                  <a:srgbClr val="0000FF"/>
                </a:solidFill>
                <a:latin typeface="宋体" panose="02010600030101010101" pitchFamily="2" charset="-122"/>
              </a:rPr>
              <a:t>2009.2.1-2009.3</a:t>
            </a:r>
            <a:r>
              <a:rPr lang="zh-CN" altLang="zh-CN" sz="2000" dirty="0" smtClean="0">
                <a:solidFill>
                  <a:srgbClr val="0000FF"/>
                </a:solidFill>
                <a:latin typeface="宋体" panose="02010600030101010101" pitchFamily="2" charset="-122"/>
              </a:rPr>
              <a:t>.2  </a:t>
            </a:r>
            <a:r>
              <a:rPr lang="en-US" altLang="zh-CN" sz="2000" dirty="0" smtClean="0">
                <a:solidFill>
                  <a:srgbClr val="0000FF"/>
                </a:solidFill>
                <a:latin typeface="宋体" panose="02010600030101010101" pitchFamily="2" charset="-122"/>
              </a:rPr>
              <a:t>   </a:t>
            </a:r>
            <a:r>
              <a:rPr lang="en-US" altLang="zh-CN" sz="2000" dirty="0" smtClean="0">
                <a:solidFill>
                  <a:schemeClr val="tx1"/>
                </a:solidFill>
                <a:latin typeface="宋体" panose="02010600030101010101" pitchFamily="2" charset="-122"/>
              </a:rPr>
              <a:t>Luminosity commissioning @1.89GeV</a:t>
            </a:r>
            <a:endParaRPr lang="zh-CN" altLang="zh-CN" sz="2000" dirty="0">
              <a:solidFill>
                <a:schemeClr val="tx1"/>
              </a:solidFill>
              <a:latin typeface="宋体" panose="02010600030101010101" pitchFamily="2" charset="-122"/>
            </a:endParaRPr>
          </a:p>
          <a:p>
            <a:pPr lvl="1">
              <a:spcBef>
                <a:spcPct val="40000"/>
              </a:spcBef>
              <a:buSzPct val="70000"/>
              <a:buFont typeface="Wingdings" panose="05000000000000000000" pitchFamily="2" charset="2"/>
              <a:buChar char="ü"/>
            </a:pPr>
            <a:r>
              <a:rPr lang="zh-CN" altLang="zh-CN" sz="2000" dirty="0">
                <a:solidFill>
                  <a:srgbClr val="0000FF"/>
                </a:solidFill>
                <a:latin typeface="宋体" panose="02010600030101010101" pitchFamily="2" charset="-122"/>
              </a:rPr>
              <a:t>2009.3.2-2009.4</a:t>
            </a:r>
            <a:r>
              <a:rPr lang="en-US" altLang="zh-CN" sz="2000" dirty="0">
                <a:solidFill>
                  <a:srgbClr val="0000FF"/>
                </a:solidFill>
                <a:latin typeface="宋体" panose="02010600030101010101" pitchFamily="2" charset="-122"/>
              </a:rPr>
              <a:t>.</a:t>
            </a:r>
            <a:r>
              <a:rPr lang="zh-CN" altLang="zh-CN" sz="2000" dirty="0">
                <a:solidFill>
                  <a:srgbClr val="0000FF"/>
                </a:solidFill>
                <a:latin typeface="宋体" panose="02010600030101010101" pitchFamily="2" charset="-122"/>
              </a:rPr>
              <a:t>14  </a:t>
            </a:r>
            <a:r>
              <a:rPr lang="en-US" altLang="zh-CN" sz="2000" dirty="0">
                <a:solidFill>
                  <a:srgbClr val="0000FF"/>
                </a:solidFill>
                <a:latin typeface="宋体" panose="02010600030101010101" pitchFamily="2" charset="-122"/>
              </a:rPr>
              <a:t>  </a:t>
            </a:r>
            <a:r>
              <a:rPr lang="en-US" altLang="zh-CN" sz="2000" dirty="0">
                <a:solidFill>
                  <a:schemeClr val="tx1"/>
                </a:solidFill>
                <a:latin typeface="宋体" panose="02010600030101010101" pitchFamily="2" charset="-122"/>
              </a:rPr>
              <a:t>High energy physics,100M </a:t>
            </a:r>
            <a:r>
              <a:rPr lang="en-US" altLang="zh-CN" sz="2000" b="0" dirty="0">
                <a:solidFill>
                  <a:schemeClr val="tx1"/>
                </a:solidFill>
                <a:latin typeface="宋体" panose="02010600030101010101" pitchFamily="2" charset="-122"/>
                <a:sym typeface="Symbol" panose="05050102010706020507" pitchFamily="18" charset="2"/>
              </a:rPr>
              <a:t></a:t>
            </a:r>
            <a:r>
              <a:rPr lang="en-US" altLang="zh-CN" sz="2000" dirty="0">
                <a:solidFill>
                  <a:schemeClr val="tx1"/>
                </a:solidFill>
                <a:latin typeface="宋体" panose="02010600030101010101" pitchFamily="2" charset="-122"/>
                <a:sym typeface="Symbol" panose="05050102010706020507" pitchFamily="18" charset="2"/>
              </a:rPr>
              <a:t>(2S)events @1.84GeV </a:t>
            </a:r>
            <a:endParaRPr lang="zh-CN" altLang="zh-CN" sz="2000" dirty="0">
              <a:solidFill>
                <a:schemeClr val="tx1"/>
              </a:solidFill>
              <a:latin typeface="宋体" panose="02010600030101010101" pitchFamily="2" charset="-122"/>
            </a:endParaRPr>
          </a:p>
          <a:p>
            <a:pPr lvl="1">
              <a:spcBef>
                <a:spcPct val="40000"/>
              </a:spcBef>
              <a:buSzPct val="70000"/>
              <a:buFont typeface="Wingdings" panose="05000000000000000000" pitchFamily="2" charset="2"/>
              <a:buChar char="ü"/>
            </a:pPr>
            <a:r>
              <a:rPr lang="zh-CN" altLang="zh-CN" sz="2000" dirty="0">
                <a:solidFill>
                  <a:srgbClr val="0000FF"/>
                </a:solidFill>
                <a:latin typeface="宋体" panose="02010600030101010101" pitchFamily="2" charset="-122"/>
              </a:rPr>
              <a:t>2009.4.14-</a:t>
            </a:r>
            <a:r>
              <a:rPr lang="en-US" altLang="zh-CN" sz="2000" dirty="0">
                <a:solidFill>
                  <a:srgbClr val="0000FF"/>
                </a:solidFill>
                <a:latin typeface="宋体" panose="02010600030101010101" pitchFamily="2" charset="-122"/>
              </a:rPr>
              <a:t>2009.</a:t>
            </a:r>
            <a:r>
              <a:rPr lang="zh-CN" altLang="zh-CN" sz="2000" dirty="0">
                <a:solidFill>
                  <a:srgbClr val="0000FF"/>
                </a:solidFill>
                <a:latin typeface="宋体" panose="02010600030101010101" pitchFamily="2" charset="-122"/>
              </a:rPr>
              <a:t>5</a:t>
            </a:r>
            <a:r>
              <a:rPr lang="en-US" altLang="zh-CN" sz="2000" dirty="0">
                <a:solidFill>
                  <a:srgbClr val="0000FF"/>
                </a:solidFill>
                <a:latin typeface="宋体" panose="02010600030101010101" pitchFamily="2" charset="-122"/>
              </a:rPr>
              <a:t>.</a:t>
            </a:r>
            <a:r>
              <a:rPr lang="zh-CN" altLang="zh-CN" sz="2000" dirty="0">
                <a:solidFill>
                  <a:srgbClr val="0000FF"/>
                </a:solidFill>
                <a:latin typeface="宋体" panose="02010600030101010101" pitchFamily="2" charset="-122"/>
              </a:rPr>
              <a:t>19 </a:t>
            </a:r>
            <a:r>
              <a:rPr lang="en-US" altLang="zh-CN" sz="2000" dirty="0">
                <a:solidFill>
                  <a:srgbClr val="0000FF"/>
                </a:solidFill>
                <a:latin typeface="宋体" panose="02010600030101010101" pitchFamily="2" charset="-122"/>
              </a:rPr>
              <a:t>  </a:t>
            </a:r>
            <a:r>
              <a:rPr lang="en-US" altLang="zh-CN" sz="2000" dirty="0">
                <a:solidFill>
                  <a:schemeClr val="tx1"/>
                </a:solidFill>
                <a:latin typeface="宋体" panose="02010600030101010101" pitchFamily="2" charset="-122"/>
              </a:rPr>
              <a:t>Luminosity commissioning, L=3.3</a:t>
            </a:r>
            <a:r>
              <a:rPr lang="en-US" altLang="zh-CN" sz="2000" dirty="0">
                <a:solidFill>
                  <a:schemeClr val="tx1"/>
                </a:solidFill>
                <a:latin typeface="宋体" panose="02010600030101010101" pitchFamily="2" charset="-122"/>
                <a:sym typeface="Symbol" panose="05050102010706020507" pitchFamily="18" charset="2"/>
              </a:rPr>
              <a:t>10</a:t>
            </a:r>
            <a:r>
              <a:rPr lang="en-US" altLang="zh-CN" sz="2000" baseline="30000" dirty="0">
                <a:solidFill>
                  <a:schemeClr val="tx1"/>
                </a:solidFill>
                <a:latin typeface="宋体" panose="02010600030101010101" pitchFamily="2" charset="-122"/>
                <a:sym typeface="Symbol" panose="05050102010706020507" pitchFamily="18" charset="2"/>
              </a:rPr>
              <a:t>32</a:t>
            </a:r>
            <a:r>
              <a:rPr lang="en-US" altLang="zh-CN" sz="2000" dirty="0">
                <a:solidFill>
                  <a:schemeClr val="tx1"/>
                </a:solidFill>
                <a:latin typeface="宋体" panose="02010600030101010101" pitchFamily="2" charset="-122"/>
                <a:sym typeface="Symbol" panose="05050102010706020507" pitchFamily="18" charset="2"/>
              </a:rPr>
              <a:t>cm</a:t>
            </a:r>
            <a:r>
              <a:rPr lang="en-US" altLang="zh-CN" sz="2000" baseline="30000" dirty="0">
                <a:solidFill>
                  <a:schemeClr val="tx1"/>
                </a:solidFill>
                <a:latin typeface="宋体" panose="02010600030101010101" pitchFamily="2" charset="-122"/>
                <a:sym typeface="Symbol" panose="05050102010706020507" pitchFamily="18" charset="2"/>
              </a:rPr>
              <a:t>-2</a:t>
            </a:r>
            <a:r>
              <a:rPr lang="en-US" altLang="zh-CN" sz="2000" dirty="0">
                <a:solidFill>
                  <a:schemeClr val="tx1"/>
                </a:solidFill>
                <a:latin typeface="宋体" panose="02010600030101010101" pitchFamily="2" charset="-122"/>
                <a:sym typeface="Symbol" panose="05050102010706020507" pitchFamily="18" charset="2"/>
              </a:rPr>
              <a:t>s</a:t>
            </a:r>
            <a:r>
              <a:rPr lang="en-US" altLang="zh-CN" sz="2000" baseline="30000" dirty="0">
                <a:solidFill>
                  <a:schemeClr val="tx1"/>
                </a:solidFill>
                <a:latin typeface="宋体" panose="02010600030101010101" pitchFamily="2" charset="-122"/>
                <a:sym typeface="Symbol" panose="05050102010706020507" pitchFamily="18" charset="2"/>
              </a:rPr>
              <a:t>-1</a:t>
            </a:r>
          </a:p>
          <a:p>
            <a:pPr lvl="1">
              <a:spcBef>
                <a:spcPct val="40000"/>
              </a:spcBef>
              <a:buSzPct val="70000"/>
              <a:buFont typeface="Wingdings" panose="05000000000000000000" pitchFamily="2" charset="2"/>
              <a:buChar char="ü"/>
            </a:pPr>
            <a:r>
              <a:rPr lang="zh-CN" altLang="zh-CN" sz="2000" dirty="0">
                <a:solidFill>
                  <a:srgbClr val="0000FF"/>
                </a:solidFill>
                <a:latin typeface="宋体" panose="02010600030101010101" pitchFamily="2" charset="-122"/>
              </a:rPr>
              <a:t>2009</a:t>
            </a:r>
            <a:r>
              <a:rPr lang="en-US" altLang="zh-CN" sz="2000" dirty="0">
                <a:solidFill>
                  <a:srgbClr val="0000FF"/>
                </a:solidFill>
                <a:latin typeface="宋体" panose="02010600030101010101" pitchFamily="2" charset="-122"/>
              </a:rPr>
              <a:t>.</a:t>
            </a:r>
            <a:r>
              <a:rPr lang="zh-CN" altLang="zh-CN" sz="2000" dirty="0">
                <a:solidFill>
                  <a:srgbClr val="0000FF"/>
                </a:solidFill>
                <a:latin typeface="宋体" panose="02010600030101010101" pitchFamily="2" charset="-122"/>
              </a:rPr>
              <a:t>5</a:t>
            </a:r>
            <a:r>
              <a:rPr lang="en-US" altLang="zh-CN" sz="2000" dirty="0">
                <a:solidFill>
                  <a:srgbClr val="0000FF"/>
                </a:solidFill>
                <a:latin typeface="宋体" panose="02010600030101010101" pitchFamily="2" charset="-122"/>
              </a:rPr>
              <a:t>.19</a:t>
            </a:r>
            <a:r>
              <a:rPr lang="zh-CN" altLang="zh-CN" sz="2000" dirty="0">
                <a:solidFill>
                  <a:srgbClr val="0000FF"/>
                </a:solidFill>
                <a:latin typeface="宋体" panose="02010600030101010101" pitchFamily="2" charset="-122"/>
              </a:rPr>
              <a:t>-</a:t>
            </a:r>
            <a:r>
              <a:rPr lang="en-US" altLang="zh-CN" sz="2000" dirty="0">
                <a:solidFill>
                  <a:srgbClr val="0000FF"/>
                </a:solidFill>
                <a:latin typeface="宋体" panose="02010600030101010101" pitchFamily="2" charset="-122"/>
              </a:rPr>
              <a:t>2009.</a:t>
            </a:r>
            <a:r>
              <a:rPr lang="zh-CN" altLang="zh-CN" sz="2000" dirty="0">
                <a:solidFill>
                  <a:srgbClr val="0000FF"/>
                </a:solidFill>
                <a:latin typeface="宋体" panose="02010600030101010101" pitchFamily="2" charset="-122"/>
              </a:rPr>
              <a:t>6.1 </a:t>
            </a:r>
            <a:r>
              <a:rPr lang="en-US" altLang="zh-CN" sz="2000" dirty="0">
                <a:solidFill>
                  <a:srgbClr val="0000FF"/>
                </a:solidFill>
                <a:latin typeface="宋体" panose="02010600030101010101" pitchFamily="2" charset="-122"/>
              </a:rPr>
              <a:t>   </a:t>
            </a:r>
            <a:r>
              <a:rPr lang="en-US" altLang="zh-CN" sz="2000" dirty="0">
                <a:solidFill>
                  <a:schemeClr val="tx1"/>
                </a:solidFill>
                <a:latin typeface="宋体" panose="02010600030101010101" pitchFamily="2" charset="-122"/>
              </a:rPr>
              <a:t>High energy physics,@</a:t>
            </a:r>
            <a:r>
              <a:rPr lang="zh-CN" altLang="zh-CN" sz="2000" dirty="0">
                <a:solidFill>
                  <a:schemeClr val="tx1"/>
                </a:solidFill>
                <a:latin typeface="宋体" panose="02010600030101010101" pitchFamily="2" charset="-122"/>
              </a:rPr>
              <a:t>1.825GeV</a:t>
            </a:r>
          </a:p>
          <a:p>
            <a:pPr lvl="1">
              <a:spcBef>
                <a:spcPct val="40000"/>
              </a:spcBef>
              <a:buSzPct val="70000"/>
              <a:buFont typeface="Wingdings" panose="05000000000000000000" pitchFamily="2" charset="2"/>
              <a:buChar char="ü"/>
            </a:pPr>
            <a:r>
              <a:rPr lang="zh-CN" altLang="zh-CN" sz="2000" dirty="0">
                <a:solidFill>
                  <a:srgbClr val="0000FF"/>
                </a:solidFill>
                <a:latin typeface="宋体" panose="02010600030101010101" pitchFamily="2" charset="-122"/>
              </a:rPr>
              <a:t>2009.6.</a:t>
            </a:r>
            <a:r>
              <a:rPr lang="en-US" altLang="zh-CN" sz="2000" dirty="0">
                <a:solidFill>
                  <a:srgbClr val="0000FF"/>
                </a:solidFill>
                <a:latin typeface="宋体" panose="02010600030101010101" pitchFamily="2" charset="-122"/>
              </a:rPr>
              <a:t>1-2009.7.31</a:t>
            </a:r>
            <a:r>
              <a:rPr lang="zh-CN" altLang="zh-CN" sz="2000" dirty="0">
                <a:solidFill>
                  <a:srgbClr val="0000FF"/>
                </a:solidFill>
                <a:latin typeface="宋体" panose="02010600030101010101" pitchFamily="2" charset="-122"/>
              </a:rPr>
              <a:t> </a:t>
            </a:r>
            <a:r>
              <a:rPr lang="en-US" altLang="zh-CN" sz="2000" dirty="0">
                <a:solidFill>
                  <a:srgbClr val="0000FF"/>
                </a:solidFill>
                <a:latin typeface="宋体" panose="02010600030101010101" pitchFamily="2" charset="-122"/>
              </a:rPr>
              <a:t>   </a:t>
            </a:r>
            <a:r>
              <a:rPr lang="en-US" altLang="zh-CN" sz="2000" dirty="0">
                <a:solidFill>
                  <a:schemeClr val="tx1"/>
                </a:solidFill>
                <a:latin typeface="宋体" panose="02010600030101010101" pitchFamily="2" charset="-122"/>
              </a:rPr>
              <a:t>High energy physics,200M J/</a:t>
            </a:r>
            <a:r>
              <a:rPr lang="en-US" altLang="zh-CN" sz="2000" dirty="0">
                <a:solidFill>
                  <a:schemeClr val="tx1"/>
                </a:solidFill>
                <a:latin typeface="宋体" panose="02010600030101010101" pitchFamily="2" charset="-122"/>
                <a:sym typeface="Symbol" panose="05050102010706020507" pitchFamily="18" charset="2"/>
              </a:rPr>
              <a:t> events@ </a:t>
            </a:r>
            <a:r>
              <a:rPr lang="zh-CN" altLang="zh-CN" sz="2000" dirty="0">
                <a:solidFill>
                  <a:schemeClr val="tx1"/>
                </a:solidFill>
                <a:latin typeface="宋体" panose="02010600030101010101" pitchFamily="2" charset="-122"/>
              </a:rPr>
              <a:t>1.55</a:t>
            </a:r>
            <a:r>
              <a:rPr lang="zh-CN" altLang="zh-CN" sz="2000" dirty="0" smtClean="0">
                <a:solidFill>
                  <a:schemeClr val="tx1"/>
                </a:solidFill>
                <a:latin typeface="宋体" panose="02010600030101010101" pitchFamily="2" charset="-122"/>
              </a:rPr>
              <a:t>GeV</a:t>
            </a:r>
            <a:endParaRPr lang="en-US" altLang="zh-CN" sz="2000" dirty="0" smtClean="0">
              <a:solidFill>
                <a:schemeClr val="tx1"/>
              </a:solidFill>
              <a:latin typeface="宋体" panose="02010600030101010101" pitchFamily="2" charset="-122"/>
            </a:endParaRPr>
          </a:p>
          <a:p>
            <a:pPr lvl="1">
              <a:spcBef>
                <a:spcPct val="40000"/>
              </a:spcBef>
              <a:buSzPct val="70000"/>
              <a:buFont typeface="Wingdings" panose="05000000000000000000" pitchFamily="2" charset="2"/>
              <a:buChar char="ü"/>
            </a:pPr>
            <a:r>
              <a:rPr lang="zh-CN" altLang="zh-CN" sz="2000" dirty="0">
                <a:solidFill>
                  <a:srgbClr val="0000FF"/>
                </a:solidFill>
                <a:latin typeface="宋体" panose="02010600030101010101" pitchFamily="2" charset="-122"/>
              </a:rPr>
              <a:t>2009</a:t>
            </a:r>
            <a:r>
              <a:rPr lang="zh-CN" altLang="zh-CN" sz="2000" dirty="0" smtClean="0">
                <a:solidFill>
                  <a:srgbClr val="0000FF"/>
                </a:solidFill>
                <a:latin typeface="宋体" panose="02010600030101010101" pitchFamily="2" charset="-122"/>
              </a:rPr>
              <a:t>.</a:t>
            </a:r>
            <a:r>
              <a:rPr lang="en-US" altLang="zh-CN" sz="2000" dirty="0" smtClean="0">
                <a:solidFill>
                  <a:srgbClr val="0000FF"/>
                </a:solidFill>
                <a:latin typeface="宋体" panose="02010600030101010101" pitchFamily="2" charset="-122"/>
              </a:rPr>
              <a:t>12</a:t>
            </a:r>
            <a:r>
              <a:rPr lang="zh-CN" altLang="zh-CN" sz="2000" dirty="0" smtClean="0">
                <a:solidFill>
                  <a:srgbClr val="0000FF"/>
                </a:solidFill>
                <a:latin typeface="宋体" panose="02010600030101010101" pitchFamily="2" charset="-122"/>
              </a:rPr>
              <a:t>.</a:t>
            </a:r>
            <a:r>
              <a:rPr lang="en-US" altLang="zh-CN" sz="2000" dirty="0" smtClean="0">
                <a:solidFill>
                  <a:srgbClr val="0000FF"/>
                </a:solidFill>
                <a:latin typeface="宋体" panose="02010600030101010101" pitchFamily="2" charset="-122"/>
              </a:rPr>
              <a:t>18-2011.4.28</a:t>
            </a:r>
            <a:r>
              <a:rPr lang="zh-CN" altLang="zh-CN" sz="2000" dirty="0" smtClean="0">
                <a:solidFill>
                  <a:srgbClr val="0000FF"/>
                </a:solidFill>
                <a:latin typeface="宋体" panose="02010600030101010101" pitchFamily="2" charset="-122"/>
              </a:rPr>
              <a:t> </a:t>
            </a:r>
            <a:r>
              <a:rPr lang="en-US" altLang="zh-CN" sz="2000" dirty="0" smtClean="0">
                <a:solidFill>
                  <a:srgbClr val="0000FF"/>
                </a:solidFill>
                <a:latin typeface="宋体" panose="02010600030101010101" pitchFamily="2" charset="-122"/>
              </a:rPr>
              <a:t> </a:t>
            </a:r>
            <a:r>
              <a:rPr lang="en-US" altLang="zh-CN" sz="2000" dirty="0" smtClean="0">
                <a:solidFill>
                  <a:schemeClr val="tx1"/>
                </a:solidFill>
                <a:latin typeface="宋体" panose="02010600030101010101" pitchFamily="2" charset="-122"/>
              </a:rPr>
              <a:t>High </a:t>
            </a:r>
            <a:r>
              <a:rPr lang="en-US" altLang="zh-CN" sz="2000" dirty="0">
                <a:solidFill>
                  <a:schemeClr val="tx1"/>
                </a:solidFill>
                <a:latin typeface="宋体" panose="02010600030101010101" pitchFamily="2" charset="-122"/>
              </a:rPr>
              <a:t>energy </a:t>
            </a:r>
            <a:r>
              <a:rPr lang="en-US" altLang="zh-CN" sz="2000" dirty="0" smtClean="0">
                <a:solidFill>
                  <a:schemeClr val="tx1"/>
                </a:solidFill>
                <a:latin typeface="宋体" panose="02010600030101010101" pitchFamily="2" charset="-122"/>
              </a:rPr>
              <a:t>physics </a:t>
            </a:r>
            <a:r>
              <a:rPr lang="en-US" altLang="zh-CN" sz="2000" dirty="0" smtClean="0">
                <a:solidFill>
                  <a:schemeClr val="tx1"/>
                </a:solidFill>
                <a:latin typeface="宋体" panose="02010600030101010101" pitchFamily="2" charset="-122"/>
                <a:sym typeface="Symbol" panose="05050102010706020507" pitchFamily="18" charset="2"/>
              </a:rPr>
              <a:t>@ </a:t>
            </a:r>
            <a:r>
              <a:rPr lang="zh-CN" altLang="zh-CN" sz="2000" dirty="0">
                <a:solidFill>
                  <a:schemeClr val="tx1"/>
                </a:solidFill>
                <a:latin typeface="宋体" panose="02010600030101010101" pitchFamily="2" charset="-122"/>
              </a:rPr>
              <a:t>1</a:t>
            </a:r>
            <a:r>
              <a:rPr lang="zh-CN" altLang="zh-CN" sz="2000" dirty="0" smtClean="0">
                <a:solidFill>
                  <a:schemeClr val="tx1"/>
                </a:solidFill>
                <a:latin typeface="宋体" panose="02010600030101010101" pitchFamily="2" charset="-122"/>
              </a:rPr>
              <a:t>.</a:t>
            </a:r>
            <a:r>
              <a:rPr lang="en-US" altLang="zh-CN" sz="2000" dirty="0" smtClean="0">
                <a:solidFill>
                  <a:schemeClr val="tx1"/>
                </a:solidFill>
                <a:latin typeface="宋体" panose="02010600030101010101" pitchFamily="2" charset="-122"/>
              </a:rPr>
              <a:t>89</a:t>
            </a:r>
            <a:r>
              <a:rPr lang="zh-CN" altLang="zh-CN" sz="2000" dirty="0" smtClean="0">
                <a:solidFill>
                  <a:schemeClr val="tx1"/>
                </a:solidFill>
                <a:latin typeface="宋体" panose="02010600030101010101" pitchFamily="2" charset="-122"/>
              </a:rPr>
              <a:t>GeV</a:t>
            </a:r>
            <a:endParaRPr lang="en-US" altLang="zh-CN" sz="2000" dirty="0" smtClean="0">
              <a:solidFill>
                <a:schemeClr val="tx1"/>
              </a:solidFill>
              <a:latin typeface="宋体" panose="02010600030101010101" pitchFamily="2" charset="-122"/>
            </a:endParaRPr>
          </a:p>
          <a:p>
            <a:pPr lvl="1">
              <a:spcBef>
                <a:spcPct val="40000"/>
              </a:spcBef>
              <a:buSzPct val="70000"/>
              <a:buFont typeface="Wingdings" panose="05000000000000000000" pitchFamily="2" charset="2"/>
              <a:buChar char="ü"/>
            </a:pPr>
            <a:r>
              <a:rPr lang="en-US" altLang="zh-CN" sz="2000" dirty="0" smtClean="0">
                <a:solidFill>
                  <a:srgbClr val="0000FF"/>
                </a:solidFill>
                <a:latin typeface="宋体" panose="02010600030101010101" pitchFamily="2" charset="-122"/>
              </a:rPr>
              <a:t>2011.4.28- now        </a:t>
            </a:r>
            <a:r>
              <a:rPr lang="en-US" altLang="zh-CN" sz="2000" dirty="0" smtClean="0">
                <a:solidFill>
                  <a:schemeClr val="tx1"/>
                </a:solidFill>
                <a:latin typeface="宋体" panose="02010600030101010101" pitchFamily="2" charset="-122"/>
              </a:rPr>
              <a:t>High </a:t>
            </a:r>
            <a:r>
              <a:rPr lang="en-US" altLang="zh-CN" sz="2000" dirty="0">
                <a:solidFill>
                  <a:schemeClr val="tx1"/>
                </a:solidFill>
                <a:latin typeface="宋体" panose="02010600030101010101" pitchFamily="2" charset="-122"/>
              </a:rPr>
              <a:t>energy physics </a:t>
            </a:r>
            <a:r>
              <a:rPr lang="en-US" altLang="zh-CN" sz="2000" dirty="0">
                <a:solidFill>
                  <a:schemeClr val="tx1"/>
                </a:solidFill>
                <a:latin typeface="宋体" panose="02010600030101010101" pitchFamily="2" charset="-122"/>
                <a:sym typeface="Symbol" panose="05050102010706020507" pitchFamily="18" charset="2"/>
              </a:rPr>
              <a:t>@ </a:t>
            </a:r>
            <a:r>
              <a:rPr lang="en-US" altLang="zh-CN" sz="2000" dirty="0" smtClean="0">
                <a:solidFill>
                  <a:schemeClr val="tx1"/>
                </a:solidFill>
                <a:latin typeface="宋体" panose="02010600030101010101" pitchFamily="2" charset="-122"/>
                <a:sym typeface="Symbol" panose="05050102010706020507" pitchFamily="18" charset="2"/>
              </a:rPr>
              <a:t>1.0-1.6GeV and 1.9-2.3GeV</a:t>
            </a:r>
            <a:endParaRPr lang="en-US" altLang="zh-CN" sz="2000" dirty="0">
              <a:solidFill>
                <a:schemeClr val="tx1"/>
              </a:solidFill>
              <a:latin typeface="宋体" panose="02010600030101010101" pitchFamily="2" charset="-122"/>
            </a:endParaRPr>
          </a:p>
          <a:p>
            <a:pPr lvl="1">
              <a:spcBef>
                <a:spcPct val="40000"/>
              </a:spcBef>
              <a:buSzPct val="70000"/>
              <a:buFont typeface="Wingdings" panose="05000000000000000000" pitchFamily="2" charset="2"/>
              <a:buChar char="ü"/>
            </a:pPr>
            <a:endParaRPr lang="zh-CN" altLang="zh-CN" sz="2000" dirty="0">
              <a:solidFill>
                <a:srgbClr val="FF3300"/>
              </a:solidFill>
              <a:latin typeface="宋体" panose="02010600030101010101" pitchFamily="2" charset="-122"/>
            </a:endParaRPr>
          </a:p>
        </p:txBody>
      </p:sp>
      <p:sp>
        <p:nvSpPr>
          <p:cNvPr id="757764" name="Text Box 4"/>
          <p:cNvSpPr txBox="1">
            <a:spLocks noChangeArrowheads="1"/>
          </p:cNvSpPr>
          <p:nvPr/>
        </p:nvSpPr>
        <p:spPr bwMode="auto">
          <a:xfrm>
            <a:off x="560388" y="549275"/>
            <a:ext cx="8439150" cy="762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10000"/>
              </a:spcBef>
              <a:spcAft>
                <a:spcPct val="30000"/>
              </a:spcAft>
            </a:pPr>
            <a:r>
              <a:rPr kumimoji="0" lang="en-US" altLang="zh-CN" sz="4400" b="1">
                <a:solidFill>
                  <a:srgbClr val="CC0000"/>
                </a:solidFill>
                <a:latin typeface="Comic Sans MS" panose="030F0702030302020204" pitchFamily="66" charset="0"/>
              </a:rPr>
              <a:t>Operation schedule</a:t>
            </a:r>
            <a:endParaRPr kumimoji="0" lang="zh-CN" altLang="zh-CN" sz="4400" b="1">
              <a:solidFill>
                <a:srgbClr val="CC0000"/>
              </a:solidFill>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a:xfrm>
            <a:off x="128465" y="404813"/>
            <a:ext cx="9432602" cy="1143000"/>
          </a:xfrm>
        </p:spPr>
        <p:txBody>
          <a:bodyPr/>
          <a:lstStyle/>
          <a:p>
            <a:r>
              <a:rPr lang="en-GB" altLang="zh-CN" sz="2800" b="0" dirty="0">
                <a:solidFill>
                  <a:srgbClr val="0000FF"/>
                </a:solidFill>
                <a:latin typeface="Comic Sans MS" panose="030F0702030302020204" pitchFamily="66" charset="0"/>
              </a:rPr>
              <a:t>Main parameters achieved in collision </a:t>
            </a:r>
            <a:r>
              <a:rPr lang="en-GB" altLang="zh-CN" sz="2800" b="0" dirty="0" smtClean="0">
                <a:solidFill>
                  <a:srgbClr val="0000FF"/>
                </a:solidFill>
                <a:latin typeface="Comic Sans MS" panose="030F0702030302020204" pitchFamily="66" charset="0"/>
              </a:rPr>
              <a:t>mode at 1.89GeV</a:t>
            </a:r>
            <a:endParaRPr lang="en-US" altLang="zh-CN" sz="2800" b="0" dirty="0">
              <a:solidFill>
                <a:srgbClr val="0000FF"/>
              </a:solidFill>
              <a:latin typeface="Comic Sans MS" panose="030F0702030302020204" pitchFamily="66" charset="0"/>
            </a:endParaRPr>
          </a:p>
        </p:txBody>
      </p:sp>
      <p:graphicFrame>
        <p:nvGraphicFramePr>
          <p:cNvPr id="758845" name="Group 61"/>
          <p:cNvGraphicFramePr>
            <a:graphicFrameLocks noGrp="1"/>
          </p:cNvGraphicFramePr>
          <p:nvPr>
            <p:ph idx="1"/>
            <p:extLst>
              <p:ext uri="{D42A27DB-BD31-4B8C-83A1-F6EECF244321}">
                <p14:modId xmlns:p14="http://schemas.microsoft.com/office/powerpoint/2010/main" val="4203415933"/>
              </p:ext>
            </p:extLst>
          </p:nvPr>
        </p:nvGraphicFramePr>
        <p:xfrm>
          <a:off x="272480" y="1412776"/>
          <a:ext cx="9288586" cy="5011739"/>
        </p:xfrm>
        <a:graphic>
          <a:graphicData uri="http://schemas.openxmlformats.org/drawingml/2006/table">
            <a:tbl>
              <a:tblPr/>
              <a:tblGrid>
                <a:gridCol w="2808312"/>
                <a:gridCol w="2016224"/>
                <a:gridCol w="2145206"/>
                <a:gridCol w="2318844"/>
              </a:tblGrid>
              <a:tr h="422275">
                <a:tc rowSpan="2">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10000"/>
                        </a:spcBef>
                        <a:spcAft>
                          <a:spcPct val="30000"/>
                        </a:spcAft>
                        <a:buClrTx/>
                        <a:buSzTx/>
                        <a:buFontTx/>
                        <a:buNone/>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parameters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70000"/>
                        </a:spcBef>
                        <a:spcAft>
                          <a:spcPct val="30000"/>
                        </a:spcAft>
                        <a:buClrTx/>
                        <a:buSzTx/>
                        <a:buFontTx/>
                        <a:buNone/>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design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zh-CN" sz="2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Achieved</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zh-CN" sz="2000" dirty="0" smtClean="0">
                          <a:solidFill>
                            <a:srgbClr val="0000FF"/>
                          </a:solidFill>
                          <a:latin typeface="Times New Roman" panose="02020603050405020304" pitchFamily="18" charset="0"/>
                          <a:cs typeface="Times New Roman" panose="02020603050405020304" pitchFamily="18" charset="0"/>
                        </a:rPr>
                        <a:t>(Not at the same time)</a:t>
                      </a:r>
                      <a:endParaRPr lang="zh-CN" altLang="en-US" sz="2000" dirty="0" smtClean="0">
                        <a:solidFill>
                          <a:srgbClr val="0000FF"/>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423863">
                <a:tc vMerge="1">
                  <a:txBody>
                    <a:bodyPr/>
                    <a:lstStyle/>
                    <a:p>
                      <a:endParaRPr lang="zh-CN" altLang="en-US"/>
                    </a:p>
                  </a:txBody>
                  <a:tcPr/>
                </a:tc>
                <a:tc vMerge="1">
                  <a:txBody>
                    <a:bodyPr/>
                    <a:lstStyle/>
                    <a:p>
                      <a:endParaRPr lang="zh-CN" altLang="en-US"/>
                    </a:p>
                  </a:txBody>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BPR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Energy (GeV)</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1.89</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1.89</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1.89</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Beam current (mA)</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910</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rPr>
                        <a:t>910</a:t>
                      </a:r>
                      <a:endParaRPr kumimoji="0" lang="en-US"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rPr>
                        <a:t>910</a:t>
                      </a:r>
                      <a:endParaRPr kumimoji="0" lang="en-US"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Bunch current (mA)</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9.8</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&gt;10</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&gt;10</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Bunch number</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93</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rPr>
                        <a:t>119</a:t>
                      </a:r>
                      <a:endParaRPr kumimoji="0" lang="en-US"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rPr>
                        <a:t>119</a:t>
                      </a:r>
                      <a:endParaRPr kumimoji="0" lang="en-US"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RF voltage</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rPr>
                        <a:t>1.5</a:t>
                      </a:r>
                      <a:endParaRPr kumimoji="0" lang="en-US"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rPr>
                        <a:t>1.5</a:t>
                      </a:r>
                      <a:endParaRPr kumimoji="0" lang="en-US"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rPr>
                        <a:t>1.5</a:t>
                      </a:r>
                      <a:endParaRPr kumimoji="0" lang="en-US"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10000"/>
                        </a:spcBef>
                        <a:spcAft>
                          <a:spcPct val="30000"/>
                        </a:spcAft>
                        <a:buClrTx/>
                        <a:buSzTx/>
                        <a:buFontTx/>
                        <a:buNone/>
                        <a:tabLst/>
                      </a:pP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Beam-beam parameter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rPr>
                        <a:t>0.04</a:t>
                      </a:r>
                      <a:endParaRPr kumimoji="0" lang="en-US"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rPr>
                        <a:t>0.043</a:t>
                      </a:r>
                      <a:endParaRPr kumimoji="0" lang="en-US"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endParaRPr kumimoji="0" lang="en-US"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10000"/>
                        </a:spcBef>
                        <a:spcAft>
                          <a:spcPct val="30000"/>
                        </a:spcAft>
                        <a:buClrTx/>
                        <a:buSzTx/>
                        <a:buFontTx/>
                        <a:buNone/>
                        <a:tabLst/>
                      </a:pPr>
                      <a:r>
                        <a:rPr kumimoji="0" lang="en-GB" altLang="zh-CN" sz="2000" b="1" i="1" u="none" strike="noStrike" cap="none" normalizeH="0" baseline="0" smtClean="0">
                          <a:ln>
                            <a:noFill/>
                          </a:ln>
                          <a:solidFill>
                            <a:schemeClr val="tx1"/>
                          </a:solidFill>
                          <a:effectLst/>
                          <a:latin typeface="Times" panose="02020603050405020304" pitchFamily="18" charset="0"/>
                          <a:ea typeface="宋体" panose="02010600030101010101" pitchFamily="2" charset="-122"/>
                          <a:sym typeface="Symbol" panose="05050102010706020507" pitchFamily="18" charset="2"/>
                        </a:rPr>
                        <a:t></a:t>
                      </a:r>
                      <a:r>
                        <a:rPr kumimoji="0" lang="en-GB" altLang="zh-CN" sz="2000" b="1" i="1" u="none" strike="noStrike" cap="none" normalizeH="0" baseline="-25000" smtClean="0">
                          <a:ln>
                            <a:noFill/>
                          </a:ln>
                          <a:solidFill>
                            <a:schemeClr val="tx1"/>
                          </a:solidFill>
                          <a:effectLst/>
                          <a:latin typeface="Times" panose="02020603050405020304" pitchFamily="18" charset="0"/>
                          <a:ea typeface="宋体" panose="02010600030101010101" pitchFamily="2" charset="-122"/>
                        </a:rPr>
                        <a:t>x</a:t>
                      </a:r>
                      <a:r>
                        <a:rPr kumimoji="0" lang="en-GB" altLang="zh-CN" sz="2000" b="1" i="0" u="none" strike="noStrike" cap="none" normalizeH="0" baseline="30000" smtClean="0">
                          <a:ln>
                            <a:noFill/>
                          </a:ln>
                          <a:solidFill>
                            <a:schemeClr val="tx1"/>
                          </a:solidFill>
                          <a:effectLst/>
                          <a:latin typeface="Times" panose="02020603050405020304" pitchFamily="18" charset="0"/>
                          <a:ea typeface="宋体" panose="02010600030101010101" pitchFamily="2" charset="-122"/>
                        </a:rPr>
                        <a:t>*</a:t>
                      </a: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a:t>
                      </a:r>
                      <a:r>
                        <a:rPr kumimoji="0" lang="en-GB" altLang="zh-CN" sz="2000" b="1" i="1" u="none" strike="noStrike" cap="none" normalizeH="0" baseline="0" smtClean="0">
                          <a:ln>
                            <a:noFill/>
                          </a:ln>
                          <a:solidFill>
                            <a:schemeClr val="tx1"/>
                          </a:solidFill>
                          <a:effectLst/>
                          <a:latin typeface="Times" panose="02020603050405020304" pitchFamily="18" charset="0"/>
                          <a:ea typeface="宋体" panose="02010600030101010101" pitchFamily="2" charset="-122"/>
                          <a:sym typeface="Symbol" panose="05050102010706020507" pitchFamily="18" charset="2"/>
                        </a:rPr>
                        <a:t></a:t>
                      </a:r>
                      <a:r>
                        <a:rPr kumimoji="0" lang="en-GB" altLang="zh-CN" sz="2000" b="1" i="1" u="none" strike="noStrike" cap="none" normalizeH="0" baseline="-25000" smtClean="0">
                          <a:ln>
                            <a:noFill/>
                          </a:ln>
                          <a:solidFill>
                            <a:schemeClr val="tx1"/>
                          </a:solidFill>
                          <a:effectLst/>
                          <a:latin typeface="Times" panose="02020603050405020304" pitchFamily="18" charset="0"/>
                          <a:ea typeface="宋体" panose="02010600030101010101" pitchFamily="2" charset="-122"/>
                        </a:rPr>
                        <a:t>y</a:t>
                      </a:r>
                      <a:r>
                        <a:rPr kumimoji="0" lang="en-GB" altLang="zh-CN" sz="2000" b="1" i="0" u="none" strike="noStrike" cap="none" normalizeH="0" baseline="30000" smtClean="0">
                          <a:ln>
                            <a:noFill/>
                          </a:ln>
                          <a:solidFill>
                            <a:schemeClr val="tx1"/>
                          </a:solidFill>
                          <a:effectLst/>
                          <a:latin typeface="Times" panose="02020603050405020304" pitchFamily="18" charset="0"/>
                          <a:ea typeface="宋体" panose="02010600030101010101" pitchFamily="2" charset="-122"/>
                        </a:rPr>
                        <a:t>*</a:t>
                      </a: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 (m)</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1.0/0.015</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1.0/0.0135 </a:t>
                      </a:r>
                      <a:endPar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1.0/0.0135</a:t>
                      </a:r>
                      <a:endPar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Inj. Rate (mA/min)</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200 e</a:t>
                      </a:r>
                      <a:r>
                        <a:rPr kumimoji="0" lang="en-GB" altLang="zh-CN" sz="2000" b="1" i="0" u="none" strike="noStrike" cap="none" normalizeH="0" baseline="30000" smtClean="0">
                          <a:ln>
                            <a:noFill/>
                          </a:ln>
                          <a:solidFill>
                            <a:schemeClr val="tx1"/>
                          </a:solidFill>
                          <a:effectLst/>
                          <a:latin typeface="Symbol" panose="05050102010706020507" pitchFamily="18" charset="2"/>
                          <a:ea typeface="宋体" panose="02010600030101010101" pitchFamily="2" charset="-122"/>
                        </a:rPr>
                        <a:t>-  </a:t>
                      </a:r>
                      <a:r>
                        <a:rPr kumimoji="0" lang="en-GB" altLang="zh-CN" sz="2000" b="1" i="0" u="none" strike="noStrike" cap="none" normalizeH="0" baseline="0" smtClean="0">
                          <a:ln>
                            <a:noFill/>
                          </a:ln>
                          <a:solidFill>
                            <a:schemeClr val="tx1"/>
                          </a:solidFill>
                          <a:effectLst/>
                          <a:latin typeface="Symbol" panose="05050102010706020507" pitchFamily="18" charset="2"/>
                          <a:ea typeface="宋体" panose="02010600030101010101" pitchFamily="2" charset="-122"/>
                        </a:rPr>
                        <a:t>/ </a:t>
                      </a: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50   e</a:t>
                      </a:r>
                      <a:r>
                        <a:rPr kumimoji="0" lang="en-GB" altLang="zh-CN" sz="2000" b="1" i="0" u="none" strike="noStrike" cap="none" normalizeH="0" baseline="30000" smtClean="0">
                          <a:ln>
                            <a:noFill/>
                          </a:ln>
                          <a:solidFill>
                            <a:schemeClr val="tx1"/>
                          </a:solidFill>
                          <a:effectLst/>
                          <a:latin typeface="Times" panose="02020603050405020304" pitchFamily="18" charset="0"/>
                          <a:ea typeface="宋体" panose="02010600030101010101" pitchFamily="2" charset="-122"/>
                        </a:rPr>
                        <a:t>+</a:t>
                      </a:r>
                      <a:endParaRPr kumimoji="0" lang="en-US" altLang="zh-CN" sz="2000" b="1" i="0" u="none" strike="noStrike" cap="none" normalizeH="0" baseline="3000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rPr>
                        <a:t>&gt;1000</a:t>
                      </a:r>
                      <a:endParaRPr kumimoji="0" lang="en-US"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rPr>
                        <a:t>&gt;100</a:t>
                      </a:r>
                      <a:endParaRPr kumimoji="0" lang="en-US"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Lum. (</a:t>
                      </a: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sym typeface="Symbol" panose="05050102010706020507" pitchFamily="18" charset="2"/>
                        </a:rPr>
                        <a:t></a:t>
                      </a: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 10</a:t>
                      </a:r>
                      <a:r>
                        <a:rPr kumimoji="0" lang="en-GB" altLang="zh-CN" sz="2000" b="1" i="0" u="none" strike="noStrike" cap="none" normalizeH="0" baseline="30000" smtClean="0">
                          <a:ln>
                            <a:noFill/>
                          </a:ln>
                          <a:solidFill>
                            <a:schemeClr val="tx1"/>
                          </a:solidFill>
                          <a:effectLst/>
                          <a:latin typeface="Times" panose="02020603050405020304" pitchFamily="18" charset="0"/>
                          <a:ea typeface="宋体" panose="02010600030101010101" pitchFamily="2" charset="-122"/>
                        </a:rPr>
                        <a:t>33</a:t>
                      </a: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cm</a:t>
                      </a:r>
                      <a:r>
                        <a:rPr kumimoji="0" lang="en-GB" altLang="zh-CN" sz="2000" b="1" i="0" u="none" strike="noStrike" cap="none" normalizeH="0" baseline="30000" smtClean="0">
                          <a:ln>
                            <a:noFill/>
                          </a:ln>
                          <a:solidFill>
                            <a:schemeClr val="tx1"/>
                          </a:solidFill>
                          <a:effectLst/>
                          <a:latin typeface="Times" panose="02020603050405020304" pitchFamily="18" charset="0"/>
                          <a:ea typeface="宋体" panose="02010600030101010101" pitchFamily="2" charset="-122"/>
                        </a:rPr>
                        <a:t>-2</a:t>
                      </a: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s</a:t>
                      </a:r>
                      <a:r>
                        <a:rPr kumimoji="0" lang="en-GB" altLang="zh-CN" sz="2000" b="1" i="0" u="none" strike="noStrike" cap="none" normalizeH="0" baseline="30000" smtClean="0">
                          <a:ln>
                            <a:noFill/>
                          </a:ln>
                          <a:solidFill>
                            <a:schemeClr val="tx1"/>
                          </a:solidFill>
                          <a:effectLst/>
                          <a:latin typeface="Times" panose="02020603050405020304" pitchFamily="18" charset="0"/>
                          <a:ea typeface="宋体" panose="02010600030101010101" pitchFamily="2" charset="-122"/>
                        </a:rPr>
                        <a:t>-1</a:t>
                      </a: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a:t>
                      </a:r>
                      <a:endParaRPr kumimoji="0" lang="en-US"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smtClean="0">
                          <a:ln>
                            <a:noFill/>
                          </a:ln>
                          <a:solidFill>
                            <a:schemeClr val="tx1"/>
                          </a:solidFill>
                          <a:effectLst/>
                          <a:latin typeface="Times" panose="02020603050405020304" pitchFamily="18" charset="0"/>
                          <a:ea typeface="宋体" panose="02010600030101010101" pitchFamily="2" charset="-122"/>
                        </a:rPr>
                        <a:t>1.0</a:t>
                      </a:r>
                      <a:endParaRPr kumimoji="0" lang="en-GB" altLang="zh-CN" sz="2000" b="1" i="0" u="none" strike="noStrike" cap="none" normalizeH="0" baseline="30000" smtClean="0">
                        <a:ln>
                          <a:noFill/>
                        </a:ln>
                        <a:solidFill>
                          <a:schemeClr val="tx1"/>
                        </a:solidFill>
                        <a:effectLst/>
                        <a:latin typeface="Times" panose="02020603050405020304" pitchFamily="18"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10000"/>
                        </a:spcBef>
                        <a:spcAft>
                          <a:spcPct val="30000"/>
                        </a:spcAft>
                        <a:defRPr sz="2200" b="1">
                          <a:solidFill>
                            <a:srgbClr val="000099"/>
                          </a:solidFill>
                          <a:latin typeface="Arial" panose="020B0604020202020204" pitchFamily="34" charset="0"/>
                          <a:ea typeface="宋体" panose="02010600030101010101" pitchFamily="2" charset="-122"/>
                        </a:defRPr>
                      </a:lvl1pPr>
                      <a:lvl2pPr>
                        <a:defRPr sz="2000" b="1">
                          <a:solidFill>
                            <a:srgbClr val="009900"/>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0000"/>
                        </a:spcBef>
                        <a:spcAft>
                          <a:spcPct val="30000"/>
                        </a:spcAft>
                        <a:buClrTx/>
                        <a:buSzTx/>
                        <a:buFontTx/>
                        <a:buNone/>
                        <a:tabLst/>
                      </a:pPr>
                      <a:r>
                        <a:rPr kumimoji="0" lang="en-GB" altLang="zh-CN" sz="2000" b="1" i="0" u="none" strike="noStrike" cap="none" normalizeH="0" baseline="0" dirty="0" smtClean="0">
                          <a:ln>
                            <a:noFill/>
                          </a:ln>
                          <a:solidFill>
                            <a:schemeClr val="tx1"/>
                          </a:solidFill>
                          <a:effectLst/>
                          <a:latin typeface="Times" panose="02020603050405020304" pitchFamily="18" charset="0"/>
                          <a:ea typeface="宋体" panose="02010600030101010101" pitchFamily="2" charset="-122"/>
                        </a:rPr>
                        <a:t>1.0</a:t>
                      </a:r>
                      <a:endParaRPr kumimoji="0" lang="en-GB" altLang="zh-CN" sz="2000" b="1" i="0" u="none" strike="noStrike" cap="none" normalizeH="0" baseline="30000" dirty="0" smtClean="0">
                        <a:ln>
                          <a:noFill/>
                        </a:ln>
                        <a:solidFill>
                          <a:schemeClr val="tx1"/>
                        </a:solidFill>
                        <a:effectLst/>
                        <a:latin typeface="Times" panose="02020603050405020304" pitchFamily="18"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5" name="Rectangle 5"/>
          <p:cNvSpPr>
            <a:spLocks noChangeArrowheads="1"/>
          </p:cNvSpPr>
          <p:nvPr/>
        </p:nvSpPr>
        <p:spPr bwMode="auto">
          <a:xfrm>
            <a:off x="0" y="2924944"/>
            <a:ext cx="990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20000"/>
              </a:spcBef>
            </a:pPr>
            <a:r>
              <a:rPr kumimoji="0" lang="en-US" altLang="zh-CN" sz="3600" b="1" dirty="0">
                <a:solidFill>
                  <a:srgbClr val="A50021"/>
                </a:solidFill>
                <a:latin typeface="Comic Sans MS" panose="030F0702030302020204" pitchFamily="66" charset="0"/>
              </a:rPr>
              <a:t>2. Road to </a:t>
            </a:r>
            <a:r>
              <a:rPr kumimoji="0" lang="en-US" altLang="zh-CN" sz="3600" b="1" dirty="0" smtClean="0">
                <a:solidFill>
                  <a:srgbClr val="A50021"/>
                </a:solidFill>
                <a:latin typeface="Comic Sans MS" panose="030F0702030302020204" pitchFamily="66" charset="0"/>
              </a:rPr>
              <a:t>1.0×10</a:t>
            </a:r>
            <a:r>
              <a:rPr kumimoji="0" lang="en-US" altLang="zh-CN" sz="3600" b="1" baseline="30000" dirty="0" smtClean="0">
                <a:solidFill>
                  <a:srgbClr val="A50021"/>
                </a:solidFill>
                <a:latin typeface="Comic Sans MS" panose="030F0702030302020204" pitchFamily="66" charset="0"/>
              </a:rPr>
              <a:t>33</a:t>
            </a:r>
            <a:r>
              <a:rPr kumimoji="0" lang="en-US" altLang="zh-CN" sz="3600" b="1" dirty="0" smtClean="0">
                <a:solidFill>
                  <a:srgbClr val="A50021"/>
                </a:solidFill>
                <a:latin typeface="Comic Sans MS" panose="030F0702030302020204" pitchFamily="66" charset="0"/>
              </a:rPr>
              <a:t> cm</a:t>
            </a:r>
            <a:r>
              <a:rPr kumimoji="0" lang="en-US" altLang="zh-CN" sz="3600" b="1" baseline="30000" dirty="0" smtClean="0">
                <a:solidFill>
                  <a:srgbClr val="A50021"/>
                </a:solidFill>
                <a:latin typeface="Comic Sans MS" panose="030F0702030302020204" pitchFamily="66" charset="0"/>
              </a:rPr>
              <a:t>-2</a:t>
            </a:r>
            <a:r>
              <a:rPr kumimoji="0" lang="en-US" altLang="zh-CN" sz="3600" b="1" dirty="0" smtClean="0">
                <a:solidFill>
                  <a:srgbClr val="A50021"/>
                </a:solidFill>
                <a:latin typeface="Comic Sans MS" panose="030F0702030302020204" pitchFamily="66" charset="0"/>
              </a:rPr>
              <a:t>s</a:t>
            </a:r>
            <a:r>
              <a:rPr kumimoji="0" lang="en-US" altLang="zh-CN" sz="3600" b="1" baseline="30000" dirty="0" smtClean="0">
                <a:solidFill>
                  <a:srgbClr val="A50021"/>
                </a:solidFill>
                <a:latin typeface="Comic Sans MS" panose="030F0702030302020204" pitchFamily="66" charset="0"/>
              </a:rPr>
              <a:t>-1 </a:t>
            </a:r>
            <a:r>
              <a:rPr kumimoji="0" lang="en-US" altLang="zh-CN" sz="3600" b="1" dirty="0" smtClean="0">
                <a:solidFill>
                  <a:srgbClr val="A50021"/>
                </a:solidFill>
                <a:latin typeface="Comic Sans MS" panose="030F0702030302020204" pitchFamily="66" charset="0"/>
              </a:rPr>
              <a:t>@1.89GeV</a:t>
            </a:r>
            <a:endParaRPr kumimoji="0" lang="en-US" altLang="zh-CN" sz="3600" b="1" baseline="30000" dirty="0">
              <a:solidFill>
                <a:srgbClr val="A50021"/>
              </a:solidFill>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3" name="Rectangle 3"/>
          <p:cNvSpPr>
            <a:spLocks noGrp="1" noChangeArrowheads="1"/>
          </p:cNvSpPr>
          <p:nvPr>
            <p:ph type="body" sz="half" idx="1"/>
          </p:nvPr>
        </p:nvSpPr>
        <p:spPr>
          <a:xfrm>
            <a:off x="4240721" y="1409446"/>
            <a:ext cx="5169024" cy="2952328"/>
          </a:xfrm>
        </p:spPr>
        <p:txBody>
          <a:bodyPr/>
          <a:lstStyle/>
          <a:p>
            <a:pPr algn="just">
              <a:spcBef>
                <a:spcPct val="15000"/>
              </a:spcBef>
              <a:spcAft>
                <a:spcPct val="20000"/>
              </a:spcAft>
            </a:pPr>
            <a:r>
              <a:rPr lang="en-US" altLang="zh-CN" sz="2000" b="0" dirty="0">
                <a:solidFill>
                  <a:srgbClr val="0000FF"/>
                </a:solidFill>
                <a:latin typeface="Times New Roman" panose="02020603050405020304" pitchFamily="18" charset="0"/>
                <a:ea typeface="楷体_GB2312" pitchFamily="49" charset="-122"/>
              </a:rPr>
              <a:t>BEPCII started on Jun. 22, 2008</a:t>
            </a:r>
            <a:r>
              <a:rPr lang="en-US" altLang="zh-CN" sz="2000" b="0" dirty="0">
                <a:solidFill>
                  <a:schemeClr val="tx1"/>
                </a:solidFill>
                <a:latin typeface="Times New Roman" panose="02020603050405020304" pitchFamily="18" charset="0"/>
                <a:ea typeface="楷体_GB2312" pitchFamily="49" charset="-122"/>
              </a:rPr>
              <a:t>. BER and BPR accumulated beam successfully on Jun. 22 and Jun. 26 respectively.</a:t>
            </a:r>
          </a:p>
          <a:p>
            <a:pPr algn="just">
              <a:spcBef>
                <a:spcPct val="15000"/>
              </a:spcBef>
              <a:spcAft>
                <a:spcPct val="20000"/>
              </a:spcAft>
            </a:pPr>
            <a:r>
              <a:rPr lang="en-US" altLang="zh-CN" sz="2000" b="0" dirty="0" smtClean="0">
                <a:solidFill>
                  <a:schemeClr val="tx1"/>
                </a:solidFill>
                <a:latin typeface="Times New Roman" panose="02020603050405020304" pitchFamily="18" charset="0"/>
                <a:ea typeface="楷体_GB2312" pitchFamily="49" charset="-122"/>
              </a:rPr>
              <a:t>The </a:t>
            </a:r>
            <a:r>
              <a:rPr lang="en-US" altLang="zh-CN" sz="2000" b="0" dirty="0">
                <a:solidFill>
                  <a:schemeClr val="tx1"/>
                </a:solidFill>
                <a:latin typeface="Times New Roman" panose="02020603050405020304" pitchFamily="18" charset="0"/>
                <a:ea typeface="楷体_GB2312" pitchFamily="49" charset="-122"/>
              </a:rPr>
              <a:t>luminosity </a:t>
            </a:r>
            <a:r>
              <a:rPr lang="en-US" altLang="zh-CN" sz="2000" b="0" dirty="0" smtClean="0">
                <a:solidFill>
                  <a:schemeClr val="tx1"/>
                </a:solidFill>
                <a:latin typeface="Times New Roman" panose="02020603050405020304" pitchFamily="18" charset="0"/>
                <a:ea typeface="楷体_GB2312" pitchFamily="49" charset="-122"/>
              </a:rPr>
              <a:t>reached </a:t>
            </a:r>
            <a:r>
              <a:rPr lang="en-US" altLang="zh-CN" sz="2000" dirty="0" smtClean="0">
                <a:solidFill>
                  <a:srgbClr val="FF0000"/>
                </a:solidFill>
                <a:latin typeface="Times New Roman" panose="02020603050405020304" pitchFamily="18" charset="0"/>
              </a:rPr>
              <a:t>1.3</a:t>
            </a:r>
            <a:r>
              <a:rPr lang="en-US" altLang="zh-CN" sz="2000" dirty="0">
                <a:solidFill>
                  <a:srgbClr val="FF0000"/>
                </a:solidFill>
                <a:latin typeface="Times New Roman" panose="02020603050405020304" pitchFamily="18" charset="0"/>
                <a:sym typeface="Symbol" panose="05050102010706020507" pitchFamily="18" charset="2"/>
              </a:rPr>
              <a:t>10</a:t>
            </a:r>
            <a:r>
              <a:rPr lang="en-US" altLang="zh-CN" sz="2000" baseline="30000" dirty="0">
                <a:solidFill>
                  <a:srgbClr val="FF0000"/>
                </a:solidFill>
                <a:latin typeface="Times New Roman" panose="02020603050405020304" pitchFamily="18" charset="0"/>
              </a:rPr>
              <a:t>32</a:t>
            </a:r>
            <a:r>
              <a:rPr lang="en-US" altLang="zh-CN" sz="2000" dirty="0">
                <a:solidFill>
                  <a:srgbClr val="FF0000"/>
                </a:solidFill>
                <a:latin typeface="Times New Roman" panose="02020603050405020304" pitchFamily="18" charset="0"/>
              </a:rPr>
              <a:t>cm</a:t>
            </a:r>
            <a:r>
              <a:rPr lang="en-US" altLang="zh-CN" sz="2000" baseline="30000" dirty="0">
                <a:solidFill>
                  <a:srgbClr val="FF0000"/>
                </a:solidFill>
                <a:latin typeface="Times New Roman" panose="02020603050405020304" pitchFamily="18" charset="0"/>
              </a:rPr>
              <a:t>-2</a:t>
            </a:r>
            <a:r>
              <a:rPr lang="en-US" altLang="zh-CN" sz="2000" dirty="0">
                <a:solidFill>
                  <a:srgbClr val="FF0000"/>
                </a:solidFill>
                <a:latin typeface="Times New Roman" panose="02020603050405020304" pitchFamily="18" charset="0"/>
              </a:rPr>
              <a:t>s</a:t>
            </a:r>
            <a:r>
              <a:rPr lang="en-US" altLang="zh-CN" sz="2000" baseline="30000" dirty="0">
                <a:solidFill>
                  <a:srgbClr val="FF0000"/>
                </a:solidFill>
                <a:latin typeface="Times New Roman" panose="02020603050405020304" pitchFamily="18" charset="0"/>
              </a:rPr>
              <a:t>-1</a:t>
            </a:r>
            <a:r>
              <a:rPr lang="en-US" altLang="zh-CN" sz="2000" dirty="0">
                <a:solidFill>
                  <a:srgbClr val="FF0000"/>
                </a:solidFill>
                <a:latin typeface="Times New Roman" panose="02020603050405020304" pitchFamily="18" charset="0"/>
              </a:rPr>
              <a:t> </a:t>
            </a:r>
            <a:r>
              <a:rPr lang="en-US" altLang="zh-CN" sz="2000" dirty="0">
                <a:solidFill>
                  <a:srgbClr val="FF0000"/>
                </a:solidFill>
                <a:latin typeface="Times New Roman" panose="02020603050405020304" pitchFamily="18" charset="0"/>
                <a:ea typeface="楷体_GB2312" pitchFamily="49" charset="-122"/>
              </a:rPr>
              <a:t>@ ~520mA*520mA </a:t>
            </a:r>
            <a:r>
              <a:rPr lang="en-US" altLang="zh-CN" sz="2000" b="0" dirty="0">
                <a:solidFill>
                  <a:schemeClr val="tx1"/>
                </a:solidFill>
                <a:latin typeface="Times New Roman" panose="02020603050405020304" pitchFamily="18" charset="0"/>
                <a:ea typeface="楷体_GB2312" pitchFamily="49" charset="-122"/>
              </a:rPr>
              <a:t>before Dec. 17, 2008. </a:t>
            </a:r>
            <a:r>
              <a:rPr lang="en-GB" altLang="zh-CN" sz="2000" b="0" dirty="0">
                <a:solidFill>
                  <a:schemeClr val="tx1"/>
                </a:solidFill>
                <a:latin typeface="Times New Roman" panose="02020603050405020304" pitchFamily="18" charset="0"/>
                <a:cs typeface="Times New Roman" panose="02020603050405020304" pitchFamily="18" charset="0"/>
              </a:rPr>
              <a:t>A long time was taken to study the source which caused a strong longitudinal instability </a:t>
            </a:r>
            <a:r>
              <a:rPr lang="en-GB" altLang="zh-CN" sz="2000" b="0" dirty="0" smtClean="0">
                <a:solidFill>
                  <a:schemeClr val="tx1"/>
                </a:solidFill>
                <a:latin typeface="Times New Roman" panose="02020603050405020304" pitchFamily="18" charset="0"/>
                <a:cs typeface="Times New Roman" panose="02020603050405020304" pitchFamily="18" charset="0"/>
              </a:rPr>
              <a:t>in </a:t>
            </a:r>
            <a:r>
              <a:rPr lang="en-GB" altLang="zh-CN" sz="2000" b="0" dirty="0">
                <a:solidFill>
                  <a:schemeClr val="tx1"/>
                </a:solidFill>
                <a:latin typeface="Times New Roman" panose="02020603050405020304" pitchFamily="18" charset="0"/>
                <a:cs typeface="Times New Roman" panose="02020603050405020304" pitchFamily="18" charset="0"/>
              </a:rPr>
              <a:t>both BPR and BER</a:t>
            </a:r>
            <a:r>
              <a:rPr lang="en-GB" altLang="zh-CN" sz="2000" b="0" dirty="0" smtClean="0">
                <a:solidFill>
                  <a:schemeClr val="tx1"/>
                </a:solidFill>
                <a:latin typeface="Times New Roman" panose="02020603050405020304" pitchFamily="18" charset="0"/>
                <a:cs typeface="Times New Roman" panose="02020603050405020304" pitchFamily="18" charset="0"/>
              </a:rPr>
              <a:t>.</a:t>
            </a:r>
          </a:p>
        </p:txBody>
      </p:sp>
      <p:sp>
        <p:nvSpPr>
          <p:cNvPr id="3" name="矩形 2"/>
          <p:cNvSpPr/>
          <p:nvPr/>
        </p:nvSpPr>
        <p:spPr>
          <a:xfrm>
            <a:off x="1640632" y="692696"/>
            <a:ext cx="7776864" cy="584775"/>
          </a:xfrm>
          <a:prstGeom prst="rect">
            <a:avLst/>
          </a:prstGeom>
        </p:spPr>
        <p:txBody>
          <a:bodyPr wrap="square">
            <a:spAutoFit/>
          </a:bodyPr>
          <a:lstStyle/>
          <a:p>
            <a:r>
              <a:rPr lang="en-GB" altLang="zh-CN" dirty="0">
                <a:latin typeface="Times" panose="02020603050405020304" pitchFamily="18" charset="0"/>
                <a:cs typeface="Times New Roman" panose="02020603050405020304" pitchFamily="18" charset="0"/>
              </a:rPr>
              <a:t>Commissioning with designed lattice</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86782677"/>
              </p:ext>
            </p:extLst>
          </p:nvPr>
        </p:nvGraphicFramePr>
        <p:xfrm>
          <a:off x="416496" y="1412776"/>
          <a:ext cx="3600400" cy="4743825"/>
        </p:xfrm>
        <a:graphic>
          <a:graphicData uri="http://schemas.openxmlformats.org/drawingml/2006/table">
            <a:tbl>
              <a:tblPr>
                <a:tableStyleId>{5C22544A-7EE6-4342-B048-85BDC9FD1C3A}</a:tableStyleId>
              </a:tblPr>
              <a:tblGrid>
                <a:gridCol w="2190865"/>
                <a:gridCol w="1409535"/>
              </a:tblGrid>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Parameters</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Values</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Operation energy</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1.0~2.1 GeV</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Optimized energy</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1.89 GeV</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Beam current</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910 mA</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Bunch current</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9.8 mA</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Circumference</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237.5 m</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dirty="0">
                          <a:effectLst/>
                          <a:latin typeface="Times New Roman" panose="02020603050405020304" pitchFamily="18" charset="0"/>
                          <a:cs typeface="Times New Roman" panose="02020603050405020304" pitchFamily="18" charset="0"/>
                        </a:rPr>
                        <a:t>Number of particles</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4.5</a:t>
                      </a:r>
                      <a:r>
                        <a:rPr lang="en-GB" sz="1200" kern="800">
                          <a:effectLst/>
                          <a:latin typeface="Times New Roman" panose="02020603050405020304" pitchFamily="18" charset="0"/>
                          <a:cs typeface="Times New Roman" panose="02020603050405020304" pitchFamily="18" charset="0"/>
                          <a:sym typeface="Symbol" panose="05050102010706020507" pitchFamily="18" charset="2"/>
                        </a:rPr>
                        <a:t></a:t>
                      </a:r>
                      <a:r>
                        <a:rPr lang="en-GB" sz="1200" kern="800">
                          <a:effectLst/>
                          <a:latin typeface="Times New Roman" panose="02020603050405020304" pitchFamily="18" charset="0"/>
                          <a:cs typeface="Times New Roman" panose="02020603050405020304" pitchFamily="18" charset="0"/>
                        </a:rPr>
                        <a:t>10</a:t>
                      </a:r>
                      <a:r>
                        <a:rPr lang="en-GB" sz="1200" kern="800" baseline="30000">
                          <a:effectLst/>
                          <a:latin typeface="Times New Roman" panose="02020603050405020304" pitchFamily="18" charset="0"/>
                          <a:cs typeface="Times New Roman" panose="02020603050405020304" pitchFamily="18" charset="0"/>
                        </a:rPr>
                        <a:t>12</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200" dirty="0">
                          <a:effectLst/>
                          <a:latin typeface="Times New Roman" panose="02020603050405020304" pitchFamily="18" charset="0"/>
                          <a:cs typeface="Times New Roman" panose="02020603050405020304" pitchFamily="18" charset="0"/>
                        </a:rPr>
                        <a:t> function at </a:t>
                      </a:r>
                      <a:r>
                        <a:rPr lang="en-GB" sz="1200" dirty="0" smtClean="0">
                          <a:effectLst/>
                          <a:latin typeface="Times New Roman" panose="02020603050405020304" pitchFamily="18" charset="0"/>
                          <a:cs typeface="Times New Roman" panose="02020603050405020304" pitchFamily="18" charset="0"/>
                        </a:rPr>
                        <a:t>IP</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1.0 m/1.5 cm</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Horizontal emittance</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144 nm</a:t>
                      </a:r>
                      <a:r>
                        <a:rPr lang="en-GB" sz="1200">
                          <a:effectLst/>
                          <a:latin typeface="Times New Roman" panose="02020603050405020304" pitchFamily="18" charset="0"/>
                          <a:cs typeface="Times New Roman" panose="02020603050405020304" pitchFamily="18" charset="0"/>
                          <a:sym typeface="Symbol" panose="05050102010706020507" pitchFamily="18" charset="2"/>
                        </a:rPr>
                        <a:t></a:t>
                      </a:r>
                      <a:r>
                        <a:rPr lang="en-GB" sz="1200">
                          <a:effectLst/>
                          <a:latin typeface="Times New Roman" panose="02020603050405020304" pitchFamily="18" charset="0"/>
                          <a:cs typeface="Times New Roman" panose="02020603050405020304" pitchFamily="18" charset="0"/>
                        </a:rPr>
                        <a:t>rad</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Working </a:t>
                      </a:r>
                      <a:r>
                        <a:rPr lang="en-GB" sz="1200" kern="800" dirty="0" smtClean="0">
                          <a:effectLst/>
                          <a:latin typeface="Times New Roman" panose="02020603050405020304" pitchFamily="18" charset="0"/>
                          <a:cs typeface="Times New Roman" panose="02020603050405020304" pitchFamily="18" charset="0"/>
                        </a:rPr>
                        <a:t>point</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6.53/5.58</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Harmonic  number</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396</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Bunch number</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93</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Bunch spacing</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2.4 m</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RF voltage</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1.5 MV</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a:effectLst/>
                          <a:latin typeface="Times New Roman" panose="02020603050405020304" pitchFamily="18" charset="0"/>
                          <a:cs typeface="Times New Roman" panose="02020603050405020304" pitchFamily="18" charset="0"/>
                        </a:rPr>
                        <a:t>RF frequency</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dirty="0">
                          <a:effectLst/>
                          <a:latin typeface="Times New Roman" panose="02020603050405020304" pitchFamily="18" charset="0"/>
                          <a:cs typeface="Times New Roman" panose="02020603050405020304" pitchFamily="18" charset="0"/>
                        </a:rPr>
                        <a:t>499.8 MHz</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a:effectLst/>
                          <a:latin typeface="Times New Roman" panose="02020603050405020304" pitchFamily="18" charset="0"/>
                          <a:cs typeface="Times New Roman" panose="02020603050405020304" pitchFamily="18" charset="0"/>
                        </a:rPr>
                        <a:t>RF cavity number per ring</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dirty="0">
                          <a:effectLst/>
                          <a:latin typeface="Times New Roman" panose="02020603050405020304" pitchFamily="18" charset="0"/>
                          <a:cs typeface="Times New Roman" panose="02020603050405020304" pitchFamily="18" charset="0"/>
                        </a:rPr>
                        <a:t>1</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Energy loss per turn</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121 </a:t>
                      </a:r>
                      <a:r>
                        <a:rPr lang="en-GB" sz="1200" kern="800" dirty="0" err="1">
                          <a:effectLst/>
                          <a:latin typeface="Times New Roman" panose="02020603050405020304" pitchFamily="18" charset="0"/>
                          <a:cs typeface="Times New Roman" panose="02020603050405020304" pitchFamily="18" charset="0"/>
                        </a:rPr>
                        <a:t>keV</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dirty="0">
                          <a:effectLst/>
                          <a:latin typeface="Times New Roman" panose="02020603050405020304" pitchFamily="18" charset="0"/>
                          <a:cs typeface="Times New Roman" panose="02020603050405020304" pitchFamily="18" charset="0"/>
                        </a:rPr>
                        <a:t>Synchrotron radiation power</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110 kW</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dirty="0">
                          <a:effectLst/>
                          <a:latin typeface="Times New Roman" panose="02020603050405020304" pitchFamily="18" charset="0"/>
                          <a:cs typeface="Times New Roman" panose="02020603050405020304" pitchFamily="18" charset="0"/>
                        </a:rPr>
                        <a:t>Damping </a:t>
                      </a:r>
                      <a:r>
                        <a:rPr lang="en-GB" sz="1200" dirty="0" smtClean="0">
                          <a:effectLst/>
                          <a:latin typeface="Times New Roman" panose="02020603050405020304" pitchFamily="18" charset="0"/>
                          <a:cs typeface="Times New Roman" panose="02020603050405020304" pitchFamily="18" charset="0"/>
                        </a:rPr>
                        <a:t>time</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dirty="0">
                          <a:effectLst/>
                          <a:latin typeface="Times New Roman" panose="02020603050405020304" pitchFamily="18" charset="0"/>
                          <a:cs typeface="Times New Roman" panose="02020603050405020304" pitchFamily="18" charset="0"/>
                        </a:rPr>
                        <a:t>25/25/12.5 </a:t>
                      </a:r>
                      <a:r>
                        <a:rPr lang="en-GB" sz="1200" dirty="0" err="1">
                          <a:effectLst/>
                          <a:latin typeface="Times New Roman" panose="02020603050405020304" pitchFamily="18" charset="0"/>
                          <a:cs typeface="Times New Roman" panose="02020603050405020304" pitchFamily="18" charset="0"/>
                        </a:rPr>
                        <a:t>ms</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a:effectLst/>
                          <a:latin typeface="Times New Roman" panose="02020603050405020304" pitchFamily="18" charset="0"/>
                          <a:cs typeface="Times New Roman" panose="02020603050405020304" pitchFamily="18" charset="0"/>
                        </a:rPr>
                        <a:t>Natural</a:t>
                      </a:r>
                      <a:r>
                        <a:rPr lang="en-GB" sz="1200" kern="800">
                          <a:effectLst/>
                          <a:latin typeface="Times New Roman" panose="02020603050405020304" pitchFamily="18" charset="0"/>
                          <a:cs typeface="Times New Roman" panose="02020603050405020304" pitchFamily="18" charset="0"/>
                        </a:rPr>
                        <a:t> energy spread</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dirty="0">
                          <a:effectLst/>
                          <a:latin typeface="Times New Roman" panose="02020603050405020304" pitchFamily="18" charset="0"/>
                          <a:cs typeface="Times New Roman" panose="02020603050405020304" pitchFamily="18" charset="0"/>
                        </a:rPr>
                        <a:t>5.16</a:t>
                      </a:r>
                      <a:r>
                        <a:rPr lang="en-GB"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200" dirty="0">
                          <a:effectLst/>
                          <a:latin typeface="Times New Roman" panose="02020603050405020304" pitchFamily="18" charset="0"/>
                          <a:cs typeface="Times New Roman" panose="02020603050405020304" pitchFamily="18" charset="0"/>
                        </a:rPr>
                        <a:t>10</a:t>
                      </a:r>
                      <a:r>
                        <a:rPr lang="en-GB" sz="1200" baseline="30000" dirty="0">
                          <a:effectLst/>
                          <a:latin typeface="Times New Roman" panose="02020603050405020304" pitchFamily="18" charset="0"/>
                          <a:cs typeface="Times New Roman" panose="02020603050405020304" pitchFamily="18" charset="0"/>
                        </a:rPr>
                        <a:t>-4</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Momentum compaction</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0.0235</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a:effectLst/>
                          <a:latin typeface="Times New Roman" panose="02020603050405020304" pitchFamily="18" charset="0"/>
                          <a:cs typeface="Times New Roman" panose="02020603050405020304" pitchFamily="18" charset="0"/>
                        </a:rPr>
                        <a:t>Natural</a:t>
                      </a:r>
                      <a:r>
                        <a:rPr lang="en-GB" sz="1200" kern="800">
                          <a:effectLst/>
                          <a:latin typeface="Times New Roman" panose="02020603050405020304" pitchFamily="18" charset="0"/>
                          <a:cs typeface="Times New Roman" panose="02020603050405020304" pitchFamily="18" charset="0"/>
                        </a:rPr>
                        <a:t> </a:t>
                      </a:r>
                      <a:r>
                        <a:rPr lang="en-GB" sz="1200">
                          <a:effectLst/>
                          <a:latin typeface="Times New Roman" panose="02020603050405020304" pitchFamily="18" charset="0"/>
                          <a:cs typeface="Times New Roman" panose="02020603050405020304" pitchFamily="18" charset="0"/>
                        </a:rPr>
                        <a:t>bunch length</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dirty="0">
                          <a:effectLst/>
                          <a:latin typeface="Times New Roman" panose="02020603050405020304" pitchFamily="18" charset="0"/>
                          <a:cs typeface="Times New Roman" panose="02020603050405020304" pitchFamily="18" charset="0"/>
                        </a:rPr>
                        <a:t>1.35 cm</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a:effectLst/>
                          <a:latin typeface="Times New Roman" panose="02020603050405020304" pitchFamily="18" charset="0"/>
                          <a:cs typeface="Times New Roman" panose="02020603050405020304" pitchFamily="18" charset="0"/>
                        </a:rPr>
                        <a:t>Crossing angle at IP</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dirty="0">
                          <a:effectLst/>
                          <a:latin typeface="Times New Roman" panose="02020603050405020304" pitchFamily="18" charset="0"/>
                          <a:cs typeface="Times New Roman" panose="02020603050405020304" pitchFamily="18" charset="0"/>
                        </a:rPr>
                        <a:t>11</a:t>
                      </a:r>
                      <a:r>
                        <a:rPr lang="en-GB"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200" dirty="0">
                          <a:effectLst/>
                          <a:latin typeface="Times New Roman" panose="02020603050405020304" pitchFamily="18" charset="0"/>
                          <a:cs typeface="Times New Roman" panose="02020603050405020304" pitchFamily="18" charset="0"/>
                        </a:rPr>
                        <a:t>2 </a:t>
                      </a:r>
                      <a:r>
                        <a:rPr lang="en-GB" sz="1200" dirty="0" err="1">
                          <a:effectLst/>
                          <a:latin typeface="Times New Roman" panose="02020603050405020304" pitchFamily="18" charset="0"/>
                          <a:cs typeface="Times New Roman" panose="02020603050405020304" pitchFamily="18" charset="0"/>
                        </a:rPr>
                        <a:t>mrad</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Beam-beam parameter</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0.04</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Luminosity</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1.0</a:t>
                      </a:r>
                      <a:r>
                        <a:rPr lang="en-GB" sz="1200" kern="8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200" kern="800" dirty="0">
                          <a:effectLst/>
                          <a:latin typeface="Times New Roman" panose="02020603050405020304" pitchFamily="18" charset="0"/>
                          <a:cs typeface="Times New Roman" panose="02020603050405020304" pitchFamily="18" charset="0"/>
                        </a:rPr>
                        <a:t>10</a:t>
                      </a:r>
                      <a:r>
                        <a:rPr lang="en-GB" sz="1200" kern="800" baseline="30000" dirty="0">
                          <a:effectLst/>
                          <a:latin typeface="Times New Roman" panose="02020603050405020304" pitchFamily="18" charset="0"/>
                          <a:cs typeface="Times New Roman" panose="02020603050405020304" pitchFamily="18" charset="0"/>
                        </a:rPr>
                        <a:t>33</a:t>
                      </a:r>
                      <a:r>
                        <a:rPr lang="en-GB" sz="1200" kern="800" dirty="0">
                          <a:effectLst/>
                          <a:latin typeface="Times New Roman" panose="02020603050405020304" pitchFamily="18" charset="0"/>
                          <a:cs typeface="Times New Roman" panose="02020603050405020304" pitchFamily="18" charset="0"/>
                        </a:rPr>
                        <a:t>cm</a:t>
                      </a:r>
                      <a:r>
                        <a:rPr lang="en-GB" sz="1200" kern="800" baseline="30000" dirty="0">
                          <a:effectLst/>
                          <a:latin typeface="Times New Roman" panose="02020603050405020304" pitchFamily="18" charset="0"/>
                          <a:cs typeface="Times New Roman" panose="02020603050405020304" pitchFamily="18" charset="0"/>
                        </a:rPr>
                        <a:t>-2</a:t>
                      </a:r>
                      <a:r>
                        <a:rPr lang="en-GB" sz="1200" kern="800" dirty="0">
                          <a:effectLst/>
                          <a:latin typeface="Times New Roman" panose="02020603050405020304" pitchFamily="18" charset="0"/>
                          <a:cs typeface="Times New Roman" panose="02020603050405020304" pitchFamily="18" charset="0"/>
                        </a:rPr>
                        <a:t>s</a:t>
                      </a:r>
                      <a:r>
                        <a:rPr lang="en-GB" sz="1200" kern="800" baseline="30000" dirty="0">
                          <a:effectLst/>
                          <a:latin typeface="Times New Roman" panose="02020603050405020304" pitchFamily="18" charset="0"/>
                          <a:cs typeface="Times New Roman" panose="02020603050405020304" pitchFamily="18" charset="0"/>
                        </a:rPr>
                        <a:t>-1</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9" descr="2009_05_03_17_35_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8477" y="4005064"/>
            <a:ext cx="352901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3186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3"/>
          <p:cNvSpPr>
            <a:spLocks noChangeArrowheads="1"/>
          </p:cNvSpPr>
          <p:nvPr/>
        </p:nvSpPr>
        <p:spPr bwMode="auto">
          <a:xfrm>
            <a:off x="0" y="-1682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zh-CN" sz="1600"/>
          </a:p>
        </p:txBody>
      </p:sp>
      <p:sp>
        <p:nvSpPr>
          <p:cNvPr id="780296" name="Text Box 8"/>
          <p:cNvSpPr txBox="1">
            <a:spLocks noChangeArrowheads="1"/>
          </p:cNvSpPr>
          <p:nvPr/>
        </p:nvSpPr>
        <p:spPr bwMode="auto">
          <a:xfrm>
            <a:off x="273050" y="4437063"/>
            <a:ext cx="94329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2000" b="1">
                <a:solidFill>
                  <a:srgbClr val="0000FF"/>
                </a:solidFill>
              </a:rPr>
              <a:t>       Head part</a:t>
            </a:r>
            <a:r>
              <a:rPr kumimoji="0" lang="en-US" altLang="zh-CN" sz="2000"/>
              <a:t>                    </a:t>
            </a:r>
            <a:r>
              <a:rPr kumimoji="0" lang="en-US" altLang="zh-CN" sz="2000" b="1">
                <a:solidFill>
                  <a:srgbClr val="0000FF"/>
                </a:solidFill>
              </a:rPr>
              <a:t>Tail part                        Head part</a:t>
            </a:r>
            <a:r>
              <a:rPr kumimoji="0" lang="en-US" altLang="zh-CN" sz="2000"/>
              <a:t>                       </a:t>
            </a:r>
            <a:r>
              <a:rPr kumimoji="0" lang="en-US" altLang="zh-CN" sz="2000" b="1">
                <a:solidFill>
                  <a:srgbClr val="0000FF"/>
                </a:solidFill>
              </a:rPr>
              <a:t>Tail part</a:t>
            </a:r>
            <a:endParaRPr kumimoji="0" lang="en-US" altLang="zh-CN" sz="2000"/>
          </a:p>
          <a:p>
            <a:pPr algn="ctr" eaLnBrk="1" hangingPunct="1">
              <a:spcBef>
                <a:spcPct val="10000"/>
              </a:spcBef>
            </a:pPr>
            <a:r>
              <a:rPr kumimoji="0" lang="en-US" altLang="zh-CN" sz="2000"/>
              <a:t> Continuous 70 bunches, 4 bucket bunch spacing, in collision</a:t>
            </a:r>
          </a:p>
        </p:txBody>
      </p:sp>
      <p:pic>
        <p:nvPicPr>
          <p:cNvPr id="78029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113" y="1412875"/>
            <a:ext cx="239871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8029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963" y="1412875"/>
            <a:ext cx="24479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8029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68638"/>
            <a:ext cx="2447925" cy="1306512"/>
          </a:xfrm>
          <a:prstGeom prst="rect">
            <a:avLst/>
          </a:prstGeom>
          <a:noFill/>
          <a:extLst>
            <a:ext uri="{909E8E84-426E-40DD-AFC4-6F175D3DCCD1}">
              <a14:hiddenFill xmlns:a14="http://schemas.microsoft.com/office/drawing/2010/main">
                <a:solidFill>
                  <a:srgbClr val="FFFFFF"/>
                </a:solidFill>
              </a14:hiddenFill>
            </a:ext>
          </a:extLst>
        </p:spPr>
      </p:pic>
      <p:pic>
        <p:nvPicPr>
          <p:cNvPr id="78030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2050" y="3068638"/>
            <a:ext cx="2447925" cy="1311275"/>
          </a:xfrm>
          <a:prstGeom prst="rect">
            <a:avLst/>
          </a:prstGeom>
          <a:noFill/>
          <a:extLst>
            <a:ext uri="{909E8E84-426E-40DD-AFC4-6F175D3DCCD1}">
              <a14:hiddenFill xmlns:a14="http://schemas.microsoft.com/office/drawing/2010/main">
                <a:solidFill>
                  <a:srgbClr val="FFFFFF"/>
                </a:solidFill>
              </a14:hiddenFill>
            </a:ext>
          </a:extLst>
        </p:spPr>
      </p:pic>
      <p:pic>
        <p:nvPicPr>
          <p:cNvPr id="780301"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1563" y="3068638"/>
            <a:ext cx="2487612" cy="1296987"/>
          </a:xfrm>
          <a:prstGeom prst="rect">
            <a:avLst/>
          </a:prstGeom>
          <a:noFill/>
          <a:extLst>
            <a:ext uri="{909E8E84-426E-40DD-AFC4-6F175D3DCCD1}">
              <a14:hiddenFill xmlns:a14="http://schemas.microsoft.com/office/drawing/2010/main">
                <a:solidFill>
                  <a:srgbClr val="FFFFFF"/>
                </a:solidFill>
              </a14:hiddenFill>
            </a:ext>
          </a:extLst>
        </p:spPr>
      </p:pic>
      <p:pic>
        <p:nvPicPr>
          <p:cNvPr id="780302"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6638" y="3068638"/>
            <a:ext cx="2519362" cy="1298575"/>
          </a:xfrm>
          <a:prstGeom prst="rect">
            <a:avLst/>
          </a:prstGeom>
          <a:noFill/>
          <a:extLst>
            <a:ext uri="{909E8E84-426E-40DD-AFC4-6F175D3DCCD1}">
              <a14:hiddenFill xmlns:a14="http://schemas.microsoft.com/office/drawing/2010/main">
                <a:solidFill>
                  <a:srgbClr val="FFFFFF"/>
                </a:solidFill>
              </a14:hiddenFill>
            </a:ext>
          </a:extLst>
        </p:spPr>
      </p:pic>
      <p:sp>
        <p:nvSpPr>
          <p:cNvPr id="780303" name="Text Box 15"/>
          <p:cNvSpPr txBox="1">
            <a:spLocks noChangeArrowheads="1"/>
          </p:cNvSpPr>
          <p:nvPr/>
        </p:nvSpPr>
        <p:spPr bwMode="auto">
          <a:xfrm>
            <a:off x="849313" y="2636838"/>
            <a:ext cx="8583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2000" b="1">
                <a:solidFill>
                  <a:srgbClr val="0000FF"/>
                </a:solidFill>
              </a:rPr>
              <a:t>              </a:t>
            </a:r>
            <a:r>
              <a:rPr kumimoji="0" lang="en-US" altLang="zh-CN" sz="2000" b="1"/>
              <a:t>Single e- bunch                                                 Single e+ bunch</a:t>
            </a:r>
          </a:p>
        </p:txBody>
      </p:sp>
      <p:sp>
        <p:nvSpPr>
          <p:cNvPr id="780304" name="Text Box 16"/>
          <p:cNvSpPr txBox="1">
            <a:spLocks noChangeArrowheads="1"/>
          </p:cNvSpPr>
          <p:nvPr/>
        </p:nvSpPr>
        <p:spPr bwMode="auto">
          <a:xfrm>
            <a:off x="0" y="623728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kumimoji="0" lang="en-US" altLang="zh-CN" b="1" dirty="0">
                <a:solidFill>
                  <a:srgbClr val="0000FF"/>
                </a:solidFill>
              </a:rPr>
              <a:t>BER: dipole mode oscillation</a:t>
            </a:r>
            <a:r>
              <a:rPr kumimoji="0" lang="en-US" altLang="zh-CN" b="1" dirty="0">
                <a:solidFill>
                  <a:srgbClr val="FF3300"/>
                </a:solidFill>
              </a:rPr>
              <a:t>    </a:t>
            </a:r>
            <a:r>
              <a:rPr kumimoji="0" lang="en-US" altLang="zh-CN" b="1" dirty="0">
                <a:solidFill>
                  <a:srgbClr val="FF0000"/>
                </a:solidFill>
              </a:rPr>
              <a:t>BPR: dipole and quadrupole oscillation</a:t>
            </a:r>
          </a:p>
        </p:txBody>
      </p:sp>
      <p:sp>
        <p:nvSpPr>
          <p:cNvPr id="780305" name="Rectangle 17"/>
          <p:cNvSpPr>
            <a:spLocks noChangeArrowheads="1"/>
          </p:cNvSpPr>
          <p:nvPr/>
        </p:nvSpPr>
        <p:spPr bwMode="auto">
          <a:xfrm>
            <a:off x="0" y="752695"/>
            <a:ext cx="9906000" cy="46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57188"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spcBef>
                <a:spcPct val="10000"/>
              </a:spcBef>
            </a:pPr>
            <a:r>
              <a:rPr kumimoji="0" lang="en-US" altLang="zh-CN" b="1" dirty="0" smtClean="0">
                <a:solidFill>
                  <a:srgbClr val="FF0000"/>
                </a:solidFill>
              </a:rPr>
              <a:t>Dipole </a:t>
            </a:r>
            <a:r>
              <a:rPr kumimoji="0" lang="en-US" altLang="zh-CN" b="1" dirty="0">
                <a:solidFill>
                  <a:srgbClr val="FF0000"/>
                </a:solidFill>
              </a:rPr>
              <a:t>and quadrupole mode oscillation</a:t>
            </a:r>
          </a:p>
        </p:txBody>
      </p:sp>
      <p:pic>
        <p:nvPicPr>
          <p:cNvPr id="780306" name="Picture 18" descr="e70-420ma-p10-60ma-500ns-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50" y="5157788"/>
            <a:ext cx="3527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307" name="Picture 19" descr="p70-420ms-500ns-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9263" y="5157788"/>
            <a:ext cx="3598862" cy="1073150"/>
          </a:xfrm>
          <a:prstGeom prst="rect">
            <a:avLst/>
          </a:prstGeom>
          <a:noFill/>
          <a:extLst>
            <a:ext uri="{909E8E84-426E-40DD-AFC4-6F175D3DCCD1}">
              <a14:hiddenFill xmlns:a14="http://schemas.microsoft.com/office/drawing/2010/main">
                <a:solidFill>
                  <a:srgbClr val="FFFFFF"/>
                </a:solidFill>
              </a14:hiddenFill>
            </a:ext>
          </a:extLst>
        </p:spPr>
      </p:pic>
      <p:sp>
        <p:nvSpPr>
          <p:cNvPr id="780308" name="AutoShape 20"/>
          <p:cNvSpPr>
            <a:spLocks noChangeArrowheads="1"/>
          </p:cNvSpPr>
          <p:nvPr/>
        </p:nvSpPr>
        <p:spPr bwMode="auto">
          <a:xfrm>
            <a:off x="4808538" y="5300663"/>
            <a:ext cx="73025" cy="504825"/>
          </a:xfrm>
          <a:prstGeom prst="upDownArrow">
            <a:avLst>
              <a:gd name="adj1" fmla="val 50000"/>
              <a:gd name="adj2" fmla="val 138261"/>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780309" name="Text Box 21"/>
          <p:cNvSpPr txBox="1">
            <a:spLocks noChangeArrowheads="1"/>
          </p:cNvSpPr>
          <p:nvPr/>
        </p:nvSpPr>
        <p:spPr bwMode="auto">
          <a:xfrm>
            <a:off x="4232275" y="5734050"/>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kumimoji="1" lang="en-US" altLang="zh-CN" sz="1600" b="1">
                <a:solidFill>
                  <a:srgbClr val="FF0000"/>
                </a:solidFill>
              </a:rPr>
              <a:t>longitudinal</a:t>
            </a:r>
          </a:p>
        </p:txBody>
      </p:sp>
    </p:spTree>
    <p:extLst>
      <p:ext uri="{BB962C8B-B14F-4D97-AF65-F5344CB8AC3E}">
        <p14:creationId xmlns:p14="http://schemas.microsoft.com/office/powerpoint/2010/main" val="42392075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3"/>
          <p:cNvSpPr>
            <a:spLocks noChangeArrowheads="1"/>
          </p:cNvSpPr>
          <p:nvPr/>
        </p:nvSpPr>
        <p:spPr bwMode="auto">
          <a:xfrm>
            <a:off x="0" y="-1682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zh-CN" sz="1600"/>
          </a:p>
        </p:txBody>
      </p:sp>
      <p:sp>
        <p:nvSpPr>
          <p:cNvPr id="782341" name="Text Box 5"/>
          <p:cNvSpPr txBox="1">
            <a:spLocks noChangeArrowheads="1"/>
          </p:cNvSpPr>
          <p:nvPr/>
        </p:nvSpPr>
        <p:spPr bwMode="auto">
          <a:xfrm>
            <a:off x="76788" y="5400931"/>
            <a:ext cx="977741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kumimoji="0" lang="en-US" altLang="zh-CN" sz="2200" b="1" dirty="0" smtClean="0">
                <a:solidFill>
                  <a:srgbClr val="0000FF"/>
                </a:solidFill>
              </a:rPr>
              <a:t>           </a:t>
            </a:r>
            <a:r>
              <a:rPr kumimoji="0" lang="en-US" altLang="zh-CN" sz="2200" b="1" dirty="0" smtClean="0"/>
              <a:t>After </a:t>
            </a:r>
            <a:r>
              <a:rPr kumimoji="0" lang="en-US" altLang="zh-CN" sz="2200" b="1" dirty="0"/>
              <a:t>that luminosity was improved from 1.3</a:t>
            </a:r>
            <a:r>
              <a:rPr kumimoji="0" lang="en-US" altLang="zh-CN" sz="2200" b="1" dirty="0">
                <a:sym typeface="Symbol" panose="05050102010706020507" pitchFamily="18" charset="2"/>
              </a:rPr>
              <a:t>10</a:t>
            </a:r>
            <a:r>
              <a:rPr kumimoji="0" lang="en-US" altLang="zh-CN" sz="2200" b="1" baseline="30000" dirty="0"/>
              <a:t>32</a:t>
            </a:r>
            <a:r>
              <a:rPr kumimoji="0" lang="en-US" altLang="zh-CN" sz="2200" b="1" dirty="0"/>
              <a:t>cm</a:t>
            </a:r>
            <a:r>
              <a:rPr kumimoji="0" lang="en-US" altLang="zh-CN" sz="2200" b="1" baseline="30000" dirty="0"/>
              <a:t>-2</a:t>
            </a:r>
            <a:r>
              <a:rPr kumimoji="0" lang="en-US" altLang="zh-CN" sz="2200" b="1" dirty="0"/>
              <a:t>s</a:t>
            </a:r>
            <a:r>
              <a:rPr kumimoji="0" lang="en-US" altLang="zh-CN" sz="2200" b="1" baseline="30000" dirty="0"/>
              <a:t>-1</a:t>
            </a:r>
            <a:r>
              <a:rPr kumimoji="0" lang="en-US" altLang="zh-CN" sz="2200" b="1" dirty="0"/>
              <a:t> to </a:t>
            </a:r>
            <a:r>
              <a:rPr kumimoji="0" lang="en-US" altLang="zh-CN" sz="2200" b="1" dirty="0">
                <a:solidFill>
                  <a:srgbClr val="FF0000"/>
                </a:solidFill>
              </a:rPr>
              <a:t>2.3</a:t>
            </a:r>
            <a:r>
              <a:rPr kumimoji="0" lang="en-US" altLang="zh-CN" sz="2200" b="1" dirty="0">
                <a:solidFill>
                  <a:srgbClr val="FF0000"/>
                </a:solidFill>
                <a:sym typeface="Symbol" panose="05050102010706020507" pitchFamily="18" charset="2"/>
              </a:rPr>
              <a:t>10</a:t>
            </a:r>
            <a:r>
              <a:rPr kumimoji="0" lang="en-US" altLang="zh-CN" sz="2200" b="1" baseline="30000" dirty="0">
                <a:solidFill>
                  <a:srgbClr val="FF0000"/>
                </a:solidFill>
              </a:rPr>
              <a:t>32</a:t>
            </a:r>
            <a:r>
              <a:rPr kumimoji="0" lang="en-US" altLang="zh-CN" sz="2200" b="1" dirty="0">
                <a:solidFill>
                  <a:srgbClr val="FF0000"/>
                </a:solidFill>
              </a:rPr>
              <a:t>cm</a:t>
            </a:r>
            <a:r>
              <a:rPr kumimoji="0" lang="en-US" altLang="zh-CN" sz="2200" b="1" baseline="30000" dirty="0">
                <a:solidFill>
                  <a:srgbClr val="FF0000"/>
                </a:solidFill>
              </a:rPr>
              <a:t>-2</a:t>
            </a:r>
            <a:r>
              <a:rPr kumimoji="0" lang="en-US" altLang="zh-CN" sz="2200" b="1" dirty="0">
                <a:solidFill>
                  <a:srgbClr val="FF0000"/>
                </a:solidFill>
              </a:rPr>
              <a:t>s</a:t>
            </a:r>
            <a:r>
              <a:rPr kumimoji="0" lang="en-US" altLang="zh-CN" sz="2200" b="1" baseline="30000" dirty="0">
                <a:solidFill>
                  <a:srgbClr val="FF0000"/>
                </a:solidFill>
              </a:rPr>
              <a:t>-1</a:t>
            </a:r>
            <a:r>
              <a:rPr kumimoji="0" lang="en-US" altLang="zh-CN" sz="2200" b="1" dirty="0" smtClean="0">
                <a:solidFill>
                  <a:srgbClr val="0000FF"/>
                </a:solidFill>
              </a:rPr>
              <a:t>.</a:t>
            </a:r>
            <a:r>
              <a:rPr lang="en-US" altLang="zh-CN" sz="2000" dirty="0"/>
              <a:t> Dipole mode </a:t>
            </a:r>
            <a:r>
              <a:rPr lang="en-GB" altLang="zh-CN" sz="2000" dirty="0"/>
              <a:t>oscillation in </a:t>
            </a:r>
            <a:r>
              <a:rPr lang="en-US" altLang="zh-CN" sz="2000" dirty="0"/>
              <a:t>longitudinal direction in both BER and BPR still existed. The luminosity of tail bunch reduced </a:t>
            </a:r>
            <a:r>
              <a:rPr lang="en-US" altLang="zh-CN" sz="2000" dirty="0" smtClean="0"/>
              <a:t>obviously</a:t>
            </a:r>
            <a:endParaRPr lang="en-US" altLang="zh-CN" sz="2000" b="1" dirty="0"/>
          </a:p>
        </p:txBody>
      </p:sp>
      <p:pic>
        <p:nvPicPr>
          <p:cNvPr id="782343" name="Picture 7" descr="e-fiel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13" y="1340768"/>
            <a:ext cx="39385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2345" name="Text Box 9"/>
          <p:cNvSpPr txBox="1">
            <a:spLocks noChangeArrowheads="1"/>
          </p:cNvSpPr>
          <p:nvPr/>
        </p:nvSpPr>
        <p:spPr bwMode="auto">
          <a:xfrm>
            <a:off x="276813" y="3788693"/>
            <a:ext cx="3624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kumimoji="1" lang="en-US" altLang="zh-CN" sz="2000"/>
              <a:t>(HOM simulated by T.M. Huang)</a:t>
            </a:r>
          </a:p>
        </p:txBody>
      </p:sp>
      <p:sp>
        <p:nvSpPr>
          <p:cNvPr id="782346" name="Text Box 10"/>
          <p:cNvSpPr txBox="1">
            <a:spLocks noChangeArrowheads="1"/>
          </p:cNvSpPr>
          <p:nvPr/>
        </p:nvSpPr>
        <p:spPr bwMode="auto">
          <a:xfrm>
            <a:off x="926101" y="3356893"/>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b="1" dirty="0" smtClean="0"/>
              <a:t>Profile </a:t>
            </a:r>
            <a:r>
              <a:rPr kumimoji="0" lang="en-US" altLang="zh-CN" b="1" dirty="0"/>
              <a:t>in BPR</a:t>
            </a:r>
          </a:p>
        </p:txBody>
      </p:sp>
      <p:grpSp>
        <p:nvGrpSpPr>
          <p:cNvPr id="782347" name="Group 11"/>
          <p:cNvGrpSpPr>
            <a:grpSpLocks/>
          </p:cNvGrpSpPr>
          <p:nvPr/>
        </p:nvGrpSpPr>
        <p:grpSpPr bwMode="auto">
          <a:xfrm>
            <a:off x="4309063" y="1340768"/>
            <a:ext cx="5545138" cy="1439863"/>
            <a:chOff x="1020" y="1071"/>
            <a:chExt cx="3545" cy="1260"/>
          </a:xfrm>
        </p:grpSpPr>
        <p:pic>
          <p:nvPicPr>
            <p:cNvPr id="782348" name="Picture 12" descr="未命名"/>
            <p:cNvPicPr>
              <a:picLocks noChangeAspect="1" noChangeArrowheads="1"/>
            </p:cNvPicPr>
            <p:nvPr/>
          </p:nvPicPr>
          <p:blipFill>
            <a:blip r:embed="rId4">
              <a:extLst>
                <a:ext uri="{28A0092B-C50C-407E-A947-70E740481C1C}">
                  <a14:useLocalDpi xmlns:a14="http://schemas.microsoft.com/office/drawing/2010/main" val="0"/>
                </a:ext>
              </a:extLst>
            </a:blip>
            <a:srcRect l="50572"/>
            <a:stretch>
              <a:fillRect/>
            </a:stretch>
          </p:blipFill>
          <p:spPr bwMode="auto">
            <a:xfrm>
              <a:off x="2925" y="1071"/>
              <a:ext cx="164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349" name="Picture 13" descr="未命名"/>
            <p:cNvPicPr>
              <a:picLocks noChangeAspect="1" noChangeArrowheads="1"/>
            </p:cNvPicPr>
            <p:nvPr/>
          </p:nvPicPr>
          <p:blipFill>
            <a:blip r:embed="rId5">
              <a:extLst>
                <a:ext uri="{28A0092B-C50C-407E-A947-70E740481C1C}">
                  <a14:useLocalDpi xmlns:a14="http://schemas.microsoft.com/office/drawing/2010/main" val="0"/>
                </a:ext>
              </a:extLst>
            </a:blip>
            <a:srcRect l="49879"/>
            <a:stretch>
              <a:fillRect/>
            </a:stretch>
          </p:blipFill>
          <p:spPr bwMode="auto">
            <a:xfrm>
              <a:off x="1020" y="1071"/>
              <a:ext cx="1663"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2350" name="Rectangle 14"/>
          <p:cNvSpPr>
            <a:spLocks noChangeArrowheads="1"/>
          </p:cNvSpPr>
          <p:nvPr/>
        </p:nvSpPr>
        <p:spPr bwMode="auto">
          <a:xfrm>
            <a:off x="4669426" y="3067968"/>
            <a:ext cx="5126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20000"/>
              </a:spcBef>
            </a:pPr>
            <a:r>
              <a:rPr kumimoji="0" lang="en-US" altLang="zh-CN" sz="1600"/>
              <a:t>Continuous 70 bunches, 4 bucket bunch spacing, in collision</a:t>
            </a:r>
          </a:p>
        </p:txBody>
      </p:sp>
      <p:sp>
        <p:nvSpPr>
          <p:cNvPr id="782351" name="Text Box 15"/>
          <p:cNvSpPr txBox="1">
            <a:spLocks noChangeArrowheads="1"/>
          </p:cNvSpPr>
          <p:nvPr/>
        </p:nvSpPr>
        <p:spPr bwMode="auto">
          <a:xfrm>
            <a:off x="4742451" y="2707606"/>
            <a:ext cx="1873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2000" b="1">
                <a:solidFill>
                  <a:srgbClr val="0000FF"/>
                </a:solidFill>
              </a:rPr>
              <a:t>BER tail bunch</a:t>
            </a:r>
          </a:p>
        </p:txBody>
      </p:sp>
      <p:sp>
        <p:nvSpPr>
          <p:cNvPr id="782352" name="Text Box 16"/>
          <p:cNvSpPr txBox="1">
            <a:spLocks noChangeArrowheads="1"/>
          </p:cNvSpPr>
          <p:nvPr/>
        </p:nvSpPr>
        <p:spPr bwMode="auto">
          <a:xfrm>
            <a:off x="7766638" y="2707606"/>
            <a:ext cx="1873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2000" b="1">
                <a:solidFill>
                  <a:srgbClr val="FF3300"/>
                </a:solidFill>
              </a:rPr>
              <a:t>BPR tail bunch</a:t>
            </a:r>
          </a:p>
        </p:txBody>
      </p:sp>
      <p:sp>
        <p:nvSpPr>
          <p:cNvPr id="782354" name="Rectangle 18"/>
          <p:cNvSpPr>
            <a:spLocks noChangeArrowheads="1"/>
          </p:cNvSpPr>
          <p:nvPr/>
        </p:nvSpPr>
        <p:spPr bwMode="auto">
          <a:xfrm>
            <a:off x="76788" y="4436393"/>
            <a:ext cx="3673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15000"/>
              </a:spcBef>
              <a:spcAft>
                <a:spcPct val="20000"/>
              </a:spcAft>
            </a:pPr>
            <a:r>
              <a:rPr kumimoji="0" lang="en-US" altLang="zh-CN" sz="2000" b="1" dirty="0"/>
              <a:t>         Two profiles in the BPR were removed in </a:t>
            </a:r>
            <a:r>
              <a:rPr kumimoji="0" lang="en-US" altLang="zh-CN" sz="2000" b="1" dirty="0">
                <a:solidFill>
                  <a:srgbClr val="0000FF"/>
                </a:solidFill>
              </a:rPr>
              <a:t>Jan. 2009.</a:t>
            </a:r>
          </a:p>
        </p:txBody>
      </p:sp>
      <p:sp>
        <p:nvSpPr>
          <p:cNvPr id="20" name="Rectangle 17"/>
          <p:cNvSpPr>
            <a:spLocks noChangeArrowheads="1"/>
          </p:cNvSpPr>
          <p:nvPr/>
        </p:nvSpPr>
        <p:spPr bwMode="auto">
          <a:xfrm>
            <a:off x="0" y="737980"/>
            <a:ext cx="9906000"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57188"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spcBef>
                <a:spcPct val="10000"/>
              </a:spcBef>
            </a:pPr>
            <a:r>
              <a:rPr kumimoji="0" lang="en-US" altLang="zh-CN" b="1" dirty="0" smtClean="0">
                <a:solidFill>
                  <a:srgbClr val="FF0000"/>
                </a:solidFill>
              </a:rPr>
              <a:t>Quadrupole </a:t>
            </a:r>
            <a:r>
              <a:rPr kumimoji="0" lang="en-US" altLang="zh-CN" b="1" dirty="0">
                <a:solidFill>
                  <a:srgbClr val="FF0000"/>
                </a:solidFill>
              </a:rPr>
              <a:t>mode </a:t>
            </a:r>
            <a:r>
              <a:rPr kumimoji="0" lang="en-US" altLang="zh-CN" b="1" dirty="0" smtClean="0">
                <a:solidFill>
                  <a:srgbClr val="FF0000"/>
                </a:solidFill>
              </a:rPr>
              <a:t>oscillation in BPR was removed</a:t>
            </a:r>
            <a:endParaRPr kumimoji="0" lang="en-US" altLang="zh-CN" b="1" dirty="0">
              <a:solidFill>
                <a:srgbClr val="FF0000"/>
              </a:solidFil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210053269"/>
              </p:ext>
            </p:extLst>
          </p:nvPr>
        </p:nvGraphicFramePr>
        <p:xfrm>
          <a:off x="4528072" y="3366831"/>
          <a:ext cx="2477359" cy="2078550"/>
        </p:xfrm>
        <a:graphic>
          <a:graphicData uri="http://schemas.openxmlformats.org/presentationml/2006/ole">
            <mc:AlternateContent xmlns:mc="http://schemas.openxmlformats.org/markup-compatibility/2006">
              <mc:Choice xmlns:v="urn:schemas-microsoft-com:vml" Requires="v">
                <p:oleObj spid="_x0000_s786510" r:id="rId6" imgW="8609524" imgH="6620799" progId="MSPhotoEd.3">
                  <p:embed/>
                </p:oleObj>
              </mc:Choice>
              <mc:Fallback>
                <p:oleObj r:id="rId6" imgW="8609524" imgH="662079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8072" y="3366831"/>
                        <a:ext cx="2477359" cy="2078550"/>
                      </a:xfrm>
                      <a:prstGeom prst="rect">
                        <a:avLst/>
                      </a:prstGeom>
                      <a:noFill/>
                      <a:extLst/>
                    </p:spPr>
                  </p:pic>
                </p:oleObj>
              </mc:Fallback>
            </mc:AlternateContent>
          </a:graphicData>
        </a:graphic>
      </p:graphicFrame>
      <p:pic>
        <p:nvPicPr>
          <p:cNvPr id="22" name="Picture 7" descr="负电子600mA反馈关带宽6MHz"/>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2444" y="3415673"/>
            <a:ext cx="2565311" cy="198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8614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3" name="Rectangle 3"/>
          <p:cNvSpPr>
            <a:spLocks noGrp="1" noChangeArrowheads="1"/>
          </p:cNvSpPr>
          <p:nvPr>
            <p:ph type="body" sz="half" idx="1"/>
          </p:nvPr>
        </p:nvSpPr>
        <p:spPr>
          <a:xfrm>
            <a:off x="128464" y="764704"/>
            <a:ext cx="9561512" cy="2376264"/>
          </a:xfrm>
        </p:spPr>
        <p:txBody>
          <a:bodyPr/>
          <a:lstStyle/>
          <a:p>
            <a:pPr algn="just">
              <a:spcBef>
                <a:spcPct val="15000"/>
              </a:spcBef>
              <a:spcAft>
                <a:spcPct val="20000"/>
              </a:spcAft>
            </a:pPr>
            <a:r>
              <a:rPr lang="en-US" altLang="zh-CN" sz="2000" b="0" dirty="0">
                <a:solidFill>
                  <a:schemeClr val="tx1"/>
                </a:solidFill>
                <a:latin typeface="Times New Roman" panose="02020603050405020304" pitchFamily="18" charset="0"/>
                <a:sym typeface="Symbol" panose="05050102010706020507" pitchFamily="18" charset="2"/>
              </a:rPr>
              <a:t>T</a:t>
            </a:r>
            <a:r>
              <a:rPr lang="en-US" altLang="zh-CN" sz="2000" b="0" dirty="0" smtClean="0">
                <a:solidFill>
                  <a:schemeClr val="tx1"/>
                </a:solidFill>
                <a:latin typeface="Times New Roman" panose="02020603050405020304" pitchFamily="18" charset="0"/>
                <a:sym typeface="Symbol" panose="05050102010706020507" pitchFamily="18" charset="2"/>
              </a:rPr>
              <a:t>he </a:t>
            </a:r>
            <a:r>
              <a:rPr lang="en-US" altLang="zh-CN" sz="2000" b="0" dirty="0">
                <a:solidFill>
                  <a:schemeClr val="tx1"/>
                </a:solidFill>
                <a:latin typeface="Times New Roman" panose="02020603050405020304" pitchFamily="18" charset="0"/>
                <a:sym typeface="Symbol" panose="05050102010706020507" pitchFamily="18" charset="2"/>
              </a:rPr>
              <a:t>horizontal tune </a:t>
            </a:r>
            <a:r>
              <a:rPr lang="en-US" altLang="zh-CN" sz="2000" b="0" dirty="0" smtClean="0">
                <a:solidFill>
                  <a:schemeClr val="tx1"/>
                </a:solidFill>
                <a:latin typeface="Times New Roman" panose="02020603050405020304" pitchFamily="18" charset="0"/>
                <a:sym typeface="Symbol" panose="05050102010706020507" pitchFamily="18" charset="2"/>
              </a:rPr>
              <a:t>was moved from </a:t>
            </a:r>
            <a:r>
              <a:rPr lang="en-US" altLang="zh-CN" sz="2000" b="0" dirty="0">
                <a:solidFill>
                  <a:schemeClr val="tx1"/>
                </a:solidFill>
                <a:latin typeface="Times New Roman" panose="02020603050405020304" pitchFamily="18" charset="0"/>
                <a:sym typeface="Symbol" panose="05050102010706020507" pitchFamily="18" charset="2"/>
              </a:rPr>
              <a:t>0.53 to </a:t>
            </a:r>
            <a:r>
              <a:rPr lang="en-US" altLang="zh-CN" sz="2000" b="0" dirty="0" smtClean="0">
                <a:solidFill>
                  <a:schemeClr val="tx1"/>
                </a:solidFill>
                <a:latin typeface="Times New Roman" panose="02020603050405020304" pitchFamily="18" charset="0"/>
                <a:sym typeface="Symbol" panose="05050102010706020507" pitchFamily="18" charset="2"/>
              </a:rPr>
              <a:t>0.505 on </a:t>
            </a:r>
            <a:r>
              <a:rPr lang="en-US" altLang="zh-CN" sz="2000" b="0" dirty="0">
                <a:solidFill>
                  <a:schemeClr val="tx1"/>
                </a:solidFill>
                <a:latin typeface="Times New Roman" panose="02020603050405020304" pitchFamily="18" charset="0"/>
                <a:sym typeface="Symbol" panose="05050102010706020507" pitchFamily="18" charset="2"/>
              </a:rPr>
              <a:t>May 5, 2009. The luminosity reached </a:t>
            </a:r>
            <a:r>
              <a:rPr lang="en-US" altLang="zh-CN" sz="2000" dirty="0">
                <a:solidFill>
                  <a:srgbClr val="FF0000"/>
                </a:solidFill>
                <a:latin typeface="Times New Roman" panose="02020603050405020304" pitchFamily="18" charset="0"/>
              </a:rPr>
              <a:t>3.3</a:t>
            </a:r>
            <a:r>
              <a:rPr lang="en-US" altLang="zh-CN" sz="2000" dirty="0">
                <a:solidFill>
                  <a:srgbClr val="FF0000"/>
                </a:solidFill>
                <a:latin typeface="Times New Roman" panose="02020603050405020304" pitchFamily="18" charset="0"/>
                <a:sym typeface="Symbol" panose="05050102010706020507" pitchFamily="18" charset="2"/>
              </a:rPr>
              <a:t>10</a:t>
            </a:r>
            <a:r>
              <a:rPr lang="en-US" altLang="zh-CN" sz="2000" baseline="30000" dirty="0">
                <a:solidFill>
                  <a:srgbClr val="FF0000"/>
                </a:solidFill>
                <a:latin typeface="Times New Roman" panose="02020603050405020304" pitchFamily="18" charset="0"/>
              </a:rPr>
              <a:t>32</a:t>
            </a:r>
            <a:r>
              <a:rPr lang="en-US" altLang="zh-CN" sz="2000" dirty="0">
                <a:solidFill>
                  <a:srgbClr val="FF0000"/>
                </a:solidFill>
                <a:latin typeface="Times New Roman" panose="02020603050405020304" pitchFamily="18" charset="0"/>
              </a:rPr>
              <a:t>cm</a:t>
            </a:r>
            <a:r>
              <a:rPr lang="en-US" altLang="zh-CN" sz="2000" baseline="30000" dirty="0">
                <a:solidFill>
                  <a:srgbClr val="FF0000"/>
                </a:solidFill>
                <a:latin typeface="Times New Roman" panose="02020603050405020304" pitchFamily="18" charset="0"/>
              </a:rPr>
              <a:t>-2</a:t>
            </a:r>
            <a:r>
              <a:rPr lang="en-US" altLang="zh-CN" sz="2000" dirty="0">
                <a:solidFill>
                  <a:srgbClr val="FF0000"/>
                </a:solidFill>
                <a:latin typeface="Times New Roman" panose="02020603050405020304" pitchFamily="18" charset="0"/>
              </a:rPr>
              <a:t>s</a:t>
            </a:r>
            <a:r>
              <a:rPr lang="en-US" altLang="zh-CN" sz="2000" baseline="30000" dirty="0">
                <a:solidFill>
                  <a:srgbClr val="FF0000"/>
                </a:solidFill>
                <a:latin typeface="Times New Roman" panose="02020603050405020304" pitchFamily="18" charset="0"/>
              </a:rPr>
              <a:t>-1</a:t>
            </a:r>
            <a:r>
              <a:rPr lang="en-US" altLang="zh-CN" sz="2000" dirty="0">
                <a:solidFill>
                  <a:srgbClr val="FF0000"/>
                </a:solidFill>
                <a:latin typeface="Times New Roman" panose="02020603050405020304" pitchFamily="18" charset="0"/>
              </a:rPr>
              <a:t> </a:t>
            </a:r>
            <a:r>
              <a:rPr lang="en-US" altLang="zh-CN" sz="2000" dirty="0">
                <a:solidFill>
                  <a:srgbClr val="FF0000"/>
                </a:solidFill>
                <a:latin typeface="Times New Roman" panose="02020603050405020304" pitchFamily="18" charset="0"/>
                <a:ea typeface="楷体_GB2312" pitchFamily="49" charset="-122"/>
              </a:rPr>
              <a:t>@ ~520mA*520mA </a:t>
            </a:r>
            <a:r>
              <a:rPr lang="en-US" altLang="zh-CN" sz="2000" b="0" dirty="0" smtClean="0">
                <a:solidFill>
                  <a:schemeClr val="tx1"/>
                </a:solidFill>
                <a:latin typeface="Times New Roman" panose="02020603050405020304" pitchFamily="18" charset="0"/>
              </a:rPr>
              <a:t>in </a:t>
            </a:r>
            <a:r>
              <a:rPr lang="en-US" altLang="zh-CN" sz="2000" b="0" dirty="0">
                <a:solidFill>
                  <a:schemeClr val="tx1"/>
                </a:solidFill>
                <a:latin typeface="Times New Roman" panose="02020603050405020304" pitchFamily="18" charset="0"/>
              </a:rPr>
              <a:t>10 days</a:t>
            </a:r>
            <a:r>
              <a:rPr lang="en-US" altLang="zh-CN" sz="2000" b="0" dirty="0" smtClean="0">
                <a:solidFill>
                  <a:schemeClr val="tx1"/>
                </a:solidFill>
                <a:latin typeface="Times New Roman" panose="02020603050405020304" pitchFamily="18" charset="0"/>
              </a:rPr>
              <a:t>.</a:t>
            </a:r>
          </a:p>
          <a:p>
            <a:pPr algn="just">
              <a:spcBef>
                <a:spcPct val="15000"/>
              </a:spcBef>
              <a:spcAft>
                <a:spcPct val="20000"/>
              </a:spcAft>
            </a:pPr>
            <a:r>
              <a:rPr lang="en-US" altLang="zh-CN" sz="2000" dirty="0">
                <a:solidFill>
                  <a:srgbClr val="0000FF"/>
                </a:solidFill>
                <a:latin typeface="Times New Roman" panose="02020603050405020304" pitchFamily="18" charset="0"/>
                <a:cs typeface="Times New Roman" panose="02020603050405020304" pitchFamily="18" charset="0"/>
              </a:rPr>
              <a:t>Longitudinal feedback systems </a:t>
            </a:r>
            <a:r>
              <a:rPr lang="en-US" altLang="zh-CN" sz="2000" b="0" dirty="0">
                <a:solidFill>
                  <a:schemeClr val="tx1"/>
                </a:solidFill>
                <a:latin typeface="Times New Roman" panose="02020603050405020304" pitchFamily="18" charset="0"/>
                <a:cs typeface="Times New Roman" panose="02020603050405020304" pitchFamily="18" charset="0"/>
              </a:rPr>
              <a:t>were installed into BPR and BER during the summer shutdown in 2009. The commissioning of BEPCII with longitudinal feedback system began on December 18</a:t>
            </a:r>
            <a:r>
              <a:rPr lang="en-US" altLang="zh-CN" sz="2000" b="0" baseline="30000" dirty="0">
                <a:solidFill>
                  <a:schemeClr val="tx1"/>
                </a:solidFill>
                <a:latin typeface="Times New Roman" panose="02020603050405020304" pitchFamily="18" charset="0"/>
                <a:cs typeface="Times New Roman" panose="02020603050405020304" pitchFamily="18" charset="0"/>
              </a:rPr>
              <a:t>th</a:t>
            </a:r>
            <a:r>
              <a:rPr lang="en-US" altLang="zh-CN" sz="2000" b="0" dirty="0">
                <a:solidFill>
                  <a:schemeClr val="tx1"/>
                </a:solidFill>
                <a:latin typeface="Times New Roman" panose="02020603050405020304" pitchFamily="18" charset="0"/>
                <a:cs typeface="Times New Roman" panose="02020603050405020304" pitchFamily="18" charset="0"/>
              </a:rPr>
              <a:t>, 2009. The </a:t>
            </a:r>
            <a:r>
              <a:rPr lang="en-GB" altLang="zh-CN" sz="2000" b="0" dirty="0">
                <a:solidFill>
                  <a:schemeClr val="tx1"/>
                </a:solidFill>
                <a:latin typeface="Times New Roman" panose="02020603050405020304" pitchFamily="18" charset="0"/>
                <a:cs typeface="Times New Roman" panose="02020603050405020304" pitchFamily="18" charset="0"/>
              </a:rPr>
              <a:t>longitudinal instability was suppressed effectively so that the luminosity was improved </a:t>
            </a:r>
            <a:r>
              <a:rPr lang="en-GB" altLang="zh-CN" sz="2000" b="0" dirty="0">
                <a:solidFill>
                  <a:srgbClr val="FF0000"/>
                </a:solidFill>
                <a:latin typeface="Times New Roman" panose="02020603050405020304" pitchFamily="18" charset="0"/>
                <a:cs typeface="Times New Roman" panose="02020603050405020304" pitchFamily="18" charset="0"/>
              </a:rPr>
              <a:t>about </a:t>
            </a:r>
            <a:r>
              <a:rPr lang="en-GB" altLang="zh-CN" sz="2000" b="0" dirty="0" smtClean="0">
                <a:solidFill>
                  <a:srgbClr val="FF0000"/>
                </a:solidFill>
                <a:latin typeface="Times New Roman" panose="02020603050405020304" pitchFamily="18" charset="0"/>
                <a:cs typeface="Times New Roman" panose="02020603050405020304" pitchFamily="18" charset="0"/>
              </a:rPr>
              <a:t>30%</a:t>
            </a:r>
            <a:r>
              <a:rPr lang="en-US" altLang="zh-CN" sz="2000" b="0" dirty="0">
                <a:solidFill>
                  <a:schemeClr val="tx1"/>
                </a:solidFill>
                <a:latin typeface="Times New Roman" panose="02020603050405020304" pitchFamily="18" charset="0"/>
                <a:cs typeface="Times New Roman" panose="02020603050405020304" pitchFamily="18" charset="0"/>
              </a:rPr>
              <a:t>.</a:t>
            </a:r>
          </a:p>
        </p:txBody>
      </p:sp>
      <p:pic>
        <p:nvPicPr>
          <p:cNvPr id="10" name="Picture 6" descr="2010_05_08_22_51_5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47" r="16277" b="14850"/>
          <a:stretch/>
        </p:blipFill>
        <p:spPr bwMode="auto">
          <a:xfrm>
            <a:off x="6876528" y="2708920"/>
            <a:ext cx="2978768" cy="339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纵向反馈对亮度的影响"/>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476" y="2811508"/>
            <a:ext cx="6552728" cy="328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负电子600mA反馈开带宽6MH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05" y="2811508"/>
            <a:ext cx="4495010" cy="328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3" name="Rectangle 3"/>
          <p:cNvSpPr>
            <a:spLocks noGrp="1" noChangeArrowheads="1"/>
          </p:cNvSpPr>
          <p:nvPr>
            <p:ph type="body" sz="half" idx="1"/>
          </p:nvPr>
        </p:nvSpPr>
        <p:spPr>
          <a:xfrm>
            <a:off x="200472" y="620688"/>
            <a:ext cx="9561512" cy="1584176"/>
          </a:xfrm>
        </p:spPr>
        <p:txBody>
          <a:bodyPr/>
          <a:lstStyle/>
          <a:p>
            <a:pPr marL="0" indent="0" algn="just">
              <a:spcBef>
                <a:spcPct val="15000"/>
              </a:spcBef>
              <a:spcAft>
                <a:spcPct val="20000"/>
              </a:spcAft>
              <a:buNone/>
            </a:pPr>
            <a:r>
              <a:rPr lang="en-US" altLang="zh-CN" sz="2000" b="0" dirty="0" smtClean="0">
                <a:solidFill>
                  <a:schemeClr val="tx1"/>
                </a:solidFill>
                <a:latin typeface="Times New Roman" panose="02020603050405020304" pitchFamily="18" charset="0"/>
                <a:cs typeface="Times New Roman" panose="02020603050405020304" pitchFamily="18" charset="0"/>
              </a:rPr>
              <a:t>    </a:t>
            </a:r>
            <a:r>
              <a:rPr lang="en-US" altLang="zh-CN" sz="2000" b="0" dirty="0">
                <a:solidFill>
                  <a:schemeClr val="tx1"/>
                </a:solidFill>
                <a:latin typeface="Times New Roman" panose="02020603050405020304" pitchFamily="18" charset="0"/>
                <a:cs typeface="Times New Roman" panose="02020603050405020304" pitchFamily="18" charset="0"/>
              </a:rPr>
              <a:t>The data taking at the energy of 1.89 GeV started from the beginning of 2010. </a:t>
            </a:r>
            <a:r>
              <a:rPr lang="en-US" altLang="zh-CN" sz="2000" b="0" dirty="0" smtClean="0">
                <a:solidFill>
                  <a:schemeClr val="tx1"/>
                </a:solidFill>
                <a:latin typeface="Times New Roman" panose="02020603050405020304" pitchFamily="18" charset="0"/>
                <a:cs typeface="Times New Roman" panose="02020603050405020304" pitchFamily="18" charset="0"/>
              </a:rPr>
              <a:t>The </a:t>
            </a:r>
            <a:r>
              <a:rPr lang="en-US" altLang="zh-CN" sz="2000" b="0" dirty="0">
                <a:solidFill>
                  <a:schemeClr val="tx1"/>
                </a:solidFill>
                <a:latin typeface="Times New Roman" panose="02020603050405020304" pitchFamily="18" charset="0"/>
                <a:cs typeface="Times New Roman" panose="02020603050405020304" pitchFamily="18" charset="0"/>
              </a:rPr>
              <a:t>beam current and luminosity were improved step by step, together with the control of detector background and the luminosity optimization systematically. The maximum beam current and luminosity reached </a:t>
            </a:r>
            <a:r>
              <a:rPr lang="en-US" altLang="zh-CN" sz="2000" dirty="0">
                <a:solidFill>
                  <a:srgbClr val="0000FF"/>
                </a:solidFill>
                <a:latin typeface="Times New Roman" panose="02020603050405020304" pitchFamily="18" charset="0"/>
                <a:cs typeface="Times New Roman" panose="02020603050405020304" pitchFamily="18" charset="0"/>
              </a:rPr>
              <a:t>750 mA </a:t>
            </a:r>
            <a:r>
              <a:rPr lang="en-US" altLang="zh-CN" sz="2000" b="0" dirty="0">
                <a:solidFill>
                  <a:schemeClr val="tx1"/>
                </a:solidFill>
                <a:latin typeface="Times New Roman" panose="02020603050405020304" pitchFamily="18" charset="0"/>
                <a:cs typeface="Times New Roman" panose="02020603050405020304" pitchFamily="18" charset="0"/>
              </a:rPr>
              <a:t>and </a:t>
            </a:r>
            <a:r>
              <a:rPr lang="en-US" altLang="zh-CN" sz="2000" dirty="0">
                <a:solidFill>
                  <a:srgbClr val="FF0000"/>
                </a:solidFill>
                <a:latin typeface="Times New Roman" panose="02020603050405020304" pitchFamily="18" charset="0"/>
                <a:cs typeface="Times New Roman" panose="02020603050405020304" pitchFamily="18" charset="0"/>
              </a:rPr>
              <a:t>6.49</a:t>
            </a:r>
            <a:r>
              <a:rPr lang="en-GB" altLang="zh-CN"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GB" altLang="zh-CN" sz="2000" dirty="0">
                <a:solidFill>
                  <a:srgbClr val="FF0000"/>
                </a:solidFill>
                <a:latin typeface="Times New Roman" panose="02020603050405020304" pitchFamily="18" charset="0"/>
                <a:cs typeface="Times New Roman" panose="02020603050405020304" pitchFamily="18" charset="0"/>
              </a:rPr>
              <a:t>10</a:t>
            </a:r>
            <a:r>
              <a:rPr lang="en-GB" altLang="zh-CN" sz="2000" baseline="30000" dirty="0">
                <a:solidFill>
                  <a:srgbClr val="FF0000"/>
                </a:solidFill>
                <a:latin typeface="Times New Roman" panose="02020603050405020304" pitchFamily="18" charset="0"/>
                <a:cs typeface="Times New Roman" panose="02020603050405020304" pitchFamily="18" charset="0"/>
              </a:rPr>
              <a:t>32 </a:t>
            </a:r>
            <a:r>
              <a:rPr lang="en-GB" altLang="zh-CN" sz="2000" dirty="0">
                <a:solidFill>
                  <a:srgbClr val="FF0000"/>
                </a:solidFill>
                <a:latin typeface="Times New Roman" panose="02020603050405020304" pitchFamily="18" charset="0"/>
                <a:cs typeface="Times New Roman" panose="02020603050405020304" pitchFamily="18" charset="0"/>
              </a:rPr>
              <a:t>cm</a:t>
            </a:r>
            <a:r>
              <a:rPr lang="en-GB" altLang="zh-CN" sz="2000" baseline="30000" dirty="0">
                <a:solidFill>
                  <a:srgbClr val="FF0000"/>
                </a:solidFill>
                <a:latin typeface="Times New Roman" panose="02020603050405020304" pitchFamily="18" charset="0"/>
                <a:cs typeface="Times New Roman" panose="02020603050405020304" pitchFamily="18" charset="0"/>
              </a:rPr>
              <a:t>-2</a:t>
            </a:r>
            <a:r>
              <a:rPr lang="en-GB" altLang="zh-CN" sz="2000" dirty="0">
                <a:solidFill>
                  <a:srgbClr val="FF0000"/>
                </a:solidFill>
                <a:latin typeface="Times New Roman" panose="02020603050405020304" pitchFamily="18" charset="0"/>
                <a:cs typeface="Times New Roman" panose="02020603050405020304" pitchFamily="18" charset="0"/>
              </a:rPr>
              <a:t>s</a:t>
            </a:r>
            <a:r>
              <a:rPr lang="en-GB" altLang="zh-CN" sz="2000" baseline="30000" dirty="0">
                <a:solidFill>
                  <a:srgbClr val="FF0000"/>
                </a:solidFill>
                <a:latin typeface="Times New Roman" panose="02020603050405020304" pitchFamily="18" charset="0"/>
                <a:cs typeface="Times New Roman" panose="02020603050405020304" pitchFamily="18" charset="0"/>
              </a:rPr>
              <a:t>-1</a:t>
            </a:r>
            <a:r>
              <a:rPr lang="en-GB" altLang="zh-CN" sz="2000" b="0" dirty="0">
                <a:solidFill>
                  <a:schemeClr val="tx1"/>
                </a:solidFill>
                <a:latin typeface="Times New Roman" panose="02020603050405020304" pitchFamily="18" charset="0"/>
                <a:cs typeface="Times New Roman" panose="02020603050405020304" pitchFamily="18" charset="0"/>
              </a:rPr>
              <a:t>, respectively until April 28</a:t>
            </a:r>
            <a:r>
              <a:rPr lang="en-GB" altLang="zh-CN" sz="2000" b="0" baseline="30000" dirty="0">
                <a:solidFill>
                  <a:schemeClr val="tx1"/>
                </a:solidFill>
                <a:latin typeface="Times New Roman" panose="02020603050405020304" pitchFamily="18" charset="0"/>
                <a:cs typeface="Times New Roman" panose="02020603050405020304" pitchFamily="18" charset="0"/>
              </a:rPr>
              <a:t>th</a:t>
            </a:r>
            <a:r>
              <a:rPr lang="en-GB" altLang="zh-CN" sz="2000" b="0" dirty="0">
                <a:solidFill>
                  <a:schemeClr val="tx1"/>
                </a:solidFill>
                <a:latin typeface="Times New Roman" panose="02020603050405020304" pitchFamily="18" charset="0"/>
                <a:cs typeface="Times New Roman" panose="02020603050405020304" pitchFamily="18" charset="0"/>
              </a:rPr>
              <a:t>, 2011, the time that BESIII began the data taking plans for other energy points(1.0~2.3 GeV)</a:t>
            </a:r>
            <a:endParaRPr lang="en-US" altLang="zh-CN" sz="2000" b="0" dirty="0">
              <a:solidFill>
                <a:schemeClr val="tx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1280592" y="2348880"/>
            <a:ext cx="7200800" cy="4390901"/>
          </a:xfrm>
          <a:prstGeom prst="rect">
            <a:avLst/>
          </a:prstGeom>
        </p:spPr>
      </p:pic>
    </p:spTree>
    <p:extLst>
      <p:ext uri="{BB962C8B-B14F-4D97-AF65-F5344CB8AC3E}">
        <p14:creationId xmlns:p14="http://schemas.microsoft.com/office/powerpoint/2010/main" val="142795568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3" name="Rectangle 3"/>
          <p:cNvSpPr>
            <a:spLocks noGrp="1" noChangeArrowheads="1"/>
          </p:cNvSpPr>
          <p:nvPr>
            <p:ph type="body" sz="half" idx="1"/>
          </p:nvPr>
        </p:nvSpPr>
        <p:spPr>
          <a:xfrm>
            <a:off x="200472" y="620688"/>
            <a:ext cx="9561512" cy="1080120"/>
          </a:xfrm>
        </p:spPr>
        <p:txBody>
          <a:bodyPr/>
          <a:lstStyle/>
          <a:p>
            <a:pPr marL="0" indent="0" algn="just">
              <a:spcBef>
                <a:spcPct val="15000"/>
              </a:spcBef>
              <a:spcAft>
                <a:spcPct val="20000"/>
              </a:spcAft>
              <a:buNone/>
            </a:pPr>
            <a:r>
              <a:rPr lang="en-US" altLang="zh-CN" sz="2000" b="0" dirty="0" smtClean="0">
                <a:solidFill>
                  <a:schemeClr val="tx1"/>
                </a:solidFill>
                <a:latin typeface="Times New Roman" panose="02020603050405020304" pitchFamily="18" charset="0"/>
                <a:cs typeface="Times New Roman" panose="02020603050405020304" pitchFamily="18" charset="0"/>
              </a:rPr>
              <a:t>    </a:t>
            </a:r>
            <a:r>
              <a:rPr lang="en-GB" altLang="zh-CN" sz="2000" dirty="0">
                <a:solidFill>
                  <a:srgbClr val="0000FF"/>
                </a:solidFill>
                <a:latin typeface="Times New Roman" panose="02020603050405020304" pitchFamily="18" charset="0"/>
                <a:cs typeface="Times New Roman" panose="02020603050405020304" pitchFamily="18" charset="0"/>
              </a:rPr>
              <a:t>The beam-beam parameter was suppressed obviously under 0.033 </a:t>
            </a:r>
            <a:r>
              <a:rPr lang="en-GB" altLang="zh-CN" sz="2000" b="0" dirty="0">
                <a:solidFill>
                  <a:schemeClr val="tx1"/>
                </a:solidFill>
                <a:latin typeface="Times New Roman" panose="02020603050405020304" pitchFamily="18" charset="0"/>
                <a:cs typeface="Times New Roman" panose="02020603050405020304" pitchFamily="18" charset="0"/>
              </a:rPr>
              <a:t>at any bunch current </a:t>
            </a:r>
            <a:r>
              <a:rPr lang="en-GB" altLang="zh-CN" sz="2000" b="0" dirty="0" smtClean="0">
                <a:solidFill>
                  <a:schemeClr val="tx1"/>
                </a:solidFill>
                <a:latin typeface="Times New Roman" panose="02020603050405020304" pitchFamily="18" charset="0"/>
                <a:cs typeface="Times New Roman" panose="02020603050405020304" pitchFamily="18" charset="0"/>
              </a:rPr>
              <a:t>even </a:t>
            </a:r>
            <a:r>
              <a:rPr lang="en-GB" altLang="zh-CN" sz="2000" b="0" dirty="0">
                <a:solidFill>
                  <a:schemeClr val="tx1"/>
                </a:solidFill>
                <a:latin typeface="Times New Roman" panose="02020603050405020304" pitchFamily="18" charset="0"/>
                <a:cs typeface="Times New Roman" panose="02020603050405020304" pitchFamily="18" charset="0"/>
              </a:rPr>
              <a:t>with sufficient collision </a:t>
            </a:r>
            <a:r>
              <a:rPr lang="en-GB" altLang="zh-CN" sz="2000" b="0" dirty="0" smtClean="0">
                <a:solidFill>
                  <a:schemeClr val="tx1"/>
                </a:solidFill>
                <a:latin typeface="Times New Roman" panose="02020603050405020304" pitchFamily="18" charset="0"/>
                <a:cs typeface="Times New Roman" panose="02020603050405020304" pitchFamily="18" charset="0"/>
              </a:rPr>
              <a:t>tuning. </a:t>
            </a:r>
            <a:r>
              <a:rPr lang="en-US" altLang="zh-CN" sz="2000" b="0" dirty="0">
                <a:solidFill>
                  <a:schemeClr val="tx1"/>
                </a:solidFill>
                <a:latin typeface="Times New Roman" panose="02020603050405020304" pitchFamily="18" charset="0"/>
                <a:cs typeface="Times New Roman" panose="02020603050405020304" pitchFamily="18" charset="0"/>
              </a:rPr>
              <a:t>Bunch lengthening effect was considered to explain the phenomenon. </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228" y="1533503"/>
            <a:ext cx="4278149" cy="281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7"/>
          <p:cNvSpPr txBox="1">
            <a:spLocks noChangeArrowheads="1"/>
          </p:cNvSpPr>
          <p:nvPr/>
        </p:nvSpPr>
        <p:spPr bwMode="auto">
          <a:xfrm>
            <a:off x="5405485" y="3716872"/>
            <a:ext cx="8240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rgbClr val="0000FF"/>
                </a:solidFill>
              </a:rPr>
              <a:t>1.55cm</a:t>
            </a:r>
          </a:p>
        </p:txBody>
      </p:sp>
      <p:sp>
        <p:nvSpPr>
          <p:cNvPr id="6" name="Text Box 18"/>
          <p:cNvSpPr txBox="1">
            <a:spLocks noChangeArrowheads="1"/>
          </p:cNvSpPr>
          <p:nvPr/>
        </p:nvSpPr>
        <p:spPr bwMode="auto">
          <a:xfrm>
            <a:off x="8213237" y="2370286"/>
            <a:ext cx="824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rgbClr val="0000FF"/>
                </a:solidFill>
              </a:rPr>
              <a:t>1.34cm</a:t>
            </a:r>
          </a:p>
        </p:txBody>
      </p:sp>
      <p:sp>
        <p:nvSpPr>
          <p:cNvPr id="7" name="Text Box 19"/>
          <p:cNvSpPr txBox="1">
            <a:spLocks noChangeArrowheads="1"/>
          </p:cNvSpPr>
          <p:nvPr/>
        </p:nvSpPr>
        <p:spPr bwMode="auto">
          <a:xfrm>
            <a:off x="6917653" y="2331126"/>
            <a:ext cx="824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rgbClr val="0000FF"/>
                </a:solidFill>
              </a:rPr>
              <a:t>1.34cm</a:t>
            </a:r>
          </a:p>
        </p:txBody>
      </p:sp>
      <p:pic>
        <p:nvPicPr>
          <p:cNvPr id="8" name="Picture 3" descr="allxirvs11a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33" y="1616648"/>
            <a:ext cx="3892087" cy="2919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552" y="4536031"/>
            <a:ext cx="2952328" cy="21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3281" y="4345498"/>
            <a:ext cx="5169024" cy="232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5692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560388" y="404813"/>
            <a:ext cx="8420100" cy="1143000"/>
          </a:xfrm>
        </p:spPr>
        <p:txBody>
          <a:bodyPr/>
          <a:lstStyle/>
          <a:p>
            <a:r>
              <a:rPr lang="en-US" altLang="zh-CN" sz="4000">
                <a:solidFill>
                  <a:srgbClr val="0000FF"/>
                </a:solidFill>
                <a:latin typeface="Comic Sans MS" panose="030F0702030302020204" pitchFamily="66" charset="0"/>
              </a:rPr>
              <a:t>Contents</a:t>
            </a:r>
          </a:p>
        </p:txBody>
      </p:sp>
      <p:sp>
        <p:nvSpPr>
          <p:cNvPr id="295940" name="Rectangle 4"/>
          <p:cNvSpPr>
            <a:spLocks noChangeArrowheads="1"/>
          </p:cNvSpPr>
          <p:nvPr/>
        </p:nvSpPr>
        <p:spPr bwMode="auto">
          <a:xfrm>
            <a:off x="1352600" y="1700213"/>
            <a:ext cx="7416824"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09600" indent="-609600">
              <a:spcBef>
                <a:spcPct val="10000"/>
              </a:spcBef>
              <a:spcAft>
                <a:spcPct val="30000"/>
              </a:spcAft>
              <a:buChar char="•"/>
              <a:defRPr sz="2600" b="1">
                <a:solidFill>
                  <a:srgbClr val="000099"/>
                </a:solidFill>
                <a:latin typeface="Arial" panose="020B0604020202020204" pitchFamily="34" charset="0"/>
                <a:ea typeface="宋体" panose="02010600030101010101" pitchFamily="2" charset="-122"/>
              </a:defRPr>
            </a:lvl1pPr>
            <a:lvl2pPr marL="990600" indent="-533400">
              <a:buChar char="–"/>
              <a:defRPr sz="2400" b="1">
                <a:solidFill>
                  <a:srgbClr val="009900"/>
                </a:solidFill>
                <a:latin typeface="Arial" panose="020B0604020202020204" pitchFamily="34" charset="0"/>
                <a:ea typeface="宋体" panose="02010600030101010101" pitchFamily="2" charset="-122"/>
              </a:defRPr>
            </a:lvl2pPr>
            <a:lvl3pPr marL="1371600" indent="-457200">
              <a:buChar char="•"/>
              <a:defRPr sz="2400">
                <a:solidFill>
                  <a:schemeClr val="tx1"/>
                </a:solidFill>
                <a:latin typeface="Arial" panose="020B0604020202020204" pitchFamily="34" charset="0"/>
                <a:ea typeface="宋体" panose="02010600030101010101" pitchFamily="2" charset="-122"/>
              </a:defRPr>
            </a:lvl3pPr>
            <a:lvl4pPr marL="1752600" indent="-381000">
              <a:buChar char="–"/>
              <a:defRPr sz="2000">
                <a:solidFill>
                  <a:schemeClr val="tx1"/>
                </a:solidFill>
                <a:latin typeface="Arial" panose="020B0604020202020204" pitchFamily="34" charset="0"/>
                <a:ea typeface="宋体" panose="02010600030101010101" pitchFamily="2" charset="-122"/>
              </a:defRPr>
            </a:lvl4pPr>
            <a:lvl5pPr marL="2209800" indent="-381000">
              <a:buChar char="»"/>
              <a:defRPr sz="2000">
                <a:solidFill>
                  <a:schemeClr val="tx1"/>
                </a:solidFill>
                <a:latin typeface="Arial" panose="020B0604020202020204" pitchFamily="34" charset="0"/>
                <a:ea typeface="宋体" panose="02010600030101010101" pitchFamily="2" charset="-122"/>
              </a:defRPr>
            </a:lvl5pPr>
            <a:lvl6pPr marL="2667000" indent="-3810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3124200" indent="-3810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581400" indent="-3810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4038600" indent="-3810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20000"/>
              </a:spcBef>
              <a:buClr>
                <a:srgbClr val="800000"/>
              </a:buClr>
              <a:buFont typeface="Wingdings" panose="05000000000000000000" pitchFamily="2" charset="2"/>
              <a:buAutoNum type="arabicPeriod"/>
            </a:pPr>
            <a:r>
              <a:rPr lang="en-US" altLang="zh-CN" sz="2800" dirty="0">
                <a:solidFill>
                  <a:srgbClr val="A50021"/>
                </a:solidFill>
                <a:effectLst>
                  <a:outerShdw blurRad="38100" dist="38100" dir="2700000" algn="tl">
                    <a:srgbClr val="C0C0C0"/>
                  </a:outerShdw>
                </a:effectLst>
                <a:latin typeface="Comic Sans MS" panose="030F0702030302020204" pitchFamily="66" charset="0"/>
              </a:rPr>
              <a:t>Overview of </a:t>
            </a:r>
            <a:r>
              <a:rPr lang="en-US" altLang="zh-CN" sz="2800" dirty="0" smtClean="0">
                <a:solidFill>
                  <a:srgbClr val="A50021"/>
                </a:solidFill>
                <a:effectLst>
                  <a:outerShdw blurRad="38100" dist="38100" dir="2700000" algn="tl">
                    <a:srgbClr val="C0C0C0"/>
                  </a:outerShdw>
                </a:effectLst>
                <a:latin typeface="Comic Sans MS" panose="030F0702030302020204" pitchFamily="66" charset="0"/>
              </a:rPr>
              <a:t>BEPCII</a:t>
            </a:r>
            <a:endParaRPr lang="en-US" altLang="zh-CN" sz="2800" dirty="0">
              <a:solidFill>
                <a:srgbClr val="A50021"/>
              </a:solidFill>
              <a:effectLst>
                <a:outerShdw blurRad="38100" dist="38100" dir="2700000" algn="tl">
                  <a:srgbClr val="C0C0C0"/>
                </a:outerShdw>
              </a:effectLst>
              <a:latin typeface="Comic Sans MS" panose="030F0702030302020204" pitchFamily="66" charset="0"/>
            </a:endParaRPr>
          </a:p>
          <a:p>
            <a:pPr>
              <a:spcBef>
                <a:spcPct val="20000"/>
              </a:spcBef>
              <a:buClr>
                <a:srgbClr val="800000"/>
              </a:buClr>
              <a:buFont typeface="Wingdings" panose="05000000000000000000" pitchFamily="2" charset="2"/>
              <a:buAutoNum type="arabicPeriod"/>
            </a:pPr>
            <a:r>
              <a:rPr lang="en-US" altLang="zh-CN" sz="2800" dirty="0">
                <a:solidFill>
                  <a:srgbClr val="A50021"/>
                </a:solidFill>
                <a:effectLst>
                  <a:outerShdw blurRad="38100" dist="38100" dir="2700000" algn="tl">
                    <a:srgbClr val="C0C0C0"/>
                  </a:outerShdw>
                </a:effectLst>
                <a:latin typeface="Comic Sans MS" panose="030F0702030302020204" pitchFamily="66" charset="0"/>
              </a:rPr>
              <a:t>Road to </a:t>
            </a:r>
            <a:r>
              <a:rPr lang="en-US" altLang="zh-CN" sz="2800" dirty="0" smtClean="0">
                <a:solidFill>
                  <a:srgbClr val="A50021"/>
                </a:solidFill>
                <a:effectLst>
                  <a:outerShdw blurRad="38100" dist="38100" dir="2700000" algn="tl">
                    <a:srgbClr val="C0C0C0"/>
                  </a:outerShdw>
                </a:effectLst>
                <a:latin typeface="Comic Sans MS" panose="030F0702030302020204" pitchFamily="66" charset="0"/>
              </a:rPr>
              <a:t>1.0*10</a:t>
            </a:r>
            <a:r>
              <a:rPr lang="en-US" altLang="zh-CN" sz="2800" baseline="30000" dirty="0" smtClean="0">
                <a:solidFill>
                  <a:srgbClr val="A50021"/>
                </a:solidFill>
                <a:effectLst>
                  <a:outerShdw blurRad="38100" dist="38100" dir="2700000" algn="tl">
                    <a:srgbClr val="C0C0C0"/>
                  </a:outerShdw>
                </a:effectLst>
                <a:latin typeface="Comic Sans MS" panose="030F0702030302020204" pitchFamily="66" charset="0"/>
              </a:rPr>
              <a:t>33</a:t>
            </a:r>
            <a:r>
              <a:rPr lang="en-US" altLang="zh-CN" sz="2800" dirty="0" smtClean="0">
                <a:solidFill>
                  <a:srgbClr val="A50021"/>
                </a:solidFill>
                <a:effectLst>
                  <a:outerShdw blurRad="38100" dist="38100" dir="2700000" algn="tl">
                    <a:srgbClr val="C0C0C0"/>
                  </a:outerShdw>
                </a:effectLst>
                <a:latin typeface="Comic Sans MS" panose="030F0702030302020204" pitchFamily="66" charset="0"/>
              </a:rPr>
              <a:t>cm</a:t>
            </a:r>
            <a:r>
              <a:rPr lang="en-US" altLang="zh-CN" sz="2800" baseline="30000" dirty="0" smtClean="0">
                <a:solidFill>
                  <a:srgbClr val="A50021"/>
                </a:solidFill>
                <a:effectLst>
                  <a:outerShdw blurRad="38100" dist="38100" dir="2700000" algn="tl">
                    <a:srgbClr val="C0C0C0"/>
                  </a:outerShdw>
                </a:effectLst>
                <a:latin typeface="Comic Sans MS" panose="030F0702030302020204" pitchFamily="66" charset="0"/>
              </a:rPr>
              <a:t>-2</a:t>
            </a:r>
            <a:r>
              <a:rPr lang="en-US" altLang="zh-CN" sz="2800" dirty="0" smtClean="0">
                <a:solidFill>
                  <a:srgbClr val="A50021"/>
                </a:solidFill>
                <a:effectLst>
                  <a:outerShdw blurRad="38100" dist="38100" dir="2700000" algn="tl">
                    <a:srgbClr val="C0C0C0"/>
                  </a:outerShdw>
                </a:effectLst>
                <a:latin typeface="Comic Sans MS" panose="030F0702030302020204" pitchFamily="66" charset="0"/>
              </a:rPr>
              <a:t>s</a:t>
            </a:r>
            <a:r>
              <a:rPr lang="en-US" altLang="zh-CN" sz="2800" baseline="30000" dirty="0" smtClean="0">
                <a:solidFill>
                  <a:srgbClr val="A50021"/>
                </a:solidFill>
                <a:effectLst>
                  <a:outerShdw blurRad="38100" dist="38100" dir="2700000" algn="tl">
                    <a:srgbClr val="C0C0C0"/>
                  </a:outerShdw>
                </a:effectLst>
                <a:latin typeface="Comic Sans MS" panose="030F0702030302020204" pitchFamily="66" charset="0"/>
              </a:rPr>
              <a:t>-1</a:t>
            </a:r>
            <a:endParaRPr lang="en-US" altLang="zh-CN" sz="2800" baseline="30000" dirty="0">
              <a:solidFill>
                <a:srgbClr val="A50021"/>
              </a:solidFill>
              <a:effectLst>
                <a:outerShdw blurRad="38100" dist="38100" dir="2700000" algn="tl">
                  <a:srgbClr val="C0C0C0"/>
                </a:outerShdw>
              </a:effectLst>
              <a:latin typeface="Comic Sans MS" panose="030F0702030302020204" pitchFamily="66" charset="0"/>
            </a:endParaRPr>
          </a:p>
          <a:p>
            <a:pPr>
              <a:spcBef>
                <a:spcPct val="20000"/>
              </a:spcBef>
              <a:buClr>
                <a:srgbClr val="800000"/>
              </a:buClr>
              <a:buFont typeface="Wingdings" panose="05000000000000000000" pitchFamily="2" charset="2"/>
              <a:buAutoNum type="arabicPeriod"/>
            </a:pPr>
            <a:r>
              <a:rPr lang="en-US" altLang="zh-CN" sz="2800" dirty="0" smtClean="0">
                <a:solidFill>
                  <a:srgbClr val="A50021"/>
                </a:solidFill>
                <a:effectLst>
                  <a:outerShdw blurRad="38100" dist="38100" dir="2700000" algn="tl">
                    <a:srgbClr val="C0C0C0"/>
                  </a:outerShdw>
                </a:effectLst>
                <a:latin typeface="Comic Sans MS" panose="030F0702030302020204" pitchFamily="66" charset="0"/>
              </a:rPr>
              <a:t>Operation with energy 1.0~2.3GeV</a:t>
            </a:r>
            <a:endParaRPr lang="en-US" altLang="zh-CN" sz="2800" dirty="0">
              <a:solidFill>
                <a:srgbClr val="A50021"/>
              </a:solidFill>
              <a:effectLst>
                <a:outerShdw blurRad="38100" dist="38100" dir="2700000" algn="tl">
                  <a:srgbClr val="C0C0C0"/>
                </a:outerShdw>
              </a:effectLst>
              <a:latin typeface="Comic Sans MS" panose="030F0702030302020204" pitchFamily="66" charset="0"/>
            </a:endParaRPr>
          </a:p>
          <a:p>
            <a:pPr>
              <a:spcBef>
                <a:spcPct val="20000"/>
              </a:spcBef>
              <a:buClr>
                <a:srgbClr val="800000"/>
              </a:buClr>
              <a:buFont typeface="Wingdings" panose="05000000000000000000" pitchFamily="2" charset="2"/>
              <a:buAutoNum type="arabicPeriod"/>
            </a:pPr>
            <a:r>
              <a:rPr lang="en-US" altLang="zh-CN" sz="2800" dirty="0" smtClean="0">
                <a:solidFill>
                  <a:srgbClr val="A50021"/>
                </a:solidFill>
                <a:effectLst>
                  <a:outerShdw blurRad="38100" dist="38100" dir="2700000" algn="tl">
                    <a:srgbClr val="C0C0C0"/>
                  </a:outerShdw>
                </a:effectLst>
                <a:latin typeface="Comic Sans MS" panose="030F0702030302020204" pitchFamily="66" charset="0"/>
              </a:rPr>
              <a:t>Synchrotron radiation running</a:t>
            </a:r>
            <a:endParaRPr lang="en-US" altLang="zh-CN" sz="2800" dirty="0">
              <a:solidFill>
                <a:srgbClr val="A50021"/>
              </a:solidFill>
              <a:effectLst>
                <a:outerShdw blurRad="38100" dist="38100" dir="2700000" algn="tl">
                  <a:srgbClr val="C0C0C0"/>
                </a:outerShdw>
              </a:effectLst>
              <a:latin typeface="Comic Sans MS" panose="030F0702030302020204" pitchFamily="66" charset="0"/>
            </a:endParaRPr>
          </a:p>
          <a:p>
            <a:pPr>
              <a:spcBef>
                <a:spcPct val="20000"/>
              </a:spcBef>
              <a:buClr>
                <a:srgbClr val="800000"/>
              </a:buClr>
              <a:buFont typeface="Wingdings" panose="05000000000000000000" pitchFamily="2" charset="2"/>
              <a:buAutoNum type="arabicPeriod"/>
            </a:pPr>
            <a:r>
              <a:rPr lang="en-US" altLang="zh-CN" sz="2800" dirty="0" smtClean="0">
                <a:solidFill>
                  <a:srgbClr val="A50021"/>
                </a:solidFill>
                <a:effectLst>
                  <a:outerShdw blurRad="38100" dist="38100" dir="2700000" algn="tl">
                    <a:srgbClr val="C0C0C0"/>
                  </a:outerShdw>
                </a:effectLst>
                <a:latin typeface="Comic Sans MS" panose="030F0702030302020204" pitchFamily="66" charset="0"/>
              </a:rPr>
              <a:t>Summary </a:t>
            </a:r>
            <a:endParaRPr lang="en-US" altLang="zh-CN" sz="2800" dirty="0">
              <a:solidFill>
                <a:srgbClr val="A50021"/>
              </a:solidFill>
              <a:effectLst>
                <a:outerShdw blurRad="38100" dist="38100" dir="2700000" algn="tl">
                  <a:srgbClr val="C0C0C0"/>
                </a:outerShdw>
              </a:effectLst>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40632" y="692696"/>
            <a:ext cx="7776864" cy="584775"/>
          </a:xfrm>
          <a:prstGeom prst="rect">
            <a:avLst/>
          </a:prstGeom>
        </p:spPr>
        <p:txBody>
          <a:bodyPr wrap="square">
            <a:spAutoFit/>
          </a:bodyPr>
          <a:lstStyle/>
          <a:p>
            <a:r>
              <a:rPr lang="en-GB" altLang="zh-CN" dirty="0">
                <a:latin typeface="Times" panose="02020603050405020304" pitchFamily="18" charset="0"/>
                <a:cs typeface="Times New Roman" panose="02020603050405020304" pitchFamily="18" charset="0"/>
              </a:rPr>
              <a:t>Commissioning with </a:t>
            </a:r>
            <a:r>
              <a:rPr lang="en-GB" altLang="zh-CN" dirty="0" smtClean="0">
                <a:latin typeface="Times" panose="02020603050405020304" pitchFamily="18" charset="0"/>
                <a:cs typeface="Times New Roman" panose="02020603050405020304" pitchFamily="18" charset="0"/>
              </a:rPr>
              <a:t>upgrade </a:t>
            </a:r>
            <a:r>
              <a:rPr lang="en-GB" altLang="zh-CN" dirty="0">
                <a:latin typeface="Times" panose="02020603050405020304" pitchFamily="18" charset="0"/>
                <a:cs typeface="Times New Roman" panose="02020603050405020304" pitchFamily="18" charset="0"/>
              </a:rPr>
              <a:t>lattice</a:t>
            </a:r>
            <a:endParaRPr lang="zh-CN" altLang="en-US" dirty="0"/>
          </a:p>
        </p:txBody>
      </p:sp>
      <p:graphicFrame>
        <p:nvGraphicFramePr>
          <p:cNvPr id="5" name="表格 4"/>
          <p:cNvGraphicFramePr>
            <a:graphicFrameLocks noGrp="1"/>
          </p:cNvGraphicFramePr>
          <p:nvPr/>
        </p:nvGraphicFramePr>
        <p:xfrm>
          <a:off x="416496" y="1412776"/>
          <a:ext cx="3600400" cy="4743825"/>
        </p:xfrm>
        <a:graphic>
          <a:graphicData uri="http://schemas.openxmlformats.org/drawingml/2006/table">
            <a:tbl>
              <a:tblPr>
                <a:tableStyleId>{5C22544A-7EE6-4342-B048-85BDC9FD1C3A}</a:tableStyleId>
              </a:tblPr>
              <a:tblGrid>
                <a:gridCol w="2190865"/>
                <a:gridCol w="1409535"/>
              </a:tblGrid>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Parameters</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Values</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Operation energy</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1.0~2.1 GeV</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Optimized energy</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1.89 GeV</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Beam current</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910 mA</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Bunch current</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9.8 mA</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Circumference</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237.5 m</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dirty="0">
                          <a:effectLst/>
                          <a:latin typeface="Times New Roman" panose="02020603050405020304" pitchFamily="18" charset="0"/>
                          <a:cs typeface="Times New Roman" panose="02020603050405020304" pitchFamily="18" charset="0"/>
                        </a:rPr>
                        <a:t>Number of particles</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4.5</a:t>
                      </a:r>
                      <a:r>
                        <a:rPr lang="en-GB" sz="1200" kern="800">
                          <a:effectLst/>
                          <a:latin typeface="Times New Roman" panose="02020603050405020304" pitchFamily="18" charset="0"/>
                          <a:cs typeface="Times New Roman" panose="02020603050405020304" pitchFamily="18" charset="0"/>
                          <a:sym typeface="Symbol" panose="05050102010706020507" pitchFamily="18" charset="2"/>
                        </a:rPr>
                        <a:t></a:t>
                      </a:r>
                      <a:r>
                        <a:rPr lang="en-GB" sz="1200" kern="800">
                          <a:effectLst/>
                          <a:latin typeface="Times New Roman" panose="02020603050405020304" pitchFamily="18" charset="0"/>
                          <a:cs typeface="Times New Roman" panose="02020603050405020304" pitchFamily="18" charset="0"/>
                        </a:rPr>
                        <a:t>10</a:t>
                      </a:r>
                      <a:r>
                        <a:rPr lang="en-GB" sz="1200" kern="800" baseline="30000">
                          <a:effectLst/>
                          <a:latin typeface="Times New Roman" panose="02020603050405020304" pitchFamily="18" charset="0"/>
                          <a:cs typeface="Times New Roman" panose="02020603050405020304" pitchFamily="18" charset="0"/>
                        </a:rPr>
                        <a:t>12</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200" dirty="0">
                          <a:effectLst/>
                          <a:latin typeface="Times New Roman" panose="02020603050405020304" pitchFamily="18" charset="0"/>
                          <a:cs typeface="Times New Roman" panose="02020603050405020304" pitchFamily="18" charset="0"/>
                        </a:rPr>
                        <a:t> function at </a:t>
                      </a:r>
                      <a:r>
                        <a:rPr lang="en-GB" sz="1200" dirty="0" smtClean="0">
                          <a:effectLst/>
                          <a:latin typeface="Times New Roman" panose="02020603050405020304" pitchFamily="18" charset="0"/>
                          <a:cs typeface="Times New Roman" panose="02020603050405020304" pitchFamily="18" charset="0"/>
                        </a:rPr>
                        <a:t>IP</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1.0 m/1.5 cm</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Horizontal emittance</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144 nm</a:t>
                      </a:r>
                      <a:r>
                        <a:rPr lang="en-GB" sz="1200">
                          <a:effectLst/>
                          <a:latin typeface="Times New Roman" panose="02020603050405020304" pitchFamily="18" charset="0"/>
                          <a:cs typeface="Times New Roman" panose="02020603050405020304" pitchFamily="18" charset="0"/>
                          <a:sym typeface="Symbol" panose="05050102010706020507" pitchFamily="18" charset="2"/>
                        </a:rPr>
                        <a:t></a:t>
                      </a:r>
                      <a:r>
                        <a:rPr lang="en-GB" sz="1200">
                          <a:effectLst/>
                          <a:latin typeface="Times New Roman" panose="02020603050405020304" pitchFamily="18" charset="0"/>
                          <a:cs typeface="Times New Roman" panose="02020603050405020304" pitchFamily="18" charset="0"/>
                        </a:rPr>
                        <a:t>rad</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Working </a:t>
                      </a:r>
                      <a:r>
                        <a:rPr lang="en-GB" sz="1200" kern="800" dirty="0" smtClean="0">
                          <a:effectLst/>
                          <a:latin typeface="Times New Roman" panose="02020603050405020304" pitchFamily="18" charset="0"/>
                          <a:cs typeface="Times New Roman" panose="02020603050405020304" pitchFamily="18" charset="0"/>
                        </a:rPr>
                        <a:t>point</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6.53/5.58</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Harmonic  number</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396</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Bunch number</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a:effectLst/>
                          <a:latin typeface="Times New Roman" panose="02020603050405020304" pitchFamily="18" charset="0"/>
                          <a:cs typeface="Times New Roman" panose="02020603050405020304" pitchFamily="18" charset="0"/>
                        </a:rPr>
                        <a:t>93</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Bunch spacing</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2.4 m</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RF voltage</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1.5 MV</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a:effectLst/>
                          <a:latin typeface="Times New Roman" panose="02020603050405020304" pitchFamily="18" charset="0"/>
                          <a:cs typeface="Times New Roman" panose="02020603050405020304" pitchFamily="18" charset="0"/>
                        </a:rPr>
                        <a:t>RF frequency</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dirty="0">
                          <a:effectLst/>
                          <a:latin typeface="Times New Roman" panose="02020603050405020304" pitchFamily="18" charset="0"/>
                          <a:cs typeface="Times New Roman" panose="02020603050405020304" pitchFamily="18" charset="0"/>
                        </a:rPr>
                        <a:t>499.8 MHz</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a:effectLst/>
                          <a:latin typeface="Times New Roman" panose="02020603050405020304" pitchFamily="18" charset="0"/>
                          <a:cs typeface="Times New Roman" panose="02020603050405020304" pitchFamily="18" charset="0"/>
                        </a:rPr>
                        <a:t>RF cavity number per ring</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dirty="0">
                          <a:effectLst/>
                          <a:latin typeface="Times New Roman" panose="02020603050405020304" pitchFamily="18" charset="0"/>
                          <a:cs typeface="Times New Roman" panose="02020603050405020304" pitchFamily="18" charset="0"/>
                        </a:rPr>
                        <a:t>1</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Energy loss per turn</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121 </a:t>
                      </a:r>
                      <a:r>
                        <a:rPr lang="en-GB" sz="1200" kern="800" dirty="0" err="1">
                          <a:effectLst/>
                          <a:latin typeface="Times New Roman" panose="02020603050405020304" pitchFamily="18" charset="0"/>
                          <a:cs typeface="Times New Roman" panose="02020603050405020304" pitchFamily="18" charset="0"/>
                        </a:rPr>
                        <a:t>keV</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dirty="0">
                          <a:effectLst/>
                          <a:latin typeface="Times New Roman" panose="02020603050405020304" pitchFamily="18" charset="0"/>
                          <a:cs typeface="Times New Roman" panose="02020603050405020304" pitchFamily="18" charset="0"/>
                        </a:rPr>
                        <a:t>Synchrotron radiation power</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110 kW</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dirty="0">
                          <a:effectLst/>
                          <a:latin typeface="Times New Roman" panose="02020603050405020304" pitchFamily="18" charset="0"/>
                          <a:cs typeface="Times New Roman" panose="02020603050405020304" pitchFamily="18" charset="0"/>
                        </a:rPr>
                        <a:t>Damping </a:t>
                      </a:r>
                      <a:r>
                        <a:rPr lang="en-GB" sz="1200" dirty="0" smtClean="0">
                          <a:effectLst/>
                          <a:latin typeface="Times New Roman" panose="02020603050405020304" pitchFamily="18" charset="0"/>
                          <a:cs typeface="Times New Roman" panose="02020603050405020304" pitchFamily="18" charset="0"/>
                        </a:rPr>
                        <a:t>time</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dirty="0">
                          <a:effectLst/>
                          <a:latin typeface="Times New Roman" panose="02020603050405020304" pitchFamily="18" charset="0"/>
                          <a:cs typeface="Times New Roman" panose="02020603050405020304" pitchFamily="18" charset="0"/>
                        </a:rPr>
                        <a:t>25/25/12.5 </a:t>
                      </a:r>
                      <a:r>
                        <a:rPr lang="en-GB" sz="1200" dirty="0" err="1">
                          <a:effectLst/>
                          <a:latin typeface="Times New Roman" panose="02020603050405020304" pitchFamily="18" charset="0"/>
                          <a:cs typeface="Times New Roman" panose="02020603050405020304" pitchFamily="18" charset="0"/>
                        </a:rPr>
                        <a:t>ms</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a:effectLst/>
                          <a:latin typeface="Times New Roman" panose="02020603050405020304" pitchFamily="18" charset="0"/>
                          <a:cs typeface="Times New Roman" panose="02020603050405020304" pitchFamily="18" charset="0"/>
                        </a:rPr>
                        <a:t>Natural</a:t>
                      </a:r>
                      <a:r>
                        <a:rPr lang="en-GB" sz="1200" kern="800">
                          <a:effectLst/>
                          <a:latin typeface="Times New Roman" panose="02020603050405020304" pitchFamily="18" charset="0"/>
                          <a:cs typeface="Times New Roman" panose="02020603050405020304" pitchFamily="18" charset="0"/>
                        </a:rPr>
                        <a:t> energy spread</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dirty="0">
                          <a:effectLst/>
                          <a:latin typeface="Times New Roman" panose="02020603050405020304" pitchFamily="18" charset="0"/>
                          <a:cs typeface="Times New Roman" panose="02020603050405020304" pitchFamily="18" charset="0"/>
                        </a:rPr>
                        <a:t>5.16</a:t>
                      </a:r>
                      <a:r>
                        <a:rPr lang="en-GB"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200" dirty="0">
                          <a:effectLst/>
                          <a:latin typeface="Times New Roman" panose="02020603050405020304" pitchFamily="18" charset="0"/>
                          <a:cs typeface="Times New Roman" panose="02020603050405020304" pitchFamily="18" charset="0"/>
                        </a:rPr>
                        <a:t>10</a:t>
                      </a:r>
                      <a:r>
                        <a:rPr lang="en-GB" sz="1200" baseline="30000" dirty="0">
                          <a:effectLst/>
                          <a:latin typeface="Times New Roman" panose="02020603050405020304" pitchFamily="18" charset="0"/>
                          <a:cs typeface="Times New Roman" panose="02020603050405020304" pitchFamily="18" charset="0"/>
                        </a:rPr>
                        <a:t>-4</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Momentum compaction</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0.0235</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a:effectLst/>
                          <a:latin typeface="Times New Roman" panose="02020603050405020304" pitchFamily="18" charset="0"/>
                          <a:cs typeface="Times New Roman" panose="02020603050405020304" pitchFamily="18" charset="0"/>
                        </a:rPr>
                        <a:t>Natural</a:t>
                      </a:r>
                      <a:r>
                        <a:rPr lang="en-GB" sz="1200" kern="800">
                          <a:effectLst/>
                          <a:latin typeface="Times New Roman" panose="02020603050405020304" pitchFamily="18" charset="0"/>
                          <a:cs typeface="Times New Roman" panose="02020603050405020304" pitchFamily="18" charset="0"/>
                        </a:rPr>
                        <a:t> </a:t>
                      </a:r>
                      <a:r>
                        <a:rPr lang="en-GB" sz="1200">
                          <a:effectLst/>
                          <a:latin typeface="Times New Roman" panose="02020603050405020304" pitchFamily="18" charset="0"/>
                          <a:cs typeface="Times New Roman" panose="02020603050405020304" pitchFamily="18" charset="0"/>
                        </a:rPr>
                        <a:t>bunch length</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dirty="0">
                          <a:effectLst/>
                          <a:latin typeface="Times New Roman" panose="02020603050405020304" pitchFamily="18" charset="0"/>
                          <a:cs typeface="Times New Roman" panose="02020603050405020304" pitchFamily="18" charset="0"/>
                        </a:rPr>
                        <a:t>1.35 cm</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a:effectLst/>
                          <a:latin typeface="Times New Roman" panose="02020603050405020304" pitchFamily="18" charset="0"/>
                          <a:cs typeface="Times New Roman" panose="02020603050405020304" pitchFamily="18" charset="0"/>
                        </a:rPr>
                        <a:t>Crossing angle at IP</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dirty="0">
                          <a:effectLst/>
                          <a:latin typeface="Times New Roman" panose="02020603050405020304" pitchFamily="18" charset="0"/>
                          <a:cs typeface="Times New Roman" panose="02020603050405020304" pitchFamily="18" charset="0"/>
                        </a:rPr>
                        <a:t>11</a:t>
                      </a:r>
                      <a:r>
                        <a:rPr lang="en-GB"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200" dirty="0">
                          <a:effectLst/>
                          <a:latin typeface="Times New Roman" panose="02020603050405020304" pitchFamily="18" charset="0"/>
                          <a:cs typeface="Times New Roman" panose="02020603050405020304" pitchFamily="18" charset="0"/>
                        </a:rPr>
                        <a:t>2 </a:t>
                      </a:r>
                      <a:r>
                        <a:rPr lang="en-GB" sz="1200" dirty="0" err="1">
                          <a:effectLst/>
                          <a:latin typeface="Times New Roman" panose="02020603050405020304" pitchFamily="18" charset="0"/>
                          <a:cs typeface="Times New Roman" panose="02020603050405020304" pitchFamily="18" charset="0"/>
                        </a:rPr>
                        <a:t>mrad</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Beam-beam parameter</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0.04</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753">
                <a:tc>
                  <a:txBody>
                    <a:bodyPr/>
                    <a:lstStyle/>
                    <a:p>
                      <a:pPr algn="l">
                        <a:spcBef>
                          <a:spcPts val="100"/>
                        </a:spcBef>
                        <a:spcAft>
                          <a:spcPts val="100"/>
                        </a:spcAft>
                      </a:pPr>
                      <a:r>
                        <a:rPr lang="en-GB" sz="1200" kern="800">
                          <a:effectLst/>
                          <a:latin typeface="Times New Roman" panose="02020603050405020304" pitchFamily="18" charset="0"/>
                          <a:cs typeface="Times New Roman" panose="02020603050405020304" pitchFamily="18" charset="0"/>
                        </a:rPr>
                        <a:t>Luminosity</a:t>
                      </a:r>
                      <a:endParaRPr lang="zh-CN" sz="12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200" kern="800" dirty="0">
                          <a:effectLst/>
                          <a:latin typeface="Times New Roman" panose="02020603050405020304" pitchFamily="18" charset="0"/>
                          <a:cs typeface="Times New Roman" panose="02020603050405020304" pitchFamily="18" charset="0"/>
                        </a:rPr>
                        <a:t>1.0</a:t>
                      </a:r>
                      <a:r>
                        <a:rPr lang="en-GB" sz="1200" kern="8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200" kern="800" dirty="0">
                          <a:effectLst/>
                          <a:latin typeface="Times New Roman" panose="02020603050405020304" pitchFamily="18" charset="0"/>
                          <a:cs typeface="Times New Roman" panose="02020603050405020304" pitchFamily="18" charset="0"/>
                        </a:rPr>
                        <a:t>10</a:t>
                      </a:r>
                      <a:r>
                        <a:rPr lang="en-GB" sz="1200" kern="800" baseline="30000" dirty="0">
                          <a:effectLst/>
                          <a:latin typeface="Times New Roman" panose="02020603050405020304" pitchFamily="18" charset="0"/>
                          <a:cs typeface="Times New Roman" panose="02020603050405020304" pitchFamily="18" charset="0"/>
                        </a:rPr>
                        <a:t>33</a:t>
                      </a:r>
                      <a:r>
                        <a:rPr lang="en-GB" sz="1200" kern="800" dirty="0">
                          <a:effectLst/>
                          <a:latin typeface="Times New Roman" panose="02020603050405020304" pitchFamily="18" charset="0"/>
                          <a:cs typeface="Times New Roman" panose="02020603050405020304" pitchFamily="18" charset="0"/>
                        </a:rPr>
                        <a:t>cm</a:t>
                      </a:r>
                      <a:r>
                        <a:rPr lang="en-GB" sz="1200" kern="800" baseline="30000" dirty="0">
                          <a:effectLst/>
                          <a:latin typeface="Times New Roman" panose="02020603050405020304" pitchFamily="18" charset="0"/>
                          <a:cs typeface="Times New Roman" panose="02020603050405020304" pitchFamily="18" charset="0"/>
                        </a:rPr>
                        <a:t>-2</a:t>
                      </a:r>
                      <a:r>
                        <a:rPr lang="en-GB" sz="1200" kern="800" dirty="0">
                          <a:effectLst/>
                          <a:latin typeface="Times New Roman" panose="02020603050405020304" pitchFamily="18" charset="0"/>
                          <a:cs typeface="Times New Roman" panose="02020603050405020304" pitchFamily="18" charset="0"/>
                        </a:rPr>
                        <a:t>s</a:t>
                      </a:r>
                      <a:r>
                        <a:rPr lang="en-GB" sz="1200" kern="800" baseline="30000" dirty="0">
                          <a:effectLst/>
                          <a:latin typeface="Times New Roman" panose="02020603050405020304" pitchFamily="18" charset="0"/>
                          <a:cs typeface="Times New Roman" panose="02020603050405020304" pitchFamily="18" charset="0"/>
                        </a:rPr>
                        <a:t>-1</a:t>
                      </a:r>
                      <a:endParaRPr lang="zh-CN" sz="12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3387314026"/>
              </p:ext>
            </p:extLst>
          </p:nvPr>
        </p:nvGraphicFramePr>
        <p:xfrm>
          <a:off x="5385048" y="1412776"/>
          <a:ext cx="3168352" cy="3200400"/>
        </p:xfrm>
        <a:graphic>
          <a:graphicData uri="http://schemas.openxmlformats.org/drawingml/2006/table">
            <a:tbl>
              <a:tblPr>
                <a:tableStyleId>{5C22544A-7EE6-4342-B048-85BDC9FD1C3A}</a:tableStyleId>
              </a:tblPr>
              <a:tblGrid>
                <a:gridCol w="1927961"/>
                <a:gridCol w="1240391"/>
              </a:tblGrid>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Parameters</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latin typeface="Times New Roman" panose="02020603050405020304" pitchFamily="18" charset="0"/>
                          <a:cs typeface="Times New Roman" panose="02020603050405020304" pitchFamily="18" charset="0"/>
                        </a:rPr>
                        <a:t>Values</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Optimized energy</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latin typeface="Times New Roman" panose="02020603050405020304" pitchFamily="18" charset="0"/>
                          <a:cs typeface="Times New Roman" panose="02020603050405020304" pitchFamily="18" charset="0"/>
                        </a:rPr>
                        <a:t>1.89 GeV</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Beam current</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latin typeface="Times New Roman" panose="02020603050405020304" pitchFamily="18" charset="0"/>
                          <a:cs typeface="Times New Roman" panose="02020603050405020304" pitchFamily="18" charset="0"/>
                        </a:rPr>
                        <a:t>910 mA</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Bunch current</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7.0 mA</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400" dirty="0">
                          <a:effectLst/>
                          <a:latin typeface="Times New Roman" panose="02020603050405020304" pitchFamily="18" charset="0"/>
                          <a:cs typeface="Times New Roman" panose="02020603050405020304" pitchFamily="18" charset="0"/>
                        </a:rPr>
                        <a:t> function at </a:t>
                      </a:r>
                      <a:r>
                        <a:rPr lang="en-GB" sz="1400" dirty="0" smtClean="0">
                          <a:effectLst/>
                          <a:latin typeface="Times New Roman" panose="02020603050405020304" pitchFamily="18" charset="0"/>
                          <a:cs typeface="Times New Roman" panose="02020603050405020304" pitchFamily="18" charset="0"/>
                        </a:rPr>
                        <a:t>IP</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1.0 m/1.5 cm</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Horizontal emittance</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solidFill>
                            <a:srgbClr val="FF0000"/>
                          </a:solidFill>
                          <a:effectLst/>
                          <a:latin typeface="Times New Roman" panose="02020603050405020304" pitchFamily="18" charset="0"/>
                          <a:cs typeface="Times New Roman" panose="02020603050405020304" pitchFamily="18" charset="0"/>
                        </a:rPr>
                        <a:t>100 </a:t>
                      </a:r>
                      <a:r>
                        <a:rPr lang="en-GB" sz="1400" kern="800" dirty="0" err="1">
                          <a:solidFill>
                            <a:srgbClr val="FF0000"/>
                          </a:solidFill>
                          <a:effectLst/>
                          <a:latin typeface="Times New Roman" panose="02020603050405020304" pitchFamily="18" charset="0"/>
                          <a:cs typeface="Times New Roman" panose="02020603050405020304" pitchFamily="18" charset="0"/>
                        </a:rPr>
                        <a:t>nm</a:t>
                      </a:r>
                      <a:r>
                        <a:rPr lang="en-GB" sz="1400" dirty="0" err="1">
                          <a:solidFill>
                            <a:srgbClr val="FF000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400" dirty="0" err="1">
                          <a:solidFill>
                            <a:srgbClr val="FF0000"/>
                          </a:solidFill>
                          <a:effectLst/>
                          <a:latin typeface="Times New Roman" panose="02020603050405020304" pitchFamily="18" charset="0"/>
                          <a:cs typeface="Times New Roman" panose="02020603050405020304" pitchFamily="18" charset="0"/>
                        </a:rPr>
                        <a:t>rad</a:t>
                      </a:r>
                      <a:endParaRPr lang="zh-CN" sz="14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Working point </a:t>
                      </a:r>
                      <a:r>
                        <a:rPr lang="en-GB" sz="1400" kern="800" dirty="0" err="1">
                          <a:effectLst/>
                          <a:latin typeface="Times New Roman" panose="02020603050405020304" pitchFamily="18" charset="0"/>
                          <a:cs typeface="Times New Roman" panose="02020603050405020304" pitchFamily="18" charset="0"/>
                        </a:rPr>
                        <a:t>u</a:t>
                      </a:r>
                      <a:r>
                        <a:rPr lang="en-GB" sz="1400" kern="800" baseline="-25000" dirty="0" err="1">
                          <a:effectLst/>
                          <a:latin typeface="Times New Roman" panose="02020603050405020304" pitchFamily="18" charset="0"/>
                          <a:cs typeface="Times New Roman" panose="02020603050405020304" pitchFamily="18" charset="0"/>
                        </a:rPr>
                        <a:t>x</a:t>
                      </a:r>
                      <a:r>
                        <a:rPr lang="en-GB" sz="1400" kern="800" dirty="0">
                          <a:effectLst/>
                          <a:latin typeface="Times New Roman" panose="02020603050405020304" pitchFamily="18" charset="0"/>
                          <a:cs typeface="Times New Roman" panose="02020603050405020304" pitchFamily="18" charset="0"/>
                        </a:rPr>
                        <a:t>/</a:t>
                      </a:r>
                      <a:r>
                        <a:rPr lang="en-GB" sz="1400" kern="800" dirty="0" err="1">
                          <a:effectLst/>
                          <a:latin typeface="Times New Roman" panose="02020603050405020304" pitchFamily="18" charset="0"/>
                          <a:cs typeface="Times New Roman" panose="02020603050405020304" pitchFamily="18" charset="0"/>
                        </a:rPr>
                        <a:t>u</a:t>
                      </a:r>
                      <a:r>
                        <a:rPr lang="en-GB" sz="1400" kern="800" baseline="-25000" dirty="0" err="1">
                          <a:effectLst/>
                          <a:latin typeface="Times New Roman" panose="02020603050405020304" pitchFamily="18" charset="0"/>
                          <a:cs typeface="Times New Roman" panose="02020603050405020304" pitchFamily="18" charset="0"/>
                        </a:rPr>
                        <a:t>y</a:t>
                      </a:r>
                      <a:r>
                        <a:rPr lang="en-GB" sz="1400" kern="800" dirty="0">
                          <a:effectLst/>
                          <a:latin typeface="Times New Roman" panose="02020603050405020304" pitchFamily="18" charset="0"/>
                          <a:cs typeface="Times New Roman" panose="02020603050405020304" pitchFamily="18" charset="0"/>
                        </a:rPr>
                        <a:t> </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solidFill>
                            <a:srgbClr val="FF0000"/>
                          </a:solidFill>
                          <a:effectLst/>
                          <a:latin typeface="Times New Roman" panose="02020603050405020304" pitchFamily="18" charset="0"/>
                          <a:cs typeface="Times New Roman" panose="02020603050405020304" pitchFamily="18" charset="0"/>
                        </a:rPr>
                        <a:t>7.505</a:t>
                      </a:r>
                      <a:r>
                        <a:rPr lang="en-GB" sz="1400" kern="800" dirty="0">
                          <a:effectLst/>
                          <a:latin typeface="Times New Roman" panose="02020603050405020304" pitchFamily="18" charset="0"/>
                          <a:cs typeface="Times New Roman" panose="02020603050405020304" pitchFamily="18" charset="0"/>
                        </a:rPr>
                        <a:t>/5.580</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Harmonic  number</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396</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Bunch number</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solidFill>
                            <a:srgbClr val="FF0000"/>
                          </a:solidFill>
                          <a:effectLst/>
                          <a:latin typeface="Times New Roman" panose="02020603050405020304" pitchFamily="18" charset="0"/>
                          <a:cs typeface="Times New Roman" panose="02020603050405020304" pitchFamily="18" charset="0"/>
                        </a:rPr>
                        <a:t>130</a:t>
                      </a:r>
                      <a:endParaRPr lang="zh-CN" sz="14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Bunch spacing</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1.8 m</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RF voltage</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1.5 MV</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Momentum compaction</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solidFill>
                            <a:srgbClr val="FF0000"/>
                          </a:solidFill>
                          <a:effectLst/>
                          <a:latin typeface="Times New Roman" panose="02020603050405020304" pitchFamily="18" charset="0"/>
                          <a:cs typeface="Times New Roman" panose="02020603050405020304" pitchFamily="18" charset="0"/>
                        </a:rPr>
                        <a:t>0.0170</a:t>
                      </a:r>
                      <a:endParaRPr lang="zh-CN" sz="14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a:effectLst/>
                          <a:latin typeface="Times New Roman" panose="02020603050405020304" pitchFamily="18" charset="0"/>
                          <a:cs typeface="Times New Roman" panose="02020603050405020304" pitchFamily="18" charset="0"/>
                        </a:rPr>
                        <a:t>Natural</a:t>
                      </a:r>
                      <a:r>
                        <a:rPr lang="en-GB" sz="1400" kern="800">
                          <a:effectLst/>
                          <a:latin typeface="Times New Roman" panose="02020603050405020304" pitchFamily="18" charset="0"/>
                          <a:cs typeface="Times New Roman" panose="02020603050405020304" pitchFamily="18" charset="0"/>
                        </a:rPr>
                        <a:t> </a:t>
                      </a:r>
                      <a:r>
                        <a:rPr lang="en-GB" sz="1400">
                          <a:effectLst/>
                          <a:latin typeface="Times New Roman" panose="02020603050405020304" pitchFamily="18" charset="0"/>
                          <a:cs typeface="Times New Roman" panose="02020603050405020304" pitchFamily="18" charset="0"/>
                        </a:rPr>
                        <a:t>bunch length</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dirty="0">
                          <a:solidFill>
                            <a:srgbClr val="FF0000"/>
                          </a:solidFill>
                          <a:effectLst/>
                          <a:latin typeface="Times New Roman" panose="02020603050405020304" pitchFamily="18" charset="0"/>
                          <a:cs typeface="Times New Roman" panose="02020603050405020304" pitchFamily="18" charset="0"/>
                        </a:rPr>
                        <a:t>1.15 cm</a:t>
                      </a:r>
                      <a:endParaRPr lang="zh-CN" sz="14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Beam-beam parameter</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0.04</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Luminosity</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1.0</a:t>
                      </a:r>
                      <a:r>
                        <a:rPr lang="en-GB" sz="1400" kern="8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400" kern="800" dirty="0">
                          <a:effectLst/>
                          <a:latin typeface="Times New Roman" panose="02020603050405020304" pitchFamily="18" charset="0"/>
                          <a:cs typeface="Times New Roman" panose="02020603050405020304" pitchFamily="18" charset="0"/>
                        </a:rPr>
                        <a:t>10</a:t>
                      </a:r>
                      <a:r>
                        <a:rPr lang="en-GB" sz="1400" kern="800" baseline="30000" dirty="0">
                          <a:effectLst/>
                          <a:latin typeface="Times New Roman" panose="02020603050405020304" pitchFamily="18" charset="0"/>
                          <a:cs typeface="Times New Roman" panose="02020603050405020304" pitchFamily="18" charset="0"/>
                        </a:rPr>
                        <a:t>33</a:t>
                      </a:r>
                      <a:r>
                        <a:rPr lang="en-GB" sz="1400" kern="800" dirty="0">
                          <a:effectLst/>
                          <a:latin typeface="Times New Roman" panose="02020603050405020304" pitchFamily="18" charset="0"/>
                          <a:cs typeface="Times New Roman" panose="02020603050405020304" pitchFamily="18" charset="0"/>
                        </a:rPr>
                        <a:t>cm</a:t>
                      </a:r>
                      <a:r>
                        <a:rPr lang="en-GB" sz="1400" kern="800" baseline="30000" dirty="0">
                          <a:effectLst/>
                          <a:latin typeface="Times New Roman" panose="02020603050405020304" pitchFamily="18" charset="0"/>
                          <a:cs typeface="Times New Roman" panose="02020603050405020304" pitchFamily="18" charset="0"/>
                        </a:rPr>
                        <a:t>-2</a:t>
                      </a:r>
                      <a:r>
                        <a:rPr lang="en-GB" sz="1400" kern="800" dirty="0">
                          <a:effectLst/>
                          <a:latin typeface="Times New Roman" panose="02020603050405020304" pitchFamily="18" charset="0"/>
                          <a:cs typeface="Times New Roman" panose="02020603050405020304" pitchFamily="18" charset="0"/>
                        </a:rPr>
                        <a:t>s</a:t>
                      </a:r>
                      <a:r>
                        <a:rPr lang="en-GB" sz="1400" kern="800" baseline="30000" dirty="0">
                          <a:effectLst/>
                          <a:latin typeface="Times New Roman" panose="02020603050405020304" pitchFamily="18" charset="0"/>
                          <a:cs typeface="Times New Roman" panose="02020603050405020304" pitchFamily="18" charset="0"/>
                        </a:rPr>
                        <a:t>-1</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矩形 9"/>
          <p:cNvSpPr/>
          <p:nvPr/>
        </p:nvSpPr>
        <p:spPr>
          <a:xfrm>
            <a:off x="4124908" y="4640838"/>
            <a:ext cx="5508612" cy="1631216"/>
          </a:xfrm>
          <a:prstGeom prst="rect">
            <a:avLst/>
          </a:prstGeom>
        </p:spPr>
        <p:txBody>
          <a:bodyPr wrap="square">
            <a:spAutoFit/>
          </a:bodyPr>
          <a:lstStyle/>
          <a:p>
            <a:pPr algn="just"/>
            <a:r>
              <a:rPr lang="en-GB" altLang="zh-CN" sz="1800" b="1" kern="800" dirty="0" smtClean="0">
                <a:cs typeface="Times New Roman" panose="02020603050405020304" pitchFamily="18" charset="0"/>
              </a:rPr>
              <a:t>    </a:t>
            </a:r>
            <a:r>
              <a:rPr lang="en-GB" altLang="zh-CN" sz="2000" kern="800" dirty="0" smtClean="0">
                <a:cs typeface="Times New Roman" panose="02020603050405020304" pitchFamily="18" charset="0"/>
              </a:rPr>
              <a:t>A </a:t>
            </a:r>
            <a:r>
              <a:rPr lang="en-GB" altLang="zh-CN" sz="2000" kern="800" dirty="0">
                <a:cs typeface="Times New Roman" panose="02020603050405020304" pitchFamily="18" charset="0"/>
              </a:rPr>
              <a:t>new lattice was designed to </a:t>
            </a:r>
            <a:r>
              <a:rPr lang="en-GB" altLang="zh-CN" sz="2000" kern="800" dirty="0">
                <a:solidFill>
                  <a:srgbClr val="FF0000"/>
                </a:solidFill>
                <a:cs typeface="Times New Roman" panose="02020603050405020304" pitchFamily="18" charset="0"/>
              </a:rPr>
              <a:t>control the bunch </a:t>
            </a:r>
            <a:r>
              <a:rPr lang="en-GB" altLang="zh-CN" sz="2000" kern="800" dirty="0" smtClean="0">
                <a:solidFill>
                  <a:srgbClr val="FF0000"/>
                </a:solidFill>
                <a:cs typeface="Times New Roman" panose="02020603050405020304" pitchFamily="18" charset="0"/>
              </a:rPr>
              <a:t>length</a:t>
            </a:r>
            <a:r>
              <a:rPr lang="en-GB" altLang="zh-CN" sz="2000" kern="800" dirty="0" smtClean="0">
                <a:cs typeface="Times New Roman" panose="02020603050405020304" pitchFamily="18" charset="0"/>
              </a:rPr>
              <a:t>. </a:t>
            </a:r>
            <a:r>
              <a:rPr lang="en-GB" altLang="zh-CN" sz="2000" dirty="0">
                <a:cs typeface="Times New Roman" panose="02020603050405020304" pitchFamily="18" charset="0"/>
              </a:rPr>
              <a:t>The natural bunch length was reduced from 1.35 cm to 1.15 cm by decreasing the momentum compaction from 0.0235 to 0.0170. More collision bunches are </a:t>
            </a:r>
            <a:r>
              <a:rPr lang="en-GB" altLang="zh-CN" sz="2000" dirty="0" smtClean="0">
                <a:cs typeface="Times New Roman" panose="02020603050405020304" pitchFamily="18" charset="0"/>
              </a:rPr>
              <a:t>required.</a:t>
            </a:r>
            <a:endParaRPr lang="zh-CN" altLang="en-US" sz="2000" dirty="0">
              <a:cs typeface="Times New Roman" panose="02020603050405020304" pitchFamily="18" charset="0"/>
            </a:endParaRPr>
          </a:p>
        </p:txBody>
      </p:sp>
      <p:sp>
        <p:nvSpPr>
          <p:cNvPr id="7" name="右箭头 6"/>
          <p:cNvSpPr/>
          <p:nvPr/>
        </p:nvSpPr>
        <p:spPr bwMode="auto">
          <a:xfrm>
            <a:off x="4376936" y="2736863"/>
            <a:ext cx="612068" cy="444582"/>
          </a:xfrm>
          <a:prstGeom prst="right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1217474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3" name="Rectangle 3"/>
          <p:cNvSpPr>
            <a:spLocks noGrp="1" noChangeArrowheads="1"/>
          </p:cNvSpPr>
          <p:nvPr>
            <p:ph type="body" sz="half" idx="1"/>
          </p:nvPr>
        </p:nvSpPr>
        <p:spPr>
          <a:xfrm>
            <a:off x="200472" y="620688"/>
            <a:ext cx="9561512" cy="1368152"/>
          </a:xfrm>
        </p:spPr>
        <p:txBody>
          <a:bodyPr/>
          <a:lstStyle/>
          <a:p>
            <a:pPr marL="0" indent="0" algn="just">
              <a:spcBef>
                <a:spcPct val="15000"/>
              </a:spcBef>
              <a:spcAft>
                <a:spcPct val="20000"/>
              </a:spcAft>
              <a:buNone/>
            </a:pPr>
            <a:r>
              <a:rPr lang="en-GB" altLang="zh-CN" sz="2000" b="0" dirty="0" smtClean="0">
                <a:solidFill>
                  <a:schemeClr val="tx1"/>
                </a:solidFill>
                <a:latin typeface="Times New Roman" panose="02020603050405020304" pitchFamily="18" charset="0"/>
                <a:cs typeface="Times New Roman" panose="02020603050405020304" pitchFamily="18" charset="0"/>
              </a:rPr>
              <a:t>    Since </a:t>
            </a:r>
            <a:r>
              <a:rPr lang="en-GB" altLang="zh-CN" sz="2000" b="0" dirty="0">
                <a:solidFill>
                  <a:schemeClr val="tx1"/>
                </a:solidFill>
                <a:latin typeface="Times New Roman" panose="02020603050405020304" pitchFamily="18" charset="0"/>
                <a:cs typeface="Times New Roman" panose="02020603050405020304" pitchFamily="18" charset="0"/>
              </a:rPr>
              <a:t>BESIII doesn’t take data at the energy of 1.89 GeV during period of April 28</a:t>
            </a:r>
            <a:r>
              <a:rPr lang="en-GB" altLang="zh-CN" sz="2000" b="0" baseline="30000" dirty="0">
                <a:solidFill>
                  <a:schemeClr val="tx1"/>
                </a:solidFill>
                <a:latin typeface="Times New Roman" panose="02020603050405020304" pitchFamily="18" charset="0"/>
                <a:cs typeface="Times New Roman" panose="02020603050405020304" pitchFamily="18" charset="0"/>
              </a:rPr>
              <a:t>th</a:t>
            </a:r>
            <a:r>
              <a:rPr lang="en-GB" altLang="zh-CN" sz="2000" b="0" dirty="0">
                <a:solidFill>
                  <a:schemeClr val="tx1"/>
                </a:solidFill>
                <a:latin typeface="Times New Roman" panose="02020603050405020304" pitchFamily="18" charset="0"/>
                <a:cs typeface="Times New Roman" panose="02020603050405020304" pitchFamily="18" charset="0"/>
              </a:rPr>
              <a:t>, 2011 to </a:t>
            </a:r>
            <a:r>
              <a:rPr lang="en-GB" altLang="zh-CN" sz="2000" dirty="0">
                <a:solidFill>
                  <a:srgbClr val="FF0000"/>
                </a:solidFill>
                <a:latin typeface="Times New Roman" panose="02020603050405020304" pitchFamily="18" charset="0"/>
                <a:cs typeface="Times New Roman" panose="02020603050405020304" pitchFamily="18" charset="0"/>
              </a:rPr>
              <a:t>2018</a:t>
            </a:r>
            <a:r>
              <a:rPr lang="en-GB" altLang="zh-CN" sz="2000" b="0" dirty="0">
                <a:solidFill>
                  <a:schemeClr val="tx1"/>
                </a:solidFill>
                <a:latin typeface="Times New Roman" panose="02020603050405020304" pitchFamily="18" charset="0"/>
                <a:cs typeface="Times New Roman" panose="02020603050405020304" pitchFamily="18" charset="0"/>
              </a:rPr>
              <a:t>. A dedicated machine study to test the new lattice at the energy of 1.89 GeV was performed during February 28</a:t>
            </a:r>
            <a:r>
              <a:rPr lang="en-GB" altLang="zh-CN" sz="2000" b="0" baseline="30000" dirty="0">
                <a:solidFill>
                  <a:schemeClr val="tx1"/>
                </a:solidFill>
                <a:latin typeface="Times New Roman" panose="02020603050405020304" pitchFamily="18" charset="0"/>
                <a:cs typeface="Times New Roman" panose="02020603050405020304" pitchFamily="18" charset="0"/>
              </a:rPr>
              <a:t>th</a:t>
            </a:r>
            <a:r>
              <a:rPr lang="en-GB" altLang="zh-CN" sz="2000" b="0" dirty="0">
                <a:solidFill>
                  <a:schemeClr val="tx1"/>
                </a:solidFill>
                <a:latin typeface="Times New Roman" panose="02020603050405020304" pitchFamily="18" charset="0"/>
                <a:cs typeface="Times New Roman" panose="02020603050405020304" pitchFamily="18" charset="0"/>
              </a:rPr>
              <a:t> to </a:t>
            </a:r>
            <a:r>
              <a:rPr lang="en-GB" altLang="zh-CN" sz="2000" dirty="0">
                <a:solidFill>
                  <a:srgbClr val="0000FF"/>
                </a:solidFill>
                <a:latin typeface="Times New Roman" panose="02020603050405020304" pitchFamily="18" charset="0"/>
                <a:cs typeface="Times New Roman" panose="02020603050405020304" pitchFamily="18" charset="0"/>
              </a:rPr>
              <a:t>March 7</a:t>
            </a:r>
            <a:r>
              <a:rPr lang="en-GB" altLang="zh-CN" sz="2000" baseline="30000" dirty="0">
                <a:solidFill>
                  <a:srgbClr val="0000FF"/>
                </a:solidFill>
                <a:latin typeface="Times New Roman" panose="02020603050405020304" pitchFamily="18" charset="0"/>
                <a:cs typeface="Times New Roman" panose="02020603050405020304" pitchFamily="18" charset="0"/>
              </a:rPr>
              <a:t>th</a:t>
            </a:r>
            <a:r>
              <a:rPr lang="en-GB" altLang="zh-CN" sz="2000" dirty="0">
                <a:solidFill>
                  <a:srgbClr val="0000FF"/>
                </a:solidFill>
                <a:latin typeface="Times New Roman" panose="02020603050405020304" pitchFamily="18" charset="0"/>
                <a:cs typeface="Times New Roman" panose="02020603050405020304" pitchFamily="18" charset="0"/>
              </a:rPr>
              <a:t>, 2013</a:t>
            </a:r>
            <a:r>
              <a:rPr lang="en-GB" altLang="zh-CN" sz="2000" b="0" dirty="0">
                <a:solidFill>
                  <a:schemeClr val="tx1"/>
                </a:solidFill>
                <a:latin typeface="Times New Roman" panose="02020603050405020304" pitchFamily="18" charset="0"/>
                <a:cs typeface="Times New Roman" panose="02020603050405020304" pitchFamily="18" charset="0"/>
              </a:rPr>
              <a:t>. </a:t>
            </a:r>
            <a:r>
              <a:rPr lang="en-GB" altLang="zh-CN" sz="2000" dirty="0">
                <a:solidFill>
                  <a:srgbClr val="FF0000"/>
                </a:solidFill>
                <a:latin typeface="Times New Roman" panose="02020603050405020304" pitchFamily="18" charset="0"/>
                <a:cs typeface="Times New Roman" panose="02020603050405020304" pitchFamily="18" charset="0"/>
              </a:rPr>
              <a:t>The restriction to the beam-beam </a:t>
            </a:r>
            <a:r>
              <a:rPr lang="en-GB" altLang="zh-CN" sz="2000" dirty="0" smtClean="0">
                <a:solidFill>
                  <a:srgbClr val="FF0000"/>
                </a:solidFill>
                <a:latin typeface="Times New Roman" panose="02020603050405020304" pitchFamily="18" charset="0"/>
                <a:cs typeface="Times New Roman" panose="02020603050405020304" pitchFamily="18" charset="0"/>
              </a:rPr>
              <a:t>parameter </a:t>
            </a:r>
            <a:r>
              <a:rPr lang="en-GB" altLang="zh-CN" sz="2000" dirty="0">
                <a:solidFill>
                  <a:srgbClr val="FF0000"/>
                </a:solidFill>
                <a:latin typeface="Times New Roman" panose="02020603050405020304" pitchFamily="18" charset="0"/>
                <a:cs typeface="Times New Roman" panose="02020603050405020304" pitchFamily="18" charset="0"/>
              </a:rPr>
              <a:t>was </a:t>
            </a:r>
            <a:r>
              <a:rPr lang="en-GB" altLang="zh-CN" sz="2000" dirty="0" smtClean="0">
                <a:solidFill>
                  <a:srgbClr val="FF0000"/>
                </a:solidFill>
                <a:latin typeface="Times New Roman" panose="02020603050405020304" pitchFamily="18" charset="0"/>
                <a:cs typeface="Times New Roman" panose="02020603050405020304" pitchFamily="18" charset="0"/>
              </a:rPr>
              <a:t>broken</a:t>
            </a:r>
            <a:r>
              <a:rPr lang="en-GB" altLang="zh-CN" sz="2000" b="0" dirty="0" smtClean="0">
                <a:solidFill>
                  <a:srgbClr val="FF0000"/>
                </a:solidFill>
                <a:latin typeface="Times New Roman" panose="02020603050405020304" pitchFamily="18" charset="0"/>
                <a:cs typeface="Times New Roman" panose="02020603050405020304" pitchFamily="18" charset="0"/>
              </a:rPr>
              <a:t>.</a:t>
            </a:r>
            <a:r>
              <a:rPr lang="en-GB" altLang="zh-CN" sz="2000" b="0" dirty="0" smtClean="0">
                <a:solidFill>
                  <a:schemeClr val="tx1"/>
                </a:solidFill>
                <a:latin typeface="Times New Roman" panose="02020603050405020304" pitchFamily="18" charset="0"/>
                <a:cs typeface="Times New Roman" panose="02020603050405020304" pitchFamily="18" charset="0"/>
              </a:rPr>
              <a:t> The </a:t>
            </a:r>
            <a:r>
              <a:rPr lang="en-GB" altLang="zh-CN" sz="2000" b="0" dirty="0">
                <a:solidFill>
                  <a:schemeClr val="tx1"/>
                </a:solidFill>
                <a:latin typeface="Times New Roman" panose="02020603050405020304" pitchFamily="18" charset="0"/>
                <a:cs typeface="Times New Roman" panose="02020603050405020304" pitchFamily="18" charset="0"/>
              </a:rPr>
              <a:t>maximum beam-beam parameter reached </a:t>
            </a:r>
            <a:r>
              <a:rPr lang="en-GB" altLang="zh-CN" sz="2000" dirty="0">
                <a:solidFill>
                  <a:srgbClr val="FF0000"/>
                </a:solidFill>
                <a:latin typeface="Times New Roman" panose="02020603050405020304" pitchFamily="18" charset="0"/>
                <a:cs typeface="Times New Roman" panose="02020603050405020304" pitchFamily="18" charset="0"/>
              </a:rPr>
              <a:t>0.043</a:t>
            </a:r>
            <a:r>
              <a:rPr lang="en-GB" altLang="zh-CN" sz="2000" b="0" dirty="0">
                <a:solidFill>
                  <a:schemeClr val="tx1"/>
                </a:solidFill>
                <a:latin typeface="Times New Roman" panose="02020603050405020304" pitchFamily="18" charset="0"/>
                <a:cs typeface="Times New Roman" panose="02020603050405020304" pitchFamily="18" charset="0"/>
              </a:rPr>
              <a:t>. </a:t>
            </a:r>
            <a:endParaRPr lang="en-US" altLang="zh-CN" sz="2000" b="0" dirty="0">
              <a:solidFill>
                <a:schemeClr val="tx1"/>
              </a:solidFill>
              <a:latin typeface="Times New Roman" panose="02020603050405020304" pitchFamily="18" charset="0"/>
              <a:cs typeface="Times New Roman" panose="02020603050405020304" pitchFamily="18" charset="0"/>
            </a:endParaRPr>
          </a:p>
        </p:txBody>
      </p:sp>
      <p:pic>
        <p:nvPicPr>
          <p:cNvPr id="11" name="Picture 2" descr="xi-189-2011vs20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544" y="1844824"/>
            <a:ext cx="3672408" cy="2715142"/>
          </a:xfrm>
          <a:prstGeom prst="rect">
            <a:avLst/>
          </a:prstGeom>
          <a:noFill/>
          <a:extLst/>
        </p:spPr>
      </p:pic>
      <p:sp>
        <p:nvSpPr>
          <p:cNvPr id="2" name="矩形 1"/>
          <p:cNvSpPr/>
          <p:nvPr/>
        </p:nvSpPr>
        <p:spPr>
          <a:xfrm>
            <a:off x="200472" y="4545805"/>
            <a:ext cx="9433048" cy="1631216"/>
          </a:xfrm>
          <a:prstGeom prst="rect">
            <a:avLst/>
          </a:prstGeom>
        </p:spPr>
        <p:txBody>
          <a:bodyPr wrap="square">
            <a:spAutoFit/>
          </a:bodyPr>
          <a:lstStyle/>
          <a:p>
            <a:pPr algn="just"/>
            <a:r>
              <a:rPr lang="en-GB" altLang="zh-CN" sz="2000" kern="800" dirty="0" smtClean="0">
                <a:cs typeface="Times New Roman" panose="02020603050405020304" pitchFamily="18" charset="0"/>
              </a:rPr>
              <a:t>    During </a:t>
            </a:r>
            <a:r>
              <a:rPr lang="en-GB" altLang="zh-CN" sz="2000" kern="800" dirty="0">
                <a:cs typeface="Times New Roman" panose="02020603050405020304" pitchFamily="18" charset="0"/>
              </a:rPr>
              <a:t>the commissioning with 130 bunches, the transverse multi-bunch instability was too serious to keep beam stable by the feedback system. The luminosity optimization was done with 120 bunches. The maximum stable beam current was 750 mA. The maximum luminosity reached </a:t>
            </a:r>
            <a:r>
              <a:rPr lang="en-US" altLang="zh-CN" sz="2000" b="1" dirty="0">
                <a:solidFill>
                  <a:srgbClr val="FF0000"/>
                </a:solidFill>
                <a:cs typeface="Times New Roman" panose="02020603050405020304" pitchFamily="18" charset="0"/>
              </a:rPr>
              <a:t>7.08</a:t>
            </a:r>
            <a:r>
              <a:rPr lang="en-GB" altLang="zh-CN" sz="2000" b="1" dirty="0">
                <a:solidFill>
                  <a:srgbClr val="FF0000"/>
                </a:solidFill>
                <a:cs typeface="Times New Roman" panose="02020603050405020304" pitchFamily="18" charset="0"/>
                <a:sym typeface="Symbol" panose="05050102010706020507" pitchFamily="18" charset="2"/>
              </a:rPr>
              <a:t></a:t>
            </a:r>
            <a:r>
              <a:rPr lang="en-GB" altLang="zh-CN" sz="2000" b="1" dirty="0">
                <a:solidFill>
                  <a:srgbClr val="FF0000"/>
                </a:solidFill>
                <a:cs typeface="Times New Roman" panose="02020603050405020304" pitchFamily="18" charset="0"/>
              </a:rPr>
              <a:t>10</a:t>
            </a:r>
            <a:r>
              <a:rPr lang="en-GB" altLang="zh-CN" sz="2000" b="1" baseline="30000" dirty="0">
                <a:solidFill>
                  <a:srgbClr val="FF0000"/>
                </a:solidFill>
                <a:cs typeface="Times New Roman" panose="02020603050405020304" pitchFamily="18" charset="0"/>
              </a:rPr>
              <a:t>32 </a:t>
            </a:r>
            <a:r>
              <a:rPr lang="en-GB" altLang="zh-CN" sz="2000" b="1" dirty="0">
                <a:solidFill>
                  <a:srgbClr val="FF0000"/>
                </a:solidFill>
                <a:cs typeface="Times New Roman" panose="02020603050405020304" pitchFamily="18" charset="0"/>
              </a:rPr>
              <a:t>cm</a:t>
            </a:r>
            <a:r>
              <a:rPr lang="en-GB" altLang="zh-CN" sz="2000" b="1" baseline="30000" dirty="0">
                <a:solidFill>
                  <a:srgbClr val="FF0000"/>
                </a:solidFill>
                <a:cs typeface="Times New Roman" panose="02020603050405020304" pitchFamily="18" charset="0"/>
              </a:rPr>
              <a:t>-2</a:t>
            </a:r>
            <a:r>
              <a:rPr lang="en-GB" altLang="zh-CN" sz="2000" b="1" dirty="0">
                <a:solidFill>
                  <a:srgbClr val="FF0000"/>
                </a:solidFill>
                <a:cs typeface="Times New Roman" panose="02020603050405020304" pitchFamily="18" charset="0"/>
              </a:rPr>
              <a:t>s</a:t>
            </a:r>
            <a:r>
              <a:rPr lang="en-GB" altLang="zh-CN" sz="2000" b="1" baseline="30000" dirty="0">
                <a:solidFill>
                  <a:srgbClr val="FF0000"/>
                </a:solidFill>
                <a:cs typeface="Times New Roman" panose="02020603050405020304" pitchFamily="18" charset="0"/>
              </a:rPr>
              <a:t>-1</a:t>
            </a:r>
            <a:r>
              <a:rPr lang="en-GB" altLang="zh-CN" sz="2000" b="1" kern="800" dirty="0">
                <a:solidFill>
                  <a:srgbClr val="FF0000"/>
                </a:solidFill>
                <a:cs typeface="Times New Roman" panose="02020603050405020304" pitchFamily="18" charset="0"/>
              </a:rPr>
              <a:t> </a:t>
            </a:r>
            <a:r>
              <a:rPr lang="en-GB" altLang="zh-CN" sz="2000" b="1" kern="800" dirty="0" smtClean="0">
                <a:solidFill>
                  <a:srgbClr val="FF0000"/>
                </a:solidFill>
                <a:cs typeface="Times New Roman" panose="02020603050405020304" pitchFamily="18" charset="0"/>
              </a:rPr>
              <a:t>@ </a:t>
            </a:r>
            <a:r>
              <a:rPr lang="en-GB" altLang="zh-CN" sz="2000" b="1" dirty="0" smtClean="0">
                <a:solidFill>
                  <a:srgbClr val="FF0000"/>
                </a:solidFill>
                <a:cs typeface="Times New Roman" panose="02020603050405020304" pitchFamily="18" charset="0"/>
              </a:rPr>
              <a:t>734 </a:t>
            </a:r>
            <a:r>
              <a:rPr lang="en-GB" altLang="zh-CN" sz="2000" b="1" dirty="0">
                <a:solidFill>
                  <a:srgbClr val="FF0000"/>
                </a:solidFill>
                <a:cs typeface="Times New Roman" panose="02020603050405020304" pitchFamily="18" charset="0"/>
              </a:rPr>
              <a:t>mA*735 mA</a:t>
            </a:r>
            <a:r>
              <a:rPr lang="en-GB" altLang="zh-CN" sz="2000" b="1" kern="800" dirty="0">
                <a:solidFill>
                  <a:srgbClr val="FF0000"/>
                </a:solidFill>
                <a:cs typeface="Times New Roman" panose="02020603050405020304" pitchFamily="18" charset="0"/>
              </a:rPr>
              <a:t> </a:t>
            </a:r>
            <a:r>
              <a:rPr lang="en-GB" altLang="zh-CN" sz="2000" kern="800" dirty="0">
                <a:cs typeface="Times New Roman" panose="02020603050405020304" pitchFamily="18" charset="0"/>
              </a:rPr>
              <a:t>while</a:t>
            </a:r>
            <a:r>
              <a:rPr lang="en-GB" altLang="zh-CN" sz="2000" dirty="0">
                <a:cs typeface="Times New Roman" panose="02020603050405020304" pitchFamily="18" charset="0"/>
              </a:rPr>
              <a:t> t</a:t>
            </a:r>
            <a:r>
              <a:rPr lang="en-GB" altLang="zh-CN" sz="2000" kern="800" dirty="0">
                <a:cs typeface="Times New Roman" panose="02020603050405020304" pitchFamily="18" charset="0"/>
              </a:rPr>
              <a:t>he beam-beam parameter was 0.0349. </a:t>
            </a:r>
            <a:endParaRPr lang="zh-CN" altLang="en-US" sz="2000" dirty="0">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4880992" y="1963332"/>
            <a:ext cx="4248472" cy="2590633"/>
          </a:xfrm>
          <a:prstGeom prst="rect">
            <a:avLst/>
          </a:prstGeom>
        </p:spPr>
      </p:pic>
    </p:spTree>
    <p:extLst>
      <p:ext uri="{BB962C8B-B14F-4D97-AF65-F5344CB8AC3E}">
        <p14:creationId xmlns:p14="http://schemas.microsoft.com/office/powerpoint/2010/main" val="216536719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40632" y="692696"/>
            <a:ext cx="7776864" cy="584775"/>
          </a:xfrm>
          <a:prstGeom prst="rect">
            <a:avLst/>
          </a:prstGeom>
        </p:spPr>
        <p:txBody>
          <a:bodyPr wrap="square">
            <a:spAutoFit/>
          </a:bodyPr>
          <a:lstStyle/>
          <a:p>
            <a:r>
              <a:rPr lang="en-GB" altLang="zh-CN" dirty="0">
                <a:latin typeface="Times" panose="02020603050405020304" pitchFamily="18" charset="0"/>
                <a:cs typeface="Times New Roman" panose="02020603050405020304" pitchFamily="18" charset="0"/>
              </a:rPr>
              <a:t>Commissioning with </a:t>
            </a:r>
            <a:r>
              <a:rPr lang="en-GB" altLang="zh-CN" dirty="0" smtClean="0">
                <a:latin typeface="Times" panose="02020603050405020304" pitchFamily="18" charset="0"/>
                <a:cs typeface="Times New Roman" panose="02020603050405020304" pitchFamily="18" charset="0"/>
              </a:rPr>
              <a:t>upgrade </a:t>
            </a:r>
            <a:r>
              <a:rPr lang="en-GB" altLang="zh-CN" dirty="0">
                <a:latin typeface="Times" panose="02020603050405020304" pitchFamily="18" charset="0"/>
                <a:cs typeface="Times New Roman" panose="02020603050405020304" pitchFamily="18" charset="0"/>
              </a:rPr>
              <a:t>lattice</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4107793575"/>
              </p:ext>
            </p:extLst>
          </p:nvPr>
        </p:nvGraphicFramePr>
        <p:xfrm>
          <a:off x="704528" y="1438009"/>
          <a:ext cx="3312368" cy="3200400"/>
        </p:xfrm>
        <a:graphic>
          <a:graphicData uri="http://schemas.openxmlformats.org/drawingml/2006/table">
            <a:tbl>
              <a:tblPr>
                <a:tableStyleId>{5C22544A-7EE6-4342-B048-85BDC9FD1C3A}</a:tableStyleId>
              </a:tblPr>
              <a:tblGrid>
                <a:gridCol w="2015596"/>
                <a:gridCol w="1296772"/>
              </a:tblGrid>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Parameters</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latin typeface="Times New Roman" panose="02020603050405020304" pitchFamily="18" charset="0"/>
                          <a:cs typeface="Times New Roman" panose="02020603050405020304" pitchFamily="18" charset="0"/>
                        </a:rPr>
                        <a:t>Values</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Optimized energy</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1.89 GeV</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Beam current</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latin typeface="Times New Roman" panose="02020603050405020304" pitchFamily="18" charset="0"/>
                          <a:cs typeface="Times New Roman" panose="02020603050405020304" pitchFamily="18" charset="0"/>
                        </a:rPr>
                        <a:t>910 mA</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Bunch current</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latin typeface="Times New Roman" panose="02020603050405020304" pitchFamily="18" charset="0"/>
                          <a:cs typeface="Times New Roman" panose="02020603050405020304" pitchFamily="18" charset="0"/>
                        </a:rPr>
                        <a:t>7.0 mA</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400" dirty="0">
                          <a:effectLst/>
                          <a:latin typeface="Times New Roman" panose="02020603050405020304" pitchFamily="18" charset="0"/>
                          <a:cs typeface="Times New Roman" panose="02020603050405020304" pitchFamily="18" charset="0"/>
                        </a:rPr>
                        <a:t> function at </a:t>
                      </a:r>
                      <a:r>
                        <a:rPr lang="en-GB" sz="1400" dirty="0" smtClean="0">
                          <a:effectLst/>
                          <a:latin typeface="Times New Roman" panose="02020603050405020304" pitchFamily="18" charset="0"/>
                          <a:cs typeface="Times New Roman" panose="02020603050405020304" pitchFamily="18" charset="0"/>
                        </a:rPr>
                        <a:t>IP</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latin typeface="Times New Roman" panose="02020603050405020304" pitchFamily="18" charset="0"/>
                          <a:cs typeface="Times New Roman" panose="02020603050405020304" pitchFamily="18" charset="0"/>
                        </a:rPr>
                        <a:t>1.0 m/1.5 cm</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Horizontal emittance</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latin typeface="Times New Roman" panose="02020603050405020304" pitchFamily="18" charset="0"/>
                          <a:cs typeface="Times New Roman" panose="02020603050405020304" pitchFamily="18" charset="0"/>
                        </a:rPr>
                        <a:t>100 nm</a:t>
                      </a:r>
                      <a:r>
                        <a:rPr lang="en-GB" sz="1400">
                          <a:effectLst/>
                          <a:latin typeface="Times New Roman" panose="02020603050405020304" pitchFamily="18" charset="0"/>
                          <a:cs typeface="Times New Roman" panose="02020603050405020304" pitchFamily="18" charset="0"/>
                          <a:sym typeface="Symbol" panose="05050102010706020507" pitchFamily="18" charset="2"/>
                        </a:rPr>
                        <a:t></a:t>
                      </a:r>
                      <a:r>
                        <a:rPr lang="en-GB" sz="1400">
                          <a:effectLst/>
                          <a:latin typeface="Times New Roman" panose="02020603050405020304" pitchFamily="18" charset="0"/>
                          <a:cs typeface="Times New Roman" panose="02020603050405020304" pitchFamily="18" charset="0"/>
                        </a:rPr>
                        <a:t>rad</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Working </a:t>
                      </a:r>
                      <a:r>
                        <a:rPr lang="en-GB" sz="1400" kern="800" dirty="0" smtClean="0">
                          <a:effectLst/>
                          <a:latin typeface="Times New Roman" panose="02020603050405020304" pitchFamily="18" charset="0"/>
                          <a:cs typeface="Times New Roman" panose="02020603050405020304" pitchFamily="18" charset="0"/>
                        </a:rPr>
                        <a:t>point</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7.505/5.580</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Harmonic  number</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396</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Bunch number</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130</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Bunch spacing</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1.8 m</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RF voltage</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1.5 MV</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Momentum compaction</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0.0170</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a:effectLst/>
                          <a:latin typeface="Times New Roman" panose="02020603050405020304" pitchFamily="18" charset="0"/>
                          <a:cs typeface="Times New Roman" panose="02020603050405020304" pitchFamily="18" charset="0"/>
                        </a:rPr>
                        <a:t>Natural</a:t>
                      </a:r>
                      <a:r>
                        <a:rPr lang="en-GB" sz="1400" kern="800">
                          <a:effectLst/>
                          <a:latin typeface="Times New Roman" panose="02020603050405020304" pitchFamily="18" charset="0"/>
                          <a:cs typeface="Times New Roman" panose="02020603050405020304" pitchFamily="18" charset="0"/>
                        </a:rPr>
                        <a:t> </a:t>
                      </a:r>
                      <a:r>
                        <a:rPr lang="en-GB" sz="1400">
                          <a:effectLst/>
                          <a:latin typeface="Times New Roman" panose="02020603050405020304" pitchFamily="18" charset="0"/>
                          <a:cs typeface="Times New Roman" panose="02020603050405020304" pitchFamily="18" charset="0"/>
                        </a:rPr>
                        <a:t>bunch length</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dirty="0">
                          <a:effectLst/>
                          <a:latin typeface="Times New Roman" panose="02020603050405020304" pitchFamily="18" charset="0"/>
                          <a:cs typeface="Times New Roman" panose="02020603050405020304" pitchFamily="18" charset="0"/>
                        </a:rPr>
                        <a:t>1.15 cm</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Beam-beam parameter</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0.04</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Luminosity</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1.0</a:t>
                      </a:r>
                      <a:r>
                        <a:rPr lang="en-GB" sz="1400" kern="8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400" kern="800" dirty="0">
                          <a:effectLst/>
                          <a:latin typeface="Times New Roman" panose="02020603050405020304" pitchFamily="18" charset="0"/>
                          <a:cs typeface="Times New Roman" panose="02020603050405020304" pitchFamily="18" charset="0"/>
                        </a:rPr>
                        <a:t>10</a:t>
                      </a:r>
                      <a:r>
                        <a:rPr lang="en-GB" sz="1400" kern="800" baseline="30000" dirty="0">
                          <a:effectLst/>
                          <a:latin typeface="Times New Roman" panose="02020603050405020304" pitchFamily="18" charset="0"/>
                          <a:cs typeface="Times New Roman" panose="02020603050405020304" pitchFamily="18" charset="0"/>
                        </a:rPr>
                        <a:t>33</a:t>
                      </a:r>
                      <a:r>
                        <a:rPr lang="en-GB" sz="1400" kern="800" dirty="0">
                          <a:effectLst/>
                          <a:latin typeface="Times New Roman" panose="02020603050405020304" pitchFamily="18" charset="0"/>
                          <a:cs typeface="Times New Roman" panose="02020603050405020304" pitchFamily="18" charset="0"/>
                        </a:rPr>
                        <a:t>cm</a:t>
                      </a:r>
                      <a:r>
                        <a:rPr lang="en-GB" sz="1400" kern="800" baseline="30000" dirty="0">
                          <a:effectLst/>
                          <a:latin typeface="Times New Roman" panose="02020603050405020304" pitchFamily="18" charset="0"/>
                          <a:cs typeface="Times New Roman" panose="02020603050405020304" pitchFamily="18" charset="0"/>
                        </a:rPr>
                        <a:t>-2</a:t>
                      </a:r>
                      <a:r>
                        <a:rPr lang="en-GB" sz="1400" kern="800" dirty="0">
                          <a:effectLst/>
                          <a:latin typeface="Times New Roman" panose="02020603050405020304" pitchFamily="18" charset="0"/>
                          <a:cs typeface="Times New Roman" panose="02020603050405020304" pitchFamily="18" charset="0"/>
                        </a:rPr>
                        <a:t>s</a:t>
                      </a:r>
                      <a:r>
                        <a:rPr lang="en-GB" sz="1400" kern="800" baseline="30000" dirty="0">
                          <a:effectLst/>
                          <a:latin typeface="Times New Roman" panose="02020603050405020304" pitchFamily="18" charset="0"/>
                          <a:cs typeface="Times New Roman" panose="02020603050405020304" pitchFamily="18" charset="0"/>
                        </a:rPr>
                        <a:t>-1</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矩形 9"/>
          <p:cNvSpPr/>
          <p:nvPr/>
        </p:nvSpPr>
        <p:spPr>
          <a:xfrm>
            <a:off x="344488" y="4818517"/>
            <a:ext cx="9217024" cy="1015663"/>
          </a:xfrm>
          <a:prstGeom prst="rect">
            <a:avLst/>
          </a:prstGeom>
        </p:spPr>
        <p:txBody>
          <a:bodyPr wrap="square">
            <a:spAutoFit/>
          </a:bodyPr>
          <a:lstStyle/>
          <a:p>
            <a:pPr algn="just"/>
            <a:r>
              <a:rPr lang="en-GB" altLang="zh-CN" sz="2000" b="1" kern="800" dirty="0" smtClean="0">
                <a:cs typeface="Times New Roman" panose="02020603050405020304" pitchFamily="18" charset="0"/>
              </a:rPr>
              <a:t>    </a:t>
            </a:r>
            <a:r>
              <a:rPr lang="en-GB" altLang="zh-CN" sz="2000" dirty="0"/>
              <a:t>The bunch number should be controlled as less as possible to keep beam stable with a high beam current. The lattice with low momentum compaction was improved. The emittance was increased </a:t>
            </a:r>
            <a:r>
              <a:rPr lang="en-GB" altLang="zh-CN" sz="2000" b="1" dirty="0">
                <a:solidFill>
                  <a:srgbClr val="0000FF"/>
                </a:solidFill>
              </a:rPr>
              <a:t>from 100 nm to 122 nm</a:t>
            </a:r>
            <a:r>
              <a:rPr lang="en-GB" altLang="zh-CN" sz="2000" dirty="0"/>
              <a:t> to increase the collision bunch </a:t>
            </a:r>
            <a:r>
              <a:rPr lang="en-GB" altLang="zh-CN" sz="2000" dirty="0" smtClean="0"/>
              <a:t>current.</a:t>
            </a:r>
            <a:endParaRPr lang="zh-CN" altLang="en-US" sz="2000" b="1" dirty="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381285048"/>
              </p:ext>
            </p:extLst>
          </p:nvPr>
        </p:nvGraphicFramePr>
        <p:xfrm>
          <a:off x="5385048" y="1693495"/>
          <a:ext cx="3528392" cy="2773680"/>
        </p:xfrm>
        <a:graphic>
          <a:graphicData uri="http://schemas.openxmlformats.org/drawingml/2006/table">
            <a:tbl>
              <a:tblPr>
                <a:tableStyleId>{5C22544A-7EE6-4342-B048-85BDC9FD1C3A}</a:tableStyleId>
              </a:tblPr>
              <a:tblGrid>
                <a:gridCol w="2103231"/>
                <a:gridCol w="1425161"/>
              </a:tblGrid>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Parameters</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latin typeface="Times New Roman" panose="02020603050405020304" pitchFamily="18" charset="0"/>
                          <a:cs typeface="Times New Roman" panose="02020603050405020304" pitchFamily="18" charset="0"/>
                        </a:rPr>
                        <a:t>Values</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Optimized energy</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latin typeface="Times New Roman" panose="02020603050405020304" pitchFamily="18" charset="0"/>
                          <a:cs typeface="Times New Roman" panose="02020603050405020304" pitchFamily="18" charset="0"/>
                        </a:rPr>
                        <a:t>1.89 GeV</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Beam current</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latin typeface="Times New Roman" panose="02020603050405020304" pitchFamily="18" charset="0"/>
                          <a:cs typeface="Times New Roman" panose="02020603050405020304" pitchFamily="18" charset="0"/>
                        </a:rPr>
                        <a:t>910 mA</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Bunch current</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solidFill>
                            <a:srgbClr val="FF0000"/>
                          </a:solidFill>
                          <a:effectLst/>
                          <a:latin typeface="Times New Roman" panose="02020603050405020304" pitchFamily="18" charset="0"/>
                          <a:cs typeface="Times New Roman" panose="02020603050405020304" pitchFamily="18" charset="0"/>
                        </a:rPr>
                        <a:t>8.3 mA</a:t>
                      </a:r>
                      <a:endParaRPr lang="zh-CN" sz="14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400" dirty="0">
                          <a:effectLst/>
                          <a:latin typeface="Times New Roman" panose="02020603050405020304" pitchFamily="18" charset="0"/>
                          <a:cs typeface="Times New Roman" panose="02020603050405020304" pitchFamily="18" charset="0"/>
                        </a:rPr>
                        <a:t> function at </a:t>
                      </a:r>
                      <a:r>
                        <a:rPr lang="en-GB" sz="1400" dirty="0" smtClean="0">
                          <a:effectLst/>
                          <a:latin typeface="Times New Roman" panose="02020603050405020304" pitchFamily="18" charset="0"/>
                          <a:cs typeface="Times New Roman" panose="02020603050405020304" pitchFamily="18" charset="0"/>
                        </a:rPr>
                        <a:t>IP</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1.0 m/</a:t>
                      </a:r>
                      <a:r>
                        <a:rPr lang="en-GB" sz="1400" kern="800" dirty="0">
                          <a:solidFill>
                            <a:srgbClr val="FF0000"/>
                          </a:solidFill>
                          <a:effectLst/>
                          <a:latin typeface="Times New Roman" panose="02020603050405020304" pitchFamily="18" charset="0"/>
                          <a:cs typeface="Times New Roman" panose="02020603050405020304" pitchFamily="18" charset="0"/>
                        </a:rPr>
                        <a:t>1.35</a:t>
                      </a:r>
                      <a:r>
                        <a:rPr lang="en-GB" sz="1400" kern="800" dirty="0">
                          <a:effectLst/>
                          <a:latin typeface="Times New Roman" panose="02020603050405020304" pitchFamily="18" charset="0"/>
                          <a:cs typeface="Times New Roman" panose="02020603050405020304" pitchFamily="18" charset="0"/>
                        </a:rPr>
                        <a:t> </a:t>
                      </a:r>
                      <a:r>
                        <a:rPr lang="en-GB" sz="1400" kern="800" dirty="0">
                          <a:solidFill>
                            <a:srgbClr val="FF0000"/>
                          </a:solidFill>
                          <a:effectLst/>
                          <a:latin typeface="Times New Roman" panose="02020603050405020304" pitchFamily="18" charset="0"/>
                          <a:cs typeface="Times New Roman" panose="02020603050405020304" pitchFamily="18" charset="0"/>
                        </a:rPr>
                        <a:t>cm</a:t>
                      </a:r>
                      <a:endParaRPr lang="zh-CN" sz="14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Horizontal emittance</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solidFill>
                            <a:srgbClr val="FF0000"/>
                          </a:solidFill>
                          <a:effectLst/>
                          <a:latin typeface="Times New Roman" panose="02020603050405020304" pitchFamily="18" charset="0"/>
                          <a:cs typeface="Times New Roman" panose="02020603050405020304" pitchFamily="18" charset="0"/>
                        </a:rPr>
                        <a:t>122 </a:t>
                      </a:r>
                      <a:r>
                        <a:rPr lang="en-GB" sz="1400" kern="800" dirty="0" err="1">
                          <a:solidFill>
                            <a:srgbClr val="FF0000"/>
                          </a:solidFill>
                          <a:effectLst/>
                          <a:latin typeface="Times New Roman" panose="02020603050405020304" pitchFamily="18" charset="0"/>
                          <a:cs typeface="Times New Roman" panose="02020603050405020304" pitchFamily="18" charset="0"/>
                        </a:rPr>
                        <a:t>nm</a:t>
                      </a:r>
                      <a:r>
                        <a:rPr lang="en-GB" sz="1400" dirty="0" err="1">
                          <a:solidFill>
                            <a:srgbClr val="FF000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400" dirty="0" err="1">
                          <a:solidFill>
                            <a:srgbClr val="FF0000"/>
                          </a:solidFill>
                          <a:effectLst/>
                          <a:latin typeface="Times New Roman" panose="02020603050405020304" pitchFamily="18" charset="0"/>
                          <a:cs typeface="Times New Roman" panose="02020603050405020304" pitchFamily="18" charset="0"/>
                        </a:rPr>
                        <a:t>rad</a:t>
                      </a:r>
                      <a:endParaRPr lang="zh-CN" sz="14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Working </a:t>
                      </a:r>
                      <a:r>
                        <a:rPr lang="en-GB" sz="1400" kern="800" dirty="0" smtClean="0">
                          <a:effectLst/>
                          <a:latin typeface="Times New Roman" panose="02020603050405020304" pitchFamily="18" charset="0"/>
                          <a:cs typeface="Times New Roman" panose="02020603050405020304" pitchFamily="18" charset="0"/>
                        </a:rPr>
                        <a:t>point</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7.505/5.580</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Bunch number</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110</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Bunch spacing</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solidFill>
                            <a:schemeClr val="tx1"/>
                          </a:solidFill>
                          <a:effectLst/>
                          <a:latin typeface="Times New Roman" panose="02020603050405020304" pitchFamily="18" charset="0"/>
                          <a:cs typeface="Times New Roman" panose="02020603050405020304" pitchFamily="18" charset="0"/>
                        </a:rPr>
                        <a:t>1.8 m</a:t>
                      </a:r>
                      <a:endParaRPr lang="zh-CN" sz="14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Momentum compaction</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solidFill>
                            <a:srgbClr val="FF0000"/>
                          </a:solidFill>
                          <a:effectLst/>
                          <a:latin typeface="Times New Roman" panose="02020603050405020304" pitchFamily="18" charset="0"/>
                          <a:cs typeface="Times New Roman" panose="02020603050405020304" pitchFamily="18" charset="0"/>
                        </a:rPr>
                        <a:t>0.0181</a:t>
                      </a:r>
                      <a:endParaRPr lang="zh-CN" sz="14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a:effectLst/>
                          <a:latin typeface="Times New Roman" panose="02020603050405020304" pitchFamily="18" charset="0"/>
                          <a:cs typeface="Times New Roman" panose="02020603050405020304" pitchFamily="18" charset="0"/>
                        </a:rPr>
                        <a:t>Natural</a:t>
                      </a:r>
                      <a:r>
                        <a:rPr lang="en-GB" sz="1400" kern="800">
                          <a:effectLst/>
                          <a:latin typeface="Times New Roman" panose="02020603050405020304" pitchFamily="18" charset="0"/>
                          <a:cs typeface="Times New Roman" panose="02020603050405020304" pitchFamily="18" charset="0"/>
                        </a:rPr>
                        <a:t> </a:t>
                      </a:r>
                      <a:r>
                        <a:rPr lang="en-GB" sz="1400">
                          <a:effectLst/>
                          <a:latin typeface="Times New Roman" panose="02020603050405020304" pitchFamily="18" charset="0"/>
                          <a:cs typeface="Times New Roman" panose="02020603050405020304" pitchFamily="18" charset="0"/>
                        </a:rPr>
                        <a:t>bunch length</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dirty="0">
                          <a:solidFill>
                            <a:srgbClr val="FF0000"/>
                          </a:solidFill>
                          <a:effectLst/>
                          <a:latin typeface="Times New Roman" panose="02020603050405020304" pitchFamily="18" charset="0"/>
                          <a:cs typeface="Times New Roman" panose="02020603050405020304" pitchFamily="18" charset="0"/>
                        </a:rPr>
                        <a:t>1.15 cm</a:t>
                      </a:r>
                      <a:endParaRPr lang="zh-CN" sz="14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Beam-beam parameter</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0.04</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latin typeface="Times New Roman" panose="02020603050405020304" pitchFamily="18" charset="0"/>
                          <a:cs typeface="Times New Roman" panose="02020603050405020304" pitchFamily="18" charset="0"/>
                        </a:rPr>
                        <a:t>Luminosity</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cs typeface="Times New Roman" panose="02020603050405020304" pitchFamily="18" charset="0"/>
                        </a:rPr>
                        <a:t>1.1</a:t>
                      </a:r>
                      <a:r>
                        <a:rPr lang="en-GB" sz="1400" kern="8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400" kern="800" dirty="0">
                          <a:effectLst/>
                          <a:latin typeface="Times New Roman" panose="02020603050405020304" pitchFamily="18" charset="0"/>
                          <a:cs typeface="Times New Roman" panose="02020603050405020304" pitchFamily="18" charset="0"/>
                        </a:rPr>
                        <a:t>10</a:t>
                      </a:r>
                      <a:r>
                        <a:rPr lang="en-GB" sz="1400" kern="800" baseline="30000" dirty="0">
                          <a:effectLst/>
                          <a:latin typeface="Times New Roman" panose="02020603050405020304" pitchFamily="18" charset="0"/>
                          <a:cs typeface="Times New Roman" panose="02020603050405020304" pitchFamily="18" charset="0"/>
                        </a:rPr>
                        <a:t>33</a:t>
                      </a:r>
                      <a:r>
                        <a:rPr lang="en-GB" sz="1400" kern="800" dirty="0">
                          <a:effectLst/>
                          <a:latin typeface="Times New Roman" panose="02020603050405020304" pitchFamily="18" charset="0"/>
                          <a:cs typeface="Times New Roman" panose="02020603050405020304" pitchFamily="18" charset="0"/>
                        </a:rPr>
                        <a:t>cm</a:t>
                      </a:r>
                      <a:r>
                        <a:rPr lang="en-GB" sz="1400" kern="800" baseline="30000" dirty="0">
                          <a:effectLst/>
                          <a:latin typeface="Times New Roman" panose="02020603050405020304" pitchFamily="18" charset="0"/>
                          <a:cs typeface="Times New Roman" panose="02020603050405020304" pitchFamily="18" charset="0"/>
                        </a:rPr>
                        <a:t>-2</a:t>
                      </a:r>
                      <a:r>
                        <a:rPr lang="en-GB" sz="1400" kern="800" dirty="0">
                          <a:effectLst/>
                          <a:latin typeface="Times New Roman" panose="02020603050405020304" pitchFamily="18" charset="0"/>
                          <a:cs typeface="Times New Roman" panose="02020603050405020304" pitchFamily="18" charset="0"/>
                        </a:rPr>
                        <a:t>s</a:t>
                      </a:r>
                      <a:r>
                        <a:rPr lang="en-GB" sz="1400" kern="800" baseline="30000" dirty="0">
                          <a:effectLst/>
                          <a:latin typeface="Times New Roman" panose="02020603050405020304" pitchFamily="18" charset="0"/>
                          <a:cs typeface="Times New Roman" panose="02020603050405020304" pitchFamily="18" charset="0"/>
                        </a:rPr>
                        <a:t>-1</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右箭头 6"/>
          <p:cNvSpPr/>
          <p:nvPr/>
        </p:nvSpPr>
        <p:spPr bwMode="auto">
          <a:xfrm>
            <a:off x="4355141" y="2825703"/>
            <a:ext cx="612068" cy="444582"/>
          </a:xfrm>
          <a:prstGeom prst="right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25958801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40632" y="692696"/>
            <a:ext cx="7776864" cy="584775"/>
          </a:xfrm>
          <a:prstGeom prst="rect">
            <a:avLst/>
          </a:prstGeom>
        </p:spPr>
        <p:txBody>
          <a:bodyPr wrap="square">
            <a:spAutoFit/>
          </a:bodyPr>
          <a:lstStyle/>
          <a:p>
            <a:r>
              <a:rPr lang="en-GB" altLang="zh-CN" dirty="0">
                <a:latin typeface="Times" panose="02020603050405020304" pitchFamily="18" charset="0"/>
                <a:cs typeface="Times New Roman" panose="02020603050405020304" pitchFamily="18" charset="0"/>
              </a:rPr>
              <a:t>Commissioning with </a:t>
            </a:r>
            <a:r>
              <a:rPr lang="en-GB" altLang="zh-CN" dirty="0" smtClean="0">
                <a:latin typeface="Times" panose="02020603050405020304" pitchFamily="18" charset="0"/>
                <a:cs typeface="Times New Roman" panose="02020603050405020304" pitchFamily="18" charset="0"/>
              </a:rPr>
              <a:t>upgrade </a:t>
            </a:r>
            <a:r>
              <a:rPr lang="en-GB" altLang="zh-CN" dirty="0">
                <a:latin typeface="Times" panose="02020603050405020304" pitchFamily="18" charset="0"/>
                <a:cs typeface="Times New Roman" panose="02020603050405020304" pitchFamily="18" charset="0"/>
              </a:rPr>
              <a:t>lattice</a:t>
            </a:r>
            <a:endParaRPr lang="zh-CN" altLang="en-US" dirty="0"/>
          </a:p>
        </p:txBody>
      </p:sp>
      <p:sp>
        <p:nvSpPr>
          <p:cNvPr id="10" name="矩形 9"/>
          <p:cNvSpPr/>
          <p:nvPr/>
        </p:nvSpPr>
        <p:spPr>
          <a:xfrm>
            <a:off x="336028" y="4584121"/>
            <a:ext cx="9217024" cy="1015663"/>
          </a:xfrm>
          <a:prstGeom prst="rect">
            <a:avLst/>
          </a:prstGeom>
        </p:spPr>
        <p:txBody>
          <a:bodyPr wrap="square">
            <a:spAutoFit/>
          </a:bodyPr>
          <a:lstStyle/>
          <a:p>
            <a:pPr algn="just"/>
            <a:r>
              <a:rPr lang="en-GB" altLang="zh-CN" sz="2000" dirty="0" smtClean="0"/>
              <a:t>    The </a:t>
            </a:r>
            <a:r>
              <a:rPr lang="en-GB" altLang="zh-CN" sz="2000" dirty="0"/>
              <a:t>maximum stable beam current was 730 mA due to series hardware failures. The maximum luminosity reached </a:t>
            </a:r>
            <a:r>
              <a:rPr lang="en-GB" altLang="zh-CN" sz="2000" b="1" dirty="0">
                <a:solidFill>
                  <a:srgbClr val="FF0000"/>
                </a:solidFill>
              </a:rPr>
              <a:t>8.53</a:t>
            </a:r>
            <a:r>
              <a:rPr lang="en-GB" altLang="zh-CN" sz="2000" b="1" dirty="0">
                <a:solidFill>
                  <a:srgbClr val="FF0000"/>
                </a:solidFill>
                <a:sym typeface="Symbol" panose="05050102010706020507" pitchFamily="18" charset="2"/>
              </a:rPr>
              <a:t></a:t>
            </a:r>
            <a:r>
              <a:rPr lang="en-GB" altLang="zh-CN" sz="2000" b="1" dirty="0">
                <a:solidFill>
                  <a:srgbClr val="FF0000"/>
                </a:solidFill>
              </a:rPr>
              <a:t>10</a:t>
            </a:r>
            <a:r>
              <a:rPr lang="en-GB" altLang="zh-CN" sz="2000" b="1" baseline="30000" dirty="0">
                <a:solidFill>
                  <a:srgbClr val="FF0000"/>
                </a:solidFill>
              </a:rPr>
              <a:t>32 </a:t>
            </a:r>
            <a:r>
              <a:rPr lang="en-GB" altLang="zh-CN" sz="2000" b="1" dirty="0">
                <a:solidFill>
                  <a:srgbClr val="FF0000"/>
                </a:solidFill>
              </a:rPr>
              <a:t>cm</a:t>
            </a:r>
            <a:r>
              <a:rPr lang="en-GB" altLang="zh-CN" sz="2000" b="1" baseline="30000" dirty="0">
                <a:solidFill>
                  <a:srgbClr val="FF0000"/>
                </a:solidFill>
              </a:rPr>
              <a:t>-2</a:t>
            </a:r>
            <a:r>
              <a:rPr lang="en-GB" altLang="zh-CN" sz="2000" b="1" dirty="0">
                <a:solidFill>
                  <a:srgbClr val="FF0000"/>
                </a:solidFill>
              </a:rPr>
              <a:t>s</a:t>
            </a:r>
            <a:r>
              <a:rPr lang="en-GB" altLang="zh-CN" sz="2000" b="1" baseline="30000" dirty="0">
                <a:solidFill>
                  <a:srgbClr val="FF0000"/>
                </a:solidFill>
              </a:rPr>
              <a:t>-1</a:t>
            </a:r>
            <a:r>
              <a:rPr lang="en-GB" altLang="zh-CN" sz="2000" b="1" dirty="0">
                <a:solidFill>
                  <a:srgbClr val="FF0000"/>
                </a:solidFill>
              </a:rPr>
              <a:t> </a:t>
            </a:r>
            <a:r>
              <a:rPr lang="en-GB" altLang="zh-CN" sz="2000" dirty="0"/>
              <a:t>with the beam current of 696 mA*707 mA and 92 bunches while the beam-beam parameter was 0.0397 on </a:t>
            </a:r>
            <a:r>
              <a:rPr lang="en-GB" altLang="zh-CN" sz="2000" b="1" dirty="0">
                <a:solidFill>
                  <a:srgbClr val="0000FF"/>
                </a:solidFill>
              </a:rPr>
              <a:t>Nov. 20</a:t>
            </a:r>
            <a:r>
              <a:rPr lang="en-GB" altLang="zh-CN" sz="2000" b="1" baseline="30000" dirty="0">
                <a:solidFill>
                  <a:srgbClr val="0000FF"/>
                </a:solidFill>
              </a:rPr>
              <a:t>th</a:t>
            </a:r>
            <a:r>
              <a:rPr lang="en-GB" altLang="zh-CN" sz="2000" b="1" dirty="0">
                <a:solidFill>
                  <a:srgbClr val="0000FF"/>
                </a:solidFill>
              </a:rPr>
              <a:t>, </a:t>
            </a:r>
            <a:r>
              <a:rPr lang="en-GB" altLang="zh-CN" sz="2000" b="1" dirty="0" smtClean="0">
                <a:solidFill>
                  <a:srgbClr val="0000FF"/>
                </a:solidFill>
              </a:rPr>
              <a:t>2014.</a:t>
            </a:r>
            <a:endParaRPr lang="zh-CN" altLang="en-US" sz="2000" b="1" dirty="0">
              <a:solidFill>
                <a:srgbClr val="0000FF"/>
              </a:solidFill>
              <a:cs typeface="Times New Roman" panose="02020603050405020304" pitchFamily="18" charset="0"/>
            </a:endParaRPr>
          </a:p>
        </p:txBody>
      </p:sp>
      <p:sp>
        <p:nvSpPr>
          <p:cNvPr id="5" name="矩形 4"/>
          <p:cNvSpPr/>
          <p:nvPr/>
        </p:nvSpPr>
        <p:spPr>
          <a:xfrm>
            <a:off x="272480" y="1373088"/>
            <a:ext cx="9289032" cy="707886"/>
          </a:xfrm>
          <a:prstGeom prst="rect">
            <a:avLst/>
          </a:prstGeom>
        </p:spPr>
        <p:txBody>
          <a:bodyPr wrap="square">
            <a:spAutoFit/>
          </a:bodyPr>
          <a:lstStyle/>
          <a:p>
            <a:r>
              <a:rPr lang="en-GB" altLang="zh-CN" sz="2000" kern="800" dirty="0" smtClean="0">
                <a:latin typeface="Times" panose="02020603050405020304" pitchFamily="18" charset="0"/>
                <a:cs typeface="Times New Roman" panose="02020603050405020304" pitchFamily="18" charset="0"/>
              </a:rPr>
              <a:t>    The </a:t>
            </a:r>
            <a:r>
              <a:rPr lang="en-GB" altLang="zh-CN" sz="2000" kern="800" dirty="0">
                <a:latin typeface="Times" panose="02020603050405020304" pitchFamily="18" charset="0"/>
                <a:cs typeface="Times New Roman" panose="02020603050405020304" pitchFamily="18" charset="0"/>
              </a:rPr>
              <a:t>maximum beam-beam parameter reached </a:t>
            </a:r>
            <a:r>
              <a:rPr lang="en-GB" altLang="zh-CN" sz="2000" b="1" kern="800" dirty="0">
                <a:solidFill>
                  <a:srgbClr val="FF0000"/>
                </a:solidFill>
                <a:latin typeface="Times" panose="02020603050405020304" pitchFamily="18" charset="0"/>
                <a:cs typeface="Times New Roman" panose="02020603050405020304" pitchFamily="18" charset="0"/>
              </a:rPr>
              <a:t>0.040</a:t>
            </a:r>
            <a:r>
              <a:rPr lang="en-GB" altLang="zh-CN" sz="2000" kern="800" dirty="0">
                <a:latin typeface="Times" panose="02020603050405020304" pitchFamily="18" charset="0"/>
                <a:cs typeface="Times New Roman" panose="02020603050405020304" pitchFamily="18" charset="0"/>
              </a:rPr>
              <a:t> with the bunch current of 8.6mA in Nov. </a:t>
            </a:r>
            <a:r>
              <a:rPr lang="en-GB" altLang="zh-CN" sz="2000" kern="800" dirty="0" smtClean="0">
                <a:latin typeface="Times" panose="02020603050405020304" pitchFamily="18" charset="0"/>
                <a:cs typeface="Times New Roman" panose="02020603050405020304" pitchFamily="18" charset="0"/>
              </a:rPr>
              <a:t>2014.</a:t>
            </a:r>
            <a:endParaRPr lang="zh-CN" altLang="en-US" sz="2000" dirty="0"/>
          </a:p>
        </p:txBody>
      </p:sp>
      <p:pic>
        <p:nvPicPr>
          <p:cNvPr id="8" name="图片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45" y="2337615"/>
            <a:ext cx="3053047" cy="1961494"/>
          </a:xfrm>
          <a:prstGeom prst="rect">
            <a:avLst/>
          </a:prstGeom>
          <a:noFill/>
          <a:ln>
            <a:noFill/>
          </a:ln>
        </p:spPr>
      </p:pic>
      <p:pic>
        <p:nvPicPr>
          <p:cNvPr id="9" name="图片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785" y="2337615"/>
            <a:ext cx="2952328" cy="1961494"/>
          </a:xfrm>
          <a:prstGeom prst="rect">
            <a:avLst/>
          </a:prstGeom>
          <a:noFill/>
          <a:ln>
            <a:noFill/>
          </a:ln>
        </p:spPr>
      </p:pic>
      <p:pic>
        <p:nvPicPr>
          <p:cNvPr id="6" name="图片 5"/>
          <p:cNvPicPr>
            <a:picLocks noChangeAspect="1"/>
          </p:cNvPicPr>
          <p:nvPr/>
        </p:nvPicPr>
        <p:blipFill>
          <a:blip r:embed="rId4"/>
          <a:stretch>
            <a:fillRect/>
          </a:stretch>
        </p:blipFill>
        <p:spPr>
          <a:xfrm>
            <a:off x="5949149" y="2060848"/>
            <a:ext cx="3896922" cy="2376264"/>
          </a:xfrm>
          <a:prstGeom prst="rect">
            <a:avLst/>
          </a:prstGeom>
        </p:spPr>
      </p:pic>
    </p:spTree>
    <p:extLst>
      <p:ext uri="{BB962C8B-B14F-4D97-AF65-F5344CB8AC3E}">
        <p14:creationId xmlns:p14="http://schemas.microsoft.com/office/powerpoint/2010/main" val="6204476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8544" y="764704"/>
            <a:ext cx="8280920" cy="461665"/>
          </a:xfrm>
          <a:prstGeom prst="rect">
            <a:avLst/>
          </a:prstGeom>
        </p:spPr>
        <p:txBody>
          <a:bodyPr wrap="square">
            <a:spAutoFit/>
          </a:bodyPr>
          <a:lstStyle/>
          <a:p>
            <a:r>
              <a:rPr lang="en-GB" altLang="zh-CN" sz="2400" b="1" dirty="0" smtClean="0">
                <a:solidFill>
                  <a:srgbClr val="FF0000"/>
                </a:solidFill>
                <a:latin typeface="Times" panose="02020603050405020304" pitchFamily="18" charset="0"/>
                <a:cs typeface="Times New Roman" panose="02020603050405020304" pitchFamily="18" charset="0"/>
              </a:rPr>
              <a:t>Hardware </a:t>
            </a:r>
            <a:r>
              <a:rPr lang="en-GB" altLang="zh-CN" sz="2400" b="1" dirty="0">
                <a:solidFill>
                  <a:srgbClr val="FF0000"/>
                </a:solidFill>
                <a:latin typeface="Times" panose="02020603050405020304" pitchFamily="18" charset="0"/>
                <a:cs typeface="Times New Roman" panose="02020603050405020304" pitchFamily="18" charset="0"/>
              </a:rPr>
              <a:t>failures which limited the increase of beam current</a:t>
            </a:r>
            <a:endParaRPr lang="zh-CN" altLang="en-US" sz="2400" b="1" dirty="0">
              <a:solidFill>
                <a:srgbClr val="FF0000"/>
              </a:solidFill>
            </a:endParaRPr>
          </a:p>
        </p:txBody>
      </p:sp>
      <p:pic>
        <p:nvPicPr>
          <p:cNvPr id="4" name="图片 7" descr="SDC1900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006" y="1231021"/>
            <a:ext cx="2254250" cy="169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descr="DSC016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4076" y="1231020"/>
            <a:ext cx="2257380" cy="169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ICT020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33445" t="19538" r="16639" b="30688"/>
          <a:stretch/>
        </p:blipFill>
        <p:spPr bwMode="auto">
          <a:xfrm>
            <a:off x="4940276" y="1231020"/>
            <a:ext cx="2362200" cy="169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DSC013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9264" y="1231020"/>
            <a:ext cx="2186692" cy="169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006" y="2921495"/>
            <a:ext cx="2233505" cy="192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图片 2" descr="D:\2008-11\BEPCII工作\4W2\4W2磁铁真空腔\实拍照片\102_034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4511" y="2921494"/>
            <a:ext cx="2315765" cy="192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图片 9" descr="G:\BEPCII 运行\镀膜陶瓷板损坏\2014年e+k1\2014-12-2照片\CIMG194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8244" y="2921493"/>
            <a:ext cx="2354232" cy="192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SC_080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9263" y="2921493"/>
            <a:ext cx="2186691" cy="192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IMG_20151122_1548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a:xfrm>
            <a:off x="358555" y="4843909"/>
            <a:ext cx="2265955" cy="1701800"/>
          </a:xfrm>
          <a:prstGeom prst="rect">
            <a:avLst/>
          </a:prstGeom>
        </p:spPr>
      </p:pic>
      <p:pic>
        <p:nvPicPr>
          <p:cNvPr id="13" name="图片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16543" y="4843908"/>
            <a:ext cx="2331699" cy="169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P41801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7453" y="4848059"/>
            <a:ext cx="2352991" cy="1686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37231" y="4846473"/>
            <a:ext cx="2178723" cy="168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790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6"/>
          <p:cNvSpPr txBox="1">
            <a:spLocks noChangeArrowheads="1"/>
          </p:cNvSpPr>
          <p:nvPr/>
        </p:nvSpPr>
        <p:spPr bwMode="auto">
          <a:xfrm>
            <a:off x="272480" y="1489311"/>
            <a:ext cx="6840760" cy="707886"/>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rgbClr val="3333CC"/>
                </a:solidFill>
                <a:latin typeface="Calibri" panose="020F0502020204030204" pitchFamily="34" charset="0"/>
                <a:ea typeface="仿宋_GB2312"/>
                <a:cs typeface="仿宋_GB2312"/>
              </a:defRPr>
            </a:lvl1pPr>
            <a:lvl2pPr marL="742950" indent="-285750">
              <a:spcBef>
                <a:spcPct val="20000"/>
              </a:spcBef>
              <a:buChar char="–"/>
              <a:defRPr sz="2400" b="1">
                <a:solidFill>
                  <a:srgbClr val="660033"/>
                </a:solidFill>
                <a:latin typeface="Calibri" panose="020F0502020204030204" pitchFamily="34" charset="0"/>
                <a:ea typeface="宋体" panose="02010600030101010101" pitchFamily="2" charset="-122"/>
                <a:cs typeface="仿宋_GB2312"/>
              </a:defRPr>
            </a:lvl2pPr>
            <a:lvl3pPr marL="1143000" indent="-228600">
              <a:spcBef>
                <a:spcPct val="20000"/>
              </a:spcBef>
              <a:buChar char="•"/>
              <a:defRPr sz="2000" b="1">
                <a:solidFill>
                  <a:srgbClr val="000066"/>
                </a:solidFill>
                <a:latin typeface="Calibri" panose="020F0502020204030204" pitchFamily="34" charset="0"/>
                <a:ea typeface="宋体" panose="02010600030101010101" pitchFamily="2" charset="-122"/>
                <a:cs typeface="仿宋_GB2312"/>
              </a:defRPr>
            </a:lvl3pPr>
            <a:lvl4pPr marL="1600200" indent="-228600">
              <a:spcBef>
                <a:spcPct val="20000"/>
              </a:spcBef>
              <a:buChar char="–"/>
              <a:defRPr b="1">
                <a:solidFill>
                  <a:srgbClr val="006600"/>
                </a:solidFill>
                <a:latin typeface="Calibri" panose="020F0502020204030204" pitchFamily="34" charset="0"/>
                <a:ea typeface="宋体" panose="02010600030101010101" pitchFamily="2" charset="-122"/>
                <a:cs typeface="仿宋_GB2312"/>
              </a:defRPr>
            </a:lvl4pPr>
            <a:lvl5pPr marL="2057400" indent="-228600">
              <a:spcBef>
                <a:spcPct val="20000"/>
              </a:spcBef>
              <a:buChar char="»"/>
              <a:defRPr sz="1600" b="1">
                <a:solidFill>
                  <a:schemeClr val="tx1"/>
                </a:solidFill>
                <a:latin typeface="Calibri" panose="020F050202020403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9pPr>
          </a:lstStyle>
          <a:p>
            <a:pPr algn="ctr" eaLnBrk="1" hangingPunct="1">
              <a:spcBef>
                <a:spcPct val="50000"/>
              </a:spcBef>
              <a:buFontTx/>
              <a:buNone/>
            </a:pPr>
            <a:r>
              <a:rPr lang="en-US" altLang="zh-CN" sz="2000" dirty="0" smtClean="0">
                <a:solidFill>
                  <a:schemeClr val="tx1"/>
                </a:solidFill>
                <a:latin typeface="Times New Roman" panose="02020603050405020304" pitchFamily="18" charset="0"/>
                <a:ea typeface="宋体" panose="02010600030101010101" pitchFamily="2" charset="-122"/>
              </a:rPr>
              <a:t>1, Dedicated machine study at 1.89GeV (Nov.4</a:t>
            </a:r>
            <a:r>
              <a:rPr lang="zh-CN" altLang="en-US" sz="2000" dirty="0" smtClean="0">
                <a:solidFill>
                  <a:schemeClr val="tx1"/>
                </a:solidFill>
                <a:latin typeface="Times New Roman" panose="02020603050405020304" pitchFamily="18" charset="0"/>
                <a:ea typeface="宋体" panose="02010600030101010101" pitchFamily="2" charset="-122"/>
              </a:rPr>
              <a:t>～</a:t>
            </a:r>
            <a:r>
              <a:rPr lang="en-US" altLang="zh-CN" sz="2000" dirty="0">
                <a:solidFill>
                  <a:schemeClr val="tx1"/>
                </a:solidFill>
                <a:latin typeface="Times New Roman" panose="02020603050405020304" pitchFamily="18" charset="0"/>
                <a:ea typeface="宋体" panose="02010600030101010101" pitchFamily="2" charset="-122"/>
              </a:rPr>
              <a:t>13 , </a:t>
            </a:r>
            <a:r>
              <a:rPr lang="en-US" altLang="zh-CN" sz="2000" dirty="0" smtClean="0">
                <a:solidFill>
                  <a:schemeClr val="tx1"/>
                </a:solidFill>
                <a:latin typeface="Times New Roman" panose="02020603050405020304" pitchFamily="18" charset="0"/>
                <a:ea typeface="宋体" panose="02010600030101010101" pitchFamily="2" charset="-122"/>
              </a:rPr>
              <a:t>2013)</a:t>
            </a:r>
            <a:endParaRPr lang="zh-CN" altLang="en-US" sz="2000" dirty="0">
              <a:solidFill>
                <a:schemeClr val="tx1"/>
              </a:solidFill>
              <a:latin typeface="Times New Roman" panose="02020603050405020304" pitchFamily="18" charset="0"/>
              <a:ea typeface="宋体" panose="02010600030101010101" pitchFamily="2" charset="-122"/>
            </a:endParaRPr>
          </a:p>
          <a:p>
            <a:pPr algn="ctr" eaLnBrk="1" hangingPunct="1">
              <a:spcBef>
                <a:spcPct val="0"/>
              </a:spcBef>
              <a:buFontTx/>
              <a:buNone/>
            </a:pPr>
            <a:r>
              <a:rPr lang="en-US" altLang="zh-CN" sz="2000" dirty="0" smtClean="0">
                <a:solidFill>
                  <a:schemeClr val="tx1"/>
                </a:solidFill>
                <a:latin typeface="Times New Roman" panose="02020603050405020304" pitchFamily="18" charset="0"/>
                <a:ea typeface="宋体" panose="02010600030101010101" pitchFamily="2" charset="-122"/>
              </a:rPr>
              <a:t>Failure of RF coupler from Nov. 6</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18437" name="Text Box 8"/>
          <p:cNvSpPr txBox="1">
            <a:spLocks noChangeArrowheads="1"/>
          </p:cNvSpPr>
          <p:nvPr/>
        </p:nvSpPr>
        <p:spPr bwMode="auto">
          <a:xfrm>
            <a:off x="704528" y="2198786"/>
            <a:ext cx="7559675" cy="70788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rgbClr val="3333CC"/>
                </a:solidFill>
                <a:latin typeface="Calibri" panose="020F0502020204030204" pitchFamily="34" charset="0"/>
                <a:ea typeface="仿宋_GB2312"/>
                <a:cs typeface="仿宋_GB2312"/>
              </a:defRPr>
            </a:lvl1pPr>
            <a:lvl2pPr marL="742950" indent="-285750">
              <a:spcBef>
                <a:spcPct val="20000"/>
              </a:spcBef>
              <a:buChar char="–"/>
              <a:defRPr sz="2400" b="1">
                <a:solidFill>
                  <a:srgbClr val="660033"/>
                </a:solidFill>
                <a:latin typeface="Calibri" panose="020F0502020204030204" pitchFamily="34" charset="0"/>
                <a:ea typeface="宋体" panose="02010600030101010101" pitchFamily="2" charset="-122"/>
                <a:cs typeface="仿宋_GB2312"/>
              </a:defRPr>
            </a:lvl2pPr>
            <a:lvl3pPr marL="1143000" indent="-228600">
              <a:spcBef>
                <a:spcPct val="20000"/>
              </a:spcBef>
              <a:buChar char="•"/>
              <a:defRPr sz="2000" b="1">
                <a:solidFill>
                  <a:srgbClr val="000066"/>
                </a:solidFill>
                <a:latin typeface="Calibri" panose="020F0502020204030204" pitchFamily="34" charset="0"/>
                <a:ea typeface="宋体" panose="02010600030101010101" pitchFamily="2" charset="-122"/>
                <a:cs typeface="仿宋_GB2312"/>
              </a:defRPr>
            </a:lvl3pPr>
            <a:lvl4pPr marL="1600200" indent="-228600">
              <a:spcBef>
                <a:spcPct val="20000"/>
              </a:spcBef>
              <a:buChar char="–"/>
              <a:defRPr b="1">
                <a:solidFill>
                  <a:srgbClr val="006600"/>
                </a:solidFill>
                <a:latin typeface="Calibri" panose="020F0502020204030204" pitchFamily="34" charset="0"/>
                <a:ea typeface="宋体" panose="02010600030101010101" pitchFamily="2" charset="-122"/>
                <a:cs typeface="仿宋_GB2312"/>
              </a:defRPr>
            </a:lvl4pPr>
            <a:lvl5pPr marL="2057400" indent="-228600">
              <a:spcBef>
                <a:spcPct val="20000"/>
              </a:spcBef>
              <a:buChar char="»"/>
              <a:defRPr sz="1600" b="1">
                <a:solidFill>
                  <a:schemeClr val="tx1"/>
                </a:solidFill>
                <a:latin typeface="Calibri" panose="020F050202020403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9pPr>
          </a:lstStyle>
          <a:p>
            <a:pPr algn="ctr" eaLnBrk="1" hangingPunct="1">
              <a:spcBef>
                <a:spcPct val="50000"/>
              </a:spcBef>
              <a:buFontTx/>
              <a:buNone/>
            </a:pPr>
            <a:r>
              <a:rPr lang="en-US" altLang="zh-CN" sz="2000" dirty="0">
                <a:solidFill>
                  <a:schemeClr val="tx1"/>
                </a:solidFill>
                <a:latin typeface="Times New Roman" panose="02020603050405020304" pitchFamily="18" charset="0"/>
                <a:ea typeface="宋体" panose="02010600030101010101" pitchFamily="2" charset="-122"/>
              </a:rPr>
              <a:t>2, Dedicated machine study at 1.89GeV </a:t>
            </a:r>
            <a:r>
              <a:rPr lang="en-US" altLang="zh-CN" sz="2000" dirty="0" smtClean="0">
                <a:solidFill>
                  <a:schemeClr val="tx1"/>
                </a:solidFill>
                <a:latin typeface="Times New Roman" panose="02020603050405020304" pitchFamily="18" charset="0"/>
                <a:ea typeface="宋体" panose="02010600030101010101" pitchFamily="2" charset="-122"/>
              </a:rPr>
              <a:t>(Jan. 25</a:t>
            </a:r>
            <a:r>
              <a:rPr lang="zh-CN" altLang="en-US" sz="2000" dirty="0" smtClean="0">
                <a:solidFill>
                  <a:schemeClr val="tx1"/>
                </a:solidFill>
                <a:latin typeface="Times New Roman" panose="02020603050405020304" pitchFamily="18" charset="0"/>
                <a:ea typeface="宋体" panose="02010600030101010101" pitchFamily="2" charset="-122"/>
              </a:rPr>
              <a:t>～</a:t>
            </a:r>
            <a:r>
              <a:rPr lang="en-US" altLang="zh-CN" sz="2000" dirty="0" smtClean="0">
                <a:solidFill>
                  <a:schemeClr val="tx1"/>
                </a:solidFill>
                <a:latin typeface="Times New Roman" panose="02020603050405020304" pitchFamily="18" charset="0"/>
                <a:ea typeface="宋体" panose="02010600030101010101" pitchFamily="2" charset="-122"/>
              </a:rPr>
              <a:t>Feb. 5, 2014</a:t>
            </a:r>
            <a:r>
              <a:rPr lang="zh-CN" altLang="en-US" sz="2000" dirty="0" smtClean="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algn="ctr" eaLnBrk="1" hangingPunct="1">
              <a:spcBef>
                <a:spcPct val="0"/>
              </a:spcBef>
              <a:buFontTx/>
              <a:buNone/>
            </a:pPr>
            <a:r>
              <a:rPr lang="en-US" altLang="zh-CN" sz="2000" dirty="0" smtClean="0">
                <a:solidFill>
                  <a:schemeClr val="tx1"/>
                </a:solidFill>
                <a:latin typeface="Times New Roman" panose="02020603050405020304" pitchFamily="18" charset="0"/>
                <a:ea typeface="宋体" panose="02010600030101010101" pitchFamily="2" charset="-122"/>
              </a:rPr>
              <a:t>Failure of cryogenic system from Jan. 28</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18438" name="Text Box 10"/>
          <p:cNvSpPr txBox="1">
            <a:spLocks noChangeArrowheads="1"/>
          </p:cNvSpPr>
          <p:nvPr/>
        </p:nvSpPr>
        <p:spPr bwMode="auto">
          <a:xfrm>
            <a:off x="1000699" y="2902047"/>
            <a:ext cx="6688605" cy="7080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rgbClr val="3333CC"/>
                </a:solidFill>
                <a:latin typeface="Calibri" panose="020F0502020204030204" pitchFamily="34" charset="0"/>
                <a:ea typeface="仿宋_GB2312"/>
                <a:cs typeface="仿宋_GB2312"/>
              </a:defRPr>
            </a:lvl1pPr>
            <a:lvl2pPr marL="742950" indent="-285750">
              <a:spcBef>
                <a:spcPct val="20000"/>
              </a:spcBef>
              <a:buChar char="–"/>
              <a:defRPr sz="2400" b="1">
                <a:solidFill>
                  <a:srgbClr val="660033"/>
                </a:solidFill>
                <a:latin typeface="Calibri" panose="020F0502020204030204" pitchFamily="34" charset="0"/>
                <a:ea typeface="宋体" panose="02010600030101010101" pitchFamily="2" charset="-122"/>
                <a:cs typeface="仿宋_GB2312"/>
              </a:defRPr>
            </a:lvl2pPr>
            <a:lvl3pPr marL="1143000" indent="-228600">
              <a:spcBef>
                <a:spcPct val="20000"/>
              </a:spcBef>
              <a:buChar char="•"/>
              <a:defRPr sz="2000" b="1">
                <a:solidFill>
                  <a:srgbClr val="000066"/>
                </a:solidFill>
                <a:latin typeface="Calibri" panose="020F0502020204030204" pitchFamily="34" charset="0"/>
                <a:ea typeface="宋体" panose="02010600030101010101" pitchFamily="2" charset="-122"/>
                <a:cs typeface="仿宋_GB2312"/>
              </a:defRPr>
            </a:lvl3pPr>
            <a:lvl4pPr marL="1600200" indent="-228600">
              <a:spcBef>
                <a:spcPct val="20000"/>
              </a:spcBef>
              <a:buChar char="–"/>
              <a:defRPr b="1">
                <a:solidFill>
                  <a:srgbClr val="006600"/>
                </a:solidFill>
                <a:latin typeface="Calibri" panose="020F0502020204030204" pitchFamily="34" charset="0"/>
                <a:ea typeface="宋体" panose="02010600030101010101" pitchFamily="2" charset="-122"/>
                <a:cs typeface="仿宋_GB2312"/>
              </a:defRPr>
            </a:lvl4pPr>
            <a:lvl5pPr marL="2057400" indent="-228600">
              <a:spcBef>
                <a:spcPct val="20000"/>
              </a:spcBef>
              <a:buChar char="»"/>
              <a:defRPr sz="1600" b="1">
                <a:solidFill>
                  <a:schemeClr val="tx1"/>
                </a:solidFill>
                <a:latin typeface="Calibri" panose="020F050202020403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9pPr>
          </a:lstStyle>
          <a:p>
            <a:pPr algn="ctr" eaLnBrk="1" hangingPunct="1">
              <a:spcBef>
                <a:spcPct val="50000"/>
              </a:spcBef>
              <a:buFontTx/>
              <a:buNone/>
            </a:pPr>
            <a:r>
              <a:rPr lang="en-US" altLang="zh-CN" sz="2000" dirty="0">
                <a:solidFill>
                  <a:schemeClr val="tx1"/>
                </a:solidFill>
                <a:latin typeface="Times New Roman" panose="02020603050405020304" pitchFamily="18" charset="0"/>
                <a:ea typeface="宋体" panose="02010600030101010101" pitchFamily="2" charset="-122"/>
              </a:rPr>
              <a:t>3, Dedicated machine study at 1.89GeV ( </a:t>
            </a:r>
            <a:r>
              <a:rPr lang="en-US" altLang="zh-CN" sz="2000" dirty="0" smtClean="0">
                <a:solidFill>
                  <a:schemeClr val="tx1"/>
                </a:solidFill>
                <a:latin typeface="Times New Roman" panose="02020603050405020304" pitchFamily="18" charset="0"/>
                <a:ea typeface="宋体" panose="02010600030101010101" pitchFamily="2" charset="-122"/>
              </a:rPr>
              <a:t>Mar. 30</a:t>
            </a:r>
            <a:r>
              <a:rPr lang="zh-CN" altLang="en-US" sz="2000" dirty="0" smtClean="0">
                <a:solidFill>
                  <a:schemeClr val="tx1"/>
                </a:solidFill>
                <a:latin typeface="Times New Roman" panose="02020603050405020304" pitchFamily="18" charset="0"/>
                <a:ea typeface="宋体" panose="02010600030101010101" pitchFamily="2" charset="-122"/>
              </a:rPr>
              <a:t>～</a:t>
            </a:r>
            <a:r>
              <a:rPr lang="en-US" altLang="zh-CN" sz="2000" dirty="0" smtClean="0">
                <a:solidFill>
                  <a:schemeClr val="tx1"/>
                </a:solidFill>
                <a:latin typeface="Times New Roman" panose="02020603050405020304" pitchFamily="18" charset="0"/>
                <a:ea typeface="宋体" panose="02010600030101010101" pitchFamily="2" charset="-122"/>
              </a:rPr>
              <a:t>Apr. 6)</a:t>
            </a:r>
            <a:endParaRPr lang="zh-CN" altLang="en-US" sz="2000" dirty="0">
              <a:solidFill>
                <a:schemeClr val="tx1"/>
              </a:solidFill>
              <a:latin typeface="Times New Roman" panose="02020603050405020304" pitchFamily="18" charset="0"/>
              <a:ea typeface="宋体" panose="02010600030101010101" pitchFamily="2" charset="-122"/>
            </a:endParaRPr>
          </a:p>
          <a:p>
            <a:pPr algn="ctr" eaLnBrk="1" hangingPunct="1">
              <a:spcBef>
                <a:spcPct val="0"/>
              </a:spcBef>
              <a:buFontTx/>
              <a:buNone/>
            </a:pPr>
            <a:r>
              <a:rPr lang="en-US" altLang="zh-CN" sz="2000" dirty="0">
                <a:solidFill>
                  <a:schemeClr val="tx1"/>
                </a:solidFill>
                <a:latin typeface="Times New Roman" panose="02020603050405020304" pitchFamily="18" charset="0"/>
                <a:ea typeface="宋体" panose="02010600030101010101" pitchFamily="2" charset="-122"/>
              </a:rPr>
              <a:t>Failure of </a:t>
            </a:r>
            <a:r>
              <a:rPr lang="en-US" altLang="zh-CN" sz="2000" dirty="0" smtClean="0">
                <a:solidFill>
                  <a:schemeClr val="tx1"/>
                </a:solidFill>
                <a:latin typeface="Times New Roman" panose="02020603050405020304" pitchFamily="18" charset="0"/>
                <a:ea typeface="宋体" panose="02010600030101010101" pitchFamily="2" charset="-122"/>
              </a:rPr>
              <a:t>transverse feedback </a:t>
            </a:r>
            <a:r>
              <a:rPr lang="en-US" altLang="zh-CN" sz="2000" dirty="0">
                <a:solidFill>
                  <a:schemeClr val="tx1"/>
                </a:solidFill>
                <a:latin typeface="Times New Roman" panose="02020603050405020304" pitchFamily="18" charset="0"/>
                <a:ea typeface="宋体" panose="02010600030101010101" pitchFamily="2" charset="-122"/>
              </a:rPr>
              <a:t>system</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18439" name="Text Box 11"/>
          <p:cNvSpPr txBox="1">
            <a:spLocks noChangeArrowheads="1"/>
          </p:cNvSpPr>
          <p:nvPr/>
        </p:nvSpPr>
        <p:spPr bwMode="auto">
          <a:xfrm>
            <a:off x="1353615" y="3604101"/>
            <a:ext cx="6580388" cy="707886"/>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rgbClr val="3333CC"/>
                </a:solidFill>
                <a:latin typeface="Calibri" panose="020F0502020204030204" pitchFamily="34" charset="0"/>
                <a:ea typeface="仿宋_GB2312"/>
                <a:cs typeface="仿宋_GB2312"/>
              </a:defRPr>
            </a:lvl1pPr>
            <a:lvl2pPr marL="742950" indent="-285750">
              <a:spcBef>
                <a:spcPct val="20000"/>
              </a:spcBef>
              <a:buChar char="–"/>
              <a:defRPr sz="2400" b="1">
                <a:solidFill>
                  <a:srgbClr val="660033"/>
                </a:solidFill>
                <a:latin typeface="Calibri" panose="020F0502020204030204" pitchFamily="34" charset="0"/>
                <a:ea typeface="宋体" panose="02010600030101010101" pitchFamily="2" charset="-122"/>
                <a:cs typeface="仿宋_GB2312"/>
              </a:defRPr>
            </a:lvl2pPr>
            <a:lvl3pPr marL="1143000" indent="-228600">
              <a:spcBef>
                <a:spcPct val="20000"/>
              </a:spcBef>
              <a:buChar char="•"/>
              <a:defRPr sz="2000" b="1">
                <a:solidFill>
                  <a:srgbClr val="000066"/>
                </a:solidFill>
                <a:latin typeface="Calibri" panose="020F0502020204030204" pitchFamily="34" charset="0"/>
                <a:ea typeface="宋体" panose="02010600030101010101" pitchFamily="2" charset="-122"/>
                <a:cs typeface="仿宋_GB2312"/>
              </a:defRPr>
            </a:lvl3pPr>
            <a:lvl4pPr marL="1600200" indent="-228600">
              <a:spcBef>
                <a:spcPct val="20000"/>
              </a:spcBef>
              <a:buChar char="–"/>
              <a:defRPr b="1">
                <a:solidFill>
                  <a:srgbClr val="006600"/>
                </a:solidFill>
                <a:latin typeface="Calibri" panose="020F0502020204030204" pitchFamily="34" charset="0"/>
                <a:ea typeface="宋体" panose="02010600030101010101" pitchFamily="2" charset="-122"/>
                <a:cs typeface="仿宋_GB2312"/>
              </a:defRPr>
            </a:lvl4pPr>
            <a:lvl5pPr marL="2057400" indent="-228600">
              <a:spcBef>
                <a:spcPct val="20000"/>
              </a:spcBef>
              <a:buChar char="»"/>
              <a:defRPr sz="1600" b="1">
                <a:solidFill>
                  <a:schemeClr val="tx1"/>
                </a:solidFill>
                <a:latin typeface="Calibri" panose="020F050202020403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9pPr>
          </a:lstStyle>
          <a:p>
            <a:pPr algn="ctr" eaLnBrk="1" hangingPunct="1">
              <a:spcBef>
                <a:spcPct val="50000"/>
              </a:spcBef>
              <a:buFontTx/>
              <a:buNone/>
            </a:pPr>
            <a:r>
              <a:rPr lang="en-US" altLang="zh-CN" sz="2000" dirty="0">
                <a:solidFill>
                  <a:schemeClr val="tx1"/>
                </a:solidFill>
                <a:latin typeface="Times New Roman" panose="02020603050405020304" pitchFamily="18" charset="0"/>
                <a:ea typeface="宋体" panose="02010600030101010101" pitchFamily="2" charset="-122"/>
              </a:rPr>
              <a:t>4, Dedicated machine study at </a:t>
            </a:r>
            <a:r>
              <a:rPr lang="en-US" altLang="zh-CN" sz="2000" dirty="0" smtClean="0">
                <a:solidFill>
                  <a:schemeClr val="tx1"/>
                </a:solidFill>
                <a:latin typeface="Times New Roman" panose="02020603050405020304" pitchFamily="18" charset="0"/>
                <a:ea typeface="宋体" panose="02010600030101010101" pitchFamily="2" charset="-122"/>
              </a:rPr>
              <a:t>1.89GeV (May 29</a:t>
            </a:r>
            <a:r>
              <a:rPr lang="zh-CN" altLang="en-US" sz="2000" dirty="0" smtClean="0">
                <a:solidFill>
                  <a:schemeClr val="tx1"/>
                </a:solidFill>
                <a:latin typeface="Times New Roman" panose="02020603050405020304" pitchFamily="18" charset="0"/>
                <a:ea typeface="宋体" panose="02010600030101010101" pitchFamily="2" charset="-122"/>
              </a:rPr>
              <a:t>～</a:t>
            </a:r>
            <a:r>
              <a:rPr lang="en-US" altLang="zh-CN" sz="2000" dirty="0" smtClean="0">
                <a:solidFill>
                  <a:schemeClr val="tx1"/>
                </a:solidFill>
                <a:latin typeface="Times New Roman" panose="02020603050405020304" pitchFamily="18" charset="0"/>
                <a:ea typeface="宋体" panose="02010600030101010101" pitchFamily="2" charset="-122"/>
              </a:rPr>
              <a:t>Jun. 8)</a:t>
            </a:r>
            <a:endParaRPr lang="zh-CN" altLang="en-US" sz="2000" dirty="0">
              <a:solidFill>
                <a:schemeClr val="tx1"/>
              </a:solidFill>
              <a:latin typeface="Times New Roman" panose="02020603050405020304" pitchFamily="18" charset="0"/>
              <a:ea typeface="宋体" panose="02010600030101010101" pitchFamily="2" charset="-122"/>
            </a:endParaRPr>
          </a:p>
          <a:p>
            <a:pPr algn="ctr" eaLnBrk="1" hangingPunct="1">
              <a:spcBef>
                <a:spcPct val="0"/>
              </a:spcBef>
              <a:buFontTx/>
              <a:buNone/>
            </a:pPr>
            <a:r>
              <a:rPr lang="en-US" altLang="zh-CN" sz="2000" dirty="0">
                <a:solidFill>
                  <a:schemeClr val="tx1"/>
                </a:solidFill>
                <a:latin typeface="Times New Roman" panose="02020603050405020304" pitchFamily="18" charset="0"/>
                <a:ea typeface="宋体" panose="02010600030101010101" pitchFamily="2" charset="-122"/>
              </a:rPr>
              <a:t>Failure of </a:t>
            </a:r>
            <a:r>
              <a:rPr lang="en-US" altLang="zh-CN" sz="2000" dirty="0" smtClean="0">
                <a:solidFill>
                  <a:schemeClr val="tx1"/>
                </a:solidFill>
                <a:latin typeface="Times New Roman" panose="02020603050405020304" pitchFamily="18" charset="0"/>
                <a:ea typeface="宋体" panose="02010600030101010101" pitchFamily="2" charset="-122"/>
              </a:rPr>
              <a:t>longitudinal </a:t>
            </a:r>
            <a:r>
              <a:rPr lang="en-US" altLang="zh-CN" sz="2000" dirty="0">
                <a:solidFill>
                  <a:schemeClr val="tx1"/>
                </a:solidFill>
                <a:latin typeface="Times New Roman" panose="02020603050405020304" pitchFamily="18" charset="0"/>
                <a:ea typeface="宋体" panose="02010600030101010101" pitchFamily="2" charset="-122"/>
              </a:rPr>
              <a:t>feedback system</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18440" name="Text Box 8"/>
          <p:cNvSpPr txBox="1">
            <a:spLocks noChangeArrowheads="1"/>
          </p:cNvSpPr>
          <p:nvPr/>
        </p:nvSpPr>
        <p:spPr bwMode="auto">
          <a:xfrm>
            <a:off x="1712640" y="4308708"/>
            <a:ext cx="7344817" cy="70788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rgbClr val="3333CC"/>
                </a:solidFill>
                <a:latin typeface="Calibri" panose="020F0502020204030204" pitchFamily="34" charset="0"/>
                <a:ea typeface="仿宋_GB2312"/>
                <a:cs typeface="仿宋_GB2312"/>
              </a:defRPr>
            </a:lvl1pPr>
            <a:lvl2pPr marL="742950" indent="-285750">
              <a:spcBef>
                <a:spcPct val="20000"/>
              </a:spcBef>
              <a:buChar char="–"/>
              <a:defRPr sz="2400" b="1">
                <a:solidFill>
                  <a:srgbClr val="660033"/>
                </a:solidFill>
                <a:latin typeface="Calibri" panose="020F0502020204030204" pitchFamily="34" charset="0"/>
                <a:ea typeface="宋体" panose="02010600030101010101" pitchFamily="2" charset="-122"/>
                <a:cs typeface="仿宋_GB2312"/>
              </a:defRPr>
            </a:lvl2pPr>
            <a:lvl3pPr marL="1143000" indent="-228600">
              <a:spcBef>
                <a:spcPct val="20000"/>
              </a:spcBef>
              <a:buChar char="•"/>
              <a:defRPr sz="2000" b="1">
                <a:solidFill>
                  <a:srgbClr val="000066"/>
                </a:solidFill>
                <a:latin typeface="Calibri" panose="020F0502020204030204" pitchFamily="34" charset="0"/>
                <a:ea typeface="宋体" panose="02010600030101010101" pitchFamily="2" charset="-122"/>
                <a:cs typeface="仿宋_GB2312"/>
              </a:defRPr>
            </a:lvl3pPr>
            <a:lvl4pPr marL="1600200" indent="-228600">
              <a:spcBef>
                <a:spcPct val="20000"/>
              </a:spcBef>
              <a:buChar char="–"/>
              <a:defRPr b="1">
                <a:solidFill>
                  <a:srgbClr val="006600"/>
                </a:solidFill>
                <a:latin typeface="Calibri" panose="020F0502020204030204" pitchFamily="34" charset="0"/>
                <a:ea typeface="宋体" panose="02010600030101010101" pitchFamily="2" charset="-122"/>
                <a:cs typeface="仿宋_GB2312"/>
              </a:defRPr>
            </a:lvl4pPr>
            <a:lvl5pPr marL="2057400" indent="-228600">
              <a:spcBef>
                <a:spcPct val="20000"/>
              </a:spcBef>
              <a:buChar char="»"/>
              <a:defRPr sz="1600" b="1">
                <a:solidFill>
                  <a:schemeClr val="tx1"/>
                </a:solidFill>
                <a:latin typeface="Calibri" panose="020F050202020403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9pPr>
          </a:lstStyle>
          <a:p>
            <a:pPr algn="ctr" eaLnBrk="1" hangingPunct="1">
              <a:spcBef>
                <a:spcPct val="50000"/>
              </a:spcBef>
              <a:buFontTx/>
              <a:buNone/>
            </a:pPr>
            <a:r>
              <a:rPr lang="en-US" altLang="zh-CN" sz="2000" dirty="0">
                <a:solidFill>
                  <a:schemeClr val="tx1"/>
                </a:solidFill>
                <a:latin typeface="Times New Roman" panose="02020603050405020304" pitchFamily="18" charset="0"/>
                <a:ea typeface="宋体" panose="02010600030101010101" pitchFamily="2" charset="-122"/>
              </a:rPr>
              <a:t>5, Dedicated machine study at </a:t>
            </a:r>
            <a:r>
              <a:rPr lang="en-US" altLang="zh-CN" sz="2000" dirty="0" smtClean="0">
                <a:solidFill>
                  <a:schemeClr val="tx1"/>
                </a:solidFill>
                <a:latin typeface="Times New Roman" panose="02020603050405020304" pitchFamily="18" charset="0"/>
                <a:ea typeface="宋体" panose="02010600030101010101" pitchFamily="2" charset="-122"/>
              </a:rPr>
              <a:t>1.89GeV (Nov. 1</a:t>
            </a:r>
            <a:r>
              <a:rPr lang="zh-CN" altLang="en-US" sz="2000" dirty="0" smtClean="0">
                <a:solidFill>
                  <a:schemeClr val="tx1"/>
                </a:solidFill>
                <a:latin typeface="Times New Roman" panose="02020603050405020304" pitchFamily="18" charset="0"/>
                <a:ea typeface="宋体" panose="02010600030101010101" pitchFamily="2" charset="-122"/>
              </a:rPr>
              <a:t>～</a:t>
            </a:r>
            <a:r>
              <a:rPr lang="en-US" altLang="zh-CN" sz="2000" dirty="0" smtClean="0">
                <a:solidFill>
                  <a:schemeClr val="tx1"/>
                </a:solidFill>
                <a:latin typeface="Times New Roman" panose="02020603050405020304" pitchFamily="18" charset="0"/>
                <a:ea typeface="宋体" panose="02010600030101010101" pitchFamily="2" charset="-122"/>
              </a:rPr>
              <a:t>Dec. 26, 2014</a:t>
            </a:r>
            <a:r>
              <a:rPr lang="zh-CN" altLang="en-US" sz="2000" dirty="0" smtClean="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algn="ctr" eaLnBrk="1" hangingPunct="1">
              <a:spcBef>
                <a:spcPct val="0"/>
              </a:spcBef>
              <a:buFontTx/>
              <a:buNone/>
            </a:pPr>
            <a:r>
              <a:rPr lang="en-US" altLang="zh-CN" sz="2000" dirty="0" smtClean="0">
                <a:solidFill>
                  <a:schemeClr val="tx1"/>
                </a:solidFill>
                <a:latin typeface="Times New Roman" panose="02020603050405020304" pitchFamily="18" charset="0"/>
                <a:ea typeface="宋体" panose="02010600030101010101" pitchFamily="2" charset="-122"/>
              </a:rPr>
              <a:t>Failure of RF coupler</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18441" name="Text Box 7"/>
          <p:cNvSpPr txBox="1">
            <a:spLocks noChangeArrowheads="1"/>
          </p:cNvSpPr>
          <p:nvPr/>
        </p:nvSpPr>
        <p:spPr bwMode="auto">
          <a:xfrm>
            <a:off x="2072681" y="5013176"/>
            <a:ext cx="7245262" cy="7080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rgbClr val="3333CC"/>
                </a:solidFill>
                <a:latin typeface="Calibri" panose="020F0502020204030204" pitchFamily="34" charset="0"/>
                <a:ea typeface="仿宋_GB2312"/>
                <a:cs typeface="仿宋_GB2312"/>
              </a:defRPr>
            </a:lvl1pPr>
            <a:lvl2pPr marL="742950" indent="-285750">
              <a:spcBef>
                <a:spcPct val="20000"/>
              </a:spcBef>
              <a:buChar char="–"/>
              <a:defRPr sz="2400" b="1">
                <a:solidFill>
                  <a:srgbClr val="660033"/>
                </a:solidFill>
                <a:latin typeface="Calibri" panose="020F0502020204030204" pitchFamily="34" charset="0"/>
                <a:ea typeface="宋体" panose="02010600030101010101" pitchFamily="2" charset="-122"/>
                <a:cs typeface="仿宋_GB2312"/>
              </a:defRPr>
            </a:lvl2pPr>
            <a:lvl3pPr marL="1143000" indent="-228600">
              <a:spcBef>
                <a:spcPct val="20000"/>
              </a:spcBef>
              <a:buChar char="•"/>
              <a:defRPr sz="2000" b="1">
                <a:solidFill>
                  <a:srgbClr val="000066"/>
                </a:solidFill>
                <a:latin typeface="Calibri" panose="020F0502020204030204" pitchFamily="34" charset="0"/>
                <a:ea typeface="宋体" panose="02010600030101010101" pitchFamily="2" charset="-122"/>
                <a:cs typeface="仿宋_GB2312"/>
              </a:defRPr>
            </a:lvl3pPr>
            <a:lvl4pPr marL="1600200" indent="-228600">
              <a:spcBef>
                <a:spcPct val="20000"/>
              </a:spcBef>
              <a:buChar char="–"/>
              <a:defRPr b="1">
                <a:solidFill>
                  <a:srgbClr val="006600"/>
                </a:solidFill>
                <a:latin typeface="Calibri" panose="020F0502020204030204" pitchFamily="34" charset="0"/>
                <a:ea typeface="宋体" panose="02010600030101010101" pitchFamily="2" charset="-122"/>
                <a:cs typeface="仿宋_GB2312"/>
              </a:defRPr>
            </a:lvl4pPr>
            <a:lvl5pPr marL="2057400" indent="-228600">
              <a:spcBef>
                <a:spcPct val="20000"/>
              </a:spcBef>
              <a:buChar char="»"/>
              <a:defRPr sz="1600" b="1">
                <a:solidFill>
                  <a:schemeClr val="tx1"/>
                </a:solidFill>
                <a:latin typeface="Calibri" panose="020F050202020403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9pPr>
          </a:lstStyle>
          <a:p>
            <a:pPr algn="ctr" eaLnBrk="1" hangingPunct="1">
              <a:spcBef>
                <a:spcPct val="50000"/>
              </a:spcBef>
              <a:buFontTx/>
              <a:buNone/>
            </a:pPr>
            <a:r>
              <a:rPr lang="en-US" altLang="zh-CN" sz="2000" dirty="0" smtClean="0">
                <a:solidFill>
                  <a:schemeClr val="tx1"/>
                </a:solidFill>
                <a:latin typeface="Times New Roman" panose="02020603050405020304" pitchFamily="18" charset="0"/>
                <a:ea typeface="宋体" panose="02010600030101010101" pitchFamily="2" charset="-122"/>
              </a:rPr>
              <a:t>6</a:t>
            </a:r>
            <a:r>
              <a:rPr lang="en-US" altLang="zh-CN" sz="2000" dirty="0">
                <a:solidFill>
                  <a:schemeClr val="tx1"/>
                </a:solidFill>
                <a:latin typeface="Times New Roman" panose="02020603050405020304" pitchFamily="18" charset="0"/>
                <a:ea typeface="宋体" panose="02010600030101010101" pitchFamily="2" charset="-122"/>
              </a:rPr>
              <a:t>, Dedicated machine study at 1.89GeV </a:t>
            </a:r>
            <a:r>
              <a:rPr lang="en-US" altLang="zh-CN" sz="2000" dirty="0" smtClean="0">
                <a:solidFill>
                  <a:schemeClr val="tx1"/>
                </a:solidFill>
                <a:latin typeface="Times New Roman" panose="02020603050405020304" pitchFamily="18" charset="0"/>
                <a:ea typeface="宋体" panose="02010600030101010101" pitchFamily="2" charset="-122"/>
              </a:rPr>
              <a:t>(Mar. 7</a:t>
            </a:r>
            <a:r>
              <a:rPr lang="zh-CN" altLang="en-US" sz="2000" dirty="0" smtClean="0">
                <a:solidFill>
                  <a:schemeClr val="tx1"/>
                </a:solidFill>
                <a:latin typeface="Times New Roman" panose="02020603050405020304" pitchFamily="18" charset="0"/>
                <a:ea typeface="宋体" panose="02010600030101010101" pitchFamily="2" charset="-122"/>
              </a:rPr>
              <a:t>～</a:t>
            </a:r>
            <a:r>
              <a:rPr lang="en-US" altLang="zh-CN" sz="2000" dirty="0" smtClean="0">
                <a:solidFill>
                  <a:schemeClr val="tx1"/>
                </a:solidFill>
                <a:latin typeface="Times New Roman" panose="02020603050405020304" pitchFamily="18" charset="0"/>
                <a:ea typeface="宋体" panose="02010600030101010101" pitchFamily="2" charset="-122"/>
              </a:rPr>
              <a:t>14, 2015)</a:t>
            </a:r>
            <a:endParaRPr lang="zh-CN" altLang="en-US" sz="2000" dirty="0">
              <a:solidFill>
                <a:schemeClr val="tx1"/>
              </a:solidFill>
              <a:latin typeface="Times New Roman" panose="02020603050405020304" pitchFamily="18" charset="0"/>
              <a:ea typeface="宋体" panose="02010600030101010101" pitchFamily="2" charset="-122"/>
            </a:endParaRPr>
          </a:p>
          <a:p>
            <a:pPr algn="ctr" eaLnBrk="1" hangingPunct="1">
              <a:spcBef>
                <a:spcPct val="0"/>
              </a:spcBef>
              <a:buFontTx/>
              <a:buNone/>
            </a:pPr>
            <a:r>
              <a:rPr lang="en-US" altLang="zh-CN" sz="2000" dirty="0" smtClean="0">
                <a:solidFill>
                  <a:schemeClr val="tx1"/>
                </a:solidFill>
                <a:latin typeface="Times New Roman" panose="02020603050405020304" pitchFamily="18" charset="0"/>
                <a:ea typeface="宋体" panose="02010600030101010101" pitchFamily="2" charset="-122"/>
              </a:rPr>
              <a:t>Failure of power supply from Mar. 8.</a:t>
            </a:r>
            <a:endParaRPr lang="zh-CN" altLang="en-US" sz="2000" dirty="0">
              <a:solidFill>
                <a:schemeClr val="tx1"/>
              </a:solidFill>
              <a:latin typeface="Times New Roman" panose="02020603050405020304" pitchFamily="18" charset="0"/>
              <a:ea typeface="宋体" panose="02010600030101010101" pitchFamily="2" charset="-122"/>
            </a:endParaRPr>
          </a:p>
        </p:txBody>
      </p:sp>
      <p:sp>
        <p:nvSpPr>
          <p:cNvPr id="11" name="矩形 10"/>
          <p:cNvSpPr/>
          <p:nvPr/>
        </p:nvSpPr>
        <p:spPr>
          <a:xfrm>
            <a:off x="977467" y="784704"/>
            <a:ext cx="8340475" cy="461665"/>
          </a:xfrm>
          <a:prstGeom prst="rect">
            <a:avLst/>
          </a:prstGeom>
        </p:spPr>
        <p:txBody>
          <a:bodyPr wrap="square">
            <a:spAutoFit/>
          </a:bodyPr>
          <a:lstStyle/>
          <a:p>
            <a:r>
              <a:rPr lang="en-GB" altLang="zh-CN" sz="2400" b="1" dirty="0" smtClean="0">
                <a:solidFill>
                  <a:srgbClr val="FF0000"/>
                </a:solidFill>
                <a:latin typeface="Times" panose="02020603050405020304" pitchFamily="18" charset="0"/>
                <a:cs typeface="Times New Roman" panose="02020603050405020304" pitchFamily="18" charset="0"/>
              </a:rPr>
              <a:t>Hardware </a:t>
            </a:r>
            <a:r>
              <a:rPr lang="en-GB" altLang="zh-CN" sz="2400" b="1" dirty="0">
                <a:solidFill>
                  <a:srgbClr val="FF0000"/>
                </a:solidFill>
                <a:latin typeface="Times" panose="02020603050405020304" pitchFamily="18" charset="0"/>
                <a:cs typeface="Times New Roman" panose="02020603050405020304" pitchFamily="18" charset="0"/>
              </a:rPr>
              <a:t>failures which limited the increase of beam current</a:t>
            </a:r>
            <a:endParaRPr lang="zh-CN" altLang="en-US" sz="2400" b="1" dirty="0">
              <a:solidFill>
                <a:srgbClr val="FF0000"/>
              </a:solidFill>
            </a:endParaRPr>
          </a:p>
        </p:txBody>
      </p:sp>
      <p:sp>
        <p:nvSpPr>
          <p:cNvPr id="12" name="Text Box 7"/>
          <p:cNvSpPr txBox="1">
            <a:spLocks noChangeArrowheads="1"/>
          </p:cNvSpPr>
          <p:nvPr/>
        </p:nvSpPr>
        <p:spPr bwMode="auto">
          <a:xfrm>
            <a:off x="2504728" y="5710466"/>
            <a:ext cx="7200800" cy="708025"/>
          </a:xfrm>
          <a:prstGeom prst="rect">
            <a:avLst/>
          </a:prstGeom>
          <a:solidFill>
            <a:schemeClr val="accent6">
              <a:lumMod val="60000"/>
              <a:lumOff val="40000"/>
            </a:schemeClr>
          </a:solidFill>
          <a:ln>
            <a:noFill/>
          </a:ln>
          <a:effectLst/>
          <a:extLst/>
        </p:spPr>
        <p:txBody>
          <a:bodyPr wrap="square">
            <a:spAutoFit/>
          </a:bodyPr>
          <a:lstStyle>
            <a:lvl1pPr>
              <a:spcBef>
                <a:spcPct val="20000"/>
              </a:spcBef>
              <a:buChar char="•"/>
              <a:defRPr sz="2800" b="1">
                <a:solidFill>
                  <a:srgbClr val="3333CC"/>
                </a:solidFill>
                <a:latin typeface="Calibri" panose="020F0502020204030204" pitchFamily="34" charset="0"/>
                <a:ea typeface="仿宋_GB2312"/>
                <a:cs typeface="仿宋_GB2312"/>
              </a:defRPr>
            </a:lvl1pPr>
            <a:lvl2pPr marL="742950" indent="-285750">
              <a:spcBef>
                <a:spcPct val="20000"/>
              </a:spcBef>
              <a:buChar char="–"/>
              <a:defRPr sz="2400" b="1">
                <a:solidFill>
                  <a:srgbClr val="660033"/>
                </a:solidFill>
                <a:latin typeface="Calibri" panose="020F0502020204030204" pitchFamily="34" charset="0"/>
                <a:ea typeface="宋体" panose="02010600030101010101" pitchFamily="2" charset="-122"/>
                <a:cs typeface="仿宋_GB2312"/>
              </a:defRPr>
            </a:lvl2pPr>
            <a:lvl3pPr marL="1143000" indent="-228600">
              <a:spcBef>
                <a:spcPct val="20000"/>
              </a:spcBef>
              <a:buChar char="•"/>
              <a:defRPr sz="2000" b="1">
                <a:solidFill>
                  <a:srgbClr val="000066"/>
                </a:solidFill>
                <a:latin typeface="Calibri" panose="020F0502020204030204" pitchFamily="34" charset="0"/>
                <a:ea typeface="宋体" panose="02010600030101010101" pitchFamily="2" charset="-122"/>
                <a:cs typeface="仿宋_GB2312"/>
              </a:defRPr>
            </a:lvl3pPr>
            <a:lvl4pPr marL="1600200" indent="-228600">
              <a:spcBef>
                <a:spcPct val="20000"/>
              </a:spcBef>
              <a:buChar char="–"/>
              <a:defRPr b="1">
                <a:solidFill>
                  <a:srgbClr val="006600"/>
                </a:solidFill>
                <a:latin typeface="Calibri" panose="020F0502020204030204" pitchFamily="34" charset="0"/>
                <a:ea typeface="宋体" panose="02010600030101010101" pitchFamily="2" charset="-122"/>
                <a:cs typeface="仿宋_GB2312"/>
              </a:defRPr>
            </a:lvl4pPr>
            <a:lvl5pPr marL="2057400" indent="-228600">
              <a:spcBef>
                <a:spcPct val="20000"/>
              </a:spcBef>
              <a:buChar char="»"/>
              <a:defRPr sz="1600" b="1">
                <a:solidFill>
                  <a:schemeClr val="tx1"/>
                </a:solidFill>
                <a:latin typeface="Calibri" panose="020F050202020403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1600" b="1">
                <a:solidFill>
                  <a:schemeClr val="tx1"/>
                </a:solidFill>
                <a:latin typeface="Calibri" panose="020F0502020204030204" pitchFamily="34" charset="0"/>
                <a:ea typeface="宋体" panose="02010600030101010101" pitchFamily="2" charset="-122"/>
                <a:cs typeface="仿宋_GB2312"/>
              </a:defRPr>
            </a:lvl9pPr>
          </a:lstStyle>
          <a:p>
            <a:pPr algn="ctr" eaLnBrk="1" hangingPunct="1">
              <a:spcBef>
                <a:spcPct val="50000"/>
              </a:spcBef>
              <a:buFontTx/>
              <a:buNone/>
            </a:pPr>
            <a:r>
              <a:rPr lang="en-US" altLang="zh-CN" sz="2000" dirty="0" smtClean="0">
                <a:solidFill>
                  <a:schemeClr val="tx1"/>
                </a:solidFill>
                <a:latin typeface="Times New Roman" panose="02020603050405020304" pitchFamily="18" charset="0"/>
                <a:ea typeface="宋体" panose="02010600030101010101" pitchFamily="2" charset="-122"/>
              </a:rPr>
              <a:t>7</a:t>
            </a:r>
            <a:r>
              <a:rPr lang="en-US" altLang="zh-CN" sz="2000" dirty="0">
                <a:solidFill>
                  <a:schemeClr val="tx1"/>
                </a:solidFill>
                <a:latin typeface="Times New Roman" panose="02020603050405020304" pitchFamily="18" charset="0"/>
                <a:ea typeface="宋体" panose="02010600030101010101" pitchFamily="2" charset="-122"/>
              </a:rPr>
              <a:t>, Dedicated machine study at 1.89GeV </a:t>
            </a:r>
            <a:r>
              <a:rPr lang="en-US" altLang="zh-CN" sz="2000" dirty="0" smtClean="0">
                <a:solidFill>
                  <a:schemeClr val="tx1"/>
                </a:solidFill>
                <a:latin typeface="Times New Roman" panose="02020603050405020304" pitchFamily="18" charset="0"/>
                <a:ea typeface="宋体" panose="02010600030101010101" pitchFamily="2" charset="-122"/>
              </a:rPr>
              <a:t>(Nov. 11</a:t>
            </a:r>
            <a:r>
              <a:rPr lang="zh-CN" altLang="en-US" sz="2000" dirty="0" smtClean="0">
                <a:solidFill>
                  <a:schemeClr val="tx1"/>
                </a:solidFill>
                <a:latin typeface="Times New Roman" panose="02020603050405020304" pitchFamily="18" charset="0"/>
                <a:ea typeface="宋体" panose="02010600030101010101" pitchFamily="2" charset="-122"/>
              </a:rPr>
              <a:t>～</a:t>
            </a:r>
            <a:r>
              <a:rPr lang="en-US" altLang="zh-CN" sz="2000" dirty="0" smtClean="0">
                <a:solidFill>
                  <a:schemeClr val="tx1"/>
                </a:solidFill>
                <a:latin typeface="Times New Roman" panose="02020603050405020304" pitchFamily="18" charset="0"/>
                <a:ea typeface="宋体" panose="02010600030101010101" pitchFamily="2" charset="-122"/>
              </a:rPr>
              <a:t>Dec. 19</a:t>
            </a:r>
            <a:r>
              <a:rPr lang="zh-CN" altLang="en-US" sz="2000" dirty="0" smtClean="0">
                <a:solidFill>
                  <a:schemeClr val="tx1"/>
                </a:solidFill>
                <a:latin typeface="Times New Roman" panose="02020603050405020304" pitchFamily="18" charset="0"/>
                <a:ea typeface="宋体" panose="02010600030101010101" pitchFamily="2" charset="-122"/>
              </a:rPr>
              <a:t>）</a:t>
            </a:r>
            <a:endParaRPr lang="zh-CN" altLang="en-US" sz="2000" dirty="0">
              <a:solidFill>
                <a:schemeClr val="tx1"/>
              </a:solidFill>
              <a:latin typeface="Times New Roman" panose="02020603050405020304" pitchFamily="18" charset="0"/>
              <a:ea typeface="宋体" panose="02010600030101010101" pitchFamily="2" charset="-122"/>
            </a:endParaRPr>
          </a:p>
          <a:p>
            <a:pPr algn="ctr" eaLnBrk="1" hangingPunct="1">
              <a:spcBef>
                <a:spcPct val="0"/>
              </a:spcBef>
              <a:buFontTx/>
              <a:buNone/>
            </a:pPr>
            <a:r>
              <a:rPr lang="en-US" altLang="zh-CN" sz="2000" dirty="0" smtClean="0">
                <a:solidFill>
                  <a:schemeClr val="tx1"/>
                </a:solidFill>
                <a:latin typeface="Times New Roman" panose="02020603050405020304" pitchFamily="18" charset="0"/>
                <a:ea typeface="宋体" panose="02010600030101010101" pitchFamily="2" charset="-122"/>
              </a:rPr>
              <a:t>Vacuum leak of RF cavity</a:t>
            </a:r>
            <a:endParaRPr lang="zh-CN" altLang="en-US" sz="2000"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9667898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2520" y="565712"/>
            <a:ext cx="8892480" cy="584775"/>
          </a:xfrm>
          <a:prstGeom prst="rect">
            <a:avLst/>
          </a:prstGeom>
        </p:spPr>
        <p:txBody>
          <a:bodyPr wrap="square">
            <a:spAutoFit/>
          </a:bodyPr>
          <a:lstStyle/>
          <a:p>
            <a:pPr algn="ctr"/>
            <a:r>
              <a:rPr lang="en-GB" altLang="zh-CN" kern="800" dirty="0" smtClean="0">
                <a:solidFill>
                  <a:srgbClr val="FF0000"/>
                </a:solidFill>
                <a:latin typeface="Comic Sans MS" panose="030F0702030302020204" pitchFamily="66" charset="0"/>
                <a:cs typeface="Times New Roman" panose="02020603050405020304" pitchFamily="18" charset="0"/>
              </a:rPr>
              <a:t>1.0</a:t>
            </a:r>
            <a:r>
              <a:rPr lang="en-GB" altLang="zh-CN" dirty="0" smtClean="0">
                <a:solidFill>
                  <a:srgbClr val="FF0000"/>
                </a:solidFill>
                <a:latin typeface="Comic Sans MS" panose="030F0702030302020204" pitchFamily="66" charset="0"/>
                <a:cs typeface="Times New Roman" panose="02020603050405020304" pitchFamily="18" charset="0"/>
                <a:sym typeface="Symbol" panose="05050102010706020507" pitchFamily="18" charset="2"/>
              </a:rPr>
              <a:t></a:t>
            </a:r>
            <a:r>
              <a:rPr lang="en-GB" altLang="zh-CN" dirty="0">
                <a:solidFill>
                  <a:srgbClr val="FF0000"/>
                </a:solidFill>
                <a:latin typeface="Comic Sans MS" panose="030F0702030302020204" pitchFamily="66" charset="0"/>
                <a:cs typeface="Times New Roman" panose="02020603050405020304" pitchFamily="18" charset="0"/>
              </a:rPr>
              <a:t>10</a:t>
            </a:r>
            <a:r>
              <a:rPr lang="en-GB" altLang="zh-CN" baseline="30000" dirty="0">
                <a:solidFill>
                  <a:srgbClr val="FF0000"/>
                </a:solidFill>
                <a:latin typeface="Comic Sans MS" panose="030F0702030302020204" pitchFamily="66" charset="0"/>
                <a:cs typeface="Times New Roman" panose="02020603050405020304" pitchFamily="18" charset="0"/>
              </a:rPr>
              <a:t>33</a:t>
            </a:r>
            <a:r>
              <a:rPr lang="en-GB" altLang="zh-CN" dirty="0">
                <a:solidFill>
                  <a:srgbClr val="FF0000"/>
                </a:solidFill>
                <a:latin typeface="Comic Sans MS" panose="030F0702030302020204" pitchFamily="66" charset="0"/>
                <a:cs typeface="Times New Roman" panose="02020603050405020304" pitchFamily="18" charset="0"/>
              </a:rPr>
              <a:t>cm</a:t>
            </a:r>
            <a:r>
              <a:rPr lang="en-GB" altLang="zh-CN" baseline="30000" dirty="0">
                <a:solidFill>
                  <a:srgbClr val="FF0000"/>
                </a:solidFill>
                <a:latin typeface="Comic Sans MS" panose="030F0702030302020204" pitchFamily="66" charset="0"/>
                <a:cs typeface="Times New Roman" panose="02020603050405020304" pitchFamily="18" charset="0"/>
              </a:rPr>
              <a:t>-2</a:t>
            </a:r>
            <a:r>
              <a:rPr lang="en-GB" altLang="zh-CN" dirty="0">
                <a:solidFill>
                  <a:srgbClr val="FF0000"/>
                </a:solidFill>
                <a:latin typeface="Comic Sans MS" panose="030F0702030302020204" pitchFamily="66" charset="0"/>
                <a:cs typeface="Times New Roman" panose="02020603050405020304" pitchFamily="18" charset="0"/>
              </a:rPr>
              <a:t>s</a:t>
            </a:r>
            <a:r>
              <a:rPr lang="en-GB" altLang="zh-CN" baseline="30000" dirty="0">
                <a:solidFill>
                  <a:srgbClr val="FF0000"/>
                </a:solidFill>
                <a:latin typeface="Comic Sans MS" panose="030F0702030302020204" pitchFamily="66" charset="0"/>
                <a:cs typeface="Times New Roman" panose="02020603050405020304" pitchFamily="18" charset="0"/>
              </a:rPr>
              <a:t>-1</a:t>
            </a:r>
            <a:r>
              <a:rPr lang="en-GB" altLang="zh-CN" kern="800" dirty="0">
                <a:solidFill>
                  <a:srgbClr val="FF0000"/>
                </a:solidFill>
                <a:latin typeface="Comic Sans MS" panose="030F0702030302020204" pitchFamily="66" charset="0"/>
                <a:cs typeface="Times New Roman" panose="02020603050405020304" pitchFamily="18" charset="0"/>
              </a:rPr>
              <a:t> was </a:t>
            </a:r>
            <a:r>
              <a:rPr lang="en-GB" altLang="zh-CN" kern="800" dirty="0" smtClean="0">
                <a:solidFill>
                  <a:srgbClr val="FF0000"/>
                </a:solidFill>
                <a:latin typeface="Comic Sans MS" panose="030F0702030302020204" pitchFamily="66" charset="0"/>
                <a:cs typeface="Times New Roman" panose="02020603050405020304" pitchFamily="18" charset="0"/>
              </a:rPr>
              <a:t>achieved on Apr.5, 2016</a:t>
            </a:r>
            <a:endParaRPr lang="zh-CN" altLang="en-US" dirty="0">
              <a:solidFill>
                <a:srgbClr val="FF0000"/>
              </a:solidFill>
              <a:latin typeface="Comic Sans MS" panose="030F0702030302020204" pitchFamily="66" charset="0"/>
            </a:endParaRPr>
          </a:p>
        </p:txBody>
      </p:sp>
      <p:sp>
        <p:nvSpPr>
          <p:cNvPr id="16" name="矩形 15"/>
          <p:cNvSpPr/>
          <p:nvPr/>
        </p:nvSpPr>
        <p:spPr>
          <a:xfrm>
            <a:off x="307976" y="1102046"/>
            <a:ext cx="9217024" cy="1938992"/>
          </a:xfrm>
          <a:prstGeom prst="rect">
            <a:avLst/>
          </a:prstGeom>
        </p:spPr>
        <p:txBody>
          <a:bodyPr wrap="square">
            <a:spAutoFit/>
          </a:bodyPr>
          <a:lstStyle/>
          <a:p>
            <a:pPr algn="just"/>
            <a:r>
              <a:rPr lang="en-GB" altLang="zh-CN" sz="2000" kern="800" dirty="0" smtClean="0">
                <a:latin typeface="Times" panose="02020603050405020304" pitchFamily="18" charset="0"/>
                <a:cs typeface="Times New Roman" panose="02020603050405020304" pitchFamily="18" charset="0"/>
              </a:rPr>
              <a:t>    The </a:t>
            </a:r>
            <a:r>
              <a:rPr lang="en-GB" altLang="zh-CN" sz="2000" kern="800" dirty="0">
                <a:latin typeface="Times" panose="02020603050405020304" pitchFamily="18" charset="0"/>
                <a:cs typeface="Times New Roman" panose="02020603050405020304" pitchFamily="18" charset="0"/>
              </a:rPr>
              <a:t>stable beam current reached 910 mA with 105 bunches while the hardware failure was few during the commissioning in April 2016. Filling pattern optimization was the most important step to get higher luminosity when the beam current was higher than 800mA. The design luminosity </a:t>
            </a:r>
            <a:r>
              <a:rPr lang="en-GB" altLang="zh-CN" sz="2000" kern="800">
                <a:latin typeface="Times" panose="02020603050405020304" pitchFamily="18" charset="0"/>
                <a:cs typeface="Times New Roman" panose="02020603050405020304" pitchFamily="18" charset="0"/>
              </a:rPr>
              <a:t>of </a:t>
            </a:r>
            <a:r>
              <a:rPr lang="en-GB" altLang="zh-CN" sz="2000" b="1" kern="800" smtClean="0">
                <a:solidFill>
                  <a:srgbClr val="FF0000"/>
                </a:solidFill>
                <a:latin typeface="Times" panose="02020603050405020304" pitchFamily="18" charset="0"/>
                <a:cs typeface="Times New Roman" panose="02020603050405020304" pitchFamily="18" charset="0"/>
              </a:rPr>
              <a:t>1.0</a:t>
            </a:r>
            <a:r>
              <a:rPr lang="en-GB" altLang="zh-CN" sz="2000" b="1" smtClean="0">
                <a:solidFill>
                  <a:srgbClr val="FF0000"/>
                </a:solidFill>
                <a:latin typeface="Times" panose="02020603050405020304" pitchFamily="18" charset="0"/>
                <a:cs typeface="Times New Roman" panose="02020603050405020304" pitchFamily="18" charset="0"/>
                <a:sym typeface="Symbol" panose="05050102010706020507" pitchFamily="18" charset="2"/>
              </a:rPr>
              <a:t></a:t>
            </a:r>
            <a:r>
              <a:rPr lang="en-GB" altLang="zh-CN" sz="2000" b="1" dirty="0">
                <a:solidFill>
                  <a:srgbClr val="FF0000"/>
                </a:solidFill>
                <a:latin typeface="Times" panose="02020603050405020304" pitchFamily="18" charset="0"/>
                <a:cs typeface="Times New Roman" panose="02020603050405020304" pitchFamily="18" charset="0"/>
              </a:rPr>
              <a:t>10</a:t>
            </a:r>
            <a:r>
              <a:rPr lang="en-GB" altLang="zh-CN" sz="2000" b="1" baseline="30000" dirty="0">
                <a:solidFill>
                  <a:srgbClr val="FF0000"/>
                </a:solidFill>
                <a:latin typeface="Times" panose="02020603050405020304" pitchFamily="18" charset="0"/>
                <a:cs typeface="Times New Roman" panose="02020603050405020304" pitchFamily="18" charset="0"/>
              </a:rPr>
              <a:t>33</a:t>
            </a:r>
            <a:r>
              <a:rPr lang="en-GB" altLang="zh-CN" sz="2000" b="1" dirty="0">
                <a:solidFill>
                  <a:srgbClr val="FF0000"/>
                </a:solidFill>
                <a:latin typeface="Times" panose="02020603050405020304" pitchFamily="18" charset="0"/>
                <a:cs typeface="Times New Roman" panose="02020603050405020304" pitchFamily="18" charset="0"/>
              </a:rPr>
              <a:t>cm</a:t>
            </a:r>
            <a:r>
              <a:rPr lang="en-GB" altLang="zh-CN" sz="2000" b="1" baseline="30000" dirty="0">
                <a:solidFill>
                  <a:srgbClr val="FF0000"/>
                </a:solidFill>
                <a:latin typeface="Times" panose="02020603050405020304" pitchFamily="18" charset="0"/>
                <a:cs typeface="Times New Roman" panose="02020603050405020304" pitchFamily="18" charset="0"/>
              </a:rPr>
              <a:t>-2</a:t>
            </a:r>
            <a:r>
              <a:rPr lang="en-GB" altLang="zh-CN" sz="2000" b="1" dirty="0">
                <a:solidFill>
                  <a:srgbClr val="FF0000"/>
                </a:solidFill>
                <a:latin typeface="Times" panose="02020603050405020304" pitchFamily="18" charset="0"/>
                <a:cs typeface="Times New Roman" panose="02020603050405020304" pitchFamily="18" charset="0"/>
              </a:rPr>
              <a:t>s</a:t>
            </a:r>
            <a:r>
              <a:rPr lang="en-GB" altLang="zh-CN" sz="2000" b="1" baseline="30000" dirty="0">
                <a:solidFill>
                  <a:srgbClr val="FF0000"/>
                </a:solidFill>
                <a:latin typeface="Times" panose="02020603050405020304" pitchFamily="18" charset="0"/>
                <a:cs typeface="Times New Roman" panose="02020603050405020304" pitchFamily="18" charset="0"/>
              </a:rPr>
              <a:t>-1</a:t>
            </a:r>
            <a:r>
              <a:rPr lang="en-GB" altLang="zh-CN" sz="2000" b="1" kern="800" dirty="0">
                <a:solidFill>
                  <a:srgbClr val="FF0000"/>
                </a:solidFill>
                <a:latin typeface="Times" panose="02020603050405020304" pitchFamily="18" charset="0"/>
                <a:cs typeface="Times New Roman" panose="02020603050405020304" pitchFamily="18" charset="0"/>
              </a:rPr>
              <a:t> </a:t>
            </a:r>
            <a:r>
              <a:rPr lang="en-GB" altLang="zh-CN" sz="2000" kern="800" dirty="0">
                <a:latin typeface="Times" panose="02020603050405020304" pitchFamily="18" charset="0"/>
                <a:cs typeface="Times New Roman" panose="02020603050405020304" pitchFamily="18" charset="0"/>
              </a:rPr>
              <a:t>was achieved with the beam current of </a:t>
            </a:r>
            <a:r>
              <a:rPr lang="en-GB" altLang="zh-CN" sz="2000" dirty="0">
                <a:latin typeface="Times" panose="02020603050405020304" pitchFamily="18" charset="0"/>
                <a:cs typeface="Times New Roman" panose="02020603050405020304" pitchFamily="18" charset="0"/>
              </a:rPr>
              <a:t>849 mA*852 mA</a:t>
            </a:r>
            <a:r>
              <a:rPr lang="en-GB" altLang="zh-CN" sz="2000" kern="800" dirty="0">
                <a:latin typeface="Times" panose="02020603050405020304" pitchFamily="18" charset="0"/>
                <a:cs typeface="Times New Roman" panose="02020603050405020304" pitchFamily="18" charset="0"/>
              </a:rPr>
              <a:t> and 119 bunches while</a:t>
            </a:r>
            <a:r>
              <a:rPr lang="en-GB" altLang="zh-CN" sz="2000" dirty="0">
                <a:latin typeface="Times" panose="02020603050405020304" pitchFamily="18" charset="0"/>
                <a:cs typeface="Times New Roman" panose="02020603050405020304" pitchFamily="18" charset="0"/>
              </a:rPr>
              <a:t> t</a:t>
            </a:r>
            <a:r>
              <a:rPr lang="en-GB" altLang="zh-CN" sz="2000" kern="800" dirty="0">
                <a:latin typeface="Times" panose="02020603050405020304" pitchFamily="18" charset="0"/>
                <a:cs typeface="Times New Roman" panose="02020603050405020304" pitchFamily="18" charset="0"/>
              </a:rPr>
              <a:t>he beam-beam parameter reached 0.0384 on </a:t>
            </a:r>
            <a:r>
              <a:rPr lang="en-GB" altLang="zh-CN" sz="2000" b="1" kern="800" dirty="0">
                <a:solidFill>
                  <a:srgbClr val="0000FF"/>
                </a:solidFill>
                <a:latin typeface="Times" panose="02020603050405020304" pitchFamily="18" charset="0"/>
                <a:cs typeface="Times New Roman" panose="02020603050405020304" pitchFamily="18" charset="0"/>
              </a:rPr>
              <a:t>April 5</a:t>
            </a:r>
            <a:r>
              <a:rPr lang="en-GB" altLang="zh-CN" sz="2000" b="1" kern="800" baseline="30000" dirty="0">
                <a:solidFill>
                  <a:srgbClr val="0000FF"/>
                </a:solidFill>
                <a:latin typeface="Times" panose="02020603050405020304" pitchFamily="18" charset="0"/>
                <a:cs typeface="Times New Roman" panose="02020603050405020304" pitchFamily="18" charset="0"/>
              </a:rPr>
              <a:t>th</a:t>
            </a:r>
            <a:r>
              <a:rPr lang="en-GB" altLang="zh-CN" sz="2000" b="1" kern="800" dirty="0">
                <a:solidFill>
                  <a:srgbClr val="0000FF"/>
                </a:solidFill>
                <a:latin typeface="Times" panose="02020603050405020304" pitchFamily="18" charset="0"/>
                <a:cs typeface="Times New Roman" panose="02020603050405020304" pitchFamily="18" charset="0"/>
              </a:rPr>
              <a:t>, 2016</a:t>
            </a:r>
            <a:r>
              <a:rPr lang="en-GB" altLang="zh-CN" sz="2000" kern="800" dirty="0">
                <a:latin typeface="Times" panose="02020603050405020304" pitchFamily="18" charset="0"/>
                <a:cs typeface="Times New Roman" panose="02020603050405020304" pitchFamily="18" charset="0"/>
              </a:rPr>
              <a:t>. </a:t>
            </a:r>
            <a:endParaRPr lang="zh-CN" altLang="en-US" sz="2000" dirty="0"/>
          </a:p>
        </p:txBody>
      </p:sp>
      <p:pic>
        <p:nvPicPr>
          <p:cNvPr id="17" name="Picture 1" descr="tm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82991"/>
            <a:ext cx="5745088" cy="379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2"/>
          <p:cNvSpPr>
            <a:spLocks noChangeArrowheads="1"/>
          </p:cNvSpPr>
          <p:nvPr/>
        </p:nvSpPr>
        <p:spPr bwMode="auto">
          <a:xfrm>
            <a:off x="4926760" y="3324922"/>
            <a:ext cx="576064" cy="258158"/>
          </a:xfrm>
          <a:prstGeom prst="ellipse">
            <a:avLst/>
          </a:prstGeom>
          <a:solidFill>
            <a:srgbClr val="FFFFFF">
              <a:alpha val="0"/>
            </a:srgbClr>
          </a:solidFill>
          <a:ln w="19050">
            <a:solidFill>
              <a:srgbClr val="FF0000"/>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080" y="3577372"/>
            <a:ext cx="4160912" cy="2236335"/>
          </a:xfrm>
          <a:prstGeom prst="rect">
            <a:avLst/>
          </a:prstGeom>
        </p:spPr>
      </p:pic>
    </p:spTree>
    <p:extLst>
      <p:ext uri="{BB962C8B-B14F-4D97-AF65-F5344CB8AC3E}">
        <p14:creationId xmlns:p14="http://schemas.microsoft.com/office/powerpoint/2010/main" val="226846834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2520" y="565712"/>
            <a:ext cx="8892480" cy="584775"/>
          </a:xfrm>
          <a:prstGeom prst="rect">
            <a:avLst/>
          </a:prstGeom>
        </p:spPr>
        <p:txBody>
          <a:bodyPr wrap="square">
            <a:spAutoFit/>
          </a:bodyPr>
          <a:lstStyle/>
          <a:p>
            <a:pPr algn="ctr"/>
            <a:r>
              <a:rPr lang="en-GB" altLang="zh-CN" kern="800" dirty="0" smtClean="0">
                <a:solidFill>
                  <a:srgbClr val="FF0000"/>
                </a:solidFill>
                <a:latin typeface="Comic Sans MS" panose="030F0702030302020204" pitchFamily="66" charset="0"/>
                <a:cs typeface="Times New Roman" panose="02020603050405020304" pitchFamily="18" charset="0"/>
              </a:rPr>
              <a:t>1.0</a:t>
            </a:r>
            <a:r>
              <a:rPr lang="en-GB" altLang="zh-CN" dirty="0" smtClean="0">
                <a:solidFill>
                  <a:srgbClr val="FF0000"/>
                </a:solidFill>
                <a:latin typeface="Comic Sans MS" panose="030F0702030302020204" pitchFamily="66" charset="0"/>
                <a:cs typeface="Times New Roman" panose="02020603050405020304" pitchFamily="18" charset="0"/>
                <a:sym typeface="Symbol" panose="05050102010706020507" pitchFamily="18" charset="2"/>
              </a:rPr>
              <a:t></a:t>
            </a:r>
            <a:r>
              <a:rPr lang="en-GB" altLang="zh-CN" dirty="0">
                <a:solidFill>
                  <a:srgbClr val="FF0000"/>
                </a:solidFill>
                <a:latin typeface="Comic Sans MS" panose="030F0702030302020204" pitchFamily="66" charset="0"/>
                <a:cs typeface="Times New Roman" panose="02020603050405020304" pitchFamily="18" charset="0"/>
              </a:rPr>
              <a:t>10</a:t>
            </a:r>
            <a:r>
              <a:rPr lang="en-GB" altLang="zh-CN" baseline="30000" dirty="0">
                <a:solidFill>
                  <a:srgbClr val="FF0000"/>
                </a:solidFill>
                <a:latin typeface="Comic Sans MS" panose="030F0702030302020204" pitchFamily="66" charset="0"/>
                <a:cs typeface="Times New Roman" panose="02020603050405020304" pitchFamily="18" charset="0"/>
              </a:rPr>
              <a:t>33</a:t>
            </a:r>
            <a:r>
              <a:rPr lang="en-GB" altLang="zh-CN" dirty="0">
                <a:solidFill>
                  <a:srgbClr val="FF0000"/>
                </a:solidFill>
                <a:latin typeface="Comic Sans MS" panose="030F0702030302020204" pitchFamily="66" charset="0"/>
                <a:cs typeface="Times New Roman" panose="02020603050405020304" pitchFamily="18" charset="0"/>
              </a:rPr>
              <a:t>cm</a:t>
            </a:r>
            <a:r>
              <a:rPr lang="en-GB" altLang="zh-CN" baseline="30000" dirty="0">
                <a:solidFill>
                  <a:srgbClr val="FF0000"/>
                </a:solidFill>
                <a:latin typeface="Comic Sans MS" panose="030F0702030302020204" pitchFamily="66" charset="0"/>
                <a:cs typeface="Times New Roman" panose="02020603050405020304" pitchFamily="18" charset="0"/>
              </a:rPr>
              <a:t>-2</a:t>
            </a:r>
            <a:r>
              <a:rPr lang="en-GB" altLang="zh-CN" dirty="0">
                <a:solidFill>
                  <a:srgbClr val="FF0000"/>
                </a:solidFill>
                <a:latin typeface="Comic Sans MS" panose="030F0702030302020204" pitchFamily="66" charset="0"/>
                <a:cs typeface="Times New Roman" panose="02020603050405020304" pitchFamily="18" charset="0"/>
              </a:rPr>
              <a:t>s</a:t>
            </a:r>
            <a:r>
              <a:rPr lang="en-GB" altLang="zh-CN" baseline="30000" dirty="0">
                <a:solidFill>
                  <a:srgbClr val="FF0000"/>
                </a:solidFill>
                <a:latin typeface="Comic Sans MS" panose="030F0702030302020204" pitchFamily="66" charset="0"/>
                <a:cs typeface="Times New Roman" panose="02020603050405020304" pitchFamily="18" charset="0"/>
              </a:rPr>
              <a:t>-1</a:t>
            </a:r>
            <a:r>
              <a:rPr lang="en-GB" altLang="zh-CN" kern="800" dirty="0">
                <a:solidFill>
                  <a:srgbClr val="FF0000"/>
                </a:solidFill>
                <a:latin typeface="Comic Sans MS" panose="030F0702030302020204" pitchFamily="66" charset="0"/>
                <a:cs typeface="Times New Roman" panose="02020603050405020304" pitchFamily="18" charset="0"/>
              </a:rPr>
              <a:t> was </a:t>
            </a:r>
            <a:r>
              <a:rPr lang="en-GB" altLang="zh-CN" kern="800" dirty="0" smtClean="0">
                <a:solidFill>
                  <a:srgbClr val="FF0000"/>
                </a:solidFill>
                <a:latin typeface="Comic Sans MS" panose="030F0702030302020204" pitchFamily="66" charset="0"/>
                <a:cs typeface="Times New Roman" panose="02020603050405020304" pitchFamily="18" charset="0"/>
              </a:rPr>
              <a:t>achieved on Apr.5, 2016</a:t>
            </a:r>
            <a:endParaRPr lang="zh-CN" altLang="en-US" dirty="0">
              <a:solidFill>
                <a:srgbClr val="FF0000"/>
              </a:solidFill>
              <a:latin typeface="Comic Sans MS" panose="030F0702030302020204" pitchFamily="66"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8" y="1412776"/>
            <a:ext cx="9906000" cy="3367199"/>
          </a:xfrm>
          <a:prstGeom prst="rect">
            <a:avLst/>
          </a:prstGeom>
        </p:spPr>
      </p:pic>
      <p:sp>
        <p:nvSpPr>
          <p:cNvPr id="5" name="矩形 4"/>
          <p:cNvSpPr/>
          <p:nvPr/>
        </p:nvSpPr>
        <p:spPr>
          <a:xfrm>
            <a:off x="2864768" y="5042264"/>
            <a:ext cx="4948791" cy="1015663"/>
          </a:xfrm>
          <a:prstGeom prst="rect">
            <a:avLst/>
          </a:prstGeom>
        </p:spPr>
        <p:txBody>
          <a:bodyPr wrap="none">
            <a:spAutoFit/>
          </a:bodyPr>
          <a:lstStyle/>
          <a:p>
            <a:r>
              <a:rPr lang="en-US" altLang="zh-CN" sz="6000" dirty="0" smtClean="0">
                <a:solidFill>
                  <a:srgbClr val="008000"/>
                </a:solidFill>
                <a:latin typeface="Comic Sans MS" panose="030F0702030302020204" pitchFamily="66" charset="0"/>
              </a:rPr>
              <a:t>C</a:t>
            </a:r>
            <a:r>
              <a:rPr lang="zh-CN" altLang="en-US" sz="6000" dirty="0" smtClean="0">
                <a:solidFill>
                  <a:srgbClr val="008000"/>
                </a:solidFill>
                <a:latin typeface="Comic Sans MS" panose="030F0702030302020204" pitchFamily="66" charset="0"/>
              </a:rPr>
              <a:t>elebration </a:t>
            </a:r>
            <a:r>
              <a:rPr lang="en-US" altLang="zh-CN" sz="6000" dirty="0" smtClean="0">
                <a:solidFill>
                  <a:srgbClr val="008000"/>
                </a:solidFill>
                <a:latin typeface="Comic Sans MS" panose="030F0702030302020204" pitchFamily="66" charset="0"/>
              </a:rPr>
              <a:t>!</a:t>
            </a:r>
            <a:r>
              <a:rPr lang="zh-CN" altLang="en-US" sz="6000" dirty="0" smtClean="0">
                <a:solidFill>
                  <a:srgbClr val="008000"/>
                </a:solidFill>
                <a:latin typeface="Comic Sans MS" panose="030F0702030302020204" pitchFamily="66" charset="0"/>
              </a:rPr>
              <a:t> </a:t>
            </a:r>
            <a:endParaRPr lang="zh-CN" altLang="en-US" sz="6000" dirty="0">
              <a:solidFill>
                <a:srgbClr val="008000"/>
              </a:solidFill>
              <a:latin typeface="Comic Sans MS" panose="030F0702030302020204" pitchFamily="66" charset="0"/>
            </a:endParaRPr>
          </a:p>
        </p:txBody>
      </p:sp>
    </p:spTree>
    <p:extLst>
      <p:ext uri="{BB962C8B-B14F-4D97-AF65-F5344CB8AC3E}">
        <p14:creationId xmlns:p14="http://schemas.microsoft.com/office/powerpoint/2010/main" val="6989280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208584" y="620688"/>
            <a:ext cx="7344816" cy="4478720"/>
          </a:xfrm>
          <a:prstGeom prst="rect">
            <a:avLst/>
          </a:prstGeom>
        </p:spPr>
      </p:pic>
      <p:sp>
        <p:nvSpPr>
          <p:cNvPr id="5" name="矩形 4"/>
          <p:cNvSpPr/>
          <p:nvPr/>
        </p:nvSpPr>
        <p:spPr>
          <a:xfrm>
            <a:off x="200472" y="5099408"/>
            <a:ext cx="9361040" cy="1323439"/>
          </a:xfrm>
          <a:prstGeom prst="rect">
            <a:avLst/>
          </a:prstGeom>
        </p:spPr>
        <p:txBody>
          <a:bodyPr wrap="square">
            <a:spAutoFit/>
          </a:bodyPr>
          <a:lstStyle/>
          <a:p>
            <a:pPr algn="just"/>
            <a:r>
              <a:rPr lang="en-US" altLang="zh-CN" sz="2000" kern="800" dirty="0" smtClean="0">
                <a:latin typeface="Times" panose="02020603050405020304" pitchFamily="18" charset="0"/>
                <a:cs typeface="Times New Roman" panose="02020603050405020304" pitchFamily="18" charset="0"/>
              </a:rPr>
              <a:t>    T</a:t>
            </a:r>
            <a:r>
              <a:rPr lang="en-GB" altLang="zh-CN" sz="2000" kern="800" dirty="0" smtClean="0">
                <a:latin typeface="Times" panose="02020603050405020304" pitchFamily="18" charset="0"/>
                <a:cs typeface="Times New Roman" panose="02020603050405020304" pitchFamily="18" charset="0"/>
              </a:rPr>
              <a:t>he </a:t>
            </a:r>
            <a:r>
              <a:rPr lang="en-GB" altLang="zh-CN" sz="2000" kern="800" dirty="0">
                <a:latin typeface="Times" panose="02020603050405020304" pitchFamily="18" charset="0"/>
                <a:cs typeface="Times New Roman" panose="02020603050405020304" pitchFamily="18" charset="0"/>
              </a:rPr>
              <a:t>luminosity could not be higher even the beam current was higher than 850 mA because the multi-bunch instability was too strong to be suppressed effectively by the feedback system. The dedicated measurement and analysis are carried out. The upgrade plan to improve the feedback system has been proposed.</a:t>
            </a:r>
            <a:endParaRPr lang="zh-CN" altLang="en-US" sz="2000" dirty="0"/>
          </a:p>
        </p:txBody>
      </p:sp>
    </p:spTree>
    <p:extLst>
      <p:ext uri="{BB962C8B-B14F-4D97-AF65-F5344CB8AC3E}">
        <p14:creationId xmlns:p14="http://schemas.microsoft.com/office/powerpoint/2010/main" val="357148533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8584" y="565712"/>
            <a:ext cx="7776864" cy="584775"/>
          </a:xfrm>
          <a:prstGeom prst="rect">
            <a:avLst/>
          </a:prstGeom>
        </p:spPr>
        <p:txBody>
          <a:bodyPr wrap="square">
            <a:spAutoFit/>
          </a:bodyPr>
          <a:lstStyle/>
          <a:p>
            <a:pPr algn="ctr"/>
            <a:r>
              <a:rPr lang="en-US" altLang="zh-CN" dirty="0" smtClean="0">
                <a:solidFill>
                  <a:srgbClr val="FF0000"/>
                </a:solidFill>
                <a:cs typeface="Times New Roman" panose="02020603050405020304" pitchFamily="18" charset="0"/>
              </a:rPr>
              <a:t>Collision tuning system of BEPCII</a:t>
            </a:r>
            <a:endParaRPr lang="zh-CN" altLang="en-US" dirty="0">
              <a:solidFill>
                <a:srgbClr val="FF0000"/>
              </a:solidFill>
              <a:cs typeface="Times New Roman" panose="02020603050405020304" pitchFamily="18" charset="0"/>
            </a:endParaRPr>
          </a:p>
        </p:txBody>
      </p:sp>
      <p:sp>
        <p:nvSpPr>
          <p:cNvPr id="3" name="矩形 2"/>
          <p:cNvSpPr/>
          <p:nvPr/>
        </p:nvSpPr>
        <p:spPr>
          <a:xfrm>
            <a:off x="56456" y="1150487"/>
            <a:ext cx="9749235" cy="1015663"/>
          </a:xfrm>
          <a:prstGeom prst="rect">
            <a:avLst/>
          </a:prstGeom>
        </p:spPr>
        <p:txBody>
          <a:bodyPr wrap="square">
            <a:spAutoFit/>
          </a:bodyPr>
          <a:lstStyle/>
          <a:p>
            <a:pPr algn="just"/>
            <a:r>
              <a:rPr lang="en-GB" altLang="zh-CN" sz="2000" kern="800" dirty="0" smtClean="0">
                <a:latin typeface="Times" panose="02020603050405020304" pitchFamily="18" charset="0"/>
                <a:cs typeface="Times New Roman" panose="02020603050405020304" pitchFamily="18" charset="0"/>
              </a:rPr>
              <a:t>    The </a:t>
            </a:r>
            <a:r>
              <a:rPr lang="en-GB" altLang="zh-CN" sz="2000" kern="800" dirty="0">
                <a:latin typeface="Times" panose="02020603050405020304" pitchFamily="18" charset="0"/>
                <a:cs typeface="Times New Roman" panose="02020603050405020304" pitchFamily="18" charset="0"/>
              </a:rPr>
              <a:t>collision tuning system was developed from 2003. It consists of BESIII solenoid </a:t>
            </a:r>
            <a:r>
              <a:rPr lang="en-GB" altLang="zh-CN" sz="2000" kern="800" dirty="0" smtClean="0">
                <a:latin typeface="Times" panose="02020603050405020304" pitchFamily="18" charset="0"/>
                <a:cs typeface="Times New Roman" panose="02020603050405020304" pitchFamily="18" charset="0"/>
              </a:rPr>
              <a:t>compensation, </a:t>
            </a:r>
            <a:r>
              <a:rPr lang="en-GB" altLang="zh-CN" sz="2000" kern="800" dirty="0">
                <a:latin typeface="Times" panose="02020603050405020304" pitchFamily="18" charset="0"/>
                <a:cs typeface="Times New Roman" panose="02020603050405020304" pitchFamily="18" charset="0"/>
              </a:rPr>
              <a:t>global coupling correction, X-Y coupling tuning at the IP, relative orbit deviation tuning, optics deviation tuning, chromaticity (</a:t>
            </a:r>
            <a:r>
              <a:rPr lang="en-GB" altLang="zh-CN" sz="2000" kern="800" dirty="0" err="1">
                <a:latin typeface="Times" panose="02020603050405020304" pitchFamily="18" charset="0"/>
                <a:cs typeface="Times New Roman" panose="02020603050405020304" pitchFamily="18" charset="0"/>
              </a:rPr>
              <a:t>dQ</a:t>
            </a:r>
            <a:r>
              <a:rPr lang="en-GB" altLang="zh-CN" sz="2000" kern="800" baseline="-25000" dirty="0" err="1">
                <a:latin typeface="Times" panose="02020603050405020304" pitchFamily="18" charset="0"/>
                <a:cs typeface="Times New Roman" panose="02020603050405020304" pitchFamily="18" charset="0"/>
              </a:rPr>
              <a:t>x,y</a:t>
            </a:r>
            <a:r>
              <a:rPr lang="en-GB" altLang="zh-CN" sz="2000" kern="800" dirty="0">
                <a:latin typeface="Times" panose="02020603050405020304" pitchFamily="18" charset="0"/>
                <a:cs typeface="Times New Roman" panose="02020603050405020304" pitchFamily="18" charset="0"/>
              </a:rPr>
              <a:t>/</a:t>
            </a:r>
            <a:r>
              <a:rPr lang="en-GB" altLang="zh-CN" sz="2000" kern="800" dirty="0" err="1">
                <a:latin typeface="Times" panose="02020603050405020304" pitchFamily="18" charset="0"/>
                <a:cs typeface="Times New Roman" panose="02020603050405020304" pitchFamily="18" charset="0"/>
              </a:rPr>
              <a:t>dE</a:t>
            </a:r>
            <a:r>
              <a:rPr lang="en-GB" altLang="zh-CN" sz="2000" kern="800" dirty="0">
                <a:latin typeface="Times" panose="02020603050405020304" pitchFamily="18" charset="0"/>
                <a:cs typeface="Times New Roman" panose="02020603050405020304" pitchFamily="18" charset="0"/>
              </a:rPr>
              <a:t>, dβ</a:t>
            </a:r>
            <a:r>
              <a:rPr lang="en-GB" altLang="zh-CN" sz="2000" kern="800" baseline="-25000" dirty="0" err="1">
                <a:latin typeface="Times" panose="02020603050405020304" pitchFamily="18" charset="0"/>
                <a:cs typeface="Times New Roman" panose="02020603050405020304" pitchFamily="18" charset="0"/>
              </a:rPr>
              <a:t>x,y</a:t>
            </a:r>
            <a:r>
              <a:rPr lang="en-GB" altLang="zh-CN" sz="2000" kern="800" dirty="0">
                <a:latin typeface="Times" panose="02020603050405020304" pitchFamily="18" charset="0"/>
                <a:cs typeface="Times New Roman" panose="02020603050405020304" pitchFamily="18" charset="0"/>
              </a:rPr>
              <a:t>/</a:t>
            </a:r>
            <a:r>
              <a:rPr lang="en-GB" altLang="zh-CN" sz="2000" kern="800" dirty="0" err="1">
                <a:latin typeface="Times" panose="02020603050405020304" pitchFamily="18" charset="0"/>
                <a:cs typeface="Times New Roman" panose="02020603050405020304" pitchFamily="18" charset="0"/>
              </a:rPr>
              <a:t>dE</a:t>
            </a:r>
            <a:r>
              <a:rPr lang="en-GB" altLang="zh-CN" sz="2000" kern="800" dirty="0">
                <a:latin typeface="Times" panose="02020603050405020304" pitchFamily="18" charset="0"/>
                <a:cs typeface="Times New Roman" panose="02020603050405020304" pitchFamily="18" charset="0"/>
              </a:rPr>
              <a:t>, dα</a:t>
            </a:r>
            <a:r>
              <a:rPr lang="en-GB" altLang="zh-CN" sz="2000" kern="800" baseline="-25000" dirty="0" err="1">
                <a:latin typeface="Times" panose="02020603050405020304" pitchFamily="18" charset="0"/>
                <a:cs typeface="Times New Roman" panose="02020603050405020304" pitchFamily="18" charset="0"/>
              </a:rPr>
              <a:t>x,y</a:t>
            </a:r>
            <a:r>
              <a:rPr lang="en-GB" altLang="zh-CN" sz="2000" kern="800" dirty="0">
                <a:latin typeface="Times" panose="02020603050405020304" pitchFamily="18" charset="0"/>
                <a:cs typeface="Times New Roman" panose="02020603050405020304" pitchFamily="18" charset="0"/>
              </a:rPr>
              <a:t>/</a:t>
            </a:r>
            <a:r>
              <a:rPr lang="en-GB" altLang="zh-CN" sz="2000" kern="800" dirty="0" err="1">
                <a:latin typeface="Times" panose="02020603050405020304" pitchFamily="18" charset="0"/>
                <a:cs typeface="Times New Roman" panose="02020603050405020304" pitchFamily="18" charset="0"/>
              </a:rPr>
              <a:t>dE</a:t>
            </a:r>
            <a:r>
              <a:rPr lang="en-GB" altLang="zh-CN" sz="2000" kern="800" dirty="0">
                <a:latin typeface="Times" panose="02020603050405020304" pitchFamily="18" charset="0"/>
                <a:cs typeface="Times New Roman" panose="02020603050405020304" pitchFamily="18" charset="0"/>
              </a:rPr>
              <a:t>) knob, etc. </a:t>
            </a:r>
            <a:endParaRPr lang="zh-CN" altLang="en-US" sz="2000" dirty="0"/>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992" y="2244470"/>
            <a:ext cx="4896544" cy="2912722"/>
          </a:xfrm>
          <a:prstGeom prst="rect">
            <a:avLst/>
          </a:prstGeom>
          <a:noFill/>
          <a:ln>
            <a:noFill/>
          </a:ln>
        </p:spPr>
      </p:pic>
      <p:sp>
        <p:nvSpPr>
          <p:cNvPr id="4" name="矩形 3"/>
          <p:cNvSpPr/>
          <p:nvPr/>
        </p:nvSpPr>
        <p:spPr>
          <a:xfrm>
            <a:off x="272480" y="5235512"/>
            <a:ext cx="9217024" cy="830997"/>
          </a:xfrm>
          <a:prstGeom prst="rect">
            <a:avLst/>
          </a:prstGeom>
        </p:spPr>
        <p:txBody>
          <a:bodyPr wrap="square">
            <a:spAutoFit/>
          </a:bodyPr>
          <a:lstStyle/>
          <a:p>
            <a:pPr algn="just"/>
            <a:r>
              <a:rPr lang="en-GB" altLang="zh-CN" sz="2400" dirty="0" smtClean="0">
                <a:latin typeface="Times" panose="02020603050405020304" pitchFamily="18" charset="0"/>
                <a:cs typeface="Times New Roman" panose="02020603050405020304" pitchFamily="18" charset="0"/>
              </a:rPr>
              <a:t>    The </a:t>
            </a:r>
            <a:r>
              <a:rPr lang="en-GB" altLang="zh-CN" sz="2400" dirty="0">
                <a:latin typeface="Times" panose="02020603050405020304" pitchFamily="18" charset="0"/>
                <a:cs typeface="Times New Roman" panose="02020603050405020304" pitchFamily="18" charset="0"/>
              </a:rPr>
              <a:t>luminosity reduction caused by deviations and multi-bunch instability could be eliminated effectively.</a:t>
            </a:r>
            <a:endParaRPr lang="zh-CN" altLang="en-US" sz="2400" dirty="0"/>
          </a:p>
        </p:txBody>
      </p:sp>
      <p:pic>
        <p:nvPicPr>
          <p:cNvPr id="5" name="图片 4"/>
          <p:cNvPicPr>
            <a:picLocks noChangeAspect="1"/>
          </p:cNvPicPr>
          <p:nvPr/>
        </p:nvPicPr>
        <p:blipFill>
          <a:blip r:embed="rId3"/>
          <a:stretch>
            <a:fillRect/>
          </a:stretch>
        </p:blipFill>
        <p:spPr>
          <a:xfrm>
            <a:off x="66265" y="3286982"/>
            <a:ext cx="4176464" cy="617933"/>
          </a:xfrm>
          <a:prstGeom prst="rect">
            <a:avLst/>
          </a:prstGeom>
        </p:spPr>
      </p:pic>
      <p:sp>
        <p:nvSpPr>
          <p:cNvPr id="6" name="文本框 5"/>
          <p:cNvSpPr txBox="1"/>
          <p:nvPr/>
        </p:nvSpPr>
        <p:spPr>
          <a:xfrm>
            <a:off x="4088904" y="3308017"/>
            <a:ext cx="1368152" cy="461665"/>
          </a:xfrm>
          <a:prstGeom prst="rect">
            <a:avLst/>
          </a:prstGeom>
          <a:noFill/>
        </p:spPr>
        <p:txBody>
          <a:bodyPr wrap="square" rtlCol="0">
            <a:spAutoFit/>
          </a:bodyPr>
          <a:lstStyle/>
          <a:p>
            <a:r>
              <a:rPr lang="en-US" altLang="zh-CN" sz="2400" b="1" dirty="0" smtClean="0">
                <a:solidFill>
                  <a:srgbClr val="FF0000"/>
                </a:solidFill>
              </a:rPr>
              <a:t>×F</a:t>
            </a:r>
            <a:r>
              <a:rPr lang="en-US" altLang="zh-CN" sz="2400" b="1" baseline="-25000" dirty="0" smtClean="0">
                <a:solidFill>
                  <a:srgbClr val="FF0000"/>
                </a:solidFill>
              </a:rPr>
              <a:t>R</a:t>
            </a:r>
            <a:endParaRPr lang="zh-CN" altLang="en-US" sz="2400" b="1" baseline="-25000" dirty="0">
              <a:solidFill>
                <a:srgbClr val="FF0000"/>
              </a:solidFill>
            </a:endParaRPr>
          </a:p>
        </p:txBody>
      </p:sp>
    </p:spTree>
    <p:extLst>
      <p:ext uri="{BB962C8B-B14F-4D97-AF65-F5344CB8AC3E}">
        <p14:creationId xmlns:p14="http://schemas.microsoft.com/office/powerpoint/2010/main" val="6931497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7" name="Rectangle 3"/>
          <p:cNvSpPr>
            <a:spLocks noGrp="1" noChangeArrowheads="1"/>
          </p:cNvSpPr>
          <p:nvPr>
            <p:ph type="body" idx="1"/>
          </p:nvPr>
        </p:nvSpPr>
        <p:spPr>
          <a:xfrm>
            <a:off x="992560" y="2780928"/>
            <a:ext cx="7992442" cy="1025525"/>
          </a:xfrm>
        </p:spPr>
        <p:txBody>
          <a:bodyPr/>
          <a:lstStyle/>
          <a:p>
            <a:pPr marL="495300" indent="-495300">
              <a:lnSpc>
                <a:spcPct val="90000"/>
              </a:lnSpc>
              <a:spcBef>
                <a:spcPct val="20000"/>
              </a:spcBef>
              <a:buClr>
                <a:srgbClr val="800000"/>
              </a:buClr>
              <a:buFont typeface="Wingdings" panose="05000000000000000000" pitchFamily="2" charset="2"/>
              <a:buAutoNum type="arabicPeriod"/>
            </a:pPr>
            <a:r>
              <a:rPr lang="en-US" altLang="zh-CN" sz="3600" dirty="0">
                <a:solidFill>
                  <a:srgbClr val="A50021"/>
                </a:solidFill>
                <a:latin typeface="Comic Sans MS" panose="030F0702030302020204" pitchFamily="66" charset="0"/>
              </a:rPr>
              <a:t> Overview of BEPCII </a:t>
            </a:r>
            <a:r>
              <a:rPr lang="en-US" altLang="zh-CN" sz="3600" dirty="0" smtClean="0">
                <a:solidFill>
                  <a:srgbClr val="A50021"/>
                </a:solidFill>
                <a:latin typeface="Comic Sans MS" panose="030F0702030302020204" pitchFamily="66" charset="0"/>
              </a:rPr>
              <a:t>operation</a:t>
            </a:r>
            <a:endParaRPr lang="en-US" altLang="zh-CN" sz="36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50" name="Rectangle 6"/>
          <p:cNvSpPr>
            <a:spLocks noChangeArrowheads="1"/>
          </p:cNvSpPr>
          <p:nvPr/>
        </p:nvSpPr>
        <p:spPr bwMode="auto">
          <a:xfrm>
            <a:off x="0" y="2781300"/>
            <a:ext cx="990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20000"/>
              </a:spcBef>
            </a:pPr>
            <a:r>
              <a:rPr kumimoji="0" lang="en-US" altLang="zh-CN" sz="3600" b="1" dirty="0">
                <a:solidFill>
                  <a:srgbClr val="A50021"/>
                </a:solidFill>
                <a:latin typeface="Comic Sans MS" panose="030F0702030302020204" pitchFamily="66" charset="0"/>
              </a:rPr>
              <a:t>3. </a:t>
            </a:r>
            <a:r>
              <a:rPr lang="en-US" altLang="zh-CN" sz="3600" b="1" dirty="0">
                <a:solidFill>
                  <a:srgbClr val="A50021"/>
                </a:solidFill>
                <a:effectLst>
                  <a:outerShdw blurRad="38100" dist="38100" dir="2700000" algn="tl">
                    <a:srgbClr val="C0C0C0"/>
                  </a:outerShdw>
                </a:effectLst>
                <a:latin typeface="Comic Sans MS" panose="030F0702030302020204" pitchFamily="66" charset="0"/>
              </a:rPr>
              <a:t>Operation with energy </a:t>
            </a:r>
            <a:r>
              <a:rPr lang="en-US" altLang="zh-CN" sz="3600" b="1" dirty="0" smtClean="0">
                <a:solidFill>
                  <a:srgbClr val="A50021"/>
                </a:solidFill>
                <a:effectLst>
                  <a:outerShdw blurRad="38100" dist="38100" dir="2700000" algn="tl">
                    <a:srgbClr val="C0C0C0"/>
                  </a:outerShdw>
                </a:effectLst>
                <a:latin typeface="Comic Sans MS" panose="030F0702030302020204" pitchFamily="66" charset="0"/>
              </a:rPr>
              <a:t>1.0~2.3GeV</a:t>
            </a:r>
            <a:endParaRPr lang="en-US" altLang="zh-CN" sz="3600" b="1" dirty="0">
              <a:solidFill>
                <a:srgbClr val="A50021"/>
              </a:solidFill>
              <a:effectLst>
                <a:outerShdw blurRad="38100" dist="38100" dir="2700000" algn="tl">
                  <a:srgbClr val="C0C0C0"/>
                </a:outerShdw>
              </a:effectLst>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4488" y="764704"/>
            <a:ext cx="9001000" cy="1938992"/>
          </a:xfrm>
          <a:prstGeom prst="rect">
            <a:avLst/>
          </a:prstGeom>
        </p:spPr>
        <p:txBody>
          <a:bodyPr wrap="square">
            <a:spAutoFit/>
          </a:bodyPr>
          <a:lstStyle/>
          <a:p>
            <a:pPr algn="just"/>
            <a:r>
              <a:rPr lang="en-GB" altLang="zh-CN" sz="2400" kern="800" dirty="0" smtClean="0">
                <a:latin typeface="Times" panose="02020603050405020304" pitchFamily="18" charset="0"/>
                <a:cs typeface="Times New Roman" panose="02020603050405020304" pitchFamily="18" charset="0"/>
              </a:rPr>
              <a:t>    The </a:t>
            </a:r>
            <a:r>
              <a:rPr lang="en-GB" altLang="zh-CN" sz="2400" kern="800" dirty="0">
                <a:latin typeface="Times" panose="02020603050405020304" pitchFamily="18" charset="0"/>
                <a:cs typeface="Times New Roman" panose="02020603050405020304" pitchFamily="18" charset="0"/>
              </a:rPr>
              <a:t>operation energy of BEPCII is decided by the BESIII working plan. The operation energy region of BEPCII is </a:t>
            </a:r>
            <a:r>
              <a:rPr lang="en-GB" altLang="zh-CN" sz="2400" kern="800" dirty="0" smtClean="0">
                <a:latin typeface="Times" panose="02020603050405020304" pitchFamily="18" charset="0"/>
                <a:cs typeface="Times New Roman" panose="02020603050405020304" pitchFamily="18" charset="0"/>
              </a:rPr>
              <a:t>designed from</a:t>
            </a:r>
            <a:r>
              <a:rPr lang="en-GB" altLang="zh-CN" sz="2400" kern="800" dirty="0" smtClean="0">
                <a:solidFill>
                  <a:srgbClr val="0000FF"/>
                </a:solidFill>
                <a:latin typeface="Times" panose="02020603050405020304" pitchFamily="18" charset="0"/>
                <a:cs typeface="Times New Roman" panose="02020603050405020304" pitchFamily="18" charset="0"/>
              </a:rPr>
              <a:t> </a:t>
            </a:r>
            <a:r>
              <a:rPr lang="en-GB" altLang="zh-CN" sz="2400" b="1" kern="800" dirty="0">
                <a:solidFill>
                  <a:srgbClr val="0000FF"/>
                </a:solidFill>
                <a:latin typeface="Times" panose="02020603050405020304" pitchFamily="18" charset="0"/>
                <a:cs typeface="Times New Roman" panose="02020603050405020304" pitchFamily="18" charset="0"/>
              </a:rPr>
              <a:t>1.0 to </a:t>
            </a:r>
            <a:r>
              <a:rPr lang="en-GB" altLang="zh-CN" sz="2400" b="1" kern="800" dirty="0" smtClean="0">
                <a:solidFill>
                  <a:srgbClr val="0000FF"/>
                </a:solidFill>
                <a:latin typeface="Times" panose="02020603050405020304" pitchFamily="18" charset="0"/>
                <a:cs typeface="Times New Roman" panose="02020603050405020304" pitchFamily="18" charset="0"/>
              </a:rPr>
              <a:t>2.1 </a:t>
            </a:r>
            <a:r>
              <a:rPr lang="en-GB" altLang="zh-CN" sz="2400" b="1" kern="800" dirty="0">
                <a:solidFill>
                  <a:srgbClr val="0000FF"/>
                </a:solidFill>
                <a:latin typeface="Times" panose="02020603050405020304" pitchFamily="18" charset="0"/>
                <a:cs typeface="Times New Roman" panose="02020603050405020304" pitchFamily="18" charset="0"/>
              </a:rPr>
              <a:t>GeV</a:t>
            </a:r>
            <a:r>
              <a:rPr lang="en-GB" altLang="zh-CN" sz="2400" kern="800" dirty="0">
                <a:latin typeface="Times" panose="02020603050405020304" pitchFamily="18" charset="0"/>
                <a:cs typeface="Times New Roman" panose="02020603050405020304" pitchFamily="18" charset="0"/>
              </a:rPr>
              <a:t>. Actually, BEPCII has been operated </a:t>
            </a:r>
            <a:r>
              <a:rPr lang="en-GB" altLang="zh-CN" sz="2400" kern="800" dirty="0" smtClean="0">
                <a:latin typeface="Times" panose="02020603050405020304" pitchFamily="18" charset="0"/>
                <a:cs typeface="Times New Roman" panose="02020603050405020304" pitchFamily="18" charset="0"/>
              </a:rPr>
              <a:t>in the </a:t>
            </a:r>
            <a:r>
              <a:rPr lang="en-GB" altLang="zh-CN" sz="2400" kern="800" dirty="0">
                <a:latin typeface="Times" panose="02020603050405020304" pitchFamily="18" charset="0"/>
                <a:cs typeface="Times New Roman" panose="02020603050405020304" pitchFamily="18" charset="0"/>
              </a:rPr>
              <a:t>energy region from </a:t>
            </a:r>
            <a:r>
              <a:rPr lang="en-GB" altLang="zh-CN" sz="2400" b="1" kern="800" dirty="0">
                <a:solidFill>
                  <a:srgbClr val="FF0000"/>
                </a:solidFill>
                <a:latin typeface="Times" panose="02020603050405020304" pitchFamily="18" charset="0"/>
                <a:cs typeface="Times New Roman" panose="02020603050405020304" pitchFamily="18" charset="0"/>
              </a:rPr>
              <a:t>1.0 to </a:t>
            </a:r>
            <a:r>
              <a:rPr lang="en-GB" altLang="zh-CN" sz="2400" b="1" kern="800" dirty="0" smtClean="0">
                <a:solidFill>
                  <a:srgbClr val="FF0000"/>
                </a:solidFill>
                <a:latin typeface="Times" panose="02020603050405020304" pitchFamily="18" charset="0"/>
                <a:cs typeface="Times New Roman" panose="02020603050405020304" pitchFamily="18" charset="0"/>
              </a:rPr>
              <a:t>2.3 </a:t>
            </a:r>
            <a:r>
              <a:rPr lang="en-GB" altLang="zh-CN" sz="2400" b="1" kern="800" dirty="0">
                <a:solidFill>
                  <a:srgbClr val="FF0000"/>
                </a:solidFill>
                <a:latin typeface="Times" panose="02020603050405020304" pitchFamily="18" charset="0"/>
                <a:cs typeface="Times New Roman" panose="02020603050405020304" pitchFamily="18" charset="0"/>
              </a:rPr>
              <a:t>GeV </a:t>
            </a:r>
            <a:r>
              <a:rPr lang="en-GB" altLang="zh-CN" sz="2400" kern="800" dirty="0" smtClean="0">
                <a:latin typeface="Times" panose="02020603050405020304" pitchFamily="18" charset="0"/>
                <a:cs typeface="Times New Roman" panose="02020603050405020304" pitchFamily="18" charset="0"/>
              </a:rPr>
              <a:t>with </a:t>
            </a:r>
            <a:r>
              <a:rPr lang="en-GB" altLang="zh-CN" sz="2400" kern="800" dirty="0">
                <a:latin typeface="Times" panose="02020603050405020304" pitchFamily="18" charset="0"/>
                <a:cs typeface="Times New Roman" panose="02020603050405020304" pitchFamily="18" charset="0"/>
              </a:rPr>
              <a:t>a full energy injection according to the requirements of high energy physics.</a:t>
            </a:r>
            <a:endParaRPr lang="zh-CN" altLang="en-US" sz="2400"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3696"/>
            <a:ext cx="8135938" cy="3038475"/>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6" descr="IMG_42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8044" y="2703696"/>
            <a:ext cx="3816424" cy="300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内容占位符 3" descr="IMG_4202.JPG"/>
          <p:cNvPicPr>
            <a:picLocks noChangeAspect="1"/>
          </p:cNvPicPr>
          <p:nvPr/>
        </p:nvPicPr>
        <p:blipFill>
          <a:blip r:embed="rId4">
            <a:extLst>
              <a:ext uri="{28A0092B-C50C-407E-A947-70E740481C1C}">
                <a14:useLocalDpi xmlns:a14="http://schemas.microsoft.com/office/drawing/2010/main" val="0"/>
              </a:ext>
            </a:extLst>
          </a:blip>
          <a:srcRect l="28865" t="13336" b="13336"/>
          <a:stretch>
            <a:fillRect/>
          </a:stretch>
        </p:blipFill>
        <p:spPr bwMode="auto">
          <a:xfrm>
            <a:off x="6378575" y="2703696"/>
            <a:ext cx="3527425" cy="300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928664" y="5770462"/>
            <a:ext cx="6480720" cy="584775"/>
          </a:xfrm>
          <a:prstGeom prst="rect">
            <a:avLst/>
          </a:prstGeom>
          <a:noFill/>
        </p:spPr>
        <p:txBody>
          <a:bodyPr wrap="square" rtlCol="0">
            <a:spAutoFit/>
          </a:bodyPr>
          <a:lstStyle/>
          <a:p>
            <a:r>
              <a:rPr lang="en-US" altLang="zh-CN" dirty="0" smtClean="0"/>
              <a:t>Status of power supply @2.1-2.3GeV</a:t>
            </a:r>
            <a:endParaRPr lang="zh-CN" altLang="en-US" dirty="0"/>
          </a:p>
        </p:txBody>
      </p:sp>
    </p:spTree>
    <p:extLst>
      <p:ext uri="{BB962C8B-B14F-4D97-AF65-F5344CB8AC3E}">
        <p14:creationId xmlns:p14="http://schemas.microsoft.com/office/powerpoint/2010/main" val="357331246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4488" y="764704"/>
            <a:ext cx="9001000" cy="1569660"/>
          </a:xfrm>
          <a:prstGeom prst="rect">
            <a:avLst/>
          </a:prstGeom>
        </p:spPr>
        <p:txBody>
          <a:bodyPr wrap="square">
            <a:spAutoFit/>
          </a:bodyPr>
          <a:lstStyle/>
          <a:p>
            <a:pPr algn="just"/>
            <a:r>
              <a:rPr lang="en-GB" altLang="zh-CN" sz="2400" kern="800" dirty="0" smtClean="0">
                <a:latin typeface="Times" panose="02020603050405020304" pitchFamily="18" charset="0"/>
                <a:cs typeface="Times New Roman" panose="02020603050405020304" pitchFamily="18" charset="0"/>
              </a:rPr>
              <a:t>    </a:t>
            </a:r>
            <a:r>
              <a:rPr lang="en-GB" altLang="zh-CN" sz="2400" dirty="0"/>
              <a:t>The energy region was separated into three parts: </a:t>
            </a:r>
            <a:r>
              <a:rPr lang="en-GB" altLang="zh-CN" sz="2400" dirty="0">
                <a:solidFill>
                  <a:srgbClr val="0000FF"/>
                </a:solidFill>
              </a:rPr>
              <a:t>from 1.0 GeV to 1.6 GeV, 1.6 GeV to 1.9 GeV and 1.9 GeV to 2.3 GeV</a:t>
            </a:r>
            <a:r>
              <a:rPr lang="en-GB" altLang="zh-CN" sz="2400" dirty="0"/>
              <a:t>. The horizontal </a:t>
            </a:r>
            <a:r>
              <a:rPr lang="en-GB" altLang="zh-CN" sz="2400" b="1" dirty="0">
                <a:solidFill>
                  <a:srgbClr val="FF0000"/>
                </a:solidFill>
              </a:rPr>
              <a:t>Emittance</a:t>
            </a:r>
            <a:r>
              <a:rPr lang="en-GB" altLang="zh-CN" sz="2400" dirty="0"/>
              <a:t> is the key parameter for the low energy </a:t>
            </a:r>
            <a:r>
              <a:rPr lang="en-GB" altLang="zh-CN" sz="2400" dirty="0" smtClean="0"/>
              <a:t>region. </a:t>
            </a:r>
            <a:r>
              <a:rPr lang="en-GB" altLang="zh-CN" sz="2400" b="1" dirty="0" smtClean="0">
                <a:solidFill>
                  <a:srgbClr val="FF0000"/>
                </a:solidFill>
              </a:rPr>
              <a:t>Bunch </a:t>
            </a:r>
            <a:r>
              <a:rPr lang="en-GB" altLang="zh-CN" sz="2400" b="1" dirty="0">
                <a:solidFill>
                  <a:srgbClr val="FF0000"/>
                </a:solidFill>
              </a:rPr>
              <a:t>length</a:t>
            </a:r>
            <a:r>
              <a:rPr lang="en-GB" altLang="zh-CN" sz="2400" dirty="0"/>
              <a:t> is the key parameter for the high </a:t>
            </a:r>
            <a:r>
              <a:rPr lang="en-GB" altLang="zh-CN" sz="2400" dirty="0" smtClean="0"/>
              <a:t>energy region.</a:t>
            </a:r>
            <a:endParaRPr lang="zh-CN" altLang="en-US" sz="2400" dirty="0"/>
          </a:p>
        </p:txBody>
      </p:sp>
      <p:graphicFrame>
        <p:nvGraphicFramePr>
          <p:cNvPr id="7" name="表格 6"/>
          <p:cNvGraphicFramePr>
            <a:graphicFrameLocks noGrp="1"/>
          </p:cNvGraphicFramePr>
          <p:nvPr>
            <p:extLst>
              <p:ext uri="{D42A27DB-BD31-4B8C-83A1-F6EECF244321}">
                <p14:modId xmlns:p14="http://schemas.microsoft.com/office/powerpoint/2010/main" val="2704425646"/>
              </p:ext>
            </p:extLst>
          </p:nvPr>
        </p:nvGraphicFramePr>
        <p:xfrm>
          <a:off x="128464" y="2492896"/>
          <a:ext cx="3168352" cy="1493520"/>
        </p:xfrm>
        <a:graphic>
          <a:graphicData uri="http://schemas.openxmlformats.org/drawingml/2006/table">
            <a:tbl>
              <a:tblPr>
                <a:tableStyleId>{5C22544A-7EE6-4342-B048-85BDC9FD1C3A}</a:tableStyleId>
              </a:tblPr>
              <a:tblGrid>
                <a:gridCol w="1863207"/>
                <a:gridCol w="1305145"/>
              </a:tblGrid>
              <a:tr h="0">
                <a:tc>
                  <a:txBody>
                    <a:bodyPr/>
                    <a:lstStyle/>
                    <a:p>
                      <a:pPr algn="l">
                        <a:spcBef>
                          <a:spcPts val="100"/>
                        </a:spcBef>
                        <a:spcAft>
                          <a:spcPts val="100"/>
                        </a:spcAft>
                      </a:pPr>
                      <a:r>
                        <a:rPr lang="en-GB" sz="1400" kern="800" dirty="0">
                          <a:effectLst/>
                        </a:rPr>
                        <a:t>Parameters</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rPr>
                        <a:t>Values</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rPr>
                        <a:t>Beam energy</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rPr>
                        <a:t>1.0 GeV</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dirty="0">
                          <a:effectLst/>
                          <a:sym typeface="Symbol" panose="05050102010706020507" pitchFamily="18" charset="2"/>
                        </a:rPr>
                        <a:t></a:t>
                      </a:r>
                      <a:r>
                        <a:rPr lang="en-GB" sz="1400" dirty="0">
                          <a:effectLst/>
                        </a:rPr>
                        <a:t> function at IP </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rPr>
                        <a:t>1.0 m/1.2 cm</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rPr>
                        <a:t>Horizontal emittance</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rPr>
                        <a:t>54 nm</a:t>
                      </a:r>
                      <a:r>
                        <a:rPr lang="en-GB" sz="1400">
                          <a:effectLst/>
                          <a:sym typeface="Symbol" panose="05050102010706020507" pitchFamily="18" charset="2"/>
                        </a:rPr>
                        <a:t></a:t>
                      </a:r>
                      <a:r>
                        <a:rPr lang="en-GB" sz="1400">
                          <a:effectLst/>
                        </a:rPr>
                        <a:t>rad</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rPr>
                        <a:t>Working </a:t>
                      </a:r>
                      <a:r>
                        <a:rPr lang="en-GB" sz="1400" kern="800" dirty="0" smtClean="0">
                          <a:effectLst/>
                        </a:rPr>
                        <a:t>point</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rPr>
                        <a:t>6.505/5.580</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rPr>
                        <a:t>Momentum compaction</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rPr>
                        <a:t>0.0286</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a:effectLst/>
                        </a:rPr>
                        <a:t>Natural</a:t>
                      </a:r>
                      <a:r>
                        <a:rPr lang="en-GB" sz="1400" kern="800">
                          <a:effectLst/>
                        </a:rPr>
                        <a:t> </a:t>
                      </a:r>
                      <a:r>
                        <a:rPr lang="en-GB" sz="1400">
                          <a:effectLst/>
                        </a:rPr>
                        <a:t>bunch length</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dirty="0">
                          <a:effectLst/>
                        </a:rPr>
                        <a:t>0.6 cm</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606480707"/>
              </p:ext>
            </p:extLst>
          </p:nvPr>
        </p:nvGraphicFramePr>
        <p:xfrm>
          <a:off x="6609184" y="2492896"/>
          <a:ext cx="3168352" cy="1493520"/>
        </p:xfrm>
        <a:graphic>
          <a:graphicData uri="http://schemas.openxmlformats.org/drawingml/2006/table">
            <a:tbl>
              <a:tblPr>
                <a:tableStyleId>{5C22544A-7EE6-4342-B048-85BDC9FD1C3A}</a:tableStyleId>
              </a:tblPr>
              <a:tblGrid>
                <a:gridCol w="1872208"/>
                <a:gridCol w="1296144"/>
              </a:tblGrid>
              <a:tr h="0">
                <a:tc>
                  <a:txBody>
                    <a:bodyPr/>
                    <a:lstStyle/>
                    <a:p>
                      <a:pPr algn="l">
                        <a:spcBef>
                          <a:spcPts val="100"/>
                        </a:spcBef>
                        <a:spcAft>
                          <a:spcPts val="100"/>
                        </a:spcAft>
                      </a:pPr>
                      <a:r>
                        <a:rPr lang="en-GB" sz="1400" kern="800" dirty="0">
                          <a:effectLst/>
                        </a:rPr>
                        <a:t>Parameters</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rPr>
                        <a:t>Values</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rPr>
                        <a:t>Beam energy</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rPr>
                        <a:t>2.3 GeV</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a:effectLst/>
                          <a:sym typeface="Symbol" panose="05050102010706020507" pitchFamily="18" charset="2"/>
                        </a:rPr>
                        <a:t></a:t>
                      </a:r>
                      <a:r>
                        <a:rPr lang="en-GB" sz="1400">
                          <a:effectLst/>
                        </a:rPr>
                        <a:t> function at IP </a:t>
                      </a:r>
                      <a:r>
                        <a:rPr lang="en-GB" sz="1400" kern="800">
                          <a:effectLst/>
                        </a:rPr>
                        <a:t>b</a:t>
                      </a:r>
                      <a:r>
                        <a:rPr lang="en-GB" sz="1400" kern="800" baseline="-25000">
                          <a:effectLst/>
                        </a:rPr>
                        <a:t>x</a:t>
                      </a:r>
                      <a:r>
                        <a:rPr lang="en-GB" sz="1400" kern="800">
                          <a:effectLst/>
                        </a:rPr>
                        <a:t>/b</a:t>
                      </a:r>
                      <a:r>
                        <a:rPr lang="en-GB" sz="1400" kern="800" baseline="-25000">
                          <a:effectLst/>
                        </a:rPr>
                        <a:t>y</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rPr>
                        <a:t>1.0 m/1.5 cm</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rPr>
                        <a:t>Horizontal emittance</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rPr>
                        <a:t>144 nm</a:t>
                      </a:r>
                      <a:r>
                        <a:rPr lang="en-GB" sz="1400">
                          <a:effectLst/>
                          <a:sym typeface="Symbol" panose="05050102010706020507" pitchFamily="18" charset="2"/>
                        </a:rPr>
                        <a:t></a:t>
                      </a:r>
                      <a:r>
                        <a:rPr lang="en-GB" sz="1400">
                          <a:effectLst/>
                        </a:rPr>
                        <a:t>rad</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rPr>
                        <a:t>Working point u</a:t>
                      </a:r>
                      <a:r>
                        <a:rPr lang="en-GB" sz="1400" kern="800" baseline="-25000">
                          <a:effectLst/>
                        </a:rPr>
                        <a:t>x</a:t>
                      </a:r>
                      <a:r>
                        <a:rPr lang="en-GB" sz="1400" kern="800">
                          <a:effectLst/>
                        </a:rPr>
                        <a:t>/u</a:t>
                      </a:r>
                      <a:r>
                        <a:rPr lang="en-GB" sz="1400" kern="800" baseline="-25000">
                          <a:effectLst/>
                        </a:rPr>
                        <a:t>y</a:t>
                      </a:r>
                      <a:r>
                        <a:rPr lang="en-GB" sz="1400" kern="800">
                          <a:effectLst/>
                        </a:rPr>
                        <a:t> </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rPr>
                        <a:t>7.505/5.580</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rPr>
                        <a:t>Momentum compaction</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rPr>
                        <a:t>0.017</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dirty="0">
                          <a:effectLst/>
                        </a:rPr>
                        <a:t>Natural</a:t>
                      </a:r>
                      <a:r>
                        <a:rPr lang="en-GB" sz="1400" kern="800" dirty="0">
                          <a:effectLst/>
                        </a:rPr>
                        <a:t> </a:t>
                      </a:r>
                      <a:r>
                        <a:rPr lang="en-GB" sz="1400" dirty="0">
                          <a:effectLst/>
                        </a:rPr>
                        <a:t>bunch length</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dirty="0">
                          <a:effectLst/>
                        </a:rPr>
                        <a:t>1.5 cm</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113095630"/>
              </p:ext>
            </p:extLst>
          </p:nvPr>
        </p:nvGraphicFramePr>
        <p:xfrm>
          <a:off x="3368824" y="2492896"/>
          <a:ext cx="3168352" cy="1493520"/>
        </p:xfrm>
        <a:graphic>
          <a:graphicData uri="http://schemas.openxmlformats.org/drawingml/2006/table">
            <a:tbl>
              <a:tblPr>
                <a:tableStyleId>{5C22544A-7EE6-4342-B048-85BDC9FD1C3A}</a:tableStyleId>
              </a:tblPr>
              <a:tblGrid>
                <a:gridCol w="1872208"/>
                <a:gridCol w="1296144"/>
              </a:tblGrid>
              <a:tr h="0">
                <a:tc>
                  <a:txBody>
                    <a:bodyPr/>
                    <a:lstStyle/>
                    <a:p>
                      <a:pPr algn="l">
                        <a:spcBef>
                          <a:spcPts val="100"/>
                        </a:spcBef>
                        <a:spcAft>
                          <a:spcPts val="100"/>
                        </a:spcAft>
                      </a:pPr>
                      <a:r>
                        <a:rPr lang="en-GB" sz="1400" kern="800" dirty="0">
                          <a:effectLst/>
                        </a:rPr>
                        <a:t>Parameters</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a:effectLst/>
                        </a:rPr>
                        <a:t>Values</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rPr>
                        <a:t>Beam energy</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smtClean="0">
                          <a:effectLst/>
                        </a:rPr>
                        <a:t>1.89 </a:t>
                      </a:r>
                      <a:r>
                        <a:rPr lang="en-GB" sz="1400" kern="800" dirty="0">
                          <a:effectLst/>
                        </a:rPr>
                        <a:t>GeV</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a:effectLst/>
                          <a:sym typeface="Symbol" panose="05050102010706020507" pitchFamily="18" charset="2"/>
                        </a:rPr>
                        <a:t></a:t>
                      </a:r>
                      <a:r>
                        <a:rPr lang="en-GB" sz="1400">
                          <a:effectLst/>
                        </a:rPr>
                        <a:t> function at IP </a:t>
                      </a:r>
                      <a:r>
                        <a:rPr lang="en-GB" sz="1400" kern="800">
                          <a:effectLst/>
                        </a:rPr>
                        <a:t>b</a:t>
                      </a:r>
                      <a:r>
                        <a:rPr lang="en-GB" sz="1400" kern="800" baseline="-25000">
                          <a:effectLst/>
                        </a:rPr>
                        <a:t>x</a:t>
                      </a:r>
                      <a:r>
                        <a:rPr lang="en-GB" sz="1400" kern="800">
                          <a:effectLst/>
                        </a:rPr>
                        <a:t>/b</a:t>
                      </a:r>
                      <a:r>
                        <a:rPr lang="en-GB" sz="1400" kern="800" baseline="-25000">
                          <a:effectLst/>
                        </a:rPr>
                        <a:t>y</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rPr>
                        <a:t>1.0 </a:t>
                      </a:r>
                      <a:r>
                        <a:rPr lang="en-GB" sz="1400" kern="800" dirty="0" smtClean="0">
                          <a:effectLst/>
                        </a:rPr>
                        <a:t>m/1.35 </a:t>
                      </a:r>
                      <a:r>
                        <a:rPr lang="en-GB" sz="1400" kern="800" dirty="0">
                          <a:effectLst/>
                        </a:rPr>
                        <a:t>cm</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rPr>
                        <a:t>Horizontal emittance</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smtClean="0">
                          <a:effectLst/>
                        </a:rPr>
                        <a:t>122 </a:t>
                      </a:r>
                      <a:r>
                        <a:rPr lang="en-GB" sz="1400" kern="800" dirty="0" err="1">
                          <a:effectLst/>
                        </a:rPr>
                        <a:t>nm</a:t>
                      </a:r>
                      <a:r>
                        <a:rPr lang="en-GB" sz="1400" dirty="0" err="1">
                          <a:effectLst/>
                          <a:sym typeface="Symbol" panose="05050102010706020507" pitchFamily="18" charset="2"/>
                        </a:rPr>
                        <a:t></a:t>
                      </a:r>
                      <a:r>
                        <a:rPr lang="en-GB" sz="1400" dirty="0" err="1">
                          <a:effectLst/>
                        </a:rPr>
                        <a:t>rad</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a:effectLst/>
                        </a:rPr>
                        <a:t>Working point u</a:t>
                      </a:r>
                      <a:r>
                        <a:rPr lang="en-GB" sz="1400" kern="800" baseline="-25000">
                          <a:effectLst/>
                        </a:rPr>
                        <a:t>x</a:t>
                      </a:r>
                      <a:r>
                        <a:rPr lang="en-GB" sz="1400" kern="800">
                          <a:effectLst/>
                        </a:rPr>
                        <a:t>/u</a:t>
                      </a:r>
                      <a:r>
                        <a:rPr lang="en-GB" sz="1400" kern="800" baseline="-25000">
                          <a:effectLst/>
                        </a:rPr>
                        <a:t>y</a:t>
                      </a:r>
                      <a:r>
                        <a:rPr lang="en-GB" sz="1400" kern="800">
                          <a:effectLst/>
                        </a:rPr>
                        <a:t> </a:t>
                      </a:r>
                      <a:endParaRPr lang="zh-CN" sz="14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a:effectLst/>
                        </a:rPr>
                        <a:t>7.505/5.580</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kern="800" dirty="0">
                          <a:effectLst/>
                        </a:rPr>
                        <a:t>Momentum compaction</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kern="800" dirty="0" smtClean="0">
                          <a:effectLst/>
                        </a:rPr>
                        <a:t>0.018</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Bef>
                          <a:spcPts val="100"/>
                        </a:spcBef>
                        <a:spcAft>
                          <a:spcPts val="100"/>
                        </a:spcAft>
                      </a:pPr>
                      <a:r>
                        <a:rPr lang="en-GB" sz="1400" dirty="0">
                          <a:effectLst/>
                        </a:rPr>
                        <a:t>Natural</a:t>
                      </a:r>
                      <a:r>
                        <a:rPr lang="en-GB" sz="1400" kern="800" dirty="0">
                          <a:effectLst/>
                        </a:rPr>
                        <a:t> </a:t>
                      </a:r>
                      <a:r>
                        <a:rPr lang="en-GB" sz="1400" dirty="0">
                          <a:effectLst/>
                        </a:rPr>
                        <a:t>bunch length</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400" dirty="0" smtClean="0">
                          <a:effectLst/>
                        </a:rPr>
                        <a:t>1.15 </a:t>
                      </a:r>
                      <a:r>
                        <a:rPr lang="en-GB" sz="1400" dirty="0">
                          <a:effectLst/>
                        </a:rPr>
                        <a:t>cm</a:t>
                      </a:r>
                      <a:endParaRPr lang="zh-CN" sz="14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文本框 9"/>
          <p:cNvSpPr txBox="1"/>
          <p:nvPr/>
        </p:nvSpPr>
        <p:spPr>
          <a:xfrm>
            <a:off x="704528" y="3933056"/>
            <a:ext cx="8856984" cy="461665"/>
          </a:xfrm>
          <a:prstGeom prst="rect">
            <a:avLst/>
          </a:prstGeom>
          <a:noFill/>
        </p:spPr>
        <p:txBody>
          <a:bodyPr wrap="square" rtlCol="0">
            <a:spAutoFit/>
          </a:bodyPr>
          <a:lstStyle/>
          <a:p>
            <a:r>
              <a:rPr lang="en-US" altLang="zh-CN" sz="2400" dirty="0" smtClean="0"/>
              <a:t>Low energy                       Medium energy                     High energy</a:t>
            </a:r>
            <a:endParaRPr lang="zh-CN" altLang="en-US" sz="2400" dirty="0"/>
          </a:p>
        </p:txBody>
      </p:sp>
      <p:pic>
        <p:nvPicPr>
          <p:cNvPr id="12" name="图片 11"/>
          <p:cNvPicPr>
            <a:picLocks noChangeAspect="1"/>
          </p:cNvPicPr>
          <p:nvPr/>
        </p:nvPicPr>
        <p:blipFill>
          <a:blip r:embed="rId2"/>
          <a:stretch>
            <a:fillRect/>
          </a:stretch>
        </p:blipFill>
        <p:spPr>
          <a:xfrm>
            <a:off x="2936776" y="4363664"/>
            <a:ext cx="3744416" cy="2369630"/>
          </a:xfrm>
          <a:prstGeom prst="rect">
            <a:avLst/>
          </a:prstGeom>
        </p:spPr>
      </p:pic>
    </p:spTree>
    <p:extLst>
      <p:ext uri="{BB962C8B-B14F-4D97-AF65-F5344CB8AC3E}">
        <p14:creationId xmlns:p14="http://schemas.microsoft.com/office/powerpoint/2010/main" val="186915788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44488" y="1484784"/>
            <a:ext cx="9505056" cy="4362733"/>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lgn="ctr">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charset="0"/>
                <a:cs typeface="宋体" charset="0"/>
              </a:defRPr>
            </a:lvl1pPr>
            <a:lvl2pPr marL="457200" algn="l" rtl="0" fontAlgn="base">
              <a:spcBef>
                <a:spcPct val="0"/>
              </a:spcBef>
              <a:spcAft>
                <a:spcPct val="0"/>
              </a:spcAft>
              <a:defRPr kern="1200">
                <a:solidFill>
                  <a:schemeClr val="tx1"/>
                </a:solidFill>
                <a:latin typeface="Arial" charset="0"/>
                <a:ea typeface="宋体" charset="0"/>
                <a:cs typeface="宋体" charset="0"/>
              </a:defRPr>
            </a:lvl2pPr>
            <a:lvl3pPr marL="914400" algn="l" rtl="0" fontAlgn="base">
              <a:spcBef>
                <a:spcPct val="0"/>
              </a:spcBef>
              <a:spcAft>
                <a:spcPct val="0"/>
              </a:spcAft>
              <a:defRPr kern="1200">
                <a:solidFill>
                  <a:schemeClr val="tx1"/>
                </a:solidFill>
                <a:latin typeface="Arial" charset="0"/>
                <a:ea typeface="宋体" charset="0"/>
                <a:cs typeface="宋体" charset="0"/>
              </a:defRPr>
            </a:lvl3pPr>
            <a:lvl4pPr marL="1371600" algn="l" rtl="0" fontAlgn="base">
              <a:spcBef>
                <a:spcPct val="0"/>
              </a:spcBef>
              <a:spcAft>
                <a:spcPct val="0"/>
              </a:spcAft>
              <a:defRPr kern="1200">
                <a:solidFill>
                  <a:schemeClr val="tx1"/>
                </a:solidFill>
                <a:latin typeface="Arial" charset="0"/>
                <a:ea typeface="宋体" charset="0"/>
                <a:cs typeface="宋体" charset="0"/>
              </a:defRPr>
            </a:lvl4pPr>
            <a:lvl5pPr marL="1828800" algn="l" rtl="0" fontAlgn="base">
              <a:spcBef>
                <a:spcPct val="0"/>
              </a:spcBef>
              <a:spcAft>
                <a:spcPct val="0"/>
              </a:spcAft>
              <a:defRPr kern="1200">
                <a:solidFill>
                  <a:schemeClr val="tx1"/>
                </a:solidFill>
                <a:latin typeface="Arial" charset="0"/>
                <a:ea typeface="宋体" charset="0"/>
                <a:cs typeface="宋体" charset="0"/>
              </a:defRPr>
            </a:lvl5pPr>
            <a:lvl6pPr marL="2286000" algn="l" defTabSz="457200" rtl="0" eaLnBrk="1" latinLnBrk="0" hangingPunct="1">
              <a:defRPr kern="1200">
                <a:solidFill>
                  <a:schemeClr val="tx1"/>
                </a:solidFill>
                <a:latin typeface="Arial" charset="0"/>
                <a:ea typeface="宋体" charset="0"/>
                <a:cs typeface="宋体" charset="0"/>
              </a:defRPr>
            </a:lvl6pPr>
            <a:lvl7pPr marL="2743200" algn="l" defTabSz="457200" rtl="0" eaLnBrk="1" latinLnBrk="0" hangingPunct="1">
              <a:defRPr kern="1200">
                <a:solidFill>
                  <a:schemeClr val="tx1"/>
                </a:solidFill>
                <a:latin typeface="Arial" charset="0"/>
                <a:ea typeface="宋体" charset="0"/>
                <a:cs typeface="宋体" charset="0"/>
              </a:defRPr>
            </a:lvl7pPr>
            <a:lvl8pPr marL="3200400" algn="l" defTabSz="457200" rtl="0" eaLnBrk="1" latinLnBrk="0" hangingPunct="1">
              <a:defRPr kern="1200">
                <a:solidFill>
                  <a:schemeClr val="tx1"/>
                </a:solidFill>
                <a:latin typeface="Arial" charset="0"/>
                <a:ea typeface="宋体" charset="0"/>
                <a:cs typeface="宋体" charset="0"/>
              </a:defRPr>
            </a:lvl8pPr>
            <a:lvl9pPr marL="3657600" algn="l" defTabSz="457200" rtl="0" eaLnBrk="1" latinLnBrk="0" hangingPunct="1">
              <a:defRPr kern="1200">
                <a:solidFill>
                  <a:schemeClr val="tx1"/>
                </a:solidFill>
                <a:latin typeface="Arial" charset="0"/>
                <a:ea typeface="宋体" charset="0"/>
                <a:cs typeface="宋体" charset="0"/>
              </a:defRPr>
            </a:lvl9pPr>
          </a:lstStyle>
          <a:p>
            <a:pPr>
              <a:lnSpc>
                <a:spcPts val="3700"/>
              </a:lnSpc>
              <a:buSzPct val="90000"/>
              <a:buFont typeface="Arial" pitchFamily="34" charset="0"/>
              <a:buChar char="•"/>
            </a:pPr>
            <a:r>
              <a:rPr lang="en-US" altLang="zh-CN" sz="2400" b="1" dirty="0" smtClean="0">
                <a:solidFill>
                  <a:srgbClr val="0000FF"/>
                </a:solidFill>
                <a:latin typeface="+mn-lt"/>
              </a:rPr>
              <a:t> 2009:	</a:t>
            </a:r>
            <a:r>
              <a:rPr lang="en-US" altLang="zh-CN" sz="2400" dirty="0" smtClean="0">
                <a:latin typeface="+mn-lt"/>
              </a:rPr>
              <a:t>	106</a:t>
            </a:r>
            <a:r>
              <a:rPr lang="zh-CN" altLang="en-US" sz="2400" dirty="0" smtClean="0">
                <a:latin typeface="+mn-lt"/>
              </a:rPr>
              <a:t> </a:t>
            </a:r>
            <a:r>
              <a:rPr lang="en-US" altLang="zh-CN" sz="2400" dirty="0" smtClean="0">
                <a:latin typeface="+mn-lt"/>
              </a:rPr>
              <a:t>M</a:t>
            </a:r>
            <a:r>
              <a:rPr lang="zh-CN" altLang="en-US" sz="2400" dirty="0" smtClean="0">
                <a:latin typeface="+mn-lt"/>
              </a:rPr>
              <a:t> </a:t>
            </a:r>
            <a:r>
              <a:rPr lang="en-US" altLang="zh-CN" sz="2400" dirty="0" err="1" smtClean="0">
                <a:latin typeface="+mn-lt"/>
              </a:rPr>
              <a:t>ψ</a:t>
            </a:r>
            <a:r>
              <a:rPr lang="en-GB" altLang="zh-CN" sz="2400" dirty="0" smtClean="0">
                <a:latin typeface="+mn-lt"/>
              </a:rPr>
              <a:t>(</a:t>
            </a:r>
            <a:r>
              <a:rPr lang="en-GB" altLang="zh-CN" sz="2400" dirty="0">
                <a:latin typeface="+mn-lt"/>
              </a:rPr>
              <a:t>2S) </a:t>
            </a:r>
            <a:r>
              <a:rPr lang="en-US" altLang="zh-CN" sz="2400" dirty="0" smtClean="0">
                <a:latin typeface="+mn-lt"/>
              </a:rPr>
              <a:t>,</a:t>
            </a:r>
            <a:r>
              <a:rPr lang="en-US" altLang="zh-CN" sz="2400" dirty="0" smtClean="0">
                <a:solidFill>
                  <a:srgbClr val="FF0000"/>
                </a:solidFill>
                <a:latin typeface="+mn-lt"/>
              </a:rPr>
              <a:t> </a:t>
            </a:r>
            <a:r>
              <a:rPr lang="en-GB" altLang="zh-CN" sz="2400" dirty="0" smtClean="0">
                <a:solidFill>
                  <a:srgbClr val="FF0000"/>
                </a:solidFill>
                <a:latin typeface="+mn-lt"/>
              </a:rPr>
              <a:t> </a:t>
            </a:r>
            <a:r>
              <a:rPr lang="en-GB" altLang="zh-CN" sz="2400" dirty="0" smtClean="0">
                <a:solidFill>
                  <a:srgbClr val="000000"/>
                </a:solidFill>
                <a:latin typeface="+mn-lt"/>
              </a:rPr>
              <a:t>225 M   J/</a:t>
            </a:r>
            <a:r>
              <a:rPr lang="en-GB" altLang="zh-CN" sz="2400" dirty="0" smtClean="0">
                <a:solidFill>
                  <a:srgbClr val="000000"/>
                </a:solidFill>
                <a:latin typeface="+mn-lt"/>
                <a:sym typeface="Symbol" pitchFamily="18" charset="2"/>
              </a:rPr>
              <a:t>ψ</a:t>
            </a:r>
            <a:r>
              <a:rPr lang="en-GB" altLang="zh-CN" sz="2400" dirty="0" smtClean="0">
                <a:solidFill>
                  <a:srgbClr val="FF0000"/>
                </a:solidFill>
                <a:latin typeface="+mn-lt"/>
                <a:sym typeface="Symbol" pitchFamily="18" charset="2"/>
              </a:rPr>
              <a:t> </a:t>
            </a:r>
          </a:p>
          <a:p>
            <a:pPr>
              <a:lnSpc>
                <a:spcPts val="3700"/>
              </a:lnSpc>
              <a:buSzPct val="90000"/>
              <a:buFont typeface="Arial" pitchFamily="34" charset="0"/>
              <a:buChar char="•"/>
            </a:pPr>
            <a:r>
              <a:rPr lang="en-GB" altLang="zh-CN" sz="2400" b="1" dirty="0" smtClean="0">
                <a:solidFill>
                  <a:srgbClr val="0000FF"/>
                </a:solidFill>
                <a:latin typeface="+mn-lt"/>
              </a:rPr>
              <a:t> 2010</a:t>
            </a:r>
            <a:r>
              <a:rPr lang="en-GB" altLang="zh-CN" sz="2400" b="1" dirty="0">
                <a:solidFill>
                  <a:srgbClr val="0000FF"/>
                </a:solidFill>
                <a:latin typeface="+mn-lt"/>
              </a:rPr>
              <a:t>: </a:t>
            </a:r>
            <a:r>
              <a:rPr lang="en-GB" altLang="zh-CN" sz="2400" b="1" dirty="0" smtClean="0">
                <a:solidFill>
                  <a:srgbClr val="0000FF"/>
                </a:solidFill>
                <a:latin typeface="+mn-lt"/>
              </a:rPr>
              <a:t>	</a:t>
            </a:r>
            <a:r>
              <a:rPr lang="en-GB" altLang="zh-CN" sz="2400" dirty="0" smtClean="0">
                <a:latin typeface="+mn-lt"/>
              </a:rPr>
              <a:t>900 </a:t>
            </a:r>
            <a:r>
              <a:rPr lang="en-GB" altLang="zh-CN" sz="2400" dirty="0">
                <a:latin typeface="+mn-lt"/>
              </a:rPr>
              <a:t>pb</a:t>
            </a:r>
            <a:r>
              <a:rPr lang="en-GB" altLang="zh-CN" sz="2400" baseline="30000" dirty="0">
                <a:latin typeface="+mn-lt"/>
              </a:rPr>
              <a:t>-1</a:t>
            </a:r>
            <a:r>
              <a:rPr lang="en-GB" altLang="zh-CN" sz="2400" dirty="0">
                <a:latin typeface="+mn-lt"/>
              </a:rPr>
              <a:t> </a:t>
            </a:r>
            <a:r>
              <a:rPr lang="en-GB" altLang="zh-CN" sz="2400" dirty="0" smtClean="0">
                <a:latin typeface="+mn-lt"/>
                <a:sym typeface="Symbol" pitchFamily="18" charset="2"/>
              </a:rPr>
              <a:t>ψ(</a:t>
            </a:r>
            <a:r>
              <a:rPr lang="en-GB" altLang="zh-CN" sz="2400" dirty="0">
                <a:latin typeface="+mn-lt"/>
                <a:sym typeface="Symbol" pitchFamily="18" charset="2"/>
              </a:rPr>
              <a:t>3770)              </a:t>
            </a:r>
          </a:p>
          <a:p>
            <a:pPr>
              <a:lnSpc>
                <a:spcPts val="3700"/>
              </a:lnSpc>
              <a:buSzPct val="90000"/>
              <a:buFont typeface="Arial" pitchFamily="34" charset="0"/>
              <a:buChar char="•"/>
            </a:pPr>
            <a:r>
              <a:rPr lang="en-GB" altLang="zh-CN" sz="2400" dirty="0">
                <a:latin typeface="+mn-lt"/>
                <a:sym typeface="Symbol" pitchFamily="18" charset="2"/>
              </a:rPr>
              <a:t> </a:t>
            </a:r>
            <a:r>
              <a:rPr lang="en-GB" altLang="zh-CN" sz="2400" b="1" dirty="0">
                <a:solidFill>
                  <a:srgbClr val="0000FF"/>
                </a:solidFill>
                <a:latin typeface="+mn-lt"/>
                <a:sym typeface="Symbol" pitchFamily="18" charset="2"/>
              </a:rPr>
              <a:t>2011</a:t>
            </a:r>
            <a:r>
              <a:rPr lang="en-GB" altLang="zh-CN" sz="2400" b="1" dirty="0" smtClean="0">
                <a:solidFill>
                  <a:srgbClr val="0000FF"/>
                </a:solidFill>
                <a:latin typeface="+mn-lt"/>
                <a:sym typeface="Symbol" pitchFamily="18" charset="2"/>
              </a:rPr>
              <a:t>:</a:t>
            </a:r>
            <a:r>
              <a:rPr lang="en-GB" altLang="zh-CN" sz="2400" dirty="0" smtClean="0">
                <a:latin typeface="+mn-lt"/>
                <a:sym typeface="Symbol" pitchFamily="18" charset="2"/>
              </a:rPr>
              <a:t>		1800 </a:t>
            </a:r>
            <a:r>
              <a:rPr lang="en-GB" altLang="zh-CN" sz="2400" dirty="0">
                <a:latin typeface="+mn-lt"/>
                <a:sym typeface="Symbol" pitchFamily="18" charset="2"/>
              </a:rPr>
              <a:t>pb</a:t>
            </a:r>
            <a:r>
              <a:rPr lang="en-GB" altLang="zh-CN" sz="2400" baseline="30000" dirty="0">
                <a:latin typeface="+mn-lt"/>
                <a:sym typeface="Symbol" pitchFamily="18" charset="2"/>
              </a:rPr>
              <a:t>-</a:t>
            </a:r>
            <a:r>
              <a:rPr lang="en-GB" altLang="zh-CN" sz="2400" baseline="30000" dirty="0" smtClean="0">
                <a:latin typeface="+mn-lt"/>
                <a:sym typeface="Symbol" pitchFamily="18" charset="2"/>
              </a:rPr>
              <a:t>1</a:t>
            </a:r>
            <a:r>
              <a:rPr lang="en-GB" altLang="zh-CN" sz="2400" dirty="0" smtClean="0">
                <a:latin typeface="+mn-lt"/>
                <a:sym typeface="Symbol" pitchFamily="18" charset="2"/>
              </a:rPr>
              <a:t>ψ(</a:t>
            </a:r>
            <a:r>
              <a:rPr lang="en-GB" altLang="zh-CN" sz="2400" dirty="0">
                <a:latin typeface="+mn-lt"/>
                <a:sym typeface="Symbol" pitchFamily="18" charset="2"/>
              </a:rPr>
              <a:t>3770</a:t>
            </a:r>
            <a:r>
              <a:rPr lang="en-GB" altLang="zh-CN" sz="2400" dirty="0" smtClean="0">
                <a:latin typeface="+mn-lt"/>
                <a:sym typeface="Symbol" pitchFamily="18" charset="2"/>
              </a:rPr>
              <a:t>)</a:t>
            </a:r>
            <a:r>
              <a:rPr lang="zh-CN" altLang="en-US" sz="2400" dirty="0" smtClean="0">
                <a:latin typeface="+mn-lt"/>
                <a:sym typeface="Symbol" pitchFamily="18" charset="2"/>
              </a:rPr>
              <a:t> </a:t>
            </a:r>
            <a:r>
              <a:rPr lang="zh-CN" altLang="zh-CN" sz="2400" dirty="0" smtClean="0">
                <a:latin typeface="+mn-lt"/>
                <a:sym typeface="Symbol" pitchFamily="18" charset="2"/>
              </a:rPr>
              <a:t>；</a:t>
            </a:r>
            <a:r>
              <a:rPr lang="en-GB" altLang="zh-CN" sz="2400" dirty="0" smtClean="0">
                <a:latin typeface="+mn-lt"/>
                <a:sym typeface="Symbol" pitchFamily="18" charset="2"/>
              </a:rPr>
              <a:t>470 </a:t>
            </a:r>
            <a:r>
              <a:rPr lang="en-GB" altLang="zh-CN" sz="2400" dirty="0">
                <a:latin typeface="+mn-lt"/>
                <a:sym typeface="Symbol" pitchFamily="18" charset="2"/>
              </a:rPr>
              <a:t>pb</a:t>
            </a:r>
            <a:r>
              <a:rPr lang="en-GB" altLang="zh-CN" sz="2400" baseline="30000" dirty="0">
                <a:latin typeface="+mn-lt"/>
                <a:sym typeface="Symbol" pitchFamily="18" charset="2"/>
              </a:rPr>
              <a:t>-</a:t>
            </a:r>
            <a:r>
              <a:rPr lang="en-GB" altLang="zh-CN" sz="2400" baseline="30000" dirty="0" smtClean="0">
                <a:latin typeface="+mn-lt"/>
                <a:sym typeface="Symbol" pitchFamily="18" charset="2"/>
              </a:rPr>
              <a:t>1</a:t>
            </a:r>
            <a:r>
              <a:rPr lang="en-GB" altLang="zh-CN" sz="2400" dirty="0" smtClean="0">
                <a:latin typeface="+mn-lt"/>
                <a:sym typeface="Symbol" pitchFamily="18" charset="2"/>
              </a:rPr>
              <a:t>@4.01 </a:t>
            </a:r>
            <a:r>
              <a:rPr lang="en-GB" altLang="zh-CN" sz="2400" dirty="0" err="1" smtClean="0">
                <a:latin typeface="+mn-lt"/>
                <a:sym typeface="Symbol" pitchFamily="18" charset="2"/>
              </a:rPr>
              <a:t>GeV</a:t>
            </a:r>
            <a:endParaRPr lang="en-GB" altLang="zh-CN" sz="2400" dirty="0">
              <a:latin typeface="+mn-lt"/>
              <a:sym typeface="Symbol" pitchFamily="18" charset="2"/>
            </a:endParaRPr>
          </a:p>
          <a:p>
            <a:pPr>
              <a:lnSpc>
                <a:spcPts val="3700"/>
              </a:lnSpc>
              <a:buSzPct val="90000"/>
              <a:buFont typeface="Arial" pitchFamily="34" charset="0"/>
              <a:buChar char="•"/>
            </a:pPr>
            <a:r>
              <a:rPr lang="en-GB" altLang="zh-CN" sz="2400" dirty="0">
                <a:latin typeface="+mn-lt"/>
                <a:sym typeface="Symbol" pitchFamily="18" charset="2"/>
              </a:rPr>
              <a:t> </a:t>
            </a:r>
            <a:r>
              <a:rPr lang="en-US" altLang="zh-CN" sz="2400" b="1" dirty="0" smtClean="0">
                <a:solidFill>
                  <a:srgbClr val="0000FF"/>
                </a:solidFill>
                <a:latin typeface="+mn-lt"/>
              </a:rPr>
              <a:t>2012:	</a:t>
            </a:r>
            <a:r>
              <a:rPr lang="en-US" altLang="zh-CN" sz="2400" dirty="0" smtClean="0">
                <a:latin typeface="+mn-lt"/>
              </a:rPr>
              <a:t>	</a:t>
            </a:r>
            <a:r>
              <a:rPr lang="en-US" altLang="zh-CN" sz="2400" dirty="0" smtClean="0">
                <a:latin typeface="+mn-lt"/>
                <a:sym typeface="Symbol" pitchFamily="18" charset="2"/>
              </a:rPr>
              <a:t>0.4 billion ψ(</a:t>
            </a:r>
            <a:r>
              <a:rPr lang="en-US" altLang="zh-CN" sz="2400" dirty="0">
                <a:latin typeface="+mn-lt"/>
                <a:sym typeface="Symbol" pitchFamily="18" charset="2"/>
              </a:rPr>
              <a:t>2S</a:t>
            </a:r>
            <a:r>
              <a:rPr lang="en-US" altLang="zh-CN" sz="2400" dirty="0" smtClean="0">
                <a:latin typeface="+mn-lt"/>
                <a:sym typeface="Symbol" pitchFamily="18" charset="2"/>
              </a:rPr>
              <a:t>)</a:t>
            </a:r>
            <a:r>
              <a:rPr lang="zh-CN" altLang="en-US" sz="2400" dirty="0" smtClean="0">
                <a:latin typeface="+mn-lt"/>
                <a:sym typeface="Symbol" pitchFamily="18" charset="2"/>
              </a:rPr>
              <a:t>; </a:t>
            </a:r>
            <a:r>
              <a:rPr lang="en-US" altLang="zh-CN" sz="2400" dirty="0" smtClean="0">
                <a:latin typeface="+mn-lt"/>
                <a:sym typeface="Symbol" pitchFamily="18" charset="2"/>
              </a:rPr>
              <a:t>1 billion J/</a:t>
            </a:r>
            <a:r>
              <a:rPr lang="en-US" altLang="zh-CN" sz="2400" dirty="0" err="1" smtClean="0">
                <a:latin typeface="+mn-lt"/>
                <a:sym typeface="Symbol" pitchFamily="18" charset="2"/>
              </a:rPr>
              <a:t>ψ</a:t>
            </a:r>
            <a:r>
              <a:rPr lang="en-US" altLang="zh-CN" sz="2400" dirty="0" smtClean="0">
                <a:latin typeface="+mn-lt"/>
                <a:sym typeface="Symbol" pitchFamily="18" charset="2"/>
              </a:rPr>
              <a:t>;</a:t>
            </a:r>
            <a:r>
              <a:rPr lang="zh-CN" altLang="en-US" sz="2400" dirty="0" smtClean="0">
                <a:latin typeface="+mn-lt"/>
                <a:sym typeface="Symbol" pitchFamily="18" charset="2"/>
              </a:rPr>
              <a:t> </a:t>
            </a:r>
            <a:r>
              <a:rPr lang="en-US" altLang="zh-CN" sz="2400" dirty="0">
                <a:latin typeface="+mn-lt"/>
                <a:sym typeface="Symbol" pitchFamily="18" charset="2"/>
              </a:rPr>
              <a:t>100</a:t>
            </a:r>
            <a:r>
              <a:rPr lang="en-GB" altLang="zh-CN" sz="2400" dirty="0">
                <a:latin typeface="+mn-lt"/>
                <a:sym typeface="Symbol" pitchFamily="18" charset="2"/>
              </a:rPr>
              <a:t>pb</a:t>
            </a:r>
            <a:r>
              <a:rPr lang="en-GB" altLang="zh-CN" sz="2400" baseline="30000" dirty="0">
                <a:latin typeface="+mn-lt"/>
                <a:sym typeface="Symbol" pitchFamily="18" charset="2"/>
              </a:rPr>
              <a:t>-1</a:t>
            </a:r>
            <a:r>
              <a:rPr lang="en-US" altLang="zh-CN" sz="2400" dirty="0">
                <a:latin typeface="+mn-lt"/>
                <a:sym typeface="Symbol" pitchFamily="18" charset="2"/>
              </a:rPr>
              <a:t>@</a:t>
            </a:r>
            <a:r>
              <a:rPr lang="en-US" altLang="zh-CN" sz="2400" dirty="0" smtClean="0">
                <a:latin typeface="+mn-lt"/>
                <a:sym typeface="Symbol" pitchFamily="18" charset="2"/>
              </a:rPr>
              <a:t>R</a:t>
            </a:r>
            <a:r>
              <a:rPr lang="zh-CN" altLang="en-US" sz="2400" dirty="0">
                <a:latin typeface="+mn-lt"/>
                <a:sym typeface="Symbol" pitchFamily="18" charset="2"/>
              </a:rPr>
              <a:t> </a:t>
            </a:r>
            <a:r>
              <a:rPr lang="en-US" altLang="zh-CN" sz="2400" dirty="0" smtClean="0">
                <a:latin typeface="+mn-lt"/>
                <a:sym typeface="Symbol" pitchFamily="18" charset="2"/>
              </a:rPr>
              <a:t>value</a:t>
            </a:r>
          </a:p>
          <a:p>
            <a:pPr>
              <a:lnSpc>
                <a:spcPts val="3700"/>
              </a:lnSpc>
              <a:buSzPct val="90000"/>
              <a:buFont typeface="Arial" pitchFamily="34" charset="0"/>
              <a:buChar char="•"/>
            </a:pPr>
            <a:r>
              <a:rPr lang="en-US" altLang="zh-CN" sz="2400" dirty="0" smtClean="0">
                <a:latin typeface="+mn-lt"/>
                <a:sym typeface="Symbol" pitchFamily="18" charset="2"/>
              </a:rPr>
              <a:t> </a:t>
            </a:r>
            <a:r>
              <a:rPr lang="en-US" altLang="zh-CN" sz="2400" b="1" dirty="0" smtClean="0">
                <a:solidFill>
                  <a:srgbClr val="0000FF"/>
                </a:solidFill>
                <a:latin typeface="+mn-lt"/>
                <a:sym typeface="Symbol" pitchFamily="18" charset="2"/>
              </a:rPr>
              <a:t>2013:</a:t>
            </a:r>
            <a:r>
              <a:rPr lang="en-US" altLang="zh-CN" sz="2400" dirty="0" smtClean="0">
                <a:latin typeface="+mn-lt"/>
                <a:sym typeface="Symbol" pitchFamily="18" charset="2"/>
              </a:rPr>
              <a:t>		2.0 fb</a:t>
            </a:r>
            <a:r>
              <a:rPr lang="en-GB" altLang="zh-CN" sz="2400" baseline="30000" dirty="0">
                <a:latin typeface="+mn-lt"/>
                <a:sym typeface="Symbol" pitchFamily="18" charset="2"/>
              </a:rPr>
              <a:t>-1</a:t>
            </a:r>
            <a:r>
              <a:rPr lang="en-US" altLang="zh-CN" sz="2400" dirty="0" smtClean="0">
                <a:latin typeface="+mn-lt"/>
                <a:sym typeface="Symbol" pitchFamily="18" charset="2"/>
              </a:rPr>
              <a:t> Y(4260), 0.5 </a:t>
            </a:r>
            <a:r>
              <a:rPr lang="en-US" altLang="zh-CN" sz="2400" dirty="0" err="1" smtClean="0">
                <a:latin typeface="+mn-lt"/>
                <a:sym typeface="Symbol" pitchFamily="18" charset="2"/>
              </a:rPr>
              <a:t>fb</a:t>
            </a:r>
            <a:r>
              <a:rPr lang="en-GB" altLang="zh-CN" sz="2400" baseline="30000" dirty="0">
                <a:latin typeface="+mn-lt"/>
                <a:sym typeface="Symbol" pitchFamily="18" charset="2"/>
              </a:rPr>
              <a:t>-1</a:t>
            </a:r>
            <a:r>
              <a:rPr lang="en-US" altLang="zh-CN" sz="2400" dirty="0" smtClean="0">
                <a:latin typeface="+mn-lt"/>
                <a:sym typeface="Symbol" pitchFamily="18" charset="2"/>
              </a:rPr>
              <a:t> Y(4360)</a:t>
            </a:r>
            <a:r>
              <a:rPr lang="zh-CN" altLang="en-US" sz="2400" dirty="0" smtClean="0">
                <a:latin typeface="+mn-lt"/>
                <a:sym typeface="Symbol" pitchFamily="18" charset="2"/>
              </a:rPr>
              <a:t>; </a:t>
            </a:r>
            <a:r>
              <a:rPr lang="en-US" altLang="zh-CN" sz="2400" dirty="0" smtClean="0">
                <a:latin typeface="+mn-lt"/>
                <a:sym typeface="Symbol" pitchFamily="18" charset="2"/>
              </a:rPr>
              <a:t>200</a:t>
            </a:r>
            <a:r>
              <a:rPr lang="en-GB" altLang="zh-CN" sz="2400" dirty="0" smtClean="0">
                <a:latin typeface="+mn-lt"/>
                <a:sym typeface="Symbol" pitchFamily="18" charset="2"/>
              </a:rPr>
              <a:t>pb</a:t>
            </a:r>
            <a:r>
              <a:rPr lang="en-GB" altLang="zh-CN" sz="2400" baseline="30000" dirty="0" smtClean="0">
                <a:latin typeface="+mn-lt"/>
                <a:sym typeface="Symbol" pitchFamily="18" charset="2"/>
              </a:rPr>
              <a:t>-1</a:t>
            </a:r>
            <a:r>
              <a:rPr lang="en-US" altLang="zh-CN" sz="2400" dirty="0">
                <a:sym typeface="Symbol" pitchFamily="18" charset="2"/>
              </a:rPr>
              <a:t> </a:t>
            </a:r>
            <a:r>
              <a:rPr lang="en-US" altLang="zh-CN" sz="2400" dirty="0">
                <a:latin typeface="+mj-lt"/>
                <a:sym typeface="Symbol" pitchFamily="18" charset="2"/>
              </a:rPr>
              <a:t>@R</a:t>
            </a:r>
            <a:r>
              <a:rPr lang="zh-CN" altLang="en-US" sz="2400" dirty="0">
                <a:latin typeface="+mj-lt"/>
                <a:sym typeface="Symbol" pitchFamily="18" charset="2"/>
              </a:rPr>
              <a:t> </a:t>
            </a:r>
            <a:r>
              <a:rPr lang="en-US" altLang="zh-CN" sz="2400" dirty="0">
                <a:latin typeface="+mj-lt"/>
                <a:sym typeface="Symbol" pitchFamily="18" charset="2"/>
              </a:rPr>
              <a:t>value</a:t>
            </a:r>
            <a:endParaRPr lang="en-US" altLang="zh-CN" sz="2400" dirty="0" smtClean="0">
              <a:latin typeface="+mj-lt"/>
              <a:sym typeface="Symbol" pitchFamily="18" charset="2"/>
            </a:endParaRPr>
          </a:p>
          <a:p>
            <a:pPr>
              <a:lnSpc>
                <a:spcPts val="3700"/>
              </a:lnSpc>
              <a:buSzPct val="90000"/>
              <a:buFont typeface="Arial" pitchFamily="34" charset="0"/>
              <a:buChar char="•"/>
            </a:pPr>
            <a:r>
              <a:rPr lang="en-US" altLang="zh-CN" sz="2400" b="1" dirty="0" smtClean="0">
                <a:solidFill>
                  <a:srgbClr val="0000FF"/>
                </a:solidFill>
                <a:latin typeface="+mn-lt"/>
                <a:sym typeface="Symbol" pitchFamily="18" charset="2"/>
              </a:rPr>
              <a:t> 2014:	</a:t>
            </a:r>
            <a:r>
              <a:rPr lang="en-US" altLang="zh-CN" sz="2400" dirty="0" smtClean="0">
                <a:latin typeface="+mn-lt"/>
                <a:sym typeface="Symbol" pitchFamily="18" charset="2"/>
              </a:rPr>
              <a:t>	</a:t>
            </a:r>
            <a:r>
              <a:rPr lang="en-US" altLang="zh-TW" sz="2400" dirty="0" smtClean="0">
                <a:latin typeface="+mn-lt"/>
                <a:sym typeface="Symbol" pitchFamily="18" charset="2"/>
              </a:rPr>
              <a:t>780pb</a:t>
            </a:r>
            <a:r>
              <a:rPr lang="en-US" altLang="zh-TW" sz="2400" baseline="30000" dirty="0" smtClean="0">
                <a:latin typeface="+mn-lt"/>
                <a:sym typeface="Symbol" pitchFamily="18" charset="2"/>
              </a:rPr>
              <a:t>-1</a:t>
            </a:r>
            <a:r>
              <a:rPr lang="en-US" altLang="zh-TW" sz="2400" dirty="0" smtClean="0">
                <a:latin typeface="+mn-lt"/>
                <a:sym typeface="Symbol" pitchFamily="18" charset="2"/>
              </a:rPr>
              <a:t>@R value; 500pb</a:t>
            </a:r>
            <a:r>
              <a:rPr lang="en-US" altLang="zh-TW" sz="2400" baseline="30000" dirty="0">
                <a:latin typeface="+mn-lt"/>
                <a:sym typeface="Symbol" pitchFamily="18" charset="2"/>
              </a:rPr>
              <a:t>-</a:t>
            </a:r>
            <a:r>
              <a:rPr lang="en-US" altLang="zh-TW" sz="2400" baseline="30000" dirty="0" smtClean="0">
                <a:latin typeface="+mn-lt"/>
                <a:sym typeface="Symbol" pitchFamily="18" charset="2"/>
              </a:rPr>
              <a:t>1</a:t>
            </a:r>
            <a:r>
              <a:rPr lang="en-US" altLang="zh-TW" sz="2400" dirty="0" smtClean="0">
                <a:latin typeface="+mn-lt"/>
                <a:sym typeface="Symbol" pitchFamily="18" charset="2"/>
              </a:rPr>
              <a:t>@4.6GeV; 1.0fb</a:t>
            </a:r>
            <a:r>
              <a:rPr lang="en-US" altLang="zh-TW" sz="2400" baseline="30000" dirty="0">
                <a:latin typeface="+mn-lt"/>
                <a:sym typeface="Symbol" pitchFamily="18" charset="2"/>
              </a:rPr>
              <a:t>-1</a:t>
            </a:r>
            <a:r>
              <a:rPr lang="en-US" altLang="zh-TW" sz="2400" dirty="0">
                <a:latin typeface="+mn-lt"/>
                <a:sym typeface="Symbol" pitchFamily="18" charset="2"/>
              </a:rPr>
              <a:t>@Y(4420);</a:t>
            </a:r>
          </a:p>
          <a:p>
            <a:pPr>
              <a:lnSpc>
                <a:spcPts val="3700"/>
              </a:lnSpc>
              <a:buSzPct val="90000"/>
            </a:pPr>
            <a:r>
              <a:rPr lang="en-US" altLang="zh-TW" sz="2400" dirty="0">
                <a:latin typeface="+mn-lt"/>
                <a:sym typeface="Symbol" pitchFamily="18" charset="2"/>
              </a:rPr>
              <a:t>        </a:t>
            </a:r>
            <a:r>
              <a:rPr lang="en-US" altLang="zh-TW" sz="2400" dirty="0" smtClean="0">
                <a:latin typeface="+mn-lt"/>
                <a:sym typeface="Symbol" pitchFamily="18" charset="2"/>
              </a:rPr>
              <a:t>     	~</a:t>
            </a:r>
            <a:r>
              <a:rPr lang="en-US" altLang="zh-TW" sz="2400" dirty="0">
                <a:latin typeface="+mn-lt"/>
                <a:sym typeface="Symbol" pitchFamily="18" charset="2"/>
              </a:rPr>
              <a:t>250pb</a:t>
            </a:r>
            <a:r>
              <a:rPr lang="en-US" altLang="zh-TW" sz="2400" baseline="30000" dirty="0">
                <a:latin typeface="+mn-lt"/>
                <a:sym typeface="Symbol" pitchFamily="18" charset="2"/>
              </a:rPr>
              <a:t>-1</a:t>
            </a:r>
            <a:r>
              <a:rPr lang="en-US" altLang="zh-TW" sz="2400" dirty="0">
                <a:latin typeface="+mn-lt"/>
                <a:sym typeface="Symbol" pitchFamily="18" charset="2"/>
              </a:rPr>
              <a:t>@E</a:t>
            </a:r>
            <a:r>
              <a:rPr lang="en-US" altLang="zh-TW" sz="2400" baseline="-25000" dirty="0">
                <a:latin typeface="+mn-lt"/>
                <a:sym typeface="Symbol" pitchFamily="18" charset="2"/>
              </a:rPr>
              <a:t>b</a:t>
            </a:r>
            <a:r>
              <a:rPr lang="en-US" altLang="zh-TW" sz="2400" dirty="0">
                <a:latin typeface="+mn-lt"/>
                <a:sym typeface="Symbol" pitchFamily="18" charset="2"/>
              </a:rPr>
              <a:t>=2.0-2.3GeV</a:t>
            </a:r>
            <a:r>
              <a:rPr lang="en-US" altLang="zh-CN" sz="2400" dirty="0" smtClean="0">
                <a:latin typeface="+mn-lt"/>
                <a:sym typeface="Symbol" pitchFamily="18" charset="2"/>
              </a:rPr>
              <a:t> </a:t>
            </a:r>
          </a:p>
          <a:p>
            <a:pPr>
              <a:lnSpc>
                <a:spcPts val="3700"/>
              </a:lnSpc>
              <a:buSzPct val="90000"/>
              <a:buFont typeface="Arial" pitchFamily="34" charset="0"/>
              <a:buChar char="•"/>
            </a:pPr>
            <a:r>
              <a:rPr lang="zh-CN" altLang="en-US" sz="2400" dirty="0" smtClean="0">
                <a:latin typeface="+mn-lt"/>
                <a:sym typeface="Symbol" pitchFamily="18" charset="2"/>
              </a:rPr>
              <a:t> </a:t>
            </a:r>
            <a:r>
              <a:rPr lang="en-US" altLang="zh-CN" sz="2400" b="1" dirty="0" smtClean="0">
                <a:solidFill>
                  <a:srgbClr val="0000FF"/>
                </a:solidFill>
                <a:latin typeface="+mn-lt"/>
                <a:sym typeface="Symbol" pitchFamily="18" charset="2"/>
              </a:rPr>
              <a:t>2015: </a:t>
            </a:r>
            <a:r>
              <a:rPr lang="en-US" altLang="zh-CN" sz="2400" dirty="0" smtClean="0">
                <a:latin typeface="+mn-lt"/>
                <a:sym typeface="Symbol" pitchFamily="18" charset="2"/>
              </a:rPr>
              <a:t>	100pb</a:t>
            </a:r>
            <a:r>
              <a:rPr lang="en-US" altLang="zh-CN" sz="2400" baseline="30000" dirty="0" smtClean="0">
                <a:latin typeface="+mn-lt"/>
                <a:sym typeface="Symbol" pitchFamily="18" charset="2"/>
              </a:rPr>
              <a:t>-1</a:t>
            </a:r>
            <a:r>
              <a:rPr lang="en-US" altLang="zh-CN" sz="2400" dirty="0" smtClean="0">
                <a:latin typeface="+mn-lt"/>
                <a:sym typeface="Symbol" pitchFamily="18" charset="2"/>
              </a:rPr>
              <a:t>@E</a:t>
            </a:r>
            <a:r>
              <a:rPr lang="en-US" altLang="zh-CN" sz="2400" baseline="-25000" dirty="0" smtClean="0">
                <a:latin typeface="+mn-lt"/>
                <a:sym typeface="Symbol" pitchFamily="18" charset="2"/>
              </a:rPr>
              <a:t>b</a:t>
            </a:r>
            <a:r>
              <a:rPr lang="en-US" altLang="zh-CN" sz="2400" dirty="0" smtClean="0">
                <a:latin typeface="+mn-lt"/>
                <a:sym typeface="Symbol" pitchFamily="18" charset="2"/>
              </a:rPr>
              <a:t>=1.08GeV; 500pb</a:t>
            </a:r>
            <a:r>
              <a:rPr lang="en-US" altLang="zh-CN" sz="2400" baseline="30000" dirty="0" smtClean="0">
                <a:latin typeface="+mn-lt"/>
                <a:sym typeface="Symbol" pitchFamily="18" charset="2"/>
              </a:rPr>
              <a:t>-1</a:t>
            </a:r>
            <a:r>
              <a:rPr lang="en-US" altLang="zh-CN" sz="2400" dirty="0" smtClean="0">
                <a:latin typeface="+mn-lt"/>
                <a:sym typeface="Symbol" pitchFamily="18" charset="2"/>
              </a:rPr>
              <a:t>@R value (1.0-1.6GeV)</a:t>
            </a:r>
          </a:p>
          <a:p>
            <a:pPr>
              <a:lnSpc>
                <a:spcPts val="3700"/>
              </a:lnSpc>
              <a:buSzPct val="90000"/>
              <a:buFont typeface="Arial" pitchFamily="34" charset="0"/>
              <a:buChar char="•"/>
            </a:pPr>
            <a:r>
              <a:rPr lang="en-US" altLang="zh-CN" sz="2400" b="1" dirty="0">
                <a:solidFill>
                  <a:srgbClr val="0000FF"/>
                </a:solidFill>
                <a:latin typeface="+mn-lt"/>
                <a:sym typeface="Symbol" pitchFamily="18" charset="2"/>
              </a:rPr>
              <a:t> </a:t>
            </a:r>
            <a:r>
              <a:rPr lang="en-US" altLang="zh-CN" sz="2400" b="1" dirty="0" smtClean="0">
                <a:solidFill>
                  <a:srgbClr val="0000FF"/>
                </a:solidFill>
                <a:latin typeface="+mn-lt"/>
                <a:sym typeface="Symbol" pitchFamily="18" charset="2"/>
              </a:rPr>
              <a:t>2016: </a:t>
            </a:r>
            <a:r>
              <a:rPr lang="en-US" altLang="zh-CN" sz="2400" dirty="0" smtClean="0">
                <a:latin typeface="+mn-lt"/>
                <a:sym typeface="Symbol" pitchFamily="18" charset="2"/>
              </a:rPr>
              <a:t>	1.5 fb</a:t>
            </a:r>
            <a:r>
              <a:rPr lang="en-US" altLang="zh-CN" sz="2400" baseline="30000" dirty="0" smtClean="0">
                <a:latin typeface="+mn-lt"/>
                <a:sym typeface="Symbol" pitchFamily="18" charset="2"/>
              </a:rPr>
              <a:t>-1</a:t>
            </a:r>
            <a:r>
              <a:rPr lang="en-US" altLang="zh-CN" sz="2400" dirty="0" smtClean="0">
                <a:latin typeface="+mn-lt"/>
                <a:sym typeface="Symbol" pitchFamily="18" charset="2"/>
              </a:rPr>
              <a:t>@Eb=2.09 GeV</a:t>
            </a:r>
          </a:p>
        </p:txBody>
      </p:sp>
      <p:sp>
        <p:nvSpPr>
          <p:cNvPr id="2" name="文本框 1"/>
          <p:cNvSpPr txBox="1"/>
          <p:nvPr/>
        </p:nvSpPr>
        <p:spPr>
          <a:xfrm>
            <a:off x="1928664" y="764704"/>
            <a:ext cx="6408712" cy="584775"/>
          </a:xfrm>
          <a:prstGeom prst="rect">
            <a:avLst/>
          </a:prstGeom>
          <a:noFill/>
        </p:spPr>
        <p:txBody>
          <a:bodyPr wrap="square" rtlCol="0">
            <a:spAutoFit/>
          </a:bodyPr>
          <a:lstStyle/>
          <a:p>
            <a:pPr algn="ctr"/>
            <a:r>
              <a:rPr lang="en-US" altLang="zh-CN" dirty="0" smtClean="0">
                <a:solidFill>
                  <a:srgbClr val="FF0000"/>
                </a:solidFill>
              </a:rPr>
              <a:t>Physics data in the past years</a:t>
            </a:r>
            <a:endParaRPr lang="zh-CN" altLang="en-US" dirty="0">
              <a:solidFill>
                <a:srgbClr val="FF0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079" y="548680"/>
            <a:ext cx="449897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125" y="3789040"/>
            <a:ext cx="4506913"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0992" y="3789040"/>
            <a:ext cx="4356547" cy="264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5"/>
          <a:stretch>
            <a:fillRect/>
          </a:stretch>
        </p:blipFill>
        <p:spPr>
          <a:xfrm>
            <a:off x="4880992" y="548680"/>
            <a:ext cx="4500562" cy="2869485"/>
          </a:xfrm>
          <a:prstGeom prst="rect">
            <a:avLst/>
          </a:prstGeom>
        </p:spPr>
      </p:pic>
      <p:sp>
        <p:nvSpPr>
          <p:cNvPr id="7" name="文本框 6"/>
          <p:cNvSpPr txBox="1"/>
          <p:nvPr/>
        </p:nvSpPr>
        <p:spPr>
          <a:xfrm>
            <a:off x="1496616" y="3284984"/>
            <a:ext cx="7488832" cy="461665"/>
          </a:xfrm>
          <a:prstGeom prst="rect">
            <a:avLst/>
          </a:prstGeom>
          <a:noFill/>
        </p:spPr>
        <p:txBody>
          <a:bodyPr wrap="square" rtlCol="0">
            <a:spAutoFit/>
          </a:bodyPr>
          <a:lstStyle/>
          <a:p>
            <a:r>
              <a:rPr lang="en-US" altLang="zh-CN" sz="2400" dirty="0" smtClean="0"/>
              <a:t>    Beam power                                         Beam Current</a:t>
            </a:r>
            <a:endParaRPr lang="zh-CN" altLang="en-US" sz="2400" dirty="0"/>
          </a:p>
        </p:txBody>
      </p:sp>
      <p:sp>
        <p:nvSpPr>
          <p:cNvPr id="9" name="文本框 8"/>
          <p:cNvSpPr txBox="1"/>
          <p:nvPr/>
        </p:nvSpPr>
        <p:spPr>
          <a:xfrm>
            <a:off x="1352600" y="6332224"/>
            <a:ext cx="7488832" cy="461665"/>
          </a:xfrm>
          <a:prstGeom prst="rect">
            <a:avLst/>
          </a:prstGeom>
          <a:noFill/>
        </p:spPr>
        <p:txBody>
          <a:bodyPr wrap="square" rtlCol="0">
            <a:spAutoFit/>
          </a:bodyPr>
          <a:lstStyle/>
          <a:p>
            <a:r>
              <a:rPr lang="en-US" altLang="zh-CN" sz="2400" dirty="0" smtClean="0"/>
              <a:t>     Bunch number                                     Bunch Current</a:t>
            </a:r>
            <a:endParaRPr lang="zh-CN" altLang="en-US" sz="2400" dirty="0"/>
          </a:p>
        </p:txBody>
      </p:sp>
    </p:spTree>
    <p:extLst>
      <p:ext uri="{BB962C8B-B14F-4D97-AF65-F5344CB8AC3E}">
        <p14:creationId xmlns:p14="http://schemas.microsoft.com/office/powerpoint/2010/main" val="244014233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9999" y="810833"/>
            <a:ext cx="4736976" cy="2899798"/>
          </a:xfrm>
          <a:prstGeom prst="rect">
            <a:avLst/>
          </a:prstGeom>
        </p:spPr>
      </p:pic>
      <p:pic>
        <p:nvPicPr>
          <p:cNvPr id="4" name="图片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984" y="810833"/>
            <a:ext cx="4968552" cy="2853074"/>
          </a:xfrm>
          <a:prstGeom prst="rect">
            <a:avLst/>
          </a:prstGeom>
          <a:noFill/>
          <a:ln>
            <a:noFill/>
          </a:ln>
        </p:spPr>
      </p:pic>
      <p:sp>
        <p:nvSpPr>
          <p:cNvPr id="3" name="矩形 2"/>
          <p:cNvSpPr/>
          <p:nvPr/>
        </p:nvSpPr>
        <p:spPr>
          <a:xfrm>
            <a:off x="344488" y="3573016"/>
            <a:ext cx="9073008" cy="461665"/>
          </a:xfrm>
          <a:prstGeom prst="rect">
            <a:avLst/>
          </a:prstGeom>
        </p:spPr>
        <p:txBody>
          <a:bodyPr wrap="square">
            <a:spAutoFit/>
          </a:bodyPr>
          <a:lstStyle/>
          <a:p>
            <a:pPr algn="ctr"/>
            <a:r>
              <a:rPr lang="en-GB" altLang="zh-CN" sz="2400" dirty="0">
                <a:latin typeface="Times" panose="02020603050405020304" pitchFamily="18" charset="0"/>
                <a:cs typeface="Times New Roman" panose="02020603050405020304" pitchFamily="18" charset="0"/>
              </a:rPr>
              <a:t>The peak luminosity </a:t>
            </a:r>
            <a:r>
              <a:rPr lang="en-GB" altLang="zh-CN" sz="2400" dirty="0" smtClean="0">
                <a:latin typeface="Times" panose="02020603050405020304" pitchFamily="18" charset="0"/>
                <a:cs typeface="Times New Roman" panose="02020603050405020304" pitchFamily="18" charset="0"/>
              </a:rPr>
              <a:t>and scaling laws from </a:t>
            </a:r>
            <a:r>
              <a:rPr lang="en-GB" altLang="zh-CN" sz="2400" dirty="0">
                <a:latin typeface="Times" panose="02020603050405020304" pitchFamily="18" charset="0"/>
                <a:cs typeface="Times New Roman" panose="02020603050405020304" pitchFamily="18" charset="0"/>
              </a:rPr>
              <a:t>1.0 GeV to 2.3 GeV</a:t>
            </a:r>
            <a:endParaRPr lang="zh-CN" altLang="en-US" sz="2400" dirty="0"/>
          </a:p>
        </p:txBody>
      </p:sp>
      <p:pic>
        <p:nvPicPr>
          <p:cNvPr id="5" name="图片 4"/>
          <p:cNvPicPr>
            <a:picLocks noChangeAspect="1"/>
          </p:cNvPicPr>
          <p:nvPr/>
        </p:nvPicPr>
        <p:blipFill>
          <a:blip r:embed="rId4"/>
          <a:stretch>
            <a:fillRect/>
          </a:stretch>
        </p:blipFill>
        <p:spPr>
          <a:xfrm>
            <a:off x="200471" y="4031709"/>
            <a:ext cx="4586503" cy="2694712"/>
          </a:xfrm>
          <a:prstGeom prst="rect">
            <a:avLst/>
          </a:prstGeom>
        </p:spPr>
      </p:pic>
      <p:sp>
        <p:nvSpPr>
          <p:cNvPr id="6" name="矩形 5"/>
          <p:cNvSpPr/>
          <p:nvPr/>
        </p:nvSpPr>
        <p:spPr>
          <a:xfrm>
            <a:off x="4894542" y="4031709"/>
            <a:ext cx="4953000" cy="2616101"/>
          </a:xfrm>
          <a:prstGeom prst="rect">
            <a:avLst/>
          </a:prstGeom>
        </p:spPr>
        <p:txBody>
          <a:bodyPr>
            <a:spAutoFit/>
          </a:bodyPr>
          <a:lstStyle/>
          <a:p>
            <a:pPr algn="just"/>
            <a:r>
              <a:rPr lang="en-GB" altLang="zh-CN" sz="2000" dirty="0" smtClean="0">
                <a:latin typeface="Times" panose="02020603050405020304" pitchFamily="18" charset="0"/>
                <a:cs typeface="Times New Roman" panose="02020603050405020304" pitchFamily="18" charset="0"/>
              </a:rPr>
              <a:t>    </a:t>
            </a:r>
            <a:r>
              <a:rPr lang="en-GB" altLang="zh-CN" sz="2000" b="1" dirty="0" smtClean="0">
                <a:solidFill>
                  <a:srgbClr val="0000FF"/>
                </a:solidFill>
                <a:latin typeface="Times" panose="02020603050405020304" pitchFamily="18" charset="0"/>
                <a:cs typeface="Times New Roman" panose="02020603050405020304" pitchFamily="18" charset="0"/>
              </a:rPr>
              <a:t>For </a:t>
            </a:r>
            <a:r>
              <a:rPr lang="en-GB" altLang="zh-CN" sz="2000" b="1" dirty="0">
                <a:solidFill>
                  <a:srgbClr val="0000FF"/>
                </a:solidFill>
                <a:latin typeface="Times" panose="02020603050405020304" pitchFamily="18" charset="0"/>
                <a:cs typeface="Times New Roman" panose="02020603050405020304" pitchFamily="18" charset="0"/>
              </a:rPr>
              <a:t>the </a:t>
            </a:r>
            <a:r>
              <a:rPr lang="en-GB" altLang="zh-CN" sz="2000" b="1" dirty="0" smtClean="0">
                <a:solidFill>
                  <a:srgbClr val="0000FF"/>
                </a:solidFill>
                <a:latin typeface="Times" panose="02020603050405020304" pitchFamily="18" charset="0"/>
                <a:cs typeface="Times New Roman" panose="02020603050405020304" pitchFamily="18" charset="0"/>
              </a:rPr>
              <a:t>high </a:t>
            </a:r>
            <a:r>
              <a:rPr lang="en-GB" altLang="zh-CN" sz="2000" b="1" dirty="0">
                <a:solidFill>
                  <a:srgbClr val="0000FF"/>
                </a:solidFill>
                <a:latin typeface="Times" panose="02020603050405020304" pitchFamily="18" charset="0"/>
                <a:cs typeface="Times New Roman" panose="02020603050405020304" pitchFamily="18" charset="0"/>
              </a:rPr>
              <a:t>energy region</a:t>
            </a:r>
            <a:r>
              <a:rPr lang="en-GB" altLang="zh-CN" sz="2000" dirty="0">
                <a:latin typeface="Times" panose="02020603050405020304" pitchFamily="18" charset="0"/>
                <a:cs typeface="Times New Roman" panose="02020603050405020304" pitchFamily="18" charset="0"/>
              </a:rPr>
              <a:t> </a:t>
            </a:r>
            <a:r>
              <a:rPr lang="en-GB" altLang="zh-CN" sz="2000" dirty="0" smtClean="0">
                <a:latin typeface="Times" panose="02020603050405020304" pitchFamily="18" charset="0"/>
                <a:cs typeface="Times New Roman" panose="02020603050405020304" pitchFamily="18" charset="0"/>
              </a:rPr>
              <a:t>the beam </a:t>
            </a:r>
            <a:r>
              <a:rPr lang="en-GB" altLang="zh-CN" sz="2000" dirty="0">
                <a:latin typeface="Times" panose="02020603050405020304" pitchFamily="18" charset="0"/>
                <a:cs typeface="Times New Roman" panose="02020603050405020304" pitchFamily="18" charset="0"/>
              </a:rPr>
              <a:t>current had to be decreased due to the limitation of RF power. </a:t>
            </a:r>
            <a:r>
              <a:rPr lang="en-GB" altLang="zh-CN" sz="2000" dirty="0" smtClean="0">
                <a:latin typeface="Times" panose="02020603050405020304" pitchFamily="18" charset="0"/>
                <a:cs typeface="Times New Roman" panose="02020603050405020304" pitchFamily="18" charset="0"/>
              </a:rPr>
              <a:t>The bunch </a:t>
            </a:r>
            <a:r>
              <a:rPr lang="en-GB" altLang="zh-CN" sz="2000" dirty="0">
                <a:latin typeface="Times" panose="02020603050405020304" pitchFamily="18" charset="0"/>
                <a:cs typeface="Times New Roman" panose="02020603050405020304" pitchFamily="18" charset="0"/>
              </a:rPr>
              <a:t>length and emittance could not be well </a:t>
            </a:r>
            <a:r>
              <a:rPr lang="en-GB" altLang="zh-CN" sz="2000" dirty="0" smtClean="0">
                <a:latin typeface="Times" panose="02020603050405020304" pitchFamily="18" charset="0"/>
                <a:cs typeface="Times New Roman" panose="02020603050405020304" pitchFamily="18" charset="0"/>
              </a:rPr>
              <a:t>controlled. </a:t>
            </a:r>
          </a:p>
          <a:p>
            <a:pPr algn="just"/>
            <a:r>
              <a:rPr lang="en-GB" altLang="zh-CN" sz="2000" dirty="0">
                <a:latin typeface="Times" panose="02020603050405020304" pitchFamily="18" charset="0"/>
                <a:cs typeface="Times New Roman" panose="02020603050405020304" pitchFamily="18" charset="0"/>
              </a:rPr>
              <a:t> </a:t>
            </a:r>
            <a:r>
              <a:rPr lang="en-GB" altLang="zh-CN" sz="2000" dirty="0" smtClean="0">
                <a:latin typeface="Times" panose="02020603050405020304" pitchFamily="18" charset="0"/>
                <a:cs typeface="Times New Roman" panose="02020603050405020304" pitchFamily="18" charset="0"/>
              </a:rPr>
              <a:t>   </a:t>
            </a:r>
            <a:r>
              <a:rPr lang="en-GB" altLang="zh-CN" sz="2000" b="1" dirty="0" smtClean="0">
                <a:solidFill>
                  <a:srgbClr val="0000FF"/>
                </a:solidFill>
                <a:latin typeface="Times" panose="02020603050405020304" pitchFamily="18" charset="0"/>
                <a:cs typeface="Times New Roman" panose="02020603050405020304" pitchFamily="18" charset="0"/>
              </a:rPr>
              <a:t>For </a:t>
            </a:r>
            <a:r>
              <a:rPr lang="en-GB" altLang="zh-CN" sz="2000" b="1" dirty="0">
                <a:solidFill>
                  <a:srgbClr val="0000FF"/>
                </a:solidFill>
                <a:latin typeface="Times" panose="02020603050405020304" pitchFamily="18" charset="0"/>
                <a:cs typeface="Times New Roman" panose="02020603050405020304" pitchFamily="18" charset="0"/>
              </a:rPr>
              <a:t>the </a:t>
            </a:r>
            <a:r>
              <a:rPr lang="en-GB" altLang="zh-CN" sz="2000" b="1" dirty="0" smtClean="0">
                <a:solidFill>
                  <a:srgbClr val="0000FF"/>
                </a:solidFill>
                <a:latin typeface="Times" panose="02020603050405020304" pitchFamily="18" charset="0"/>
                <a:cs typeface="Times New Roman" panose="02020603050405020304" pitchFamily="18" charset="0"/>
              </a:rPr>
              <a:t>low </a:t>
            </a:r>
            <a:r>
              <a:rPr lang="en-GB" altLang="zh-CN" sz="2000" b="1" dirty="0">
                <a:solidFill>
                  <a:srgbClr val="0000FF"/>
                </a:solidFill>
                <a:latin typeface="Times" panose="02020603050405020304" pitchFamily="18" charset="0"/>
                <a:cs typeface="Times New Roman" panose="02020603050405020304" pitchFamily="18" charset="0"/>
              </a:rPr>
              <a:t>energy region </a:t>
            </a:r>
            <a:r>
              <a:rPr lang="en-GB" altLang="zh-CN" sz="2000" dirty="0" smtClean="0">
                <a:latin typeface="Times" panose="02020603050405020304" pitchFamily="18" charset="0"/>
                <a:cs typeface="Times New Roman" panose="02020603050405020304" pitchFamily="18" charset="0"/>
              </a:rPr>
              <a:t>the </a:t>
            </a:r>
            <a:r>
              <a:rPr lang="en-GB" altLang="zh-CN" sz="2000" dirty="0">
                <a:latin typeface="Times" panose="02020603050405020304" pitchFamily="18" charset="0"/>
                <a:cs typeface="Times New Roman" panose="02020603050405020304" pitchFamily="18" charset="0"/>
              </a:rPr>
              <a:t>multi-bunch instability was very serious due to longer damping time. The injection efficiency was also affected by the longer damping </a:t>
            </a:r>
            <a:r>
              <a:rPr lang="en-GB" altLang="zh-CN" sz="2000" dirty="0" smtClean="0">
                <a:latin typeface="Times" panose="02020603050405020304" pitchFamily="18" charset="0"/>
                <a:cs typeface="Times New Roman" panose="02020603050405020304" pitchFamily="18" charset="0"/>
              </a:rPr>
              <a:t>time.</a:t>
            </a:r>
            <a:endParaRPr lang="zh-CN" altLang="en-US" sz="2000" dirty="0"/>
          </a:p>
        </p:txBody>
      </p:sp>
    </p:spTree>
    <p:extLst>
      <p:ext uri="{BB962C8B-B14F-4D97-AF65-F5344CB8AC3E}">
        <p14:creationId xmlns:p14="http://schemas.microsoft.com/office/powerpoint/2010/main" val="63787766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50" name="Rectangle 6"/>
          <p:cNvSpPr>
            <a:spLocks noChangeArrowheads="1"/>
          </p:cNvSpPr>
          <p:nvPr/>
        </p:nvSpPr>
        <p:spPr bwMode="auto">
          <a:xfrm>
            <a:off x="0" y="2781300"/>
            <a:ext cx="990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20000"/>
              </a:spcBef>
            </a:pPr>
            <a:r>
              <a:rPr kumimoji="0" lang="en-US" altLang="zh-CN" sz="3600" b="1" dirty="0" smtClean="0">
                <a:solidFill>
                  <a:srgbClr val="A50021"/>
                </a:solidFill>
                <a:latin typeface="Comic Sans MS" panose="030F0702030302020204" pitchFamily="66" charset="0"/>
              </a:rPr>
              <a:t>4. </a:t>
            </a:r>
            <a:r>
              <a:rPr lang="en-US" altLang="zh-CN" sz="3600" b="1" dirty="0" smtClean="0">
                <a:solidFill>
                  <a:srgbClr val="A50021"/>
                </a:solidFill>
                <a:effectLst>
                  <a:outerShdw blurRad="38100" dist="38100" dir="2700000" algn="tl">
                    <a:srgbClr val="C0C0C0"/>
                  </a:outerShdw>
                </a:effectLst>
                <a:latin typeface="Comic Sans MS" panose="030F0702030302020204" pitchFamily="66" charset="0"/>
              </a:rPr>
              <a:t>Synchrotron radiation running</a:t>
            </a:r>
            <a:endParaRPr lang="en-US" altLang="zh-CN" sz="3600" b="1" dirty="0">
              <a:solidFill>
                <a:srgbClr val="A50021"/>
              </a:solidFill>
              <a:effectLst>
                <a:outerShdw blurRad="38100" dist="38100" dir="2700000" algn="tl">
                  <a:srgbClr val="C0C0C0"/>
                </a:outerShdw>
              </a:effectLst>
              <a:latin typeface="Comic Sans MS" panose="030F0702030302020204" pitchFamily="66" charset="0"/>
            </a:endParaRPr>
          </a:p>
        </p:txBody>
      </p:sp>
    </p:spTree>
    <p:extLst>
      <p:ext uri="{BB962C8B-B14F-4D97-AF65-F5344CB8AC3E}">
        <p14:creationId xmlns:p14="http://schemas.microsoft.com/office/powerpoint/2010/main" val="44820242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275203134"/>
              </p:ext>
            </p:extLst>
          </p:nvPr>
        </p:nvGraphicFramePr>
        <p:xfrm>
          <a:off x="272480" y="1577208"/>
          <a:ext cx="4248472" cy="4113904"/>
        </p:xfrm>
        <a:graphic>
          <a:graphicData uri="http://schemas.openxmlformats.org/drawingml/2006/table">
            <a:tbl>
              <a:tblPr>
                <a:tableStyleId>{5C22544A-7EE6-4342-B048-85BDC9FD1C3A}</a:tableStyleId>
              </a:tblPr>
              <a:tblGrid>
                <a:gridCol w="2767944"/>
                <a:gridCol w="1480528"/>
              </a:tblGrid>
              <a:tr h="257119">
                <a:tc>
                  <a:txBody>
                    <a:bodyPr/>
                    <a:lstStyle/>
                    <a:p>
                      <a:pPr algn="l">
                        <a:spcBef>
                          <a:spcPts val="100"/>
                        </a:spcBef>
                        <a:spcAft>
                          <a:spcPts val="100"/>
                        </a:spcAft>
                      </a:pPr>
                      <a:r>
                        <a:rPr lang="en-GB" sz="1600" kern="800" dirty="0">
                          <a:effectLst/>
                        </a:rPr>
                        <a:t>Parameters</a:t>
                      </a:r>
                      <a:endParaRPr lang="zh-CN" sz="16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kern="800">
                          <a:effectLst/>
                        </a:rPr>
                        <a:t>Values</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kern="800">
                          <a:effectLst/>
                        </a:rPr>
                        <a:t>Energy</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kern="800">
                          <a:effectLst/>
                        </a:rPr>
                        <a:t>2.5 GeV</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kern="800">
                          <a:effectLst/>
                        </a:rPr>
                        <a:t>Beam current</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kern="800">
                          <a:effectLst/>
                        </a:rPr>
                        <a:t>250 mA</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kern="800">
                          <a:effectLst/>
                        </a:rPr>
                        <a:t>Circumference</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kern="800">
                          <a:effectLst/>
                        </a:rPr>
                        <a:t>241.13 m</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kern="800">
                          <a:effectLst/>
                        </a:rPr>
                        <a:t>Horizontal emittance</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kern="800">
                          <a:effectLst/>
                        </a:rPr>
                        <a:t>160 nm</a:t>
                      </a:r>
                      <a:r>
                        <a:rPr lang="en-GB" sz="1600">
                          <a:effectLst/>
                          <a:sym typeface="Symbol" panose="05050102010706020507" pitchFamily="18" charset="2"/>
                        </a:rPr>
                        <a:t></a:t>
                      </a:r>
                      <a:r>
                        <a:rPr lang="en-GB" sz="1600">
                          <a:effectLst/>
                        </a:rPr>
                        <a:t>rad</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kern="800">
                          <a:effectLst/>
                        </a:rPr>
                        <a:t>Harmonic  number</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kern="800">
                          <a:effectLst/>
                        </a:rPr>
                        <a:t>402</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kern="800">
                          <a:effectLst/>
                        </a:rPr>
                        <a:t>RF voltage</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kern="800" dirty="0">
                          <a:effectLst/>
                        </a:rPr>
                        <a:t>3.0 MV</a:t>
                      </a:r>
                      <a:endParaRPr lang="zh-CN" sz="16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a:effectLst/>
                        </a:rPr>
                        <a:t>RF frequency</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a:effectLst/>
                        </a:rPr>
                        <a:t>499.8 MHz</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a:effectLst/>
                        </a:rPr>
                        <a:t>RF cavity number</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a:effectLst/>
                        </a:rPr>
                        <a:t>2</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kern="800">
                          <a:effectLst/>
                        </a:rPr>
                        <a:t>Energy loss per turn</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kern="800">
                          <a:effectLst/>
                        </a:rPr>
                        <a:t>336 keV</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dirty="0">
                          <a:effectLst/>
                        </a:rPr>
                        <a:t>Synchrotron radiation power</a:t>
                      </a:r>
                      <a:endParaRPr lang="zh-CN" sz="16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kern="800" dirty="0">
                          <a:effectLst/>
                        </a:rPr>
                        <a:t>84 kW</a:t>
                      </a:r>
                      <a:endParaRPr lang="zh-CN" sz="16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dirty="0">
                          <a:effectLst/>
                        </a:rPr>
                        <a:t>Damping </a:t>
                      </a:r>
                      <a:r>
                        <a:rPr lang="en-GB" sz="1600" dirty="0" smtClean="0">
                          <a:effectLst/>
                        </a:rPr>
                        <a:t>time</a:t>
                      </a:r>
                      <a:endParaRPr lang="zh-CN" sz="16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a:effectLst/>
                        </a:rPr>
                        <a:t>12/12/6 ms</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kern="800" dirty="0">
                          <a:effectLst/>
                        </a:rPr>
                        <a:t>Working </a:t>
                      </a:r>
                      <a:r>
                        <a:rPr lang="en-GB" sz="1600" kern="800" dirty="0" smtClean="0">
                          <a:effectLst/>
                        </a:rPr>
                        <a:t>point</a:t>
                      </a:r>
                      <a:endParaRPr lang="zh-CN" sz="16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kern="800" dirty="0">
                          <a:effectLst/>
                        </a:rPr>
                        <a:t>7.28/5.20</a:t>
                      </a:r>
                      <a:endParaRPr lang="zh-CN" sz="16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a:effectLst/>
                        </a:rPr>
                        <a:t>Natural</a:t>
                      </a:r>
                      <a:r>
                        <a:rPr lang="en-GB" sz="1600" kern="800">
                          <a:effectLst/>
                        </a:rPr>
                        <a:t> energy spread</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a:effectLst/>
                        </a:rPr>
                        <a:t>6.66</a:t>
                      </a:r>
                      <a:r>
                        <a:rPr lang="en-GB" sz="1600">
                          <a:effectLst/>
                          <a:sym typeface="Symbol" panose="05050102010706020507" pitchFamily="18" charset="2"/>
                        </a:rPr>
                        <a:t></a:t>
                      </a:r>
                      <a:r>
                        <a:rPr lang="en-GB" sz="1600">
                          <a:effectLst/>
                        </a:rPr>
                        <a:t>10</a:t>
                      </a:r>
                      <a:r>
                        <a:rPr lang="en-GB" sz="1600" baseline="30000">
                          <a:effectLst/>
                        </a:rPr>
                        <a:t>-4</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kern="800">
                          <a:effectLst/>
                        </a:rPr>
                        <a:t>Momentum compaction</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kern="800">
                          <a:effectLst/>
                        </a:rPr>
                        <a:t>0.0165</a:t>
                      </a:r>
                      <a:endParaRPr lang="zh-CN"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7119">
                <a:tc>
                  <a:txBody>
                    <a:bodyPr/>
                    <a:lstStyle/>
                    <a:p>
                      <a:pPr algn="l">
                        <a:spcBef>
                          <a:spcPts val="100"/>
                        </a:spcBef>
                        <a:spcAft>
                          <a:spcPts val="100"/>
                        </a:spcAft>
                      </a:pPr>
                      <a:r>
                        <a:rPr lang="en-GB" sz="1600" dirty="0">
                          <a:effectLst/>
                        </a:rPr>
                        <a:t>Natural</a:t>
                      </a:r>
                      <a:r>
                        <a:rPr lang="en-GB" sz="1600" kern="800" dirty="0">
                          <a:effectLst/>
                        </a:rPr>
                        <a:t> </a:t>
                      </a:r>
                      <a:r>
                        <a:rPr lang="en-GB" sz="1600" dirty="0">
                          <a:effectLst/>
                        </a:rPr>
                        <a:t>bunch length</a:t>
                      </a:r>
                      <a:endParaRPr lang="zh-CN" sz="16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GB" sz="1600" dirty="0">
                          <a:effectLst/>
                        </a:rPr>
                        <a:t>1.2 cm</a:t>
                      </a:r>
                      <a:endParaRPr lang="zh-CN" sz="16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4" name="Object 8"/>
          <p:cNvGraphicFramePr>
            <a:graphicFrameLocks noChangeAspect="1"/>
          </p:cNvGraphicFramePr>
          <p:nvPr>
            <p:extLst>
              <p:ext uri="{D42A27DB-BD31-4B8C-83A1-F6EECF244321}">
                <p14:modId xmlns:p14="http://schemas.microsoft.com/office/powerpoint/2010/main" val="795606026"/>
              </p:ext>
            </p:extLst>
          </p:nvPr>
        </p:nvGraphicFramePr>
        <p:xfrm>
          <a:off x="4808984" y="1772816"/>
          <a:ext cx="4953000" cy="3722688"/>
        </p:xfrm>
        <a:graphic>
          <a:graphicData uri="http://schemas.openxmlformats.org/presentationml/2006/ole">
            <mc:AlternateContent xmlns:mc="http://schemas.openxmlformats.org/markup-compatibility/2006">
              <mc:Choice xmlns:v="urn:schemas-microsoft-com:vml" Requires="v">
                <p:oleObj spid="_x0000_s787475" name="幻灯片" r:id="rId3" imgW="4571902" imgH="3429082" progId="PowerPoint.Slide.8">
                  <p:embed/>
                </p:oleObj>
              </mc:Choice>
              <mc:Fallback>
                <p:oleObj name="幻灯片" r:id="rId3" imgW="4571902" imgH="3429082"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984" y="1772816"/>
                        <a:ext cx="49530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文本框 2"/>
          <p:cNvSpPr txBox="1"/>
          <p:nvPr/>
        </p:nvSpPr>
        <p:spPr>
          <a:xfrm>
            <a:off x="1856656" y="692696"/>
            <a:ext cx="6120680" cy="584775"/>
          </a:xfrm>
          <a:prstGeom prst="rect">
            <a:avLst/>
          </a:prstGeom>
          <a:noFill/>
        </p:spPr>
        <p:txBody>
          <a:bodyPr wrap="square" rtlCol="0">
            <a:spAutoFit/>
          </a:bodyPr>
          <a:lstStyle/>
          <a:p>
            <a:pPr algn="ctr"/>
            <a:r>
              <a:rPr lang="en-US" altLang="zh-CN" b="1" dirty="0" smtClean="0">
                <a:solidFill>
                  <a:srgbClr val="0000FF"/>
                </a:solidFill>
              </a:rPr>
              <a:t>BSR and beam lines</a:t>
            </a:r>
            <a:endParaRPr lang="zh-CN" altLang="en-US" b="1" dirty="0">
              <a:solidFill>
                <a:srgbClr val="0000FF"/>
              </a:solidFill>
            </a:endParaRPr>
          </a:p>
        </p:txBody>
      </p:sp>
      <p:sp>
        <p:nvSpPr>
          <p:cNvPr id="5" name="矩形 4"/>
          <p:cNvSpPr/>
          <p:nvPr/>
        </p:nvSpPr>
        <p:spPr>
          <a:xfrm>
            <a:off x="200472" y="5733256"/>
            <a:ext cx="9561512" cy="830997"/>
          </a:xfrm>
          <a:prstGeom prst="rect">
            <a:avLst/>
          </a:prstGeom>
        </p:spPr>
        <p:txBody>
          <a:bodyPr wrap="square">
            <a:spAutoFit/>
          </a:bodyPr>
          <a:lstStyle/>
          <a:p>
            <a:r>
              <a:rPr lang="en-GB" altLang="zh-CN" sz="2400" dirty="0" smtClean="0">
                <a:latin typeface="Times" panose="02020603050405020304" pitchFamily="18" charset="0"/>
                <a:cs typeface="Times New Roman" panose="02020603050405020304" pitchFamily="18" charset="0"/>
              </a:rPr>
              <a:t>    There </a:t>
            </a:r>
            <a:r>
              <a:rPr lang="en-GB" altLang="zh-CN" sz="2400" dirty="0">
                <a:latin typeface="Times" panose="02020603050405020304" pitchFamily="18" charset="0"/>
                <a:cs typeface="Times New Roman" panose="02020603050405020304" pitchFamily="18" charset="0"/>
              </a:rPr>
              <a:t>are 14 beam lines including 8 extracted from 5 wigglers in the BSR. Every year, 3 months dedicated experiment time are spent to the users.</a:t>
            </a:r>
            <a:endParaRPr lang="zh-CN" altLang="en-US" sz="2400" dirty="0"/>
          </a:p>
        </p:txBody>
      </p:sp>
    </p:spTree>
    <p:extLst>
      <p:ext uri="{BB962C8B-B14F-4D97-AF65-F5344CB8AC3E}">
        <p14:creationId xmlns:p14="http://schemas.microsoft.com/office/powerpoint/2010/main" val="379398592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889"/>
            <a:ext cx="3434099" cy="2330980"/>
          </a:xfrm>
          <a:prstGeom prst="rect">
            <a:avLst/>
          </a:prstGeom>
          <a:noFill/>
          <a:ln>
            <a:noFill/>
          </a:ln>
        </p:spPr>
      </p:pic>
      <p:pic>
        <p:nvPicPr>
          <p:cNvPr id="6" name="图片 5"/>
          <p:cNvPicPr/>
          <p:nvPr/>
        </p:nvPicPr>
        <p:blipFill>
          <a:blip r:embed="rId3">
            <a:extLst>
              <a:ext uri="{28A0092B-C50C-407E-A947-70E740481C1C}">
                <a14:useLocalDpi xmlns:a14="http://schemas.microsoft.com/office/drawing/2010/main" val="0"/>
              </a:ext>
            </a:extLst>
          </a:blip>
          <a:stretch>
            <a:fillRect/>
          </a:stretch>
        </p:blipFill>
        <p:spPr>
          <a:xfrm>
            <a:off x="4376936" y="1524889"/>
            <a:ext cx="5373166" cy="2330980"/>
          </a:xfrm>
          <a:prstGeom prst="rect">
            <a:avLst/>
          </a:prstGeom>
        </p:spPr>
      </p:pic>
      <p:sp>
        <p:nvSpPr>
          <p:cNvPr id="7" name="矩形 6"/>
          <p:cNvSpPr/>
          <p:nvPr/>
        </p:nvSpPr>
        <p:spPr>
          <a:xfrm>
            <a:off x="178185" y="3989140"/>
            <a:ext cx="9477622" cy="2308324"/>
          </a:xfrm>
          <a:prstGeom prst="rect">
            <a:avLst/>
          </a:prstGeom>
        </p:spPr>
        <p:txBody>
          <a:bodyPr wrap="square">
            <a:spAutoFit/>
          </a:bodyPr>
          <a:lstStyle/>
          <a:p>
            <a:pPr algn="just"/>
            <a:r>
              <a:rPr lang="en-GB" altLang="zh-CN" sz="2400" dirty="0" smtClean="0">
                <a:latin typeface="Times" panose="02020603050405020304" pitchFamily="18" charset="0"/>
                <a:cs typeface="Times New Roman" panose="02020603050405020304" pitchFamily="18" charset="0"/>
              </a:rPr>
              <a:t>    The </a:t>
            </a:r>
            <a:r>
              <a:rPr lang="en-GB" altLang="zh-CN" sz="2400" dirty="0">
                <a:latin typeface="Times" panose="02020603050405020304" pitchFamily="18" charset="0"/>
                <a:cs typeface="Times New Roman" panose="02020603050405020304" pitchFamily="18" charset="0"/>
              </a:rPr>
              <a:t>operation for synchrotron radiation facility was designed as a decay scheme. Beam from </a:t>
            </a:r>
            <a:r>
              <a:rPr lang="en-GB" altLang="zh-CN" sz="2400" dirty="0" err="1">
                <a:latin typeface="Times" panose="02020603050405020304" pitchFamily="18" charset="0"/>
                <a:cs typeface="Times New Roman" panose="02020603050405020304" pitchFamily="18" charset="0"/>
              </a:rPr>
              <a:t>linac</a:t>
            </a:r>
            <a:r>
              <a:rPr lang="en-GB" altLang="zh-CN" sz="2400" dirty="0">
                <a:latin typeface="Times" panose="02020603050405020304" pitchFamily="18" charset="0"/>
                <a:cs typeface="Times New Roman" panose="02020603050405020304" pitchFamily="18" charset="0"/>
              </a:rPr>
              <a:t> was injected into storage ring every 6 hours. The dedicated machine study for top-up operation started in April 2014. With the well control for both injecting beam and circulating beam and well control of radiation dose for both detector and beam stations, top-up operation was realized on </a:t>
            </a:r>
            <a:r>
              <a:rPr lang="en-GB" altLang="zh-CN" sz="2400" dirty="0">
                <a:solidFill>
                  <a:srgbClr val="0000FF"/>
                </a:solidFill>
                <a:latin typeface="Times" panose="02020603050405020304" pitchFamily="18" charset="0"/>
                <a:cs typeface="Times New Roman" panose="02020603050405020304" pitchFamily="18" charset="0"/>
              </a:rPr>
              <a:t>October 27</a:t>
            </a:r>
            <a:r>
              <a:rPr lang="en-GB" altLang="zh-CN" sz="2400" baseline="30000" dirty="0">
                <a:solidFill>
                  <a:srgbClr val="0000FF"/>
                </a:solidFill>
                <a:latin typeface="Times" panose="02020603050405020304" pitchFamily="18" charset="0"/>
                <a:cs typeface="Times New Roman" panose="02020603050405020304" pitchFamily="18" charset="0"/>
              </a:rPr>
              <a:t>th</a:t>
            </a:r>
            <a:r>
              <a:rPr lang="en-GB" altLang="zh-CN" sz="2400" dirty="0">
                <a:solidFill>
                  <a:srgbClr val="0000FF"/>
                </a:solidFill>
                <a:latin typeface="Times" panose="02020603050405020304" pitchFamily="18" charset="0"/>
                <a:cs typeface="Times New Roman" panose="02020603050405020304" pitchFamily="18" charset="0"/>
              </a:rPr>
              <a:t>, 2015</a:t>
            </a:r>
            <a:r>
              <a:rPr lang="en-GB" altLang="zh-CN" sz="2400" dirty="0">
                <a:latin typeface="Times" panose="02020603050405020304" pitchFamily="18" charset="0"/>
                <a:cs typeface="Times New Roman" panose="02020603050405020304" pitchFamily="18" charset="0"/>
              </a:rPr>
              <a:t>.</a:t>
            </a:r>
            <a:endParaRPr lang="zh-CN" altLang="en-US" sz="2400" dirty="0"/>
          </a:p>
        </p:txBody>
      </p:sp>
      <p:sp>
        <p:nvSpPr>
          <p:cNvPr id="8" name="右箭头 7"/>
          <p:cNvSpPr/>
          <p:nvPr/>
        </p:nvSpPr>
        <p:spPr bwMode="auto">
          <a:xfrm>
            <a:off x="3584848" y="2564904"/>
            <a:ext cx="612068" cy="444582"/>
          </a:xfrm>
          <a:prstGeom prst="right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9" name="矩形 8"/>
          <p:cNvSpPr/>
          <p:nvPr/>
        </p:nvSpPr>
        <p:spPr>
          <a:xfrm>
            <a:off x="1100572" y="508032"/>
            <a:ext cx="7632848" cy="1077218"/>
          </a:xfrm>
          <a:prstGeom prst="rect">
            <a:avLst/>
          </a:prstGeom>
        </p:spPr>
        <p:txBody>
          <a:bodyPr wrap="square">
            <a:spAutoFit/>
          </a:bodyPr>
          <a:lstStyle/>
          <a:p>
            <a:pPr algn="ctr"/>
            <a:r>
              <a:rPr lang="en-GB" altLang="zh-CN" kern="800" dirty="0" smtClean="0">
                <a:solidFill>
                  <a:srgbClr val="FF0000"/>
                </a:solidFill>
                <a:latin typeface="Comic Sans MS" panose="030F0702030302020204" pitchFamily="66" charset="0"/>
                <a:cs typeface="Times New Roman" panose="02020603050405020304" pitchFamily="18" charset="0"/>
              </a:rPr>
              <a:t>Top-up operation of BSR was realized on Apr.5, 2016</a:t>
            </a:r>
            <a:endParaRPr lang="zh-CN" altLang="en-US"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78231627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0472" y="4149080"/>
            <a:ext cx="9477622" cy="1938992"/>
          </a:xfrm>
          <a:prstGeom prst="rect">
            <a:avLst/>
          </a:prstGeom>
        </p:spPr>
        <p:txBody>
          <a:bodyPr wrap="square">
            <a:spAutoFit/>
          </a:bodyPr>
          <a:lstStyle/>
          <a:p>
            <a:pPr algn="just"/>
            <a:r>
              <a:rPr lang="en-GB" altLang="zh-CN" sz="2400" dirty="0" smtClean="0">
                <a:latin typeface="Times" panose="02020603050405020304" pitchFamily="18" charset="0"/>
                <a:cs typeface="Times New Roman" panose="02020603050405020304" pitchFamily="18" charset="0"/>
              </a:rPr>
              <a:t>    </a:t>
            </a:r>
            <a:r>
              <a:rPr lang="en-GB" altLang="zh-CN" sz="2400" b="1" dirty="0">
                <a:solidFill>
                  <a:srgbClr val="0000FF"/>
                </a:solidFill>
              </a:rPr>
              <a:t>Parasitic operation </a:t>
            </a:r>
            <a:r>
              <a:rPr lang="en-GB" altLang="zh-CN" sz="2400" dirty="0"/>
              <a:t>with 2 wigglers on was realized in </a:t>
            </a:r>
            <a:r>
              <a:rPr lang="en-GB" altLang="zh-CN" sz="2400" b="1" dirty="0">
                <a:solidFill>
                  <a:srgbClr val="0000FF"/>
                </a:solidFill>
              </a:rPr>
              <a:t>2014</a:t>
            </a:r>
            <a:r>
              <a:rPr lang="en-GB" altLang="zh-CN" sz="2400" dirty="0"/>
              <a:t> after the fine tuning for the luminosity. During the data taking of high energy physics, 9 beam lines of synchrotron radiation facility, which are distributed in the outer ring of BER, could provide synchrotron light for the users without affecting the luminosity.</a:t>
            </a:r>
            <a:endParaRPr lang="zh-CN" altLang="en-US" sz="2400" dirty="0"/>
          </a:p>
        </p:txBody>
      </p:sp>
      <p:sp>
        <p:nvSpPr>
          <p:cNvPr id="9" name="矩形 8"/>
          <p:cNvSpPr/>
          <p:nvPr/>
        </p:nvSpPr>
        <p:spPr>
          <a:xfrm>
            <a:off x="1208584" y="581091"/>
            <a:ext cx="7632848" cy="584775"/>
          </a:xfrm>
          <a:prstGeom prst="rect">
            <a:avLst/>
          </a:prstGeom>
        </p:spPr>
        <p:txBody>
          <a:bodyPr wrap="square">
            <a:spAutoFit/>
          </a:bodyPr>
          <a:lstStyle/>
          <a:p>
            <a:pPr algn="ctr"/>
            <a:r>
              <a:rPr lang="en-GB" altLang="zh-CN" kern="800" dirty="0">
                <a:solidFill>
                  <a:srgbClr val="FF0000"/>
                </a:solidFill>
                <a:cs typeface="Times New Roman" panose="02020603050405020304" pitchFamily="18" charset="0"/>
              </a:rPr>
              <a:t>P</a:t>
            </a:r>
            <a:r>
              <a:rPr lang="en-GB" altLang="zh-CN" kern="800" dirty="0" smtClean="0">
                <a:solidFill>
                  <a:srgbClr val="FF0000"/>
                </a:solidFill>
                <a:cs typeface="Times New Roman" panose="02020603050405020304" pitchFamily="18" charset="0"/>
              </a:rPr>
              <a:t>arasitic operation of collider</a:t>
            </a:r>
            <a:endParaRPr lang="zh-CN" altLang="en-US" dirty="0">
              <a:solidFill>
                <a:srgbClr val="FF0000"/>
              </a:solidFill>
              <a:cs typeface="Times New Roman" panose="02020603050405020304" pitchFamily="18" charset="0"/>
            </a:endParaRPr>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29413" b="5693"/>
          <a:stretch>
            <a:fillRect/>
          </a:stretch>
        </p:blipFill>
        <p:spPr bwMode="auto">
          <a:xfrm>
            <a:off x="704528" y="1385811"/>
            <a:ext cx="4720259" cy="276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p:nvPr/>
        </p:nvPicPr>
        <p:blipFill>
          <a:blip r:embed="rId3" cstate="print">
            <a:extLst>
              <a:ext uri="{28A0092B-C50C-407E-A947-70E740481C1C}">
                <a14:useLocalDpi xmlns:a14="http://schemas.microsoft.com/office/drawing/2010/main" val="0"/>
              </a:ext>
            </a:extLst>
          </a:blip>
          <a:stretch>
            <a:fillRect/>
          </a:stretch>
        </p:blipFill>
        <p:spPr>
          <a:xfrm>
            <a:off x="5817096" y="1385811"/>
            <a:ext cx="3168352" cy="2763269"/>
          </a:xfrm>
          <a:prstGeom prst="rect">
            <a:avLst/>
          </a:prstGeom>
        </p:spPr>
      </p:pic>
    </p:spTree>
    <p:extLst>
      <p:ext uri="{BB962C8B-B14F-4D97-AF65-F5344CB8AC3E}">
        <p14:creationId xmlns:p14="http://schemas.microsoft.com/office/powerpoint/2010/main" val="9855403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_MG_8736-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68" y="1004908"/>
            <a:ext cx="7790688" cy="547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704528" y="459841"/>
            <a:ext cx="8352928" cy="584775"/>
          </a:xfrm>
          <a:prstGeom prst="rect">
            <a:avLst/>
          </a:prstGeom>
          <a:noFill/>
        </p:spPr>
        <p:txBody>
          <a:bodyPr wrap="square" rtlCol="0">
            <a:spAutoFit/>
          </a:bodyPr>
          <a:lstStyle/>
          <a:p>
            <a:pPr algn="ctr"/>
            <a:r>
              <a:rPr lang="zh-CN" altLang="en-US" b="1" dirty="0">
                <a:ea typeface="华文楷体" panose="02010600040101010101" pitchFamily="2" charset="-122"/>
                <a:cs typeface="Times New Roman" panose="02020603050405020304" pitchFamily="18" charset="0"/>
              </a:rPr>
              <a:t>北京正负电子对撞机的三个应用平台</a:t>
            </a:r>
            <a:endParaRPr lang="zh-CN" altLang="en-US" b="1" dirty="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751465757"/>
      </p:ext>
    </p:extLst>
  </p:cSld>
  <p:clrMapOvr>
    <a:masterClrMapping/>
  </p:clrMapOvr>
  <mc:AlternateContent xmlns:mc="http://schemas.openxmlformats.org/markup-compatibility/2006" xmlns:p14="http://schemas.microsoft.com/office/powerpoint/2010/main">
    <mc:Choice Requires="p14">
      <p:transition spd="slow" p14:dur="2000" advTm="305"/>
    </mc:Choice>
    <mc:Fallback xmlns="">
      <p:transition spd="slow" advTm="305"/>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8544" y="2132856"/>
            <a:ext cx="8208912" cy="3428631"/>
          </a:xfrm>
          <a:prstGeom prst="rect">
            <a:avLst/>
          </a:prstGeom>
        </p:spPr>
        <p:txBody>
          <a:bodyPr wrap="square">
            <a:spAutoFit/>
          </a:bodyPr>
          <a:lstStyle/>
          <a:p>
            <a:pPr algn="just"/>
            <a:r>
              <a:rPr lang="en-GB" altLang="zh-CN" sz="2400" kern="800" dirty="0" smtClean="0">
                <a:latin typeface="Times" panose="02020603050405020304" pitchFamily="18" charset="0"/>
                <a:cs typeface="Times New Roman" panose="02020603050405020304" pitchFamily="18" charset="0"/>
              </a:rPr>
              <a:t>    BEPCII </a:t>
            </a:r>
            <a:r>
              <a:rPr lang="en-GB" altLang="zh-CN" sz="2400" kern="800" dirty="0">
                <a:latin typeface="Times" panose="02020603050405020304" pitchFamily="18" charset="0"/>
                <a:cs typeface="Times New Roman" panose="02020603050405020304" pitchFamily="18" charset="0"/>
              </a:rPr>
              <a:t>is now in a good performance for both high energy physics and synchrotron radiation users</a:t>
            </a:r>
            <a:r>
              <a:rPr lang="en-GB" altLang="zh-CN" sz="2400" dirty="0">
                <a:latin typeface="Times" panose="02020603050405020304" pitchFamily="18" charset="0"/>
                <a:cs typeface="Times New Roman" panose="02020603050405020304" pitchFamily="18" charset="0"/>
              </a:rPr>
              <a:t>. </a:t>
            </a:r>
            <a:endParaRPr lang="en-GB" altLang="zh-CN" sz="2400" dirty="0" smtClean="0">
              <a:latin typeface="Times" panose="02020603050405020304" pitchFamily="18" charset="0"/>
              <a:cs typeface="Times New Roman" panose="02020603050405020304" pitchFamily="18" charset="0"/>
            </a:endParaRPr>
          </a:p>
          <a:p>
            <a:pPr algn="just">
              <a:spcBef>
                <a:spcPts val="1200"/>
              </a:spcBef>
              <a:spcAft>
                <a:spcPts val="1200"/>
              </a:spcAft>
            </a:pPr>
            <a:r>
              <a:rPr lang="en-GB" altLang="zh-CN" sz="2400" dirty="0">
                <a:latin typeface="Times" panose="02020603050405020304" pitchFamily="18" charset="0"/>
                <a:cs typeface="Times New Roman" panose="02020603050405020304" pitchFamily="18" charset="0"/>
              </a:rPr>
              <a:t> </a:t>
            </a:r>
            <a:r>
              <a:rPr lang="en-GB" altLang="zh-CN" sz="2400" dirty="0" smtClean="0">
                <a:latin typeface="Times" panose="02020603050405020304" pitchFamily="18" charset="0"/>
                <a:cs typeface="Times New Roman" panose="02020603050405020304" pitchFamily="18" charset="0"/>
              </a:rPr>
              <a:t>   The </a:t>
            </a:r>
            <a:r>
              <a:rPr lang="en-GB" altLang="zh-CN" sz="2400" dirty="0">
                <a:latin typeface="Times" panose="02020603050405020304" pitchFamily="18" charset="0"/>
                <a:cs typeface="Times New Roman" panose="02020603050405020304" pitchFamily="18" charset="0"/>
              </a:rPr>
              <a:t>design luminosity of </a:t>
            </a:r>
            <a:r>
              <a:rPr lang="en-GB" altLang="zh-CN" sz="2400" kern="800" dirty="0">
                <a:latin typeface="Times" panose="02020603050405020304" pitchFamily="18" charset="0"/>
                <a:cs typeface="Times New Roman" panose="02020603050405020304" pitchFamily="18" charset="0"/>
              </a:rPr>
              <a:t>1.0</a:t>
            </a:r>
            <a:r>
              <a:rPr lang="en-GB" altLang="zh-CN" sz="2400" dirty="0">
                <a:latin typeface="Times" panose="02020603050405020304" pitchFamily="18" charset="0"/>
                <a:cs typeface="Times New Roman" panose="02020603050405020304" pitchFamily="18" charset="0"/>
                <a:sym typeface="Symbol" panose="05050102010706020507" pitchFamily="18" charset="2"/>
              </a:rPr>
              <a:t></a:t>
            </a:r>
            <a:r>
              <a:rPr lang="en-GB" altLang="zh-CN" sz="2400" dirty="0">
                <a:latin typeface="Times" panose="02020603050405020304" pitchFamily="18" charset="0"/>
                <a:cs typeface="Times New Roman" panose="02020603050405020304" pitchFamily="18" charset="0"/>
              </a:rPr>
              <a:t>10</a:t>
            </a:r>
            <a:r>
              <a:rPr lang="en-GB" altLang="zh-CN" sz="2400" baseline="30000" dirty="0">
                <a:latin typeface="Times" panose="02020603050405020304" pitchFamily="18" charset="0"/>
                <a:cs typeface="Times New Roman" panose="02020603050405020304" pitchFamily="18" charset="0"/>
              </a:rPr>
              <a:t>33 </a:t>
            </a:r>
            <a:r>
              <a:rPr lang="en-GB" altLang="zh-CN" sz="2400" dirty="0">
                <a:latin typeface="Times" panose="02020603050405020304" pitchFamily="18" charset="0"/>
                <a:cs typeface="Times New Roman" panose="02020603050405020304" pitchFamily="18" charset="0"/>
              </a:rPr>
              <a:t>cm</a:t>
            </a:r>
            <a:r>
              <a:rPr lang="en-GB" altLang="zh-CN" sz="2400" baseline="30000" dirty="0">
                <a:latin typeface="Times" panose="02020603050405020304" pitchFamily="18" charset="0"/>
                <a:cs typeface="Times New Roman" panose="02020603050405020304" pitchFamily="18" charset="0"/>
              </a:rPr>
              <a:t>-2</a:t>
            </a:r>
            <a:r>
              <a:rPr lang="en-GB" altLang="zh-CN" sz="2400" dirty="0">
                <a:latin typeface="Times" panose="02020603050405020304" pitchFamily="18" charset="0"/>
                <a:cs typeface="Times New Roman" panose="02020603050405020304" pitchFamily="18" charset="0"/>
              </a:rPr>
              <a:t>s</a:t>
            </a:r>
            <a:r>
              <a:rPr lang="en-GB" altLang="zh-CN" sz="2400" baseline="30000" dirty="0">
                <a:latin typeface="Times" panose="02020603050405020304" pitchFamily="18" charset="0"/>
                <a:cs typeface="Times New Roman" panose="02020603050405020304" pitchFamily="18" charset="0"/>
              </a:rPr>
              <a:t>-1 </a:t>
            </a:r>
            <a:r>
              <a:rPr lang="en-GB" altLang="zh-CN" sz="2400" dirty="0">
                <a:latin typeface="Times" panose="02020603050405020304" pitchFamily="18" charset="0"/>
                <a:cs typeface="Times New Roman" panose="02020603050405020304" pitchFamily="18" charset="0"/>
              </a:rPr>
              <a:t>has been achieved with continuous efforts of luminosity optimization and hardware improvements. </a:t>
            </a:r>
            <a:endParaRPr lang="en-GB" altLang="zh-CN" sz="2400" dirty="0" smtClean="0">
              <a:latin typeface="Times" panose="02020603050405020304" pitchFamily="18" charset="0"/>
              <a:cs typeface="Times New Roman" panose="02020603050405020304" pitchFamily="18" charset="0"/>
            </a:endParaRPr>
          </a:p>
          <a:p>
            <a:pPr algn="just"/>
            <a:r>
              <a:rPr lang="en-GB" altLang="zh-CN" sz="2400" dirty="0">
                <a:latin typeface="Times" panose="02020603050405020304" pitchFamily="18" charset="0"/>
                <a:cs typeface="Times New Roman" panose="02020603050405020304" pitchFamily="18" charset="0"/>
              </a:rPr>
              <a:t> </a:t>
            </a:r>
            <a:r>
              <a:rPr lang="en-GB" altLang="zh-CN" sz="2400" dirty="0" smtClean="0">
                <a:latin typeface="Times" panose="02020603050405020304" pitchFamily="18" charset="0"/>
                <a:cs typeface="Times New Roman" panose="02020603050405020304" pitchFamily="18" charset="0"/>
              </a:rPr>
              <a:t>   Top-up </a:t>
            </a:r>
            <a:r>
              <a:rPr lang="en-GB" altLang="zh-CN" sz="2400" dirty="0">
                <a:latin typeface="Times" panose="02020603050405020304" pitchFamily="18" charset="0"/>
                <a:cs typeface="Times New Roman" panose="02020603050405020304" pitchFamily="18" charset="0"/>
              </a:rPr>
              <a:t>injection has been realized for synchrotron radiation facility. The top-up operation of the collider is being studied for much higher integral luminosity.</a:t>
            </a:r>
            <a:endParaRPr lang="zh-CN" altLang="en-US" sz="2400" dirty="0"/>
          </a:p>
        </p:txBody>
      </p:sp>
      <p:sp>
        <p:nvSpPr>
          <p:cNvPr id="4" name="Rectangle 2"/>
          <p:cNvSpPr>
            <a:spLocks noChangeArrowheads="1"/>
          </p:cNvSpPr>
          <p:nvPr/>
        </p:nvSpPr>
        <p:spPr bwMode="auto">
          <a:xfrm>
            <a:off x="0" y="1196752"/>
            <a:ext cx="990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20000"/>
              </a:spcBef>
            </a:pPr>
            <a:r>
              <a:rPr kumimoji="0" lang="en-US" altLang="zh-CN" sz="3600" b="1" dirty="0" smtClean="0">
                <a:solidFill>
                  <a:srgbClr val="A50021"/>
                </a:solidFill>
                <a:latin typeface="Comic Sans MS" panose="030F0702030302020204" pitchFamily="66" charset="0"/>
              </a:rPr>
              <a:t>5. </a:t>
            </a:r>
            <a:r>
              <a:rPr kumimoji="0" lang="en-US" altLang="zh-CN" sz="3600" b="1" dirty="0">
                <a:solidFill>
                  <a:srgbClr val="A50021"/>
                </a:solidFill>
                <a:latin typeface="Comic Sans MS" panose="030F0702030302020204" pitchFamily="66" charset="0"/>
              </a:rPr>
              <a:t>Summary</a:t>
            </a:r>
            <a:endParaRPr kumimoji="0" lang="en-US" altLang="zh-CN" sz="3600" b="1" baseline="30000" dirty="0">
              <a:solidFill>
                <a:srgbClr val="A50021"/>
              </a:solidFill>
              <a:latin typeface="Comic Sans MS" panose="030F0702030302020204" pitchFamily="66" charset="0"/>
            </a:endParaRPr>
          </a:p>
        </p:txBody>
      </p:sp>
    </p:spTree>
    <p:extLst>
      <p:ext uri="{BB962C8B-B14F-4D97-AF65-F5344CB8AC3E}">
        <p14:creationId xmlns:p14="http://schemas.microsoft.com/office/powerpoint/2010/main" val="55206492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0" y="2781300"/>
            <a:ext cx="990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1pPr>
            <a:lvl2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2pPr>
            <a:lvl3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3pPr>
            <a:lvl4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4pPr>
            <a:lvl5pPr eaLnBrk="0" hangingPunct="0">
              <a:spcBef>
                <a:spcPct val="0"/>
              </a:spcBef>
              <a:defRPr kumimoji="1"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20000"/>
              </a:spcBef>
            </a:pPr>
            <a:r>
              <a:rPr kumimoji="0" lang="zh-CN" altLang="en-US" sz="6000" b="1" dirty="0" smtClean="0">
                <a:solidFill>
                  <a:srgbClr val="A50021"/>
                </a:solidFill>
                <a:latin typeface="Comic Sans MS" panose="030F0702030302020204" pitchFamily="66" charset="0"/>
              </a:rPr>
              <a:t>谢 谢 ！</a:t>
            </a:r>
            <a:endParaRPr kumimoji="0" lang="en-US" altLang="zh-CN" sz="6000" b="1" baseline="30000" dirty="0">
              <a:solidFill>
                <a:srgbClr val="A50021"/>
              </a:solidFill>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93802" y="764704"/>
            <a:ext cx="4069924" cy="2725660"/>
          </a:xfrm>
          <a:prstGeom prst="rect">
            <a:avLst/>
          </a:prstGeom>
          <a:effectLst>
            <a:glow rad="127000">
              <a:srgbClr val="00B050"/>
            </a:glow>
          </a:effectLst>
        </p:spPr>
      </p:pic>
      <p:pic>
        <p:nvPicPr>
          <p:cNvPr id="5" name="图片 4"/>
          <p:cNvPicPr>
            <a:picLocks noChangeAspect="1"/>
          </p:cNvPicPr>
          <p:nvPr/>
        </p:nvPicPr>
        <p:blipFill>
          <a:blip r:embed="rId3"/>
          <a:stretch>
            <a:fillRect/>
          </a:stretch>
        </p:blipFill>
        <p:spPr>
          <a:xfrm>
            <a:off x="5241032" y="767664"/>
            <a:ext cx="3816424" cy="2722701"/>
          </a:xfrm>
          <a:prstGeom prst="rect">
            <a:avLst/>
          </a:prstGeom>
          <a:effectLst>
            <a:glow rad="127000">
              <a:srgbClr val="00B050"/>
            </a:glow>
          </a:effectLst>
        </p:spPr>
      </p:pic>
      <p:pic>
        <p:nvPicPr>
          <p:cNvPr id="6" name="图片 5"/>
          <p:cNvPicPr>
            <a:picLocks noChangeAspect="1"/>
          </p:cNvPicPr>
          <p:nvPr/>
        </p:nvPicPr>
        <p:blipFill>
          <a:blip r:embed="rId4"/>
          <a:stretch>
            <a:fillRect/>
          </a:stretch>
        </p:blipFill>
        <p:spPr>
          <a:xfrm>
            <a:off x="793802" y="3690952"/>
            <a:ext cx="4069924" cy="2808311"/>
          </a:xfrm>
          <a:prstGeom prst="rect">
            <a:avLst/>
          </a:prstGeom>
          <a:effectLst>
            <a:glow rad="127000">
              <a:srgbClr val="00B050"/>
            </a:glow>
          </a:effectLst>
        </p:spPr>
      </p:pic>
      <p:sp>
        <p:nvSpPr>
          <p:cNvPr id="7173" name="文本框 7"/>
          <p:cNvSpPr txBox="1">
            <a:spLocks noChangeArrowheads="1"/>
          </p:cNvSpPr>
          <p:nvPr/>
        </p:nvSpPr>
        <p:spPr bwMode="auto">
          <a:xfrm>
            <a:off x="2288704" y="-20084"/>
            <a:ext cx="540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rgbClr val="0000FF"/>
                </a:solidFill>
                <a:latin typeface="华文楷体" panose="02010600040101010101" pitchFamily="2" charset="-122"/>
                <a:ea typeface="华文楷体" panose="02010600040101010101" pitchFamily="2" charset="-122"/>
              </a:rPr>
              <a:t>北京同步辐射装置</a:t>
            </a:r>
          </a:p>
        </p:txBody>
      </p:sp>
      <p:pic>
        <p:nvPicPr>
          <p:cNvPr id="9" name="图片 8"/>
          <p:cNvPicPr>
            <a:picLocks noChangeAspect="1"/>
          </p:cNvPicPr>
          <p:nvPr/>
        </p:nvPicPr>
        <p:blipFill>
          <a:blip r:embed="rId5"/>
          <a:stretch>
            <a:fillRect/>
          </a:stretch>
        </p:blipFill>
        <p:spPr>
          <a:xfrm>
            <a:off x="5241032" y="3690952"/>
            <a:ext cx="3816424" cy="2808311"/>
          </a:xfrm>
          <a:prstGeom prst="rect">
            <a:avLst/>
          </a:prstGeom>
          <a:effectLst>
            <a:glow rad="127000">
              <a:srgbClr val="00B050"/>
            </a:glow>
          </a:effectLst>
        </p:spPr>
      </p:pic>
    </p:spTree>
    <p:extLst>
      <p:ext uri="{BB962C8B-B14F-4D97-AF65-F5344CB8AC3E}">
        <p14:creationId xmlns:p14="http://schemas.microsoft.com/office/powerpoint/2010/main" val="4119563598"/>
      </p:ext>
    </p:extLst>
  </p:cSld>
  <p:clrMapOvr>
    <a:masterClrMapping/>
  </p:clrMapOvr>
  <mc:AlternateContent xmlns:mc="http://schemas.openxmlformats.org/markup-compatibility/2006" xmlns:p14="http://schemas.microsoft.com/office/powerpoint/2010/main">
    <mc:Choice Requires="p14">
      <p:transition spd="slow" p14:dur="2000" advTm="228"/>
    </mc:Choice>
    <mc:Fallback xmlns="">
      <p:transition spd="slow" advTm="22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7"/>
          <p:cNvSpPr txBox="1">
            <a:spLocks noChangeArrowheads="1"/>
          </p:cNvSpPr>
          <p:nvPr/>
        </p:nvSpPr>
        <p:spPr bwMode="auto">
          <a:xfrm>
            <a:off x="2288704" y="-30269"/>
            <a:ext cx="540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rgbClr val="0000FF"/>
                </a:solidFill>
                <a:latin typeface="华文楷体" panose="02010600040101010101" pitchFamily="2" charset="-122"/>
                <a:ea typeface="华文楷体" panose="02010600040101010101" pitchFamily="2" charset="-122"/>
              </a:rPr>
              <a:t>北京谱仪</a:t>
            </a:r>
          </a:p>
        </p:txBody>
      </p:sp>
      <p:pic>
        <p:nvPicPr>
          <p:cNvPr id="3" name="图片 2"/>
          <p:cNvPicPr>
            <a:picLocks noChangeAspect="1"/>
          </p:cNvPicPr>
          <p:nvPr/>
        </p:nvPicPr>
        <p:blipFill>
          <a:blip r:embed="rId2"/>
          <a:stretch>
            <a:fillRect/>
          </a:stretch>
        </p:blipFill>
        <p:spPr>
          <a:xfrm>
            <a:off x="4923493" y="770188"/>
            <a:ext cx="4137412" cy="2810163"/>
          </a:xfrm>
          <a:prstGeom prst="rect">
            <a:avLst/>
          </a:prstGeom>
          <a:effectLst>
            <a:glow rad="127000">
              <a:srgbClr val="FFC000"/>
            </a:glow>
          </a:effectLst>
        </p:spPr>
      </p:pic>
      <p:pic>
        <p:nvPicPr>
          <p:cNvPr id="4" name="图片 3"/>
          <p:cNvPicPr>
            <a:picLocks noChangeAspect="1"/>
          </p:cNvPicPr>
          <p:nvPr/>
        </p:nvPicPr>
        <p:blipFill>
          <a:blip r:embed="rId3"/>
          <a:stretch>
            <a:fillRect/>
          </a:stretch>
        </p:blipFill>
        <p:spPr>
          <a:xfrm>
            <a:off x="4923493" y="3781400"/>
            <a:ext cx="4137412" cy="2573268"/>
          </a:xfrm>
          <a:prstGeom prst="rect">
            <a:avLst/>
          </a:prstGeom>
          <a:effectLst>
            <a:glow rad="127000">
              <a:srgbClr val="FFC000"/>
            </a:glow>
            <a:outerShdw blurRad="50800" dist="50800" dir="5400000" algn="ctr" rotWithShape="0">
              <a:srgbClr val="FFC000"/>
            </a:outerShdw>
          </a:effectLst>
        </p:spPr>
      </p:pic>
      <p:pic>
        <p:nvPicPr>
          <p:cNvPr id="9" name="图片 8"/>
          <p:cNvPicPr>
            <a:picLocks noChangeAspect="1"/>
          </p:cNvPicPr>
          <p:nvPr/>
        </p:nvPicPr>
        <p:blipFill>
          <a:blip r:embed="rId4"/>
          <a:stretch>
            <a:fillRect/>
          </a:stretch>
        </p:blipFill>
        <p:spPr>
          <a:xfrm>
            <a:off x="872333" y="3781400"/>
            <a:ext cx="3753036" cy="2573268"/>
          </a:xfrm>
          <a:prstGeom prst="rect">
            <a:avLst/>
          </a:prstGeom>
          <a:effectLst>
            <a:glow rad="127000">
              <a:srgbClr val="FFC000"/>
            </a:glow>
          </a:effectLst>
        </p:spPr>
      </p:pic>
      <p:pic>
        <p:nvPicPr>
          <p:cNvPr id="10" name="图片 9"/>
          <p:cNvPicPr>
            <a:picLocks noChangeAspect="1"/>
          </p:cNvPicPr>
          <p:nvPr/>
        </p:nvPicPr>
        <p:blipFill>
          <a:blip r:embed="rId5"/>
          <a:stretch>
            <a:fillRect/>
          </a:stretch>
        </p:blipFill>
        <p:spPr>
          <a:xfrm>
            <a:off x="848545" y="762584"/>
            <a:ext cx="3776825" cy="2810163"/>
          </a:xfrm>
          <a:prstGeom prst="rect">
            <a:avLst/>
          </a:prstGeom>
          <a:effectLst>
            <a:glow rad="127000">
              <a:srgbClr val="FFC000"/>
            </a:glow>
          </a:effectLst>
        </p:spPr>
      </p:pic>
    </p:spTree>
    <p:extLst>
      <p:ext uri="{BB962C8B-B14F-4D97-AF65-F5344CB8AC3E}">
        <p14:creationId xmlns:p14="http://schemas.microsoft.com/office/powerpoint/2010/main" val="2466766962"/>
      </p:ext>
    </p:extLst>
  </p:cSld>
  <p:clrMapOvr>
    <a:masterClrMapping/>
  </p:clrMapOvr>
  <mc:AlternateContent xmlns:mc="http://schemas.openxmlformats.org/markup-compatibility/2006" xmlns:p14="http://schemas.microsoft.com/office/powerpoint/2010/main">
    <mc:Choice Requires="p14">
      <p:transition spd="slow" p14:dur="2000" advTm="256"/>
    </mc:Choice>
    <mc:Fallback xmlns="">
      <p:transition spd="slow" advTm="25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7"/>
          <p:cNvSpPr txBox="1">
            <a:spLocks noChangeArrowheads="1"/>
          </p:cNvSpPr>
          <p:nvPr/>
        </p:nvSpPr>
        <p:spPr bwMode="auto">
          <a:xfrm>
            <a:off x="2289174" y="0"/>
            <a:ext cx="540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rgbClr val="0000FF"/>
                </a:solidFill>
                <a:latin typeface="华文楷体" panose="02010600040101010101" pitchFamily="2" charset="-122"/>
                <a:ea typeface="华文楷体" panose="02010600040101010101" pitchFamily="2" charset="-122"/>
              </a:rPr>
              <a:t>北京试验束装置</a:t>
            </a:r>
          </a:p>
        </p:txBody>
      </p:sp>
      <p:pic>
        <p:nvPicPr>
          <p:cNvPr id="2" name="图片 1"/>
          <p:cNvPicPr>
            <a:picLocks noChangeAspect="1"/>
          </p:cNvPicPr>
          <p:nvPr/>
        </p:nvPicPr>
        <p:blipFill>
          <a:blip r:embed="rId2"/>
          <a:stretch>
            <a:fillRect/>
          </a:stretch>
        </p:blipFill>
        <p:spPr>
          <a:xfrm>
            <a:off x="758449" y="3861049"/>
            <a:ext cx="3969058" cy="2658299"/>
          </a:xfrm>
          <a:prstGeom prst="rect">
            <a:avLst/>
          </a:prstGeom>
          <a:effectLst>
            <a:glow rad="127000">
              <a:srgbClr val="00B050"/>
            </a:glow>
          </a:effectLst>
        </p:spPr>
      </p:pic>
      <p:pic>
        <p:nvPicPr>
          <p:cNvPr id="5" name="图片 4"/>
          <p:cNvPicPr>
            <a:picLocks noChangeAspect="1"/>
          </p:cNvPicPr>
          <p:nvPr/>
        </p:nvPicPr>
        <p:blipFill>
          <a:blip r:embed="rId3"/>
          <a:stretch>
            <a:fillRect/>
          </a:stretch>
        </p:blipFill>
        <p:spPr>
          <a:xfrm>
            <a:off x="4989512" y="770187"/>
            <a:ext cx="4137412" cy="2810163"/>
          </a:xfrm>
          <a:prstGeom prst="rect">
            <a:avLst/>
          </a:prstGeom>
          <a:effectLst>
            <a:glow rad="127000">
              <a:srgbClr val="00B050"/>
            </a:glow>
          </a:effectLst>
        </p:spPr>
      </p:pic>
      <p:pic>
        <p:nvPicPr>
          <p:cNvPr id="6" name="图片 5"/>
          <p:cNvPicPr>
            <a:picLocks noChangeAspect="1"/>
          </p:cNvPicPr>
          <p:nvPr/>
        </p:nvPicPr>
        <p:blipFill>
          <a:blip r:embed="rId4"/>
          <a:stretch>
            <a:fillRect/>
          </a:stretch>
        </p:blipFill>
        <p:spPr>
          <a:xfrm>
            <a:off x="765818" y="770186"/>
            <a:ext cx="3969058" cy="2810163"/>
          </a:xfrm>
          <a:prstGeom prst="rect">
            <a:avLst/>
          </a:prstGeom>
          <a:effectLst>
            <a:glow rad="127000">
              <a:srgbClr val="00B050"/>
            </a:glow>
          </a:effectLst>
        </p:spPr>
      </p:pic>
      <p:pic>
        <p:nvPicPr>
          <p:cNvPr id="7" name="图片 6"/>
          <p:cNvPicPr>
            <a:picLocks noChangeAspect="1"/>
          </p:cNvPicPr>
          <p:nvPr/>
        </p:nvPicPr>
        <p:blipFill>
          <a:blip r:embed="rId5"/>
          <a:stretch>
            <a:fillRect/>
          </a:stretch>
        </p:blipFill>
        <p:spPr>
          <a:xfrm>
            <a:off x="4989512" y="3861049"/>
            <a:ext cx="4137412" cy="2664181"/>
          </a:xfrm>
          <a:prstGeom prst="rect">
            <a:avLst/>
          </a:prstGeom>
          <a:effectLst>
            <a:glow rad="127000">
              <a:srgbClr val="00B050"/>
            </a:glow>
          </a:effectLst>
        </p:spPr>
      </p:pic>
    </p:spTree>
    <p:extLst>
      <p:ext uri="{BB962C8B-B14F-4D97-AF65-F5344CB8AC3E}">
        <p14:creationId xmlns:p14="http://schemas.microsoft.com/office/powerpoint/2010/main" val="1358810882"/>
      </p:ext>
    </p:extLst>
  </p:cSld>
  <p:clrMapOvr>
    <a:masterClrMapping/>
  </p:clrMapOvr>
  <mc:AlternateContent xmlns:mc="http://schemas.openxmlformats.org/markup-compatibility/2006" xmlns:p14="http://schemas.microsoft.com/office/powerpoint/2010/main">
    <mc:Choice Requires="p14">
      <p:transition spd="slow" p14:dur="2000" advTm="263"/>
    </mc:Choice>
    <mc:Fallback xmlns="">
      <p:transition spd="slow" advTm="26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对撞机原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624" y="2420888"/>
            <a:ext cx="6683179" cy="348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文本框 2"/>
          <p:cNvSpPr txBox="1">
            <a:spLocks noChangeArrowheads="1"/>
          </p:cNvSpPr>
          <p:nvPr/>
        </p:nvSpPr>
        <p:spPr bwMode="auto">
          <a:xfrm>
            <a:off x="1280629" y="481762"/>
            <a:ext cx="72723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BESIII</a:t>
            </a:r>
            <a:r>
              <a:rPr lang="zh-CN" altLang="en-US"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BSRF</a:t>
            </a:r>
            <a:r>
              <a:rPr lang="zh-CN" altLang="en-US"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和试验束装置</a:t>
            </a:r>
            <a:r>
              <a:rPr lang="zh-CN" altLang="en-US"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的概述</a:t>
            </a:r>
            <a:endParaRPr lang="zh-CN" altLang="en-US"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0244" name="文本框 3"/>
          <p:cNvSpPr txBox="1">
            <a:spLocks noChangeArrowheads="1"/>
          </p:cNvSpPr>
          <p:nvPr/>
        </p:nvSpPr>
        <p:spPr bwMode="auto">
          <a:xfrm>
            <a:off x="1064568" y="1094581"/>
            <a:ext cx="806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400" dirty="0"/>
              <a:t>六个月</a:t>
            </a:r>
            <a:r>
              <a:rPr lang="en-US" altLang="zh-CN" sz="2400" dirty="0">
                <a:sym typeface="Wingdings" panose="05000000000000000000" pitchFamily="2" charset="2"/>
              </a:rPr>
              <a:t> BESIII</a:t>
            </a:r>
            <a:r>
              <a:rPr lang="zh-CN" altLang="en-US" sz="2400" dirty="0">
                <a:sym typeface="Wingdings" panose="05000000000000000000" pitchFamily="2" charset="2"/>
              </a:rPr>
              <a:t>取数 </a:t>
            </a:r>
            <a:r>
              <a:rPr lang="en-US" altLang="zh-CN" sz="2400" dirty="0">
                <a:sym typeface="Wingdings" panose="05000000000000000000" pitchFamily="2" charset="2"/>
              </a:rPr>
              <a:t>+  BSRF</a:t>
            </a:r>
            <a:r>
              <a:rPr lang="zh-CN" altLang="en-US" sz="2400" dirty="0">
                <a:sym typeface="Wingdings" panose="05000000000000000000" pitchFamily="2" charset="2"/>
              </a:rPr>
              <a:t>兼用光用户实验（</a:t>
            </a:r>
            <a:r>
              <a:rPr lang="en-US" altLang="zh-CN" sz="2400" dirty="0">
                <a:sym typeface="Wingdings" panose="05000000000000000000" pitchFamily="2" charset="2"/>
              </a:rPr>
              <a:t>9</a:t>
            </a:r>
            <a:r>
              <a:rPr lang="zh-CN" altLang="en-US" sz="2400" dirty="0">
                <a:sym typeface="Wingdings" panose="05000000000000000000" pitchFamily="2" charset="2"/>
              </a:rPr>
              <a:t>）</a:t>
            </a:r>
            <a:endParaRPr lang="en-US" altLang="zh-CN" sz="2400" dirty="0">
              <a:sym typeface="Wingdings" panose="05000000000000000000" pitchFamily="2" charset="2"/>
            </a:endParaRPr>
          </a:p>
          <a:p>
            <a:pPr>
              <a:spcBef>
                <a:spcPct val="0"/>
              </a:spcBef>
              <a:buFontTx/>
              <a:buNone/>
            </a:pPr>
            <a:r>
              <a:rPr lang="zh-CN" altLang="en-US" sz="2400" dirty="0">
                <a:sym typeface="Wingdings" panose="05000000000000000000" pitchFamily="2" charset="2"/>
              </a:rPr>
              <a:t>三个月</a:t>
            </a:r>
            <a:r>
              <a:rPr lang="en-US" altLang="zh-CN" sz="2400" dirty="0">
                <a:sym typeface="Wingdings" panose="05000000000000000000" pitchFamily="2" charset="2"/>
              </a:rPr>
              <a:t> BSRF</a:t>
            </a:r>
            <a:r>
              <a:rPr lang="zh-CN" altLang="en-US" sz="2400" dirty="0">
                <a:sym typeface="Wingdings" panose="05000000000000000000" pitchFamily="2" charset="2"/>
              </a:rPr>
              <a:t>专用光用户实验（</a:t>
            </a:r>
            <a:r>
              <a:rPr lang="en-US" altLang="zh-CN" sz="2400" dirty="0">
                <a:sym typeface="Wingdings" panose="05000000000000000000" pitchFamily="2" charset="2"/>
              </a:rPr>
              <a:t>15</a:t>
            </a:r>
            <a:r>
              <a:rPr lang="zh-CN" altLang="en-US" sz="2400" dirty="0">
                <a:sym typeface="Wingdings" panose="05000000000000000000" pitchFamily="2" charset="2"/>
              </a:rPr>
              <a:t>） </a:t>
            </a:r>
            <a:r>
              <a:rPr lang="en-US" altLang="zh-CN" sz="2400" dirty="0">
                <a:sym typeface="Wingdings" panose="05000000000000000000" pitchFamily="2" charset="2"/>
              </a:rPr>
              <a:t>+ </a:t>
            </a:r>
            <a:r>
              <a:rPr lang="zh-CN" altLang="en-US" sz="2400" dirty="0">
                <a:sym typeface="Wingdings" panose="05000000000000000000" pitchFamily="2" charset="2"/>
              </a:rPr>
              <a:t>试验束装置实验</a:t>
            </a:r>
            <a:endParaRPr lang="en-US" altLang="zh-CN" sz="2400" dirty="0">
              <a:sym typeface="Wingdings" panose="05000000000000000000" pitchFamily="2" charset="2"/>
            </a:endParaRPr>
          </a:p>
          <a:p>
            <a:pPr>
              <a:spcBef>
                <a:spcPct val="0"/>
              </a:spcBef>
              <a:buFontTx/>
              <a:buNone/>
            </a:pPr>
            <a:r>
              <a:rPr lang="zh-CN" altLang="en-US" sz="2400" dirty="0"/>
              <a:t>一个月</a:t>
            </a:r>
            <a:r>
              <a:rPr lang="en-US" altLang="zh-CN" sz="2400" dirty="0">
                <a:sym typeface="Wingdings" panose="05000000000000000000" pitchFamily="2" charset="2"/>
              </a:rPr>
              <a:t> </a:t>
            </a:r>
            <a:r>
              <a:rPr lang="zh-CN" altLang="en-US" sz="2400" dirty="0">
                <a:sym typeface="Wingdings" panose="05000000000000000000" pitchFamily="2" charset="2"/>
              </a:rPr>
              <a:t>加速器专用机器研究 </a:t>
            </a:r>
            <a:r>
              <a:rPr lang="en-US" altLang="zh-CN" sz="2400" dirty="0">
                <a:sym typeface="Wingdings" panose="05000000000000000000" pitchFamily="2" charset="2"/>
              </a:rPr>
              <a:t>+ </a:t>
            </a:r>
            <a:r>
              <a:rPr lang="zh-CN" altLang="en-US" sz="2400" dirty="0">
                <a:sym typeface="Wingdings" panose="05000000000000000000" pitchFamily="2" charset="2"/>
              </a:rPr>
              <a:t>设备检修 </a:t>
            </a:r>
            <a:r>
              <a:rPr lang="en-US" altLang="zh-CN" sz="2400" dirty="0">
                <a:sym typeface="Wingdings" panose="05000000000000000000" pitchFamily="2" charset="2"/>
              </a:rPr>
              <a:t>+ </a:t>
            </a:r>
            <a:r>
              <a:rPr lang="zh-CN" altLang="en-US" sz="2400" dirty="0">
                <a:sym typeface="Wingdings" panose="05000000000000000000" pitchFamily="2" charset="2"/>
              </a:rPr>
              <a:t>参观</a:t>
            </a:r>
            <a:r>
              <a:rPr lang="en-US" altLang="zh-CN" sz="2400" dirty="0">
                <a:sym typeface="Wingdings" panose="05000000000000000000" pitchFamily="2" charset="2"/>
              </a:rPr>
              <a:t> + ……</a:t>
            </a:r>
          </a:p>
        </p:txBody>
      </p:sp>
    </p:spTree>
    <p:extLst>
      <p:ext uri="{BB962C8B-B14F-4D97-AF65-F5344CB8AC3E}">
        <p14:creationId xmlns:p14="http://schemas.microsoft.com/office/powerpoint/2010/main" val="2374576370"/>
      </p:ext>
    </p:extLst>
  </p:cSld>
  <p:clrMapOvr>
    <a:masterClrMapping/>
  </p:clrMapOvr>
  <mc:AlternateContent xmlns:mc="http://schemas.openxmlformats.org/markup-compatibility/2006" xmlns:p14="http://schemas.microsoft.com/office/powerpoint/2010/main">
    <mc:Choice Requires="p14">
      <p:transition spd="slow" p14:dur="2000" advTm="318"/>
    </mc:Choice>
    <mc:Fallback xmlns="">
      <p:transition spd="slow" advTm="31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4123" name="Object 27"/>
          <p:cNvGraphicFramePr>
            <a:graphicFrameLocks noChangeAspect="1"/>
          </p:cNvGraphicFramePr>
          <p:nvPr>
            <p:extLst>
              <p:ext uri="{D42A27DB-BD31-4B8C-83A1-F6EECF244321}">
                <p14:modId xmlns:p14="http://schemas.microsoft.com/office/powerpoint/2010/main" val="3389663190"/>
              </p:ext>
            </p:extLst>
          </p:nvPr>
        </p:nvGraphicFramePr>
        <p:xfrm>
          <a:off x="-2280" y="4653135"/>
          <a:ext cx="3614738" cy="1368153"/>
        </p:xfrm>
        <a:graphic>
          <a:graphicData uri="http://schemas.openxmlformats.org/presentationml/2006/ole">
            <mc:AlternateContent xmlns:mc="http://schemas.openxmlformats.org/markup-compatibility/2006">
              <mc:Choice xmlns:v="urn:schemas-microsoft-com:vml" Requires="v">
                <p:oleObj spid="_x0000_s644230" name="Document" r:id="rId4" imgW="9600856" imgH="3002973" progId="Word.Document.8">
                  <p:embed/>
                </p:oleObj>
              </mc:Choice>
              <mc:Fallback>
                <p:oleObj name="Document" r:id="rId4" imgW="9600856" imgH="3002973" progId="Word.Document.8">
                  <p:embed/>
                  <p:pic>
                    <p:nvPicPr>
                      <p:cNvPr id="0" name="Object 27"/>
                      <p:cNvPicPr>
                        <a:picLocks noChangeAspect="1" noChangeArrowheads="1"/>
                      </p:cNvPicPr>
                      <p:nvPr/>
                    </p:nvPicPr>
                    <p:blipFill>
                      <a:blip r:embed="rId5"/>
                      <a:srcRect r="23924" b="11707"/>
                      <a:stretch>
                        <a:fillRect/>
                      </a:stretch>
                    </p:blipFill>
                    <p:spPr bwMode="auto">
                      <a:xfrm>
                        <a:off x="-2280" y="4653135"/>
                        <a:ext cx="3614738" cy="1368153"/>
                      </a:xfrm>
                      <a:prstGeom prst="rect">
                        <a:avLst/>
                      </a:prstGeom>
                      <a:noFill/>
                      <a:ln>
                        <a:noFill/>
                      </a:ln>
                      <a:effectLst/>
                      <a:extLst/>
                    </p:spPr>
                  </p:pic>
                </p:oleObj>
              </mc:Fallback>
            </mc:AlternateContent>
          </a:graphicData>
        </a:graphic>
      </p:graphicFrame>
      <p:pic>
        <p:nvPicPr>
          <p:cNvPr id="28" name="图片 2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267" y="836712"/>
            <a:ext cx="3456384" cy="2952328"/>
          </a:xfrm>
          <a:prstGeom prst="rect">
            <a:avLst/>
          </a:prstGeom>
          <a:noFill/>
          <a:ln>
            <a:noFill/>
          </a:ln>
        </p:spPr>
      </p:pic>
      <p:pic>
        <p:nvPicPr>
          <p:cNvPr id="29" name="图片 28"/>
          <p:cNvPicPr/>
          <p:nvPr/>
        </p:nvPicPr>
        <p:blipFill>
          <a:blip r:embed="rId7">
            <a:extLst>
              <a:ext uri="{28A0092B-C50C-407E-A947-70E740481C1C}">
                <a14:useLocalDpi xmlns:a14="http://schemas.microsoft.com/office/drawing/2010/main" val="0"/>
              </a:ext>
            </a:extLst>
          </a:blip>
          <a:stretch>
            <a:fillRect/>
          </a:stretch>
        </p:blipFill>
        <p:spPr>
          <a:xfrm>
            <a:off x="6499971" y="836712"/>
            <a:ext cx="3312368" cy="2952328"/>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9900" y="2554585"/>
            <a:ext cx="2864767" cy="1769789"/>
          </a:xfrm>
          <a:prstGeom prst="rect">
            <a:avLst/>
          </a:prstGeom>
        </p:spPr>
      </p:pic>
      <p:pic>
        <p:nvPicPr>
          <p:cNvPr id="4"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79900" y="718408"/>
            <a:ext cx="2864768" cy="1771601"/>
          </a:xfrm>
          <a:prstGeom prst="rect">
            <a:avLst/>
          </a:prstGeom>
        </p:spPr>
      </p:pic>
      <p:sp>
        <p:nvSpPr>
          <p:cNvPr id="5" name="文本框 4"/>
          <p:cNvSpPr txBox="1"/>
          <p:nvPr/>
        </p:nvSpPr>
        <p:spPr>
          <a:xfrm>
            <a:off x="595315" y="3851466"/>
            <a:ext cx="9001000" cy="523220"/>
          </a:xfrm>
          <a:prstGeom prst="rect">
            <a:avLst/>
          </a:prstGeom>
          <a:noFill/>
        </p:spPr>
        <p:txBody>
          <a:bodyPr wrap="square" rtlCol="0">
            <a:spAutoFit/>
          </a:bodyPr>
          <a:lstStyle/>
          <a:p>
            <a:pPr algn="ctr"/>
            <a:r>
              <a:rPr lang="en-US" altLang="zh-CN" sz="2800" dirty="0" smtClean="0"/>
              <a:t>Collider                                                         SR Facility</a:t>
            </a:r>
            <a:endParaRPr lang="zh-CN" altLang="en-US" sz="2800" dirty="0"/>
          </a:p>
        </p:txBody>
      </p:sp>
      <p:pic>
        <p:nvPicPr>
          <p:cNvPr id="6" name="图片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63667" y="4725144"/>
            <a:ext cx="5976664" cy="1401123"/>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PC鸟瞰（浅）">
  <a:themeElements>
    <a:clrScheme name="BEPC鸟瞰（浅）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EPC鸟瞰（浅）">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BEPC鸟瞰（浅）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PC鸟瞰（浅）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EPC鸟瞰（浅）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PC鸟瞰（浅）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PC鸟瞰（浅）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PC鸟瞰（浅）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EPC鸟瞰（浅）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10962</TotalTime>
  <Words>2458</Words>
  <Application>Microsoft Office PowerPoint</Application>
  <PresentationFormat>A4 纸张(210x297 毫米)</PresentationFormat>
  <Paragraphs>424</Paragraphs>
  <Slides>41</Slides>
  <Notes>3</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3</vt:i4>
      </vt:variant>
      <vt:variant>
        <vt:lpstr>幻灯片标题</vt:lpstr>
      </vt:variant>
      <vt:variant>
        <vt:i4>41</vt:i4>
      </vt:variant>
    </vt:vector>
  </HeadingPairs>
  <TitlesOfParts>
    <vt:vector size="57" baseType="lpstr">
      <vt:lpstr>仿宋_GB2312</vt:lpstr>
      <vt:lpstr>华文彩云</vt:lpstr>
      <vt:lpstr>华文楷体</vt:lpstr>
      <vt:lpstr>楷体_GB2312</vt:lpstr>
      <vt:lpstr>宋体</vt:lpstr>
      <vt:lpstr>Arial</vt:lpstr>
      <vt:lpstr>Comic Sans MS</vt:lpstr>
      <vt:lpstr>Symbol</vt:lpstr>
      <vt:lpstr>Times</vt:lpstr>
      <vt:lpstr>Times New Roman</vt:lpstr>
      <vt:lpstr>Wingdings</vt:lpstr>
      <vt:lpstr>默认设计模板</vt:lpstr>
      <vt:lpstr>BEPC鸟瞰（浅）</vt:lpstr>
      <vt:lpstr>Document</vt:lpstr>
      <vt:lpstr>MSPhotoEd.3</vt:lpstr>
      <vt:lpstr>幻灯片</vt:lpstr>
      <vt:lpstr>BEPCII 设计与调试 </vt:lpstr>
      <vt:lpstr>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Main parameters achieved in collision mode at 1.89GeV</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win98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BEPCI to BEPCII  with ATF</dc:title>
  <dc:creator>Chenghui Yu</dc:creator>
  <cp:lastModifiedBy>yuch</cp:lastModifiedBy>
  <cp:revision>1014</cp:revision>
  <dcterms:created xsi:type="dcterms:W3CDTF">2000-09-16T00:54:02Z</dcterms:created>
  <dcterms:modified xsi:type="dcterms:W3CDTF">2016-06-20T02:08:47Z</dcterms:modified>
</cp:coreProperties>
</file>