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622" r:id="rId2"/>
    <p:sldId id="642" r:id="rId3"/>
    <p:sldId id="721" r:id="rId4"/>
    <p:sldId id="722" r:id="rId5"/>
    <p:sldId id="724" r:id="rId6"/>
    <p:sldId id="725" r:id="rId7"/>
    <p:sldId id="727" r:id="rId8"/>
    <p:sldId id="728" r:id="rId9"/>
    <p:sldId id="735" r:id="rId10"/>
    <p:sldId id="749" r:id="rId11"/>
    <p:sldId id="695" r:id="rId12"/>
    <p:sldId id="696" r:id="rId13"/>
    <p:sldId id="633" r:id="rId14"/>
    <p:sldId id="634" r:id="rId15"/>
    <p:sldId id="693" r:id="rId16"/>
    <p:sldId id="687" r:id="rId17"/>
    <p:sldId id="685" r:id="rId18"/>
    <p:sldId id="694" r:id="rId19"/>
    <p:sldId id="637" r:id="rId20"/>
    <p:sldId id="635" r:id="rId21"/>
    <p:sldId id="710" r:id="rId22"/>
    <p:sldId id="684" r:id="rId23"/>
    <p:sldId id="645" r:id="rId24"/>
    <p:sldId id="683" r:id="rId25"/>
    <p:sldId id="661" r:id="rId26"/>
    <p:sldId id="662" r:id="rId27"/>
    <p:sldId id="732" r:id="rId28"/>
    <p:sldId id="748" r:id="rId29"/>
    <p:sldId id="731" r:id="rId30"/>
    <p:sldId id="730" r:id="rId31"/>
    <p:sldId id="703" r:id="rId32"/>
    <p:sldId id="680" r:id="rId33"/>
    <p:sldId id="681" r:id="rId34"/>
    <p:sldId id="744" r:id="rId35"/>
    <p:sldId id="745" r:id="rId36"/>
    <p:sldId id="746" r:id="rId37"/>
    <p:sldId id="747" r:id="rId38"/>
    <p:sldId id="646" r:id="rId39"/>
    <p:sldId id="653" r:id="rId40"/>
    <p:sldId id="654" r:id="rId41"/>
    <p:sldId id="733" r:id="rId42"/>
    <p:sldId id="734" r:id="rId43"/>
    <p:sldId id="750" r:id="rId44"/>
    <p:sldId id="664" r:id="rId45"/>
    <p:sldId id="667" r:id="rId46"/>
    <p:sldId id="702" r:id="rId4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153" autoAdjust="0"/>
    <p:restoredTop sz="94380" autoAdjust="0"/>
  </p:normalViewPr>
  <p:slideViewPr>
    <p:cSldViewPr>
      <p:cViewPr varScale="1">
        <p:scale>
          <a:sx n="66" d="100"/>
          <a:sy n="66" d="100"/>
        </p:scale>
        <p:origin x="-5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969" tIns="48984" rIns="97969" bIns="48984" numCol="1" anchor="t" anchorCtr="0" compatLnSpc="1">
            <a:prstTxWarp prst="textNoShape">
              <a:avLst/>
            </a:prstTxWarp>
          </a:bodyPr>
          <a:lstStyle>
            <a:lvl1pPr defTabSz="97948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969" tIns="48984" rIns="97969" bIns="48984" numCol="1" anchor="t" anchorCtr="0" compatLnSpc="1">
            <a:prstTxWarp prst="textNoShape">
              <a:avLst/>
            </a:prstTxWarp>
          </a:bodyPr>
          <a:lstStyle>
            <a:lvl1pPr algn="r" defTabSz="97948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969" tIns="48984" rIns="97969" bIns="48984" numCol="1" anchor="b" anchorCtr="0" compatLnSpc="1">
            <a:prstTxWarp prst="textNoShape">
              <a:avLst/>
            </a:prstTxWarp>
          </a:bodyPr>
          <a:lstStyle>
            <a:lvl1pPr defTabSz="97948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969" tIns="48984" rIns="97969" bIns="48984" numCol="1" anchor="b" anchorCtr="0" compatLnSpc="1">
            <a:prstTxWarp prst="textNoShape">
              <a:avLst/>
            </a:prstTxWarp>
          </a:bodyPr>
          <a:lstStyle>
            <a:lvl1pPr algn="r" defTabSz="979488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D3ED91A0-0B9E-4E21-9166-57851DD6CD7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86578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78488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7" tIns="49523" rIns="99047" bIns="495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7" tIns="49523" rIns="99047" bIns="49523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44761A0E-B383-4B08-AC96-C94073B629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73826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CF970FF-D3E1-4BE4-82FC-7538AF423AD2}" type="slidenum">
              <a:rPr lang="zh-CN" altLang="en-US" b="0" smtClean="0"/>
              <a:pPr eaLnBrk="1" hangingPunct="1"/>
              <a:t>1</a:t>
            </a:fld>
            <a:endParaRPr lang="en-US" altLang="zh-CN" b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6288"/>
            <a:ext cx="5099050" cy="3824287"/>
          </a:xfrm>
          <a:ln/>
        </p:spPr>
      </p:sp>
      <p:sp>
        <p:nvSpPr>
          <p:cNvPr id="553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zh-CN" smtClean="0">
                <a:latin typeface="Arial" pitchFamily="34" charset="0"/>
              </a:rPr>
              <a:t>Manuel has introduced GeV Carbon Beam in the experiments. </a:t>
            </a:r>
          </a:p>
          <a:p>
            <a:pPr eaLnBrk="1" hangingPunct="1"/>
            <a:r>
              <a:rPr lang="en-US" altLang="zh-CN" smtClean="0">
                <a:latin typeface="Arial" pitchFamily="34" charset="0"/>
              </a:rPr>
              <a:t>I am going to tell you the GeV mono-energetic proton beam generation by laser plasma interactions.</a:t>
            </a:r>
          </a:p>
          <a:p>
            <a:pPr eaLnBrk="1" hangingPunct="1"/>
            <a:r>
              <a:rPr lang="en-US" altLang="zh-CN" smtClean="0">
                <a:latin typeface="Arial" pitchFamily="34" charset="0"/>
              </a:rPr>
              <a:t> And pay more attention: how to decrease the energy spread of ion beam, which is an essential requirement in many application.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12800" y="581025"/>
            <a:ext cx="5118100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图中激光的位置在</a:t>
            </a:r>
            <a:r>
              <a:rPr lang="en-US" altLang="zh-CN" dirty="0" smtClean="0"/>
              <a:t>33-40</a:t>
            </a:r>
            <a:r>
              <a:rPr lang="zh-CN" altLang="en-US" dirty="0" smtClean="0"/>
              <a:t>微米。第一个图是电子密度，第二和第三幅图是磁场大小。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2451E-BFD5-49D9-B4D3-873C1517557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697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47D274-D141-4A8D-AB2C-0716364C0435}" type="slidenum">
              <a:rPr lang="zh-CN" altLang="en-US" b="0" smtClean="0"/>
              <a:pPr eaLnBrk="1" hangingPunct="1"/>
              <a:t>23</a:t>
            </a:fld>
            <a:endParaRPr lang="en-US" altLang="zh-CN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6288"/>
            <a:ext cx="5097463" cy="38227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2163"/>
          </a:xfrm>
          <a:noFill/>
        </p:spPr>
        <p:txBody>
          <a:bodyPr/>
          <a:lstStyle/>
          <a:p>
            <a:pPr eaLnBrk="1" hangingPunct="1"/>
            <a:r>
              <a:rPr lang="en-US" altLang="zh-CN" smtClean="0"/>
              <a:t>After introduction, I try to explain yhy PSA can generate monoenergetic ion beam?</a:t>
            </a:r>
          </a:p>
          <a:p>
            <a:pPr eaLnBrk="1" hangingPunct="1"/>
            <a:r>
              <a:rPr lang="en-US" altLang="zh-CN" smtClean="0"/>
              <a:t>In a real situation, although are </a:t>
            </a:r>
            <a:r>
              <a:rPr lang="en-US" altLang="zh-CN" sz="1400" smtClean="0"/>
              <a:t>Multi-dimensional effects and instabilities,</a:t>
            </a:r>
          </a:p>
          <a:p>
            <a:pPr eaLnBrk="1" hangingPunct="1"/>
            <a:r>
              <a:rPr lang="en-US" altLang="zh-CN" sz="1400" smtClean="0"/>
              <a:t> we can still generation GeV mono-energetic proton beam in PSA regime.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FA3160DE-E7C7-4825-B328-7D9FAAE99FE7}" type="slidenum">
              <a:rPr lang="en-US" altLang="zh-CN" smtClean="0">
                <a:latin typeface="Calibri" pitchFamily="34" charset="0"/>
              </a:rPr>
              <a:pPr eaLnBrk="1" hangingPunct="1"/>
              <a:t>26</a:t>
            </a:fld>
            <a:endParaRPr lang="en-US" altLang="zh-CN" smtClean="0">
              <a:latin typeface="Calibri" pitchFamily="34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77875"/>
            <a:ext cx="5113337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zh-CN" altLang="en-US" smtClean="0">
              <a:latin typeface="Arial" charset="0"/>
            </a:endParaRPr>
          </a:p>
        </p:txBody>
      </p:sp>
      <p:sp>
        <p:nvSpPr>
          <p:cNvPr id="31748" name="日期占位符 3"/>
          <p:cNvSpPr>
            <a:spLocks noGrp="1"/>
          </p:cNvSpPr>
          <p:nvPr>
            <p:ph type="dt" sz="quarter" idx="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fld id="{1BFE5BA0-0E95-4EE1-B084-93C9FE18BD70}" type="datetime1">
              <a: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rPr>
              <a:pPr>
                <a:buFont typeface="Arial" charset="0"/>
                <a:buNone/>
              </a:pPr>
              <a:t>2016/6/21</a:t>
            </a:fld>
            <a:endParaRPr lang="zh-CN" altLang="en-US" smtClean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31749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fld id="{500778E1-BAFC-454D-8814-641DE1CC9489}" type="slidenum">
              <a: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rPr>
              <a:pPr>
                <a:buFont typeface="Arial" charset="0"/>
                <a:buNone/>
              </a:pPr>
              <a:t>27</a:t>
            </a:fld>
            <a:endParaRPr lang="zh-CN" altLang="en-US" smtClean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98670-CA32-407A-8DD3-31CD06608C6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187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47D274-D141-4A8D-AB2C-0716364C0435}" type="slidenum">
              <a:rPr lang="zh-CN" altLang="en-US" b="0" smtClean="0"/>
              <a:pPr eaLnBrk="1" hangingPunct="1"/>
              <a:t>31</a:t>
            </a:fld>
            <a:endParaRPr lang="en-US" altLang="zh-CN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6288"/>
            <a:ext cx="5097463" cy="38227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2163"/>
          </a:xfrm>
          <a:noFill/>
        </p:spPr>
        <p:txBody>
          <a:bodyPr/>
          <a:lstStyle/>
          <a:p>
            <a:pPr eaLnBrk="1" hangingPunct="1"/>
            <a:r>
              <a:rPr lang="en-US" altLang="zh-CN" smtClean="0"/>
              <a:t>After introduction, I try to explain yhy PSA can generate monoenergetic ion beam?</a:t>
            </a:r>
          </a:p>
          <a:p>
            <a:pPr eaLnBrk="1" hangingPunct="1"/>
            <a:r>
              <a:rPr lang="en-US" altLang="zh-CN" smtClean="0"/>
              <a:t>In a real situation, although are </a:t>
            </a:r>
            <a:r>
              <a:rPr lang="en-US" altLang="zh-CN" sz="1400" smtClean="0"/>
              <a:t>Multi-dimensional effects and instabilities,</a:t>
            </a:r>
          </a:p>
          <a:p>
            <a:pPr eaLnBrk="1" hangingPunct="1"/>
            <a:r>
              <a:rPr lang="en-US" altLang="zh-CN" sz="1400" smtClean="0"/>
              <a:t> we can still generation GeV mono-energetic proton beam in PSA regime.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98670-CA32-407A-8DD3-31CD06608C6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894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47D274-D141-4A8D-AB2C-0716364C0435}" type="slidenum">
              <a:rPr lang="zh-CN" altLang="en-US" b="0" smtClean="0"/>
              <a:pPr eaLnBrk="1" hangingPunct="1"/>
              <a:t>38</a:t>
            </a:fld>
            <a:endParaRPr lang="en-US" altLang="zh-CN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6288"/>
            <a:ext cx="5097463" cy="38227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2163"/>
          </a:xfrm>
          <a:noFill/>
        </p:spPr>
        <p:txBody>
          <a:bodyPr/>
          <a:lstStyle/>
          <a:p>
            <a:pPr eaLnBrk="1" hangingPunct="1"/>
            <a:r>
              <a:rPr lang="en-US" altLang="zh-CN" smtClean="0"/>
              <a:t>After introduction, I try to explain yhy PSA can generate monoenergetic ion beam?</a:t>
            </a:r>
          </a:p>
          <a:p>
            <a:pPr eaLnBrk="1" hangingPunct="1"/>
            <a:r>
              <a:rPr lang="en-US" altLang="zh-CN" smtClean="0"/>
              <a:t>In a real situation, although are </a:t>
            </a:r>
            <a:r>
              <a:rPr lang="en-US" altLang="zh-CN" sz="1400" smtClean="0"/>
              <a:t>Multi-dimensional effects and instabilities,</a:t>
            </a:r>
          </a:p>
          <a:p>
            <a:pPr eaLnBrk="1" hangingPunct="1"/>
            <a:r>
              <a:rPr lang="en-US" altLang="zh-CN" sz="1400" smtClean="0"/>
              <a:t> we can still generation GeV mono-energetic proton beam in PSA regime.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7" tIns="49523" rIns="99047" bIns="49523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2EB1764-668B-407A-AD3C-2CBBD11CBBE1}" type="slidenum">
              <a:rPr lang="en-US" altLang="zh-CN" sz="1300" b="0"/>
              <a:pPr algn="r" eaLnBrk="1" hangingPunct="1"/>
              <a:t>39</a:t>
            </a:fld>
            <a:endParaRPr lang="en-US" altLang="zh-CN" sz="13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2513"/>
            <a:ext cx="5678488" cy="4603750"/>
          </a:xfrm>
          <a:noFill/>
        </p:spPr>
        <p:txBody>
          <a:bodyPr/>
          <a:lstStyle/>
          <a:p>
            <a:r>
              <a:rPr lang="zh-CN" altLang="en-US" b="1" smtClean="0">
                <a:latin typeface="Arial" pitchFamily="34" charset="0"/>
              </a:rPr>
              <a:t>加速器是核科学中的核心工具！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8" rIns="99037" bIns="4951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30188" defTabSz="990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30188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30188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30188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30188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37808E2-01D4-454F-97DE-A9BDB30A008A}" type="slidenum">
              <a:rPr lang="zh-CN" altLang="en-US" sz="1300" b="0"/>
              <a:pPr algn="r" eaLnBrk="1" hangingPunct="1"/>
              <a:t>40</a:t>
            </a:fld>
            <a:endParaRPr lang="en-US" altLang="zh-CN" sz="1300" b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2513"/>
            <a:ext cx="5678488" cy="4603750"/>
          </a:xfrm>
          <a:noFill/>
        </p:spPr>
        <p:txBody>
          <a:bodyPr lIns="99037" tIns="49518" rIns="99037" bIns="49518"/>
          <a:lstStyle/>
          <a:p>
            <a:r>
              <a:rPr lang="zh-CN" altLang="en-US" smtClean="0">
                <a:latin typeface="Arial" pitchFamily="34" charset="0"/>
              </a:rPr>
              <a:t>得到国际承认的新理论、应对挑战的新技术；强激光技术、加速器技术与 </a:t>
            </a:r>
            <a:r>
              <a:rPr lang="en-US" altLang="zh-CN" smtClean="0">
                <a:latin typeface="Arial" pitchFamily="34" charset="0"/>
              </a:rPr>
              <a:t>ICF </a:t>
            </a:r>
            <a:r>
              <a:rPr lang="zh-CN" altLang="en-US" smtClean="0">
                <a:latin typeface="Arial" pitchFamily="34" charset="0"/>
              </a:rPr>
              <a:t>人员结合的优势</a:t>
            </a:r>
          </a:p>
          <a:p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47D274-D141-4A8D-AB2C-0716364C0435}" type="slidenum">
              <a:rPr lang="zh-CN" altLang="en-US" b="0" smtClean="0"/>
              <a:pPr eaLnBrk="1" hangingPunct="1"/>
              <a:t>2</a:t>
            </a:fld>
            <a:endParaRPr lang="en-US" altLang="zh-CN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6288"/>
            <a:ext cx="5097463" cy="38227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2163"/>
          </a:xfrm>
          <a:noFill/>
        </p:spPr>
        <p:txBody>
          <a:bodyPr/>
          <a:lstStyle/>
          <a:p>
            <a:pPr eaLnBrk="1" hangingPunct="1"/>
            <a:r>
              <a:rPr lang="en-US" altLang="zh-CN" smtClean="0"/>
              <a:t>After introduction, I try to explain yhy PSA can generate monoenergetic ion beam?</a:t>
            </a:r>
          </a:p>
          <a:p>
            <a:pPr eaLnBrk="1" hangingPunct="1"/>
            <a:r>
              <a:rPr lang="en-US" altLang="zh-CN" smtClean="0"/>
              <a:t>In a real situation, although are </a:t>
            </a:r>
            <a:r>
              <a:rPr lang="en-US" altLang="zh-CN" sz="1400" smtClean="0"/>
              <a:t>Multi-dimensional effects and instabilities,</a:t>
            </a:r>
          </a:p>
          <a:p>
            <a:pPr eaLnBrk="1" hangingPunct="1"/>
            <a:r>
              <a:rPr lang="en-US" altLang="zh-CN" sz="1400" smtClean="0"/>
              <a:t> we can still generation GeV mono-energetic proton beam in PSA regime.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3B2CE4-3C08-45E8-AE8F-CC93395C95ED}" type="slidenum">
              <a:rPr lang="zh-CN" altLang="en-US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15188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dirty="0" smtClean="0">
                <a:latin typeface="+mn-lt"/>
              </a:rPr>
              <a:t>Pair creation in collision of gamma-ray beams produced with high-intensity lasers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1B1FC-1564-4D14-AD14-41FE2425A91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6308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A=2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1B1FC-1564-4D14-AD14-41FE2425A91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1929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A=2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1B1FC-1564-4D14-AD14-41FE2425A91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45721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A=200 10nc</a:t>
            </a:r>
            <a:r>
              <a:rPr lang="en-US" altLang="zh-CN" baseline="0" dirty="0" smtClean="0"/>
              <a:t> 100lambda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1B1FC-1564-4D14-AD14-41FE2425A91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86920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47D274-D141-4A8D-AB2C-0716364C0435}" type="slidenum">
              <a:rPr lang="zh-CN" altLang="en-US" b="0" smtClean="0"/>
              <a:pPr eaLnBrk="1" hangingPunct="1"/>
              <a:t>10</a:t>
            </a:fld>
            <a:endParaRPr lang="en-US" altLang="zh-CN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6288"/>
            <a:ext cx="5097463" cy="38227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2163"/>
          </a:xfrm>
          <a:noFill/>
        </p:spPr>
        <p:txBody>
          <a:bodyPr/>
          <a:lstStyle/>
          <a:p>
            <a:pPr eaLnBrk="1" hangingPunct="1"/>
            <a:r>
              <a:rPr lang="en-US" altLang="zh-CN" smtClean="0"/>
              <a:t>After introduction, I try to explain yhy PSA can generate monoenergetic ion beam?</a:t>
            </a:r>
          </a:p>
          <a:p>
            <a:pPr eaLnBrk="1" hangingPunct="1"/>
            <a:r>
              <a:rPr lang="en-US" altLang="zh-CN" smtClean="0"/>
              <a:t>In a real situation, although are </a:t>
            </a:r>
            <a:r>
              <a:rPr lang="en-US" altLang="zh-CN" sz="1400" smtClean="0"/>
              <a:t>Multi-dimensional effects and instabilities,</a:t>
            </a:r>
          </a:p>
          <a:p>
            <a:pPr eaLnBrk="1" hangingPunct="1"/>
            <a:r>
              <a:rPr lang="en-US" altLang="zh-CN" sz="1400" smtClean="0"/>
              <a:t> we can still generation GeV mono-energetic proton beam in PSA regime.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F69CAA89-1264-4844-94A4-FCB0FB59A5ED}" type="slidenum">
              <a:rPr lang="en-US" altLang="zh-CN" smtClean="0">
                <a:latin typeface="Calibri" pitchFamily="34" charset="0"/>
              </a:rPr>
              <a:pPr eaLnBrk="1" hangingPunct="1"/>
              <a:t>16</a:t>
            </a:fld>
            <a:endParaRPr lang="en-US" altLang="zh-CN" smtClean="0">
              <a:latin typeface="Calibri" pitchFamily="34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77875"/>
            <a:ext cx="5113337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</a:t>
            </a:r>
            <a:r>
              <a:rPr lang="zh-CN" altLang="en-US" dirty="0" smtClean="0"/>
              <a:t>图中红色虚线为数值计算得到的粒子轨迹，对应</a:t>
            </a:r>
            <a:r>
              <a:rPr lang="en-US" altLang="zh-CN" dirty="0" smtClean="0"/>
              <a:t>D</a:t>
            </a:r>
            <a:r>
              <a:rPr lang="zh-CN" altLang="en-US" dirty="0" smtClean="0"/>
              <a:t>中相同颜色的粒子，实线为</a:t>
            </a:r>
            <a:r>
              <a:rPr lang="en-US" altLang="zh-CN" dirty="0" smtClean="0"/>
              <a:t>PIC</a:t>
            </a:r>
            <a:r>
              <a:rPr lang="zh-CN" altLang="en-US" dirty="0" smtClean="0"/>
              <a:t>粒子追踪得到的电子的相轨迹。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2451E-BFD5-49D9-B4D3-873C1517557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887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8BBAB-0C19-4A47-B49B-170AE8D974B3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7CDB2-B2AE-4460-BFB6-E48F57B6A4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27410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BC8FD-C158-422F-B2C8-A6B84BE10D77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7EF6F-744B-449E-A88D-2158DFCC23B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48524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8A0B-62EE-454B-BAF4-78D8AD33D87B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2211F-6507-44D1-ADF5-C7428707B0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16813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4FFF8-1A9F-4A71-8C49-3E2403C9D22E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75412-FF10-4ACE-9492-F5C168EEB09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230556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79EEA-599A-47D9-AD7F-1C65E0F5BDE7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EBB9B-0659-480F-B880-97370392F41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798677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D7929-65F5-4601-BA7B-7D6AAB9AF850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F1DA5-B86C-406C-A483-1F7B9EA201C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177812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0"/>
            <a:ext cx="8135938" cy="9080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1AA6E-7EB3-45F7-9A32-85C776087EFA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D9E2B-72CD-4A13-B5E2-B4FBBBE530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36840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3B643E-C6E5-4AF5-AAE8-5B7EF1F5C4B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0740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B0323-5120-48AF-A605-F984968F6143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5D5FA-99D5-420C-B226-0A9E73B62C6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52499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41C96-B967-467B-99CB-958958B3EDAD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DADD4-9BE3-4EFF-82FA-6E6BAC589F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21146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2F051-F6AC-4FE5-AC97-84687C035E3B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673C3-F330-4D92-913D-14F218D3A5E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99526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465E5-A441-4233-B968-9FB45A227720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C5884-8273-4966-B060-638844AEF5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70837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5FEB-EEA0-488D-AE6F-F6CC46DA148E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629DC-1326-4ED0-B4B7-6AD04DBCDA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17950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91D0E-6707-40E7-92EC-37452486C6CB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0D512-53A5-47CD-B1AD-D5F4CAEA34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63495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94EE2-BE79-4C9D-946F-74F5E8C6D176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00B86-0CFF-474E-AFCC-3C616B0EB8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58410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0BFDF-FFB9-4C46-BE6A-D86B4B35A5B1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C0F44-8EB6-4D0E-BB35-185C0B0BCB5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7641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0"/>
            <a:ext cx="8135938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E47113FB-D893-48A1-B29B-66DFADA05054}" type="datetime1">
              <a:rPr lang="en-GB"/>
              <a:pPr>
                <a:defRPr/>
              </a:pPr>
              <a:t>21/06/2016</a:t>
            </a:fld>
            <a:endParaRPr lang="zh-CN" altLang="en-US">
              <a:ea typeface="宋体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Lap Meeting</a:t>
            </a: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4F1BB3F-DCA2-4B2B-8EF6-E894043BB0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31" name="Picture 9" descr="xiougai23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06" t="27783" r="16545" b="27782"/>
          <a:stretch>
            <a:fillRect/>
          </a:stretch>
        </p:blipFill>
        <p:spPr bwMode="auto">
          <a:xfrm>
            <a:off x="0" y="0"/>
            <a:ext cx="6842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12"/>
          <p:cNvSpPr>
            <a:spLocks noChangeShapeType="1"/>
          </p:cNvSpPr>
          <p:nvPr userDrawn="1"/>
        </p:nvSpPr>
        <p:spPr bwMode="auto">
          <a:xfrm>
            <a:off x="192088" y="836613"/>
            <a:ext cx="882015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33" name="Picture 7" descr="capt2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571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6" descr="pku_logol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1063" y="0"/>
            <a:ext cx="6429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6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wmf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wmf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wmf"/><Relationship Id="rId9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hyperlink" Target="http://www.sjtu.edu.cn/" TargetMode="External"/><Relationship Id="rId7" Type="http://schemas.openxmlformats.org/officeDocument/2006/relationships/image" Target="../media/image1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2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wmf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10" Type="http://schemas.openxmlformats.org/officeDocument/2006/relationships/image" Target="../media/image75.pn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1" b="6001"/>
          <a:stretch/>
        </p:blipFill>
        <p:spPr bwMode="auto">
          <a:xfrm>
            <a:off x="1475656" y="3535691"/>
            <a:ext cx="6120680" cy="324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744F857-7BE8-45C1-9EFA-101AD36F785C}" type="slidenum">
              <a:rPr lang="zh-CN" altLang="en-US" b="0" smtClean="0"/>
              <a:pPr eaLnBrk="1" hangingPunct="1"/>
              <a:t>1</a:t>
            </a:fld>
            <a:endParaRPr lang="en-US" altLang="zh-CN" b="0" smtClean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-144016" y="908720"/>
            <a:ext cx="9396536" cy="1152128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r>
              <a:rPr lang="en-US" altLang="zh-CN" sz="3600" dirty="0"/>
              <a:t>Nearly Critical Dense (NCD) plasmas for 10nC electron beam and </a:t>
            </a:r>
            <a:r>
              <a:rPr lang="en-US" altLang="zh-CN" sz="3600" dirty="0" smtClean="0"/>
              <a:t>brilliant γ ray </a:t>
            </a:r>
            <a:r>
              <a:rPr lang="en-US" altLang="zh-CN" sz="3600" dirty="0"/>
              <a:t>emission</a:t>
            </a:r>
            <a:endParaRPr lang="zh-CN" altLang="zh-CN" sz="3600" dirty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1520" y="2060848"/>
            <a:ext cx="8892480" cy="1214726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marL="0" indent="0" algn="ctr" eaLnBrk="1" hangingPunct="1">
              <a:lnSpc>
                <a:spcPct val="83000"/>
              </a:lnSpc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dirty="0" err="1" smtClean="0">
                <a:latin typeface="Times New Roman" pitchFamily="18" charset="0"/>
                <a:ea typeface="宋体" pitchFamily="2" charset="-122"/>
              </a:rPr>
              <a:t>X.Q.Yan</a:t>
            </a:r>
            <a:r>
              <a:rPr lang="en-GB" altLang="zh-CN" sz="24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ea typeface="宋体" pitchFamily="2" charset="-122"/>
              </a:rPr>
              <a:t>W.J.Ma</a:t>
            </a:r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ea typeface="宋体" pitchFamily="2" charset="-122"/>
              </a:rPr>
              <a:t>Y.B.Zou</a:t>
            </a:r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ea typeface="宋体" pitchFamily="2" charset="-122"/>
              </a:rPr>
              <a:t>W.B.Zhao</a:t>
            </a:r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GB" altLang="zh-CN" sz="2400" dirty="0" err="1" smtClean="0">
                <a:latin typeface="Times New Roman" pitchFamily="18" charset="0"/>
                <a:ea typeface="宋体" pitchFamily="2" charset="-122"/>
              </a:rPr>
              <a:t>R.H.Hu</a:t>
            </a:r>
            <a:r>
              <a:rPr lang="en-GB" altLang="zh-CN" sz="24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GB" altLang="zh-CN" sz="2400" dirty="0" err="1" smtClean="0">
                <a:latin typeface="Times New Roman" pitchFamily="18" charset="0"/>
                <a:ea typeface="宋体" pitchFamily="2" charset="-122"/>
              </a:rPr>
              <a:t>B.Liu</a:t>
            </a:r>
            <a:r>
              <a:rPr lang="en-GB" altLang="zh-CN" sz="24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>
                <a:latin typeface="Times New Roman" pitchFamily="18" charset="0"/>
                <a:ea typeface="宋体" pitchFamily="2" charset="-122"/>
              </a:rPr>
              <a:t>C.Lin</a:t>
            </a:r>
            <a:r>
              <a:rPr lang="en-US" altLang="zh-CN" sz="2400" dirty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>
                <a:latin typeface="Times New Roman" pitchFamily="18" charset="0"/>
                <a:ea typeface="宋体" pitchFamily="2" charset="-122"/>
              </a:rPr>
              <a:t>H.Y.Lu</a:t>
            </a:r>
            <a:r>
              <a:rPr lang="en-US" altLang="zh-CN" sz="2400" dirty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ea typeface="宋体" pitchFamily="2" charset="-122"/>
              </a:rPr>
              <a:t>Y.Y.Zhao</a:t>
            </a:r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>
                <a:latin typeface="Times New Roman" pitchFamily="18" charset="0"/>
                <a:ea typeface="宋体" pitchFamily="2" charset="-122"/>
              </a:rPr>
              <a:t>K.Zhu</a:t>
            </a:r>
            <a:r>
              <a:rPr lang="en-US" altLang="zh-CN" sz="2400" dirty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ea typeface="宋体" pitchFamily="2" charset="-122"/>
              </a:rPr>
              <a:t>Y.R.Lu</a:t>
            </a:r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2400" dirty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>
                <a:latin typeface="Times New Roman" pitchFamily="18" charset="0"/>
                <a:ea typeface="宋体" pitchFamily="2" charset="-122"/>
              </a:rPr>
              <a:t>Z.Y.Guo</a:t>
            </a:r>
            <a:r>
              <a:rPr lang="en-US" altLang="zh-CN" sz="2400" dirty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400" dirty="0" err="1">
                <a:latin typeface="Times New Roman" pitchFamily="18" charset="0"/>
                <a:ea typeface="宋体" pitchFamily="2" charset="-122"/>
              </a:rPr>
              <a:t>X.T.He</a:t>
            </a:r>
            <a:r>
              <a:rPr lang="en-US" altLang="zh-CN" sz="2400" dirty="0">
                <a:latin typeface="Times New Roman" pitchFamily="18" charset="0"/>
                <a:ea typeface="宋体" pitchFamily="2" charset="-122"/>
              </a:rPr>
              <a:t> , </a:t>
            </a:r>
            <a:r>
              <a:rPr lang="en-US" altLang="zh-CN" sz="2400" dirty="0" err="1" smtClean="0">
                <a:latin typeface="Times New Roman" pitchFamily="18" charset="0"/>
                <a:ea typeface="宋体" pitchFamily="2" charset="-122"/>
              </a:rPr>
              <a:t>J.E.Chen</a:t>
            </a:r>
            <a:endParaRPr lang="en-US" altLang="zh-CN" sz="2400" dirty="0" smtClean="0">
              <a:latin typeface="Times New Roman" pitchFamily="18" charset="0"/>
              <a:ea typeface="宋体" pitchFamily="2" charset="-122"/>
            </a:endParaRPr>
          </a:p>
          <a:p>
            <a:pPr marL="0" indent="0" algn="ctr" eaLnBrk="1" hangingPunct="1">
              <a:lnSpc>
                <a:spcPct val="83000"/>
              </a:lnSpc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Institute of Heavy Ion Physics (IHIP</a:t>
            </a:r>
            <a:r>
              <a:rPr lang="de-DE" altLang="zh-CN" sz="2400" dirty="0">
                <a:latin typeface="Times New Roman" pitchFamily="18" charset="0"/>
                <a:ea typeface="宋体" pitchFamily="2" charset="-122"/>
              </a:rPr>
              <a:t>) &amp;&amp; Center of Applied Physics and Technology (CAPT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),  Peking </a:t>
            </a:r>
            <a:r>
              <a:rPr lang="de-DE" altLang="zh-CN" sz="2400" dirty="0">
                <a:latin typeface="Times New Roman" pitchFamily="18" charset="0"/>
                <a:ea typeface="宋体" pitchFamily="2" charset="-122"/>
              </a:rPr>
              <a:t>Univeristy, </a:t>
            </a:r>
            <a:r>
              <a:rPr lang="de-DE" altLang="zh-CN" sz="2400" dirty="0" smtClean="0">
                <a:latin typeface="Times New Roman" pitchFamily="18" charset="0"/>
                <a:ea typeface="宋体" pitchFamily="2" charset="-122"/>
              </a:rPr>
              <a:t>China</a:t>
            </a:r>
            <a:endParaRPr lang="en-GB" altLang="zh-CN" sz="2800" dirty="0"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163513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 dirty="0" smtClean="0">
                <a:latin typeface="Times New Roman" pitchFamily="18" charset="0"/>
                <a:ea typeface="宋体" pitchFamily="2" charset="-122"/>
              </a:rPr>
              <a:t>激光核物理，北京</a:t>
            </a:r>
            <a:r>
              <a:rPr lang="en-US" altLang="zh-CN" sz="2400" dirty="0" smtClean="0">
                <a:latin typeface="Times New Roman" pitchFamily="18" charset="0"/>
                <a:ea typeface="宋体" pitchFamily="2" charset="-122"/>
              </a:rPr>
              <a:t>, 2016.6.23~25</a:t>
            </a:r>
            <a:endParaRPr lang="zh-CN" altLang="en-US" sz="2400" dirty="0"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908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94EB37-61B9-45E0-A8AA-F10E68D2213D}" type="slidenum">
              <a:rPr lang="zh-CN" altLang="en-US" b="0" smtClean="0"/>
              <a:pPr eaLnBrk="1" hangingPunct="1"/>
              <a:t>10</a:t>
            </a:fld>
            <a:endParaRPr lang="en-US" altLang="zh-CN" b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785225" cy="5903913"/>
          </a:xfrm>
        </p:spPr>
        <p:txBody>
          <a:bodyPr/>
          <a:lstStyle/>
          <a:p>
            <a:pPr marL="609600" indent="-609600" algn="ctr" eaLnBrk="1" hangingPunct="1">
              <a:lnSpc>
                <a:spcPct val="77000"/>
              </a:lnSpc>
              <a:buFontTx/>
              <a:buNone/>
            </a:pPr>
            <a:r>
              <a:rPr lang="en-US" altLang="zh-CN" sz="4400" dirty="0" smtClean="0">
                <a:latin typeface="Times New Roman" pitchFamily="18" charset="0"/>
                <a:ea typeface="宋体" pitchFamily="2" charset="-122"/>
              </a:rPr>
              <a:t>Outline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2400" dirty="0" smtClean="0"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solidFill>
                  <a:schemeClr val="accent1"/>
                </a:solidFill>
                <a:latin typeface="Times New Roman" pitchFamily="18" charset="0"/>
                <a:ea typeface="宋体" pitchFamily="2" charset="-122"/>
              </a:rPr>
              <a:t>Laser driven gamma beam (</a:t>
            </a:r>
            <a:r>
              <a:rPr lang="en-US" altLang="zh-CN" sz="3600" dirty="0" err="1" smtClean="0">
                <a:solidFill>
                  <a:schemeClr val="accent1"/>
                </a:solidFill>
                <a:latin typeface="Times New Roman" pitchFamily="18" charset="0"/>
                <a:ea typeface="宋体" pitchFamily="2" charset="-122"/>
              </a:rPr>
              <a:t>MeV</a:t>
            </a:r>
            <a:r>
              <a:rPr lang="en-US" altLang="zh-CN" sz="3600" dirty="0" smtClean="0">
                <a:solidFill>
                  <a:schemeClr val="accent1"/>
                </a:solidFill>
                <a:latin typeface="Times New Roman" pitchFamily="18" charset="0"/>
                <a:ea typeface="宋体" pitchFamily="2" charset="-122"/>
              </a:rPr>
              <a:t>)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Laser Synchrotron X/Gamma ray in NCD plasma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NCD </a:t>
            </a:r>
            <a:r>
              <a:rPr lang="en-US" altLang="zh-CN" sz="3600" dirty="0">
                <a:latin typeface="Times New Roman" pitchFamily="18" charset="0"/>
                <a:ea typeface="宋体" pitchFamily="2" charset="-122"/>
              </a:rPr>
              <a:t>to enhance the  particle acceleration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Recent </a:t>
            </a: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progress at </a:t>
            </a: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Peking University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9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0972" y="116632"/>
            <a:ext cx="7968522" cy="680021"/>
          </a:xfrm>
          <a:solidFill>
            <a:srgbClr val="66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CN" sz="2800">
                <a:ea typeface="宋体" pitchFamily="2" charset="-122"/>
              </a:rPr>
              <a:t>How do the electrons gain energy?</a:t>
            </a:r>
            <a:endParaRPr lang="de-DE" sz="2800" b="1">
              <a:solidFill>
                <a:srgbClr val="FFFF00"/>
              </a:solidFill>
            </a:endParaRPr>
          </a:p>
        </p:txBody>
      </p:sp>
      <p:grpSp>
        <p:nvGrpSpPr>
          <p:cNvPr id="322563" name="Group 3"/>
          <p:cNvGrpSpPr>
            <a:grpSpLocks/>
          </p:cNvGrpSpPr>
          <p:nvPr/>
        </p:nvGrpSpPr>
        <p:grpSpPr bwMode="auto">
          <a:xfrm>
            <a:off x="174625" y="1549400"/>
            <a:ext cx="4521200" cy="1028700"/>
            <a:chOff x="250" y="816"/>
            <a:chExt cx="2848" cy="648"/>
          </a:xfrm>
        </p:grpSpPr>
        <p:sp>
          <p:nvSpPr>
            <p:cNvPr id="322564" name="Text Box 4"/>
            <p:cNvSpPr txBox="1">
              <a:spLocks noChangeArrowheads="1"/>
            </p:cNvSpPr>
            <p:nvPr/>
          </p:nvSpPr>
          <p:spPr bwMode="auto">
            <a:xfrm>
              <a:off x="250" y="1214"/>
              <a:ext cx="28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000" dirty="0" err="1">
                  <a:latin typeface="Helvetica" pitchFamily="2" charset="0"/>
                  <a:ea typeface="宋体" pitchFamily="2" charset="-122"/>
                </a:rPr>
                <a:t>d</a:t>
              </a:r>
              <a:r>
                <a:rPr lang="en-US" altLang="zh-CN" sz="2000" baseline="-25000" dirty="0" err="1">
                  <a:latin typeface="Helvetica" pitchFamily="2" charset="0"/>
                  <a:ea typeface="宋体" pitchFamily="2" charset="-122"/>
                </a:rPr>
                <a:t>t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 p</a:t>
              </a:r>
              <a:r>
                <a:rPr lang="en-US" altLang="zh-CN" sz="2000" baseline="30000" dirty="0">
                  <a:latin typeface="Helvetica" pitchFamily="2" charset="0"/>
                  <a:ea typeface="宋体" pitchFamily="2" charset="-122"/>
                </a:rPr>
                <a:t>2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/2  =  e </a:t>
              </a:r>
              <a:r>
                <a:rPr lang="en-US" altLang="zh-CN" sz="2000" dirty="0" err="1">
                  <a:latin typeface="Helvetica" pitchFamily="2" charset="0"/>
                  <a:ea typeface="宋体" pitchFamily="2" charset="-122"/>
                </a:rPr>
                <a:t>E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 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  <a:sym typeface="Symbol" pitchFamily="18" charset="2"/>
                </a:rPr>
                <a:t> 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p  =   e </a:t>
              </a:r>
              <a:r>
                <a:rPr lang="en-US" altLang="zh-CN" sz="2000" dirty="0" err="1">
                  <a:latin typeface="Helvetica" pitchFamily="2" charset="0"/>
                  <a:ea typeface="宋体" pitchFamily="2" charset="-122"/>
                </a:rPr>
                <a:t>E</a:t>
              </a:r>
              <a:r>
                <a:rPr lang="ru-RU" sz="2000" baseline="-25000" dirty="0">
                  <a:latin typeface="Times New Roman" pitchFamily="18" charset="0"/>
                  <a:sym typeface="Symbol" pitchFamily="18" charset="2"/>
                </a:rPr>
                <a:t>||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  <a:sym typeface="Symbol" pitchFamily="18" charset="2"/>
                </a:rPr>
                <a:t> 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p</a:t>
              </a:r>
              <a:r>
                <a:rPr lang="ru-RU" sz="2000" baseline="-25000" dirty="0">
                  <a:latin typeface="Times New Roman" pitchFamily="18" charset="0"/>
                  <a:sym typeface="Symbol" pitchFamily="18" charset="2"/>
                </a:rPr>
                <a:t>|| 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 +  e </a:t>
              </a:r>
              <a:r>
                <a:rPr lang="en-US" altLang="zh-CN" sz="2000" dirty="0" err="1">
                  <a:latin typeface="Helvetica" pitchFamily="2" charset="0"/>
                  <a:ea typeface="宋体" pitchFamily="2" charset="-122"/>
                </a:rPr>
                <a:t>E</a:t>
              </a:r>
              <a:r>
                <a:rPr lang="ru-RU" sz="2000" baseline="-25000" dirty="0">
                  <a:latin typeface="Times New Roman" pitchFamily="18" charset="0"/>
                  <a:sym typeface="Symbol" pitchFamily="18" charset="2"/>
                </a:rPr>
                <a:t>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 p</a:t>
              </a:r>
              <a:r>
                <a:rPr lang="ru-RU" sz="2000" baseline="-25000" dirty="0">
                  <a:latin typeface="Times New Roman" pitchFamily="18" charset="0"/>
                  <a:sym typeface="Symbol" pitchFamily="18" charset="2"/>
                </a:rPr>
                <a:t></a:t>
              </a:r>
              <a:endParaRPr lang="en-US" altLang="zh-CN" sz="2000" dirty="0">
                <a:latin typeface="Helvetica" pitchFamily="2" charset="0"/>
                <a:ea typeface="宋体" pitchFamily="2" charset="-122"/>
              </a:endParaRPr>
            </a:p>
          </p:txBody>
        </p:sp>
        <p:sp>
          <p:nvSpPr>
            <p:cNvPr id="322565" name="Text Box 5"/>
            <p:cNvSpPr txBox="1">
              <a:spLocks noChangeArrowheads="1"/>
            </p:cNvSpPr>
            <p:nvPr/>
          </p:nvSpPr>
          <p:spPr bwMode="auto">
            <a:xfrm>
              <a:off x="777" y="881"/>
              <a:ext cx="15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000" dirty="0" err="1">
                  <a:latin typeface="Helvetica" pitchFamily="2" charset="0"/>
                  <a:ea typeface="宋体" pitchFamily="2" charset="-122"/>
                </a:rPr>
                <a:t>d</a:t>
              </a:r>
              <a:r>
                <a:rPr lang="en-US" altLang="zh-CN" sz="2000" baseline="-25000" dirty="0" err="1">
                  <a:latin typeface="Helvetica" pitchFamily="2" charset="0"/>
                  <a:ea typeface="宋体" pitchFamily="2" charset="-122"/>
                </a:rPr>
                <a:t>t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 p = e </a:t>
              </a:r>
              <a:r>
                <a:rPr lang="en-US" altLang="zh-CN" sz="2000" dirty="0" err="1">
                  <a:latin typeface="Helvetica" pitchFamily="2" charset="0"/>
                  <a:ea typeface="宋体" pitchFamily="2" charset="-122"/>
                </a:rPr>
                <a:t>E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  +      v 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  <a:sym typeface="Symbol" pitchFamily="18" charset="2"/>
                </a:rPr>
                <a:t></a:t>
              </a:r>
              <a:r>
                <a:rPr lang="en-US" altLang="zh-CN" sz="2000" dirty="0">
                  <a:latin typeface="Helvetica" pitchFamily="2" charset="0"/>
                  <a:ea typeface="宋体" pitchFamily="2" charset="-122"/>
                </a:rPr>
                <a:t> B</a:t>
              </a:r>
            </a:p>
          </p:txBody>
        </p:sp>
        <p:grpSp>
          <p:nvGrpSpPr>
            <p:cNvPr id="322566" name="Group 6"/>
            <p:cNvGrpSpPr>
              <a:grpSpLocks/>
            </p:cNvGrpSpPr>
            <p:nvPr/>
          </p:nvGrpSpPr>
          <p:grpSpPr bwMode="auto">
            <a:xfrm>
              <a:off x="1719" y="816"/>
              <a:ext cx="205" cy="382"/>
              <a:chOff x="2352" y="2086"/>
              <a:chExt cx="140" cy="697"/>
            </a:xfrm>
          </p:grpSpPr>
          <p:sp>
            <p:nvSpPr>
              <p:cNvPr id="322567" name="Text Box 7"/>
              <p:cNvSpPr txBox="1">
                <a:spLocks noChangeArrowheads="1"/>
              </p:cNvSpPr>
              <p:nvPr/>
            </p:nvSpPr>
            <p:spPr bwMode="auto">
              <a:xfrm>
                <a:off x="2352" y="2086"/>
                <a:ext cx="140" cy="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CN" sz="2000" u="sng">
                    <a:latin typeface="Helvetica" pitchFamily="2" charset="0"/>
                    <a:ea typeface="宋体" pitchFamily="2" charset="-122"/>
                  </a:rPr>
                  <a:t>e</a:t>
                </a:r>
                <a:endParaRPr lang="en-US" altLang="zh-CN" sz="2000">
                  <a:latin typeface="Helvetica" pitchFamily="2" charset="0"/>
                  <a:ea typeface="宋体" pitchFamily="2" charset="-122"/>
                </a:endParaRPr>
              </a:p>
            </p:txBody>
          </p:sp>
          <p:sp>
            <p:nvSpPr>
              <p:cNvPr id="322568" name="Text Box 8"/>
              <p:cNvSpPr txBox="1">
                <a:spLocks noChangeArrowheads="1"/>
              </p:cNvSpPr>
              <p:nvPr/>
            </p:nvSpPr>
            <p:spPr bwMode="auto">
              <a:xfrm>
                <a:off x="2352" y="2327"/>
                <a:ext cx="134" cy="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zh-CN" sz="2000">
                    <a:latin typeface="Helvetica" pitchFamily="2" charset="0"/>
                    <a:ea typeface="宋体" pitchFamily="2" charset="-122"/>
                  </a:rPr>
                  <a:t>c</a:t>
                </a:r>
              </a:p>
            </p:txBody>
          </p:sp>
        </p:grpSp>
      </p:grpSp>
      <p:grpSp>
        <p:nvGrpSpPr>
          <p:cNvPr id="322569" name="Group 9"/>
          <p:cNvGrpSpPr>
            <a:grpSpLocks/>
          </p:cNvGrpSpPr>
          <p:nvPr/>
        </p:nvGrpSpPr>
        <p:grpSpPr bwMode="auto">
          <a:xfrm>
            <a:off x="271464" y="4859338"/>
            <a:ext cx="4914900" cy="1258887"/>
            <a:chOff x="171" y="3061"/>
            <a:chExt cx="3096" cy="793"/>
          </a:xfrm>
        </p:grpSpPr>
        <p:grpSp>
          <p:nvGrpSpPr>
            <p:cNvPr id="322570" name="Group 10"/>
            <p:cNvGrpSpPr>
              <a:grpSpLocks/>
            </p:cNvGrpSpPr>
            <p:nvPr/>
          </p:nvGrpSpPr>
          <p:grpSpPr bwMode="auto">
            <a:xfrm>
              <a:off x="634" y="3493"/>
              <a:ext cx="1972" cy="361"/>
              <a:chOff x="702" y="3230"/>
              <a:chExt cx="1972" cy="361"/>
            </a:xfrm>
          </p:grpSpPr>
          <p:sp>
            <p:nvSpPr>
              <p:cNvPr id="322571" name="Text Box 11"/>
              <p:cNvSpPr txBox="1">
                <a:spLocks noChangeArrowheads="1"/>
              </p:cNvSpPr>
              <p:nvPr/>
            </p:nvSpPr>
            <p:spPr bwMode="auto">
              <a:xfrm>
                <a:off x="702" y="3265"/>
                <a:ext cx="197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ru-RU" sz="2000" dirty="0">
                    <a:latin typeface="Tahoma" pitchFamily="34" charset="0"/>
                  </a:rPr>
                  <a:t> </a:t>
                </a:r>
                <a:r>
                  <a:rPr lang="ru-RU" sz="2000" dirty="0">
                    <a:latin typeface="Symbol" pitchFamily="18" charset="2"/>
                  </a:rPr>
                  <a:t>G</a:t>
                </a:r>
                <a:r>
                  <a:rPr lang="ru-RU" sz="2000" baseline="-25000" dirty="0">
                    <a:latin typeface="Tahoma" pitchFamily="34" charset="0"/>
                    <a:sym typeface="Symbol" pitchFamily="18" charset="2"/>
                  </a:rPr>
                  <a:t>||  </a:t>
                </a:r>
                <a:r>
                  <a:rPr lang="en-US" altLang="zh-CN" sz="2000" dirty="0">
                    <a:latin typeface="Tahoma" pitchFamily="34" charset="0"/>
                    <a:ea typeface="宋体" pitchFamily="2" charset="-122"/>
                  </a:rPr>
                  <a:t>=   2 e </a:t>
                </a:r>
                <a:r>
                  <a:rPr lang="en-US" altLang="zh-CN" sz="2000" dirty="0" err="1">
                    <a:latin typeface="Tahoma" pitchFamily="34" charset="0"/>
                    <a:ea typeface="宋体" pitchFamily="2" charset="-122"/>
                  </a:rPr>
                  <a:t>E</a:t>
                </a:r>
                <a:r>
                  <a:rPr lang="ru-RU" sz="2000" baseline="-25000" dirty="0">
                    <a:latin typeface="Tahoma" pitchFamily="34" charset="0"/>
                    <a:sym typeface="Symbol" pitchFamily="18" charset="2"/>
                  </a:rPr>
                  <a:t>|| </a:t>
                </a:r>
                <a:r>
                  <a:rPr lang="en-US" altLang="zh-CN" sz="2000" dirty="0">
                    <a:latin typeface="Tahoma" pitchFamily="34" charset="0"/>
                    <a:ea typeface="宋体" pitchFamily="2" charset="-122"/>
                  </a:rPr>
                  <a:t>p</a:t>
                </a:r>
                <a:r>
                  <a:rPr lang="ru-RU" sz="2000" baseline="-25000" dirty="0">
                    <a:latin typeface="Tahoma" pitchFamily="34" charset="0"/>
                    <a:sym typeface="Symbol" pitchFamily="18" charset="2"/>
                  </a:rPr>
                  <a:t>|| </a:t>
                </a:r>
                <a:r>
                  <a:rPr lang="en-US" altLang="zh-CN" sz="2000" dirty="0" err="1">
                    <a:latin typeface="Tahoma" pitchFamily="34" charset="0"/>
                    <a:ea typeface="宋体" pitchFamily="2" charset="-122"/>
                  </a:rPr>
                  <a:t>dt</a:t>
                </a:r>
                <a:r>
                  <a:rPr lang="ru-RU" sz="2000" baseline="-25000" dirty="0">
                    <a:latin typeface="Tahoma" pitchFamily="34" charset="0"/>
                    <a:sym typeface="Symbol" pitchFamily="18" charset="2"/>
                  </a:rPr>
                  <a:t>     </a:t>
                </a:r>
                <a:r>
                  <a:rPr lang="en-US" altLang="zh-CN" sz="2000" dirty="0">
                    <a:latin typeface="Tahoma" pitchFamily="34" charset="0"/>
                    <a:ea typeface="宋体" pitchFamily="2" charset="-122"/>
                  </a:rPr>
                  <a:t> </a:t>
                </a:r>
              </a:p>
            </p:txBody>
          </p:sp>
          <p:grpSp>
            <p:nvGrpSpPr>
              <p:cNvPr id="322572" name="Group 12"/>
              <p:cNvGrpSpPr>
                <a:grpSpLocks/>
              </p:cNvGrpSpPr>
              <p:nvPr/>
            </p:nvGrpSpPr>
            <p:grpSpPr bwMode="auto">
              <a:xfrm>
                <a:off x="1158" y="3230"/>
                <a:ext cx="187" cy="361"/>
                <a:chOff x="2353" y="2115"/>
                <a:chExt cx="178" cy="663"/>
              </a:xfrm>
            </p:grpSpPr>
            <p:sp>
              <p:nvSpPr>
                <p:cNvPr id="32257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353" y="2115"/>
                  <a:ext cx="178" cy="4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zh-CN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ahoma" pitchFamily="34" charset="0"/>
                      <a:ea typeface="宋体" pitchFamily="2" charset="-122"/>
                      <a:sym typeface="Symbol" pitchFamily="18" charset="2"/>
                    </a:rPr>
                    <a:t></a:t>
                  </a:r>
                  <a:endParaRPr lang="en-US" altLang="zh-CN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32257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353" y="2354"/>
                  <a:ext cx="178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zh-CN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ahoma" pitchFamily="34" charset="0"/>
                      <a:ea typeface="宋体" pitchFamily="2" charset="-122"/>
                      <a:sym typeface="Symbol" pitchFamily="18" charset="2"/>
                    </a:rPr>
                    <a:t></a:t>
                  </a:r>
                </a:p>
              </p:txBody>
            </p:sp>
          </p:grpSp>
        </p:grpSp>
        <p:sp>
          <p:nvSpPr>
            <p:cNvPr id="322575" name="Text Box 15"/>
            <p:cNvSpPr txBox="1">
              <a:spLocks noChangeArrowheads="1"/>
            </p:cNvSpPr>
            <p:nvPr/>
          </p:nvSpPr>
          <p:spPr bwMode="auto">
            <a:xfrm>
              <a:off x="171" y="3061"/>
              <a:ext cx="30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solidFill>
                    <a:srgbClr val="000099"/>
                  </a:solidFill>
                  <a:latin typeface="Tahoma" pitchFamily="34" charset="0"/>
                  <a:ea typeface="宋体" pitchFamily="2" charset="-122"/>
                </a:rPr>
                <a:t>Gain due to longitudinal (plasma) field:</a:t>
              </a:r>
            </a:p>
          </p:txBody>
        </p:sp>
      </p:grpSp>
      <p:grpSp>
        <p:nvGrpSpPr>
          <p:cNvPr id="322576" name="Group 16"/>
          <p:cNvGrpSpPr>
            <a:grpSpLocks/>
          </p:cNvGrpSpPr>
          <p:nvPr/>
        </p:nvGrpSpPr>
        <p:grpSpPr bwMode="auto">
          <a:xfrm>
            <a:off x="261938" y="3243263"/>
            <a:ext cx="4759325" cy="1282700"/>
            <a:chOff x="165" y="2043"/>
            <a:chExt cx="2998" cy="808"/>
          </a:xfrm>
        </p:grpSpPr>
        <p:grpSp>
          <p:nvGrpSpPr>
            <p:cNvPr id="322577" name="Group 17"/>
            <p:cNvGrpSpPr>
              <a:grpSpLocks/>
            </p:cNvGrpSpPr>
            <p:nvPr/>
          </p:nvGrpSpPr>
          <p:grpSpPr bwMode="auto">
            <a:xfrm>
              <a:off x="620" y="2488"/>
              <a:ext cx="1456" cy="363"/>
              <a:chOff x="675" y="2153"/>
              <a:chExt cx="1456" cy="363"/>
            </a:xfrm>
          </p:grpSpPr>
          <p:sp>
            <p:nvSpPr>
              <p:cNvPr id="322578" name="Text Box 18"/>
              <p:cNvSpPr txBox="1">
                <a:spLocks noChangeArrowheads="1"/>
              </p:cNvSpPr>
              <p:nvPr/>
            </p:nvSpPr>
            <p:spPr bwMode="auto">
              <a:xfrm>
                <a:off x="675" y="2193"/>
                <a:ext cx="145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 </a:t>
                </a:r>
                <a:r>
                  <a:rPr lang="ru-RU" sz="2000" dirty="0">
                    <a:latin typeface="Symbol" pitchFamily="18" charset="2"/>
                  </a:rPr>
                  <a:t>G</a:t>
                </a:r>
                <a:r>
                  <a:rPr lang="ru-RU" sz="2000" baseline="-25000" dirty="0">
                    <a:latin typeface="Tahoma" pitchFamily="34" charset="0"/>
                    <a:sym typeface="Symbol" pitchFamily="18" charset="2"/>
                  </a:rPr>
                  <a:t>  </a:t>
                </a:r>
                <a:r>
                  <a:rPr lang="en-US" altLang="zh-CN" sz="2000" dirty="0">
                    <a:latin typeface="Tahoma" pitchFamily="34" charset="0"/>
                    <a:ea typeface="宋体" pitchFamily="2" charset="-122"/>
                  </a:rPr>
                  <a:t>=   2 e </a:t>
                </a:r>
                <a:r>
                  <a:rPr lang="en-US" altLang="zh-CN" sz="2000" dirty="0" err="1">
                    <a:latin typeface="Tahoma" pitchFamily="34" charset="0"/>
                    <a:ea typeface="宋体" pitchFamily="2" charset="-122"/>
                  </a:rPr>
                  <a:t>E</a:t>
                </a:r>
                <a:r>
                  <a:rPr lang="ru-RU" sz="2000" baseline="-25000" dirty="0">
                    <a:latin typeface="Tahoma" pitchFamily="34" charset="0"/>
                    <a:sym typeface="Symbol" pitchFamily="18" charset="2"/>
                  </a:rPr>
                  <a:t> </a:t>
                </a:r>
                <a:r>
                  <a:rPr lang="en-US" altLang="zh-CN" sz="2000" dirty="0">
                    <a:latin typeface="Tahoma" pitchFamily="34" charset="0"/>
                    <a:ea typeface="宋体" pitchFamily="2" charset="-122"/>
                  </a:rPr>
                  <a:t>p</a:t>
                </a:r>
                <a:r>
                  <a:rPr lang="ru-RU" sz="2000" baseline="-25000" dirty="0">
                    <a:latin typeface="Tahoma" pitchFamily="34" charset="0"/>
                    <a:sym typeface="Symbol" pitchFamily="18" charset="2"/>
                  </a:rPr>
                  <a:t></a:t>
                </a:r>
                <a:r>
                  <a:rPr lang="en-US" altLang="zh-CN" sz="2000" dirty="0" err="1">
                    <a:latin typeface="Tahoma" pitchFamily="34" charset="0"/>
                    <a:ea typeface="宋体" pitchFamily="2" charset="-122"/>
                  </a:rPr>
                  <a:t>dt</a:t>
                </a:r>
                <a:r>
                  <a:rPr lang="ru-RU" b="1" baseline="-25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sym typeface="Symbol" pitchFamily="18" charset="2"/>
                  </a:rPr>
                  <a:t>  </a:t>
                </a:r>
                <a:endParaRPr lang="en-US" altLang="zh-CN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宋体" pitchFamily="2" charset="-122"/>
                </a:endParaRPr>
              </a:p>
            </p:txBody>
          </p:sp>
          <p:grpSp>
            <p:nvGrpSpPr>
              <p:cNvPr id="322579" name="Group 19"/>
              <p:cNvGrpSpPr>
                <a:grpSpLocks/>
              </p:cNvGrpSpPr>
              <p:nvPr/>
            </p:nvGrpSpPr>
            <p:grpSpPr bwMode="auto">
              <a:xfrm>
                <a:off x="1097" y="2153"/>
                <a:ext cx="189" cy="363"/>
                <a:chOff x="2352" y="2114"/>
                <a:chExt cx="180" cy="664"/>
              </a:xfrm>
            </p:grpSpPr>
            <p:sp>
              <p:nvSpPr>
                <p:cNvPr id="32258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52" y="2114"/>
                  <a:ext cx="178" cy="4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zh-CN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2" charset="0"/>
                      <a:ea typeface="宋体" pitchFamily="2" charset="-122"/>
                      <a:sym typeface="Symbol" pitchFamily="18" charset="2"/>
                    </a:rPr>
                    <a:t></a:t>
                  </a:r>
                  <a:endParaRPr lang="en-US" altLang="zh-CN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宋体" pitchFamily="2" charset="-122"/>
                  </a:endParaRPr>
                </a:p>
              </p:txBody>
            </p:sp>
            <p:sp>
              <p:nvSpPr>
                <p:cNvPr id="32258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354" y="2355"/>
                  <a:ext cx="178" cy="4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altLang="zh-CN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Helvetica" pitchFamily="2" charset="0"/>
                      <a:ea typeface="宋体" pitchFamily="2" charset="-122"/>
                      <a:sym typeface="Symbol" pitchFamily="18" charset="2"/>
                    </a:rPr>
                    <a:t></a:t>
                  </a:r>
                </a:p>
              </p:txBody>
            </p:sp>
          </p:grpSp>
        </p:grpSp>
        <p:sp>
          <p:nvSpPr>
            <p:cNvPr id="322582" name="Text Box 22"/>
            <p:cNvSpPr txBox="1">
              <a:spLocks noChangeArrowheads="1"/>
            </p:cNvSpPr>
            <p:nvPr/>
          </p:nvSpPr>
          <p:spPr bwMode="auto">
            <a:xfrm>
              <a:off x="165" y="2043"/>
              <a:ext cx="299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solidFill>
                    <a:srgbClr val="000099"/>
                  </a:solidFill>
                  <a:latin typeface="Tahoma" pitchFamily="34" charset="0"/>
                  <a:ea typeface="宋体" pitchFamily="2" charset="-122"/>
                </a:rPr>
                <a:t>Gain due to transverse (laser) field:</a:t>
              </a:r>
            </a:p>
          </p:txBody>
        </p:sp>
      </p:grpSp>
      <p:grpSp>
        <p:nvGrpSpPr>
          <p:cNvPr id="322583" name="Group 23"/>
          <p:cNvGrpSpPr>
            <a:grpSpLocks/>
          </p:cNvGrpSpPr>
          <p:nvPr/>
        </p:nvGrpSpPr>
        <p:grpSpPr bwMode="auto">
          <a:xfrm>
            <a:off x="5693569" y="3663949"/>
            <a:ext cx="3036888" cy="3271837"/>
            <a:chOff x="3668" y="293"/>
            <a:chExt cx="1913" cy="2061"/>
          </a:xfrm>
        </p:grpSpPr>
        <p:grpSp>
          <p:nvGrpSpPr>
            <p:cNvPr id="322584" name="Group 24"/>
            <p:cNvGrpSpPr>
              <a:grpSpLocks/>
            </p:cNvGrpSpPr>
            <p:nvPr/>
          </p:nvGrpSpPr>
          <p:grpSpPr bwMode="auto">
            <a:xfrm>
              <a:off x="3668" y="564"/>
              <a:ext cx="1913" cy="1790"/>
              <a:chOff x="3564" y="612"/>
              <a:chExt cx="1913" cy="1790"/>
            </a:xfrm>
          </p:grpSpPr>
          <p:grpSp>
            <p:nvGrpSpPr>
              <p:cNvPr id="322585" name="Group 25"/>
              <p:cNvGrpSpPr>
                <a:grpSpLocks/>
              </p:cNvGrpSpPr>
              <p:nvPr/>
            </p:nvGrpSpPr>
            <p:grpSpPr bwMode="auto">
              <a:xfrm>
                <a:off x="3564" y="612"/>
                <a:ext cx="1913" cy="1790"/>
                <a:chOff x="638" y="1183"/>
                <a:chExt cx="1913" cy="1790"/>
              </a:xfrm>
            </p:grpSpPr>
            <p:grpSp>
              <p:nvGrpSpPr>
                <p:cNvPr id="322586" name="Group 26"/>
                <p:cNvGrpSpPr>
                  <a:grpSpLocks/>
                </p:cNvGrpSpPr>
                <p:nvPr/>
              </p:nvGrpSpPr>
              <p:grpSpPr bwMode="auto">
                <a:xfrm>
                  <a:off x="638" y="1183"/>
                  <a:ext cx="1913" cy="1790"/>
                  <a:chOff x="1342" y="1471"/>
                  <a:chExt cx="1913" cy="1790"/>
                </a:xfrm>
              </p:grpSpPr>
              <p:pic>
                <p:nvPicPr>
                  <p:cNvPr id="322587" name="Picture 27" descr="spread_ts_m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80" y="1488"/>
                    <a:ext cx="1435" cy="14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2588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74" y="2935"/>
                    <a:ext cx="1681" cy="32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400" b="1">
                        <a:latin typeface="Times New Roman" pitchFamily="18" charset="0"/>
                        <a:ea typeface="宋体" pitchFamily="2" charset="-122"/>
                      </a:rPr>
                      <a:t>-2x10</a:t>
                    </a:r>
                    <a:r>
                      <a:rPr lang="en-US" altLang="zh-CN" sz="1400" b="1" baseline="30000">
                        <a:latin typeface="Times New Roman" pitchFamily="18" charset="0"/>
                        <a:ea typeface="宋体" pitchFamily="2" charset="-122"/>
                      </a:rPr>
                      <a:t>3</a:t>
                    </a:r>
                    <a:r>
                      <a:rPr lang="en-US" altLang="zh-CN" sz="1400" b="1">
                        <a:latin typeface="Times New Roman" pitchFamily="18" charset="0"/>
                        <a:ea typeface="宋体" pitchFamily="2" charset="-122"/>
                      </a:rPr>
                      <a:t>                        0              10</a:t>
                    </a:r>
                    <a:r>
                      <a:rPr lang="en-US" altLang="zh-CN" sz="1400" b="1" baseline="30000">
                        <a:latin typeface="Times New Roman" pitchFamily="18" charset="0"/>
                        <a:ea typeface="宋体" pitchFamily="2" charset="-122"/>
                      </a:rPr>
                      <a:t>3</a:t>
                    </a:r>
                  </a:p>
                  <a:p>
                    <a:r>
                      <a:rPr lang="en-US" altLang="zh-CN" sz="1400" b="1">
                        <a:latin typeface="Symbol" pitchFamily="18" charset="2"/>
                        <a:ea typeface="宋体" pitchFamily="2" charset="-122"/>
                      </a:rPr>
                      <a:t>                                           G</a:t>
                    </a:r>
                    <a:r>
                      <a:rPr lang="en-US" altLang="zh-CN" sz="1400" b="1" baseline="-25000">
                        <a:latin typeface="Times New Roman" pitchFamily="18" charset="0"/>
                        <a:ea typeface="宋体" pitchFamily="2" charset="-122"/>
                      </a:rPr>
                      <a:t>||</a:t>
                    </a:r>
                  </a:p>
                </p:txBody>
              </p:sp>
              <p:sp>
                <p:nvSpPr>
                  <p:cNvPr id="322589" name="Text Box 29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743" y="2070"/>
                    <a:ext cx="1524" cy="32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400" b="1" dirty="0">
                        <a:latin typeface="Symbol" pitchFamily="18" charset="2"/>
                        <a:ea typeface="宋体" pitchFamily="2" charset="-122"/>
                      </a:rPr>
                      <a:t>                             G</a:t>
                    </a:r>
                    <a:r>
                      <a:rPr lang="en-US" altLang="zh-CN" sz="1400" b="1" baseline="-25000" dirty="0">
                        <a:latin typeface="TECHMath" pitchFamily="2" charset="0"/>
                        <a:ea typeface="宋体" pitchFamily="2" charset="-122"/>
                        <a:sym typeface="Symbol" pitchFamily="18" charset="2"/>
                      </a:rPr>
                      <a:t></a:t>
                    </a:r>
                    <a:endParaRPr lang="en-US" altLang="zh-CN" sz="1400" b="1" dirty="0">
                      <a:latin typeface="Times New Roman" pitchFamily="18" charset="0"/>
                      <a:ea typeface="宋体" pitchFamily="2" charset="-122"/>
                    </a:endParaRPr>
                  </a:p>
                  <a:p>
                    <a:r>
                      <a:rPr lang="en-US" altLang="zh-CN" sz="1400" b="1" dirty="0">
                        <a:latin typeface="Times New Roman" pitchFamily="18" charset="0"/>
                        <a:ea typeface="宋体" pitchFamily="2" charset="-122"/>
                      </a:rPr>
                      <a:t>         0                              2x10</a:t>
                    </a:r>
                    <a:r>
                      <a:rPr lang="en-US" altLang="zh-CN" sz="1400" b="1" baseline="30000" dirty="0">
                        <a:latin typeface="Times New Roman" pitchFamily="18" charset="0"/>
                        <a:ea typeface="宋体" pitchFamily="2" charset="-122"/>
                      </a:rPr>
                      <a:t>3</a:t>
                    </a:r>
                  </a:p>
                </p:txBody>
              </p:sp>
            </p:grpSp>
            <p:sp>
              <p:nvSpPr>
                <p:cNvPr id="322590" name="Line 30"/>
                <p:cNvSpPr>
                  <a:spLocks noChangeShapeType="1"/>
                </p:cNvSpPr>
                <p:nvPr/>
              </p:nvSpPr>
              <p:spPr bwMode="auto">
                <a:xfrm>
                  <a:off x="1936" y="120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2591" name="Line 31"/>
                <p:cNvSpPr>
                  <a:spLocks noChangeShapeType="1"/>
                </p:cNvSpPr>
                <p:nvPr/>
              </p:nvSpPr>
              <p:spPr bwMode="auto">
                <a:xfrm>
                  <a:off x="976" y="2376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322592" name="Text Box 32"/>
              <p:cNvSpPr txBox="1">
                <a:spLocks noChangeArrowheads="1"/>
              </p:cNvSpPr>
              <p:nvPr/>
            </p:nvSpPr>
            <p:spPr bwMode="auto">
              <a:xfrm>
                <a:off x="3857" y="613"/>
                <a:ext cx="757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de-DE" sz="1400">
                    <a:solidFill>
                      <a:schemeClr val="bg1"/>
                    </a:solidFill>
                    <a:latin typeface="Tahoma" pitchFamily="34" charset="0"/>
                  </a:rPr>
                  <a:t>Direct Laser</a:t>
                </a:r>
              </a:p>
              <a:p>
                <a:pPr algn="ctr"/>
                <a:r>
                  <a:rPr lang="de-DE" sz="1400">
                    <a:solidFill>
                      <a:schemeClr val="bg1"/>
                    </a:solidFill>
                    <a:latin typeface="Tahoma" pitchFamily="34" charset="0"/>
                  </a:rPr>
                  <a:t>Acceleration</a:t>
                </a:r>
              </a:p>
              <a:p>
                <a:pPr algn="ctr"/>
                <a:r>
                  <a:rPr lang="de-DE" sz="1400">
                    <a:solidFill>
                      <a:schemeClr val="bg1"/>
                    </a:solidFill>
                    <a:latin typeface="Tahoma" pitchFamily="34" charset="0"/>
                  </a:rPr>
                  <a:t>(long pulses)</a:t>
                </a:r>
              </a:p>
            </p:txBody>
          </p:sp>
        </p:grpSp>
        <p:sp>
          <p:nvSpPr>
            <p:cNvPr id="322593" name="Text Box 33"/>
            <p:cNvSpPr txBox="1">
              <a:spLocks noChangeArrowheads="1"/>
            </p:cNvSpPr>
            <p:nvPr/>
          </p:nvSpPr>
          <p:spPr bwMode="auto">
            <a:xfrm>
              <a:off x="4166" y="293"/>
              <a:ext cx="10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rgbClr val="000099"/>
                  </a:solidFill>
                  <a:ea typeface="宋体" pitchFamily="2" charset="-122"/>
                </a:rPr>
                <a:t>Long pulses (&gt;</a:t>
              </a:r>
              <a:r>
                <a:rPr lang="en-US" altLang="zh-CN" sz="1400" b="1">
                  <a:solidFill>
                    <a:srgbClr val="000099"/>
                  </a:solidFill>
                  <a:latin typeface="Symbol" pitchFamily="18" charset="2"/>
                  <a:ea typeface="宋体" pitchFamily="2" charset="-122"/>
                </a:rPr>
                <a:t> l</a:t>
              </a:r>
              <a:r>
                <a:rPr lang="en-US" altLang="zh-CN" sz="1400" b="1" baseline="-25000">
                  <a:solidFill>
                    <a:srgbClr val="000099"/>
                  </a:solidFill>
                  <a:ea typeface="宋体" pitchFamily="2" charset="-122"/>
                </a:rPr>
                <a:t>p</a:t>
              </a:r>
              <a:r>
                <a:rPr lang="en-US" altLang="zh-CN" sz="1400" b="1">
                  <a:solidFill>
                    <a:srgbClr val="000099"/>
                  </a:solidFill>
                  <a:ea typeface="宋体" pitchFamily="2" charset="-122"/>
                </a:rPr>
                <a:t>)</a:t>
              </a:r>
              <a:endParaRPr lang="de-DE" sz="1400" b="1">
                <a:solidFill>
                  <a:srgbClr val="000099"/>
                </a:solidFill>
              </a:endParaRPr>
            </a:p>
          </p:txBody>
        </p:sp>
      </p:grpSp>
      <p:grpSp>
        <p:nvGrpSpPr>
          <p:cNvPr id="322594" name="Group 34"/>
          <p:cNvGrpSpPr>
            <a:grpSpLocks/>
          </p:cNvGrpSpPr>
          <p:nvPr/>
        </p:nvGrpSpPr>
        <p:grpSpPr bwMode="auto">
          <a:xfrm>
            <a:off x="5693569" y="965199"/>
            <a:ext cx="3024187" cy="3151187"/>
            <a:chOff x="3501" y="2325"/>
            <a:chExt cx="1905" cy="1985"/>
          </a:xfrm>
        </p:grpSpPr>
        <p:grpSp>
          <p:nvGrpSpPr>
            <p:cNvPr id="322595" name="Group 35"/>
            <p:cNvGrpSpPr>
              <a:grpSpLocks/>
            </p:cNvGrpSpPr>
            <p:nvPr/>
          </p:nvGrpSpPr>
          <p:grpSpPr bwMode="auto">
            <a:xfrm>
              <a:off x="3501" y="2529"/>
              <a:ext cx="1905" cy="1781"/>
              <a:chOff x="3501" y="2433"/>
              <a:chExt cx="1905" cy="1781"/>
            </a:xfrm>
          </p:grpSpPr>
          <p:grpSp>
            <p:nvGrpSpPr>
              <p:cNvPr id="322596" name="Group 36"/>
              <p:cNvGrpSpPr>
                <a:grpSpLocks/>
              </p:cNvGrpSpPr>
              <p:nvPr/>
            </p:nvGrpSpPr>
            <p:grpSpPr bwMode="auto">
              <a:xfrm>
                <a:off x="3501" y="2433"/>
                <a:ext cx="1905" cy="1781"/>
                <a:chOff x="2951" y="1189"/>
                <a:chExt cx="1905" cy="1781"/>
              </a:xfrm>
            </p:grpSpPr>
            <p:sp>
              <p:nvSpPr>
                <p:cNvPr id="322597" name="Rectangle 37"/>
                <p:cNvSpPr>
                  <a:spLocks noChangeArrowheads="1"/>
                </p:cNvSpPr>
                <p:nvPr/>
              </p:nvSpPr>
              <p:spPr bwMode="auto">
                <a:xfrm>
                  <a:off x="3355" y="1220"/>
                  <a:ext cx="1458" cy="1424"/>
                </a:xfrm>
                <a:prstGeom prst="rect">
                  <a:avLst/>
                </a:prstGeom>
                <a:solidFill>
                  <a:schemeClr val="tx1"/>
                </a:solidFill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22598" name="Line 38"/>
                <p:cNvSpPr>
                  <a:spLocks noChangeShapeType="1"/>
                </p:cNvSpPr>
                <p:nvPr/>
              </p:nvSpPr>
              <p:spPr bwMode="auto">
                <a:xfrm>
                  <a:off x="3762" y="1220"/>
                  <a:ext cx="0" cy="1126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2599" name="Line 39"/>
                <p:cNvSpPr>
                  <a:spLocks noChangeShapeType="1"/>
                </p:cNvSpPr>
                <p:nvPr/>
              </p:nvSpPr>
              <p:spPr bwMode="auto">
                <a:xfrm>
                  <a:off x="3762" y="1220"/>
                  <a:ext cx="1051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2600" name="Line 40"/>
                <p:cNvSpPr>
                  <a:spLocks noChangeShapeType="1"/>
                </p:cNvSpPr>
                <p:nvPr/>
              </p:nvSpPr>
              <p:spPr bwMode="auto">
                <a:xfrm>
                  <a:off x="4813" y="1220"/>
                  <a:ext cx="0" cy="106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260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242" y="2644"/>
                  <a:ext cx="1608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b="1">
                      <a:latin typeface="Times New Roman" pitchFamily="18" charset="0"/>
                      <a:ea typeface="宋体" pitchFamily="2" charset="-122"/>
                    </a:rPr>
                    <a:t>                 0                             10</a:t>
                  </a:r>
                  <a:r>
                    <a:rPr lang="en-US" altLang="zh-CN" sz="1400" b="1" baseline="30000">
                      <a:latin typeface="Times New Roman" pitchFamily="18" charset="0"/>
                      <a:ea typeface="宋体" pitchFamily="2" charset="-122"/>
                    </a:rPr>
                    <a:t>4</a:t>
                  </a:r>
                </a:p>
                <a:p>
                  <a:r>
                    <a:rPr lang="en-US" altLang="zh-CN" sz="1400" b="1">
                      <a:latin typeface="Symbol" pitchFamily="18" charset="2"/>
                      <a:ea typeface="宋体" pitchFamily="2" charset="-122"/>
                    </a:rPr>
                    <a:t>                                           G</a:t>
                  </a:r>
                  <a:r>
                    <a:rPr lang="en-US" altLang="zh-CN" sz="1400" b="1" baseline="-25000">
                      <a:latin typeface="Times New Roman" pitchFamily="18" charset="0"/>
                      <a:ea typeface="宋体" pitchFamily="2" charset="-122"/>
                    </a:rPr>
                    <a:t>||</a:t>
                  </a:r>
                </a:p>
              </p:txBody>
            </p:sp>
            <p:sp>
              <p:nvSpPr>
                <p:cNvPr id="322602" name="Text Box 4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366" y="1774"/>
                  <a:ext cx="1496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400" b="1">
                      <a:latin typeface="Symbol" pitchFamily="18" charset="2"/>
                      <a:ea typeface="宋体" pitchFamily="2" charset="-122"/>
                    </a:rPr>
                    <a:t>                             G</a:t>
                  </a:r>
                  <a:r>
                    <a:rPr lang="en-US" altLang="zh-CN" sz="1400" b="1" baseline="-25000">
                      <a:latin typeface="TECHMath" pitchFamily="2" charset="0"/>
                      <a:ea typeface="宋体" pitchFamily="2" charset="-122"/>
                      <a:sym typeface="Symbol" pitchFamily="18" charset="2"/>
                    </a:rPr>
                    <a:t></a:t>
                  </a:r>
                  <a:endParaRPr lang="en-US" altLang="zh-CN" sz="1400" b="1">
                    <a:latin typeface="Times New Roman" pitchFamily="18" charset="0"/>
                    <a:ea typeface="宋体" pitchFamily="2" charset="-122"/>
                  </a:endParaRPr>
                </a:p>
                <a:p>
                  <a:r>
                    <a:rPr lang="en-US" altLang="zh-CN" sz="1400" b="1">
                      <a:latin typeface="Times New Roman" pitchFamily="18" charset="0"/>
                      <a:ea typeface="宋体" pitchFamily="2" charset="-122"/>
                    </a:rPr>
                    <a:t>               0                           10</a:t>
                  </a:r>
                  <a:r>
                    <a:rPr lang="en-US" altLang="zh-CN" sz="1400" b="1" baseline="30000">
                      <a:latin typeface="Times New Roman" pitchFamily="18" charset="0"/>
                      <a:ea typeface="宋体" pitchFamily="2" charset="-122"/>
                    </a:rPr>
                    <a:t>4</a:t>
                  </a:r>
                </a:p>
              </p:txBody>
            </p:sp>
            <p:pic>
              <p:nvPicPr>
                <p:cNvPr id="322603" name="Picture 43" descr="spreadWien_r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4" y="1197"/>
                  <a:ext cx="1072" cy="10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2604" name="Line 44"/>
                <p:cNvSpPr>
                  <a:spLocks noChangeShapeType="1"/>
                </p:cNvSpPr>
                <p:nvPr/>
              </p:nvSpPr>
              <p:spPr bwMode="auto">
                <a:xfrm>
                  <a:off x="3784" y="1245"/>
                  <a:ext cx="0" cy="100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22605" name="Line 45"/>
                <p:cNvSpPr>
                  <a:spLocks noChangeShapeType="1"/>
                </p:cNvSpPr>
                <p:nvPr/>
              </p:nvSpPr>
              <p:spPr bwMode="auto">
                <a:xfrm rot="5400000">
                  <a:off x="4312" y="1725"/>
                  <a:ext cx="0" cy="1056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322606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3796" y="1220"/>
                  <a:ext cx="0" cy="1424"/>
                </a:xfrm>
                <a:prstGeom prst="line">
                  <a:avLst/>
                </a:prstGeom>
                <a:noFill/>
                <a:ln w="63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2607" name="Line 47"/>
                <p:cNvSpPr>
                  <a:spLocks noChangeShapeType="1"/>
                </p:cNvSpPr>
                <p:nvPr/>
              </p:nvSpPr>
              <p:spPr bwMode="auto">
                <a:xfrm>
                  <a:off x="3355" y="2197"/>
                  <a:ext cx="1458" cy="0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322608" name="Text Box 48"/>
              <p:cNvSpPr txBox="1">
                <a:spLocks noChangeArrowheads="1"/>
              </p:cNvSpPr>
              <p:nvPr/>
            </p:nvSpPr>
            <p:spPr bwMode="auto">
              <a:xfrm>
                <a:off x="4477" y="2566"/>
                <a:ext cx="899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chemeClr val="bg1"/>
                    </a:solidFill>
                    <a:latin typeface="Tahoma" pitchFamily="34" charset="0"/>
                  </a:rPr>
                  <a:t>Laser Wakefield</a:t>
                </a:r>
              </a:p>
              <a:p>
                <a:pPr algn="ctr"/>
                <a:r>
                  <a:rPr lang="de-DE" sz="1400" dirty="0">
                    <a:solidFill>
                      <a:schemeClr val="bg1"/>
                    </a:solidFill>
                    <a:latin typeface="Tahoma" pitchFamily="34" charset="0"/>
                  </a:rPr>
                  <a:t>Acceleration</a:t>
                </a:r>
              </a:p>
              <a:p>
                <a:pPr algn="ctr"/>
                <a:r>
                  <a:rPr lang="de-DE" sz="1400" dirty="0">
                    <a:solidFill>
                      <a:schemeClr val="bg1"/>
                    </a:solidFill>
                    <a:latin typeface="Tahoma" pitchFamily="34" charset="0"/>
                  </a:rPr>
                  <a:t>(short pulses)</a:t>
                </a:r>
              </a:p>
            </p:txBody>
          </p:sp>
        </p:grpSp>
        <p:sp>
          <p:nvSpPr>
            <p:cNvPr id="322609" name="Text Box 49"/>
            <p:cNvSpPr txBox="1">
              <a:spLocks noChangeArrowheads="1"/>
            </p:cNvSpPr>
            <p:nvPr/>
          </p:nvSpPr>
          <p:spPr bwMode="auto">
            <a:xfrm>
              <a:off x="4030" y="2325"/>
              <a:ext cx="109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solidFill>
                    <a:srgbClr val="000099"/>
                  </a:solidFill>
                  <a:ea typeface="宋体" pitchFamily="2" charset="-122"/>
                </a:rPr>
                <a:t>Short pulses (&lt; </a:t>
              </a:r>
              <a:r>
                <a:rPr lang="en-US" altLang="zh-CN" sz="1400" b="1" dirty="0" err="1">
                  <a:solidFill>
                    <a:srgbClr val="000099"/>
                  </a:solidFill>
                  <a:latin typeface="Symbol" pitchFamily="18" charset="2"/>
                  <a:ea typeface="宋体" pitchFamily="2" charset="-122"/>
                </a:rPr>
                <a:t>l</a:t>
              </a:r>
              <a:r>
                <a:rPr lang="en-US" altLang="zh-CN" sz="1400" b="1" baseline="-25000" dirty="0" err="1">
                  <a:solidFill>
                    <a:srgbClr val="000099"/>
                  </a:solidFill>
                  <a:ea typeface="宋体" pitchFamily="2" charset="-122"/>
                </a:rPr>
                <a:t>p</a:t>
              </a:r>
              <a:r>
                <a:rPr lang="en-US" altLang="zh-CN" sz="1400" b="1" dirty="0">
                  <a:solidFill>
                    <a:srgbClr val="000099"/>
                  </a:solidFill>
                  <a:ea typeface="宋体" pitchFamily="2" charset="-122"/>
                </a:rPr>
                <a:t>)</a:t>
              </a:r>
              <a:endParaRPr lang="de-DE" sz="1400" b="1" dirty="0">
                <a:solidFill>
                  <a:srgbClr val="000099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37576" y="649184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MtV</a:t>
            </a:r>
            <a:r>
              <a:rPr lang="en-US" altLang="zh-CN" dirty="0" smtClean="0"/>
              <a:t> courtesy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5932" y="2898497"/>
            <a:ext cx="365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Direct Laser Acceleration (DLA)</a:t>
            </a:r>
            <a:endParaRPr lang="zh-CN" alt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80971" y="4490006"/>
            <a:ext cx="228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Wake Acceleration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50226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444500" y="116632"/>
            <a:ext cx="7634982" cy="58477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200" dirty="0" smtClean="0">
                <a:latin typeface="+mj-lt"/>
                <a:ea typeface="+mj-ea"/>
              </a:rPr>
              <a:t>Direct Laser Acceleration or IFEL</a:t>
            </a:r>
            <a:endParaRPr lang="de-DE" sz="3200" dirty="0">
              <a:latin typeface="+mj-lt"/>
              <a:ea typeface="+mj-ea"/>
            </a:endParaRPr>
          </a:p>
        </p:txBody>
      </p:sp>
      <p:grpSp>
        <p:nvGrpSpPr>
          <p:cNvPr id="192535" name="Group 23"/>
          <p:cNvGrpSpPr>
            <a:grpSpLocks/>
          </p:cNvGrpSpPr>
          <p:nvPr/>
        </p:nvGrpSpPr>
        <p:grpSpPr bwMode="auto">
          <a:xfrm>
            <a:off x="444500" y="4271963"/>
            <a:ext cx="7967663" cy="2346325"/>
            <a:chOff x="280" y="2595"/>
            <a:chExt cx="5019" cy="1478"/>
          </a:xfrm>
        </p:grpSpPr>
        <p:pic>
          <p:nvPicPr>
            <p:cNvPr id="192536" name="Picture 24" descr="chann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659"/>
              <a:ext cx="2464" cy="1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2537" name="Group 25"/>
            <p:cNvGrpSpPr>
              <a:grpSpLocks/>
            </p:cNvGrpSpPr>
            <p:nvPr/>
          </p:nvGrpSpPr>
          <p:grpSpPr bwMode="auto">
            <a:xfrm>
              <a:off x="280" y="2595"/>
              <a:ext cx="1784" cy="1470"/>
              <a:chOff x="280" y="2595"/>
              <a:chExt cx="1784" cy="1470"/>
            </a:xfrm>
          </p:grpSpPr>
          <p:pic>
            <p:nvPicPr>
              <p:cNvPr id="192538" name="Picture 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" y="2595"/>
                <a:ext cx="1042" cy="1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2539" name="Text Box 27"/>
              <p:cNvSpPr txBox="1">
                <a:spLocks noChangeArrowheads="1"/>
              </p:cNvSpPr>
              <p:nvPr/>
            </p:nvSpPr>
            <p:spPr bwMode="auto">
              <a:xfrm>
                <a:off x="280" y="3064"/>
                <a:ext cx="650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600"/>
                  <a:t>electron</a:t>
                </a:r>
              </a:p>
              <a:p>
                <a:pPr algn="ctr"/>
                <a:r>
                  <a:rPr lang="de-DE" sz="1600"/>
                  <a:t>momenta</a:t>
                </a:r>
              </a:p>
            </p:txBody>
          </p:sp>
        </p:grpSp>
      </p:grpSp>
      <p:grpSp>
        <p:nvGrpSpPr>
          <p:cNvPr id="192543" name="Group 31"/>
          <p:cNvGrpSpPr>
            <a:grpSpLocks/>
          </p:cNvGrpSpPr>
          <p:nvPr/>
        </p:nvGrpSpPr>
        <p:grpSpPr bwMode="auto">
          <a:xfrm>
            <a:off x="5003800" y="3954463"/>
            <a:ext cx="2981325" cy="755650"/>
            <a:chOff x="3152" y="2491"/>
            <a:chExt cx="1878" cy="476"/>
          </a:xfrm>
        </p:grpSpPr>
        <p:sp>
          <p:nvSpPr>
            <p:cNvPr id="192540" name="Text Box 28"/>
            <p:cNvSpPr txBox="1">
              <a:spLocks noChangeArrowheads="1"/>
            </p:cNvSpPr>
            <p:nvPr/>
          </p:nvSpPr>
          <p:spPr bwMode="auto">
            <a:xfrm>
              <a:off x="3152" y="2491"/>
              <a:ext cx="1878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/>
                <a:t>Betatron acceleration (inverse FEL)</a:t>
              </a:r>
            </a:p>
          </p:txBody>
        </p:sp>
        <p:sp>
          <p:nvSpPr>
            <p:cNvPr id="192541" name="Line 29"/>
            <p:cNvSpPr>
              <a:spLocks noChangeShapeType="1"/>
            </p:cNvSpPr>
            <p:nvPr/>
          </p:nvSpPr>
          <p:spPr bwMode="auto">
            <a:xfrm>
              <a:off x="4024" y="2683"/>
              <a:ext cx="71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2516" name="Group 4"/>
          <p:cNvGrpSpPr>
            <a:grpSpLocks/>
          </p:cNvGrpSpPr>
          <p:nvPr/>
        </p:nvGrpSpPr>
        <p:grpSpPr bwMode="auto">
          <a:xfrm>
            <a:off x="4673600" y="1277938"/>
            <a:ext cx="3687763" cy="1038225"/>
            <a:chOff x="330" y="916"/>
            <a:chExt cx="2323" cy="654"/>
          </a:xfrm>
        </p:grpSpPr>
        <p:grpSp>
          <p:nvGrpSpPr>
            <p:cNvPr id="192517" name="Group 5"/>
            <p:cNvGrpSpPr>
              <a:grpSpLocks/>
            </p:cNvGrpSpPr>
            <p:nvPr/>
          </p:nvGrpSpPr>
          <p:grpSpPr bwMode="auto">
            <a:xfrm>
              <a:off x="330" y="916"/>
              <a:ext cx="2323" cy="654"/>
              <a:chOff x="324" y="1690"/>
              <a:chExt cx="1740" cy="356"/>
            </a:xfrm>
          </p:grpSpPr>
          <p:sp>
            <p:nvSpPr>
              <p:cNvPr id="192518" name="Oval 6"/>
              <p:cNvSpPr>
                <a:spLocks noChangeArrowheads="1"/>
              </p:cNvSpPr>
              <p:nvPr/>
            </p:nvSpPr>
            <p:spPr bwMode="auto">
              <a:xfrm>
                <a:off x="1931" y="1690"/>
                <a:ext cx="133" cy="354"/>
              </a:xfrm>
              <a:prstGeom prst="ellipse">
                <a:avLst/>
              </a:prstGeom>
              <a:gradFill rotWithShape="0">
                <a:gsLst>
                  <a:gs pos="0">
                    <a:srgbClr val="76765E"/>
                  </a:gs>
                  <a:gs pos="50000">
                    <a:srgbClr val="FFFF99"/>
                  </a:gs>
                  <a:gs pos="100000">
                    <a:srgbClr val="76765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sz="20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192519" name="Rectangle 7"/>
              <p:cNvSpPr>
                <a:spLocks noChangeArrowheads="1"/>
              </p:cNvSpPr>
              <p:nvPr/>
            </p:nvSpPr>
            <p:spPr bwMode="auto">
              <a:xfrm>
                <a:off x="523" y="1692"/>
                <a:ext cx="1490" cy="354"/>
              </a:xfrm>
              <a:prstGeom prst="rect">
                <a:avLst/>
              </a:prstGeom>
              <a:gradFill rotWithShape="0">
                <a:gsLst>
                  <a:gs pos="0">
                    <a:srgbClr val="FFFF99">
                      <a:gamma/>
                      <a:shade val="46275"/>
                      <a:invGamma/>
                    </a:srgbClr>
                  </a:gs>
                  <a:gs pos="50000">
                    <a:srgbClr val="FFFF99"/>
                  </a:gs>
                  <a:gs pos="100000">
                    <a:srgbClr val="FF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2520" name="Oval 8"/>
              <p:cNvSpPr>
                <a:spLocks noChangeArrowheads="1"/>
              </p:cNvSpPr>
              <p:nvPr/>
            </p:nvSpPr>
            <p:spPr bwMode="auto">
              <a:xfrm>
                <a:off x="454" y="1691"/>
                <a:ext cx="132" cy="35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FFC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sz="20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192521" name="Line 9"/>
              <p:cNvSpPr>
                <a:spLocks noChangeShapeType="1"/>
              </p:cNvSpPr>
              <p:nvPr/>
            </p:nvSpPr>
            <p:spPr bwMode="auto">
              <a:xfrm flipV="1">
                <a:off x="519" y="1691"/>
                <a:ext cx="0" cy="17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2522" name="Arc 10"/>
              <p:cNvSpPr>
                <a:spLocks/>
              </p:cNvSpPr>
              <p:nvPr/>
            </p:nvSpPr>
            <p:spPr bwMode="auto">
              <a:xfrm flipH="1">
                <a:off x="454" y="1691"/>
                <a:ext cx="132" cy="35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43085 w 43125"/>
                  <a:gd name="T1" fmla="*/ 23830 h 43200"/>
                  <a:gd name="T2" fmla="*/ 43125 w 43125"/>
                  <a:gd name="T3" fmla="*/ 19799 h 43200"/>
                  <a:gd name="T4" fmla="*/ 21600 w 4312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25" h="43200" fill="none" extrusionOk="0">
                    <a:moveTo>
                      <a:pt x="43084" y="23829"/>
                    </a:moveTo>
                    <a:cubicBezTo>
                      <a:pt x="41942" y="34836"/>
                      <a:pt x="32665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831" y="-1"/>
                      <a:pt x="42188" y="8606"/>
                      <a:pt x="43124" y="19799"/>
                    </a:cubicBezTo>
                  </a:path>
                  <a:path w="43125" h="43200" stroke="0" extrusionOk="0">
                    <a:moveTo>
                      <a:pt x="43084" y="23829"/>
                    </a:moveTo>
                    <a:cubicBezTo>
                      <a:pt x="41942" y="34836"/>
                      <a:pt x="32665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831" y="-1"/>
                      <a:pt x="42188" y="8606"/>
                      <a:pt x="43124" y="197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2523" name="Text Box 11"/>
              <p:cNvSpPr txBox="1">
                <a:spLocks noChangeArrowheads="1"/>
              </p:cNvSpPr>
              <p:nvPr/>
            </p:nvSpPr>
            <p:spPr bwMode="auto">
              <a:xfrm>
                <a:off x="476" y="1797"/>
                <a:ext cx="154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de-DE" sz="2000">
                    <a:solidFill>
                      <a:srgbClr val="FF0000"/>
                    </a:solidFill>
                    <a:latin typeface="Tahoma" pitchFamily="34" charset="0"/>
                  </a:rPr>
                  <a:t>E</a:t>
                </a:r>
              </a:p>
            </p:txBody>
          </p:sp>
          <p:sp>
            <p:nvSpPr>
              <p:cNvPr id="192524" name="Text Box 12"/>
              <p:cNvSpPr txBox="1">
                <a:spLocks noChangeArrowheads="1"/>
              </p:cNvSpPr>
              <p:nvPr/>
            </p:nvSpPr>
            <p:spPr bwMode="auto">
              <a:xfrm>
                <a:off x="324" y="1702"/>
                <a:ext cx="157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de-DE" sz="2000">
                    <a:solidFill>
                      <a:srgbClr val="009900"/>
                    </a:solidFill>
                    <a:latin typeface="Tahoma" pitchFamily="34" charset="0"/>
                  </a:rPr>
                  <a:t>B</a:t>
                </a:r>
                <a:endParaRPr lang="de-DE" sz="2000">
                  <a:latin typeface="Tahoma" pitchFamily="34" charset="0"/>
                </a:endParaRPr>
              </a:p>
            </p:txBody>
          </p:sp>
        </p:grpSp>
        <p:sp>
          <p:nvSpPr>
            <p:cNvPr id="192525" name="Text Box 13"/>
            <p:cNvSpPr txBox="1">
              <a:spLocks noChangeArrowheads="1"/>
            </p:cNvSpPr>
            <p:nvPr/>
          </p:nvSpPr>
          <p:spPr bwMode="auto">
            <a:xfrm>
              <a:off x="1835" y="1249"/>
              <a:ext cx="6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i="1"/>
                <a:t>j = efn</a:t>
              </a:r>
              <a:r>
                <a:rPr lang="de-DE" i="1" baseline="-25000"/>
                <a:t>0</a:t>
              </a:r>
              <a:r>
                <a:rPr lang="de-DE" i="1"/>
                <a:t>c</a:t>
              </a:r>
            </a:p>
          </p:txBody>
        </p:sp>
        <p:sp>
          <p:nvSpPr>
            <p:cNvPr id="192526" name="Line 14"/>
            <p:cNvSpPr>
              <a:spLocks noChangeShapeType="1"/>
            </p:cNvSpPr>
            <p:nvPr/>
          </p:nvSpPr>
          <p:spPr bwMode="auto">
            <a:xfrm>
              <a:off x="1927" y="1253"/>
              <a:ext cx="4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2527" name="Text Box 15"/>
            <p:cNvSpPr txBox="1">
              <a:spLocks noChangeArrowheads="1"/>
            </p:cNvSpPr>
            <p:nvPr/>
          </p:nvSpPr>
          <p:spPr bwMode="auto">
            <a:xfrm>
              <a:off x="793" y="1076"/>
              <a:ext cx="9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dirty="0"/>
                <a:t>space charge</a:t>
              </a:r>
            </a:p>
            <a:p>
              <a:pPr algn="ctr"/>
              <a:r>
                <a:rPr lang="de-DE" i="1" dirty="0"/>
                <a:t>n = e(1-f)n</a:t>
              </a:r>
              <a:r>
                <a:rPr lang="de-DE" i="1" baseline="-25000" dirty="0"/>
                <a:t>0</a:t>
              </a:r>
              <a:endParaRPr lang="de-DE" i="1" dirty="0"/>
            </a:p>
          </p:txBody>
        </p:sp>
      </p:grpSp>
      <p:grpSp>
        <p:nvGrpSpPr>
          <p:cNvPr id="192528" name="Group 16"/>
          <p:cNvGrpSpPr>
            <a:grpSpLocks/>
          </p:cNvGrpSpPr>
          <p:nvPr/>
        </p:nvGrpSpPr>
        <p:grpSpPr bwMode="auto">
          <a:xfrm>
            <a:off x="928688" y="1387475"/>
            <a:ext cx="2759075" cy="962025"/>
            <a:chOff x="643" y="865"/>
            <a:chExt cx="1738" cy="606"/>
          </a:xfrm>
        </p:grpSpPr>
        <p:graphicFrame>
          <p:nvGraphicFramePr>
            <p:cNvPr id="192529" name="Object 17"/>
            <p:cNvGraphicFramePr>
              <a:graphicFrameLocks noChangeAspect="1"/>
            </p:cNvGraphicFramePr>
            <p:nvPr/>
          </p:nvGraphicFramePr>
          <p:xfrm>
            <a:off x="643" y="865"/>
            <a:ext cx="1738" cy="297"/>
          </p:xfrm>
          <a:graphic>
            <a:graphicData uri="http://schemas.openxmlformats.org/presentationml/2006/ole">
              <p:oleObj spid="_x0000_s116344" name="Equation" r:id="rId5" imgW="1485255" imgH="253890" progId="">
                <p:embed/>
              </p:oleObj>
            </a:graphicData>
          </a:graphic>
        </p:graphicFrame>
        <p:graphicFrame>
          <p:nvGraphicFramePr>
            <p:cNvPr id="192530" name="Object 18"/>
            <p:cNvGraphicFramePr>
              <a:graphicFrameLocks noChangeAspect="1"/>
            </p:cNvGraphicFramePr>
            <p:nvPr/>
          </p:nvGraphicFramePr>
          <p:xfrm>
            <a:off x="748" y="1162"/>
            <a:ext cx="1497" cy="309"/>
          </p:xfrm>
          <a:graphic>
            <a:graphicData uri="http://schemas.openxmlformats.org/presentationml/2006/ole">
              <p:oleObj spid="_x0000_s116345" name="Equation" r:id="rId6" imgW="1231366" imgH="253890" progId="">
                <p:embed/>
              </p:oleObj>
            </a:graphicData>
          </a:graphic>
        </p:graphicFrame>
      </p:grpSp>
      <p:grpSp>
        <p:nvGrpSpPr>
          <p:cNvPr id="192550" name="Group 38"/>
          <p:cNvGrpSpPr>
            <a:grpSpLocks/>
          </p:cNvGrpSpPr>
          <p:nvPr/>
        </p:nvGrpSpPr>
        <p:grpSpPr bwMode="auto">
          <a:xfrm>
            <a:off x="274638" y="2538413"/>
            <a:ext cx="8221662" cy="1181100"/>
            <a:chOff x="173" y="1599"/>
            <a:chExt cx="5179" cy="744"/>
          </a:xfrm>
        </p:grpSpPr>
        <p:sp>
          <p:nvSpPr>
            <p:cNvPr id="192548" name="Rectangle 36"/>
            <p:cNvSpPr>
              <a:spLocks noChangeArrowheads="1"/>
            </p:cNvSpPr>
            <p:nvPr/>
          </p:nvSpPr>
          <p:spPr bwMode="auto">
            <a:xfrm>
              <a:off x="173" y="1609"/>
              <a:ext cx="4000" cy="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aphicFrame>
          <p:nvGraphicFramePr>
            <p:cNvPr id="192531" name="Object 19"/>
            <p:cNvGraphicFramePr>
              <a:graphicFrameLocks noChangeAspect="1"/>
            </p:cNvGraphicFramePr>
            <p:nvPr/>
          </p:nvGraphicFramePr>
          <p:xfrm>
            <a:off x="310" y="1816"/>
            <a:ext cx="2381" cy="488"/>
          </p:xfrm>
          <a:graphic>
            <a:graphicData uri="http://schemas.openxmlformats.org/presentationml/2006/ole">
              <p:oleObj spid="_x0000_s116346" name="Equation" r:id="rId7" imgW="2044700" imgH="419100" progId="">
                <p:embed/>
              </p:oleObj>
            </a:graphicData>
          </a:graphic>
        </p:graphicFrame>
        <p:sp>
          <p:nvSpPr>
            <p:cNvPr id="192533" name="Text Box 21"/>
            <p:cNvSpPr txBox="1">
              <a:spLocks noChangeArrowheads="1"/>
            </p:cNvSpPr>
            <p:nvPr/>
          </p:nvSpPr>
          <p:spPr bwMode="auto">
            <a:xfrm>
              <a:off x="1810" y="1599"/>
              <a:ext cx="1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u="sng"/>
                <a:t>Radial electron oscillations</a:t>
              </a:r>
            </a:p>
          </p:txBody>
        </p:sp>
        <p:graphicFrame>
          <p:nvGraphicFramePr>
            <p:cNvPr id="192534" name="Object 22"/>
            <p:cNvGraphicFramePr>
              <a:graphicFrameLocks noChangeAspect="1"/>
            </p:cNvGraphicFramePr>
            <p:nvPr/>
          </p:nvGraphicFramePr>
          <p:xfrm>
            <a:off x="3046" y="1898"/>
            <a:ext cx="1001" cy="318"/>
          </p:xfrm>
          <a:graphic>
            <a:graphicData uri="http://schemas.openxmlformats.org/presentationml/2006/ole">
              <p:oleObj spid="_x0000_s116347" name="Equation" r:id="rId8" imgW="837836" imgH="266584" progId="">
                <p:embed/>
              </p:oleObj>
            </a:graphicData>
          </a:graphic>
        </p:graphicFrame>
        <p:graphicFrame>
          <p:nvGraphicFramePr>
            <p:cNvPr id="192544" name="Object 32"/>
            <p:cNvGraphicFramePr>
              <a:graphicFrameLocks noChangeAspect="1"/>
            </p:cNvGraphicFramePr>
            <p:nvPr/>
          </p:nvGraphicFramePr>
          <p:xfrm>
            <a:off x="4410" y="1952"/>
            <a:ext cx="942" cy="236"/>
          </p:xfrm>
          <a:graphic>
            <a:graphicData uri="http://schemas.openxmlformats.org/presentationml/2006/ole">
              <p:oleObj spid="_x0000_s116348" name="Equation" r:id="rId9" imgW="1015559" imgH="253890" progId="">
                <p:embed/>
              </p:oleObj>
            </a:graphicData>
          </a:graphic>
        </p:graphicFrame>
      </p:grpSp>
      <p:sp>
        <p:nvSpPr>
          <p:cNvPr id="2" name="矩形 1"/>
          <p:cNvSpPr/>
          <p:nvPr/>
        </p:nvSpPr>
        <p:spPr>
          <a:xfrm>
            <a:off x="3122612" y="6336229"/>
            <a:ext cx="602138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dirty="0" err="1" smtClean="0">
                <a:ea typeface="楷体_GB2312" pitchFamily="49" charset="-122"/>
                <a:sym typeface="Symbol" pitchFamily="18" charset="2"/>
              </a:rPr>
              <a:t>Pukhov,MtV</a:t>
            </a:r>
            <a:r>
              <a:rPr lang="en-US" altLang="zh-CN" dirty="0" smtClean="0">
                <a:ea typeface="楷体_GB2312" pitchFamily="49" charset="-122"/>
                <a:sym typeface="Symbol" pitchFamily="18" charset="2"/>
              </a:rPr>
              <a:t>, Sheng, Pop, 6, 2847 , 1999</a:t>
            </a:r>
            <a:endParaRPr lang="en-US" altLang="zh-CN" dirty="0">
              <a:ea typeface="楷体_GB2312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50652" y="3883755"/>
            <a:ext cx="2958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>
                <a:solidFill>
                  <a:srgbClr val="0000FF"/>
                </a:solidFill>
              </a:rPr>
              <a:t>Direct Laser Acceleration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074" y="1075110"/>
            <a:ext cx="9144000" cy="908050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3200" dirty="0">
                <a:solidFill>
                  <a:srgbClr val="FF0000"/>
                </a:solidFill>
              </a:rPr>
              <a:t>Azimuthal and axial magnetic </a:t>
            </a:r>
            <a:r>
              <a:rPr lang="en-US" altLang="zh-CN" sz="3200" dirty="0" smtClean="0">
                <a:solidFill>
                  <a:srgbClr val="FF0000"/>
                </a:solidFill>
              </a:rPr>
              <a:t>fields</a:t>
            </a:r>
            <a:r>
              <a:rPr lang="en-US" altLang="zh-CN" sz="3200" dirty="0"/>
              <a:t> </a:t>
            </a:r>
            <a:r>
              <a:rPr lang="en-US" altLang="zh-CN" sz="3200" dirty="0" smtClean="0"/>
              <a:t>are generated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endParaRPr lang="zh-CN" altLang="en-US" sz="3200" b="0" dirty="0" smtClean="0">
              <a:ea typeface="宋体" pitchFamily="2" charset="-122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None/>
            </a:pPr>
            <a:r>
              <a:rPr lang="en-US" altLang="zh-CN" b="1" dirty="0" smtClean="0">
                <a:latin typeface="+mj-lt"/>
              </a:rPr>
              <a:t>circularly </a:t>
            </a:r>
            <a:r>
              <a:rPr lang="en-US" altLang="zh-CN" b="1" dirty="0">
                <a:latin typeface="+mj-lt"/>
              </a:rPr>
              <a:t>polarized </a:t>
            </a:r>
            <a:r>
              <a:rPr lang="en-US" altLang="zh-CN" b="1" dirty="0" smtClean="0">
                <a:latin typeface="+mj-lt"/>
              </a:rPr>
              <a:t>laser in uniform NCD </a:t>
            </a:r>
            <a:endParaRPr lang="en-US" altLang="zh-CN" b="1" dirty="0">
              <a:latin typeface="+mj-lt"/>
            </a:endParaRPr>
          </a:p>
        </p:txBody>
      </p:sp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18308"/>
            <a:ext cx="630655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8" name="图片 2" descr="B_theta_3D_is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941165"/>
            <a:ext cx="5040560" cy="18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8224" y="5681176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Looks like a </a:t>
            </a:r>
            <a:r>
              <a:rPr lang="en-US" altLang="zh-CN" dirty="0" err="1" smtClean="0"/>
              <a:t>Solonoid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015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1069" y="1042988"/>
            <a:ext cx="4536181" cy="533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80000"/>
            </a:pPr>
            <a:endParaRPr lang="en-US" altLang="zh-CN" sz="2400" b="1" dirty="0">
              <a:ea typeface="楷体_GB2312" pitchFamily="49" charset="-122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80000"/>
              <a:buFont typeface="Wingdings" pitchFamily="2" charset="2"/>
              <a:buChar char="l"/>
            </a:pPr>
            <a:r>
              <a:rPr lang="en-US" altLang="zh-CN" sz="2400" dirty="0" smtClean="0">
                <a:ea typeface="楷体_GB2312" pitchFamily="49" charset="-122"/>
              </a:rPr>
              <a:t>In </a:t>
            </a:r>
            <a:r>
              <a:rPr lang="en-US" altLang="zh-CN" sz="2400" b="1" dirty="0" smtClean="0">
                <a:solidFill>
                  <a:srgbClr val="FF0000"/>
                </a:solidFill>
                <a:ea typeface="楷体_GB2312" pitchFamily="49" charset="-122"/>
              </a:rPr>
              <a:t>near </a:t>
            </a:r>
            <a:r>
              <a:rPr lang="en-US" altLang="zh-CN" sz="2400" b="1" dirty="0">
                <a:solidFill>
                  <a:srgbClr val="FF0000"/>
                </a:solidFill>
                <a:ea typeface="楷体_GB2312" pitchFamily="49" charset="-122"/>
              </a:rPr>
              <a:t>critical density (NCD</a:t>
            </a:r>
            <a:r>
              <a:rPr lang="en-US" altLang="zh-CN" sz="2400" b="1" dirty="0" smtClean="0">
                <a:solidFill>
                  <a:srgbClr val="FF0000"/>
                </a:solidFill>
                <a:ea typeface="楷体_GB2312" pitchFamily="49" charset="-122"/>
              </a:rPr>
              <a:t>) plasma</a:t>
            </a:r>
            <a:r>
              <a:rPr lang="en-US" altLang="zh-CN" sz="2400" b="1" dirty="0" smtClean="0">
                <a:ea typeface="楷体_GB2312" pitchFamily="49" charset="-122"/>
              </a:rPr>
              <a:t> </a:t>
            </a:r>
            <a:r>
              <a:rPr lang="en-US" altLang="zh-CN" sz="2400" b="1" dirty="0" err="1" smtClean="0">
                <a:ea typeface="楷体_GB2312" pitchFamily="49" charset="-122"/>
              </a:rPr>
              <a:t>ponderomotive</a:t>
            </a:r>
            <a:r>
              <a:rPr lang="en-US" altLang="zh-CN" sz="2400" b="1" dirty="0" smtClean="0">
                <a:ea typeface="楷体_GB2312" pitchFamily="49" charset="-122"/>
              </a:rPr>
              <a:t> </a:t>
            </a:r>
            <a:r>
              <a:rPr lang="en-US" altLang="zh-CN" sz="2400" b="1" dirty="0">
                <a:ea typeface="楷体_GB2312" pitchFamily="49" charset="-122"/>
              </a:rPr>
              <a:t>force drives high density electron </a:t>
            </a:r>
            <a:r>
              <a:rPr lang="en-US" altLang="zh-CN" sz="2400" b="1" dirty="0" smtClean="0">
                <a:ea typeface="楷体_GB2312" pitchFamily="49" charset="-122"/>
              </a:rPr>
              <a:t>(~10</a:t>
            </a:r>
            <a:r>
              <a:rPr lang="en-US" altLang="zh-CN" sz="2400" b="1" dirty="0" smtClean="0">
                <a:solidFill>
                  <a:srgbClr val="FF0000"/>
                </a:solidFill>
                <a:ea typeface="楷体_GB2312" pitchFamily="49" charset="-122"/>
              </a:rPr>
              <a:t>nC </a:t>
            </a:r>
            <a:r>
              <a:rPr lang="en-US" altLang="zh-CN" sz="2400" b="1" dirty="0">
                <a:solidFill>
                  <a:srgbClr val="FF0000"/>
                </a:solidFill>
                <a:ea typeface="楷体_GB2312" pitchFamily="49" charset="-122"/>
              </a:rPr>
              <a:t>charge</a:t>
            </a:r>
            <a:r>
              <a:rPr lang="en-US" altLang="zh-CN" sz="2400" b="1" dirty="0" smtClean="0">
                <a:ea typeface="楷体_GB2312" pitchFamily="49" charset="-122"/>
              </a:rPr>
              <a:t>).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80000"/>
              <a:buFont typeface="Wingdings" pitchFamily="2" charset="2"/>
              <a:buChar char="l"/>
            </a:pPr>
            <a:r>
              <a:rPr lang="en-US" altLang="zh-CN" sz="2400" b="1" dirty="0" smtClean="0">
                <a:ea typeface="楷体_GB2312" pitchFamily="49" charset="-122"/>
              </a:rPr>
              <a:t>resonance </a:t>
            </a:r>
            <a:r>
              <a:rPr lang="en-US" altLang="zh-CN" sz="2400" b="1" dirty="0">
                <a:ea typeface="楷体_GB2312" pitchFamily="49" charset="-122"/>
              </a:rPr>
              <a:t>acceleration occurs in </a:t>
            </a:r>
            <a:r>
              <a:rPr lang="en-US" altLang="zh-CN" sz="2400" b="1" dirty="0" err="1">
                <a:ea typeface="楷体_GB2312" pitchFamily="49" charset="-122"/>
              </a:rPr>
              <a:t>betatron</a:t>
            </a:r>
            <a:r>
              <a:rPr lang="en-US" altLang="zh-CN" sz="2400" b="1" dirty="0">
                <a:ea typeface="楷体_GB2312" pitchFamily="49" charset="-122"/>
              </a:rPr>
              <a:t> frequency 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</a:t>
            </a:r>
            <a:r>
              <a:rPr lang="en-US" altLang="zh-CN" sz="2400" b="1" baseline="-25000" dirty="0">
                <a:ea typeface="楷体_GB2312" pitchFamily="49" charset="-122"/>
                <a:sym typeface="Symbol" pitchFamily="18" charset="2"/>
              </a:rPr>
              <a:t>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=</a:t>
            </a:r>
            <a:r>
              <a:rPr lang="en-US" altLang="zh-CN" sz="2400" b="1" baseline="-25000" dirty="0">
                <a:ea typeface="楷体_GB2312" pitchFamily="49" charset="-122"/>
                <a:sym typeface="Symbol" pitchFamily="18" charset="2"/>
              </a:rPr>
              <a:t>L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, where </a:t>
            </a:r>
            <a:r>
              <a:rPr lang="en-US" altLang="zh-CN" sz="2400" b="1" dirty="0" smtClean="0">
                <a:ea typeface="楷体_GB2312" pitchFamily="49" charset="-122"/>
                <a:sym typeface="Symbol" pitchFamily="18" charset="2"/>
              </a:rPr>
              <a:t></a:t>
            </a:r>
            <a:r>
              <a:rPr lang="en-US" altLang="zh-CN" sz="2400" b="1" baseline="-25000" dirty="0">
                <a:ea typeface="楷体_GB2312" pitchFamily="49" charset="-122"/>
                <a:sym typeface="Symbol" pitchFamily="18" charset="2"/>
              </a:rPr>
              <a:t>L 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=(1-v</a:t>
            </a:r>
            <a:r>
              <a:rPr lang="en-US" altLang="zh-CN" sz="2400" b="1" baseline="-25000" dirty="0">
                <a:ea typeface="楷体_GB2312" pitchFamily="49" charset="-122"/>
                <a:sym typeface="Symbol" pitchFamily="18" charset="2"/>
              </a:rPr>
              <a:t>z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/</a:t>
            </a:r>
            <a:r>
              <a:rPr lang="en-US" altLang="zh-CN" sz="2400" b="1" dirty="0" err="1">
                <a:ea typeface="楷体_GB2312" pitchFamily="49" charset="-122"/>
                <a:sym typeface="Symbol" pitchFamily="18" charset="2"/>
              </a:rPr>
              <a:t>v</a:t>
            </a:r>
            <a:r>
              <a:rPr lang="en-US" altLang="zh-CN" sz="2400" b="1" baseline="-25000" dirty="0" err="1">
                <a:ea typeface="楷体_GB2312" pitchFamily="49" charset="-122"/>
                <a:sym typeface="Symbol" pitchFamily="18" charset="2"/>
              </a:rPr>
              <a:t>ph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)</a:t>
            </a:r>
            <a:r>
              <a:rPr lang="en-US" altLang="zh-CN" sz="2400" b="1" baseline="-25000" dirty="0">
                <a:ea typeface="楷体_GB2312" pitchFamily="49" charset="-122"/>
                <a:sym typeface="Symbol" pitchFamily="18" charset="2"/>
              </a:rPr>
              <a:t>0, 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</a:t>
            </a:r>
            <a:r>
              <a:rPr lang="en-US" altLang="zh-CN" sz="2400" b="1" baseline="-25000" dirty="0">
                <a:ea typeface="楷体_GB2312" pitchFamily="49" charset="-122"/>
                <a:sym typeface="Symbol" pitchFamily="18" charset="2"/>
              </a:rPr>
              <a:t>0 </a:t>
            </a:r>
            <a:r>
              <a:rPr lang="en-US" altLang="zh-CN" sz="2400" b="1" dirty="0" smtClean="0">
                <a:ea typeface="楷体_GB2312" pitchFamily="49" charset="-122"/>
                <a:sym typeface="Symbol" pitchFamily="18" charset="2"/>
              </a:rPr>
              <a:t>laser frequency 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in vacuum, </a:t>
            </a:r>
            <a:r>
              <a:rPr lang="en-US" altLang="zh-CN" sz="2400" b="1" dirty="0" err="1">
                <a:ea typeface="楷体_GB2312" pitchFamily="49" charset="-122"/>
                <a:sym typeface="Symbol" pitchFamily="18" charset="2"/>
              </a:rPr>
              <a:t>v</a:t>
            </a:r>
            <a:r>
              <a:rPr lang="en-US" altLang="zh-CN" sz="2400" b="1" baseline="-25000" dirty="0" err="1">
                <a:ea typeface="楷体_GB2312" pitchFamily="49" charset="-122"/>
                <a:sym typeface="Symbol" pitchFamily="18" charset="2"/>
              </a:rPr>
              <a:t>z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 </a:t>
            </a:r>
            <a:r>
              <a:rPr lang="en-US" altLang="zh-CN" sz="2400" b="1" dirty="0" smtClean="0">
                <a:ea typeface="楷体_GB2312" pitchFamily="49" charset="-122"/>
                <a:sym typeface="Symbol" pitchFamily="18" charset="2"/>
              </a:rPr>
              <a:t> and </a:t>
            </a:r>
            <a:r>
              <a:rPr lang="en-US" altLang="zh-CN" sz="2400" b="1" dirty="0" err="1">
                <a:ea typeface="楷体_GB2312" pitchFamily="49" charset="-122"/>
                <a:sym typeface="Symbol" pitchFamily="18" charset="2"/>
              </a:rPr>
              <a:t>v</a:t>
            </a:r>
            <a:r>
              <a:rPr lang="en-US" altLang="zh-CN" sz="2400" b="1" baseline="-25000" dirty="0" err="1">
                <a:ea typeface="楷体_GB2312" pitchFamily="49" charset="-122"/>
                <a:sym typeface="Symbol" pitchFamily="18" charset="2"/>
              </a:rPr>
              <a:t>ph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 are axial and </a:t>
            </a:r>
            <a:r>
              <a:rPr lang="en-US" altLang="zh-CN" sz="2400" b="1" dirty="0" smtClean="0">
                <a:ea typeface="楷体_GB2312" pitchFamily="49" charset="-122"/>
                <a:sym typeface="Symbol" pitchFamily="18" charset="2"/>
              </a:rPr>
              <a:t> phase 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velocity in </a:t>
            </a:r>
            <a:r>
              <a:rPr lang="en-US" altLang="zh-CN" sz="2400" b="1" dirty="0" smtClean="0">
                <a:ea typeface="楷体_GB2312" pitchFamily="49" charset="-122"/>
                <a:sym typeface="Symbol" pitchFamily="18" charset="2"/>
              </a:rPr>
              <a:t>plasma respectively</a:t>
            </a:r>
            <a:r>
              <a:rPr lang="en-US" altLang="zh-CN" sz="2400" b="1" dirty="0">
                <a:ea typeface="楷体_GB2312" pitchFamily="49" charset="-122"/>
                <a:sym typeface="Symbol" pitchFamily="18" charset="2"/>
              </a:rPr>
              <a:t>. </a:t>
            </a:r>
            <a:r>
              <a:rPr lang="en-US" altLang="zh-CN" sz="2400" b="1" dirty="0" smtClean="0">
                <a:ea typeface="楷体_GB2312" pitchFamily="49" charset="-122"/>
                <a:sym typeface="Symbol" pitchFamily="18" charset="2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ea typeface="楷体_GB2312" pitchFamily="49" charset="-122"/>
              </a:rPr>
              <a:t>  </a:t>
            </a:r>
            <a:endParaRPr lang="zh-CN" altLang="en-US" sz="2400" b="1" dirty="0">
              <a:ea typeface="楷体_GB2312" pitchFamily="49" charset="-122"/>
            </a:endParaRPr>
          </a:p>
        </p:txBody>
      </p:sp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323850" y="-100013"/>
            <a:ext cx="86868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4400">
              <a:solidFill>
                <a:schemeClr val="tx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000"/>
                    </a14:imgEffect>
                    <a14:imgEffect>
                      <a14:brightnessContrast contrast="-36000"/>
                    </a14:imgEffect>
                  </a14:imgLayer>
                </a14:imgProps>
              </a:ext>
            </a:extLst>
          </a:blip>
          <a:srcRect l="6828" t="7301" r="14817" b="3743"/>
          <a:stretch/>
        </p:blipFill>
        <p:spPr>
          <a:xfrm>
            <a:off x="4626200" y="1466288"/>
            <a:ext cx="4536180" cy="4490245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8313" y="88899"/>
            <a:ext cx="8229600" cy="765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kumimoji="1" lang="en-US" altLang="zh-CN" dirty="0" smtClean="0">
                <a:latin typeface="+mj-lt"/>
              </a:rPr>
              <a:t>Self Matching Resonance Acceleration </a:t>
            </a:r>
            <a:endParaRPr lang="zh-CN" altLang="en-US" dirty="0">
              <a:latin typeface="+mj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23573" y="6195168"/>
            <a:ext cx="406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dirty="0">
                <a:solidFill>
                  <a:srgbClr val="000000"/>
                </a:solidFill>
                <a:cs typeface="Arial" pitchFamily="34" charset="0"/>
              </a:rPr>
              <a:t>B. Liu et al., PRL 110, 045002(2013) </a:t>
            </a:r>
          </a:p>
        </p:txBody>
      </p:sp>
    </p:spTree>
    <p:extLst>
      <p:ext uri="{BB962C8B-B14F-4D97-AF65-F5344CB8AC3E}">
        <p14:creationId xmlns:p14="http://schemas.microsoft.com/office/powerpoint/2010/main" xmlns="" val="24327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>
                <a:ea typeface="宋体" pitchFamily="2" charset="-122"/>
              </a:rPr>
              <a:t>SMRA resulted hundreds MeV electrons</a:t>
            </a:r>
            <a:endParaRPr lang="zh-CN" altLang="en-US" sz="3600" dirty="0" smtClean="0">
              <a:ea typeface="宋体" pitchFamily="2" charset="-122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ea typeface="宋体" pitchFamily="2" charset="-122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455988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25538"/>
            <a:ext cx="4930775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187325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251520" y="4868863"/>
            <a:ext cx="3744416" cy="120032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rgbClr val="0000FF"/>
                </a:solidFill>
                <a:ea typeface="宋体" pitchFamily="2" charset="-122"/>
              </a:rPr>
              <a:t>电子一旦被俘获，会自动找到共振的相位和频率！</a:t>
            </a:r>
          </a:p>
          <a:p>
            <a:pPr>
              <a:defRPr/>
            </a:pPr>
            <a:r>
              <a:rPr lang="zh-CN" altLang="en-US" sz="2400" dirty="0">
                <a:solidFill>
                  <a:srgbClr val="0000FF"/>
                </a:solidFill>
                <a:ea typeface="宋体" pitchFamily="2" charset="-122"/>
              </a:rPr>
              <a:t>逆自由电子加速过程</a:t>
            </a:r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IFEL!</a:t>
            </a:r>
          </a:p>
        </p:txBody>
      </p:sp>
    </p:spTree>
    <p:extLst>
      <p:ext uri="{BB962C8B-B14F-4D97-AF65-F5344CB8AC3E}">
        <p14:creationId xmlns:p14="http://schemas.microsoft.com/office/powerpoint/2010/main" xmlns="" val="38280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715963" y="1997075"/>
            <a:ext cx="78882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3200"/>
              </a:lnSpc>
              <a:buFont typeface="Wingdings" pitchFamily="2" charset="2"/>
              <a:buChar char="Ø"/>
            </a:pPr>
            <a:r>
              <a:rPr lang="en-US" altLang="zh-CN" sz="2200" b="1">
                <a:cs typeface="Arial" pitchFamily="34" charset="0"/>
              </a:rPr>
              <a:t> </a:t>
            </a:r>
            <a:r>
              <a:rPr lang="en-US" altLang="zh-CN" sz="2400" b="1">
                <a:cs typeface="Arial" pitchFamily="34" charset="0"/>
              </a:rPr>
              <a:t>Relativistic equations for slowly varying electron momentum.</a:t>
            </a:r>
            <a:endParaRPr lang="zh-CN" altLang="en-US" sz="2400" b="1">
              <a:cs typeface="Arial" pitchFamily="34" charset="0"/>
            </a:endParaRPr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775" y="3068638"/>
            <a:ext cx="54292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矩形 19"/>
          <p:cNvSpPr>
            <a:spLocks noChangeArrowheads="1"/>
          </p:cNvSpPr>
          <p:nvPr/>
        </p:nvSpPr>
        <p:spPr bwMode="auto">
          <a:xfrm>
            <a:off x="2627313" y="2492375"/>
            <a:ext cx="4284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b="1" dirty="0">
                <a:solidFill>
                  <a:srgbClr val="000000"/>
                </a:solidFill>
                <a:cs typeface="Arial" pitchFamily="34" charset="0"/>
              </a:rPr>
              <a:t>[ B. Liu et al., PRL 110, 045002(2013) </a:t>
            </a:r>
          </a:p>
        </p:txBody>
      </p:sp>
      <p:pic>
        <p:nvPicPr>
          <p:cNvPr id="1331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0488" y="5286375"/>
            <a:ext cx="2171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组合 32"/>
          <p:cNvGrpSpPr>
            <a:grpSpLocks/>
          </p:cNvGrpSpPr>
          <p:nvPr/>
        </p:nvGrpSpPr>
        <p:grpSpPr bwMode="auto">
          <a:xfrm>
            <a:off x="6286500" y="5214938"/>
            <a:ext cx="2143125" cy="571500"/>
            <a:chOff x="571472" y="4357694"/>
            <a:chExt cx="2205043" cy="476250"/>
          </a:xfrm>
        </p:grpSpPr>
        <p:pic>
          <p:nvPicPr>
            <p:cNvPr id="13328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357694"/>
              <a:ext cx="762000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290" y="4357694"/>
              <a:ext cx="141922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9" name="组合 26"/>
          <p:cNvGrpSpPr>
            <a:grpSpLocks/>
          </p:cNvGrpSpPr>
          <p:nvPr/>
        </p:nvGrpSpPr>
        <p:grpSpPr bwMode="auto">
          <a:xfrm>
            <a:off x="1214438" y="5929313"/>
            <a:ext cx="3000375" cy="500062"/>
            <a:chOff x="2500298" y="2500306"/>
            <a:chExt cx="2786082" cy="381000"/>
          </a:xfrm>
        </p:grpSpPr>
        <p:pic>
          <p:nvPicPr>
            <p:cNvPr id="13323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298" y="2500306"/>
              <a:ext cx="7905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4" name="Picture 2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2500306"/>
              <a:ext cx="1428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500306"/>
              <a:ext cx="1371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314" y="2500306"/>
              <a:ext cx="104775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380" y="2543171"/>
              <a:ext cx="38100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0" name="TextBox 37"/>
          <p:cNvSpPr txBox="1">
            <a:spLocks noChangeArrowheads="1"/>
          </p:cNvSpPr>
          <p:nvPr/>
        </p:nvSpPr>
        <p:spPr bwMode="auto">
          <a:xfrm>
            <a:off x="609600" y="44553"/>
            <a:ext cx="8320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ea typeface="楷体_GB2312" pitchFamily="49" charset="-122"/>
              </a:rPr>
              <a:t>Self-matching </a:t>
            </a:r>
            <a:r>
              <a:rPr lang="en-US" altLang="zh-CN" sz="2400" b="1" dirty="0">
                <a:ea typeface="楷体_GB2312" pitchFamily="49" charset="-122"/>
              </a:rPr>
              <a:t>resonance acceleration in interaction of CPL with NCD plasma</a:t>
            </a:r>
            <a:endParaRPr lang="zh-CN" altLang="en-US" sz="2400" dirty="0"/>
          </a:p>
        </p:txBody>
      </p:sp>
      <p:sp>
        <p:nvSpPr>
          <p:cNvPr id="13321" name="TextBox 35"/>
          <p:cNvSpPr txBox="1">
            <a:spLocks noChangeArrowheads="1"/>
          </p:cNvSpPr>
          <p:nvPr/>
        </p:nvSpPr>
        <p:spPr bwMode="auto">
          <a:xfrm>
            <a:off x="609600" y="1373188"/>
            <a:ext cx="88582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/>
              <a:t>2D </a:t>
            </a:r>
            <a:r>
              <a:rPr lang="en-US" altLang="zh-CN" sz="2400" b="1" dirty="0"/>
              <a:t>analysis of test particle under laser field</a:t>
            </a:r>
            <a:endParaRPr lang="zh-CN" altLang="en-US" sz="2400" b="1" dirty="0"/>
          </a:p>
          <a:p>
            <a:pPr eaLnBrk="1" hangingPunct="1"/>
            <a:endParaRPr lang="zh-CN" altLang="en-US" sz="2200" b="1" dirty="0"/>
          </a:p>
        </p:txBody>
      </p:sp>
      <p:graphicFrame>
        <p:nvGraphicFramePr>
          <p:cNvPr id="13322" name="Object 38"/>
          <p:cNvGraphicFramePr>
            <a:graphicFrameLocks noChangeAspect="1"/>
          </p:cNvGraphicFramePr>
          <p:nvPr/>
        </p:nvGraphicFramePr>
        <p:xfrm>
          <a:off x="1247775" y="5214938"/>
          <a:ext cx="2593975" cy="542925"/>
        </p:xfrm>
        <a:graphic>
          <a:graphicData uri="http://schemas.openxmlformats.org/presentationml/2006/ole">
            <p:oleObj spid="_x0000_s114822" name="公式" r:id="rId13" imgW="1091726" imgH="228501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30122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63" r="3273" b="11921"/>
          <a:stretch/>
        </p:blipFill>
        <p:spPr bwMode="auto">
          <a:xfrm>
            <a:off x="550834" y="2886208"/>
            <a:ext cx="7257848" cy="36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Why the electron beam is </a:t>
            </a:r>
            <a:r>
              <a:rPr lang="en-US" altLang="zh-CN" sz="3200" dirty="0" err="1"/>
              <a:t>overdense</a:t>
            </a:r>
            <a:r>
              <a:rPr lang="en-US" altLang="zh-CN" sz="3200" dirty="0"/>
              <a:t>?</a:t>
            </a:r>
            <a:endParaRPr lang="zh-CN" altLang="en-US" sz="32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194074"/>
                <a:ext cx="4514850" cy="3263504"/>
              </a:xfrm>
            </p:spPr>
            <p:txBody>
              <a:bodyPr/>
              <a:lstStyle/>
              <a:p>
                <a:r>
                  <a:rPr lang="en-US" altLang="zh-CN" dirty="0" err="1" smtClean="0">
                    <a:latin typeface="+mj-lt"/>
                  </a:rPr>
                  <a:t>ponderomotive</a:t>
                </a:r>
                <a:r>
                  <a:rPr lang="en-US" altLang="zh-CN" dirty="0" smtClean="0">
                    <a:latin typeface="+mj-lt"/>
                  </a:rPr>
                  <a:t> phase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194074"/>
                <a:ext cx="4514850" cy="3263504"/>
              </a:xfrm>
              <a:blipFill rotWithShape="1">
                <a:blip r:embed="rId4"/>
                <a:stretch>
                  <a:fillRect l="-2969" t="-2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/>
          <p:cNvGrpSpPr/>
          <p:nvPr/>
        </p:nvGrpSpPr>
        <p:grpSpPr>
          <a:xfrm>
            <a:off x="6919030" y="952913"/>
            <a:ext cx="2145797" cy="2407515"/>
            <a:chOff x="1620982" y="2988903"/>
            <a:chExt cx="2432693" cy="3063636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" name="矩形 5"/>
                <p:cNvSpPr/>
                <p:nvPr/>
              </p:nvSpPr>
              <p:spPr>
                <a:xfrm>
                  <a:off x="2248318" y="2988903"/>
                  <a:ext cx="762838" cy="768287"/>
                </a:xfrm>
                <a:prstGeom prst="rect">
                  <a:avLst/>
                </a:prstGeom>
                <a:noFill/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4050" i="1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4050" i="1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4050" i="1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4050" i="1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oMath>
                    </m:oMathPara>
                  </a14:m>
                  <a:endParaRPr lang="zh-CN" altLang="en-US" sz="4050" b="1" spc="38" dirty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endParaRPr>
                </a:p>
              </p:txBody>
            </p:sp>
          </mc:Choice>
          <mc:Fallback>
            <p:sp>
              <p:nvSpPr>
                <p:cNvPr id="6" name="矩形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8318" y="2988903"/>
                  <a:ext cx="762838" cy="7682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组合 13"/>
            <p:cNvGrpSpPr/>
            <p:nvPr/>
          </p:nvGrpSpPr>
          <p:grpSpPr>
            <a:xfrm>
              <a:off x="1620982" y="3757047"/>
              <a:ext cx="2145797" cy="2295492"/>
              <a:chOff x="1620982" y="3757047"/>
              <a:chExt cx="2145797" cy="2295492"/>
            </a:xfrm>
          </p:grpSpPr>
          <p:cxnSp>
            <p:nvCxnSpPr>
              <p:cNvPr id="5" name="直接箭头连接符 4"/>
              <p:cNvCxnSpPr>
                <a:cxnSpLocks/>
              </p:cNvCxnSpPr>
              <p:nvPr/>
            </p:nvCxnSpPr>
            <p:spPr>
              <a:xfrm flipH="1" flipV="1">
                <a:off x="2629737" y="3757047"/>
                <a:ext cx="232400" cy="1527206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直接箭头连接符 6"/>
              <p:cNvCxnSpPr>
                <a:cxnSpLocks/>
              </p:cNvCxnSpPr>
              <p:nvPr/>
            </p:nvCxnSpPr>
            <p:spPr>
              <a:xfrm flipH="1" flipV="1">
                <a:off x="1710973" y="5236810"/>
                <a:ext cx="1151165" cy="24494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8" name="矩形 7"/>
                  <p:cNvSpPr/>
                  <p:nvPr/>
                </p:nvSpPr>
                <p:spPr>
                  <a:xfrm>
                    <a:off x="1620982" y="5284252"/>
                    <a:ext cx="617798" cy="768287"/>
                  </a:xfrm>
                  <a:prstGeom prst="rect">
                    <a:avLst/>
                  </a:prstGeom>
                  <a:noFill/>
                </p:spPr>
                <p:txBody>
                  <a:bodyPr wrap="none" lIns="68580" tIns="34290" rIns="68580" bIns="3429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altLang="zh-CN" sz="4050" i="1" dirty="0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CN" sz="4050" i="1" dirty="0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405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mc:Choice>
            <mc:Fallback>
              <p:sp>
                <p:nvSpPr>
                  <p:cNvPr id="8" name="矩形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0982" y="5284252"/>
                    <a:ext cx="617798" cy="76828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弧形 8"/>
              <p:cNvSpPr/>
              <p:nvPr/>
            </p:nvSpPr>
            <p:spPr>
              <a:xfrm rot="15869863">
                <a:off x="2121325" y="4452745"/>
                <a:ext cx="1420586" cy="1420586"/>
              </a:xfrm>
              <a:prstGeom prst="arc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1957828" y="4340657"/>
                    <a:ext cx="285962" cy="438582"/>
                  </a:xfrm>
                  <a:prstGeom prst="rect">
                    <a:avLst/>
                  </a:prstGeom>
                  <a:noFill/>
                </p:spPr>
                <p:txBody>
                  <a:bodyPr wrap="square" lIns="68580" tIns="34290" rIns="68580" bIns="3429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𝝍</m:t>
                          </m:r>
                        </m:oMath>
                      </m:oMathPara>
                    </a14:m>
                    <a:endParaRPr lang="zh-CN" altLang="en-US" sz="24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mc:Choice>
            <mc:Fallback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7828" y="4340657"/>
                    <a:ext cx="285962" cy="438582"/>
                  </a:xfrm>
                  <a:prstGeom prst="rect">
                    <a:avLst/>
                  </a:prstGeom>
                  <a:blipFill rotWithShape="0">
                    <a:blip r:embed="rId7" cstate="print"/>
                    <a:stretch>
                      <a:fillRect l="-57447" r="-38298" b="-263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椭圆 10"/>
              <p:cNvSpPr/>
              <p:nvPr/>
            </p:nvSpPr>
            <p:spPr>
              <a:xfrm>
                <a:off x="3342236" y="5024538"/>
                <a:ext cx="424543" cy="424543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498122" y="5182084"/>
                <a:ext cx="99630" cy="9963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3" name="矩形 12"/>
                <p:cNvSpPr/>
                <p:nvPr/>
              </p:nvSpPr>
              <p:spPr>
                <a:xfrm>
                  <a:off x="3313280" y="4232750"/>
                  <a:ext cx="740395" cy="785280"/>
                </a:xfrm>
                <a:prstGeom prst="rect">
                  <a:avLst/>
                </a:prstGeom>
                <a:noFill/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4050" i="1" dirty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4050" i="1" dirty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4050" i="1" dirty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4050" i="1" dirty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oMath>
                    </m:oMathPara>
                  </a14:m>
                  <a:endParaRPr lang="zh-CN" altLang="en-US" sz="4050" b="1" spc="38" dirty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endParaRPr>
                </a:p>
              </p:txBody>
            </p:sp>
          </mc:Choice>
          <mc:Fallback>
            <p:sp>
              <p:nvSpPr>
                <p:cNvPr id="13" name="矩形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3280" y="4232750"/>
                  <a:ext cx="740395" cy="78528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821" y="1225620"/>
            <a:ext cx="1258870" cy="57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03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Why the electron beam is </a:t>
            </a:r>
            <a:r>
              <a:rPr lang="en-US" altLang="zh-CN" sz="2800" dirty="0" err="1" smtClean="0"/>
              <a:t>overdense</a:t>
            </a:r>
            <a:r>
              <a:rPr lang="en-US" altLang="zh-CN" sz="2800" dirty="0" smtClean="0"/>
              <a:t>?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FEEBF-6247-4B05-A169-6B468C7C24C7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040" y="1779511"/>
            <a:ext cx="5112662" cy="165087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0430"/>
            <a:ext cx="4591050" cy="6096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77507"/>
            <a:ext cx="2562225" cy="1162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2074" y="980728"/>
            <a:ext cx="5019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电子</a:t>
            </a:r>
            <a:r>
              <a:rPr lang="zh-CN" altLang="en-US" dirty="0" smtClean="0"/>
              <a:t>稳相加速</a:t>
            </a:r>
            <a:endParaRPr lang="en-US" altLang="zh-CN" dirty="0" smtClean="0"/>
          </a:p>
          <a:p>
            <a:r>
              <a:rPr lang="en-US" altLang="zh-CN" dirty="0" smtClean="0"/>
              <a:t>Electron phase stability acceleration in NCD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397" y="1263531"/>
            <a:ext cx="3347864" cy="50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6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PIC Simulations</a:t>
            </a:r>
            <a:endParaRPr lang="zh-CN" altLang="en-US" sz="36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148929"/>
                <a:ext cx="7886700" cy="4351338"/>
              </a:xfrm>
            </p:spPr>
            <p:txBody>
              <a:bodyPr/>
              <a:lstStyle/>
              <a:p>
                <a:r>
                  <a:rPr lang="en-US" altLang="zh-CN" dirty="0" smtClean="0">
                    <a:latin typeface="+mj-lt"/>
                  </a:rPr>
                  <a:t>Circularly Polarized Laser</a:t>
                </a:r>
                <a:br>
                  <a:rPr lang="en-US" altLang="zh-CN" dirty="0" smtClean="0">
                    <a:latin typeface="+mj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/>
                      </a:rPr>
                      <m:t>~10, </m:t>
                    </m:r>
                    <m:r>
                      <a:rPr lang="en-US" altLang="zh-CN" b="0" i="1" smtClean="0">
                        <a:latin typeface="Cambria Math"/>
                      </a:rPr>
                      <m:t>𝐸</m:t>
                    </m:r>
                    <m:r>
                      <a:rPr lang="en-US" altLang="zh-CN" b="0" i="1" smtClean="0">
                        <a:latin typeface="Cambria Math"/>
                      </a:rPr>
                      <m:t>~</m:t>
                    </m:r>
                    <m:r>
                      <a:rPr lang="en-US" altLang="zh-CN" b="0" i="0" smtClean="0">
                        <a:latin typeface="Cambria Math"/>
                      </a:rPr>
                      <m:t>100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/>
                      </a:rPr>
                      <m:t>MeV</m:t>
                    </m:r>
                  </m:oMath>
                </a14:m>
                <a:r>
                  <a:rPr lang="en-US" altLang="zh-CN" b="0" dirty="0" smtClean="0">
                    <a:latin typeface="+mj-lt"/>
                  </a:rPr>
                  <a:t/>
                </a:r>
                <a:br>
                  <a:rPr lang="en-US" altLang="zh-CN" b="0" dirty="0" smtClean="0">
                    <a:latin typeface="+mj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CN" i="1">
                        <a:latin typeface="Cambria Math"/>
                      </a:rPr>
                      <m:t>~10</m:t>
                    </m:r>
                    <m:r>
                      <a:rPr lang="en-US" altLang="zh-CN" b="0" i="1" smtClean="0">
                        <a:latin typeface="Cambria Math"/>
                      </a:rPr>
                      <m:t>0</m:t>
                    </m:r>
                    <m:r>
                      <a:rPr lang="en-US" altLang="zh-CN" i="1">
                        <a:latin typeface="Cambria Math"/>
                      </a:rPr>
                      <m:t>, </m:t>
                    </m:r>
                    <m:r>
                      <a:rPr lang="en-US" altLang="zh-CN" i="1">
                        <a:latin typeface="Cambria Math"/>
                      </a:rPr>
                      <m:t>𝐸</m:t>
                    </m:r>
                    <m:r>
                      <a:rPr lang="en-US" altLang="zh-CN" i="1">
                        <a:latin typeface="Cambria Math"/>
                      </a:rPr>
                      <m:t>~</m:t>
                    </m:r>
                    <m:r>
                      <a:rPr lang="en-US" altLang="zh-CN">
                        <a:latin typeface="Cambria Math"/>
                      </a:rPr>
                      <m:t>10</m:t>
                    </m:r>
                    <m:r>
                      <a:rPr lang="en-US" altLang="zh-CN" b="0" i="0" smtClean="0">
                        <a:latin typeface="Cambria Math"/>
                      </a:rPr>
                      <m:t>0</m:t>
                    </m:r>
                    <m:r>
                      <a:rPr lang="en-US" altLang="zh-CN">
                        <a:latin typeface="Cambria Math"/>
                      </a:rPr>
                      <m:t>0</m:t>
                    </m:r>
                    <m:r>
                      <m:rPr>
                        <m:sty m:val="p"/>
                      </m:rPr>
                      <a:rPr lang="en-US" altLang="zh-CN">
                        <a:latin typeface="Cambria Math"/>
                      </a:rPr>
                      <m:t>MeV</m:t>
                    </m:r>
                  </m:oMath>
                </a14:m>
                <a:endParaRPr lang="en-US" altLang="zh-CN" dirty="0" smtClean="0">
                  <a:latin typeface="+mj-lt"/>
                </a:endParaRPr>
              </a:p>
              <a:p>
                <a:r>
                  <a:rPr lang="en-US" altLang="zh-CN" sz="2800" dirty="0" smtClean="0">
                    <a:latin typeface="+mj-lt"/>
                  </a:rPr>
                  <a:t>Relativistic transparent plasma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148929"/>
                <a:ext cx="7886700" cy="4351338"/>
              </a:xfrm>
              <a:blipFill rotWithShape="1">
                <a:blip r:embed="rId3"/>
                <a:stretch>
                  <a:fillRect l="-1700" t="-1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472" y="3202641"/>
            <a:ext cx="5775770" cy="12781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888" y="4480817"/>
            <a:ext cx="6062471" cy="24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05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94EB37-61B9-45E0-A8AA-F10E68D2213D}" type="slidenum">
              <a:rPr lang="zh-CN" altLang="en-US" b="0" smtClean="0"/>
              <a:pPr eaLnBrk="1" hangingPunct="1"/>
              <a:t>2</a:t>
            </a:fld>
            <a:endParaRPr lang="en-US" altLang="zh-CN" b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785225" cy="5903913"/>
          </a:xfrm>
        </p:spPr>
        <p:txBody>
          <a:bodyPr/>
          <a:lstStyle/>
          <a:p>
            <a:pPr marL="609600" indent="-609600" algn="ctr" eaLnBrk="1" hangingPunct="1">
              <a:lnSpc>
                <a:spcPct val="77000"/>
              </a:lnSpc>
              <a:buFontTx/>
              <a:buNone/>
            </a:pPr>
            <a:r>
              <a:rPr lang="en-US" altLang="zh-CN" sz="4400" dirty="0" smtClean="0">
                <a:latin typeface="Times New Roman" pitchFamily="18" charset="0"/>
                <a:ea typeface="宋体" pitchFamily="2" charset="-122"/>
              </a:rPr>
              <a:t>Outline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2400" dirty="0" smtClean="0"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Laser driven gamma beam (</a:t>
            </a:r>
            <a:r>
              <a:rPr lang="en-US" altLang="zh-CN" sz="3600" dirty="0" err="1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MeV</a:t>
            </a: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rPr>
              <a:t>)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Laser Synchrotron X/Gamma ray in NCD plasma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NCD </a:t>
            </a:r>
            <a:r>
              <a:rPr lang="en-US" altLang="zh-CN" sz="3600" dirty="0">
                <a:latin typeface="Times New Roman" pitchFamily="18" charset="0"/>
                <a:ea typeface="宋体" pitchFamily="2" charset="-122"/>
              </a:rPr>
              <a:t>to enhance the  particle acceleration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Recent </a:t>
            </a: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progress at </a:t>
            </a: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Peking University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9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5370" y="3376518"/>
            <a:ext cx="3376518" cy="3376518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5370" y="0"/>
            <a:ext cx="3376518" cy="3376518"/>
          </a:xfrm>
        </p:spPr>
      </p:pic>
    </p:spTree>
    <p:extLst>
      <p:ext uri="{BB962C8B-B14F-4D97-AF65-F5344CB8AC3E}">
        <p14:creationId xmlns:p14="http://schemas.microsoft.com/office/powerpoint/2010/main" xmlns="" val="27532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 smtClean="0"/>
              <a:t>monoenergetic</a:t>
            </a:r>
            <a:r>
              <a:rPr lang="en-US" altLang="zh-CN" sz="2800" dirty="0" smtClean="0"/>
              <a:t> beam in Hybrid </a:t>
            </a:r>
            <a:r>
              <a:rPr lang="en-US" altLang="zh-CN" sz="2800" dirty="0"/>
              <a:t>Acceleration </a:t>
            </a:r>
            <a:r>
              <a:rPr lang="en-US" altLang="zh-CN" sz="2800" dirty="0" smtClean="0"/>
              <a:t>Regime (</a:t>
            </a:r>
            <a:r>
              <a:rPr lang="en-US" altLang="zh-CN" sz="2800" dirty="0" err="1" smtClean="0"/>
              <a:t>DLA+Wake</a:t>
            </a:r>
            <a:r>
              <a:rPr lang="en-US" altLang="zh-CN" sz="2800" dirty="0" smtClean="0"/>
              <a:t>)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5D5FA-99D5-420C-B226-0A9E73B62C6E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36282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3967" y="6268670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R.H.Hu,B.Liu</a:t>
            </a:r>
            <a:r>
              <a:rPr lang="en-US" altLang="zh-CN" dirty="0" smtClean="0"/>
              <a:t>, et al., </a:t>
            </a:r>
            <a:r>
              <a:rPr lang="en-US" altLang="zh-CN" dirty="0" err="1" smtClean="0"/>
              <a:t>srep</a:t>
            </a:r>
            <a:r>
              <a:rPr lang="en-US" altLang="zh-CN" dirty="0" smtClean="0"/>
              <a:t>, 2015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9404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908050"/>
          </a:xfrm>
        </p:spPr>
        <p:txBody>
          <a:bodyPr/>
          <a:lstStyle/>
          <a:p>
            <a:r>
              <a:rPr lang="en-US" altLang="zh-CN" sz="3200" dirty="0" smtClean="0"/>
              <a:t>0.5GeV 10 </a:t>
            </a:r>
            <a:r>
              <a:rPr lang="en-US" altLang="zh-CN" sz="3200" dirty="0" err="1" smtClean="0"/>
              <a:t>nC</a:t>
            </a:r>
            <a:r>
              <a:rPr lang="en-US" altLang="zh-CN" sz="3200" dirty="0" smtClean="0"/>
              <a:t> quasi-</a:t>
            </a:r>
            <a:r>
              <a:rPr lang="en-US" altLang="zh-CN" sz="3200" dirty="0" err="1" smtClean="0"/>
              <a:t>monoenergetic</a:t>
            </a:r>
            <a:r>
              <a:rPr lang="en-US" altLang="zh-CN" sz="3200" dirty="0" smtClean="0"/>
              <a:t> electrons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FEEBF-6247-4B05-A169-6B468C7C24C7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88447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2015" y="1253677"/>
            <a:ext cx="3379808" cy="437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7" y="626867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R.H.Hu,B.Liu</a:t>
            </a:r>
            <a:r>
              <a:rPr lang="en-US" altLang="zh-CN" dirty="0" smtClean="0"/>
              <a:t>, et al., </a:t>
            </a:r>
            <a:r>
              <a:rPr lang="en-US" altLang="zh-CN" dirty="0" err="1" smtClean="0"/>
              <a:t>srep</a:t>
            </a:r>
            <a:r>
              <a:rPr lang="en-US" altLang="zh-CN" dirty="0" smtClean="0"/>
              <a:t>, 2015 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6091" y="1037291"/>
            <a:ext cx="571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I~10^22W/cm2,  50T, </a:t>
            </a:r>
            <a:r>
              <a:rPr lang="en-US" altLang="zh-CN" sz="2400" dirty="0" smtClean="0"/>
              <a:t>n=5.5*10^20/cm3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xmlns="" val="41512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94EB37-61B9-45E0-A8AA-F10E68D2213D}" type="slidenum">
              <a:rPr lang="zh-CN" altLang="en-US" b="0" smtClean="0"/>
              <a:pPr eaLnBrk="1" hangingPunct="1"/>
              <a:t>23</a:t>
            </a:fld>
            <a:endParaRPr lang="en-US" altLang="zh-CN" b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785225" cy="5903913"/>
          </a:xfrm>
        </p:spPr>
        <p:txBody>
          <a:bodyPr/>
          <a:lstStyle/>
          <a:p>
            <a:pPr marL="609600" indent="-609600" algn="ctr" eaLnBrk="1" hangingPunct="1">
              <a:lnSpc>
                <a:spcPct val="77000"/>
              </a:lnSpc>
              <a:buFontTx/>
              <a:buNone/>
            </a:pPr>
            <a:r>
              <a:rPr lang="en-US" altLang="zh-CN" sz="4400" dirty="0" smtClean="0">
                <a:latin typeface="Times New Roman" pitchFamily="18" charset="0"/>
                <a:ea typeface="宋体" pitchFamily="2" charset="-122"/>
              </a:rPr>
              <a:t>Outline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2400" dirty="0" smtClean="0"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Self </a:t>
            </a:r>
            <a:r>
              <a:rPr lang="en-US" altLang="zh-CN" sz="36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Matching Resonance Acceleration in NCD </a:t>
            </a:r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ea typeface="宋体" pitchFamily="2" charset="-122"/>
              </a:rPr>
              <a:t>Laser Synchrotron X/Gamma ray in NCD plasma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>
                <a:latin typeface="Times New Roman" pitchFamily="18" charset="0"/>
                <a:ea typeface="宋体" pitchFamily="2" charset="-122"/>
              </a:rPr>
              <a:t>NCD to enhance the  particle acceleration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Recent plan at Peking University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4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0" dirty="0" smtClean="0"/>
              <a:t>electron </a:t>
            </a:r>
            <a:r>
              <a:rPr lang="en-US" altLang="zh-CN" sz="3200" b="0" dirty="0"/>
              <a:t>distribution and motion (radiation).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FEEBF-6247-4B05-A169-6B468C7C24C7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848872" cy="491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6453336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+mj-ea"/>
                <a:ea typeface="+mj-ea"/>
              </a:rPr>
              <a:t>B.Liu</a:t>
            </a:r>
            <a:r>
              <a:rPr lang="en-US" altLang="zh-CN" dirty="0" smtClean="0">
                <a:latin typeface="+mj-ea"/>
                <a:ea typeface="+mj-ea"/>
              </a:rPr>
              <a:t>, </a:t>
            </a:r>
            <a:r>
              <a:rPr lang="en-US" altLang="zh-CN" dirty="0" err="1" smtClean="0">
                <a:latin typeface="+mj-ea"/>
                <a:ea typeface="+mj-ea"/>
              </a:rPr>
              <a:t>R.H.Hu</a:t>
            </a:r>
            <a:r>
              <a:rPr lang="en-US" altLang="zh-CN" dirty="0" smtClean="0">
                <a:latin typeface="+mj-ea"/>
                <a:ea typeface="+mj-ea"/>
              </a:rPr>
              <a:t>, et al., submitted, 2014</a:t>
            </a:r>
            <a:endParaRPr lang="zh-CN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图片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30409"/>
            <a:ext cx="3330779" cy="329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4675" y="0"/>
            <a:ext cx="8137525" cy="720725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altLang="zh-CN" dirty="0" smtClean="0">
                <a:latin typeface="+mj-lt"/>
                <a:ea typeface="宋体" pitchFamily="2" charset="-122"/>
              </a:rPr>
              <a:t>Laser Synchrotron Gamma photon</a:t>
            </a:r>
            <a:endParaRPr lang="zh-CN" altLang="en-US" sz="2800" dirty="0" smtClean="0">
              <a:latin typeface="+mj-lt"/>
              <a:ea typeface="宋体" pitchFamily="2" charset="-122"/>
            </a:endParaRPr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051425" y="6461125"/>
            <a:ext cx="3898900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dirty="0" err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B.Liu</a:t>
            </a:r>
            <a:r>
              <a:rPr lang="en-US" altLang="zh-CN" sz="2000" dirty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, et </a:t>
            </a:r>
            <a:r>
              <a:rPr lang="en-US" altLang="zh-CN" sz="2000" dirty="0" err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al.,to</a:t>
            </a:r>
            <a:r>
              <a:rPr lang="en-US" altLang="zh-CN" sz="2000" dirty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 be submitted(2013)</a:t>
            </a:r>
            <a:endParaRPr lang="zh-CN" altLang="en-US" sz="2000" dirty="0">
              <a:solidFill>
                <a:schemeClr val="tx2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81608" name="Text Box 8"/>
          <p:cNvSpPr txBox="1">
            <a:spLocks noChangeArrowheads="1"/>
          </p:cNvSpPr>
          <p:nvPr/>
        </p:nvSpPr>
        <p:spPr bwMode="auto">
          <a:xfrm>
            <a:off x="2704108" y="794471"/>
            <a:ext cx="13208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100MeV</a:t>
            </a:r>
          </a:p>
        </p:txBody>
      </p:sp>
      <p:graphicFrame>
        <p:nvGraphicFramePr>
          <p:cNvPr id="56326" name="Object 9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071205061"/>
              </p:ext>
            </p:extLst>
          </p:nvPr>
        </p:nvGraphicFramePr>
        <p:xfrm>
          <a:off x="73804" y="843112"/>
          <a:ext cx="2414568" cy="1187152"/>
        </p:xfrm>
        <a:graphic>
          <a:graphicData uri="http://schemas.openxmlformats.org/presentationml/2006/ole">
            <p:oleObj spid="_x0000_s104687" name="Equation" r:id="rId4" imgW="749300" imgH="368300" progId="">
              <p:embed/>
            </p:oleObj>
          </a:graphicData>
        </a:graphic>
      </p:graphicFrame>
      <p:sp>
        <p:nvSpPr>
          <p:cNvPr id="281611" name="Text Box 11"/>
          <p:cNvSpPr txBox="1">
            <a:spLocks noChangeArrowheads="1"/>
          </p:cNvSpPr>
          <p:nvPr/>
        </p:nvSpPr>
        <p:spPr bwMode="auto">
          <a:xfrm>
            <a:off x="5868144" y="1023071"/>
            <a:ext cx="1925638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MeV</a:t>
            </a:r>
            <a:r>
              <a:rPr lang="zh-CN" altLang="en-US" sz="2400" dirty="0">
                <a:solidFill>
                  <a:srgbClr val="0000FF"/>
                </a:solidFill>
                <a:ea typeface="宋体" pitchFamily="2" charset="-122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photon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192338"/>
            <a:ext cx="2824163" cy="19129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 flipV="1">
            <a:off x="6600825" y="2449513"/>
            <a:ext cx="1552575" cy="5461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 bwMode="auto">
          <a:xfrm>
            <a:off x="6375400" y="3248025"/>
            <a:ext cx="1778000" cy="62388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991" y="4328513"/>
            <a:ext cx="8697094" cy="25326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7686" y="6488668"/>
            <a:ext cx="512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Liu, B., et al., PHYSICS OF PLASMAS, (2015).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6781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7" descr="nl_fig6_numb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7198519" cy="600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201613" y="188640"/>
            <a:ext cx="8728075" cy="514350"/>
          </a:xfrm>
        </p:spPr>
        <p:txBody>
          <a:bodyPr/>
          <a:lstStyle/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kumimoji="0" lang="en-US" altLang="zh-CN" sz="3600" b="1" dirty="0" smtClean="0">
                <a:cs typeface="Arial" pitchFamily="34" charset="0"/>
              </a:rPr>
              <a:t>Scaling of photon energy and number </a:t>
            </a:r>
          </a:p>
        </p:txBody>
      </p:sp>
      <p:pic>
        <p:nvPicPr>
          <p:cNvPr id="3072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81"/>
          <a:stretch>
            <a:fillRect/>
          </a:stretch>
        </p:blipFill>
        <p:spPr bwMode="auto">
          <a:xfrm>
            <a:off x="6110288" y="1938338"/>
            <a:ext cx="2462212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8"/>
          <a:stretch>
            <a:fillRect/>
          </a:stretch>
        </p:blipFill>
        <p:spPr bwMode="auto">
          <a:xfrm>
            <a:off x="5913438" y="3948113"/>
            <a:ext cx="30162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5646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vmware-host\Shared Folders\桌面\recent ppt\pictures in ppt\图片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" y="914400"/>
            <a:ext cx="65786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左箭头 1"/>
          <p:cNvSpPr>
            <a:spLocks noChangeArrowheads="1"/>
          </p:cNvSpPr>
          <p:nvPr/>
        </p:nvSpPr>
        <p:spPr bwMode="auto">
          <a:xfrm rot="8971898">
            <a:off x="3541713" y="4383088"/>
            <a:ext cx="1173162" cy="760412"/>
          </a:xfrm>
          <a:prstGeom prst="leftArrow">
            <a:avLst>
              <a:gd name="adj1" fmla="val 50000"/>
              <a:gd name="adj2" fmla="val 4998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9460" name="右箭头 3"/>
          <p:cNvSpPr>
            <a:spLocks noChangeArrowheads="1"/>
          </p:cNvSpPr>
          <p:nvPr/>
        </p:nvSpPr>
        <p:spPr bwMode="auto">
          <a:xfrm rot="-5095070">
            <a:off x="-42862" y="4019550"/>
            <a:ext cx="1250950" cy="660400"/>
          </a:xfrm>
          <a:prstGeom prst="rightArrow">
            <a:avLst>
              <a:gd name="adj1" fmla="val 50000"/>
              <a:gd name="adj2" fmla="val 4996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4211638" y="4349750"/>
            <a:ext cx="908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</a:rPr>
              <a:t>1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 rot="321235">
            <a:off x="298450" y="4133850"/>
            <a:ext cx="989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</a:rPr>
              <a:t>2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19463" name="下箭头 7"/>
          <p:cNvSpPr>
            <a:spLocks noChangeArrowheads="1"/>
          </p:cNvSpPr>
          <p:nvPr/>
        </p:nvSpPr>
        <p:spPr bwMode="auto">
          <a:xfrm>
            <a:off x="2693988" y="1703388"/>
            <a:ext cx="768350" cy="1130300"/>
          </a:xfrm>
          <a:prstGeom prst="downArrow">
            <a:avLst>
              <a:gd name="adj1" fmla="val 50000"/>
              <a:gd name="adj2" fmla="val 4996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2833688" y="1908175"/>
            <a:ext cx="4889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</a:rPr>
              <a:t>3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19465" name="Text Box 4"/>
          <p:cNvSpPr txBox="1">
            <a:spLocks noChangeArrowheads="1"/>
          </p:cNvSpPr>
          <p:nvPr/>
        </p:nvSpPr>
        <p:spPr bwMode="auto">
          <a:xfrm>
            <a:off x="677863" y="21590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600" b="1" dirty="0" smtClean="0"/>
              <a:t>The </a:t>
            </a:r>
            <a:r>
              <a:rPr lang="en-US" altLang="zh-CN" sz="2600" b="1" dirty="0"/>
              <a:t>experiment conditions and results @ RAL</a:t>
            </a:r>
            <a:endParaRPr lang="zh-CN" altLang="en-US" sz="2600" dirty="0"/>
          </a:p>
        </p:txBody>
      </p:sp>
      <p:sp>
        <p:nvSpPr>
          <p:cNvPr id="2" name="矩形 1"/>
          <p:cNvSpPr/>
          <p:nvPr/>
        </p:nvSpPr>
        <p:spPr>
          <a:xfrm>
            <a:off x="547688" y="5060950"/>
            <a:ext cx="45720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rgbClr val="FFFF00"/>
                </a:solidFill>
                <a:latin typeface="+mn-ea"/>
                <a:ea typeface="+mn-ea"/>
              </a:rPr>
              <a:t>PKU:    Novel Bubble Chamber gamma spectrum</a:t>
            </a:r>
            <a:endParaRPr lang="zh-CN" altLang="en-US" sz="20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37350" y="2268538"/>
            <a:ext cx="24765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000" b="1" dirty="0">
                <a:latin typeface="+mn-ea"/>
                <a:ea typeface="+mn-ea"/>
              </a:rPr>
              <a:t>RAL, Gemini Laser</a:t>
            </a:r>
          </a:p>
          <a:p>
            <a:pPr>
              <a:buFont typeface="Arial" pitchFamily="34" charset="0"/>
              <a:buNone/>
              <a:defRPr/>
            </a:pPr>
            <a:r>
              <a:rPr lang="en-US" altLang="zh-CN" sz="2000" b="1" dirty="0">
                <a:latin typeface="+mn-ea"/>
                <a:ea typeface="+mn-ea"/>
              </a:rPr>
              <a:t>a~10, </a:t>
            </a:r>
            <a:r>
              <a:rPr lang="en-US" altLang="zh-CN" sz="2000" b="1" dirty="0" smtClean="0">
                <a:latin typeface="+mn-ea"/>
                <a:ea typeface="+mn-ea"/>
              </a:rPr>
              <a:t>n~0.4 </a:t>
            </a:r>
            <a:r>
              <a:rPr lang="en-US" altLang="zh-CN" sz="2000" b="1" dirty="0" err="1">
                <a:latin typeface="+mn-ea"/>
                <a:ea typeface="+mn-ea"/>
              </a:rPr>
              <a:t>nc</a:t>
            </a: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37350" y="3152775"/>
            <a:ext cx="1866900" cy="985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2000" b="1" dirty="0">
                <a:latin typeface="+mn-ea"/>
                <a:ea typeface="+mn-ea"/>
              </a:rPr>
              <a:t>MeV photons </a:t>
            </a:r>
          </a:p>
          <a:p>
            <a:pPr>
              <a:buFont typeface="Arial" pitchFamily="34" charset="0"/>
              <a:buNone/>
              <a:defRPr/>
            </a:pPr>
            <a:r>
              <a:rPr lang="en-US" altLang="zh-CN" sz="2000" b="1" dirty="0">
                <a:latin typeface="+mn-ea"/>
                <a:ea typeface="+mn-ea"/>
              </a:rPr>
              <a:t>observed</a:t>
            </a:r>
          </a:p>
          <a:p>
            <a:pPr>
              <a:buFont typeface="Arial" pitchFamily="34" charset="0"/>
              <a:buNone/>
              <a:defRPr/>
            </a:pPr>
            <a:endParaRPr lang="zh-CN" altLang="en-US" dirty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5083" y="327382"/>
            <a:ext cx="7398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利用碳纳米管泡沫产生超薄临界密度等离子体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60" r="6727" b="7793"/>
          <a:stretch/>
        </p:blipFill>
        <p:spPr bwMode="auto">
          <a:xfrm>
            <a:off x="357158" y="1142984"/>
            <a:ext cx="2807208" cy="2092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214678" y="1357298"/>
            <a:ext cx="4466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碳纳米管泡</a:t>
            </a:r>
            <a:r>
              <a:rPr lang="zh-CN" altLang="en-US" sz="2000" dirty="0" smtClean="0"/>
              <a:t>沫：</a:t>
            </a:r>
            <a:r>
              <a:rPr lang="en-US" altLang="zh-CN" sz="2000" dirty="0" smtClean="0"/>
              <a:t>~1%</a:t>
            </a:r>
            <a:r>
              <a:rPr lang="zh-CN" altLang="en-US" sz="2000" dirty="0" smtClean="0"/>
              <a:t>固体密度，微米尺度高度均匀，激光预脉冲电离后可形成超薄临界密度等离子体，可作为相对论非线性光学器件。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523983" y="4149943"/>
            <a:ext cx="4810017" cy="2417458"/>
            <a:chOff x="1704206" y="1208678"/>
            <a:chExt cx="4810017" cy="241745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958392" y="1421775"/>
              <a:ext cx="0" cy="165729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028239" y="1416322"/>
                  <a:ext cx="8233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8239" y="1416322"/>
                  <a:ext cx="823302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/>
            <p:cNvCxnSpPr/>
            <p:nvPr/>
          </p:nvCxnSpPr>
          <p:spPr>
            <a:xfrm>
              <a:off x="2072192" y="3079065"/>
              <a:ext cx="3886200" cy="0"/>
            </a:xfrm>
            <a:prstGeom prst="line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958392" y="2055411"/>
              <a:ext cx="76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58392" y="2275699"/>
              <a:ext cx="76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958392" y="2495987"/>
              <a:ext cx="76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63342" y="2716275"/>
              <a:ext cx="76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958392" y="2936565"/>
              <a:ext cx="76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704206" y="2899347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4206" y="2899347"/>
                  <a:ext cx="367986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6049031" y="1882126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10</a:t>
              </a:r>
              <a:r>
                <a:rPr lang="en-US" sz="1400" b="1" baseline="30000" dirty="0" smtClean="0">
                  <a:solidFill>
                    <a:schemeClr val="tx2"/>
                  </a:solidFill>
                </a:rPr>
                <a:t>2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49031" y="2096372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10</a:t>
              </a:r>
              <a:r>
                <a:rPr lang="en-US" sz="1400" b="1" baseline="30000" dirty="0">
                  <a:solidFill>
                    <a:schemeClr val="tx2"/>
                  </a:solidFill>
                </a:rPr>
                <a:t>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49031" y="2811863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10</a:t>
              </a:r>
              <a:r>
                <a:rPr lang="en-US" sz="1400" b="1" baseline="30000" dirty="0" smtClean="0">
                  <a:solidFill>
                    <a:schemeClr val="tx2"/>
                  </a:solidFill>
                </a:rPr>
                <a:t>-2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49031" y="2329260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10</a:t>
              </a:r>
              <a:r>
                <a:rPr lang="en-US" sz="1400" b="1" baseline="30000" dirty="0">
                  <a:solidFill>
                    <a:schemeClr val="tx2"/>
                  </a:solidFill>
                </a:rPr>
                <a:t>0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49031" y="2562148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10</a:t>
              </a:r>
              <a:r>
                <a:rPr lang="en-US" sz="1400" b="1" baseline="30000" dirty="0" smtClean="0">
                  <a:solidFill>
                    <a:schemeClr val="tx2"/>
                  </a:solidFill>
                </a:rPr>
                <a:t>-1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28031" y="1976639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2378254" y="3185722"/>
              <a:ext cx="221266" cy="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957004" y="3256804"/>
              <a:ext cx="13744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~ tens of nm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32931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25956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42210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60448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65348" y="1980157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58373" y="1980157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74627" y="1968282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224193" y="1966523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40447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458685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63585" y="1980157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656610" y="1980157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803548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8448" y="1980157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001473" y="1980157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117727" y="1980157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67293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283547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401785" y="1978398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506685" y="1980157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4018" y="1966561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78918" y="1980195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71943" y="1980195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88197" y="1980195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006435" y="1980195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111335" y="1981954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204360" y="1981954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20614" y="1981954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370180" y="1980195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486434" y="1980195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04672" y="1980195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709572" y="1981954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802597" y="1981954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902035" y="1980195"/>
              <a:ext cx="18288" cy="1097280"/>
            </a:xfrm>
            <a:prstGeom prst="rect">
              <a:avLst/>
            </a:prstGeom>
            <a:solidFill>
              <a:srgbClr val="4F81BD">
                <a:alpha val="6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2433424" y="1651863"/>
              <a:ext cx="207326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224193" y="1208678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</a:t>
              </a:r>
              <a:r>
                <a:rPr lang="el-GR" b="1" dirty="0" smtClean="0">
                  <a:solidFill>
                    <a:srgbClr val="C00000"/>
                  </a:solidFill>
                </a:rPr>
                <a:t>μ</a:t>
              </a:r>
              <a:r>
                <a:rPr lang="en-US" b="1" dirty="0" smtClean="0">
                  <a:solidFill>
                    <a:srgbClr val="C00000"/>
                  </a:solidFill>
                </a:rPr>
                <a:t>m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59"/>
          <p:cNvGrpSpPr/>
          <p:nvPr/>
        </p:nvGrpSpPr>
        <p:grpSpPr>
          <a:xfrm>
            <a:off x="5257800" y="3757209"/>
            <a:ext cx="3810000" cy="2948391"/>
            <a:chOff x="0" y="3810000"/>
            <a:chExt cx="3989598" cy="3010390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888" t="11266" r="12771" b="17724"/>
            <a:stretch/>
          </p:blipFill>
          <p:spPr>
            <a:xfrm>
              <a:off x="498159" y="3810000"/>
              <a:ext cx="3491439" cy="3010390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53319" y="3886200"/>
              <a:ext cx="10347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</a:rPr>
                <a:t>10</a:t>
              </a:r>
              <a:r>
                <a:rPr lang="en-US" sz="1400" b="1" baseline="30000" dirty="0" smtClean="0">
                  <a:solidFill>
                    <a:srgbClr val="C00000"/>
                  </a:solidFill>
                </a:rPr>
                <a:t>20 </a:t>
              </a:r>
              <a:r>
                <a:rPr lang="en-US" sz="1400" b="1" dirty="0" smtClean="0">
                  <a:solidFill>
                    <a:srgbClr val="C00000"/>
                  </a:solidFill>
                </a:rPr>
                <a:t>W/cm</a:t>
              </a:r>
              <a:r>
                <a:rPr lang="en-US" sz="1400" b="1" baseline="30000" dirty="0" smtClean="0">
                  <a:solidFill>
                    <a:srgbClr val="C00000"/>
                  </a:solidFill>
                </a:rPr>
                <a:t>2</a:t>
              </a:r>
              <a:endParaRPr lang="en-US" sz="1400" b="1" baseline="30000" dirty="0">
                <a:solidFill>
                  <a:srgbClr val="C00000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1233547" y="5943600"/>
              <a:ext cx="2330038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1641" y="5735773"/>
              <a:ext cx="10347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</a:rPr>
                <a:t>10</a:t>
              </a:r>
              <a:r>
                <a:rPr lang="en-US" sz="1400" b="1" baseline="30000" dirty="0" smtClean="0">
                  <a:solidFill>
                    <a:srgbClr val="C00000"/>
                  </a:solidFill>
                </a:rPr>
                <a:t>11 </a:t>
              </a:r>
              <a:r>
                <a:rPr lang="en-US" sz="1400" b="1" dirty="0" smtClean="0">
                  <a:solidFill>
                    <a:srgbClr val="C00000"/>
                  </a:solidFill>
                </a:rPr>
                <a:t>W/cm</a:t>
              </a:r>
              <a:r>
                <a:rPr lang="en-US" sz="1400" b="1" baseline="30000" dirty="0" smtClean="0">
                  <a:solidFill>
                    <a:srgbClr val="C00000"/>
                  </a:solidFill>
                </a:rPr>
                <a:t>2</a:t>
              </a:r>
              <a:endParaRPr lang="en-US" sz="1400" b="1" baseline="30000" dirty="0">
                <a:solidFill>
                  <a:srgbClr val="C00000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233547" y="5943600"/>
              <a:ext cx="0" cy="457200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0" y="4419600"/>
              <a:ext cx="2184542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C00000"/>
                  </a:solidFill>
                </a:rPr>
                <a:t>pulse contrast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0" name="Group 66"/>
          <p:cNvGrpSpPr/>
          <p:nvPr/>
        </p:nvGrpSpPr>
        <p:grpSpPr>
          <a:xfrm>
            <a:off x="1219200" y="4708569"/>
            <a:ext cx="3556611" cy="1319308"/>
            <a:chOff x="2406731" y="1744495"/>
            <a:chExt cx="3556611" cy="1319308"/>
          </a:xfrm>
        </p:grpSpPr>
        <p:sp>
          <p:nvSpPr>
            <p:cNvPr id="68" name="Rectangle 67"/>
            <p:cNvSpPr/>
            <p:nvPr/>
          </p:nvSpPr>
          <p:spPr>
            <a:xfrm>
              <a:off x="2406731" y="2404149"/>
              <a:ext cx="3556611" cy="659654"/>
            </a:xfrm>
            <a:prstGeom prst="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06731" y="1744495"/>
              <a:ext cx="3556611" cy="6596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5000636"/>
            <a:ext cx="1219201" cy="58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58143" y="1000108"/>
            <a:ext cx="108585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4170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4.24报告用\picture jpg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984250"/>
            <a:ext cx="86614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矩形 1"/>
          <p:cNvSpPr>
            <a:spLocks noChangeArrowheads="1"/>
          </p:cNvSpPr>
          <p:nvPr/>
        </p:nvSpPr>
        <p:spPr bwMode="auto">
          <a:xfrm>
            <a:off x="800100" y="215900"/>
            <a:ext cx="7054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latin typeface="Times New Roman" pitchFamily="18" charset="0"/>
              </a:rPr>
              <a:t>IV</a:t>
            </a:r>
            <a:r>
              <a:rPr lang="zh-CN" altLang="en-US" sz="2400" b="1">
                <a:latin typeface="Times New Roman" pitchFamily="18" charset="0"/>
                <a:sym typeface="Arial" charset="0"/>
              </a:rPr>
              <a:t>. </a:t>
            </a:r>
            <a:r>
              <a:rPr lang="en-US" altLang="zh-CN" sz="2400" b="1">
                <a:latin typeface="Times New Roman" pitchFamily="18" charset="0"/>
                <a:sym typeface="Arial" charset="0"/>
              </a:rPr>
              <a:t>The method to reconstruct the bubbles in 3-D</a:t>
            </a:r>
            <a:endParaRPr lang="zh-CN" altLang="en-US" sz="24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 smtClean="0"/>
              <a:t>INTENSE COMPACT SOURCES OF MEV PHOTONS</a:t>
            </a:r>
            <a:endParaRPr lang="zh-CN" altLang="en-US" sz="2400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rcRect t="18793"/>
          <a:stretch>
            <a:fillRect/>
          </a:stretch>
        </p:blipFill>
        <p:spPr>
          <a:xfrm>
            <a:off x="1142976" y="1357298"/>
            <a:ext cx="6429420" cy="40106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8596" y="6215082"/>
            <a:ext cx="792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X. </a:t>
            </a:r>
            <a:r>
              <a:rPr lang="en-US" altLang="zh-CN" dirty="0" err="1" smtClean="0"/>
              <a:t>Ribeyre</a:t>
            </a:r>
            <a:r>
              <a:rPr lang="en-US" altLang="zh-CN" dirty="0" smtClean="0"/>
              <a:t>,..., V</a:t>
            </a:r>
            <a:r>
              <a:rPr lang="en-US" altLang="zh-CN" dirty="0" smtClean="0"/>
              <a:t>. T. </a:t>
            </a:r>
            <a:r>
              <a:rPr lang="en-US" altLang="zh-CN" dirty="0" err="1" smtClean="0"/>
              <a:t>Tikhonchuk</a:t>
            </a:r>
            <a:r>
              <a:rPr lang="en-US" altLang="zh-CN" dirty="0" smtClean="0"/>
              <a:t>, PHYSICAL </a:t>
            </a:r>
            <a:r>
              <a:rPr lang="en-US" altLang="zh-CN" dirty="0" smtClean="0"/>
              <a:t>REVIEW E 93, 013201 (2016)</a:t>
            </a:r>
            <a:endParaRPr lang="zh-CN" altLang="en-US" dirty="0"/>
          </a:p>
        </p:txBody>
      </p:sp>
      <p:sp>
        <p:nvSpPr>
          <p:cNvPr id="7" name="矩形标注 6"/>
          <p:cNvSpPr/>
          <p:nvPr/>
        </p:nvSpPr>
        <p:spPr bwMode="auto">
          <a:xfrm>
            <a:off x="7143768" y="857232"/>
            <a:ext cx="1785950" cy="571504"/>
          </a:xfrm>
          <a:prstGeom prst="wedgeRectCallout">
            <a:avLst>
              <a:gd name="adj1" fmla="val -70282"/>
              <a:gd name="adj2" fmla="val 5996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&gt;10^21W/cm2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6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QQ截图201606171326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54100"/>
            <a:ext cx="599757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矩形 1"/>
          <p:cNvSpPr>
            <a:spLocks noChangeArrowheads="1"/>
          </p:cNvSpPr>
          <p:nvPr/>
        </p:nvSpPr>
        <p:spPr bwMode="auto">
          <a:xfrm>
            <a:off x="800100" y="215900"/>
            <a:ext cx="7473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latin typeface="Times New Roman" pitchFamily="18" charset="0"/>
                <a:sym typeface="Times New Roman" pitchFamily="18" charset="0"/>
              </a:rPr>
              <a:t>V. Our instruments and energy spectrum analysis</a:t>
            </a:r>
            <a:endParaRPr lang="zh-CN" altLang="en-US" sz="2400" b="1">
              <a:latin typeface="Times New Roman" pitchFamily="18" charset="0"/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1219200" y="5454650"/>
            <a:ext cx="488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NO. 113822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94EB37-61B9-45E0-A8AA-F10E68D2213D}" type="slidenum">
              <a:rPr lang="zh-CN" altLang="en-US" b="0" smtClean="0"/>
              <a:pPr eaLnBrk="1" hangingPunct="1"/>
              <a:t>31</a:t>
            </a:fld>
            <a:endParaRPr lang="en-US" altLang="zh-CN" b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785225" cy="5903913"/>
          </a:xfrm>
        </p:spPr>
        <p:txBody>
          <a:bodyPr/>
          <a:lstStyle/>
          <a:p>
            <a:pPr marL="609600" indent="-609600" algn="ctr" eaLnBrk="1" hangingPunct="1">
              <a:lnSpc>
                <a:spcPct val="77000"/>
              </a:lnSpc>
              <a:buFontTx/>
              <a:buNone/>
            </a:pPr>
            <a:r>
              <a:rPr lang="en-US" altLang="zh-CN" sz="4400" dirty="0" smtClean="0">
                <a:latin typeface="Times New Roman" pitchFamily="18" charset="0"/>
                <a:ea typeface="宋体" pitchFamily="2" charset="-122"/>
              </a:rPr>
              <a:t>Outline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2400" dirty="0" smtClean="0"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Self </a:t>
            </a:r>
            <a:r>
              <a:rPr lang="en-US" altLang="zh-CN" sz="36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Matching Resonance Acceleration in NCD </a:t>
            </a:r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Laser Synchrotron X/Gamma ray in NCD plasma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ea typeface="宋体" pitchFamily="2" charset="-122"/>
              </a:rPr>
              <a:t>NCD to enhance the  particle acceleration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latin typeface="Times New Roman" pitchFamily="18" charset="0"/>
                <a:ea typeface="宋体" pitchFamily="2" charset="-122"/>
              </a:rPr>
              <a:t>Recent plan at Peking University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7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>
                <a:ea typeface="宋体" pitchFamily="2" charset="-122"/>
              </a:rPr>
              <a:t>200MeV proton generated by NCD+ nm foil</a:t>
            </a:r>
            <a:endParaRPr lang="zh-CN" altLang="en-US" sz="2800" dirty="0" smtClean="0">
              <a:ea typeface="宋体" pitchFamily="2" charset="-122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ea typeface="宋体" pitchFamily="2" charset="-122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6048375" cy="43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50825" y="6464300"/>
            <a:ext cx="5256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CN" sz="2000">
                <a:latin typeface="Times New Roman" pitchFamily="18" charset="0"/>
                <a:ea typeface="宋体" pitchFamily="2" charset="-122"/>
              </a:rPr>
              <a:t>H.Y.Wang,C.Lin  et al., PoP, </a:t>
            </a:r>
            <a:r>
              <a:rPr lang="en-US" altLang="zh-CN" sz="2000" b="0">
                <a:latin typeface="Times New Roman" pitchFamily="18" charset="0"/>
                <a:ea typeface="宋体" pitchFamily="2" charset="-122"/>
              </a:rPr>
              <a:t>20, 013101</a:t>
            </a:r>
            <a:r>
              <a:rPr lang="en-US" altLang="zh-CN" sz="2000">
                <a:latin typeface="Times New Roman" pitchFamily="18" charset="0"/>
                <a:ea typeface="宋体" pitchFamily="2" charset="-122"/>
              </a:rPr>
              <a:t> (2013)</a:t>
            </a:r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250825" y="981075"/>
            <a:ext cx="384175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30fs,10^20W/cm2</a:t>
            </a:r>
            <a:r>
              <a:rPr lang="zh-CN" altLang="en-US" sz="2400" dirty="0">
                <a:solidFill>
                  <a:srgbClr val="0000FF"/>
                </a:solidFill>
                <a:ea typeface="宋体" pitchFamily="2" charset="-122"/>
              </a:rPr>
              <a:t>，</a:t>
            </a:r>
            <a:r>
              <a:rPr lang="zh-CN" altLang="en-US" sz="2400" dirty="0" smtClean="0">
                <a:solidFill>
                  <a:srgbClr val="0000FF"/>
                </a:solidFill>
                <a:ea typeface="宋体" pitchFamily="2" charset="-122"/>
              </a:rPr>
              <a:t>～</a:t>
            </a:r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3</a:t>
            </a: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0J</a:t>
            </a:r>
            <a:endParaRPr lang="en-US" altLang="zh-CN" sz="2400" dirty="0">
              <a:solidFill>
                <a:srgbClr val="0000FF"/>
              </a:solidFill>
              <a:ea typeface="宋体" pitchFamily="2" charset="-122"/>
            </a:endParaRPr>
          </a:p>
        </p:txBody>
      </p:sp>
      <p:sp>
        <p:nvSpPr>
          <p:cNvPr id="34823" name="Rectangle 9"/>
          <p:cNvSpPr>
            <a:spLocks noChangeArrowheads="1"/>
          </p:cNvSpPr>
          <p:nvPr/>
        </p:nvSpPr>
        <p:spPr bwMode="auto">
          <a:xfrm>
            <a:off x="8027988" y="1052513"/>
            <a:ext cx="503237" cy="187325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eaVert" wrap="none" anchor="ctr"/>
          <a:lstStyle/>
          <a:p>
            <a:pPr algn="ctr"/>
            <a:r>
              <a:rPr lang="en-US" altLang="zh-CN" sz="2400">
                <a:solidFill>
                  <a:srgbClr val="000000"/>
                </a:solidFill>
                <a:ea typeface="宋体" pitchFamily="2" charset="-122"/>
              </a:rPr>
              <a:t>Nm foil</a:t>
            </a:r>
          </a:p>
        </p:txBody>
      </p:sp>
      <p:sp>
        <p:nvSpPr>
          <p:cNvPr id="34824" name="Rectangle 10"/>
          <p:cNvSpPr>
            <a:spLocks noChangeArrowheads="1"/>
          </p:cNvSpPr>
          <p:nvPr/>
        </p:nvSpPr>
        <p:spPr bwMode="auto">
          <a:xfrm>
            <a:off x="6011863" y="1052513"/>
            <a:ext cx="2016125" cy="18732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altLang="zh-CN" sz="2000" dirty="0" smtClean="0">
                <a:solidFill>
                  <a:srgbClr val="000000"/>
                </a:solidFill>
                <a:ea typeface="宋体" pitchFamily="2" charset="-122"/>
              </a:rPr>
              <a:t>NCD</a:t>
            </a:r>
            <a:endParaRPr lang="zh-CN" altLang="en-US" sz="2000" dirty="0">
              <a:solidFill>
                <a:srgbClr val="000000"/>
              </a:solidFill>
              <a:ea typeface="宋体" pitchFamily="2" charset="-122"/>
            </a:endParaRPr>
          </a:p>
          <a:p>
            <a:pPr algn="ctr"/>
            <a:r>
              <a:rPr lang="en-US" altLang="zh-CN" sz="2000" dirty="0">
                <a:solidFill>
                  <a:srgbClr val="000000"/>
                </a:solidFill>
                <a:ea typeface="宋体" pitchFamily="2" charset="-122"/>
              </a:rPr>
              <a:t>Plasma lens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348038" y="1557338"/>
            <a:ext cx="2482850" cy="576262"/>
          </a:xfrm>
          <a:prstGeom prst="ellipse">
            <a:avLst/>
          </a:prstGeo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 cap="flat" cmpd="sng">
            <a:solidFill>
              <a:srgbClr val="000000"/>
            </a:solidFill>
            <a:round/>
            <a:headEnd/>
            <a:tailEnd/>
          </a:ln>
          <a:effectLst>
            <a:outerShdw dist="17961" dir="2700000" algn="ctr" rotWithShape="0">
              <a:srgbClr val="000000">
                <a:gamma/>
                <a:shade val="60000"/>
                <a:invGamma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 dirty="0">
              <a:solidFill>
                <a:sysClr val="windowText" lastClr="000000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0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81988" cy="504825"/>
          </a:xfrm>
        </p:spPr>
        <p:txBody>
          <a:bodyPr/>
          <a:lstStyle/>
          <a:p>
            <a:r>
              <a:rPr lang="en-US" altLang="zh-CN" sz="3200" dirty="0" smtClean="0">
                <a:ea typeface="宋体" pitchFamily="2" charset="-122"/>
              </a:rPr>
              <a:t>Recent experiments at RAL-Gemini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ea typeface="宋体" pitchFamily="2" charset="-122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72009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156623" y="908720"/>
            <a:ext cx="2951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2800" dirty="0" smtClean="0">
                <a:latin typeface="+mj-ea"/>
                <a:ea typeface="+mj-ea"/>
              </a:rPr>
              <a:t>nanotube</a:t>
            </a:r>
            <a:r>
              <a:rPr lang="zh-CN" altLang="en-US" sz="2800" dirty="0">
                <a:latin typeface="+mj-ea"/>
                <a:ea typeface="+mj-ea"/>
              </a:rPr>
              <a:t>＋</a:t>
            </a:r>
            <a:r>
              <a:rPr lang="en-US" altLang="zh-CN" sz="2800" dirty="0">
                <a:latin typeface="+mj-ea"/>
                <a:ea typeface="+mj-ea"/>
              </a:rPr>
              <a:t>DLC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39750" y="6237288"/>
            <a:ext cx="4873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i="1" dirty="0" smtClean="0"/>
              <a:t>Physical Review Letters</a:t>
            </a:r>
            <a:r>
              <a:rPr lang="en-US" i="1" dirty="0" smtClean="0"/>
              <a:t> 115, 064801 (2015)</a:t>
            </a:r>
            <a:endParaRPr lang="en-US" altLang="zh-CN" dirty="0">
              <a:ea typeface="宋体" pitchFamily="2" charset="-122"/>
            </a:endParaRPr>
          </a:p>
        </p:txBody>
      </p:sp>
      <p:pic>
        <p:nvPicPr>
          <p:cNvPr id="7" name="Picture 15" descr="u=2096600848,2859041824&amp;fm=23&amp;g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78" r="19128"/>
          <a:stretch>
            <a:fillRect/>
          </a:stretch>
        </p:blipFill>
        <p:spPr bwMode="auto">
          <a:xfrm>
            <a:off x="6948264" y="1702942"/>
            <a:ext cx="10795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IMG_12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79" r="34903" b="28320"/>
          <a:stretch>
            <a:fillRect/>
          </a:stretch>
        </p:blipFill>
        <p:spPr bwMode="auto">
          <a:xfrm>
            <a:off x="8186737" y="1700213"/>
            <a:ext cx="6381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47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2544" y="1729555"/>
            <a:ext cx="6538912" cy="40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403" y="193259"/>
            <a:ext cx="8579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1</a:t>
            </a:r>
            <a:r>
              <a:rPr lang="en-US" altLang="zh-CN" sz="2400" dirty="0" smtClean="0"/>
              <a:t>) </a:t>
            </a:r>
            <a:r>
              <a:rPr lang="zh-CN" altLang="en-US" sz="2400" b="1" dirty="0" smtClean="0"/>
              <a:t>碳纳米管泡沫</a:t>
            </a:r>
            <a:r>
              <a:rPr lang="en-US" altLang="zh-CN" sz="2400" b="1" dirty="0" smtClean="0"/>
              <a:t>+</a:t>
            </a:r>
            <a:r>
              <a:rPr lang="zh-CN" altLang="en-US" sz="2400" b="1" dirty="0" smtClean="0"/>
              <a:t>类金刚石纳米薄膜复合靶实现高效离子加速</a:t>
            </a:r>
            <a:endParaRPr lang="en-US" sz="2400" b="1" dirty="0"/>
          </a:p>
        </p:txBody>
      </p:sp>
      <p:grpSp>
        <p:nvGrpSpPr>
          <p:cNvPr id="4" name="Group 13"/>
          <p:cNvGrpSpPr/>
          <p:nvPr/>
        </p:nvGrpSpPr>
        <p:grpSpPr>
          <a:xfrm>
            <a:off x="2204756" y="914401"/>
            <a:ext cx="4224098" cy="776064"/>
            <a:chOff x="2177266" y="914400"/>
            <a:chExt cx="4880357" cy="985907"/>
          </a:xfrm>
        </p:grpSpPr>
        <p:sp>
          <p:nvSpPr>
            <p:cNvPr id="6" name="Rectangle 5"/>
            <p:cNvSpPr/>
            <p:nvPr/>
          </p:nvSpPr>
          <p:spPr>
            <a:xfrm>
              <a:off x="4379505" y="918949"/>
              <a:ext cx="3048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698179" y="914400"/>
              <a:ext cx="45719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15947" y="1371600"/>
              <a:ext cx="446951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177266" y="1052983"/>
              <a:ext cx="1824637" cy="82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 err="1"/>
                <a:t>μ</a:t>
              </a:r>
              <a:r>
                <a:rPr lang="en-US" altLang="zh-CN" b="1" dirty="0" err="1" smtClean="0"/>
                <a:t>m</a:t>
              </a:r>
              <a:r>
                <a:rPr lang="zh-CN" altLang="en-US" b="1" dirty="0" smtClean="0"/>
                <a:t>厚度</a:t>
              </a:r>
              <a:endParaRPr lang="en-US" altLang="zh-CN" b="1" dirty="0" smtClean="0"/>
            </a:p>
            <a:p>
              <a:pPr algn="ctr"/>
              <a:r>
                <a:rPr lang="zh-CN" altLang="en-US" b="1" dirty="0" smtClean="0"/>
                <a:t>碳纳米管泡沫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32987" y="1079212"/>
              <a:ext cx="1824636" cy="821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 smtClean="0"/>
                <a:t>nm</a:t>
              </a:r>
              <a:r>
                <a:rPr lang="zh-CN" altLang="en-US" b="1" dirty="0" smtClean="0"/>
                <a:t>厚度</a:t>
              </a:r>
              <a:endParaRPr lang="en-US" altLang="zh-CN" b="1" dirty="0" smtClean="0"/>
            </a:p>
            <a:p>
              <a:pPr algn="ctr"/>
              <a:r>
                <a:rPr lang="zh-CN" altLang="en-US" b="1" dirty="0" smtClean="0"/>
                <a:t>类金刚石薄膜</a:t>
              </a:r>
              <a:endParaRPr lang="en-US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4820098" y="1371600"/>
              <a:ext cx="446951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903062" y="3254351"/>
            <a:ext cx="27497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三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倍离子能量增益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0600" y="5867400"/>
            <a:ext cx="7789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J.H.Bin</a:t>
            </a:r>
            <a:r>
              <a:rPr lang="en-US" dirty="0" smtClean="0"/>
              <a:t>*, </a:t>
            </a:r>
            <a:r>
              <a:rPr lang="en-US" dirty="0" err="1" smtClean="0"/>
              <a:t>W.J.Ma</a:t>
            </a:r>
            <a:r>
              <a:rPr lang="en-US" dirty="0" smtClean="0"/>
              <a:t>*,</a:t>
            </a:r>
            <a:r>
              <a:rPr lang="en-US" dirty="0" err="1" smtClean="0"/>
              <a:t>H.Y.Wang</a:t>
            </a:r>
            <a:r>
              <a:rPr lang="en-US" dirty="0" smtClean="0"/>
              <a:t>, </a:t>
            </a:r>
            <a:r>
              <a:rPr lang="en-US" altLang="zh-CN" dirty="0" err="1" smtClean="0"/>
              <a:t>X.Q.Yan</a:t>
            </a:r>
            <a:r>
              <a:rPr lang="en-US" dirty="0" smtClean="0"/>
              <a:t> et. al. “Ion </a:t>
            </a:r>
            <a:r>
              <a:rPr lang="en-US" dirty="0"/>
              <a:t>Acceleration Using Relativistic Pulse Shaping in Near-Critical-Density </a:t>
            </a:r>
            <a:r>
              <a:rPr lang="en-US" dirty="0" smtClean="0"/>
              <a:t>Plasmas”. </a:t>
            </a:r>
            <a:r>
              <a:rPr lang="en-US" altLang="zh-CN" i="1" dirty="0"/>
              <a:t>Physical Review Letters</a:t>
            </a:r>
            <a:r>
              <a:rPr lang="en-US" i="1" dirty="0" smtClean="0"/>
              <a:t> </a:t>
            </a:r>
            <a:r>
              <a:rPr lang="en-US" i="1" dirty="0"/>
              <a:t>115, 064801 (2015</a:t>
            </a:r>
            <a:r>
              <a:rPr lang="en-US" i="1" dirty="0" smtClean="0"/>
              <a:t>).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449708" y="1634178"/>
            <a:ext cx="304800" cy="403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478167" y="1740188"/>
            <a:ext cx="304800" cy="403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650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53"/>
          <a:stretch/>
        </p:blipFill>
        <p:spPr bwMode="auto">
          <a:xfrm>
            <a:off x="594482" y="1743739"/>
            <a:ext cx="3962400" cy="2172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79" t="15396" r="41503" b="27265"/>
          <a:stretch/>
        </p:blipFill>
        <p:spPr bwMode="auto">
          <a:xfrm>
            <a:off x="4094443" y="4313274"/>
            <a:ext cx="3598503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34" y="498123"/>
            <a:ext cx="232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dirty="0" smtClean="0"/>
              <a:t>PRL editor selected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634" y="1234122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dirty="0" smtClean="0"/>
              <a:t>APS news: “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Synopsis : bringing ions up to speed”</a:t>
            </a:r>
            <a:endParaRPr 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22" y="43434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CN" dirty="0" smtClean="0"/>
              <a:t>IOP </a:t>
            </a:r>
            <a:r>
              <a:rPr lang="en-US" altLang="zh-CN" dirty="0" err="1" smtClean="0"/>
              <a:t>physicsword</a:t>
            </a:r>
            <a:r>
              <a:rPr lang="en-US" altLang="zh-CN" dirty="0" smtClean="0"/>
              <a:t>: “Nanotubes energize laser-accelerated ions”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14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500" y="3429000"/>
            <a:ext cx="5143500" cy="342900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5592966" y="914400"/>
            <a:ext cx="3716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1.5 PW laser (PULSE) in </a:t>
            </a:r>
            <a:r>
              <a:rPr lang="en-US" sz="2000" b="1" dirty="0" smtClean="0"/>
              <a:t>Center </a:t>
            </a:r>
            <a:r>
              <a:rPr lang="en-US" sz="2000" b="1" dirty="0"/>
              <a:t>for Relativistic Laser Science(IBS), </a:t>
            </a:r>
            <a:r>
              <a:rPr lang="en-US" sz="2000" b="1" dirty="0" smtClean="0"/>
              <a:t>Korea</a:t>
            </a:r>
            <a:endParaRPr lang="en-US" sz="2000" b="1" dirty="0"/>
          </a:p>
        </p:txBody>
      </p:sp>
      <p:sp>
        <p:nvSpPr>
          <p:cNvPr id="8" name="Rectangle 5"/>
          <p:cNvSpPr/>
          <p:nvPr/>
        </p:nvSpPr>
        <p:spPr>
          <a:xfrm>
            <a:off x="7698229" y="2091849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dirty="0"/>
              <a:t>C.H. Nam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7760" y="2537828"/>
            <a:ext cx="1025184" cy="123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/>
          <p:cNvSpPr/>
          <p:nvPr/>
        </p:nvSpPr>
        <p:spPr>
          <a:xfrm>
            <a:off x="6643702" y="2071678"/>
            <a:ext cx="1011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dirty="0" smtClean="0"/>
              <a:t>X. Q. Yan</a:t>
            </a:r>
            <a:endParaRPr lang="en-GB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2383" y="2507433"/>
            <a:ext cx="1050513" cy="126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12"/>
          <p:cNvSpPr/>
          <p:nvPr/>
        </p:nvSpPr>
        <p:spPr>
          <a:xfrm>
            <a:off x="5922552" y="4282391"/>
            <a:ext cx="389467" cy="44041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0"/>
          <p:cNvSpPr/>
          <p:nvPr/>
        </p:nvSpPr>
        <p:spPr>
          <a:xfrm>
            <a:off x="6286512" y="2071678"/>
            <a:ext cx="5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dirty="0" smtClean="0"/>
              <a:t>PI</a:t>
            </a:r>
            <a:r>
              <a:rPr lang="zh-CN" altLang="en-US" dirty="0" smtClean="0"/>
              <a:t>：</a:t>
            </a:r>
            <a:endParaRPr lang="en-GB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96" y="463024"/>
            <a:ext cx="5536084" cy="369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4349" y="164015"/>
            <a:ext cx="7631296" cy="6604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zh-CN" sz="2800" dirty="0" smtClean="0"/>
              <a:t>2)</a:t>
            </a:r>
            <a:r>
              <a:rPr lang="zh-CN" altLang="en-US" sz="2800" dirty="0" smtClean="0"/>
              <a:t>飞秒激光驱动碳离子加速新纪录</a:t>
            </a:r>
            <a:endParaRPr lang="zh-CN" altLang="en-US" sz="2800" dirty="0"/>
          </a:p>
        </p:txBody>
      </p:sp>
      <p:sp>
        <p:nvSpPr>
          <p:cNvPr id="16" name="椭圆 15"/>
          <p:cNvSpPr/>
          <p:nvPr/>
        </p:nvSpPr>
        <p:spPr>
          <a:xfrm>
            <a:off x="6426205" y="4307792"/>
            <a:ext cx="372530" cy="4072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942" y="3875333"/>
            <a:ext cx="409742" cy="501934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5410205" y="4426324"/>
            <a:ext cx="372530" cy="4072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6"/>
          <p:cNvSpPr txBox="1"/>
          <p:nvPr/>
        </p:nvSpPr>
        <p:spPr>
          <a:xfrm>
            <a:off x="2738464" y="62484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2015.03</a:t>
            </a:r>
            <a:endParaRPr lang="en-US" dirty="0"/>
          </a:p>
        </p:txBody>
      </p:sp>
      <p:sp>
        <p:nvSpPr>
          <p:cNvPr id="21" name="Rectangle 7"/>
          <p:cNvSpPr/>
          <p:nvPr/>
        </p:nvSpPr>
        <p:spPr>
          <a:xfrm>
            <a:off x="304800" y="4322234"/>
            <a:ext cx="3083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25fs-30fs,</a:t>
            </a:r>
          </a:p>
          <a:p>
            <a:r>
              <a:rPr lang="en-US" sz="2400" b="1" dirty="0" smtClean="0"/>
              <a:t>Double plasma mirror, 9.2J  on targets for LP,</a:t>
            </a:r>
            <a:endParaRPr lang="en-US" sz="2400" b="1" dirty="0"/>
          </a:p>
        </p:txBody>
      </p:sp>
      <p:sp>
        <p:nvSpPr>
          <p:cNvPr id="22" name="Rectangle 8"/>
          <p:cNvSpPr/>
          <p:nvPr/>
        </p:nvSpPr>
        <p:spPr>
          <a:xfrm>
            <a:off x="281189" y="5687045"/>
            <a:ext cx="29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/>
              <a:t>I = 5.45x10</a:t>
            </a:r>
            <a:r>
              <a:rPr lang="en-US" sz="2400" b="1" baseline="30000" dirty="0"/>
              <a:t>20</a:t>
            </a:r>
            <a:r>
              <a:rPr lang="en-US" sz="2400" b="1" dirty="0"/>
              <a:t> W/cm</a:t>
            </a:r>
            <a:r>
              <a:rPr lang="en-US" sz="2400" b="1" baseline="30000" dirty="0"/>
              <a:t>2</a:t>
            </a:r>
            <a:r>
              <a:rPr lang="en-US" sz="2400" b="1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xmlns="" val="40551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476" y="5877272"/>
            <a:ext cx="6933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Cutoff energy of protons/carbons for linear polarization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14626"/>
            <a:ext cx="522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By Yan, Ma, Lin, Schreiber,</a:t>
            </a:r>
            <a:r>
              <a:rPr lang="en-US" altLang="zh-CN" sz="1600" dirty="0"/>
              <a:t> </a:t>
            </a:r>
            <a:r>
              <a:rPr lang="en-US" altLang="zh-CN" sz="1600" dirty="0" err="1" smtClean="0"/>
              <a:t>Zepf</a:t>
            </a:r>
            <a:r>
              <a:rPr lang="en-US" altLang="zh-CN" sz="1600" dirty="0"/>
              <a:t>,</a:t>
            </a:r>
            <a:r>
              <a:rPr lang="en-US" sz="1600" dirty="0" smtClean="0"/>
              <a:t> Kim &amp;&amp; Nam et al.,</a:t>
            </a:r>
            <a:endParaRPr lang="en-US" sz="1600" dirty="0"/>
          </a:p>
        </p:txBody>
      </p:sp>
      <p:sp>
        <p:nvSpPr>
          <p:cNvPr id="2" name="圆角矩形标注 1"/>
          <p:cNvSpPr/>
          <p:nvPr/>
        </p:nvSpPr>
        <p:spPr bwMode="auto">
          <a:xfrm>
            <a:off x="3919957" y="1444958"/>
            <a:ext cx="2304257" cy="962082"/>
          </a:xfrm>
          <a:prstGeom prst="wedgeRoundRectCallout">
            <a:avLst>
              <a:gd name="adj1" fmla="val -127829"/>
              <a:gd name="adj2" fmla="val 10107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Proton ~</a:t>
            </a:r>
            <a:r>
              <a:rPr lang="en-US" altLang="zh-CN" sz="2800" smtClean="0">
                <a:solidFill>
                  <a:srgbClr val="0000FF"/>
                </a:solidFill>
              </a:rPr>
              <a:t>60</a:t>
            </a:r>
            <a:r>
              <a:rPr kumimoji="0" lang="en-US" altLang="zh-CN" sz="28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MeV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9" name="圆角矩形标注 8"/>
          <p:cNvSpPr/>
          <p:nvPr/>
        </p:nvSpPr>
        <p:spPr bwMode="auto">
          <a:xfrm>
            <a:off x="6428341" y="1398928"/>
            <a:ext cx="2339752" cy="1008112"/>
          </a:xfrm>
          <a:prstGeom prst="wedgeRoundRectCallout">
            <a:avLst>
              <a:gd name="adj1" fmla="val -8558"/>
              <a:gd name="adj2" fmla="val 6812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800" dirty="0" smtClean="0">
                <a:solidFill>
                  <a:srgbClr val="0000FF"/>
                </a:solidFill>
                <a:latin typeface="Arial" charset="0"/>
              </a:rPr>
              <a:t>Carbo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n ~600MeV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1471" y="188640"/>
            <a:ext cx="8471009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+mj-lt"/>
              </a:rPr>
              <a:t>Carbon </a:t>
            </a:r>
            <a:r>
              <a:rPr lang="en-US" altLang="zh-CN" sz="2800" dirty="0" smtClean="0">
                <a:latin typeface="+mj-lt"/>
              </a:rPr>
              <a:t>Nano-Tube  (as NCD lens) </a:t>
            </a:r>
            <a:r>
              <a:rPr lang="en-US" altLang="zh-CN" sz="2800" dirty="0">
                <a:latin typeface="+mj-lt"/>
              </a:rPr>
              <a:t>+ </a:t>
            </a:r>
            <a:r>
              <a:rPr lang="en-US" altLang="zh-CN" sz="2800" dirty="0" smtClean="0">
                <a:latin typeface="+mj-lt"/>
              </a:rPr>
              <a:t>DLC foil</a:t>
            </a:r>
            <a:endParaRPr lang="en-US" altLang="zh-CN" sz="2800" dirty="0">
              <a:latin typeface="+mj-lt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3" y="1921265"/>
            <a:ext cx="5175668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94" y="1902984"/>
            <a:ext cx="5175669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5720" y="928670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Experiments were performed using the </a:t>
            </a:r>
            <a:r>
              <a:rPr lang="en-US" altLang="zh-CN" sz="2000" dirty="0" err="1">
                <a:solidFill>
                  <a:srgbClr val="FF0000"/>
                </a:solidFill>
              </a:rPr>
              <a:t>CoReLS</a:t>
            </a:r>
            <a:r>
              <a:rPr lang="en-US" altLang="zh-CN" sz="2000" dirty="0">
                <a:solidFill>
                  <a:srgbClr val="FF0000"/>
                </a:solidFill>
              </a:rPr>
              <a:t> PW Laser in </a:t>
            </a:r>
            <a:r>
              <a:rPr lang="en-US" altLang="zh-CN" sz="2000" dirty="0" smtClean="0">
                <a:solidFill>
                  <a:srgbClr val="FF0000"/>
                </a:solidFill>
              </a:rPr>
              <a:t>Korea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</a:rPr>
              <a:t>Prof.C.H.Nam</a:t>
            </a:r>
            <a:r>
              <a:rPr lang="en-US" sz="2000" dirty="0" smtClean="0">
                <a:solidFill>
                  <a:srgbClr val="FF0000"/>
                </a:solidFill>
              </a:rPr>
              <a:t>).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46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94EB37-61B9-45E0-A8AA-F10E68D2213D}" type="slidenum">
              <a:rPr lang="zh-CN" altLang="en-US" b="0" smtClean="0"/>
              <a:pPr eaLnBrk="1" hangingPunct="1"/>
              <a:t>38</a:t>
            </a:fld>
            <a:endParaRPr lang="en-US" altLang="zh-CN" b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8785225" cy="5903913"/>
          </a:xfrm>
        </p:spPr>
        <p:txBody>
          <a:bodyPr/>
          <a:lstStyle/>
          <a:p>
            <a:pPr marL="609600" indent="-609600" algn="ctr" eaLnBrk="1" hangingPunct="1">
              <a:lnSpc>
                <a:spcPct val="77000"/>
              </a:lnSpc>
              <a:buFontTx/>
              <a:buNone/>
            </a:pPr>
            <a:r>
              <a:rPr lang="en-US" altLang="zh-CN" sz="4400" dirty="0" smtClean="0">
                <a:latin typeface="Times New Roman" pitchFamily="18" charset="0"/>
                <a:ea typeface="宋体" pitchFamily="2" charset="-122"/>
              </a:rPr>
              <a:t>Outline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2400" dirty="0" smtClean="0"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NCD </a:t>
            </a:r>
            <a:r>
              <a:rPr lang="en-US" altLang="zh-CN" sz="36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to enhance the  particle acceleration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Self Matching Resonance Acceleration in NCD </a:t>
            </a:r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宋体" pitchFamily="2" charset="-122"/>
            </a:endParaRP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宋体" pitchFamily="2" charset="-122"/>
              </a:rPr>
              <a:t>Laser Synchrotron X/Gamma ray in NCD plasma</a:t>
            </a:r>
          </a:p>
          <a:p>
            <a:pPr marL="609600" indent="-609600" eaLnBrk="1" hangingPunct="1">
              <a:lnSpc>
                <a:spcPct val="77000"/>
              </a:lnSpc>
              <a:buFontTx/>
              <a:buAutoNum type="arabicPeriod"/>
            </a:pPr>
            <a:r>
              <a:rPr lang="en-US" altLang="zh-CN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ea typeface="宋体" pitchFamily="2" charset="-122"/>
              </a:rPr>
              <a:t>Recent plan at Peking University</a:t>
            </a:r>
          </a:p>
          <a:p>
            <a:pPr marL="609600" indent="-609600" eaLnBrk="1" hangingPunct="1">
              <a:lnSpc>
                <a:spcPct val="77000"/>
              </a:lnSpc>
              <a:buFontTx/>
              <a:buNone/>
            </a:pPr>
            <a:endParaRPr lang="en-US" altLang="zh-CN" sz="3600" dirty="0" smtClean="0"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2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灯片编号占位符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44B8457-FADA-46B1-9373-EEF32BAEC645}" type="slidenum">
              <a:rPr lang="en-US" altLang="zh-CN" sz="1400" b="0">
                <a:ea typeface="宋体" pitchFamily="2" charset="-122"/>
              </a:rPr>
              <a:pPr algn="r" eaLnBrk="1" hangingPunct="1"/>
              <a:t>39</a:t>
            </a:fld>
            <a:endParaRPr lang="en-US" altLang="zh-CN" sz="1400" b="0">
              <a:ea typeface="宋体" pitchFamily="2" charset="-122"/>
            </a:endParaRP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800" smtClean="0">
                <a:ea typeface="宋体" pitchFamily="2" charset="-122"/>
              </a:rPr>
              <a:t>Institute of Heavy Ion Physics @Peking U. China</a:t>
            </a:r>
            <a:endParaRPr lang="zh-CN" altLang="en-US" sz="2800" smtClean="0">
              <a:ea typeface="宋体" pitchFamily="2" charset="-122"/>
            </a:endParaRPr>
          </a:p>
        </p:txBody>
      </p: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125413" y="4929188"/>
            <a:ext cx="9232900" cy="1863725"/>
            <a:chOff x="54628" y="4494120"/>
            <a:chExt cx="9232280" cy="1863838"/>
          </a:xfrm>
        </p:grpSpPr>
        <p:sp>
          <p:nvSpPr>
            <p:cNvPr id="3096" name="矩形 32"/>
            <p:cNvSpPr>
              <a:spLocks noChangeArrowheads="1"/>
            </p:cNvSpPr>
            <p:nvPr/>
          </p:nvSpPr>
          <p:spPr bwMode="auto">
            <a:xfrm>
              <a:off x="6357950" y="4786322"/>
              <a:ext cx="292895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0000FF"/>
                  </a:solidFill>
                  <a:latin typeface="Gulim" pitchFamily="34" charset="-127"/>
                  <a:ea typeface="Gulim" pitchFamily="34" charset="-127"/>
                </a:rPr>
                <a:t>In 2007, upgraded to</a:t>
              </a:r>
            </a:p>
            <a:p>
              <a:r>
                <a:rPr lang="en-US" altLang="zh-CN">
                  <a:solidFill>
                    <a:srgbClr val="0000FF"/>
                  </a:solidFill>
                  <a:latin typeface="Gulim" pitchFamily="34" charset="-127"/>
                  <a:ea typeface="Gulim" pitchFamily="34" charset="-127"/>
                </a:rPr>
                <a:t>SKL of Nuclear Physics and Technology </a:t>
              </a:r>
              <a:endParaRPr lang="zh-CN" altLang="en-US">
                <a:solidFill>
                  <a:srgbClr val="0000FF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grpSp>
          <p:nvGrpSpPr>
            <p:cNvPr id="3097" name="组合 44"/>
            <p:cNvGrpSpPr>
              <a:grpSpLocks/>
            </p:cNvGrpSpPr>
            <p:nvPr/>
          </p:nvGrpSpPr>
          <p:grpSpPr bwMode="auto">
            <a:xfrm>
              <a:off x="54628" y="4494120"/>
              <a:ext cx="8875090" cy="1863838"/>
              <a:chOff x="54628" y="4494120"/>
              <a:chExt cx="8875090" cy="1863838"/>
            </a:xfrm>
          </p:grpSpPr>
          <p:sp>
            <p:nvSpPr>
              <p:cNvPr id="3098" name="矩形 34"/>
              <p:cNvSpPr>
                <a:spLocks noChangeArrowheads="1"/>
              </p:cNvSpPr>
              <p:nvPr/>
            </p:nvSpPr>
            <p:spPr bwMode="auto">
              <a:xfrm>
                <a:off x="2500298" y="4508634"/>
                <a:ext cx="3286148" cy="389464"/>
              </a:xfrm>
              <a:prstGeom prst="rect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099" name="矩形 35"/>
              <p:cNvSpPr>
                <a:spLocks noChangeArrowheads="1"/>
              </p:cNvSpPr>
              <p:nvPr/>
            </p:nvSpPr>
            <p:spPr bwMode="auto">
              <a:xfrm>
                <a:off x="63017" y="5250445"/>
                <a:ext cx="19288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zh-CN">
                    <a:solidFill>
                      <a:srgbClr val="0000FF"/>
                    </a:solidFill>
                    <a:latin typeface="Gulim" pitchFamily="34" charset="-127"/>
                    <a:ea typeface="Gulim" pitchFamily="34" charset="-127"/>
                  </a:rPr>
                  <a:t>Found in 1983</a:t>
                </a:r>
              </a:p>
            </p:txBody>
          </p:sp>
          <p:sp>
            <p:nvSpPr>
              <p:cNvPr id="3100" name="矩形 36"/>
              <p:cNvSpPr>
                <a:spLocks noChangeArrowheads="1"/>
              </p:cNvSpPr>
              <p:nvPr/>
            </p:nvSpPr>
            <p:spPr bwMode="auto">
              <a:xfrm>
                <a:off x="3181525" y="4979672"/>
                <a:ext cx="18389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solidFill>
                      <a:srgbClr val="0000FF"/>
                    </a:solidFill>
                    <a:latin typeface="Gulim" pitchFamily="34" charset="-127"/>
                    <a:ea typeface="Gulim" pitchFamily="34" charset="-127"/>
                  </a:rPr>
                  <a:t>nuclear physics</a:t>
                </a:r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101" name="矩形 37"/>
              <p:cNvSpPr>
                <a:spLocks noChangeArrowheads="1"/>
              </p:cNvSpPr>
              <p:nvPr/>
            </p:nvSpPr>
            <p:spPr bwMode="auto">
              <a:xfrm>
                <a:off x="2967211" y="4494120"/>
                <a:ext cx="22477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solidFill>
                      <a:srgbClr val="0000FF"/>
                    </a:solidFill>
                    <a:latin typeface="Gulim" pitchFamily="34" charset="-127"/>
                    <a:ea typeface="Gulim" pitchFamily="34" charset="-127"/>
                  </a:rPr>
                  <a:t>accelerator physics</a:t>
                </a:r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102" name="矩形 38"/>
              <p:cNvSpPr>
                <a:spLocks noChangeArrowheads="1"/>
              </p:cNvSpPr>
              <p:nvPr/>
            </p:nvSpPr>
            <p:spPr bwMode="auto">
              <a:xfrm>
                <a:off x="3110087" y="5444330"/>
                <a:ext cx="20521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solidFill>
                      <a:srgbClr val="0000FF"/>
                    </a:solidFill>
                    <a:latin typeface="Gulim" pitchFamily="34" charset="-127"/>
                    <a:ea typeface="Gulim" pitchFamily="34" charset="-127"/>
                  </a:rPr>
                  <a:t>ion beam physics</a:t>
                </a:r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103" name="矩形 39"/>
              <p:cNvSpPr>
                <a:spLocks noChangeArrowheads="1"/>
              </p:cNvSpPr>
              <p:nvPr/>
            </p:nvSpPr>
            <p:spPr bwMode="auto">
              <a:xfrm>
                <a:off x="2643174" y="5915115"/>
                <a:ext cx="3353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>
                    <a:solidFill>
                      <a:srgbClr val="0000FF"/>
                    </a:solidFill>
                    <a:latin typeface="Gulim" pitchFamily="34" charset="-127"/>
                    <a:ea typeface="Gulim" pitchFamily="34" charset="-127"/>
                  </a:rPr>
                  <a:t>medical physics and imaging </a:t>
                </a:r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104" name="矩形 40"/>
              <p:cNvSpPr>
                <a:spLocks noChangeArrowheads="1"/>
              </p:cNvSpPr>
              <p:nvPr/>
            </p:nvSpPr>
            <p:spPr bwMode="auto">
              <a:xfrm>
                <a:off x="2500298" y="4994186"/>
                <a:ext cx="3286148" cy="385596"/>
              </a:xfrm>
              <a:prstGeom prst="rect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105" name="矩形 41"/>
              <p:cNvSpPr>
                <a:spLocks noChangeArrowheads="1"/>
              </p:cNvSpPr>
              <p:nvPr/>
            </p:nvSpPr>
            <p:spPr bwMode="auto">
              <a:xfrm>
                <a:off x="2500298" y="5487250"/>
                <a:ext cx="3286148" cy="357190"/>
              </a:xfrm>
              <a:prstGeom prst="rect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106" name="矩形 42"/>
              <p:cNvSpPr>
                <a:spLocks noChangeArrowheads="1"/>
              </p:cNvSpPr>
              <p:nvPr/>
            </p:nvSpPr>
            <p:spPr bwMode="auto">
              <a:xfrm>
                <a:off x="2500298" y="5958910"/>
                <a:ext cx="3286148" cy="385596"/>
              </a:xfrm>
              <a:prstGeom prst="rect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107" name="矩形 43"/>
              <p:cNvSpPr>
                <a:spLocks noChangeArrowheads="1"/>
              </p:cNvSpPr>
              <p:nvPr/>
            </p:nvSpPr>
            <p:spPr bwMode="auto">
              <a:xfrm>
                <a:off x="54628" y="5279938"/>
                <a:ext cx="1714512" cy="335674"/>
              </a:xfrm>
              <a:prstGeom prst="rect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cxnSp>
            <p:nvCxnSpPr>
              <p:cNvPr id="3108" name="直接连接符 44"/>
              <p:cNvCxnSpPr>
                <a:cxnSpLocks noChangeShapeType="1"/>
              </p:cNvCxnSpPr>
              <p:nvPr/>
            </p:nvCxnSpPr>
            <p:spPr bwMode="auto">
              <a:xfrm rot="5400000">
                <a:off x="1363665" y="5440885"/>
                <a:ext cx="1527810" cy="7684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6" name="直接连接符 45"/>
              <p:cNvCxnSpPr/>
              <p:nvPr/>
            </p:nvCxnSpPr>
            <p:spPr bwMode="auto">
              <a:xfrm rot="16200000" flipV="1">
                <a:off x="2139663" y="4687341"/>
                <a:ext cx="367508" cy="10318"/>
              </a:xfrm>
              <a:prstGeom prst="line">
                <a:avLst/>
              </a:prstGeom>
              <a:solidFill>
                <a:srgbClr val="FF99FF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cxnSp>
            <p:nvCxnSpPr>
              <p:cNvPr id="47" name="直接连接符 46"/>
              <p:cNvCxnSpPr/>
              <p:nvPr/>
            </p:nvCxnSpPr>
            <p:spPr bwMode="auto">
              <a:xfrm rot="16200000" flipV="1">
                <a:off x="2152209" y="5183997"/>
                <a:ext cx="367508" cy="10318"/>
              </a:xfrm>
              <a:prstGeom prst="line">
                <a:avLst/>
              </a:prstGeom>
              <a:solidFill>
                <a:srgbClr val="FF99FF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cxnSp>
            <p:nvCxnSpPr>
              <p:cNvPr id="48" name="直接连接符 47"/>
              <p:cNvCxnSpPr/>
              <p:nvPr/>
            </p:nvCxnSpPr>
            <p:spPr bwMode="auto">
              <a:xfrm rot="16200000" flipV="1">
                <a:off x="2143239" y="5691411"/>
                <a:ext cx="367508" cy="10318"/>
              </a:xfrm>
              <a:prstGeom prst="line">
                <a:avLst/>
              </a:prstGeom>
              <a:solidFill>
                <a:srgbClr val="FF99FF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cxnSp>
            <p:nvCxnSpPr>
              <p:cNvPr id="49" name="直接连接符 48"/>
              <p:cNvCxnSpPr/>
              <p:nvPr/>
            </p:nvCxnSpPr>
            <p:spPr bwMode="auto">
              <a:xfrm rot="16200000" flipV="1">
                <a:off x="2139663" y="6169045"/>
                <a:ext cx="367508" cy="10318"/>
              </a:xfrm>
              <a:prstGeom prst="line">
                <a:avLst/>
              </a:prstGeom>
              <a:solidFill>
                <a:srgbClr val="FF99FF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cxnSp>
            <p:nvCxnSpPr>
              <p:cNvPr id="50" name="直接连接符 49"/>
              <p:cNvCxnSpPr/>
              <p:nvPr/>
            </p:nvCxnSpPr>
            <p:spPr bwMode="auto">
              <a:xfrm rot="16200000" flipV="1">
                <a:off x="1758087" y="5465493"/>
                <a:ext cx="367508" cy="10318"/>
              </a:xfrm>
              <a:prstGeom prst="line">
                <a:avLst/>
              </a:prstGeom>
              <a:solidFill>
                <a:srgbClr val="FF99FF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cxnSp>
          <p:sp>
            <p:nvSpPr>
              <p:cNvPr id="3114" name="矩形 50"/>
              <p:cNvSpPr>
                <a:spLocks noChangeArrowheads="1"/>
              </p:cNvSpPr>
              <p:nvPr/>
            </p:nvSpPr>
            <p:spPr bwMode="auto">
              <a:xfrm>
                <a:off x="6286512" y="4786322"/>
                <a:ext cx="2643206" cy="928694"/>
              </a:xfrm>
              <a:prstGeom prst="rect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cxnSp>
            <p:nvCxnSpPr>
              <p:cNvPr id="3115" name="直接箭头连接符 51"/>
              <p:cNvCxnSpPr>
                <a:cxnSpLocks noChangeShapeType="1"/>
              </p:cNvCxnSpPr>
              <p:nvPr/>
            </p:nvCxnSpPr>
            <p:spPr bwMode="auto">
              <a:xfrm>
                <a:off x="5857884" y="5429264"/>
                <a:ext cx="357190" cy="1588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grpSp>
        <p:nvGrpSpPr>
          <p:cNvPr id="237593" name="Group 25"/>
          <p:cNvGrpSpPr>
            <a:grpSpLocks/>
          </p:cNvGrpSpPr>
          <p:nvPr/>
        </p:nvGrpSpPr>
        <p:grpSpPr bwMode="auto">
          <a:xfrm>
            <a:off x="0" y="836613"/>
            <a:ext cx="9144000" cy="6021387"/>
            <a:chOff x="0" y="527"/>
            <a:chExt cx="5760" cy="3793"/>
          </a:xfrm>
        </p:grpSpPr>
        <p:pic>
          <p:nvPicPr>
            <p:cNvPr id="308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540"/>
              <a:ext cx="2217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Text Box 10"/>
            <p:cNvSpPr txBox="1">
              <a:spLocks noChangeArrowheads="1"/>
            </p:cNvSpPr>
            <p:nvPr/>
          </p:nvSpPr>
          <p:spPr bwMode="auto">
            <a:xfrm>
              <a:off x="1755" y="1632"/>
              <a:ext cx="2115" cy="236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zh-CN" sz="1600">
                  <a:solidFill>
                    <a:srgbClr val="0000FF"/>
                  </a:solidFill>
                  <a:ea typeface="宋体" pitchFamily="2" charset="-122"/>
                </a:rPr>
                <a:t>2*6 MV tandem, AMS/material</a:t>
              </a:r>
              <a:endParaRPr lang="zh-CN" altLang="en-US" sz="1600">
                <a:solidFill>
                  <a:srgbClr val="0000FF"/>
                </a:solidFill>
                <a:ea typeface="宋体" pitchFamily="2" charset="-122"/>
              </a:endParaRPr>
            </a:p>
          </p:txBody>
        </p:sp>
        <p:grpSp>
          <p:nvGrpSpPr>
            <p:cNvPr id="3082" name="Group 28"/>
            <p:cNvGrpSpPr>
              <a:grpSpLocks/>
            </p:cNvGrpSpPr>
            <p:nvPr/>
          </p:nvGrpSpPr>
          <p:grpSpPr bwMode="auto">
            <a:xfrm>
              <a:off x="0" y="527"/>
              <a:ext cx="5760" cy="3793"/>
              <a:chOff x="0" y="527"/>
              <a:chExt cx="5760" cy="3793"/>
            </a:xfrm>
          </p:grpSpPr>
          <p:grpSp>
            <p:nvGrpSpPr>
              <p:cNvPr id="3083" name="Group 29"/>
              <p:cNvGrpSpPr>
                <a:grpSpLocks/>
              </p:cNvGrpSpPr>
              <p:nvPr/>
            </p:nvGrpSpPr>
            <p:grpSpPr bwMode="auto">
              <a:xfrm>
                <a:off x="0" y="527"/>
                <a:ext cx="5760" cy="3793"/>
                <a:chOff x="0" y="527"/>
                <a:chExt cx="5760" cy="3793"/>
              </a:xfrm>
            </p:grpSpPr>
            <p:pic>
              <p:nvPicPr>
                <p:cNvPr id="3086" name="Picture 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" y="585"/>
                  <a:ext cx="1576" cy="13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87" name="Picture 9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" y="3195"/>
                  <a:ext cx="2835" cy="1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381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8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5" y="1677"/>
                  <a:ext cx="1440" cy="236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zh-CN" sz="1600">
                      <a:solidFill>
                        <a:srgbClr val="0000FF"/>
                      </a:solidFill>
                      <a:ea typeface="宋体" pitchFamily="2" charset="-122"/>
                    </a:rPr>
                    <a:t>4.5 MV electrostatic</a:t>
                  </a:r>
                  <a:endParaRPr lang="zh-CN" altLang="en-US" sz="1600">
                    <a:solidFill>
                      <a:srgbClr val="0000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308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410" y="1620"/>
                  <a:ext cx="1260" cy="236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zh-CN" sz="1600">
                      <a:solidFill>
                        <a:srgbClr val="0000FF"/>
                      </a:solidFill>
                      <a:ea typeface="宋体" pitchFamily="2" charset="-122"/>
                    </a:rPr>
                    <a:t>AMS  facility </a:t>
                  </a:r>
                  <a:endParaRPr lang="zh-CN" altLang="en-US" sz="1600">
                    <a:solidFill>
                      <a:srgbClr val="0000FF"/>
                    </a:solidFill>
                    <a:ea typeface="宋体" pitchFamily="2" charset="-122"/>
                  </a:endParaRPr>
                </a:p>
              </p:txBody>
            </p:sp>
            <p:pic>
              <p:nvPicPr>
                <p:cNvPr id="3090" name="Picture 7" descr="效果图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b="4205"/>
                <a:stretch>
                  <a:fillRect/>
                </a:stretch>
              </p:blipFill>
              <p:spPr bwMode="auto">
                <a:xfrm>
                  <a:off x="3690" y="3105"/>
                  <a:ext cx="1528" cy="1098"/>
                </a:xfrm>
                <a:prstGeom prst="rect">
                  <a:avLst/>
                </a:prstGeom>
                <a:noFill/>
                <a:ln w="57150">
                  <a:solidFill>
                    <a:srgbClr val="00FF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9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365" y="2880"/>
                  <a:ext cx="1260" cy="236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zh-CN" sz="1600">
                      <a:solidFill>
                        <a:srgbClr val="0000FF"/>
                      </a:solidFill>
                      <a:ea typeface="宋体" pitchFamily="2" charset="-122"/>
                    </a:rPr>
                    <a:t>2*1.7MV tandem</a:t>
                  </a:r>
                  <a:endParaRPr lang="zh-CN" altLang="en-US" sz="1600">
                    <a:solidFill>
                      <a:srgbClr val="0000FF"/>
                    </a:solidFill>
                    <a:ea typeface="宋体" pitchFamily="2" charset="-122"/>
                  </a:endParaRPr>
                </a:p>
              </p:txBody>
            </p:sp>
            <p:pic>
              <p:nvPicPr>
                <p:cNvPr id="3092" name="Picture 36" descr="PKUNIFTY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b="14496"/>
                <a:stretch>
                  <a:fillRect/>
                </a:stretch>
              </p:blipFill>
              <p:spPr bwMode="auto">
                <a:xfrm>
                  <a:off x="0" y="1888"/>
                  <a:ext cx="1094" cy="14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9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0" y="1888"/>
                  <a:ext cx="1021" cy="390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zh-CN" sz="1600">
                      <a:solidFill>
                        <a:srgbClr val="0000FF"/>
                      </a:solidFill>
                      <a:ea typeface="宋体" pitchFamily="2" charset="-122"/>
                    </a:rPr>
                    <a:t>RFQ neutron radiography</a:t>
                  </a:r>
                </a:p>
              </p:txBody>
            </p:sp>
            <p:pic>
              <p:nvPicPr>
                <p:cNvPr id="3094" name="Picture 38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22" y="527"/>
                  <a:ext cx="1164" cy="10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7961" dir="2700000" algn="ctr" rotWithShape="0">
                          <a:srgbClr val="708688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95" name="Picture 3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2" y="1888"/>
                  <a:ext cx="1428" cy="9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7961" dir="2700000" algn="ctr" rotWithShape="0">
                          <a:srgbClr val="708688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084" name="Text Box 10"/>
              <p:cNvSpPr txBox="1">
                <a:spLocks noChangeArrowheads="1"/>
              </p:cNvSpPr>
              <p:nvPr/>
            </p:nvSpPr>
            <p:spPr bwMode="auto">
              <a:xfrm>
                <a:off x="3960" y="4062"/>
                <a:ext cx="1710" cy="213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altLang="zh-CN" sz="1600" dirty="0">
                    <a:solidFill>
                      <a:srgbClr val="0000FF"/>
                    </a:solidFill>
                    <a:ea typeface="宋体" pitchFamily="2" charset="-122"/>
                  </a:rPr>
                  <a:t>Laser </a:t>
                </a:r>
                <a:r>
                  <a:rPr lang="en-US" altLang="zh-CN" sz="1600" dirty="0" smtClean="0">
                    <a:solidFill>
                      <a:srgbClr val="0000FF"/>
                    </a:solidFill>
                    <a:ea typeface="宋体" pitchFamily="2" charset="-122"/>
                  </a:rPr>
                  <a:t>accelerator</a:t>
                </a:r>
                <a:endParaRPr lang="zh-CN" altLang="en-US" sz="1600" dirty="0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  <p:sp>
            <p:nvSpPr>
              <p:cNvPr id="3085" name="Text Box 10"/>
              <p:cNvSpPr txBox="1">
                <a:spLocks noChangeArrowheads="1"/>
              </p:cNvSpPr>
              <p:nvPr/>
            </p:nvSpPr>
            <p:spPr bwMode="auto">
              <a:xfrm>
                <a:off x="521" y="4084"/>
                <a:ext cx="474" cy="236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altLang="zh-CN" sz="1600">
                    <a:solidFill>
                      <a:srgbClr val="0000FF"/>
                    </a:solidFill>
                    <a:ea typeface="宋体" pitchFamily="2" charset="-122"/>
                  </a:rPr>
                  <a:t>Linac</a:t>
                </a:r>
                <a:endParaRPr lang="zh-CN" altLang="en-US" sz="1600">
                  <a:solidFill>
                    <a:srgbClr val="0000FF"/>
                  </a:solidFill>
                  <a:ea typeface="宋体" pitchFamily="2" charset="-122"/>
                </a:endParaRPr>
              </a:p>
            </p:txBody>
          </p:sp>
        </p:grpSp>
      </p:grpSp>
      <p:pic>
        <p:nvPicPr>
          <p:cNvPr id="237610" name="Picture 4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65625"/>
            <a:ext cx="4140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58" r="15123" b="21437"/>
          <a:stretch>
            <a:fillRect/>
          </a:stretch>
        </p:blipFill>
        <p:spPr bwMode="auto">
          <a:xfrm>
            <a:off x="2051050" y="836613"/>
            <a:ext cx="50006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74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904E-6 L 3.61111E-6 0.15753 " pathEditMode="relative" ptsTypes="AA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Bremsstrahlung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698" y="2180378"/>
            <a:ext cx="5383303" cy="32773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19075"/>
            <a:ext cx="3760697" cy="427474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5846" y="6383513"/>
            <a:ext cx="7182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Henderson</a:t>
            </a:r>
            <a:r>
              <a:rPr lang="en-US" altLang="zh-CN" dirty="0">
                <a:solidFill>
                  <a:srgbClr val="000000"/>
                </a:solidFill>
              </a:rPr>
              <a:t>, A., et al., </a:t>
            </a:r>
            <a:r>
              <a:rPr lang="en-US" altLang="zh-CN" dirty="0" smtClean="0">
                <a:solidFill>
                  <a:srgbClr val="000000"/>
                </a:solidFill>
              </a:rPr>
              <a:t>HIGH </a:t>
            </a:r>
            <a:r>
              <a:rPr lang="en-US" altLang="zh-CN" dirty="0">
                <a:solidFill>
                  <a:srgbClr val="000000"/>
                </a:solidFill>
              </a:rPr>
              <a:t>ENERGY DENSITY PHYSICS</a:t>
            </a:r>
            <a:r>
              <a:rPr lang="en-US" altLang="zh-CN" dirty="0" smtClean="0">
                <a:solidFill>
                  <a:srgbClr val="000000"/>
                </a:solidFill>
              </a:rPr>
              <a:t>, (2014).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186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AD7D7D0-F11C-4808-BAA0-302027DC7DC9}" type="slidenum">
              <a:rPr lang="zh-CN" altLang="en-US" sz="1400" b="0">
                <a:ea typeface="宋体" pitchFamily="2" charset="-122"/>
              </a:rPr>
              <a:pPr algn="r" eaLnBrk="1" hangingPunct="1"/>
              <a:t>40</a:t>
            </a:fld>
            <a:endParaRPr lang="en-US" altLang="zh-CN" sz="1400" b="0">
              <a:ea typeface="宋体" pitchFamily="2" charset="-122"/>
            </a:endParaRPr>
          </a:p>
        </p:txBody>
      </p:sp>
      <p:sp>
        <p:nvSpPr>
          <p:cNvPr id="2242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8229600" cy="1143000"/>
          </a:xfrm>
          <a:solidFill>
            <a:schemeClr val="bg1"/>
          </a:solidFill>
          <a:ln/>
        </p:spPr>
        <p:txBody>
          <a:bodyPr/>
          <a:lstStyle/>
          <a:p>
            <a:pPr marL="449263" indent="-449263"/>
            <a:r>
              <a:rPr lang="en-US" altLang="zh-CN" sz="3600" smtClean="0">
                <a:ea typeface="宋体" pitchFamily="2" charset="-122"/>
              </a:rPr>
              <a:t>Compact LAser Plasma Accelerator (CLAPA )</a:t>
            </a:r>
            <a:endParaRPr lang="zh-CN" altLang="en-US" sz="3600" smtClean="0"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14563" y="2428875"/>
            <a:ext cx="4786312" cy="646113"/>
          </a:xfrm>
          <a:prstGeom prst="rect">
            <a:avLst/>
          </a:prstGeom>
          <a:solidFill>
            <a:srgbClr val="92D050">
              <a:alpha val="19000"/>
            </a:srgbClr>
          </a:solidFill>
          <a:ln w="254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CN" sz="2000" b="0" dirty="0">
                <a:latin typeface="+mn-ea"/>
                <a:ea typeface="宋体" charset="-122"/>
              </a:rPr>
              <a:t>High contrast (&gt; 10</a:t>
            </a:r>
            <a:r>
              <a:rPr lang="en-US" altLang="zh-CN" sz="2000" b="0" baseline="30000" dirty="0">
                <a:latin typeface="+mn-ea"/>
                <a:ea typeface="宋体" charset="-122"/>
              </a:rPr>
              <a:t>10</a:t>
            </a:r>
            <a:r>
              <a:rPr lang="en-US" altLang="zh-CN" sz="2000" b="0" dirty="0">
                <a:latin typeface="+mn-ea"/>
                <a:ea typeface="宋体" charset="-122"/>
              </a:rPr>
              <a:t>), high focus intensity</a:t>
            </a:r>
            <a:r>
              <a:rPr lang="zh-CN" altLang="en-US" sz="2000" b="0" dirty="0">
                <a:latin typeface="+mn-ea"/>
                <a:ea typeface="宋体" charset="-122"/>
              </a:rPr>
              <a:t> </a:t>
            </a:r>
            <a:r>
              <a:rPr lang="en-US" altLang="zh-CN" sz="2000" b="0" dirty="0">
                <a:latin typeface="+mn-ea"/>
                <a:ea typeface="宋体" charset="-122"/>
              </a:rPr>
              <a:t>(&gt;10</a:t>
            </a:r>
            <a:r>
              <a:rPr lang="en-US" altLang="zh-CN" sz="2000" b="0" baseline="30000" dirty="0">
                <a:latin typeface="+mn-ea"/>
                <a:ea typeface="宋体" charset="-122"/>
              </a:rPr>
              <a:t>20</a:t>
            </a:r>
            <a:r>
              <a:rPr lang="en-US" altLang="zh-CN" sz="2000" b="0" dirty="0">
                <a:latin typeface="+mn-ea"/>
                <a:ea typeface="宋体" charset="-122"/>
              </a:rPr>
              <a:t>W/cm</a:t>
            </a:r>
            <a:r>
              <a:rPr lang="en-US" altLang="zh-CN" sz="2000" b="0" baseline="30000" dirty="0">
                <a:latin typeface="+mn-ea"/>
                <a:ea typeface="宋体" charset="-122"/>
              </a:rPr>
              <a:t>2</a:t>
            </a:r>
            <a:r>
              <a:rPr lang="en-US" altLang="zh-CN" sz="2000" b="0" dirty="0">
                <a:latin typeface="+mn-ea"/>
                <a:ea typeface="宋体" charset="-122"/>
              </a:rPr>
              <a:t>)</a:t>
            </a:r>
            <a:r>
              <a:rPr lang="zh-CN" altLang="en-US" sz="2000" b="0" dirty="0">
                <a:latin typeface="+mn-ea"/>
                <a:ea typeface="宋体" charset="-122"/>
              </a:rPr>
              <a:t>  </a:t>
            </a:r>
            <a:r>
              <a:rPr lang="en-US" altLang="zh-CN" sz="2000" b="0" dirty="0" err="1">
                <a:latin typeface="+mn-ea"/>
                <a:ea typeface="宋体" charset="-122"/>
              </a:rPr>
              <a:t>fs</a:t>
            </a:r>
            <a:r>
              <a:rPr lang="en-US" altLang="zh-CN" sz="2000" b="0" dirty="0">
                <a:latin typeface="+mn-ea"/>
                <a:ea typeface="宋体" charset="-122"/>
              </a:rPr>
              <a:t> laser system </a:t>
            </a:r>
            <a:endParaRPr lang="zh-CN" altLang="en-US" sz="2000" b="0" dirty="0">
              <a:latin typeface="+mn-ea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14563" y="3286125"/>
            <a:ext cx="4786312" cy="646113"/>
          </a:xfrm>
          <a:prstGeom prst="rect">
            <a:avLst/>
          </a:prstGeom>
          <a:solidFill>
            <a:srgbClr val="92D050">
              <a:alpha val="18000"/>
            </a:srgbClr>
          </a:solidFill>
          <a:ln w="254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CN" sz="2000" b="0" dirty="0">
                <a:latin typeface="+mn-ea"/>
                <a:ea typeface="宋体" charset="-122"/>
              </a:rPr>
              <a:t>Nanometer-thickness target manufacture system </a:t>
            </a:r>
            <a:endParaRPr lang="zh-CN" altLang="en-US" sz="2000" b="0" dirty="0">
              <a:latin typeface="+mn-ea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14563" y="4140200"/>
            <a:ext cx="4786312" cy="646113"/>
          </a:xfrm>
          <a:prstGeom prst="rect">
            <a:avLst/>
          </a:prstGeom>
          <a:solidFill>
            <a:srgbClr val="92D050">
              <a:alpha val="19000"/>
            </a:srgbClr>
          </a:solidFill>
          <a:ln w="254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CN" sz="2000" b="0" dirty="0">
                <a:latin typeface="+mn-ea"/>
                <a:ea typeface="宋体" charset="-122"/>
              </a:rPr>
              <a:t>Proton generation, transportation and diagnosis</a:t>
            </a:r>
          </a:p>
        </p:txBody>
      </p:sp>
      <p:sp>
        <p:nvSpPr>
          <p:cNvPr id="11" name="矩形 10"/>
          <p:cNvSpPr/>
          <p:nvPr/>
        </p:nvSpPr>
        <p:spPr>
          <a:xfrm>
            <a:off x="2214563" y="5568950"/>
            <a:ext cx="4786312" cy="646113"/>
          </a:xfrm>
          <a:prstGeom prst="rect">
            <a:avLst/>
          </a:prstGeom>
          <a:solidFill>
            <a:srgbClr val="92D050">
              <a:alpha val="20000"/>
            </a:srgbClr>
          </a:solidFill>
          <a:ln w="254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CN" sz="2000" b="0" dirty="0">
                <a:latin typeface="+mn-ea"/>
                <a:ea typeface="宋体" charset="-122"/>
              </a:rPr>
              <a:t>System integration and control program Development </a:t>
            </a:r>
          </a:p>
        </p:txBody>
      </p:sp>
      <p:sp>
        <p:nvSpPr>
          <p:cNvPr id="12" name="矩形 11"/>
          <p:cNvSpPr/>
          <p:nvPr/>
        </p:nvSpPr>
        <p:spPr>
          <a:xfrm>
            <a:off x="357188" y="1071563"/>
            <a:ext cx="6878637" cy="860425"/>
          </a:xfrm>
          <a:prstGeom prst="rect">
            <a:avLst/>
          </a:prstGeom>
          <a:solidFill>
            <a:srgbClr val="FFFF00">
              <a:alpha val="22000"/>
            </a:srgbClr>
          </a:solidFill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r>
              <a:rPr lang="en-US" altLang="zh-CN" sz="2400" dirty="0">
                <a:ea typeface="宋体" pitchFamily="2" charset="-122"/>
              </a:rPr>
              <a:t>&gt;</a:t>
            </a:r>
            <a:r>
              <a:rPr lang="en-US" altLang="zh-CN" sz="2400" dirty="0" smtClean="0">
                <a:ea typeface="宋体" pitchFamily="2" charset="-122"/>
              </a:rPr>
              <a:t>15MeV (100MeV) </a:t>
            </a:r>
            <a:r>
              <a:rPr lang="en-US" altLang="zh-CN" sz="2400" dirty="0">
                <a:ea typeface="宋体" pitchFamily="2" charset="-122"/>
              </a:rPr>
              <a:t>laser-driven proton accelerator based on RPA/PSA mechanism</a:t>
            </a:r>
            <a:endParaRPr lang="zh-CN" altLang="en-US" sz="2400" dirty="0">
              <a:ea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14563" y="4987925"/>
            <a:ext cx="4786312" cy="369888"/>
          </a:xfrm>
          <a:prstGeom prst="rect">
            <a:avLst/>
          </a:prstGeom>
          <a:solidFill>
            <a:srgbClr val="92D050">
              <a:alpha val="19000"/>
            </a:srgbClr>
          </a:solidFill>
          <a:ln w="254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zh-CN" sz="2000" b="0" dirty="0">
                <a:latin typeface="+mn-ea"/>
                <a:ea typeface="宋体" charset="-122"/>
              </a:rPr>
              <a:t>Proton irradiation research platform  </a:t>
            </a:r>
            <a:endParaRPr lang="zh-CN" altLang="en-US" sz="2000" b="0" dirty="0">
              <a:latin typeface="+mn-ea"/>
              <a:ea typeface="宋体" charset="-122"/>
            </a:endParaRPr>
          </a:p>
        </p:txBody>
      </p:sp>
      <p:cxnSp>
        <p:nvCxnSpPr>
          <p:cNvPr id="224266" name="直接连接符 16"/>
          <p:cNvCxnSpPr>
            <a:cxnSpLocks noChangeShapeType="1"/>
          </p:cNvCxnSpPr>
          <p:nvPr/>
        </p:nvCxnSpPr>
        <p:spPr bwMode="auto">
          <a:xfrm rot="5400000">
            <a:off x="-930275" y="3929063"/>
            <a:ext cx="4002087" cy="1588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24267" name="直接连接符 18"/>
          <p:cNvCxnSpPr>
            <a:cxnSpLocks noChangeShapeType="1"/>
          </p:cNvCxnSpPr>
          <p:nvPr/>
        </p:nvCxnSpPr>
        <p:spPr bwMode="auto">
          <a:xfrm>
            <a:off x="1071563" y="2786063"/>
            <a:ext cx="11430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24268" name="直接连接符 19"/>
          <p:cNvCxnSpPr>
            <a:cxnSpLocks noChangeShapeType="1"/>
          </p:cNvCxnSpPr>
          <p:nvPr/>
        </p:nvCxnSpPr>
        <p:spPr bwMode="auto">
          <a:xfrm>
            <a:off x="1071563" y="3643313"/>
            <a:ext cx="11430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24269" name="直接连接符 20"/>
          <p:cNvCxnSpPr>
            <a:cxnSpLocks noChangeShapeType="1"/>
          </p:cNvCxnSpPr>
          <p:nvPr/>
        </p:nvCxnSpPr>
        <p:spPr bwMode="auto">
          <a:xfrm>
            <a:off x="1071563" y="4500563"/>
            <a:ext cx="11430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24270" name="直接连接符 21"/>
          <p:cNvCxnSpPr>
            <a:cxnSpLocks noChangeShapeType="1"/>
          </p:cNvCxnSpPr>
          <p:nvPr/>
        </p:nvCxnSpPr>
        <p:spPr bwMode="auto">
          <a:xfrm>
            <a:off x="1071563" y="5214938"/>
            <a:ext cx="11430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224271" name="直接连接符 22"/>
          <p:cNvCxnSpPr>
            <a:cxnSpLocks noChangeShapeType="1"/>
          </p:cNvCxnSpPr>
          <p:nvPr/>
        </p:nvCxnSpPr>
        <p:spPr bwMode="auto">
          <a:xfrm>
            <a:off x="1071563" y="5929313"/>
            <a:ext cx="11430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224272" name="矩形 15"/>
          <p:cNvSpPr>
            <a:spLocks noChangeArrowheads="1"/>
          </p:cNvSpPr>
          <p:nvPr/>
        </p:nvSpPr>
        <p:spPr bwMode="auto">
          <a:xfrm>
            <a:off x="2627313" y="1916113"/>
            <a:ext cx="6143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dirty="0">
                <a:ea typeface="宋体" pitchFamily="2" charset="-122"/>
              </a:rPr>
              <a:t>~10M$, Project of the Chinese Ministry of Science and Technology (MOST)</a:t>
            </a:r>
            <a:endParaRPr lang="zh-CN" altLang="en-US" sz="1600" dirty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4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tabletop201506\实验楼照片\超强激光实验室大楼-最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32" t="312" r="10632" b="10273"/>
          <a:stretch/>
        </p:blipFill>
        <p:spPr bwMode="auto">
          <a:xfrm>
            <a:off x="-973138" y="47020"/>
            <a:ext cx="10075756" cy="675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116632"/>
            <a:ext cx="9138064" cy="707886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 smtClean="0"/>
              <a:t>激光</a:t>
            </a:r>
            <a:r>
              <a:rPr lang="zh-CN" altLang="en-US" sz="4000" b="1" dirty="0"/>
              <a:t>加速器实验室</a:t>
            </a:r>
          </a:p>
        </p:txBody>
      </p:sp>
    </p:spTree>
    <p:extLst>
      <p:ext uri="{BB962C8B-B14F-4D97-AF65-F5344CB8AC3E}">
        <p14:creationId xmlns:p14="http://schemas.microsoft.com/office/powerpoint/2010/main" xmlns="" val="103318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/>
          <p:cNvGrpSpPr/>
          <p:nvPr/>
        </p:nvGrpSpPr>
        <p:grpSpPr>
          <a:xfrm>
            <a:off x="440703" y="4385438"/>
            <a:ext cx="8216155" cy="2472562"/>
            <a:chOff x="491938" y="4351152"/>
            <a:chExt cx="8551801" cy="2498754"/>
          </a:xfrm>
        </p:grpSpPr>
        <p:pic>
          <p:nvPicPr>
            <p:cNvPr id="12" name="Picture 2" descr="F:\tabletop201506\实验楼照片\200TW高对比度激光系统201508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859" y="4355753"/>
              <a:ext cx="6088880" cy="2480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图片 1" descr="17778_232966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938" y="4351152"/>
              <a:ext cx="2498754" cy="2498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02" b="5274"/>
          <a:stretch/>
        </p:blipFill>
        <p:spPr bwMode="auto">
          <a:xfrm>
            <a:off x="3275856" y="1039688"/>
            <a:ext cx="5472608" cy="331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C57BA-06E0-47F5-9C2D-513D86A96496}" type="slidenum">
              <a:rPr lang="zh-CN" altLang="en-US" smtClean="0"/>
              <a:pPr>
                <a:defRPr/>
              </a:pPr>
              <a:t>42</a:t>
            </a:fld>
            <a:endParaRPr lang="en-US" altLang="zh-CN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9180920"/>
              </p:ext>
            </p:extLst>
          </p:nvPr>
        </p:nvGraphicFramePr>
        <p:xfrm>
          <a:off x="121063" y="918256"/>
          <a:ext cx="3004053" cy="31347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0958"/>
                <a:gridCol w="1673095"/>
              </a:tblGrid>
              <a:tr h="0">
                <a:tc gridSpan="2">
                  <a:txBody>
                    <a:bodyPr/>
                    <a:lstStyle/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CLAPA Laser</a:t>
                      </a:r>
                    </a:p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（激光参数）</a:t>
                      </a:r>
                      <a:endParaRPr lang="en-US" altLang="zh-CN" sz="1600" b="1" dirty="0" smtClean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408182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6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Energy: </a:t>
                      </a:r>
                      <a:endParaRPr lang="zh-CN" altLang="en-US" sz="16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J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182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6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Duration: </a:t>
                      </a:r>
                      <a:endParaRPr lang="zh-CN" altLang="en-US" sz="16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25 fs 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8182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6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Wavelength: </a:t>
                      </a:r>
                      <a:endParaRPr lang="zh-CN" altLang="en-US" sz="16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nm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1914">
                <a:tc>
                  <a:txBody>
                    <a:bodyPr/>
                    <a:lstStyle/>
                    <a:p>
                      <a:pPr algn="dist"/>
                      <a:r>
                        <a:rPr lang="en-US" altLang="zh-CN" sz="16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Contrast Ratio:</a:t>
                      </a:r>
                      <a:r>
                        <a:rPr lang="zh-CN" altLang="en-US" sz="1600" b="1" dirty="0" smtClean="0">
                          <a:solidFill>
                            <a:srgbClr val="D6009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:1 @ 100 </a:t>
                      </a:r>
                      <a:r>
                        <a:rPr lang="en-US" altLang="zh-CN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:1 @ 20 </a:t>
                      </a:r>
                      <a:r>
                        <a:rPr lang="en-US" altLang="zh-CN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8182">
                <a:tc>
                  <a:txBody>
                    <a:bodyPr/>
                    <a:lstStyle/>
                    <a:p>
                      <a:endParaRPr lang="zh-CN" altLang="en-US" sz="1600" b="1" dirty="0">
                        <a:solidFill>
                          <a:srgbClr val="D6009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b="1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:1 @ 5 </a:t>
                      </a:r>
                      <a:r>
                        <a:rPr lang="en-US" altLang="zh-CN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2824358" y="1577053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Animal Irradiation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动物肿瘤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辐照终端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08032" y="930301"/>
            <a:ext cx="274947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新型光源（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FEL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）束线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08305" y="869167"/>
            <a:ext cx="183569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Betatron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beam</a:t>
            </a:r>
          </a:p>
          <a:p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三代光源线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接箭头连接符 17"/>
          <p:cNvCxnSpPr/>
          <p:nvPr/>
        </p:nvCxnSpPr>
        <p:spPr bwMode="auto">
          <a:xfrm flipH="1">
            <a:off x="6897262" y="3501008"/>
            <a:ext cx="288032" cy="9977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接箭头连接符 18"/>
          <p:cNvCxnSpPr/>
          <p:nvPr/>
        </p:nvCxnSpPr>
        <p:spPr bwMode="auto">
          <a:xfrm flipH="1">
            <a:off x="4548781" y="1930996"/>
            <a:ext cx="2009284" cy="24463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矩形 12"/>
          <p:cNvSpPr/>
          <p:nvPr/>
        </p:nvSpPr>
        <p:spPr>
          <a:xfrm>
            <a:off x="6831655" y="2826427"/>
            <a:ext cx="121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Laser</a:t>
            </a:r>
            <a:r>
              <a:rPr lang="zh-CN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激光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直接箭头连接符 19"/>
          <p:cNvCxnSpPr/>
          <p:nvPr/>
        </p:nvCxnSpPr>
        <p:spPr bwMode="auto">
          <a:xfrm flipH="1">
            <a:off x="2799972" y="2253223"/>
            <a:ext cx="521136" cy="21241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812" y="44624"/>
            <a:ext cx="8267652" cy="756500"/>
          </a:xfrm>
        </p:spPr>
        <p:txBody>
          <a:bodyPr/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国家科技部重大仪器专项（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2012YQ0312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）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/>
            </a:r>
            <a:b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</a:br>
            <a:r>
              <a:rPr lang="zh-CN" altLang="en-US" sz="2400" dirty="0" smtClean="0">
                <a:latin typeface="Times New Roman" pitchFamily="18" charset="0"/>
                <a:ea typeface="DejaVu Sans"/>
                <a:cs typeface="Times New Roman" pitchFamily="18" charset="0"/>
              </a:rPr>
              <a:t>北京大学激光加速器</a:t>
            </a:r>
            <a:r>
              <a:rPr lang="zh-CN" altLang="en-US" sz="2400" dirty="0" smtClean="0">
                <a:latin typeface="Times New Roman" pitchFamily="18" charset="0"/>
                <a:ea typeface="DejaVu Sans"/>
                <a:cs typeface="Times New Roman" pitchFamily="18" charset="0"/>
              </a:rPr>
              <a:t>（示意图</a:t>
            </a:r>
            <a:r>
              <a:rPr lang="zh-CN" altLang="en-US" sz="2400" dirty="0">
                <a:latin typeface="Times New Roman" pitchFamily="18" charset="0"/>
                <a:ea typeface="DejaVu Sans"/>
                <a:cs typeface="Times New Roman" pitchFamily="18" charset="0"/>
              </a:rPr>
              <a:t>到</a:t>
            </a:r>
            <a:r>
              <a:rPr lang="zh-CN" altLang="en-US" sz="2400" dirty="0" smtClean="0">
                <a:latin typeface="Times New Roman" pitchFamily="18" charset="0"/>
                <a:ea typeface="DejaVu Sans"/>
                <a:cs typeface="Times New Roman" pitchFamily="18" charset="0"/>
              </a:rPr>
              <a:t>装置）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2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135938" cy="765175"/>
          </a:xfrm>
        </p:spPr>
        <p:txBody>
          <a:bodyPr/>
          <a:lstStyle/>
          <a:p>
            <a:r>
              <a:rPr lang="en-US" altLang="zh-CN" sz="3200" smtClean="0">
                <a:ea typeface="隶书" pitchFamily="49" charset="-122"/>
              </a:rPr>
              <a:t>Compact LAser Plasma Accelerator (CLAPA) at PKU</a:t>
            </a:r>
            <a:endParaRPr lang="zh-CN" altLang="en-US" sz="3200" smtClean="0">
              <a:ea typeface="隶书" pitchFamily="49" charset="-122"/>
            </a:endParaRPr>
          </a:p>
        </p:txBody>
      </p:sp>
      <p:pic>
        <p:nvPicPr>
          <p:cNvPr id="4100" name="Picture 1" descr="C:\yogo\出資者説明会\アーク3D-0616_imag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108" y="819315"/>
            <a:ext cx="27368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7576"/>
            <a:ext cx="1986879" cy="144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756" name="Text Box 12"/>
          <p:cNvSpPr txBox="1">
            <a:spLocks noChangeArrowheads="1"/>
          </p:cNvSpPr>
          <p:nvPr/>
        </p:nvSpPr>
        <p:spPr bwMode="auto">
          <a:xfrm>
            <a:off x="6186139" y="2714620"/>
            <a:ext cx="2768771" cy="267765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zh-CN" sz="2400" dirty="0" smtClean="0">
                <a:solidFill>
                  <a:srgbClr val="0000FF"/>
                </a:solidFill>
                <a:latin typeface="+mj-lt"/>
                <a:ea typeface="宋体" pitchFamily="2" charset="-122"/>
              </a:rPr>
              <a:t>15-100MeV proton</a:t>
            </a:r>
          </a:p>
          <a:p>
            <a:pPr>
              <a:buFontTx/>
              <a:buChar char="•"/>
              <a:defRPr/>
            </a:pPr>
            <a:r>
              <a:rPr lang="en-US" altLang="zh-CN" sz="2400" dirty="0" smtClean="0">
                <a:solidFill>
                  <a:srgbClr val="0000FF"/>
                </a:solidFill>
                <a:latin typeface="+mj-lt"/>
                <a:ea typeface="宋体" pitchFamily="2" charset="-122"/>
              </a:rPr>
              <a:t>Heavy ion</a:t>
            </a:r>
            <a:endParaRPr lang="en-US" altLang="zh-CN" sz="2400" dirty="0">
              <a:solidFill>
                <a:srgbClr val="0000FF"/>
              </a:solidFill>
              <a:latin typeface="+mj-lt"/>
              <a:ea typeface="宋体" pitchFamily="2" charset="-122"/>
            </a:endParaRPr>
          </a:p>
          <a:p>
            <a:pPr>
              <a:buFontTx/>
              <a:buChar char="•"/>
              <a:defRPr/>
            </a:pPr>
            <a:r>
              <a:rPr lang="en-US" altLang="zh-CN" sz="2400" dirty="0" smtClean="0">
                <a:solidFill>
                  <a:srgbClr val="0000FF"/>
                </a:solidFill>
                <a:latin typeface="+mj-lt"/>
                <a:ea typeface="宋体" pitchFamily="2" charset="-122"/>
              </a:rPr>
              <a:t>Gamma </a:t>
            </a:r>
            <a:r>
              <a:rPr lang="en-US" altLang="zh-CN" sz="2400" dirty="0">
                <a:solidFill>
                  <a:srgbClr val="0000FF"/>
                </a:solidFill>
                <a:latin typeface="+mj-lt"/>
                <a:ea typeface="宋体" pitchFamily="2" charset="-122"/>
              </a:rPr>
              <a:t>ray</a:t>
            </a:r>
          </a:p>
          <a:p>
            <a:pPr>
              <a:buFontTx/>
              <a:buChar char="•"/>
              <a:defRPr/>
            </a:pPr>
            <a:r>
              <a:rPr lang="en-US" altLang="zh-CN" sz="2400" dirty="0" smtClean="0">
                <a:solidFill>
                  <a:srgbClr val="0000FF"/>
                </a:solidFill>
                <a:latin typeface="+mj-lt"/>
                <a:ea typeface="宋体" pitchFamily="2" charset="-122"/>
              </a:rPr>
              <a:t>Novel light source</a:t>
            </a:r>
          </a:p>
          <a:p>
            <a:pPr>
              <a:buFontTx/>
              <a:buChar char="•"/>
              <a:defRPr/>
            </a:pPr>
            <a:r>
              <a:rPr lang="en-US" altLang="zh-CN" sz="2400" dirty="0" err="1" smtClean="0">
                <a:solidFill>
                  <a:srgbClr val="0000FF"/>
                </a:solidFill>
                <a:latin typeface="+mj-lt"/>
                <a:ea typeface="宋体" pitchFamily="2" charset="-122"/>
              </a:rPr>
              <a:t>fs</a:t>
            </a:r>
            <a:r>
              <a:rPr lang="en-US" altLang="zh-CN" sz="2400" dirty="0" smtClean="0">
                <a:solidFill>
                  <a:srgbClr val="0000FF"/>
                </a:solidFill>
                <a:latin typeface="+mj-lt"/>
                <a:ea typeface="宋体" pitchFamily="2" charset="-122"/>
              </a:rPr>
              <a:t> neutron </a:t>
            </a:r>
          </a:p>
          <a:p>
            <a:pPr>
              <a:buFontTx/>
              <a:buChar char="•"/>
              <a:defRPr/>
            </a:pPr>
            <a:r>
              <a:rPr lang="en-US" altLang="zh-CN" sz="2400" dirty="0" smtClean="0">
                <a:solidFill>
                  <a:srgbClr val="0000FF"/>
                </a:solidFill>
                <a:latin typeface="+mj-lt"/>
                <a:ea typeface="宋体" pitchFamily="2" charset="-122"/>
              </a:rPr>
              <a:t>QED</a:t>
            </a:r>
            <a:endParaRPr lang="en-US" altLang="zh-CN" sz="2400" dirty="0">
              <a:solidFill>
                <a:srgbClr val="0000FF"/>
              </a:solidFill>
              <a:latin typeface="+mj-lt"/>
              <a:ea typeface="宋体" pitchFamily="2" charset="-122"/>
            </a:endParaRPr>
          </a:p>
          <a:p>
            <a:pPr>
              <a:buFontTx/>
              <a:buChar char="•"/>
              <a:defRPr/>
            </a:pPr>
            <a:endParaRPr lang="en-US" altLang="zh-CN" sz="2400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434"/>
          <a:stretch/>
        </p:blipFill>
        <p:spPr bwMode="auto">
          <a:xfrm>
            <a:off x="4311025" y="1150308"/>
            <a:ext cx="1459230" cy="1162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81" y="2678105"/>
            <a:ext cx="5930705" cy="403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64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Acknowledgement</a:t>
            </a:r>
            <a:endParaRPr lang="zh-CN" altLang="en-US" smtClean="0">
              <a:ea typeface="宋体" pitchFamily="2" charset="-122"/>
            </a:endParaRPr>
          </a:p>
        </p:txBody>
      </p:sp>
      <p:sp>
        <p:nvSpPr>
          <p:cNvPr id="40963" name="内容占位符 2"/>
          <p:cNvSpPr>
            <a:spLocks noGrp="1"/>
          </p:cNvSpPr>
          <p:nvPr>
            <p:ph idx="1"/>
          </p:nvPr>
        </p:nvSpPr>
        <p:spPr>
          <a:xfrm>
            <a:off x="1390650" y="887413"/>
            <a:ext cx="7594600" cy="568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C.Lin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H.Y.Lu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Y.Y.Zhao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Y.X.Geng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K.Zhu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Y.B.Zou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Y.R.Lu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 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Z.Y.Guo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X.T.He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 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J.E.Chen</a:t>
            </a:r>
            <a:endParaRPr lang="en-US" altLang="zh-CN" sz="28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18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GB" altLang="zh-CN" sz="2800" dirty="0" smtClean="0">
                <a:latin typeface="Times New Roman" pitchFamily="18" charset="0"/>
                <a:ea typeface="宋体" pitchFamily="2" charset="-122"/>
              </a:rPr>
              <a:t>MPQ/LMU: J. Meyer-</a:t>
            </a:r>
            <a:r>
              <a:rPr lang="en-GB" altLang="zh-CN" sz="2800" dirty="0" err="1" smtClean="0">
                <a:latin typeface="Times New Roman" pitchFamily="18" charset="0"/>
                <a:ea typeface="宋体" pitchFamily="2" charset="-122"/>
              </a:rPr>
              <a:t>ter</a:t>
            </a:r>
            <a:r>
              <a:rPr lang="en-GB" altLang="zh-CN" sz="2800" dirty="0" smtClean="0">
                <a:latin typeface="Times New Roman" pitchFamily="18" charset="0"/>
                <a:ea typeface="宋体" pitchFamily="2" charset="-122"/>
              </a:rPr>
              <a:t>-</a:t>
            </a:r>
            <a:r>
              <a:rPr lang="en-GB" altLang="zh-CN" sz="2800" dirty="0" err="1" smtClean="0">
                <a:latin typeface="Times New Roman" pitchFamily="18" charset="0"/>
                <a:ea typeface="宋体" pitchFamily="2" charset="-122"/>
              </a:rPr>
              <a:t>Vehn</a:t>
            </a:r>
            <a:r>
              <a:rPr lang="en-GB" altLang="zh-CN" sz="2800" dirty="0" smtClean="0"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D.Habs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J. Schreiber,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A.Henig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W.J.Ma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J.H.Bin</a:t>
            </a:r>
            <a:endParaRPr lang="en-US" altLang="zh-CN" sz="28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16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SHJU/IOP: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Z.M.Sheng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Y.T.Li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J.Zhang</a:t>
            </a:r>
            <a:endParaRPr lang="en-US" altLang="zh-CN" sz="28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20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IZEST/UCI: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T.Tajima</a:t>
            </a:r>
            <a:endParaRPr lang="en-US" altLang="zh-CN" sz="28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Ecole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Polytech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: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J.Fuchs</a:t>
            </a:r>
            <a:endParaRPr lang="en-US" altLang="zh-CN" sz="28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18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Jena Uni.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H.Y.Wang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M.Zepf</a:t>
            </a:r>
            <a:endParaRPr lang="en-US" altLang="zh-CN" sz="28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1600" dirty="0" smtClean="0">
              <a:latin typeface="Times New Roman" pitchFamily="18" charset="0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IAPCM: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B.Liu</a:t>
            </a:r>
            <a:r>
              <a:rPr lang="en-US" altLang="zh-CN" sz="2800" dirty="0" smtClean="0">
                <a:latin typeface="Times New Roman" pitchFamily="18" charset="0"/>
                <a:ea typeface="宋体" pitchFamily="2" charset="-122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ea typeface="宋体" pitchFamily="2" charset="-122"/>
              </a:rPr>
              <a:t>J.Liu</a:t>
            </a:r>
            <a:endParaRPr lang="en-US" altLang="zh-CN" sz="2800" dirty="0" smtClean="0">
              <a:latin typeface="Times New Roman" pitchFamily="18" charset="0"/>
              <a:ea typeface="宋体" pitchFamily="2" charset="-122"/>
            </a:endParaRPr>
          </a:p>
          <a:p>
            <a:endParaRPr lang="zh-CN" altLang="en-US" dirty="0" smtClean="0">
              <a:ea typeface="宋体" pitchFamily="2" charset="-122"/>
            </a:endParaRPr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6538B-DA70-4684-86A3-C2A607B174CA}" type="slidenum">
              <a:rPr lang="zh-CN" altLang="en-US" b="0" smtClean="0"/>
              <a:pPr eaLnBrk="1" hangingPunct="1"/>
              <a:t>44</a:t>
            </a:fld>
            <a:endParaRPr lang="en-US" altLang="zh-CN" b="0" smtClean="0"/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3338" y="4551363"/>
            <a:ext cx="8893175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altLang="zh-CN"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40966" name="Picture 6" descr="pku_log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8" y="887413"/>
            <a:ext cx="64293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上海交通大学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73" t="19853" r="67874" b="-3125"/>
          <a:stretch>
            <a:fillRect/>
          </a:stretch>
        </p:blipFill>
        <p:spPr bwMode="auto">
          <a:xfrm>
            <a:off x="784225" y="3128963"/>
            <a:ext cx="6064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2" descr="C:\Users\lenovo\Desktop\logo8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6027738"/>
            <a:ext cx="53022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075" y="4005263"/>
            <a:ext cx="950913" cy="5349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238" y="4540250"/>
            <a:ext cx="690562" cy="6572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075" y="2205038"/>
            <a:ext cx="669925" cy="7921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988" y="5321300"/>
            <a:ext cx="557212" cy="5778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275" y="3121025"/>
            <a:ext cx="714375" cy="654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7" descr="capt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1530350"/>
            <a:ext cx="571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85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>
                <a:solidFill>
                  <a:schemeClr val="tx1"/>
                </a:solidFill>
                <a:ea typeface="宋体" pitchFamily="2" charset="-122"/>
              </a:rPr>
              <a:t>PKU CLAPA group</a:t>
            </a:r>
          </a:p>
        </p:txBody>
      </p:sp>
      <p:pic>
        <p:nvPicPr>
          <p:cNvPr id="215044" name="Picture 4" descr="无标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696" y="862231"/>
            <a:ext cx="1110112" cy="143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509" y="4583574"/>
            <a:ext cx="1092980" cy="136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6" descr="未命名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9438" y="2314161"/>
            <a:ext cx="1051845" cy="151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51" name="Picture 11" descr="Hexiant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22" y="881974"/>
            <a:ext cx="1118751" cy="143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428868"/>
            <a:ext cx="906130" cy="137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948" y="4614895"/>
            <a:ext cx="1001089" cy="137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2613" y="6145981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/>
              <a:t>袁忠喜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（教授高工）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99074" y="3856408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/>
              <a:t>林晨 研究员</a:t>
            </a:r>
            <a:endParaRPr lang="en-US" altLang="zh-CN" dirty="0" smtClean="0"/>
          </a:p>
          <a:p>
            <a:r>
              <a:rPr lang="zh-CN" altLang="en-US" dirty="0" smtClean="0"/>
              <a:t>（百人计划）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56462" y="3856408"/>
            <a:ext cx="1643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/>
              <a:t>卢海洋 研究员</a:t>
            </a:r>
            <a:endParaRPr lang="en-US" altLang="zh-CN" dirty="0" smtClean="0"/>
          </a:p>
          <a:p>
            <a:r>
              <a:rPr lang="zh-CN" altLang="en-US" dirty="0" smtClean="0"/>
              <a:t>（百</a:t>
            </a:r>
            <a:r>
              <a:rPr lang="zh-CN" altLang="en-US" dirty="0" smtClean="0"/>
              <a:t>人</a:t>
            </a:r>
            <a:r>
              <a:rPr lang="zh-CN" altLang="en-US" dirty="0" smtClean="0"/>
              <a:t>计划）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37245" y="6159190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赵研</a:t>
            </a:r>
            <a:r>
              <a:rPr lang="zh-CN" altLang="en-US" dirty="0" smtClean="0"/>
              <a:t>英</a:t>
            </a:r>
            <a:endParaRPr lang="en-US" altLang="zh-CN" dirty="0" smtClean="0"/>
          </a:p>
          <a:p>
            <a:r>
              <a:rPr lang="zh-CN" altLang="en-US" dirty="0" smtClean="0"/>
              <a:t>（工程师）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9388" y="5786454"/>
            <a:ext cx="179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博士后</a:t>
            </a:r>
            <a:r>
              <a:rPr lang="en-US" altLang="zh-CN" dirty="0"/>
              <a:t>1</a:t>
            </a:r>
            <a:r>
              <a:rPr lang="zh-CN" altLang="en-US" dirty="0" smtClean="0"/>
              <a:t>名</a:t>
            </a:r>
            <a:endParaRPr lang="en-US" altLang="zh-CN" dirty="0" smtClean="0"/>
          </a:p>
          <a:p>
            <a:r>
              <a:rPr lang="zh-CN" altLang="en-US" dirty="0" smtClean="0"/>
              <a:t>研究生</a:t>
            </a:r>
            <a:r>
              <a:rPr lang="en-US" altLang="zh-CN" dirty="0" smtClean="0"/>
              <a:t>15-20</a:t>
            </a:r>
            <a:r>
              <a:rPr lang="zh-CN" altLang="en-US" dirty="0" smtClean="0"/>
              <a:t>名</a:t>
            </a:r>
            <a:endParaRPr lang="zh-CN" alt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2051" y="4649245"/>
            <a:ext cx="1166077" cy="136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14810" y="6143644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朱</a:t>
            </a:r>
            <a:r>
              <a:rPr lang="zh-CN" altLang="en-US" dirty="0" smtClean="0"/>
              <a:t>昆 </a:t>
            </a:r>
            <a:endParaRPr lang="en-US" altLang="zh-CN" dirty="0" smtClean="0"/>
          </a:p>
          <a:p>
            <a:r>
              <a:rPr lang="zh-CN" altLang="en-US" dirty="0" smtClean="0"/>
              <a:t>（高工）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64050" y="3860398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邹宇斌</a:t>
            </a:r>
            <a:endParaRPr lang="en-US" altLang="zh-CN" dirty="0" smtClean="0"/>
          </a:p>
          <a:p>
            <a:r>
              <a:rPr lang="zh-CN" altLang="en-US" dirty="0" smtClean="0"/>
              <a:t>副教授</a:t>
            </a:r>
            <a:endParaRPr lang="zh-CN" altLang="en-US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5867" y="2428867"/>
            <a:ext cx="1144498" cy="143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224" y="2357430"/>
            <a:ext cx="108585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42910" y="3857628"/>
            <a:ext cx="1643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 smtClean="0"/>
              <a:t>马文</a:t>
            </a:r>
            <a:r>
              <a:rPr lang="zh-CN" altLang="en-US" dirty="0" smtClean="0"/>
              <a:t>君 研究员</a:t>
            </a:r>
            <a:endParaRPr lang="en-US" altLang="zh-CN" dirty="0" smtClean="0"/>
          </a:p>
          <a:p>
            <a:r>
              <a:rPr lang="zh-CN" altLang="en-US" dirty="0" smtClean="0"/>
              <a:t>（</a:t>
            </a:r>
            <a:r>
              <a:rPr lang="zh-CN" altLang="en-US" dirty="0" smtClean="0"/>
              <a:t>千</a:t>
            </a:r>
            <a:r>
              <a:rPr lang="zh-CN" altLang="en-US" dirty="0" smtClean="0"/>
              <a:t>人计划）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279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谢谢倾听</a:t>
            </a:r>
            <a:endParaRPr lang="en-US" altLang="zh-CN" dirty="0" smtClean="0"/>
          </a:p>
          <a:p>
            <a:r>
              <a:rPr lang="zh-CN" altLang="en-US" dirty="0" smtClean="0"/>
              <a:t>感谢支持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国家自然科学基金委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科技部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高技术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XX</a:t>
            </a:r>
            <a:r>
              <a:rPr lang="zh-CN" altLang="en-US" dirty="0" smtClean="0"/>
              <a:t>专项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55D5FA-99D5-420C-B226-0A9E73B62C6E}" type="slidenum">
              <a:rPr lang="zh-CN" altLang="en-US" smtClean="0"/>
              <a:pPr>
                <a:defRPr/>
              </a:pPr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5456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Bremsstrahlung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42" y="2327859"/>
            <a:ext cx="8628317" cy="33468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5846" y="6383513"/>
            <a:ext cx="7825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Henderson</a:t>
            </a:r>
            <a:r>
              <a:rPr lang="en-US" altLang="zh-CN" dirty="0">
                <a:solidFill>
                  <a:srgbClr val="000000"/>
                </a:solidFill>
              </a:rPr>
              <a:t>, A., et al., </a:t>
            </a:r>
            <a:r>
              <a:rPr lang="en-US" altLang="zh-CN" dirty="0" smtClean="0">
                <a:solidFill>
                  <a:srgbClr val="000000"/>
                </a:solidFill>
              </a:rPr>
              <a:t>HIGH </a:t>
            </a:r>
            <a:r>
              <a:rPr lang="en-US" altLang="zh-CN" dirty="0">
                <a:solidFill>
                  <a:srgbClr val="000000"/>
                </a:solidFill>
              </a:rPr>
              <a:t>ENERGY DENSITY PHYSICS</a:t>
            </a:r>
            <a:r>
              <a:rPr lang="en-US" altLang="zh-CN" dirty="0" smtClean="0">
                <a:solidFill>
                  <a:srgbClr val="000000"/>
                </a:solidFill>
              </a:rPr>
              <a:t>, (2014).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548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Betatron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81" y="1407461"/>
            <a:ext cx="6079049" cy="4769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735" y="6311901"/>
            <a:ext cx="2014538" cy="3524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0050" y="6311900"/>
            <a:ext cx="5314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000000"/>
                </a:solidFill>
              </a:rPr>
              <a:t>Cipiccia</a:t>
            </a:r>
            <a:r>
              <a:rPr lang="en-US" altLang="zh-CN" dirty="0">
                <a:solidFill>
                  <a:srgbClr val="000000"/>
                </a:solidFill>
              </a:rPr>
              <a:t>, S., et al., </a:t>
            </a:r>
            <a:r>
              <a:rPr lang="en-US" altLang="zh-CN" dirty="0" smtClean="0">
                <a:solidFill>
                  <a:srgbClr val="000000"/>
                </a:solidFill>
              </a:rPr>
              <a:t>NATURE PHYSICS, (2011).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149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nonlinear relativistic Thomson scattering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8" y="2524113"/>
            <a:ext cx="6879444" cy="29093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792" y="1286609"/>
            <a:ext cx="1973704" cy="4890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785794"/>
            <a:ext cx="3668406" cy="55420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5846" y="6401760"/>
            <a:ext cx="6610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000000"/>
                </a:solidFill>
              </a:rPr>
              <a:t>Sarri</a:t>
            </a:r>
            <a:r>
              <a:rPr lang="en-US" altLang="zh-CN" dirty="0">
                <a:solidFill>
                  <a:srgbClr val="000000"/>
                </a:solidFill>
              </a:rPr>
              <a:t>, G., et al., </a:t>
            </a:r>
            <a:r>
              <a:rPr lang="en-US" altLang="zh-CN" dirty="0" smtClean="0">
                <a:solidFill>
                  <a:srgbClr val="000000"/>
                </a:solidFill>
              </a:rPr>
              <a:t>PHYSICAL </a:t>
            </a:r>
            <a:r>
              <a:rPr lang="en-US" altLang="zh-CN" dirty="0">
                <a:solidFill>
                  <a:srgbClr val="000000"/>
                </a:solidFill>
              </a:rPr>
              <a:t>REVIEW LETTERS, </a:t>
            </a:r>
            <a:r>
              <a:rPr lang="en-US" altLang="zh-CN" dirty="0" smtClean="0">
                <a:solidFill>
                  <a:srgbClr val="000000"/>
                </a:solidFill>
              </a:rPr>
              <a:t>(2014).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607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Synchrotron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04" y="1724392"/>
            <a:ext cx="4449562" cy="40364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1071546"/>
            <a:ext cx="3292519" cy="51083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5720" y="6211669"/>
            <a:ext cx="6622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000000"/>
                </a:solidFill>
              </a:rPr>
              <a:t>Capdessus</a:t>
            </a:r>
            <a:r>
              <a:rPr lang="en-US" altLang="zh-CN" dirty="0">
                <a:solidFill>
                  <a:srgbClr val="000000"/>
                </a:solidFill>
              </a:rPr>
              <a:t>, R., E. </a:t>
            </a:r>
            <a:r>
              <a:rPr lang="en-US" altLang="zh-CN" dirty="0" err="1">
                <a:solidFill>
                  <a:srgbClr val="000000"/>
                </a:solidFill>
              </a:rPr>
              <a:t>D'Humieres</a:t>
            </a:r>
            <a:r>
              <a:rPr lang="en-US" altLang="zh-CN" dirty="0">
                <a:solidFill>
                  <a:srgbClr val="000000"/>
                </a:solidFill>
              </a:rPr>
              <a:t> and V.T. </a:t>
            </a:r>
            <a:r>
              <a:rPr lang="en-US" altLang="zh-CN" dirty="0" err="1">
                <a:solidFill>
                  <a:srgbClr val="000000"/>
                </a:solidFill>
              </a:rPr>
              <a:t>Tikhonchuk</a:t>
            </a:r>
            <a:r>
              <a:rPr lang="en-US" altLang="zh-CN" dirty="0">
                <a:solidFill>
                  <a:srgbClr val="000000"/>
                </a:solidFill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</a:rPr>
              <a:t>PHYSICAL </a:t>
            </a:r>
            <a:r>
              <a:rPr lang="en-US" altLang="zh-CN" dirty="0">
                <a:solidFill>
                  <a:srgbClr val="000000"/>
                </a:solidFill>
              </a:rPr>
              <a:t>REVIEW LETTERS, </a:t>
            </a:r>
            <a:r>
              <a:rPr lang="en-US" altLang="zh-CN" dirty="0" smtClean="0">
                <a:solidFill>
                  <a:srgbClr val="000000"/>
                </a:solidFill>
              </a:rPr>
              <a:t>(2013).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485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Synchrotron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9904" y="6488668"/>
            <a:ext cx="6176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Liu</a:t>
            </a:r>
            <a:r>
              <a:rPr lang="en-US" altLang="zh-CN" dirty="0">
                <a:solidFill>
                  <a:srgbClr val="000000"/>
                </a:solidFill>
              </a:rPr>
              <a:t>, B., et al., </a:t>
            </a:r>
            <a:r>
              <a:rPr lang="en-US" altLang="zh-CN" dirty="0" smtClean="0">
                <a:solidFill>
                  <a:srgbClr val="000000"/>
                </a:solidFill>
              </a:rPr>
              <a:t>PHYSICS </a:t>
            </a:r>
            <a:r>
              <a:rPr lang="en-US" altLang="zh-CN" dirty="0">
                <a:solidFill>
                  <a:srgbClr val="000000"/>
                </a:solidFill>
              </a:rPr>
              <a:t>OF PLASMAS, </a:t>
            </a:r>
            <a:r>
              <a:rPr lang="en-US" altLang="zh-CN" dirty="0" smtClean="0">
                <a:solidFill>
                  <a:srgbClr val="000000"/>
                </a:solidFill>
              </a:rPr>
              <a:t>(2015).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376" y="1357902"/>
            <a:ext cx="5014188" cy="3929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901"/>
            <a:ext cx="4136376" cy="48889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51183"/>
          <a:stretch/>
        </p:blipFill>
        <p:spPr>
          <a:xfrm>
            <a:off x="4502613" y="5884211"/>
            <a:ext cx="3900488" cy="3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3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6859</TotalTime>
  <Words>1836</Words>
  <Application>Microsoft Office PowerPoint</Application>
  <PresentationFormat>全屏显示(4:3)</PresentationFormat>
  <Paragraphs>345</Paragraphs>
  <Slides>46</Slides>
  <Notes>20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46</vt:i4>
      </vt:variant>
    </vt:vector>
  </HeadingPairs>
  <TitlesOfParts>
    <vt:vector size="49" baseType="lpstr">
      <vt:lpstr>Default Design</vt:lpstr>
      <vt:lpstr>Equation</vt:lpstr>
      <vt:lpstr>公式</vt:lpstr>
      <vt:lpstr>Nearly Critical Dense (NCD) plasmas for 10nC electron beam and brilliant γ ray emission</vt:lpstr>
      <vt:lpstr>幻灯片 2</vt:lpstr>
      <vt:lpstr>INTENSE COMPACT SOURCES OF MEV PHOTONS</vt:lpstr>
      <vt:lpstr>Bremsstrahlung</vt:lpstr>
      <vt:lpstr>Bremsstrahlung</vt:lpstr>
      <vt:lpstr>Betatron </vt:lpstr>
      <vt:lpstr>nonlinear relativistic Thomson scattering</vt:lpstr>
      <vt:lpstr>Synchrotron</vt:lpstr>
      <vt:lpstr>Synchrotron</vt:lpstr>
      <vt:lpstr>幻灯片 10</vt:lpstr>
      <vt:lpstr>How do the electrons gain energy?</vt:lpstr>
      <vt:lpstr>幻灯片 12</vt:lpstr>
      <vt:lpstr>Azimuthal and axial magnetic fields are generated </vt:lpstr>
      <vt:lpstr>幻灯片 14</vt:lpstr>
      <vt:lpstr>SMRA resulted hundreds MeV electrons</vt:lpstr>
      <vt:lpstr>幻灯片 16</vt:lpstr>
      <vt:lpstr>Why the electron beam is overdense?</vt:lpstr>
      <vt:lpstr>Why the electron beam is overdense?</vt:lpstr>
      <vt:lpstr>PIC Simulations</vt:lpstr>
      <vt:lpstr>幻灯片 20</vt:lpstr>
      <vt:lpstr>monoenergetic beam in Hybrid Acceleration Regime (DLA+Wake)</vt:lpstr>
      <vt:lpstr>0.5GeV 10 nC quasi-monoenergetic electrons</vt:lpstr>
      <vt:lpstr>幻灯片 23</vt:lpstr>
      <vt:lpstr>electron distribution and motion (radiation).</vt:lpstr>
      <vt:lpstr>幻灯片 25</vt:lpstr>
      <vt:lpstr>Scaling of photon energy and number </vt:lpstr>
      <vt:lpstr>幻灯片 27</vt:lpstr>
      <vt:lpstr>幻灯片 28</vt:lpstr>
      <vt:lpstr>幻灯片 29</vt:lpstr>
      <vt:lpstr>幻灯片 30</vt:lpstr>
      <vt:lpstr>幻灯片 31</vt:lpstr>
      <vt:lpstr>200MeV proton generated by NCD+ nm foil</vt:lpstr>
      <vt:lpstr>Recent experiments at RAL-Gemini</vt:lpstr>
      <vt:lpstr>幻灯片 34</vt:lpstr>
      <vt:lpstr>幻灯片 35</vt:lpstr>
      <vt:lpstr>2)飞秒激光驱动碳离子加速新纪录</vt:lpstr>
      <vt:lpstr>幻灯片 37</vt:lpstr>
      <vt:lpstr>幻灯片 38</vt:lpstr>
      <vt:lpstr>Institute of Heavy Ion Physics @Peking U. China</vt:lpstr>
      <vt:lpstr>Compact LAser Plasma Accelerator (CLAPA )</vt:lpstr>
      <vt:lpstr>幻灯片 41</vt:lpstr>
      <vt:lpstr>国家科技部重大仪器专项（2012YQ0312） 北京大学激光加速器（示意图到装置）</vt:lpstr>
      <vt:lpstr>Compact LAser Plasma Accelerator (CLAPA) at PKU</vt:lpstr>
      <vt:lpstr>Acknowledgement</vt:lpstr>
      <vt:lpstr>PKU CLAPA group</vt:lpstr>
      <vt:lpstr>幻灯片 46</vt:lpstr>
    </vt:vector>
  </TitlesOfParts>
  <Company>MPQ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the surface structure on high-order harmonics generation</dc:title>
  <dc:creator>Rykovanov</dc:creator>
  <cp:lastModifiedBy>user</cp:lastModifiedBy>
  <cp:revision>3283</cp:revision>
  <dcterms:created xsi:type="dcterms:W3CDTF">2008-07-25T15:44:53Z</dcterms:created>
  <dcterms:modified xsi:type="dcterms:W3CDTF">2016-06-22T01:44:26Z</dcterms:modified>
</cp:coreProperties>
</file>