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9" r:id="rId3"/>
    <p:sldId id="28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1116" y="-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83087-3001-4968-90FD-9DE8EA131EEA}" type="datetimeFigureOut">
              <a:rPr lang="zh-CN" altLang="en-US" smtClean="0"/>
              <a:pPr/>
              <a:t>2016/6/8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2C174-9713-4DDE-9893-4B17AA25DB0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pPr eaLnBrk="1" hangingPunct="1">
              <a:spcBef>
                <a:spcPct val="0"/>
              </a:spcBef>
            </a:pPr>
            <a:r>
              <a:rPr lang="en-GB" smtClean="0"/>
              <a:t>2-D simulations of mixing at the core-envelope interface during nova outbursts (from Casanova et al. (2010), A&amp;A, in press).</a:t>
            </a:r>
          </a:p>
        </p:txBody>
      </p:sp>
      <p:sp>
        <p:nvSpPr>
          <p:cNvPr id="48131" name="Slide Number Placeholder 3"/>
          <p:cNvSpPr>
            <a:spLocks noGrp="1"/>
          </p:cNvSpPr>
          <p:nvPr>
            <p:ph type="sldNum" sz="quarter" idx="5"/>
          </p:nvPr>
        </p:nvSpPr>
        <p:spPr bwMode="auto">
          <a:noFill/>
          <a:ln>
            <a:miter lim="800000"/>
            <a:headEnd/>
            <a:tailEnd/>
          </a:ln>
        </p:spPr>
        <p:txBody>
          <a:bodyPr/>
          <a:lstStyle/>
          <a:p>
            <a:fld id="{1EE29DB3-2CBD-4EC7-824C-E3DE06199E13}" type="slidenum">
              <a:rPr lang="en-GB">
                <a:solidFill>
                  <a:schemeClr val="tx1"/>
                </a:solidFill>
                <a:latin typeface="Arial" pitchFamily="34" charset="0"/>
                <a:ea typeface="MS PGothic" pitchFamily="34" charset="-128"/>
              </a:rPr>
              <a:pPr/>
              <a:t>6</a:t>
            </a:fld>
            <a:endParaRPr lang="en-GB">
              <a:solidFill>
                <a:schemeClr val="tx1"/>
              </a:solidFill>
              <a:latin typeface="Arial" pitchFamily="34"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A09E53F2-EAD6-4885-988E-D737ACB8180C}" type="slidenum">
              <a:rPr lang="en-US" altLang="zh-CN"/>
              <a:pPr/>
              <a:t>16</a:t>
            </a:fld>
            <a:endParaRPr lang="en-US" altLang="zh-CN"/>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98347E13-B7AA-4A11-BEF0-B10C64CEFB47}" type="slidenum">
              <a:rPr lang="en-US" altLang="zh-CN"/>
              <a:pPr/>
              <a:t>17</a:t>
            </a:fld>
            <a:endParaRPr lang="en-US" altLang="zh-CN"/>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B42CE433-A81B-4CA4-B96B-56579FB61FB9}" type="slidenum">
              <a:rPr lang="en-US" altLang="zh-CN"/>
              <a:pPr/>
              <a:t>18</a:t>
            </a:fld>
            <a:endParaRPr lang="en-US" altLang="zh-CN"/>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EF811873-D4D3-4E3E-95C7-80ADCA71C68B}" type="slidenum">
              <a:rPr lang="en-US" altLang="zh-CN"/>
              <a:pPr/>
              <a:t>19</a:t>
            </a:fld>
            <a:endParaRPr lang="en-US" altLang="zh-CN"/>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4A63AFEB-83D6-4EE1-A332-6D2CD0C65AF6}" type="slidenum">
              <a:rPr lang="en-US" altLang="zh-CN"/>
              <a:pPr/>
              <a:t>20</a:t>
            </a:fld>
            <a:endParaRPr lang="en-US" altLang="zh-CN"/>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B8C3CAB2-954D-4A87-A859-55779C5507FA}" type="slidenum">
              <a:rPr lang="en-US" altLang="zh-CN"/>
              <a:pPr/>
              <a:t>21</a:t>
            </a:fld>
            <a:endParaRPr lang="en-US" altLang="zh-CN"/>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898C50B6-E441-41BC-AA62-286809829CC0}" type="slidenum">
              <a:rPr lang="en-US" altLang="zh-CN"/>
              <a:pPr/>
              <a:t>22</a:t>
            </a:fld>
            <a:endParaRPr lang="en-US" altLang="zh-CN"/>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3192D917-AEC8-4905-BC38-97FBA0DDC6B3}" type="slidenum">
              <a:rPr lang="en-US" altLang="zh-CN"/>
              <a:pPr/>
              <a:t>23</a:t>
            </a:fld>
            <a:endParaRPr lang="en-US" altLang="zh-CN"/>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0D8930AB-AC8E-4251-8493-02C5F796E50E}" type="slidenum">
              <a:rPr lang="en-US" altLang="zh-CN"/>
              <a:pPr/>
              <a:t>8</a:t>
            </a:fld>
            <a:endParaRPr lang="en-US" altLang="zh-CN"/>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7660F8E2-9DBB-474B-A6C8-B1FC48179B59}" type="slidenum">
              <a:rPr lang="en-US" altLang="zh-CN"/>
              <a:pPr/>
              <a:t>9</a:t>
            </a:fld>
            <a:endParaRPr lang="en-US" altLang="zh-CN"/>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BE59E345-1C01-4074-B721-E2D6F7FD03C9}" type="slidenum">
              <a:rPr lang="en-US" altLang="zh-CN"/>
              <a:pPr/>
              <a:t>10</a:t>
            </a:fld>
            <a:endParaRPr lang="en-US" altLang="zh-CN"/>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73D878A0-3F41-4CA0-B549-8397925F3B85}" type="slidenum">
              <a:rPr lang="en-US" altLang="zh-CN"/>
              <a:pPr/>
              <a:t>11</a:t>
            </a:fld>
            <a:endParaRPr lang="en-US" altLang="zh-CN"/>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F5B74A32-50CF-4254-A12E-3612BCD0CE9B}" type="slidenum">
              <a:rPr lang="en-US" altLang="zh-CN"/>
              <a:pPr/>
              <a:t>12</a:t>
            </a:fld>
            <a:endParaRPr lang="en-US" altLang="zh-CN"/>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114D9E59-6847-493E-A3EA-E0086E493C1B}" type="slidenum">
              <a:rPr lang="en-US" altLang="zh-CN"/>
              <a:pPr/>
              <a:t>13</a:t>
            </a:fld>
            <a:endParaRPr lang="en-US" altLang="zh-CN"/>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1A8BEB52-687A-43FB-BF7C-B46B858F3C37}" type="slidenum">
              <a:rPr lang="en-US" altLang="zh-CN"/>
              <a:pPr/>
              <a:t>14</a:t>
            </a:fld>
            <a:endParaRPr lang="en-US" altLang="zh-CN"/>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9A032749-C454-49CE-90DE-464DB9CF1233}" type="slidenum">
              <a:rPr lang="en-US" altLang="zh-CN"/>
              <a:pPr/>
              <a:t>15</a:t>
            </a:fld>
            <a:endParaRPr lang="en-US" altLang="zh-CN"/>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A653F-E795-4C9F-8FAB-BA2AB52D4A68}"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0C5A86F4-C03A-48F8-A534-CE972EE2D99B}" type="datetimeFigureOut">
              <a:rPr lang="zh-CN" altLang="en-US" smtClean="0"/>
              <a:pPr/>
              <a:t>2016/6/8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F17A653F-E795-4C9F-8FAB-BA2AB52D4A68}" type="slidenum">
              <a:rPr lang="zh-CN" altLang="en-US" smtClean="0"/>
              <a:pPr/>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5A86F4-C03A-48F8-A534-CE972EE2D99B}" type="datetimeFigureOut">
              <a:rPr lang="zh-CN" altLang="en-US" smtClean="0"/>
              <a:pPr/>
              <a:t>2016/6/8</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17A653F-E795-4C9F-8FAB-BA2AB52D4A68}" type="slidenum">
              <a:rPr lang="zh-CN" altLang="en-US" smtClean="0"/>
              <a:pPr/>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764704"/>
            <a:ext cx="7772400" cy="1470025"/>
          </a:xfrm>
        </p:spPr>
        <p:txBody>
          <a:bodyPr>
            <a:normAutofit/>
          </a:bodyPr>
          <a:lstStyle/>
          <a:p>
            <a:pPr algn="ctr"/>
            <a:r>
              <a:rPr lang="zh-CN" altLang="en-US" sz="3600" dirty="0" smtClean="0"/>
              <a:t>上海光源激光伽玛射线站的建立</a:t>
            </a:r>
            <a:endParaRPr lang="zh-CN" altLang="en-US" sz="3600" dirty="0"/>
          </a:p>
        </p:txBody>
      </p:sp>
      <p:sp>
        <p:nvSpPr>
          <p:cNvPr id="3" name="副标题 2"/>
          <p:cNvSpPr>
            <a:spLocks noGrp="1"/>
          </p:cNvSpPr>
          <p:nvPr>
            <p:ph type="subTitle" idx="1"/>
          </p:nvPr>
        </p:nvSpPr>
        <p:spPr/>
        <p:txBody>
          <a:bodyPr/>
          <a:lstStyle/>
          <a:p>
            <a:pPr algn="ctr"/>
            <a:r>
              <a:rPr lang="zh-CN" altLang="en-US" dirty="0" smtClean="0"/>
              <a:t>张焕乔</a:t>
            </a:r>
            <a:endParaRPr lang="en-US" altLang="zh-CN" dirty="0" smtClean="0"/>
          </a:p>
          <a:p>
            <a:pPr algn="ctr"/>
            <a:r>
              <a:rPr lang="zh-CN" altLang="en-US" dirty="0" smtClean="0"/>
              <a:t>（中国原子能科学研究院）</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r>
              <a:rPr lang="en-US" altLang="zh-CN"/>
              <a:t>K. E. Rehm, HIAS 2013</a:t>
            </a:r>
          </a:p>
        </p:txBody>
      </p:sp>
      <p:sp>
        <p:nvSpPr>
          <p:cNvPr id="13" name="灯片编号占位符 5"/>
          <p:cNvSpPr>
            <a:spLocks noGrp="1"/>
          </p:cNvSpPr>
          <p:nvPr>
            <p:ph type="sldNum" sz="quarter" idx="12"/>
          </p:nvPr>
        </p:nvSpPr>
        <p:spPr/>
        <p:txBody>
          <a:bodyPr/>
          <a:lstStyle/>
          <a:p>
            <a:fld id="{4B67F22B-1EA4-499C-94E5-45C35C60A88B}" type="slidenum">
              <a:rPr lang="en-US" altLang="zh-CN"/>
              <a:pPr/>
              <a:t>10</a:t>
            </a:fld>
            <a:endParaRPr lang="en-US" altLang="zh-CN"/>
          </a:p>
        </p:txBody>
      </p:sp>
      <p:grpSp>
        <p:nvGrpSpPr>
          <p:cNvPr id="2" name="Group 2"/>
          <p:cNvGrpSpPr>
            <a:grpSpLocks/>
          </p:cNvGrpSpPr>
          <p:nvPr/>
        </p:nvGrpSpPr>
        <p:grpSpPr bwMode="auto">
          <a:xfrm>
            <a:off x="838200" y="990600"/>
            <a:ext cx="7162800" cy="5334000"/>
            <a:chOff x="576" y="240"/>
            <a:chExt cx="4800" cy="3690"/>
          </a:xfrm>
        </p:grpSpPr>
        <p:pic>
          <p:nvPicPr>
            <p:cNvPr id="442371" name="Picture 3"/>
            <p:cNvPicPr>
              <a:picLocks noChangeAspect="1" noChangeArrowheads="1"/>
            </p:cNvPicPr>
            <p:nvPr/>
          </p:nvPicPr>
          <p:blipFill>
            <a:blip r:embed="rId3" cstate="print">
              <a:grayscl/>
              <a:biLevel thresh="50000"/>
            </a:blip>
            <a:srcRect/>
            <a:stretch>
              <a:fillRect/>
            </a:stretch>
          </p:blipFill>
          <p:spPr bwMode="auto">
            <a:xfrm>
              <a:off x="576" y="240"/>
              <a:ext cx="4800" cy="3690"/>
            </a:xfrm>
            <a:prstGeom prst="rect">
              <a:avLst/>
            </a:prstGeom>
            <a:noFill/>
            <a:ln w="9525" algn="ctr">
              <a:noFill/>
              <a:miter lim="800000"/>
              <a:headEnd/>
              <a:tailEnd/>
            </a:ln>
            <a:effectLst/>
          </p:spPr>
        </p:pic>
        <p:sp>
          <p:nvSpPr>
            <p:cNvPr id="442372" name="Line 4"/>
            <p:cNvSpPr>
              <a:spLocks noChangeShapeType="1"/>
            </p:cNvSpPr>
            <p:nvPr/>
          </p:nvSpPr>
          <p:spPr bwMode="auto">
            <a:xfrm flipH="1">
              <a:off x="1584" y="384"/>
              <a:ext cx="3" cy="2992"/>
            </a:xfrm>
            <a:prstGeom prst="line">
              <a:avLst/>
            </a:prstGeom>
            <a:noFill/>
            <a:ln w="9525">
              <a:solidFill>
                <a:srgbClr val="FF0000"/>
              </a:solidFill>
              <a:round/>
              <a:headEnd/>
              <a:tailEnd/>
            </a:ln>
            <a:effectLst/>
          </p:spPr>
          <p:txBody>
            <a:bodyPr/>
            <a:lstStyle/>
            <a:p>
              <a:endParaRPr lang="zh-CN" altLang="en-US"/>
            </a:p>
          </p:txBody>
        </p:sp>
        <p:sp>
          <p:nvSpPr>
            <p:cNvPr id="442373" name="Line 5"/>
            <p:cNvSpPr>
              <a:spLocks noChangeShapeType="1"/>
            </p:cNvSpPr>
            <p:nvPr/>
          </p:nvSpPr>
          <p:spPr bwMode="auto">
            <a:xfrm flipV="1">
              <a:off x="1248" y="2688"/>
              <a:ext cx="48" cy="48"/>
            </a:xfrm>
            <a:prstGeom prst="line">
              <a:avLst/>
            </a:prstGeom>
            <a:noFill/>
            <a:ln w="9525">
              <a:noFill/>
              <a:round/>
              <a:headEnd/>
              <a:tailEnd/>
            </a:ln>
            <a:effectLst/>
          </p:spPr>
          <p:txBody>
            <a:bodyPr/>
            <a:lstStyle/>
            <a:p>
              <a:endParaRPr lang="zh-CN" altLang="en-US"/>
            </a:p>
          </p:txBody>
        </p:sp>
        <p:sp>
          <p:nvSpPr>
            <p:cNvPr id="442374" name="Line 6"/>
            <p:cNvSpPr>
              <a:spLocks noChangeShapeType="1"/>
            </p:cNvSpPr>
            <p:nvPr/>
          </p:nvSpPr>
          <p:spPr bwMode="auto">
            <a:xfrm>
              <a:off x="1296" y="2736"/>
              <a:ext cx="0" cy="0"/>
            </a:xfrm>
            <a:prstGeom prst="line">
              <a:avLst/>
            </a:prstGeom>
            <a:noFill/>
            <a:ln w="9525">
              <a:noFill/>
              <a:round/>
              <a:headEnd/>
              <a:tailEnd/>
            </a:ln>
            <a:effectLst/>
          </p:spPr>
          <p:txBody>
            <a:bodyPr/>
            <a:lstStyle/>
            <a:p>
              <a:endParaRPr lang="zh-CN" altLang="en-US"/>
            </a:p>
          </p:txBody>
        </p:sp>
        <p:sp>
          <p:nvSpPr>
            <p:cNvPr id="442375" name="Line 7"/>
            <p:cNvSpPr>
              <a:spLocks noChangeShapeType="1"/>
            </p:cNvSpPr>
            <p:nvPr/>
          </p:nvSpPr>
          <p:spPr bwMode="auto">
            <a:xfrm flipV="1">
              <a:off x="1248" y="3120"/>
              <a:ext cx="3955" cy="0"/>
            </a:xfrm>
            <a:prstGeom prst="line">
              <a:avLst/>
            </a:prstGeom>
            <a:noFill/>
            <a:ln w="9525">
              <a:solidFill>
                <a:srgbClr val="0000FF"/>
              </a:solidFill>
              <a:round/>
              <a:headEnd/>
              <a:tailEnd/>
            </a:ln>
            <a:effectLst/>
          </p:spPr>
          <p:txBody>
            <a:bodyPr/>
            <a:lstStyle/>
            <a:p>
              <a:endParaRPr lang="zh-CN" altLang="en-US"/>
            </a:p>
          </p:txBody>
        </p:sp>
        <p:sp>
          <p:nvSpPr>
            <p:cNvPr id="442376" name="Text Box 8"/>
            <p:cNvSpPr txBox="1">
              <a:spLocks noChangeArrowheads="1"/>
            </p:cNvSpPr>
            <p:nvPr/>
          </p:nvSpPr>
          <p:spPr bwMode="auto">
            <a:xfrm>
              <a:off x="3120" y="2880"/>
              <a:ext cx="1200" cy="254"/>
            </a:xfrm>
            <a:prstGeom prst="rect">
              <a:avLst/>
            </a:prstGeom>
            <a:noFill/>
            <a:ln w="9525" algn="ctr">
              <a:noFill/>
              <a:miter lim="800000"/>
              <a:headEnd/>
              <a:tailEnd/>
            </a:ln>
            <a:effectLst/>
          </p:spPr>
          <p:txBody>
            <a:bodyPr>
              <a:spAutoFit/>
            </a:bodyPr>
            <a:lstStyle/>
            <a:p>
              <a:pPr algn="ctr">
                <a:spcBef>
                  <a:spcPct val="50000"/>
                </a:spcBef>
              </a:pPr>
              <a:r>
                <a:rPr lang="en-US" altLang="zh-CN" b="1">
                  <a:solidFill>
                    <a:srgbClr val="0000FF"/>
                  </a:solidFill>
                  <a:latin typeface="Arial" pitchFamily="34" charset="0"/>
                  <a:ea typeface="宋体" pitchFamily="2" charset="-122"/>
                </a:rPr>
                <a:t>1 fb</a:t>
              </a:r>
            </a:p>
          </p:txBody>
        </p:sp>
        <p:sp>
          <p:nvSpPr>
            <p:cNvPr id="442377" name="Text Box 9"/>
            <p:cNvSpPr txBox="1">
              <a:spLocks noChangeArrowheads="1"/>
            </p:cNvSpPr>
            <p:nvPr/>
          </p:nvSpPr>
          <p:spPr bwMode="auto">
            <a:xfrm>
              <a:off x="2160" y="2256"/>
              <a:ext cx="960" cy="275"/>
            </a:xfrm>
            <a:prstGeom prst="rect">
              <a:avLst/>
            </a:prstGeom>
            <a:noFill/>
            <a:ln w="9525" algn="ctr">
              <a:noFill/>
              <a:miter lim="800000"/>
              <a:headEnd/>
              <a:tailEnd/>
            </a:ln>
            <a:effectLst/>
          </p:spPr>
          <p:txBody>
            <a:bodyPr>
              <a:spAutoFit/>
            </a:bodyPr>
            <a:lstStyle/>
            <a:p>
              <a:pPr algn="ctr">
                <a:spcBef>
                  <a:spcPct val="50000"/>
                </a:spcBef>
              </a:pPr>
              <a:r>
                <a:rPr lang="en-US" altLang="zh-CN" sz="2000" b="1">
                  <a:latin typeface="Arial" pitchFamily="34" charset="0"/>
                  <a:ea typeface="宋体" pitchFamily="2" charset="-122"/>
                </a:rPr>
                <a:t>Goal </a:t>
              </a:r>
            </a:p>
          </p:txBody>
        </p:sp>
        <p:sp>
          <p:nvSpPr>
            <p:cNvPr id="442378" name="Line 10"/>
            <p:cNvSpPr>
              <a:spLocks noChangeShapeType="1"/>
            </p:cNvSpPr>
            <p:nvPr/>
          </p:nvSpPr>
          <p:spPr bwMode="auto">
            <a:xfrm flipH="1">
              <a:off x="1632" y="2400"/>
              <a:ext cx="816" cy="672"/>
            </a:xfrm>
            <a:prstGeom prst="line">
              <a:avLst/>
            </a:prstGeom>
            <a:noFill/>
            <a:ln w="38100">
              <a:solidFill>
                <a:schemeClr val="tx1"/>
              </a:solidFill>
              <a:round/>
              <a:headEnd/>
              <a:tailEnd type="triangle" w="med" len="med"/>
            </a:ln>
            <a:effectLst/>
          </p:spPr>
          <p:txBody>
            <a:bodyPr/>
            <a:lstStyle/>
            <a:p>
              <a:endParaRPr lang="zh-CN" altLang="en-US"/>
            </a:p>
          </p:txBody>
        </p:sp>
        <p:sp>
          <p:nvSpPr>
            <p:cNvPr id="442379" name="Text Box 11"/>
            <p:cNvSpPr txBox="1">
              <a:spLocks noChangeArrowheads="1"/>
            </p:cNvSpPr>
            <p:nvPr/>
          </p:nvSpPr>
          <p:spPr bwMode="auto">
            <a:xfrm>
              <a:off x="1632" y="481"/>
              <a:ext cx="1680" cy="400"/>
            </a:xfrm>
            <a:prstGeom prst="rect">
              <a:avLst/>
            </a:prstGeom>
            <a:noFill/>
            <a:ln w="9525" algn="ctr">
              <a:noFill/>
              <a:miter lim="800000"/>
              <a:headEnd/>
              <a:tailEnd/>
            </a:ln>
            <a:effectLst/>
          </p:spPr>
          <p:txBody>
            <a:bodyPr>
              <a:spAutoFit/>
            </a:bodyPr>
            <a:lstStyle/>
            <a:p>
              <a:pPr algn="ctr">
                <a:spcBef>
                  <a:spcPct val="50000"/>
                </a:spcBef>
              </a:pPr>
              <a:r>
                <a:rPr lang="en-US" altLang="zh-CN" sz="3200" b="1">
                  <a:latin typeface="Symbol" pitchFamily="18" charset="2"/>
                  <a:ea typeface="宋体" pitchFamily="2" charset="-122"/>
                </a:rPr>
                <a:t>a</a:t>
              </a:r>
              <a:r>
                <a:rPr lang="en-US" altLang="zh-CN" sz="3200" b="1">
                  <a:latin typeface="Arial" pitchFamily="34" charset="0"/>
                  <a:ea typeface="宋体" pitchFamily="2" charset="-122"/>
                </a:rPr>
                <a:t>(</a:t>
              </a:r>
              <a:r>
                <a:rPr lang="en-US" altLang="zh-CN" sz="3200" b="1" baseline="30000">
                  <a:latin typeface="Arial" pitchFamily="34" charset="0"/>
                  <a:ea typeface="宋体" pitchFamily="2" charset="-122"/>
                </a:rPr>
                <a:t>12</a:t>
              </a:r>
              <a:r>
                <a:rPr lang="en-US" altLang="zh-CN" sz="3200" b="1">
                  <a:latin typeface="Arial" pitchFamily="34" charset="0"/>
                  <a:ea typeface="宋体" pitchFamily="2" charset="-122"/>
                </a:rPr>
                <a:t>C,</a:t>
              </a:r>
              <a:r>
                <a:rPr lang="en-US" altLang="zh-CN" sz="3200" b="1" baseline="30000">
                  <a:latin typeface="Arial" pitchFamily="34" charset="0"/>
                  <a:ea typeface="宋体" pitchFamily="2" charset="-122"/>
                </a:rPr>
                <a:t>16</a:t>
              </a:r>
              <a:r>
                <a:rPr lang="en-US" altLang="zh-CN" sz="3200" b="1">
                  <a:latin typeface="Arial" pitchFamily="34" charset="0"/>
                  <a:ea typeface="宋体" pitchFamily="2" charset="-122"/>
                </a:rPr>
                <a:t>O)</a:t>
              </a:r>
              <a:r>
                <a:rPr lang="en-US" altLang="zh-CN" sz="3200" b="1">
                  <a:latin typeface="Symbol" pitchFamily="18" charset="2"/>
                  <a:ea typeface="宋体" pitchFamily="2" charset="-122"/>
                </a:rPr>
                <a:t>g</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r>
              <a:rPr lang="en-US" altLang="zh-CN"/>
              <a:t>K. E. Rehm, HIAS 2013</a:t>
            </a:r>
          </a:p>
        </p:txBody>
      </p:sp>
      <p:sp>
        <p:nvSpPr>
          <p:cNvPr id="9" name="灯片编号占位符 5"/>
          <p:cNvSpPr>
            <a:spLocks noGrp="1"/>
          </p:cNvSpPr>
          <p:nvPr>
            <p:ph type="sldNum" sz="quarter" idx="12"/>
          </p:nvPr>
        </p:nvSpPr>
        <p:spPr/>
        <p:txBody>
          <a:bodyPr/>
          <a:lstStyle/>
          <a:p>
            <a:fld id="{930CEECC-9FE5-4389-9E30-3AFC497A4A33}" type="slidenum">
              <a:rPr lang="en-US" altLang="zh-CN"/>
              <a:pPr/>
              <a:t>11</a:t>
            </a:fld>
            <a:endParaRPr lang="en-US" altLang="zh-CN"/>
          </a:p>
        </p:txBody>
      </p:sp>
      <p:pic>
        <p:nvPicPr>
          <p:cNvPr id="129026" name="Picture 2"/>
          <p:cNvPicPr>
            <a:picLocks noChangeAspect="1" noChangeArrowheads="1"/>
          </p:cNvPicPr>
          <p:nvPr/>
        </p:nvPicPr>
        <p:blipFill>
          <a:blip r:embed="rId3" cstate="print"/>
          <a:srcRect r="20000" b="2516"/>
          <a:stretch>
            <a:fillRect/>
          </a:stretch>
        </p:blipFill>
        <p:spPr bwMode="auto">
          <a:xfrm>
            <a:off x="0" y="990600"/>
            <a:ext cx="3962400" cy="3359150"/>
          </a:xfrm>
          <a:prstGeom prst="rect">
            <a:avLst/>
          </a:prstGeom>
          <a:noFill/>
          <a:ln w="9525" algn="ctr">
            <a:noFill/>
            <a:miter lim="800000"/>
            <a:headEnd/>
            <a:tailEnd/>
          </a:ln>
          <a:effectLst/>
        </p:spPr>
      </p:pic>
      <p:sp>
        <p:nvSpPr>
          <p:cNvPr id="129027" name="Text Box 3"/>
          <p:cNvSpPr txBox="1">
            <a:spLocks noChangeArrowheads="1"/>
          </p:cNvSpPr>
          <p:nvPr/>
        </p:nvSpPr>
        <p:spPr bwMode="auto">
          <a:xfrm>
            <a:off x="990600" y="228600"/>
            <a:ext cx="2438400" cy="579438"/>
          </a:xfrm>
          <a:prstGeom prst="rect">
            <a:avLst/>
          </a:prstGeom>
          <a:noFill/>
          <a:ln w="9525" algn="ctr">
            <a:noFill/>
            <a:miter lim="800000"/>
            <a:headEnd/>
            <a:tailEnd/>
          </a:ln>
          <a:effectLst/>
        </p:spPr>
        <p:txBody>
          <a:bodyPr>
            <a:spAutoFit/>
          </a:bodyPr>
          <a:lstStyle/>
          <a:p>
            <a:pPr algn="ctr">
              <a:spcBef>
                <a:spcPct val="50000"/>
              </a:spcBef>
            </a:pPr>
            <a:r>
              <a:rPr lang="en-US" altLang="zh-CN" sz="3200" b="1" baseline="30000">
                <a:latin typeface="Arial" pitchFamily="34" charset="0"/>
                <a:ea typeface="宋体" pitchFamily="2" charset="-122"/>
              </a:rPr>
              <a:t>12</a:t>
            </a:r>
            <a:r>
              <a:rPr lang="en-US" altLang="zh-CN" sz="3200" b="1">
                <a:latin typeface="Arial" pitchFamily="34" charset="0"/>
                <a:ea typeface="宋体" pitchFamily="2" charset="-122"/>
              </a:rPr>
              <a:t>C(</a:t>
            </a:r>
            <a:r>
              <a:rPr lang="en-US" altLang="zh-CN" sz="3200" b="1">
                <a:latin typeface="Symbol" pitchFamily="18" charset="2"/>
                <a:ea typeface="宋体" pitchFamily="2" charset="-122"/>
              </a:rPr>
              <a:t>a,</a:t>
            </a:r>
            <a:r>
              <a:rPr lang="en-US" altLang="zh-CN" sz="3200" b="1">
                <a:solidFill>
                  <a:srgbClr val="FF0000"/>
                </a:solidFill>
                <a:latin typeface="Symbol" pitchFamily="18" charset="2"/>
                <a:ea typeface="宋体" pitchFamily="2" charset="-122"/>
              </a:rPr>
              <a:t>g</a:t>
            </a:r>
            <a:r>
              <a:rPr lang="en-US" altLang="zh-CN" sz="3200" b="1">
                <a:latin typeface="Arial" pitchFamily="34" charset="0"/>
                <a:ea typeface="宋体" pitchFamily="2" charset="-122"/>
              </a:rPr>
              <a:t>)</a:t>
            </a:r>
            <a:r>
              <a:rPr lang="en-US" altLang="zh-CN" sz="3200" b="1" baseline="30000">
                <a:latin typeface="Arial" pitchFamily="34" charset="0"/>
                <a:ea typeface="宋体" pitchFamily="2" charset="-122"/>
              </a:rPr>
              <a:t>16</a:t>
            </a:r>
            <a:r>
              <a:rPr lang="en-US" altLang="zh-CN" sz="3200" b="1">
                <a:latin typeface="Arial" pitchFamily="34" charset="0"/>
                <a:ea typeface="宋体" pitchFamily="2" charset="-122"/>
              </a:rPr>
              <a:t>O</a:t>
            </a:r>
          </a:p>
        </p:txBody>
      </p:sp>
      <p:sp>
        <p:nvSpPr>
          <p:cNvPr id="129028" name="Text Box 4"/>
          <p:cNvSpPr txBox="1">
            <a:spLocks noChangeArrowheads="1"/>
          </p:cNvSpPr>
          <p:nvPr/>
        </p:nvSpPr>
        <p:spPr bwMode="auto">
          <a:xfrm>
            <a:off x="0" y="4419600"/>
            <a:ext cx="2590800" cy="336550"/>
          </a:xfrm>
          <a:prstGeom prst="rect">
            <a:avLst/>
          </a:prstGeom>
          <a:noFill/>
          <a:ln w="9525" algn="ctr">
            <a:noFill/>
            <a:miter lim="800000"/>
            <a:headEnd/>
            <a:tailEnd/>
          </a:ln>
          <a:effectLst/>
        </p:spPr>
        <p:txBody>
          <a:bodyPr>
            <a:spAutoFit/>
          </a:bodyPr>
          <a:lstStyle/>
          <a:p>
            <a:pPr algn="ctr">
              <a:spcBef>
                <a:spcPct val="50000"/>
              </a:spcBef>
            </a:pPr>
            <a:r>
              <a:rPr lang="en-US" altLang="zh-CN" sz="1600" b="1">
                <a:latin typeface="Arial" pitchFamily="34" charset="0"/>
                <a:ea typeface="宋体" pitchFamily="2" charset="-122"/>
              </a:rPr>
              <a:t>R. Kunz, thesis, 2002</a:t>
            </a:r>
          </a:p>
        </p:txBody>
      </p:sp>
      <p:sp>
        <p:nvSpPr>
          <p:cNvPr id="129029" name="Text Box 5"/>
          <p:cNvSpPr txBox="1">
            <a:spLocks noChangeArrowheads="1"/>
          </p:cNvSpPr>
          <p:nvPr/>
        </p:nvSpPr>
        <p:spPr bwMode="auto">
          <a:xfrm>
            <a:off x="4419600" y="2209800"/>
            <a:ext cx="4343400" cy="1552575"/>
          </a:xfrm>
          <a:prstGeom prst="rect">
            <a:avLst/>
          </a:prstGeom>
          <a:noFill/>
          <a:ln w="9525">
            <a:noFill/>
            <a:miter lim="800000"/>
            <a:headEnd/>
            <a:tailEnd/>
          </a:ln>
          <a:effectLst/>
        </p:spPr>
        <p:txBody>
          <a:bodyPr>
            <a:spAutoFit/>
          </a:bodyPr>
          <a:lstStyle/>
          <a:p>
            <a:pPr eaLnBrk="0" hangingPunct="0">
              <a:spcBef>
                <a:spcPct val="50000"/>
              </a:spcBef>
              <a:buFontTx/>
              <a:buChar char="•"/>
            </a:pPr>
            <a:r>
              <a:rPr lang="en-US" altLang="zh-CN" sz="2400" b="1">
                <a:latin typeface="Arial" pitchFamily="34" charset="0"/>
                <a:ea typeface="宋体" pitchFamily="2" charset="-122"/>
              </a:rPr>
              <a:t>‘High’ intensity </a:t>
            </a:r>
            <a:r>
              <a:rPr lang="en-US" altLang="zh-CN" sz="2400" b="1">
                <a:latin typeface="Symbol" pitchFamily="18" charset="2"/>
                <a:ea typeface="宋体" pitchFamily="2" charset="-122"/>
              </a:rPr>
              <a:t>a</a:t>
            </a:r>
            <a:r>
              <a:rPr lang="en-US" altLang="zh-CN" sz="2400" b="1">
                <a:latin typeface="Arial" pitchFamily="34" charset="0"/>
                <a:ea typeface="宋体" pitchFamily="2" charset="-122"/>
              </a:rPr>
              <a:t>-beams</a:t>
            </a:r>
          </a:p>
          <a:p>
            <a:pPr eaLnBrk="0" hangingPunct="0">
              <a:spcBef>
                <a:spcPct val="50000"/>
              </a:spcBef>
              <a:buFontTx/>
              <a:buChar char="•"/>
            </a:pPr>
            <a:r>
              <a:rPr lang="en-US" altLang="zh-CN" sz="2400" b="1">
                <a:latin typeface="Arial" pitchFamily="34" charset="0"/>
                <a:ea typeface="宋体" pitchFamily="2" charset="-122"/>
              </a:rPr>
              <a:t>‘thin’ targets</a:t>
            </a:r>
          </a:p>
          <a:p>
            <a:pPr eaLnBrk="0" hangingPunct="0">
              <a:spcBef>
                <a:spcPct val="50000"/>
              </a:spcBef>
              <a:buFontTx/>
              <a:buChar char="•"/>
            </a:pPr>
            <a:r>
              <a:rPr lang="en-US" altLang="zh-CN" sz="2400" b="1">
                <a:latin typeface="Arial" pitchFamily="34" charset="0"/>
                <a:ea typeface="宋体" pitchFamily="2" charset="-122"/>
              </a:rPr>
              <a:t>‘Low’ detection efficiency</a:t>
            </a:r>
          </a:p>
        </p:txBody>
      </p:sp>
      <p:sp>
        <p:nvSpPr>
          <p:cNvPr id="129030" name="AutoShape 6"/>
          <p:cNvSpPr>
            <a:spLocks noChangeArrowheads="1"/>
          </p:cNvSpPr>
          <p:nvPr/>
        </p:nvSpPr>
        <p:spPr bwMode="auto">
          <a:xfrm>
            <a:off x="5715000" y="4191000"/>
            <a:ext cx="485775" cy="976313"/>
          </a:xfrm>
          <a:prstGeom prst="downArrow">
            <a:avLst>
              <a:gd name="adj1" fmla="val 50000"/>
              <a:gd name="adj2" fmla="val 50245"/>
            </a:avLst>
          </a:prstGeom>
          <a:solidFill>
            <a:schemeClr val="bg1"/>
          </a:solidFill>
          <a:ln w="9525">
            <a:solidFill>
              <a:schemeClr val="tx1"/>
            </a:solidFill>
            <a:miter lim="800000"/>
            <a:headEnd/>
            <a:tailEnd/>
          </a:ln>
          <a:effectLst/>
        </p:spPr>
        <p:txBody>
          <a:bodyPr vert="eaVert" wrap="none" anchor="ctr"/>
          <a:lstStyle/>
          <a:p>
            <a:endParaRPr lang="zh-CN" altLang="en-US"/>
          </a:p>
        </p:txBody>
      </p:sp>
      <p:sp>
        <p:nvSpPr>
          <p:cNvPr id="129031" name="Text Box 7"/>
          <p:cNvSpPr txBox="1">
            <a:spLocks noChangeArrowheads="1"/>
          </p:cNvSpPr>
          <p:nvPr/>
        </p:nvSpPr>
        <p:spPr bwMode="auto">
          <a:xfrm>
            <a:off x="3733800" y="5410200"/>
            <a:ext cx="5181600" cy="1004888"/>
          </a:xfrm>
          <a:prstGeom prst="rect">
            <a:avLst/>
          </a:prstGeom>
          <a:noFill/>
          <a:ln w="9525">
            <a:noFill/>
            <a:miter lim="800000"/>
            <a:headEnd/>
            <a:tailEnd/>
          </a:ln>
          <a:effectLst/>
        </p:spPr>
        <p:txBody>
          <a:bodyPr>
            <a:spAutoFit/>
          </a:bodyPr>
          <a:lstStyle/>
          <a:p>
            <a:pPr eaLnBrk="0" hangingPunct="0">
              <a:spcBef>
                <a:spcPct val="50000"/>
              </a:spcBef>
            </a:pPr>
            <a:r>
              <a:rPr lang="en-US" altLang="zh-CN" sz="2400" b="1">
                <a:latin typeface="Arial" pitchFamily="34" charset="0"/>
                <a:ea typeface="宋体" pitchFamily="2" charset="-122"/>
              </a:rPr>
              <a:t>Luminosity= I t </a:t>
            </a:r>
            <a:r>
              <a:rPr lang="en-US" altLang="zh-CN" sz="2400" b="1">
                <a:latin typeface="Symbol" pitchFamily="18" charset="2"/>
                <a:ea typeface="宋体" pitchFamily="2" charset="-122"/>
              </a:rPr>
              <a:t>e </a:t>
            </a:r>
            <a:r>
              <a:rPr lang="en-US" altLang="zh-CN" sz="2400" b="1">
                <a:latin typeface="Arial" pitchFamily="34" charset="0"/>
                <a:ea typeface="宋体" pitchFamily="2" charset="-122"/>
              </a:rPr>
              <a:t>~</a:t>
            </a:r>
            <a:r>
              <a:rPr lang="en-US" altLang="zh-CN" sz="2400" b="1">
                <a:latin typeface="Symbol" pitchFamily="18" charset="2"/>
                <a:ea typeface="宋体" pitchFamily="2" charset="-122"/>
              </a:rPr>
              <a:t> 10</a:t>
            </a:r>
            <a:r>
              <a:rPr lang="en-US" altLang="zh-CN" sz="2400" b="1" baseline="30000">
                <a:latin typeface="Symbol" pitchFamily="18" charset="2"/>
                <a:ea typeface="宋体" pitchFamily="2" charset="-122"/>
              </a:rPr>
              <a:t>31</a:t>
            </a:r>
            <a:r>
              <a:rPr lang="en-US" altLang="zh-CN" sz="2400" b="1">
                <a:latin typeface="Symbol" pitchFamily="18" charset="2"/>
                <a:ea typeface="宋体" pitchFamily="2" charset="-122"/>
              </a:rPr>
              <a:t>/(</a:t>
            </a:r>
            <a:r>
              <a:rPr lang="en-US" altLang="zh-CN" sz="2400" b="1">
                <a:latin typeface="Arial" pitchFamily="34" charset="0"/>
                <a:ea typeface="宋体" pitchFamily="2" charset="-122"/>
              </a:rPr>
              <a:t>sec cm</a:t>
            </a:r>
            <a:r>
              <a:rPr lang="en-US" altLang="zh-CN" sz="2400" b="1" baseline="30000">
                <a:latin typeface="Arial" pitchFamily="34" charset="0"/>
                <a:ea typeface="宋体" pitchFamily="2" charset="-122"/>
              </a:rPr>
              <a:t>2</a:t>
            </a:r>
            <a:r>
              <a:rPr lang="en-US" altLang="zh-CN" sz="2400" b="1">
                <a:latin typeface="Arial" pitchFamily="34" charset="0"/>
                <a:ea typeface="宋体" pitchFamily="2" charset="-122"/>
              </a:rPr>
              <a:t>)</a:t>
            </a:r>
          </a:p>
          <a:p>
            <a:pPr eaLnBrk="0" hangingPunct="0">
              <a:spcBef>
                <a:spcPct val="50000"/>
              </a:spcBef>
            </a:pPr>
            <a:r>
              <a:rPr lang="en-US" altLang="zh-CN" sz="2400" b="1">
                <a:latin typeface="Arial" pitchFamily="34" charset="0"/>
                <a:ea typeface="宋体" pitchFamily="2" charset="-122"/>
              </a:rPr>
              <a:t>(1 count/day/1 pb)</a:t>
            </a:r>
            <a:endParaRPr lang="en-US" altLang="zh-CN" sz="2400" b="1">
              <a:latin typeface="Symbol" pitchFamily="18" charset="2"/>
              <a:ea typeface="宋体"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4"/>
          <p:cNvSpPr>
            <a:spLocks noGrp="1"/>
          </p:cNvSpPr>
          <p:nvPr>
            <p:ph type="ftr" sz="quarter" idx="11"/>
          </p:nvPr>
        </p:nvSpPr>
        <p:spPr/>
        <p:txBody>
          <a:bodyPr/>
          <a:lstStyle/>
          <a:p>
            <a:r>
              <a:rPr lang="en-US" altLang="zh-CN"/>
              <a:t>K. E. Rehm, HIAS 2013</a:t>
            </a:r>
          </a:p>
        </p:txBody>
      </p:sp>
      <p:sp>
        <p:nvSpPr>
          <p:cNvPr id="13" name="灯片编号占位符 5"/>
          <p:cNvSpPr>
            <a:spLocks noGrp="1"/>
          </p:cNvSpPr>
          <p:nvPr>
            <p:ph type="sldNum" sz="quarter" idx="12"/>
          </p:nvPr>
        </p:nvSpPr>
        <p:spPr/>
        <p:txBody>
          <a:bodyPr/>
          <a:lstStyle/>
          <a:p>
            <a:fld id="{D67B1C7E-5CA5-41E2-A3E8-34A931135BB0}" type="slidenum">
              <a:rPr lang="en-US" altLang="zh-CN"/>
              <a:pPr/>
              <a:t>12</a:t>
            </a:fld>
            <a:endParaRPr lang="en-US" altLang="zh-CN"/>
          </a:p>
        </p:txBody>
      </p:sp>
      <p:sp>
        <p:nvSpPr>
          <p:cNvPr id="131074" name="Text Box 2"/>
          <p:cNvSpPr txBox="1">
            <a:spLocks noChangeArrowheads="1"/>
          </p:cNvSpPr>
          <p:nvPr/>
        </p:nvSpPr>
        <p:spPr bwMode="auto">
          <a:xfrm>
            <a:off x="228600" y="0"/>
            <a:ext cx="8229600" cy="946150"/>
          </a:xfrm>
          <a:prstGeom prst="rect">
            <a:avLst/>
          </a:prstGeom>
          <a:noFill/>
          <a:ln w="9525" algn="ctr">
            <a:noFill/>
            <a:miter lim="800000"/>
            <a:headEnd/>
            <a:tailEnd/>
          </a:ln>
          <a:effectLst/>
        </p:spPr>
        <p:txBody>
          <a:bodyPr>
            <a:spAutoFit/>
          </a:bodyPr>
          <a:lstStyle/>
          <a:p>
            <a:pPr algn="ctr">
              <a:spcBef>
                <a:spcPct val="50000"/>
              </a:spcBef>
            </a:pPr>
            <a:r>
              <a:rPr lang="en-US" altLang="zh-CN" sz="2800" b="1">
                <a:solidFill>
                  <a:srgbClr val="FF0000"/>
                </a:solidFill>
                <a:latin typeface="Arial" pitchFamily="34" charset="0"/>
                <a:ea typeface="宋体" pitchFamily="2" charset="-122"/>
              </a:rPr>
              <a:t>Step 1: Measure the time-inverse reaction: </a:t>
            </a:r>
            <a:r>
              <a:rPr lang="en-US" altLang="zh-CN" sz="2800" b="1" baseline="30000">
                <a:solidFill>
                  <a:srgbClr val="FF0000"/>
                </a:solidFill>
                <a:latin typeface="Arial" pitchFamily="34" charset="0"/>
                <a:ea typeface="宋体" pitchFamily="2" charset="-122"/>
              </a:rPr>
              <a:t>16</a:t>
            </a:r>
            <a:r>
              <a:rPr lang="en-US" altLang="zh-CN" sz="2800" b="1">
                <a:solidFill>
                  <a:srgbClr val="FF0000"/>
                </a:solidFill>
                <a:latin typeface="Arial" pitchFamily="34" charset="0"/>
                <a:ea typeface="宋体" pitchFamily="2" charset="-122"/>
              </a:rPr>
              <a:t>O(</a:t>
            </a:r>
            <a:r>
              <a:rPr lang="en-US" altLang="zh-CN" sz="2800" b="1">
                <a:solidFill>
                  <a:srgbClr val="FF0000"/>
                </a:solidFill>
                <a:latin typeface="Symbol" pitchFamily="18" charset="2"/>
                <a:ea typeface="宋体" pitchFamily="2" charset="-122"/>
              </a:rPr>
              <a:t>g,a</a:t>
            </a:r>
            <a:r>
              <a:rPr lang="en-US" altLang="zh-CN" sz="2800" b="1">
                <a:solidFill>
                  <a:srgbClr val="FF0000"/>
                </a:solidFill>
                <a:latin typeface="Arial" pitchFamily="34" charset="0"/>
                <a:ea typeface="宋体" pitchFamily="2" charset="-122"/>
              </a:rPr>
              <a:t>)</a:t>
            </a:r>
            <a:r>
              <a:rPr lang="en-US" altLang="zh-CN" sz="2800" b="1" baseline="30000">
                <a:solidFill>
                  <a:srgbClr val="FF0000"/>
                </a:solidFill>
                <a:latin typeface="Arial" pitchFamily="34" charset="0"/>
                <a:ea typeface="宋体" pitchFamily="2" charset="-122"/>
              </a:rPr>
              <a:t>12</a:t>
            </a:r>
            <a:r>
              <a:rPr lang="en-US" altLang="zh-CN" sz="2800" b="1">
                <a:solidFill>
                  <a:srgbClr val="FF0000"/>
                </a:solidFill>
                <a:latin typeface="Arial" pitchFamily="34" charset="0"/>
                <a:ea typeface="宋体" pitchFamily="2" charset="-122"/>
              </a:rPr>
              <a:t>C </a:t>
            </a:r>
          </a:p>
        </p:txBody>
      </p:sp>
      <p:sp>
        <p:nvSpPr>
          <p:cNvPr id="131075" name="Text Box 3"/>
          <p:cNvSpPr txBox="1">
            <a:spLocks noChangeArrowheads="1"/>
          </p:cNvSpPr>
          <p:nvPr/>
        </p:nvSpPr>
        <p:spPr bwMode="auto">
          <a:xfrm>
            <a:off x="0" y="990600"/>
            <a:ext cx="8915400" cy="1004888"/>
          </a:xfrm>
          <a:prstGeom prst="rect">
            <a:avLst/>
          </a:prstGeom>
          <a:noFill/>
          <a:ln w="9525">
            <a:noFill/>
            <a:miter lim="800000"/>
            <a:headEnd/>
            <a:tailEnd/>
          </a:ln>
          <a:effectLst/>
        </p:spPr>
        <p:txBody>
          <a:bodyPr>
            <a:spAutoFit/>
          </a:bodyPr>
          <a:lstStyle/>
          <a:p>
            <a:pPr eaLnBrk="0" hangingPunct="0">
              <a:spcBef>
                <a:spcPct val="50000"/>
              </a:spcBef>
            </a:pPr>
            <a:r>
              <a:rPr lang="en-US" altLang="zh-CN" sz="2400" b="1">
                <a:latin typeface="Arial" pitchFamily="34" charset="0"/>
                <a:ea typeface="宋体" pitchFamily="2" charset="-122"/>
              </a:rPr>
              <a:t>Advantage:</a:t>
            </a:r>
          </a:p>
          <a:p>
            <a:pPr eaLnBrk="0" hangingPunct="0">
              <a:spcBef>
                <a:spcPct val="50000"/>
              </a:spcBef>
              <a:buFontTx/>
              <a:buChar char="•"/>
            </a:pPr>
            <a:r>
              <a:rPr lang="en-US" altLang="zh-CN" sz="2400" b="1">
                <a:latin typeface="Arial" pitchFamily="34" charset="0"/>
                <a:ea typeface="宋体" pitchFamily="2" charset="-122"/>
              </a:rPr>
              <a:t>Larger cross section for time-inversed reaction</a:t>
            </a:r>
          </a:p>
        </p:txBody>
      </p:sp>
      <p:grpSp>
        <p:nvGrpSpPr>
          <p:cNvPr id="2" name="Group 4"/>
          <p:cNvGrpSpPr>
            <a:grpSpLocks/>
          </p:cNvGrpSpPr>
          <p:nvPr/>
        </p:nvGrpSpPr>
        <p:grpSpPr bwMode="auto">
          <a:xfrm>
            <a:off x="0" y="2133600"/>
            <a:ext cx="5029200" cy="3429000"/>
            <a:chOff x="0" y="1736"/>
            <a:chExt cx="3557" cy="2584"/>
          </a:xfrm>
        </p:grpSpPr>
        <p:pic>
          <p:nvPicPr>
            <p:cNvPr id="131077" name="Picture 5"/>
            <p:cNvPicPr>
              <a:picLocks noChangeAspect="1" noChangeArrowheads="1"/>
            </p:cNvPicPr>
            <p:nvPr/>
          </p:nvPicPr>
          <p:blipFill>
            <a:blip r:embed="rId3" cstate="print"/>
            <a:srcRect/>
            <a:stretch>
              <a:fillRect/>
            </a:stretch>
          </p:blipFill>
          <p:spPr bwMode="auto">
            <a:xfrm>
              <a:off x="0" y="1736"/>
              <a:ext cx="3557" cy="2584"/>
            </a:xfrm>
            <a:prstGeom prst="rect">
              <a:avLst/>
            </a:prstGeom>
            <a:noFill/>
            <a:ln w="9525">
              <a:noFill/>
              <a:miter lim="800000"/>
              <a:headEnd/>
              <a:tailEnd/>
            </a:ln>
            <a:effectLst/>
          </p:spPr>
        </p:pic>
        <p:sp>
          <p:nvSpPr>
            <p:cNvPr id="131078" name="Freeform 6"/>
            <p:cNvSpPr>
              <a:spLocks/>
            </p:cNvSpPr>
            <p:nvPr/>
          </p:nvSpPr>
          <p:spPr bwMode="auto">
            <a:xfrm>
              <a:off x="549" y="2597"/>
              <a:ext cx="2861" cy="1261"/>
            </a:xfrm>
            <a:custGeom>
              <a:avLst/>
              <a:gdLst/>
              <a:ahLst/>
              <a:cxnLst>
                <a:cxn ang="0">
                  <a:pos x="0" y="1261"/>
                </a:cxn>
                <a:cxn ang="0">
                  <a:pos x="301" y="1042"/>
                </a:cxn>
                <a:cxn ang="0">
                  <a:pos x="640" y="859"/>
                </a:cxn>
                <a:cxn ang="0">
                  <a:pos x="923" y="731"/>
                </a:cxn>
                <a:cxn ang="0">
                  <a:pos x="1197" y="612"/>
                </a:cxn>
                <a:cxn ang="0">
                  <a:pos x="1583" y="479"/>
                </a:cxn>
                <a:cxn ang="0">
                  <a:pos x="1947" y="356"/>
                </a:cxn>
                <a:cxn ang="0">
                  <a:pos x="2294" y="237"/>
                </a:cxn>
                <a:cxn ang="0">
                  <a:pos x="2567" y="127"/>
                </a:cxn>
                <a:cxn ang="0">
                  <a:pos x="2679" y="79"/>
                </a:cxn>
                <a:cxn ang="0">
                  <a:pos x="2861" y="0"/>
                </a:cxn>
              </a:cxnLst>
              <a:rect l="0" t="0" r="r" b="b"/>
              <a:pathLst>
                <a:path w="2861" h="1261">
                  <a:moveTo>
                    <a:pt x="0" y="1261"/>
                  </a:moveTo>
                  <a:cubicBezTo>
                    <a:pt x="97" y="1185"/>
                    <a:pt x="194" y="1109"/>
                    <a:pt x="301" y="1042"/>
                  </a:cubicBezTo>
                  <a:cubicBezTo>
                    <a:pt x="408" y="975"/>
                    <a:pt x="536" y="911"/>
                    <a:pt x="640" y="859"/>
                  </a:cubicBezTo>
                  <a:cubicBezTo>
                    <a:pt x="744" y="807"/>
                    <a:pt x="830" y="772"/>
                    <a:pt x="923" y="731"/>
                  </a:cubicBezTo>
                  <a:cubicBezTo>
                    <a:pt x="1016" y="690"/>
                    <a:pt x="1087" y="654"/>
                    <a:pt x="1197" y="612"/>
                  </a:cubicBezTo>
                  <a:cubicBezTo>
                    <a:pt x="1307" y="570"/>
                    <a:pt x="1458" y="522"/>
                    <a:pt x="1583" y="479"/>
                  </a:cubicBezTo>
                  <a:cubicBezTo>
                    <a:pt x="1708" y="436"/>
                    <a:pt x="1829" y="396"/>
                    <a:pt x="1947" y="356"/>
                  </a:cubicBezTo>
                  <a:cubicBezTo>
                    <a:pt x="2065" y="316"/>
                    <a:pt x="2191" y="275"/>
                    <a:pt x="2294" y="237"/>
                  </a:cubicBezTo>
                  <a:cubicBezTo>
                    <a:pt x="2397" y="199"/>
                    <a:pt x="2503" y="153"/>
                    <a:pt x="2567" y="127"/>
                  </a:cubicBezTo>
                  <a:cubicBezTo>
                    <a:pt x="2631" y="101"/>
                    <a:pt x="2630" y="100"/>
                    <a:pt x="2679" y="79"/>
                  </a:cubicBezTo>
                  <a:cubicBezTo>
                    <a:pt x="2728" y="58"/>
                    <a:pt x="2823" y="17"/>
                    <a:pt x="2861" y="0"/>
                  </a:cubicBezTo>
                </a:path>
              </a:pathLst>
            </a:custGeom>
            <a:noFill/>
            <a:ln w="38100" cmpd="sng">
              <a:solidFill>
                <a:srgbClr val="11F91C"/>
              </a:solidFill>
              <a:round/>
              <a:headEnd/>
              <a:tailEnd/>
            </a:ln>
            <a:effectLst/>
          </p:spPr>
          <p:txBody>
            <a:bodyPr/>
            <a:lstStyle/>
            <a:p>
              <a:endParaRPr lang="zh-CN" altLang="en-US"/>
            </a:p>
          </p:txBody>
        </p:sp>
        <p:sp>
          <p:nvSpPr>
            <p:cNvPr id="131079" name="Freeform 7"/>
            <p:cNvSpPr>
              <a:spLocks/>
            </p:cNvSpPr>
            <p:nvPr/>
          </p:nvSpPr>
          <p:spPr bwMode="auto">
            <a:xfrm>
              <a:off x="556" y="1944"/>
              <a:ext cx="2860" cy="1388"/>
            </a:xfrm>
            <a:custGeom>
              <a:avLst/>
              <a:gdLst/>
              <a:ahLst/>
              <a:cxnLst>
                <a:cxn ang="0">
                  <a:pos x="0" y="1388"/>
                </a:cxn>
                <a:cxn ang="0">
                  <a:pos x="188" y="1212"/>
                </a:cxn>
                <a:cxn ang="0">
                  <a:pos x="440" y="1048"/>
                </a:cxn>
                <a:cxn ang="0">
                  <a:pos x="1036" y="752"/>
                </a:cxn>
                <a:cxn ang="0">
                  <a:pos x="1664" y="476"/>
                </a:cxn>
                <a:cxn ang="0">
                  <a:pos x="2148" y="292"/>
                </a:cxn>
                <a:cxn ang="0">
                  <a:pos x="2220" y="256"/>
                </a:cxn>
                <a:cxn ang="0">
                  <a:pos x="2860" y="0"/>
                </a:cxn>
              </a:cxnLst>
              <a:rect l="0" t="0" r="r" b="b"/>
              <a:pathLst>
                <a:path w="2860" h="1388">
                  <a:moveTo>
                    <a:pt x="0" y="1388"/>
                  </a:moveTo>
                  <a:cubicBezTo>
                    <a:pt x="31" y="1359"/>
                    <a:pt x="115" y="1269"/>
                    <a:pt x="188" y="1212"/>
                  </a:cubicBezTo>
                  <a:cubicBezTo>
                    <a:pt x="261" y="1155"/>
                    <a:pt x="299" y="1125"/>
                    <a:pt x="440" y="1048"/>
                  </a:cubicBezTo>
                  <a:cubicBezTo>
                    <a:pt x="581" y="971"/>
                    <a:pt x="832" y="847"/>
                    <a:pt x="1036" y="752"/>
                  </a:cubicBezTo>
                  <a:cubicBezTo>
                    <a:pt x="1240" y="657"/>
                    <a:pt x="1479" y="553"/>
                    <a:pt x="1664" y="476"/>
                  </a:cubicBezTo>
                  <a:cubicBezTo>
                    <a:pt x="1849" y="399"/>
                    <a:pt x="2055" y="329"/>
                    <a:pt x="2148" y="292"/>
                  </a:cubicBezTo>
                  <a:cubicBezTo>
                    <a:pt x="2241" y="255"/>
                    <a:pt x="2101" y="305"/>
                    <a:pt x="2220" y="256"/>
                  </a:cubicBezTo>
                  <a:cubicBezTo>
                    <a:pt x="2339" y="207"/>
                    <a:pt x="2599" y="103"/>
                    <a:pt x="2860" y="0"/>
                  </a:cubicBezTo>
                </a:path>
              </a:pathLst>
            </a:custGeom>
            <a:noFill/>
            <a:ln w="38100" cmpd="sng">
              <a:solidFill>
                <a:srgbClr val="ED1C24"/>
              </a:solidFill>
              <a:round/>
              <a:headEnd/>
              <a:tailEnd/>
            </a:ln>
            <a:effectLst/>
          </p:spPr>
          <p:txBody>
            <a:bodyPr/>
            <a:lstStyle/>
            <a:p>
              <a:endParaRPr lang="zh-CN" altLang="en-US"/>
            </a:p>
          </p:txBody>
        </p:sp>
        <p:sp>
          <p:nvSpPr>
            <p:cNvPr id="131080" name="Line 8"/>
            <p:cNvSpPr>
              <a:spLocks noChangeShapeType="1"/>
            </p:cNvSpPr>
            <p:nvPr/>
          </p:nvSpPr>
          <p:spPr bwMode="auto">
            <a:xfrm flipV="1">
              <a:off x="612" y="2324"/>
              <a:ext cx="232" cy="4"/>
            </a:xfrm>
            <a:prstGeom prst="line">
              <a:avLst/>
            </a:prstGeom>
            <a:noFill/>
            <a:ln w="38100">
              <a:solidFill>
                <a:srgbClr val="ED1C24"/>
              </a:solidFill>
              <a:round/>
              <a:headEnd/>
              <a:tailEnd/>
            </a:ln>
            <a:effectLst/>
          </p:spPr>
          <p:txBody>
            <a:bodyPr/>
            <a:lstStyle/>
            <a:p>
              <a:endParaRPr lang="zh-CN" altLang="en-US"/>
            </a:p>
          </p:txBody>
        </p:sp>
        <p:sp>
          <p:nvSpPr>
            <p:cNvPr id="131081" name="Line 9"/>
            <p:cNvSpPr>
              <a:spLocks noChangeShapeType="1"/>
            </p:cNvSpPr>
            <p:nvPr/>
          </p:nvSpPr>
          <p:spPr bwMode="auto">
            <a:xfrm flipV="1">
              <a:off x="608" y="1948"/>
              <a:ext cx="232" cy="4"/>
            </a:xfrm>
            <a:prstGeom prst="line">
              <a:avLst/>
            </a:prstGeom>
            <a:noFill/>
            <a:ln w="38100">
              <a:solidFill>
                <a:srgbClr val="11F91C"/>
              </a:solidFill>
              <a:round/>
              <a:headEnd/>
              <a:tailEnd/>
            </a:ln>
            <a:effectLst/>
          </p:spPr>
          <p:txBody>
            <a:bodyPr/>
            <a:lstStyle/>
            <a:p>
              <a:endParaRPr lang="zh-CN" altLang="en-US"/>
            </a:p>
          </p:txBody>
        </p:sp>
      </p:grpSp>
      <p:sp>
        <p:nvSpPr>
          <p:cNvPr id="131082" name="Text Box 10"/>
          <p:cNvSpPr txBox="1">
            <a:spLocks noChangeArrowheads="1"/>
          </p:cNvSpPr>
          <p:nvPr/>
        </p:nvSpPr>
        <p:spPr bwMode="auto">
          <a:xfrm>
            <a:off x="5105400" y="3048000"/>
            <a:ext cx="3733800" cy="482600"/>
          </a:xfrm>
          <a:prstGeom prst="rect">
            <a:avLst/>
          </a:prstGeom>
          <a:noFill/>
          <a:ln w="25400">
            <a:solidFill>
              <a:srgbClr val="FF0000"/>
            </a:solidFill>
            <a:miter lim="800000"/>
            <a:headEnd/>
            <a:tailEnd/>
          </a:ln>
          <a:effectLst/>
        </p:spPr>
        <p:txBody>
          <a:bodyPr>
            <a:spAutoFit/>
          </a:bodyPr>
          <a:lstStyle/>
          <a:p>
            <a:pPr>
              <a:spcBef>
                <a:spcPct val="50000"/>
              </a:spcBef>
            </a:pPr>
            <a:r>
              <a:rPr lang="en-US" altLang="zh-CN" sz="2400" b="1">
                <a:solidFill>
                  <a:srgbClr val="FF0000"/>
                </a:solidFill>
                <a:latin typeface="Times New Roman" pitchFamily="18" charset="0"/>
                <a:ea typeface="MS PGothic" pitchFamily="34" charset="-128"/>
              </a:rPr>
              <a:t>Factor of 10</a:t>
            </a:r>
            <a:r>
              <a:rPr lang="en-US" altLang="zh-CN" sz="2400" b="1" baseline="30000">
                <a:solidFill>
                  <a:srgbClr val="FF0000"/>
                </a:solidFill>
                <a:latin typeface="Times New Roman" pitchFamily="18" charset="0"/>
                <a:ea typeface="MS PGothic" pitchFamily="34" charset="-128"/>
              </a:rPr>
              <a:t>2</a:t>
            </a:r>
            <a:r>
              <a:rPr lang="en-US" altLang="zh-CN" sz="2400" b="1">
                <a:solidFill>
                  <a:srgbClr val="FF0000"/>
                </a:solidFill>
                <a:latin typeface="Times New Roman" pitchFamily="18" charset="0"/>
                <a:ea typeface="MS PGothic" pitchFamily="34" charset="-128"/>
              </a:rPr>
              <a:t> improvement</a:t>
            </a:r>
          </a:p>
        </p:txBody>
      </p:sp>
      <p:sp>
        <p:nvSpPr>
          <p:cNvPr id="131083" name="Text Box 11"/>
          <p:cNvSpPr txBox="1">
            <a:spLocks noChangeArrowheads="1"/>
          </p:cNvSpPr>
          <p:nvPr/>
        </p:nvSpPr>
        <p:spPr bwMode="auto">
          <a:xfrm>
            <a:off x="0" y="5562600"/>
            <a:ext cx="8915400" cy="1004888"/>
          </a:xfrm>
          <a:prstGeom prst="rect">
            <a:avLst/>
          </a:prstGeom>
          <a:noFill/>
          <a:ln w="9525">
            <a:noFill/>
            <a:miter lim="800000"/>
            <a:headEnd/>
            <a:tailEnd/>
          </a:ln>
          <a:effectLst/>
        </p:spPr>
        <p:txBody>
          <a:bodyPr>
            <a:spAutoFit/>
          </a:bodyPr>
          <a:lstStyle/>
          <a:p>
            <a:pPr eaLnBrk="0" hangingPunct="0">
              <a:spcBef>
                <a:spcPct val="50000"/>
              </a:spcBef>
            </a:pPr>
            <a:r>
              <a:rPr lang="en-US" altLang="zh-CN" sz="2400" b="1">
                <a:latin typeface="Arial" pitchFamily="34" charset="0"/>
                <a:ea typeface="宋体" pitchFamily="2" charset="-122"/>
              </a:rPr>
              <a:t>Disadvantage:</a:t>
            </a:r>
          </a:p>
          <a:p>
            <a:pPr eaLnBrk="0" hangingPunct="0">
              <a:spcBef>
                <a:spcPct val="50000"/>
              </a:spcBef>
              <a:buFontTx/>
              <a:buChar char="•"/>
            </a:pPr>
            <a:r>
              <a:rPr lang="en-US" altLang="zh-CN" sz="2400" b="1">
                <a:latin typeface="Arial" pitchFamily="34" charset="0"/>
                <a:ea typeface="宋体" pitchFamily="2" charset="-122"/>
              </a:rPr>
              <a:t>Lower beam intensities at the HI</a:t>
            </a:r>
            <a:r>
              <a:rPr lang="en-US" altLang="zh-CN" sz="2400" b="1">
                <a:latin typeface="Symbol" pitchFamily="18" charset="2"/>
                <a:ea typeface="宋体" pitchFamily="2" charset="-122"/>
              </a:rPr>
              <a:t>g</a:t>
            </a:r>
            <a:r>
              <a:rPr lang="en-US" altLang="zh-CN" sz="2400" b="1">
                <a:latin typeface="Arial" pitchFamily="34" charset="0"/>
                <a:ea typeface="宋体" pitchFamily="2" charset="-122"/>
              </a:rPr>
              <a:t>S facility  (10</a:t>
            </a:r>
            <a:r>
              <a:rPr lang="en-US" altLang="zh-CN" sz="2400" b="1" baseline="30000">
                <a:latin typeface="Arial" pitchFamily="34" charset="0"/>
                <a:ea typeface="宋体" pitchFamily="2" charset="-122"/>
              </a:rPr>
              <a:t>-6</a:t>
            </a:r>
            <a:r>
              <a:rPr lang="en-US" altLang="zh-CN" sz="2400" b="1">
                <a:latin typeface="Arial" pitchFamily="34" charset="0"/>
                <a:ea typeface="宋体" pitchFamily="2" charset="-122"/>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K. E. Rehm, HIAS 2013</a:t>
            </a:r>
          </a:p>
        </p:txBody>
      </p:sp>
      <p:sp>
        <p:nvSpPr>
          <p:cNvPr id="5" name="灯片编号占位符 5"/>
          <p:cNvSpPr>
            <a:spLocks noGrp="1"/>
          </p:cNvSpPr>
          <p:nvPr>
            <p:ph type="sldNum" sz="quarter" idx="12"/>
          </p:nvPr>
        </p:nvSpPr>
        <p:spPr/>
        <p:txBody>
          <a:bodyPr/>
          <a:lstStyle/>
          <a:p>
            <a:fld id="{7E447F61-2CB5-4411-ADE7-C9AF5DAD97C1}" type="slidenum">
              <a:rPr lang="en-US" altLang="zh-CN"/>
              <a:pPr/>
              <a:t>13</a:t>
            </a:fld>
            <a:endParaRPr lang="en-US" altLang="zh-CN"/>
          </a:p>
        </p:txBody>
      </p:sp>
      <p:sp>
        <p:nvSpPr>
          <p:cNvPr id="133122" name="Text Box 2"/>
          <p:cNvSpPr txBox="1">
            <a:spLocks noChangeArrowheads="1"/>
          </p:cNvSpPr>
          <p:nvPr/>
        </p:nvSpPr>
        <p:spPr bwMode="auto">
          <a:xfrm>
            <a:off x="304800" y="228600"/>
            <a:ext cx="8229600" cy="946150"/>
          </a:xfrm>
          <a:prstGeom prst="rect">
            <a:avLst/>
          </a:prstGeom>
          <a:noFill/>
          <a:ln w="9525" algn="ctr">
            <a:noFill/>
            <a:miter lim="800000"/>
            <a:headEnd/>
            <a:tailEnd/>
          </a:ln>
          <a:effectLst/>
        </p:spPr>
        <p:txBody>
          <a:bodyPr>
            <a:spAutoFit/>
          </a:bodyPr>
          <a:lstStyle/>
          <a:p>
            <a:pPr algn="ctr">
              <a:spcBef>
                <a:spcPct val="50000"/>
              </a:spcBef>
            </a:pPr>
            <a:r>
              <a:rPr lang="en-US" altLang="zh-CN" sz="2800" b="1">
                <a:solidFill>
                  <a:srgbClr val="FF0000"/>
                </a:solidFill>
                <a:latin typeface="Arial" pitchFamily="34" charset="0"/>
                <a:ea typeface="宋体" pitchFamily="2" charset="-122"/>
              </a:rPr>
              <a:t>Step 2: Use a liquid target for the (</a:t>
            </a:r>
            <a:r>
              <a:rPr lang="en-US" altLang="zh-CN" sz="2800" b="1">
                <a:solidFill>
                  <a:srgbClr val="FF0000"/>
                </a:solidFill>
                <a:latin typeface="Symbol" pitchFamily="18" charset="2"/>
                <a:ea typeface="宋体" pitchFamily="2" charset="-122"/>
              </a:rPr>
              <a:t>g,a</a:t>
            </a:r>
            <a:r>
              <a:rPr lang="en-US" altLang="zh-CN" sz="2800" b="1">
                <a:solidFill>
                  <a:srgbClr val="FF0000"/>
                </a:solidFill>
                <a:latin typeface="Arial" pitchFamily="34" charset="0"/>
                <a:ea typeface="宋体" pitchFamily="2" charset="-122"/>
              </a:rPr>
              <a:t>) measurement (x 10</a:t>
            </a:r>
            <a:r>
              <a:rPr lang="en-US" altLang="zh-CN" sz="2800" b="1" baseline="30000">
                <a:solidFill>
                  <a:srgbClr val="FF0000"/>
                </a:solidFill>
                <a:latin typeface="Arial" pitchFamily="34" charset="0"/>
                <a:ea typeface="宋体" pitchFamily="2" charset="-122"/>
              </a:rPr>
              <a:t>6</a:t>
            </a:r>
            <a:r>
              <a:rPr lang="en-US" altLang="zh-CN" sz="2800" b="1">
                <a:solidFill>
                  <a:srgbClr val="FF0000"/>
                </a:solidFill>
                <a:latin typeface="Arial" pitchFamily="34" charset="0"/>
                <a:ea typeface="宋体" pitchFamily="2" charset="-122"/>
              </a:rPr>
              <a:t>)</a:t>
            </a:r>
          </a:p>
        </p:txBody>
      </p:sp>
      <p:sp>
        <p:nvSpPr>
          <p:cNvPr id="133123" name="Text Box 3"/>
          <p:cNvSpPr txBox="1">
            <a:spLocks noChangeArrowheads="1"/>
          </p:cNvSpPr>
          <p:nvPr/>
        </p:nvSpPr>
        <p:spPr bwMode="auto">
          <a:xfrm>
            <a:off x="228600" y="1828800"/>
            <a:ext cx="8077200" cy="4108450"/>
          </a:xfrm>
          <a:prstGeom prst="rect">
            <a:avLst/>
          </a:prstGeom>
          <a:noFill/>
          <a:ln w="9525" algn="ctr">
            <a:noFill/>
            <a:miter lim="800000"/>
            <a:headEnd/>
            <a:tailEnd/>
          </a:ln>
          <a:effectLst/>
        </p:spPr>
        <p:txBody>
          <a:bodyPr>
            <a:spAutoFit/>
          </a:bodyPr>
          <a:lstStyle/>
          <a:p>
            <a:pPr marL="342900" indent="-342900">
              <a:spcBef>
                <a:spcPct val="50000"/>
              </a:spcBef>
            </a:pPr>
            <a:r>
              <a:rPr lang="en-US" altLang="zh-CN" sz="2400" b="1" u="sng">
                <a:latin typeface="Arial" pitchFamily="34" charset="0"/>
                <a:ea typeface="宋体" pitchFamily="2" charset="-122"/>
              </a:rPr>
              <a:t>Advantages:</a:t>
            </a:r>
            <a:r>
              <a:rPr lang="en-US" altLang="zh-CN" sz="2400" b="1">
                <a:latin typeface="Arial" pitchFamily="34" charset="0"/>
                <a:ea typeface="宋体" pitchFamily="2" charset="-122"/>
              </a:rPr>
              <a:t> </a:t>
            </a:r>
          </a:p>
          <a:p>
            <a:pPr marL="342900" indent="-342900">
              <a:spcBef>
                <a:spcPct val="50000"/>
              </a:spcBef>
            </a:pPr>
            <a:r>
              <a:rPr lang="en-US" altLang="zh-CN" sz="2400" b="1">
                <a:latin typeface="Arial" pitchFamily="34" charset="0"/>
                <a:ea typeface="宋体" pitchFamily="2" charset="-122"/>
              </a:rPr>
              <a:t>                                                                                  </a:t>
            </a:r>
          </a:p>
          <a:p>
            <a:pPr marL="342900" indent="-342900">
              <a:buFontTx/>
              <a:buChar char="•"/>
            </a:pPr>
            <a:r>
              <a:rPr lang="en-US" altLang="zh-CN" sz="2400" b="1">
                <a:latin typeface="Arial" pitchFamily="34" charset="0"/>
                <a:ea typeface="宋体" pitchFamily="2" charset="-122"/>
              </a:rPr>
              <a:t>The </a:t>
            </a:r>
            <a:r>
              <a:rPr lang="en-US" altLang="zh-CN" sz="2400" b="1">
                <a:latin typeface="Symbol" pitchFamily="18" charset="2"/>
                <a:ea typeface="宋体" pitchFamily="2" charset="-122"/>
              </a:rPr>
              <a:t>g</a:t>
            </a:r>
            <a:r>
              <a:rPr lang="en-US" altLang="zh-CN" sz="2400" b="1">
                <a:latin typeface="Arial" pitchFamily="34" charset="0"/>
                <a:ea typeface="宋体" pitchFamily="2" charset="-122"/>
              </a:rPr>
              <a:t>’s (8-10 MeV) have a much larger range than charged particles (</a:t>
            </a:r>
            <a:r>
              <a:rPr lang="en-US" altLang="zh-CN" sz="2400" b="1">
                <a:latin typeface="Symbol" pitchFamily="18" charset="2"/>
                <a:ea typeface="宋体" pitchFamily="2" charset="-122"/>
              </a:rPr>
              <a:t>a</a:t>
            </a:r>
            <a:r>
              <a:rPr lang="en-US" altLang="zh-CN" sz="2400" b="1">
                <a:latin typeface="Arial" pitchFamily="34" charset="0"/>
                <a:ea typeface="宋体" pitchFamily="2" charset="-122"/>
              </a:rPr>
              <a:t> or </a:t>
            </a:r>
            <a:r>
              <a:rPr lang="en-US" altLang="zh-CN" sz="2400" b="1" baseline="30000">
                <a:latin typeface="Arial" pitchFamily="34" charset="0"/>
                <a:ea typeface="宋体" pitchFamily="2" charset="-122"/>
              </a:rPr>
              <a:t>12</a:t>
            </a:r>
            <a:r>
              <a:rPr lang="en-US" altLang="zh-CN" sz="2400" b="1">
                <a:latin typeface="Arial" pitchFamily="34" charset="0"/>
                <a:ea typeface="宋体" pitchFamily="2" charset="-122"/>
              </a:rPr>
              <a:t>C)</a:t>
            </a:r>
            <a:endParaRPr lang="en-US" altLang="zh-CN" b="1">
              <a:latin typeface="Arial" pitchFamily="34" charset="0"/>
              <a:ea typeface="宋体" pitchFamily="2" charset="-122"/>
            </a:endParaRPr>
          </a:p>
          <a:p>
            <a:pPr marL="342900" indent="-342900">
              <a:spcBef>
                <a:spcPct val="50000"/>
              </a:spcBef>
              <a:buFontTx/>
              <a:buChar char="•"/>
            </a:pPr>
            <a:r>
              <a:rPr lang="en-US" altLang="zh-CN" sz="2400" b="1">
                <a:latin typeface="Arial" pitchFamily="34" charset="0"/>
                <a:ea typeface="宋体" pitchFamily="2" charset="-122"/>
              </a:rPr>
              <a:t>use thicker targets   (~10 g/cm</a:t>
            </a:r>
            <a:r>
              <a:rPr lang="en-US" altLang="zh-CN" sz="2400" b="1" baseline="30000">
                <a:latin typeface="Arial" pitchFamily="34" charset="0"/>
                <a:ea typeface="宋体" pitchFamily="2" charset="-122"/>
              </a:rPr>
              <a:t>2</a:t>
            </a:r>
            <a:r>
              <a:rPr lang="en-US" altLang="zh-CN" sz="2400" b="1">
                <a:latin typeface="Arial" pitchFamily="34" charset="0"/>
                <a:ea typeface="宋体" pitchFamily="2" charset="-122"/>
              </a:rPr>
              <a:t> (e.g. water) vs. 10 </a:t>
            </a:r>
            <a:r>
              <a:rPr lang="en-US" altLang="zh-CN" sz="2400" b="1">
                <a:latin typeface="Symbol" pitchFamily="18" charset="2"/>
                <a:ea typeface="宋体" pitchFamily="2" charset="-122"/>
              </a:rPr>
              <a:t>m</a:t>
            </a:r>
            <a:r>
              <a:rPr lang="en-US" altLang="zh-CN" sz="2400" b="1">
                <a:latin typeface="Arial" pitchFamily="34" charset="0"/>
                <a:ea typeface="宋体" pitchFamily="2" charset="-122"/>
              </a:rPr>
              <a:t>g/cm</a:t>
            </a:r>
            <a:r>
              <a:rPr lang="en-US" altLang="zh-CN" sz="2400" b="1" baseline="30000">
                <a:latin typeface="Arial" pitchFamily="34" charset="0"/>
                <a:ea typeface="宋体" pitchFamily="2" charset="-122"/>
              </a:rPr>
              <a:t>2</a:t>
            </a:r>
            <a:r>
              <a:rPr lang="en-US" altLang="zh-CN" sz="2400" b="1">
                <a:latin typeface="Arial" pitchFamily="34" charset="0"/>
                <a:ea typeface="宋体" pitchFamily="2" charset="-122"/>
              </a:rPr>
              <a:t>) (10</a:t>
            </a:r>
            <a:r>
              <a:rPr lang="en-US" altLang="zh-CN" sz="2400" b="1" baseline="30000">
                <a:latin typeface="Arial" pitchFamily="34" charset="0"/>
                <a:ea typeface="宋体" pitchFamily="2" charset="-122"/>
              </a:rPr>
              <a:t>6</a:t>
            </a:r>
            <a:r>
              <a:rPr lang="en-US" altLang="zh-CN" sz="2400" b="1">
                <a:latin typeface="Arial" pitchFamily="34" charset="0"/>
                <a:ea typeface="宋体" pitchFamily="2" charset="-122"/>
              </a:rPr>
              <a:t>)</a:t>
            </a:r>
          </a:p>
          <a:p>
            <a:pPr marL="342900" indent="-342900">
              <a:spcBef>
                <a:spcPct val="50000"/>
              </a:spcBef>
            </a:pPr>
            <a:r>
              <a:rPr lang="en-US" altLang="zh-CN" sz="2400" b="1" u="sng">
                <a:latin typeface="Arial" pitchFamily="34" charset="0"/>
                <a:ea typeface="宋体" pitchFamily="2" charset="-122"/>
              </a:rPr>
              <a:t>Disadvantages:</a:t>
            </a:r>
          </a:p>
          <a:p>
            <a:pPr marL="342900" indent="-342900">
              <a:spcBef>
                <a:spcPct val="50000"/>
              </a:spcBef>
              <a:buFontTx/>
              <a:buChar char="•"/>
            </a:pPr>
            <a:r>
              <a:rPr lang="en-US" altLang="zh-CN" sz="2400" b="1">
                <a:latin typeface="Arial" pitchFamily="34" charset="0"/>
                <a:ea typeface="宋体" pitchFamily="2" charset="-122"/>
              </a:rPr>
              <a:t>Need a detector that is insensitive to </a:t>
            </a:r>
            <a:r>
              <a:rPr lang="en-US" altLang="zh-CN" sz="2400" b="1">
                <a:latin typeface="Symbol" pitchFamily="18" charset="2"/>
                <a:ea typeface="宋体" pitchFamily="2" charset="-122"/>
              </a:rPr>
              <a:t>g</a:t>
            </a:r>
            <a:r>
              <a:rPr lang="en-US" altLang="zh-CN" sz="2400" b="1">
                <a:latin typeface="Arial" pitchFamily="34" charset="0"/>
                <a:ea typeface="宋体" pitchFamily="2" charset="-122"/>
              </a:rPr>
              <a:t>’s but sensitive to charged particles (e.g. </a:t>
            </a:r>
            <a:r>
              <a:rPr lang="en-US" altLang="zh-CN" sz="2400" b="1">
                <a:latin typeface="Symbol" pitchFamily="18" charset="2"/>
                <a:ea typeface="宋体" pitchFamily="2" charset="-122"/>
              </a:rPr>
              <a:t>a</a:t>
            </a:r>
            <a:r>
              <a:rPr lang="en-US" altLang="zh-CN" sz="2400" b="1">
                <a:latin typeface="Arial" pitchFamily="34" charset="0"/>
                <a:ea typeface="宋体" pitchFamily="2" charset="-122"/>
              </a:rPr>
              <a: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4"/>
          <p:cNvSpPr>
            <a:spLocks noGrp="1"/>
          </p:cNvSpPr>
          <p:nvPr>
            <p:ph type="ftr" sz="quarter" idx="11"/>
          </p:nvPr>
        </p:nvSpPr>
        <p:spPr/>
        <p:txBody>
          <a:bodyPr/>
          <a:lstStyle/>
          <a:p>
            <a:r>
              <a:rPr lang="en-US" altLang="zh-CN"/>
              <a:t>K. E. Rehm, HIAS 2013</a:t>
            </a:r>
          </a:p>
        </p:txBody>
      </p:sp>
      <p:sp>
        <p:nvSpPr>
          <p:cNvPr id="15" name="灯片编号占位符 5"/>
          <p:cNvSpPr>
            <a:spLocks noGrp="1"/>
          </p:cNvSpPr>
          <p:nvPr>
            <p:ph type="sldNum" sz="quarter" idx="12"/>
          </p:nvPr>
        </p:nvSpPr>
        <p:spPr/>
        <p:txBody>
          <a:bodyPr/>
          <a:lstStyle/>
          <a:p>
            <a:fld id="{915FB6E6-1B17-4629-B8C9-AF6ABA8D1A7A}" type="slidenum">
              <a:rPr lang="en-US" altLang="zh-CN"/>
              <a:pPr/>
              <a:t>14</a:t>
            </a:fld>
            <a:endParaRPr lang="en-US" altLang="zh-CN"/>
          </a:p>
        </p:txBody>
      </p:sp>
      <p:pic>
        <p:nvPicPr>
          <p:cNvPr id="135171" name="Picture 3" descr="Eg-angle"/>
          <p:cNvPicPr>
            <a:picLocks noChangeAspect="1" noChangeArrowheads="1"/>
          </p:cNvPicPr>
          <p:nvPr/>
        </p:nvPicPr>
        <p:blipFill>
          <a:blip r:embed="rId4" cstate="print">
            <a:lum bright="-20000" contrast="40000"/>
          </a:blip>
          <a:srcRect/>
          <a:stretch>
            <a:fillRect/>
          </a:stretch>
        </p:blipFill>
        <p:spPr bwMode="auto">
          <a:xfrm>
            <a:off x="5591175" y="4691063"/>
            <a:ext cx="2409825" cy="1897062"/>
          </a:xfrm>
          <a:prstGeom prst="rect">
            <a:avLst/>
          </a:prstGeom>
          <a:noFill/>
        </p:spPr>
      </p:pic>
      <p:pic>
        <p:nvPicPr>
          <p:cNvPr id="135172" name="Picture 4" descr="LCS"/>
          <p:cNvPicPr>
            <a:picLocks noChangeAspect="1" noChangeArrowheads="1"/>
          </p:cNvPicPr>
          <p:nvPr/>
        </p:nvPicPr>
        <p:blipFill>
          <a:blip r:embed="rId5" cstate="print">
            <a:lum bright="-20000" contrast="40000"/>
          </a:blip>
          <a:srcRect/>
          <a:stretch>
            <a:fillRect/>
          </a:stretch>
        </p:blipFill>
        <p:spPr bwMode="auto">
          <a:xfrm>
            <a:off x="2049463" y="3536950"/>
            <a:ext cx="4492625" cy="1182688"/>
          </a:xfrm>
          <a:prstGeom prst="rect">
            <a:avLst/>
          </a:prstGeom>
          <a:noFill/>
        </p:spPr>
      </p:pic>
      <p:sp>
        <p:nvSpPr>
          <p:cNvPr id="135173" name="Text Box 5"/>
          <p:cNvSpPr txBox="1">
            <a:spLocks noChangeArrowheads="1"/>
          </p:cNvSpPr>
          <p:nvPr/>
        </p:nvSpPr>
        <p:spPr bwMode="auto">
          <a:xfrm>
            <a:off x="1447800" y="3308350"/>
            <a:ext cx="3416300" cy="457200"/>
          </a:xfrm>
          <a:prstGeom prst="rect">
            <a:avLst/>
          </a:prstGeom>
          <a:noFill/>
          <a:ln w="15875">
            <a:noFill/>
            <a:miter lim="800000"/>
            <a:headEnd/>
            <a:tailEnd/>
          </a:ln>
          <a:effectLst/>
        </p:spPr>
        <p:txBody>
          <a:bodyPr wrap="none">
            <a:spAutoFit/>
          </a:bodyPr>
          <a:lstStyle/>
          <a:p>
            <a:pPr eaLnBrk="0" hangingPunct="0"/>
            <a:r>
              <a:rPr lang="en-US" altLang="ja-JP" sz="2400">
                <a:latin typeface="Arial" pitchFamily="34" charset="0"/>
                <a:ea typeface="MS PGothic" pitchFamily="34" charset="-128"/>
              </a:rPr>
              <a:t>Relativistic electron (E</a:t>
            </a:r>
            <a:r>
              <a:rPr lang="en-US" altLang="ja-JP" sz="2400" baseline="-25000">
                <a:latin typeface="Arial" pitchFamily="34" charset="0"/>
                <a:ea typeface="MS PGothic" pitchFamily="34" charset="-128"/>
              </a:rPr>
              <a:t>e</a:t>
            </a:r>
            <a:r>
              <a:rPr lang="en-US" altLang="ja-JP" sz="2400">
                <a:latin typeface="Arial" pitchFamily="34" charset="0"/>
                <a:ea typeface="MS PGothic" pitchFamily="34" charset="-128"/>
              </a:rPr>
              <a:t>)</a:t>
            </a:r>
          </a:p>
        </p:txBody>
      </p:sp>
      <p:sp>
        <p:nvSpPr>
          <p:cNvPr id="135174" name="Text Box 6"/>
          <p:cNvSpPr txBox="1">
            <a:spLocks noChangeArrowheads="1"/>
          </p:cNvSpPr>
          <p:nvPr/>
        </p:nvSpPr>
        <p:spPr bwMode="auto">
          <a:xfrm>
            <a:off x="5818188" y="3946525"/>
            <a:ext cx="2159000" cy="457200"/>
          </a:xfrm>
          <a:prstGeom prst="rect">
            <a:avLst/>
          </a:prstGeom>
          <a:noFill/>
          <a:ln w="15875">
            <a:noFill/>
            <a:miter lim="800000"/>
            <a:headEnd/>
            <a:tailEnd/>
          </a:ln>
          <a:effectLst/>
        </p:spPr>
        <p:txBody>
          <a:bodyPr wrap="none">
            <a:spAutoFit/>
          </a:bodyPr>
          <a:lstStyle/>
          <a:p>
            <a:pPr eaLnBrk="0" hangingPunct="0"/>
            <a:r>
              <a:rPr lang="en-US" altLang="ja-JP" sz="2400">
                <a:latin typeface="Arial" pitchFamily="34" charset="0"/>
                <a:ea typeface="MS PGothic" pitchFamily="34" charset="-128"/>
              </a:rPr>
              <a:t>Laser light (</a:t>
            </a:r>
            <a:r>
              <a:rPr lang="en-US" altLang="ja-JP" sz="2400">
                <a:latin typeface="Symbol" pitchFamily="18" charset="2"/>
                <a:ea typeface="MS PGothic" pitchFamily="34" charset="-128"/>
              </a:rPr>
              <a:t>l</a:t>
            </a:r>
            <a:r>
              <a:rPr lang="en-US" altLang="ja-JP" sz="2400" baseline="-25000">
                <a:latin typeface="Arial" pitchFamily="34" charset="0"/>
                <a:ea typeface="MS PGothic" pitchFamily="34" charset="-128"/>
              </a:rPr>
              <a:t>L</a:t>
            </a:r>
            <a:r>
              <a:rPr lang="en-US" altLang="ja-JP" sz="2400">
                <a:latin typeface="Arial" pitchFamily="34" charset="0"/>
                <a:ea typeface="MS PGothic" pitchFamily="34" charset="-128"/>
              </a:rPr>
              <a:t>)</a:t>
            </a:r>
          </a:p>
        </p:txBody>
      </p:sp>
      <p:sp>
        <p:nvSpPr>
          <p:cNvPr id="135175" name="Text Box 7"/>
          <p:cNvSpPr txBox="1">
            <a:spLocks noChangeArrowheads="1"/>
          </p:cNvSpPr>
          <p:nvPr/>
        </p:nvSpPr>
        <p:spPr bwMode="auto">
          <a:xfrm>
            <a:off x="4779963" y="4567238"/>
            <a:ext cx="884237" cy="457200"/>
          </a:xfrm>
          <a:prstGeom prst="rect">
            <a:avLst/>
          </a:prstGeom>
          <a:noFill/>
          <a:ln w="15875">
            <a:noFill/>
            <a:miter lim="800000"/>
            <a:headEnd/>
            <a:tailEnd/>
          </a:ln>
          <a:effectLst/>
        </p:spPr>
        <p:txBody>
          <a:bodyPr wrap="none">
            <a:spAutoFit/>
          </a:bodyPr>
          <a:lstStyle/>
          <a:p>
            <a:pPr eaLnBrk="0" hangingPunct="0"/>
            <a:r>
              <a:rPr lang="en-US" altLang="ja-JP" sz="2400">
                <a:latin typeface="Symbol" pitchFamily="18" charset="2"/>
                <a:ea typeface="MS PGothic" pitchFamily="34" charset="-128"/>
              </a:rPr>
              <a:t>g</a:t>
            </a:r>
            <a:r>
              <a:rPr lang="en-US" altLang="ja-JP" sz="2400">
                <a:latin typeface="Arial" pitchFamily="34" charset="0"/>
                <a:ea typeface="MS PGothic" pitchFamily="34" charset="-128"/>
              </a:rPr>
              <a:t> (E</a:t>
            </a:r>
            <a:r>
              <a:rPr lang="en-US" altLang="ja-JP" sz="2400" baseline="-25000">
                <a:latin typeface="Symbol" pitchFamily="18" charset="2"/>
                <a:ea typeface="MS PGothic" pitchFamily="34" charset="-128"/>
              </a:rPr>
              <a:t>g</a:t>
            </a:r>
            <a:r>
              <a:rPr lang="en-US" altLang="ja-JP" sz="2400">
                <a:latin typeface="Arial" pitchFamily="34" charset="0"/>
                <a:ea typeface="MS PGothic" pitchFamily="34" charset="-128"/>
              </a:rPr>
              <a:t>)</a:t>
            </a:r>
          </a:p>
        </p:txBody>
      </p:sp>
      <p:graphicFrame>
        <p:nvGraphicFramePr>
          <p:cNvPr id="135176" name="Object 8"/>
          <p:cNvGraphicFramePr>
            <a:graphicFrameLocks noChangeAspect="1"/>
          </p:cNvGraphicFramePr>
          <p:nvPr/>
        </p:nvGraphicFramePr>
        <p:xfrm>
          <a:off x="1600200" y="4876800"/>
          <a:ext cx="3278188" cy="615950"/>
        </p:xfrm>
        <a:graphic>
          <a:graphicData uri="http://schemas.openxmlformats.org/presentationml/2006/ole">
            <p:oleObj spid="_x0000_s1026" name="数式" r:id="rId6" imgW="2031840" imgH="457200" progId="Equation.3">
              <p:embed/>
            </p:oleObj>
          </a:graphicData>
        </a:graphic>
      </p:graphicFrame>
      <p:sp>
        <p:nvSpPr>
          <p:cNvPr id="135177" name="Text Box 9"/>
          <p:cNvSpPr txBox="1">
            <a:spLocks noChangeArrowheads="1"/>
          </p:cNvSpPr>
          <p:nvPr/>
        </p:nvSpPr>
        <p:spPr bwMode="auto">
          <a:xfrm rot="16200000">
            <a:off x="5095081" y="5087144"/>
            <a:ext cx="1350963" cy="396875"/>
          </a:xfrm>
          <a:prstGeom prst="rect">
            <a:avLst/>
          </a:prstGeom>
          <a:solidFill>
            <a:schemeClr val="bg1"/>
          </a:solidFill>
          <a:ln w="15875">
            <a:noFill/>
            <a:miter lim="800000"/>
            <a:headEnd/>
            <a:tailEnd/>
          </a:ln>
          <a:effectLst/>
        </p:spPr>
        <p:txBody>
          <a:bodyPr wrap="none">
            <a:spAutoFit/>
          </a:bodyPr>
          <a:lstStyle/>
          <a:p>
            <a:pPr eaLnBrk="0" hangingPunct="0"/>
            <a:r>
              <a:rPr lang="en-US" altLang="ja-JP" sz="2000" i="1">
                <a:latin typeface="Arial" pitchFamily="34" charset="0"/>
                <a:ea typeface="MS PGothic" pitchFamily="34" charset="-128"/>
              </a:rPr>
              <a:t>     E</a:t>
            </a:r>
            <a:r>
              <a:rPr lang="en-US" altLang="ja-JP" sz="2000" i="1" baseline="-25000">
                <a:latin typeface="Symbol" pitchFamily="18" charset="2"/>
                <a:ea typeface="MS PGothic" pitchFamily="34" charset="-128"/>
              </a:rPr>
              <a:t>g</a:t>
            </a:r>
            <a:r>
              <a:rPr lang="en-US" altLang="ja-JP" sz="2000" i="1">
                <a:latin typeface="Arial" pitchFamily="34" charset="0"/>
                <a:ea typeface="MS PGothic" pitchFamily="34" charset="-128"/>
              </a:rPr>
              <a:t>(</a:t>
            </a:r>
            <a:r>
              <a:rPr lang="en-US" altLang="ja-JP" sz="2000" i="1">
                <a:latin typeface="Symbol" pitchFamily="18" charset="2"/>
                <a:ea typeface="MS PGothic" pitchFamily="34" charset="-128"/>
              </a:rPr>
              <a:t>q</a:t>
            </a:r>
            <a:r>
              <a:rPr lang="en-US" altLang="ja-JP" sz="2000" i="1">
                <a:latin typeface="Arial" pitchFamily="34" charset="0"/>
                <a:ea typeface="MS PGothic" pitchFamily="34" charset="-128"/>
              </a:rPr>
              <a:t>)    </a:t>
            </a:r>
            <a:endParaRPr lang="en-US" altLang="ja-JP" sz="2000" i="1">
              <a:latin typeface="Symbol" pitchFamily="18" charset="2"/>
              <a:ea typeface="MS PGothic" pitchFamily="34" charset="-128"/>
            </a:endParaRPr>
          </a:p>
        </p:txBody>
      </p:sp>
      <p:sp>
        <p:nvSpPr>
          <p:cNvPr id="135178" name="Text Box 10"/>
          <p:cNvSpPr txBox="1">
            <a:spLocks noChangeArrowheads="1"/>
          </p:cNvSpPr>
          <p:nvPr/>
        </p:nvSpPr>
        <p:spPr bwMode="auto">
          <a:xfrm>
            <a:off x="1219200" y="5486400"/>
            <a:ext cx="4124325" cy="1006475"/>
          </a:xfrm>
          <a:prstGeom prst="rect">
            <a:avLst/>
          </a:prstGeom>
          <a:noFill/>
          <a:ln w="15875">
            <a:noFill/>
            <a:miter lim="800000"/>
            <a:headEnd/>
            <a:tailEnd/>
          </a:ln>
          <a:effectLst/>
        </p:spPr>
        <p:txBody>
          <a:bodyPr wrap="none">
            <a:spAutoFit/>
          </a:bodyPr>
          <a:lstStyle/>
          <a:p>
            <a:pPr eaLnBrk="0" hangingPunct="0">
              <a:lnSpc>
                <a:spcPct val="125000"/>
              </a:lnSpc>
            </a:pPr>
            <a:r>
              <a:rPr lang="en-US" altLang="ja-JP" sz="2400">
                <a:latin typeface="Arial" pitchFamily="34" charset="0"/>
                <a:ea typeface="MS PGothic" pitchFamily="34" charset="-128"/>
              </a:rPr>
              <a:t>ex. </a:t>
            </a:r>
            <a:r>
              <a:rPr lang="en-US" altLang="ja-JP" sz="2400" i="1">
                <a:latin typeface="Symbol" pitchFamily="18" charset="2"/>
                <a:ea typeface="MS PGothic" pitchFamily="34" charset="-128"/>
              </a:rPr>
              <a:t>l</a:t>
            </a:r>
            <a:r>
              <a:rPr lang="en-US" altLang="ja-JP" sz="2400" i="1" baseline="-25000">
                <a:latin typeface="Arial" pitchFamily="34" charset="0"/>
                <a:ea typeface="MS PGothic" pitchFamily="34" charset="-128"/>
              </a:rPr>
              <a:t>L</a:t>
            </a:r>
            <a:r>
              <a:rPr lang="en-US" altLang="ja-JP" sz="2400">
                <a:latin typeface="Arial" pitchFamily="34" charset="0"/>
                <a:ea typeface="MS PGothic" pitchFamily="34" charset="-128"/>
              </a:rPr>
              <a:t>=1.064</a:t>
            </a:r>
            <a:r>
              <a:rPr lang="en-US" altLang="ja-JP" sz="2400">
                <a:latin typeface="Symbol" pitchFamily="18" charset="2"/>
                <a:ea typeface="MS PGothic" pitchFamily="34" charset="-128"/>
              </a:rPr>
              <a:t>m</a:t>
            </a:r>
            <a:r>
              <a:rPr lang="en-US" altLang="ja-JP" sz="2400">
                <a:latin typeface="Arial" pitchFamily="34" charset="0"/>
                <a:ea typeface="MS PGothic" pitchFamily="34" charset="-128"/>
              </a:rPr>
              <a:t>m, </a:t>
            </a:r>
            <a:r>
              <a:rPr lang="en-US" altLang="ja-JP" sz="2400" i="1">
                <a:latin typeface="Arial" pitchFamily="34" charset="0"/>
                <a:ea typeface="MS PGothic" pitchFamily="34" charset="-128"/>
              </a:rPr>
              <a:t>E</a:t>
            </a:r>
            <a:r>
              <a:rPr lang="en-US" altLang="ja-JP" sz="2400" i="1" baseline="-25000">
                <a:latin typeface="Arial" pitchFamily="34" charset="0"/>
                <a:ea typeface="MS PGothic" pitchFamily="34" charset="-128"/>
              </a:rPr>
              <a:t>e</a:t>
            </a:r>
            <a:r>
              <a:rPr lang="en-US" altLang="ja-JP" sz="2400">
                <a:latin typeface="Arial" pitchFamily="34" charset="0"/>
                <a:ea typeface="MS PGothic" pitchFamily="34" charset="-128"/>
              </a:rPr>
              <a:t>=800MeV</a:t>
            </a:r>
          </a:p>
          <a:p>
            <a:pPr eaLnBrk="0" hangingPunct="0">
              <a:lnSpc>
                <a:spcPct val="125000"/>
              </a:lnSpc>
            </a:pPr>
            <a:r>
              <a:rPr lang="en-US" altLang="ja-JP" sz="2400">
                <a:latin typeface="Arial" pitchFamily="34" charset="0"/>
                <a:ea typeface="MS PGothic" pitchFamily="34" charset="-128"/>
              </a:rPr>
              <a:t>⇒ </a:t>
            </a:r>
            <a:r>
              <a:rPr lang="en-US" altLang="ja-JP" sz="2400" i="1">
                <a:latin typeface="Arial" pitchFamily="34" charset="0"/>
                <a:ea typeface="MS PGothic" pitchFamily="34" charset="-128"/>
              </a:rPr>
              <a:t>E</a:t>
            </a:r>
            <a:r>
              <a:rPr lang="en-US" altLang="ja-JP" sz="2400" i="1" baseline="-25000">
                <a:latin typeface="Symbol" pitchFamily="18" charset="2"/>
                <a:ea typeface="MS PGothic" pitchFamily="34" charset="-128"/>
              </a:rPr>
              <a:t>g</a:t>
            </a:r>
            <a:r>
              <a:rPr lang="en-US" altLang="ja-JP" sz="2400">
                <a:latin typeface="Arial" pitchFamily="34" charset="0"/>
                <a:ea typeface="MS PGothic" pitchFamily="34" charset="-128"/>
              </a:rPr>
              <a:t> = 11MeV</a:t>
            </a:r>
          </a:p>
        </p:txBody>
      </p:sp>
      <p:sp>
        <p:nvSpPr>
          <p:cNvPr id="135179" name="Text Box 11"/>
          <p:cNvSpPr txBox="1">
            <a:spLocks noChangeArrowheads="1"/>
          </p:cNvSpPr>
          <p:nvPr/>
        </p:nvSpPr>
        <p:spPr bwMode="auto">
          <a:xfrm>
            <a:off x="6308725" y="6419850"/>
            <a:ext cx="1560513" cy="366713"/>
          </a:xfrm>
          <a:prstGeom prst="rect">
            <a:avLst/>
          </a:prstGeom>
          <a:solidFill>
            <a:schemeClr val="bg1"/>
          </a:solidFill>
          <a:ln w="15875">
            <a:noFill/>
            <a:miter lim="800000"/>
            <a:headEnd/>
            <a:tailEnd/>
          </a:ln>
          <a:effectLst/>
        </p:spPr>
        <p:txBody>
          <a:bodyPr wrap="none">
            <a:spAutoFit/>
          </a:bodyPr>
          <a:lstStyle/>
          <a:p>
            <a:pPr eaLnBrk="0" hangingPunct="0"/>
            <a:r>
              <a:rPr lang="en-US" altLang="ja-JP" i="1">
                <a:latin typeface="Symbol" pitchFamily="18" charset="2"/>
                <a:ea typeface="MS PGothic" pitchFamily="34" charset="-128"/>
              </a:rPr>
              <a:t>           </a:t>
            </a:r>
            <a:r>
              <a:rPr lang="en-US" altLang="ja-JP" b="1" i="1">
                <a:latin typeface="Symbol" pitchFamily="18" charset="2"/>
                <a:ea typeface="MS PGothic" pitchFamily="34" charset="-128"/>
              </a:rPr>
              <a:t>q </a:t>
            </a:r>
            <a:r>
              <a:rPr lang="en-US" altLang="ja-JP" i="1">
                <a:latin typeface="Symbol" pitchFamily="18" charset="2"/>
                <a:ea typeface="MS PGothic" pitchFamily="34" charset="-128"/>
              </a:rPr>
              <a:t>          </a:t>
            </a:r>
          </a:p>
        </p:txBody>
      </p:sp>
      <p:pic>
        <p:nvPicPr>
          <p:cNvPr id="135180" name="Picture 12"/>
          <p:cNvPicPr>
            <a:picLocks noChangeAspect="1" noChangeArrowheads="1"/>
          </p:cNvPicPr>
          <p:nvPr/>
        </p:nvPicPr>
        <p:blipFill>
          <a:blip r:embed="rId7" cstate="print"/>
          <a:srcRect/>
          <a:stretch>
            <a:fillRect/>
          </a:stretch>
        </p:blipFill>
        <p:spPr bwMode="auto">
          <a:xfrm>
            <a:off x="0" y="533400"/>
            <a:ext cx="9144000" cy="2816225"/>
          </a:xfrm>
          <a:prstGeom prst="rect">
            <a:avLst/>
          </a:prstGeom>
          <a:noFill/>
          <a:ln w="9525">
            <a:noFill/>
            <a:miter lim="800000"/>
            <a:headEnd/>
            <a:tailEnd/>
          </a:ln>
          <a:effectLst/>
        </p:spPr>
      </p:pic>
      <p:sp>
        <p:nvSpPr>
          <p:cNvPr id="135181" name="Text Box 13"/>
          <p:cNvSpPr txBox="1">
            <a:spLocks noChangeArrowheads="1"/>
          </p:cNvSpPr>
          <p:nvPr/>
        </p:nvSpPr>
        <p:spPr bwMode="auto">
          <a:xfrm>
            <a:off x="762000" y="0"/>
            <a:ext cx="4191000" cy="579438"/>
          </a:xfrm>
          <a:prstGeom prst="rect">
            <a:avLst/>
          </a:prstGeom>
          <a:noFill/>
          <a:ln w="9525" algn="ctr">
            <a:noFill/>
            <a:miter lim="800000"/>
            <a:headEnd/>
            <a:tailEnd/>
          </a:ln>
          <a:effectLst/>
        </p:spPr>
        <p:txBody>
          <a:bodyPr>
            <a:spAutoFit/>
          </a:bodyPr>
          <a:lstStyle/>
          <a:p>
            <a:pPr algn="ctr">
              <a:spcBef>
                <a:spcPct val="50000"/>
              </a:spcBef>
            </a:pPr>
            <a:r>
              <a:rPr lang="en-US" altLang="zh-CN" sz="3200" b="1" u="sng">
                <a:latin typeface="Arial" pitchFamily="34" charset="0"/>
                <a:ea typeface="宋体" pitchFamily="2" charset="-122"/>
              </a:rPr>
              <a:t>1. Accelerator:  HI</a:t>
            </a:r>
            <a:r>
              <a:rPr lang="en-US" altLang="zh-CN" sz="3200" b="1" u="sng">
                <a:latin typeface="Symbol" pitchFamily="18" charset="2"/>
                <a:ea typeface="宋体" pitchFamily="2" charset="-122"/>
              </a:rPr>
              <a:t>g</a:t>
            </a:r>
            <a:r>
              <a:rPr lang="en-US" altLang="zh-CN" sz="3200" b="1" u="sng">
                <a:latin typeface="Arial" pitchFamily="34" charset="0"/>
                <a:ea typeface="宋体" pitchFamily="2" charset="-122"/>
              </a:rPr>
              <a:t>S</a:t>
            </a:r>
          </a:p>
        </p:txBody>
      </p:sp>
      <p:sp>
        <p:nvSpPr>
          <p:cNvPr id="135182" name="Text Box 14"/>
          <p:cNvSpPr txBox="1">
            <a:spLocks noChangeArrowheads="1"/>
          </p:cNvSpPr>
          <p:nvPr/>
        </p:nvSpPr>
        <p:spPr bwMode="auto">
          <a:xfrm>
            <a:off x="4800600" y="3276600"/>
            <a:ext cx="4343400" cy="519113"/>
          </a:xfrm>
          <a:prstGeom prst="rect">
            <a:avLst/>
          </a:prstGeom>
          <a:noFill/>
          <a:ln w="9525" algn="ctr">
            <a:noFill/>
            <a:miter lim="800000"/>
            <a:headEnd/>
            <a:tailEnd/>
          </a:ln>
          <a:effectLst/>
        </p:spPr>
        <p:txBody>
          <a:bodyPr>
            <a:spAutoFit/>
          </a:bodyPr>
          <a:lstStyle/>
          <a:p>
            <a:pPr algn="ctr">
              <a:spcBef>
                <a:spcPct val="50000"/>
              </a:spcBef>
            </a:pPr>
            <a:r>
              <a:rPr lang="en-US" altLang="zh-CN" sz="2800" b="1">
                <a:latin typeface="Arial" pitchFamily="34" charset="0"/>
                <a:ea typeface="宋体" pitchFamily="2" charset="-122"/>
              </a:rPr>
              <a:t>I</a:t>
            </a:r>
            <a:r>
              <a:rPr lang="en-US" altLang="zh-CN" sz="2800" b="1" baseline="-25000">
                <a:latin typeface="Symbol" pitchFamily="18" charset="2"/>
                <a:ea typeface="宋体" pitchFamily="2" charset="-122"/>
              </a:rPr>
              <a:t>g</a:t>
            </a:r>
            <a:r>
              <a:rPr lang="en-US" altLang="zh-CN" sz="2800" b="1">
                <a:latin typeface="Arial" pitchFamily="34" charset="0"/>
                <a:ea typeface="宋体" pitchFamily="2" charset="-122"/>
              </a:rPr>
              <a:t> ~ 10</a:t>
            </a:r>
            <a:r>
              <a:rPr lang="en-US" altLang="zh-CN" sz="2800" b="1" baseline="30000">
                <a:latin typeface="Arial" pitchFamily="34" charset="0"/>
                <a:ea typeface="宋体" pitchFamily="2" charset="-122"/>
              </a:rPr>
              <a:t>7-8</a:t>
            </a:r>
            <a:r>
              <a:rPr lang="en-US" altLang="zh-CN" sz="2800" b="1">
                <a:latin typeface="Arial" pitchFamily="34" charset="0"/>
                <a:ea typeface="宋体" pitchFamily="2" charset="-122"/>
              </a:rPr>
              <a:t> photons/sec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4"/>
          <p:cNvSpPr>
            <a:spLocks noGrp="1"/>
          </p:cNvSpPr>
          <p:nvPr>
            <p:ph type="ftr" sz="quarter" idx="11"/>
          </p:nvPr>
        </p:nvSpPr>
        <p:spPr/>
        <p:txBody>
          <a:bodyPr/>
          <a:lstStyle/>
          <a:p>
            <a:r>
              <a:rPr lang="en-US" altLang="zh-CN"/>
              <a:t>K. E. Rehm, HIAS 2013</a:t>
            </a:r>
          </a:p>
        </p:txBody>
      </p:sp>
      <p:sp>
        <p:nvSpPr>
          <p:cNvPr id="14" name="灯片编号占位符 5"/>
          <p:cNvSpPr>
            <a:spLocks noGrp="1"/>
          </p:cNvSpPr>
          <p:nvPr>
            <p:ph type="sldNum" sz="quarter" idx="12"/>
          </p:nvPr>
        </p:nvSpPr>
        <p:spPr/>
        <p:txBody>
          <a:bodyPr/>
          <a:lstStyle/>
          <a:p>
            <a:fld id="{67E8974D-0F6A-4858-ADDF-0A1D60618F68}" type="slidenum">
              <a:rPr lang="en-US" altLang="zh-CN"/>
              <a:pPr/>
              <a:t>15</a:t>
            </a:fld>
            <a:endParaRPr lang="en-US" altLang="zh-CN"/>
          </a:p>
        </p:txBody>
      </p:sp>
      <p:grpSp>
        <p:nvGrpSpPr>
          <p:cNvPr id="2" name="Group 2"/>
          <p:cNvGrpSpPr>
            <a:grpSpLocks/>
          </p:cNvGrpSpPr>
          <p:nvPr/>
        </p:nvGrpSpPr>
        <p:grpSpPr bwMode="auto">
          <a:xfrm>
            <a:off x="2438400" y="3200400"/>
            <a:ext cx="5257800" cy="3414713"/>
            <a:chOff x="1584" y="2064"/>
            <a:chExt cx="3312" cy="2151"/>
          </a:xfrm>
        </p:grpSpPr>
        <p:pic>
          <p:nvPicPr>
            <p:cNvPr id="137219" name="Picture 15" descr="detectorACADblue.jpg"/>
            <p:cNvPicPr>
              <a:picLocks noChangeAspect="1"/>
            </p:cNvPicPr>
            <p:nvPr/>
          </p:nvPicPr>
          <p:blipFill>
            <a:blip r:embed="rId3" cstate="print"/>
            <a:srcRect r="8952"/>
            <a:stretch>
              <a:fillRect/>
            </a:stretch>
          </p:blipFill>
          <p:spPr bwMode="auto">
            <a:xfrm>
              <a:off x="1584" y="2064"/>
              <a:ext cx="2256" cy="1974"/>
            </a:xfrm>
            <a:prstGeom prst="rect">
              <a:avLst/>
            </a:prstGeom>
            <a:noFill/>
            <a:ln w="9525">
              <a:noFill/>
              <a:miter lim="800000"/>
              <a:headEnd/>
              <a:tailEnd/>
            </a:ln>
          </p:spPr>
        </p:pic>
        <p:sp>
          <p:nvSpPr>
            <p:cNvPr id="137220" name="Text Box 4"/>
            <p:cNvSpPr txBox="1">
              <a:spLocks noChangeArrowheads="1"/>
            </p:cNvSpPr>
            <p:nvPr/>
          </p:nvSpPr>
          <p:spPr bwMode="auto">
            <a:xfrm>
              <a:off x="3072" y="3984"/>
              <a:ext cx="1824" cy="231"/>
            </a:xfrm>
            <a:prstGeom prst="rect">
              <a:avLst/>
            </a:prstGeom>
            <a:noFill/>
            <a:ln w="9525" algn="ctr">
              <a:noFill/>
              <a:miter lim="800000"/>
              <a:headEnd/>
              <a:tailEnd/>
            </a:ln>
            <a:effectLst/>
          </p:spPr>
          <p:txBody>
            <a:bodyPr>
              <a:spAutoFit/>
            </a:bodyPr>
            <a:lstStyle/>
            <a:p>
              <a:pPr algn="ctr">
                <a:spcBef>
                  <a:spcPct val="50000"/>
                </a:spcBef>
              </a:pPr>
              <a:r>
                <a:rPr lang="en-US" altLang="zh-CN" b="1">
                  <a:solidFill>
                    <a:srgbClr val="FF0000"/>
                  </a:solidFill>
                  <a:latin typeface="Arial" pitchFamily="34" charset="0"/>
                  <a:ea typeface="宋体" pitchFamily="2" charset="-122"/>
                </a:rPr>
                <a:t>2 fast cameras</a:t>
              </a:r>
            </a:p>
          </p:txBody>
        </p:sp>
        <p:sp>
          <p:nvSpPr>
            <p:cNvPr id="137221" name="Line 5"/>
            <p:cNvSpPr>
              <a:spLocks noChangeShapeType="1"/>
            </p:cNvSpPr>
            <p:nvPr/>
          </p:nvSpPr>
          <p:spPr bwMode="auto">
            <a:xfrm flipH="1" flipV="1">
              <a:off x="2160" y="3264"/>
              <a:ext cx="1200" cy="864"/>
            </a:xfrm>
            <a:prstGeom prst="line">
              <a:avLst/>
            </a:prstGeom>
            <a:noFill/>
            <a:ln w="9525">
              <a:solidFill>
                <a:srgbClr val="FF0000"/>
              </a:solidFill>
              <a:round/>
              <a:headEnd/>
              <a:tailEnd type="triangle" w="med" len="med"/>
            </a:ln>
            <a:effectLst/>
          </p:spPr>
          <p:txBody>
            <a:bodyPr/>
            <a:lstStyle/>
            <a:p>
              <a:endParaRPr lang="zh-CN" altLang="en-US"/>
            </a:p>
          </p:txBody>
        </p:sp>
        <p:sp>
          <p:nvSpPr>
            <p:cNvPr id="137222" name="Line 6"/>
            <p:cNvSpPr>
              <a:spLocks noChangeShapeType="1"/>
            </p:cNvSpPr>
            <p:nvPr/>
          </p:nvSpPr>
          <p:spPr bwMode="auto">
            <a:xfrm flipV="1">
              <a:off x="3408" y="3072"/>
              <a:ext cx="288" cy="1008"/>
            </a:xfrm>
            <a:prstGeom prst="line">
              <a:avLst/>
            </a:prstGeom>
            <a:noFill/>
            <a:ln w="9525">
              <a:solidFill>
                <a:srgbClr val="FF0000"/>
              </a:solidFill>
              <a:round/>
              <a:headEnd/>
              <a:tailEnd type="triangle" w="med" len="med"/>
            </a:ln>
            <a:effectLst/>
          </p:spPr>
          <p:txBody>
            <a:bodyPr/>
            <a:lstStyle/>
            <a:p>
              <a:endParaRPr lang="zh-CN" altLang="en-US"/>
            </a:p>
          </p:txBody>
        </p:sp>
      </p:grpSp>
      <p:pic>
        <p:nvPicPr>
          <p:cNvPr id="137223" name="Picture 7" descr="CIMG0009"/>
          <p:cNvPicPr>
            <a:picLocks noChangeAspect="1" noChangeArrowheads="1"/>
          </p:cNvPicPr>
          <p:nvPr/>
        </p:nvPicPr>
        <p:blipFill>
          <a:blip r:embed="rId4" cstate="print"/>
          <a:srcRect/>
          <a:stretch>
            <a:fillRect/>
          </a:stretch>
        </p:blipFill>
        <p:spPr bwMode="auto">
          <a:xfrm>
            <a:off x="5951538" y="0"/>
            <a:ext cx="3192462" cy="4267200"/>
          </a:xfrm>
          <a:prstGeom prst="rect">
            <a:avLst/>
          </a:prstGeom>
          <a:noFill/>
        </p:spPr>
      </p:pic>
      <p:sp>
        <p:nvSpPr>
          <p:cNvPr id="137224" name="Text Box 8"/>
          <p:cNvSpPr txBox="1">
            <a:spLocks noChangeArrowheads="1"/>
          </p:cNvSpPr>
          <p:nvPr/>
        </p:nvSpPr>
        <p:spPr bwMode="auto">
          <a:xfrm>
            <a:off x="0" y="0"/>
            <a:ext cx="5943600" cy="1373188"/>
          </a:xfrm>
          <a:prstGeom prst="rect">
            <a:avLst/>
          </a:prstGeom>
          <a:noFill/>
          <a:ln w="9525" algn="ctr">
            <a:noFill/>
            <a:miter lim="800000"/>
            <a:headEnd/>
            <a:tailEnd/>
          </a:ln>
          <a:effectLst/>
        </p:spPr>
        <p:txBody>
          <a:bodyPr>
            <a:spAutoFit/>
          </a:bodyPr>
          <a:lstStyle/>
          <a:p>
            <a:pPr algn="ctr">
              <a:spcBef>
                <a:spcPct val="50000"/>
              </a:spcBef>
            </a:pPr>
            <a:r>
              <a:rPr lang="en-US" altLang="zh-CN" sz="2800" b="1" u="sng">
                <a:latin typeface="Arial" pitchFamily="34" charset="0"/>
                <a:ea typeface="宋体" pitchFamily="2" charset="-122"/>
              </a:rPr>
              <a:t>Proof of Principle of a superheated bubble chamber for the </a:t>
            </a:r>
            <a:r>
              <a:rPr lang="en-US" altLang="zh-CN" sz="2800" b="1" u="sng" baseline="30000">
                <a:latin typeface="Arial" pitchFamily="34" charset="0"/>
                <a:ea typeface="宋体" pitchFamily="2" charset="-122"/>
              </a:rPr>
              <a:t>19</a:t>
            </a:r>
            <a:r>
              <a:rPr lang="en-US" altLang="zh-CN" sz="2800" b="1" u="sng">
                <a:latin typeface="Arial" pitchFamily="34" charset="0"/>
                <a:ea typeface="宋体" pitchFamily="2" charset="-122"/>
              </a:rPr>
              <a:t>F(</a:t>
            </a:r>
            <a:r>
              <a:rPr lang="en-US" altLang="zh-CN" sz="2800" b="1" u="sng">
                <a:latin typeface="Symbol" pitchFamily="18" charset="2"/>
                <a:ea typeface="宋体" pitchFamily="2" charset="-122"/>
              </a:rPr>
              <a:t>g,a</a:t>
            </a:r>
            <a:r>
              <a:rPr lang="en-US" altLang="zh-CN" sz="2800" b="1" u="sng">
                <a:latin typeface="Arial" pitchFamily="34" charset="0"/>
                <a:ea typeface="宋体" pitchFamily="2" charset="-122"/>
              </a:rPr>
              <a:t>)</a:t>
            </a:r>
            <a:r>
              <a:rPr lang="en-US" altLang="zh-CN" sz="2800" b="1" u="sng" baseline="30000">
                <a:latin typeface="Arial" pitchFamily="34" charset="0"/>
                <a:ea typeface="宋体" pitchFamily="2" charset="-122"/>
              </a:rPr>
              <a:t>15</a:t>
            </a:r>
            <a:r>
              <a:rPr lang="en-US" altLang="zh-CN" sz="2800" b="1" u="sng">
                <a:latin typeface="Arial" pitchFamily="34" charset="0"/>
                <a:ea typeface="宋体" pitchFamily="2" charset="-122"/>
              </a:rPr>
              <a:t>N reaction </a:t>
            </a:r>
          </a:p>
        </p:txBody>
      </p:sp>
      <p:grpSp>
        <p:nvGrpSpPr>
          <p:cNvPr id="3" name="Group 9"/>
          <p:cNvGrpSpPr>
            <a:grpSpLocks/>
          </p:cNvGrpSpPr>
          <p:nvPr/>
        </p:nvGrpSpPr>
        <p:grpSpPr bwMode="auto">
          <a:xfrm>
            <a:off x="0" y="1905000"/>
            <a:ext cx="4191000" cy="2514600"/>
            <a:chOff x="1056" y="2117"/>
            <a:chExt cx="3071" cy="2202"/>
          </a:xfrm>
        </p:grpSpPr>
        <p:pic>
          <p:nvPicPr>
            <p:cNvPr id="137226" name="Picture 10"/>
            <p:cNvPicPr>
              <a:picLocks noChangeAspect="1" noChangeArrowheads="1"/>
            </p:cNvPicPr>
            <p:nvPr/>
          </p:nvPicPr>
          <p:blipFill>
            <a:blip r:embed="rId5" cstate="print"/>
            <a:srcRect/>
            <a:stretch>
              <a:fillRect/>
            </a:stretch>
          </p:blipFill>
          <p:spPr bwMode="auto">
            <a:xfrm>
              <a:off x="1056" y="2117"/>
              <a:ext cx="3072" cy="2203"/>
            </a:xfrm>
            <a:prstGeom prst="rect">
              <a:avLst/>
            </a:prstGeom>
            <a:noFill/>
            <a:ln w="9525">
              <a:noFill/>
              <a:round/>
              <a:headEnd/>
              <a:tailEnd/>
            </a:ln>
            <a:effectLst/>
          </p:spPr>
        </p:pic>
        <p:sp>
          <p:nvSpPr>
            <p:cNvPr id="137227" name="Line 11"/>
            <p:cNvSpPr>
              <a:spLocks noChangeShapeType="1"/>
            </p:cNvSpPr>
            <p:nvPr/>
          </p:nvSpPr>
          <p:spPr bwMode="auto">
            <a:xfrm>
              <a:off x="3264" y="2597"/>
              <a:ext cx="1" cy="816"/>
            </a:xfrm>
            <a:prstGeom prst="line">
              <a:avLst/>
            </a:prstGeom>
            <a:noFill/>
            <a:ln w="57240">
              <a:solidFill>
                <a:srgbClr val="CC1228"/>
              </a:solidFill>
              <a:miter lim="800000"/>
              <a:headEnd/>
              <a:tailEnd type="triangle" w="med" len="med"/>
            </a:ln>
            <a:effectLst/>
          </p:spPr>
          <p:txBody>
            <a:bodyPr/>
            <a:lstStyle/>
            <a:p>
              <a:endParaRPr lang="zh-CN" altLang="en-US"/>
            </a:p>
          </p:txBody>
        </p:sp>
      </p:grpSp>
      <p:sp>
        <p:nvSpPr>
          <p:cNvPr id="137228" name="Text Box 12"/>
          <p:cNvSpPr txBox="1">
            <a:spLocks noChangeArrowheads="1"/>
          </p:cNvSpPr>
          <p:nvPr/>
        </p:nvSpPr>
        <p:spPr bwMode="auto">
          <a:xfrm>
            <a:off x="6248400" y="4572000"/>
            <a:ext cx="2667000" cy="822325"/>
          </a:xfrm>
          <a:prstGeom prst="rect">
            <a:avLst/>
          </a:prstGeom>
          <a:noFill/>
          <a:ln w="9525" algn="ctr">
            <a:noFill/>
            <a:miter lim="800000"/>
            <a:headEnd/>
            <a:tailEnd/>
          </a:ln>
          <a:effectLst/>
        </p:spPr>
        <p:txBody>
          <a:bodyPr>
            <a:spAutoFit/>
          </a:bodyPr>
          <a:lstStyle/>
          <a:p>
            <a:pPr algn="ctr">
              <a:spcBef>
                <a:spcPct val="50000"/>
              </a:spcBef>
            </a:pPr>
            <a:r>
              <a:rPr lang="en-US" altLang="zh-CN" sz="2400" b="1">
                <a:solidFill>
                  <a:srgbClr val="0000FF"/>
                </a:solidFill>
                <a:latin typeface="Arial" pitchFamily="34" charset="0"/>
                <a:ea typeface="宋体" pitchFamily="2" charset="-122"/>
              </a:rPr>
              <a:t>P~ 1-6 atm  T~20-50 C</a:t>
            </a:r>
            <a:endParaRPr lang="en-US" altLang="zh-CN" sz="2400" b="1" baseline="-25000">
              <a:solidFill>
                <a:srgbClr val="0000FF"/>
              </a:solidFill>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4"/>
          <p:cNvSpPr>
            <a:spLocks noGrp="1"/>
          </p:cNvSpPr>
          <p:nvPr>
            <p:ph type="ftr" sz="quarter" idx="11"/>
          </p:nvPr>
        </p:nvSpPr>
        <p:spPr/>
        <p:txBody>
          <a:bodyPr/>
          <a:lstStyle/>
          <a:p>
            <a:r>
              <a:rPr lang="en-US" altLang="zh-CN"/>
              <a:t>K. E. Rehm, HIAS 2013</a:t>
            </a:r>
          </a:p>
        </p:txBody>
      </p:sp>
      <p:sp>
        <p:nvSpPr>
          <p:cNvPr id="10" name="灯片编号占位符 5"/>
          <p:cNvSpPr>
            <a:spLocks noGrp="1"/>
          </p:cNvSpPr>
          <p:nvPr>
            <p:ph type="sldNum" sz="quarter" idx="12"/>
          </p:nvPr>
        </p:nvSpPr>
        <p:spPr/>
        <p:txBody>
          <a:bodyPr/>
          <a:lstStyle/>
          <a:p>
            <a:fld id="{F4FD42D0-0F20-464D-B793-1B725E64D099}" type="slidenum">
              <a:rPr lang="en-US" altLang="zh-CN"/>
              <a:pPr/>
              <a:t>16</a:t>
            </a:fld>
            <a:endParaRPr lang="en-US" altLang="zh-CN"/>
          </a:p>
        </p:txBody>
      </p:sp>
      <p:pic>
        <p:nvPicPr>
          <p:cNvPr id="141314" name="Picture 2"/>
          <p:cNvPicPr>
            <a:picLocks noChangeAspect="1" noChangeArrowheads="1"/>
          </p:cNvPicPr>
          <p:nvPr/>
        </p:nvPicPr>
        <p:blipFill>
          <a:blip r:embed="rId3" cstate="print"/>
          <a:srcRect/>
          <a:stretch>
            <a:fillRect/>
          </a:stretch>
        </p:blipFill>
        <p:spPr bwMode="auto">
          <a:xfrm>
            <a:off x="762000" y="1066800"/>
            <a:ext cx="7543800" cy="4900613"/>
          </a:xfrm>
          <a:prstGeom prst="rect">
            <a:avLst/>
          </a:prstGeom>
          <a:noFill/>
          <a:ln w="9525" algn="ctr">
            <a:noFill/>
            <a:miter lim="800000"/>
            <a:headEnd/>
            <a:tailEnd/>
          </a:ln>
          <a:effectLst/>
        </p:spPr>
      </p:pic>
      <p:sp>
        <p:nvSpPr>
          <p:cNvPr id="141315" name="Text Box 3"/>
          <p:cNvSpPr txBox="1">
            <a:spLocks noChangeArrowheads="1"/>
          </p:cNvSpPr>
          <p:nvPr/>
        </p:nvSpPr>
        <p:spPr bwMode="auto">
          <a:xfrm>
            <a:off x="1219200" y="0"/>
            <a:ext cx="5334000" cy="519113"/>
          </a:xfrm>
          <a:prstGeom prst="rect">
            <a:avLst/>
          </a:prstGeom>
          <a:noFill/>
          <a:ln w="9525" algn="ctr">
            <a:noFill/>
            <a:miter lim="800000"/>
            <a:headEnd/>
            <a:tailEnd/>
          </a:ln>
          <a:effectLst/>
        </p:spPr>
        <p:txBody>
          <a:bodyPr>
            <a:spAutoFit/>
          </a:bodyPr>
          <a:lstStyle/>
          <a:p>
            <a:pPr>
              <a:spcBef>
                <a:spcPct val="50000"/>
              </a:spcBef>
            </a:pPr>
            <a:r>
              <a:rPr lang="en-US" altLang="zh-CN" sz="2800" b="1">
                <a:latin typeface="Arial" pitchFamily="34" charset="0"/>
                <a:ea typeface="宋体" pitchFamily="2" charset="-122"/>
              </a:rPr>
              <a:t>A ‘successful’ bubble</a:t>
            </a:r>
          </a:p>
        </p:txBody>
      </p:sp>
      <p:sp>
        <p:nvSpPr>
          <p:cNvPr id="141316" name="Line 4"/>
          <p:cNvSpPr>
            <a:spLocks noChangeShapeType="1"/>
          </p:cNvSpPr>
          <p:nvPr/>
        </p:nvSpPr>
        <p:spPr bwMode="auto">
          <a:xfrm>
            <a:off x="381000" y="2286000"/>
            <a:ext cx="381000" cy="0"/>
          </a:xfrm>
          <a:prstGeom prst="line">
            <a:avLst/>
          </a:prstGeom>
          <a:noFill/>
          <a:ln w="57150">
            <a:solidFill>
              <a:schemeClr val="tx1"/>
            </a:solidFill>
            <a:round/>
            <a:headEnd/>
            <a:tailEnd type="triangle" w="med" len="med"/>
          </a:ln>
          <a:effectLst/>
        </p:spPr>
        <p:txBody>
          <a:bodyPr/>
          <a:lstStyle/>
          <a:p>
            <a:endParaRPr lang="zh-CN" altLang="en-US"/>
          </a:p>
        </p:txBody>
      </p:sp>
      <p:sp>
        <p:nvSpPr>
          <p:cNvPr id="141317" name="Text Box 5"/>
          <p:cNvSpPr txBox="1">
            <a:spLocks noChangeArrowheads="1"/>
          </p:cNvSpPr>
          <p:nvPr/>
        </p:nvSpPr>
        <p:spPr bwMode="auto">
          <a:xfrm>
            <a:off x="0" y="1828800"/>
            <a:ext cx="1066800" cy="366713"/>
          </a:xfrm>
          <a:prstGeom prst="rect">
            <a:avLst/>
          </a:prstGeom>
          <a:noFill/>
          <a:ln w="9525" algn="ctr">
            <a:noFill/>
            <a:miter lim="800000"/>
            <a:headEnd/>
            <a:tailEnd/>
          </a:ln>
          <a:effectLst/>
        </p:spPr>
        <p:txBody>
          <a:bodyPr>
            <a:spAutoFit/>
          </a:bodyPr>
          <a:lstStyle/>
          <a:p>
            <a:pPr algn="ctr">
              <a:spcBef>
                <a:spcPct val="50000"/>
              </a:spcBef>
            </a:pPr>
            <a:r>
              <a:rPr lang="en-US" altLang="zh-CN" b="1">
                <a:latin typeface="Arial" pitchFamily="34" charset="0"/>
                <a:ea typeface="宋体" pitchFamily="2" charset="-122"/>
              </a:rPr>
              <a:t>beam</a:t>
            </a:r>
          </a:p>
        </p:txBody>
      </p:sp>
      <p:sp>
        <p:nvSpPr>
          <p:cNvPr id="141318" name="Line 6"/>
          <p:cNvSpPr>
            <a:spLocks noChangeShapeType="1"/>
          </p:cNvSpPr>
          <p:nvPr/>
        </p:nvSpPr>
        <p:spPr bwMode="auto">
          <a:xfrm>
            <a:off x="3048000" y="914400"/>
            <a:ext cx="1600200" cy="0"/>
          </a:xfrm>
          <a:prstGeom prst="line">
            <a:avLst/>
          </a:prstGeom>
          <a:noFill/>
          <a:ln w="9525">
            <a:solidFill>
              <a:srgbClr val="000000"/>
            </a:solidFill>
            <a:round/>
            <a:headEnd type="triangle" w="med" len="med"/>
            <a:tailEnd type="triangle" w="med" len="med"/>
          </a:ln>
          <a:effectLst/>
        </p:spPr>
        <p:txBody>
          <a:bodyPr/>
          <a:lstStyle/>
          <a:p>
            <a:endParaRPr lang="zh-CN" altLang="en-US"/>
          </a:p>
        </p:txBody>
      </p:sp>
      <p:sp>
        <p:nvSpPr>
          <p:cNvPr id="141319" name="Text Box 7"/>
          <p:cNvSpPr txBox="1">
            <a:spLocks noChangeArrowheads="1"/>
          </p:cNvSpPr>
          <p:nvPr/>
        </p:nvSpPr>
        <p:spPr bwMode="auto">
          <a:xfrm>
            <a:off x="3200400" y="533400"/>
            <a:ext cx="1219200" cy="366713"/>
          </a:xfrm>
          <a:prstGeom prst="rect">
            <a:avLst/>
          </a:prstGeom>
          <a:noFill/>
          <a:ln w="9525" algn="ctr">
            <a:noFill/>
            <a:miter lim="800000"/>
            <a:headEnd/>
            <a:tailEnd/>
          </a:ln>
          <a:effectLst/>
        </p:spPr>
        <p:txBody>
          <a:bodyPr>
            <a:spAutoFit/>
          </a:bodyPr>
          <a:lstStyle/>
          <a:p>
            <a:pPr algn="ctr">
              <a:spcBef>
                <a:spcPct val="50000"/>
              </a:spcBef>
            </a:pPr>
            <a:r>
              <a:rPr lang="en-US" altLang="zh-CN" b="1">
                <a:latin typeface="Symbol" pitchFamily="18" charset="2"/>
                <a:ea typeface="宋体" pitchFamily="2" charset="-122"/>
              </a:rPr>
              <a:t>D</a:t>
            </a:r>
            <a:r>
              <a:rPr lang="en-US" altLang="zh-CN" b="1">
                <a:latin typeface="Arial" pitchFamily="34" charset="0"/>
                <a:ea typeface="宋体" pitchFamily="2" charset="-122"/>
              </a:rPr>
              <a:t>t=10 ms</a:t>
            </a:r>
          </a:p>
        </p:txBody>
      </p:sp>
      <p:sp>
        <p:nvSpPr>
          <p:cNvPr id="141320" name="Text Box 8"/>
          <p:cNvSpPr txBox="1">
            <a:spLocks noChangeArrowheads="1"/>
          </p:cNvSpPr>
          <p:nvPr/>
        </p:nvSpPr>
        <p:spPr bwMode="auto">
          <a:xfrm>
            <a:off x="762000" y="6019800"/>
            <a:ext cx="8001000" cy="457200"/>
          </a:xfrm>
          <a:prstGeom prst="rect">
            <a:avLst/>
          </a:prstGeom>
          <a:noFill/>
          <a:ln w="9525" algn="ctr">
            <a:noFill/>
            <a:miter lim="800000"/>
            <a:headEnd/>
            <a:tailEnd/>
          </a:ln>
          <a:effectLst/>
        </p:spPr>
        <p:txBody>
          <a:bodyPr>
            <a:spAutoFit/>
          </a:bodyPr>
          <a:lstStyle/>
          <a:p>
            <a:pPr algn="ctr">
              <a:spcBef>
                <a:spcPct val="50000"/>
              </a:spcBef>
            </a:pPr>
            <a:r>
              <a:rPr lang="en-US" altLang="zh-CN" sz="2400" b="1">
                <a:latin typeface="Arial" pitchFamily="34" charset="0"/>
                <a:ea typeface="宋体" pitchFamily="2" charset="-122"/>
              </a:rPr>
              <a:t>Dead time ~1-2 sec </a:t>
            </a:r>
            <a:r>
              <a:rPr lang="en-US" altLang="zh-CN" sz="2400" b="1">
                <a:latin typeface="Arial" pitchFamily="34" charset="0"/>
                <a:ea typeface="宋体" pitchFamily="2" charset="-122"/>
                <a:sym typeface="Symbol" pitchFamily="18" charset="2"/>
              </a:rPr>
              <a:t> detector for low count rates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a:t>K. E. Rehm, HIAS 2013</a:t>
            </a:r>
          </a:p>
        </p:txBody>
      </p:sp>
      <p:sp>
        <p:nvSpPr>
          <p:cNvPr id="6" name="灯片编号占位符 5"/>
          <p:cNvSpPr>
            <a:spLocks noGrp="1"/>
          </p:cNvSpPr>
          <p:nvPr>
            <p:ph type="sldNum" sz="quarter" idx="12"/>
          </p:nvPr>
        </p:nvSpPr>
        <p:spPr/>
        <p:txBody>
          <a:bodyPr/>
          <a:lstStyle/>
          <a:p>
            <a:fld id="{C8C6BDAE-6253-46C4-9AD6-E58AE2C9EEDC}" type="slidenum">
              <a:rPr lang="en-US" altLang="zh-CN"/>
              <a:pPr/>
              <a:t>17</a:t>
            </a:fld>
            <a:endParaRPr lang="en-US" altLang="zh-CN"/>
          </a:p>
        </p:txBody>
      </p:sp>
      <p:pic>
        <p:nvPicPr>
          <p:cNvPr id="483330" name="Picture 2"/>
          <p:cNvPicPr>
            <a:picLocks noChangeAspect="1" noChangeArrowheads="1"/>
          </p:cNvPicPr>
          <p:nvPr/>
        </p:nvPicPr>
        <p:blipFill>
          <a:blip r:embed="rId3" cstate="print"/>
          <a:srcRect/>
          <a:stretch>
            <a:fillRect/>
          </a:stretch>
        </p:blipFill>
        <p:spPr bwMode="auto">
          <a:xfrm>
            <a:off x="381000" y="1165225"/>
            <a:ext cx="8077200" cy="5692775"/>
          </a:xfrm>
          <a:prstGeom prst="rect">
            <a:avLst/>
          </a:prstGeom>
          <a:noFill/>
          <a:ln w="9525" algn="ctr">
            <a:noFill/>
            <a:miter lim="800000"/>
            <a:headEnd/>
            <a:tailEnd/>
          </a:ln>
          <a:effectLst/>
        </p:spPr>
      </p:pic>
      <p:sp>
        <p:nvSpPr>
          <p:cNvPr id="483331" name="Text Box 3"/>
          <p:cNvSpPr txBox="1">
            <a:spLocks noChangeArrowheads="1"/>
          </p:cNvSpPr>
          <p:nvPr/>
        </p:nvSpPr>
        <p:spPr bwMode="auto">
          <a:xfrm>
            <a:off x="1295400" y="0"/>
            <a:ext cx="6781800" cy="1066800"/>
          </a:xfrm>
          <a:prstGeom prst="rect">
            <a:avLst/>
          </a:prstGeom>
          <a:noFill/>
          <a:ln w="9525" algn="ctr">
            <a:noFill/>
            <a:miter lim="800000"/>
            <a:headEnd/>
            <a:tailEnd/>
          </a:ln>
          <a:effectLst/>
        </p:spPr>
        <p:txBody>
          <a:bodyPr>
            <a:spAutoFit/>
          </a:bodyPr>
          <a:lstStyle/>
          <a:p>
            <a:pPr algn="ctr">
              <a:spcBef>
                <a:spcPct val="50000"/>
              </a:spcBef>
            </a:pPr>
            <a:r>
              <a:rPr lang="en-US" altLang="zh-CN" sz="3200" b="1" u="sng">
                <a:latin typeface="Arial" pitchFamily="34" charset="0"/>
                <a:ea typeface="宋体" pitchFamily="2" charset="-122"/>
              </a:rPr>
              <a:t>Conditions for </a:t>
            </a:r>
            <a:r>
              <a:rPr lang="en-US" altLang="zh-CN" sz="3200" b="1" u="sng" baseline="30000">
                <a:latin typeface="Arial" pitchFamily="34" charset="0"/>
                <a:ea typeface="宋体" pitchFamily="2" charset="-122"/>
              </a:rPr>
              <a:t>19</a:t>
            </a:r>
            <a:r>
              <a:rPr lang="en-US" altLang="zh-CN" sz="3200" b="1" u="sng">
                <a:latin typeface="Arial" pitchFamily="34" charset="0"/>
                <a:ea typeface="宋体" pitchFamily="2" charset="-122"/>
              </a:rPr>
              <a:t>F(</a:t>
            </a:r>
            <a:r>
              <a:rPr lang="en-US" altLang="zh-CN" sz="3200" b="1" u="sng">
                <a:latin typeface="Symbol" pitchFamily="18" charset="2"/>
                <a:ea typeface="宋体" pitchFamily="2" charset="-122"/>
              </a:rPr>
              <a:t>g,a</a:t>
            </a:r>
            <a:r>
              <a:rPr lang="en-US" altLang="zh-CN" sz="3200" b="1" u="sng">
                <a:latin typeface="Arial" pitchFamily="34" charset="0"/>
                <a:ea typeface="宋体" pitchFamily="2" charset="-122"/>
              </a:rPr>
              <a:t>)</a:t>
            </a:r>
            <a:r>
              <a:rPr lang="en-US" altLang="zh-CN" sz="3200" b="1" u="sng" baseline="30000">
                <a:latin typeface="Arial" pitchFamily="34" charset="0"/>
                <a:ea typeface="宋体" pitchFamily="2" charset="-122"/>
              </a:rPr>
              <a:t>15</a:t>
            </a:r>
            <a:r>
              <a:rPr lang="en-US" altLang="zh-CN" sz="3200" b="1" u="sng">
                <a:latin typeface="Arial" pitchFamily="34" charset="0"/>
                <a:ea typeface="宋体" pitchFamily="2" charset="-122"/>
              </a:rPr>
              <a:t>N in C</a:t>
            </a:r>
            <a:r>
              <a:rPr lang="en-US" altLang="zh-CN" sz="3200" b="1" u="sng" baseline="-25000">
                <a:latin typeface="Arial" pitchFamily="34" charset="0"/>
                <a:ea typeface="宋体" pitchFamily="2" charset="-122"/>
              </a:rPr>
              <a:t>4</a:t>
            </a:r>
            <a:r>
              <a:rPr lang="en-US" altLang="zh-CN" sz="3200" b="1" u="sng">
                <a:latin typeface="Arial" pitchFamily="34" charset="0"/>
                <a:ea typeface="宋体" pitchFamily="2" charset="-122"/>
              </a:rPr>
              <a:t>F</a:t>
            </a:r>
            <a:r>
              <a:rPr lang="en-US" altLang="zh-CN" sz="3200" b="1" u="sng" baseline="-25000">
                <a:latin typeface="Arial" pitchFamily="34" charset="0"/>
                <a:ea typeface="宋体" pitchFamily="2" charset="-122"/>
              </a:rPr>
              <a:t>10 </a:t>
            </a:r>
            <a:r>
              <a:rPr lang="en-US" altLang="zh-CN" sz="3200" b="1" u="sng">
                <a:latin typeface="Arial" pitchFamily="34" charset="0"/>
                <a:ea typeface="宋体" pitchFamily="2" charset="-122"/>
              </a:rPr>
              <a:t>E</a:t>
            </a:r>
            <a:r>
              <a:rPr lang="en-US" altLang="zh-CN" sz="3200" b="1" u="sng" baseline="-25000">
                <a:latin typeface="Symbol" pitchFamily="18" charset="2"/>
                <a:ea typeface="宋体" pitchFamily="2" charset="-122"/>
              </a:rPr>
              <a:t>g</a:t>
            </a:r>
            <a:r>
              <a:rPr lang="en-US" altLang="zh-CN" sz="3200" b="1" u="sng">
                <a:latin typeface="Arial" pitchFamily="34" charset="0"/>
                <a:ea typeface="宋体" pitchFamily="2" charset="-122"/>
              </a:rPr>
              <a:t>=5-6 MeV</a:t>
            </a:r>
          </a:p>
        </p:txBody>
      </p:sp>
      <p:sp>
        <p:nvSpPr>
          <p:cNvPr id="483332" name="Text Box 4"/>
          <p:cNvSpPr txBox="1">
            <a:spLocks noChangeArrowheads="1"/>
          </p:cNvSpPr>
          <p:nvPr/>
        </p:nvSpPr>
        <p:spPr bwMode="auto">
          <a:xfrm>
            <a:off x="4572000" y="5105400"/>
            <a:ext cx="685800" cy="366713"/>
          </a:xfrm>
          <a:prstGeom prst="rect">
            <a:avLst/>
          </a:prstGeom>
          <a:noFill/>
          <a:ln w="9525">
            <a:noFill/>
            <a:miter lim="800000"/>
            <a:headEnd/>
            <a:tailEnd/>
          </a:ln>
          <a:effectLst/>
        </p:spPr>
        <p:txBody>
          <a:bodyPr>
            <a:spAutoFit/>
          </a:bodyPr>
          <a:lstStyle/>
          <a:p>
            <a:pPr eaLnBrk="0" hangingPunct="0">
              <a:spcBef>
                <a:spcPct val="50000"/>
              </a:spcBef>
            </a:pPr>
            <a:r>
              <a:rPr lang="en-US" altLang="zh-CN" b="1">
                <a:solidFill>
                  <a:srgbClr val="FF0000"/>
                </a:solidFill>
                <a:latin typeface="Arial" pitchFamily="34" charset="0"/>
                <a:ea typeface="宋体" pitchFamily="2" charset="-122"/>
              </a:rPr>
              <a:t>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页脚占位符 4"/>
          <p:cNvSpPr>
            <a:spLocks noGrp="1"/>
          </p:cNvSpPr>
          <p:nvPr>
            <p:ph type="ftr" sz="quarter" idx="11"/>
          </p:nvPr>
        </p:nvSpPr>
        <p:spPr/>
        <p:txBody>
          <a:bodyPr/>
          <a:lstStyle/>
          <a:p>
            <a:r>
              <a:rPr lang="en-US" altLang="zh-CN"/>
              <a:t>K. E. Rehm, HIAS 2013</a:t>
            </a:r>
          </a:p>
        </p:txBody>
      </p:sp>
      <p:sp>
        <p:nvSpPr>
          <p:cNvPr id="23" name="灯片编号占位符 5"/>
          <p:cNvSpPr>
            <a:spLocks noGrp="1"/>
          </p:cNvSpPr>
          <p:nvPr>
            <p:ph type="sldNum" sz="quarter" idx="12"/>
          </p:nvPr>
        </p:nvSpPr>
        <p:spPr/>
        <p:txBody>
          <a:bodyPr/>
          <a:lstStyle/>
          <a:p>
            <a:fld id="{F66B230C-4A44-4DD0-83C0-57C695ECA71C}" type="slidenum">
              <a:rPr lang="en-US" altLang="zh-CN"/>
              <a:pPr/>
              <a:t>18</a:t>
            </a:fld>
            <a:endParaRPr lang="en-US" altLang="zh-CN"/>
          </a:p>
        </p:txBody>
      </p:sp>
      <p:sp>
        <p:nvSpPr>
          <p:cNvPr id="143362" name="Line 2"/>
          <p:cNvSpPr>
            <a:spLocks noChangeShapeType="1"/>
          </p:cNvSpPr>
          <p:nvPr/>
        </p:nvSpPr>
        <p:spPr bwMode="auto">
          <a:xfrm>
            <a:off x="2803525" y="1143000"/>
            <a:ext cx="0" cy="4572000"/>
          </a:xfrm>
          <a:prstGeom prst="line">
            <a:avLst/>
          </a:prstGeom>
          <a:noFill/>
          <a:ln w="9525">
            <a:solidFill>
              <a:schemeClr val="tx1"/>
            </a:solidFill>
            <a:round/>
            <a:headEnd/>
            <a:tailEnd/>
          </a:ln>
          <a:effectLst/>
        </p:spPr>
        <p:txBody>
          <a:bodyPr/>
          <a:lstStyle/>
          <a:p>
            <a:endParaRPr lang="zh-CN" altLang="en-US"/>
          </a:p>
        </p:txBody>
      </p:sp>
      <p:sp>
        <p:nvSpPr>
          <p:cNvPr id="143363" name="Line 3"/>
          <p:cNvSpPr>
            <a:spLocks noChangeShapeType="1"/>
          </p:cNvSpPr>
          <p:nvPr/>
        </p:nvSpPr>
        <p:spPr bwMode="auto">
          <a:xfrm>
            <a:off x="3124200" y="1143000"/>
            <a:ext cx="0" cy="4572000"/>
          </a:xfrm>
          <a:prstGeom prst="line">
            <a:avLst/>
          </a:prstGeom>
          <a:noFill/>
          <a:ln w="9525">
            <a:solidFill>
              <a:schemeClr val="tx1"/>
            </a:solidFill>
            <a:round/>
            <a:headEnd/>
            <a:tailEnd/>
          </a:ln>
          <a:effectLst/>
        </p:spPr>
        <p:txBody>
          <a:bodyPr/>
          <a:lstStyle/>
          <a:p>
            <a:endParaRPr lang="zh-CN" altLang="en-US"/>
          </a:p>
        </p:txBody>
      </p:sp>
      <p:pic>
        <p:nvPicPr>
          <p:cNvPr id="143364" name="Picture 7" descr="DSC04562.JPG"/>
          <p:cNvPicPr>
            <a:picLocks noChangeAspect="1"/>
          </p:cNvPicPr>
          <p:nvPr/>
        </p:nvPicPr>
        <p:blipFill>
          <a:blip r:embed="rId3" cstate="print"/>
          <a:srcRect t="30275" b="20184"/>
          <a:stretch>
            <a:fillRect/>
          </a:stretch>
        </p:blipFill>
        <p:spPr bwMode="auto">
          <a:xfrm>
            <a:off x="3810000" y="1219200"/>
            <a:ext cx="2076450" cy="1371600"/>
          </a:xfrm>
          <a:prstGeom prst="rect">
            <a:avLst/>
          </a:prstGeom>
          <a:noFill/>
          <a:ln w="9525">
            <a:noFill/>
            <a:miter lim="800000"/>
            <a:headEnd/>
            <a:tailEnd/>
          </a:ln>
        </p:spPr>
      </p:pic>
      <p:sp>
        <p:nvSpPr>
          <p:cNvPr id="143365" name="Line 5"/>
          <p:cNvSpPr>
            <a:spLocks noChangeShapeType="1"/>
          </p:cNvSpPr>
          <p:nvPr/>
        </p:nvSpPr>
        <p:spPr bwMode="auto">
          <a:xfrm>
            <a:off x="2438400" y="1524000"/>
            <a:ext cx="381000" cy="0"/>
          </a:xfrm>
          <a:prstGeom prst="line">
            <a:avLst/>
          </a:prstGeom>
          <a:noFill/>
          <a:ln w="76200">
            <a:solidFill>
              <a:srgbClr val="FF0000"/>
            </a:solidFill>
            <a:round/>
            <a:headEnd/>
            <a:tailEnd type="triangle" w="med" len="med"/>
          </a:ln>
          <a:effectLst/>
        </p:spPr>
        <p:txBody>
          <a:bodyPr/>
          <a:lstStyle/>
          <a:p>
            <a:endParaRPr lang="zh-CN" altLang="en-US"/>
          </a:p>
        </p:txBody>
      </p:sp>
      <p:sp>
        <p:nvSpPr>
          <p:cNvPr id="143366" name="Line 6"/>
          <p:cNvSpPr>
            <a:spLocks noChangeShapeType="1"/>
          </p:cNvSpPr>
          <p:nvPr/>
        </p:nvSpPr>
        <p:spPr bwMode="auto">
          <a:xfrm flipH="1">
            <a:off x="3124200" y="1524000"/>
            <a:ext cx="381000" cy="0"/>
          </a:xfrm>
          <a:prstGeom prst="line">
            <a:avLst/>
          </a:prstGeom>
          <a:noFill/>
          <a:ln w="76200">
            <a:solidFill>
              <a:srgbClr val="FF0000"/>
            </a:solidFill>
            <a:round/>
            <a:headEnd/>
            <a:tailEnd type="triangle" w="med" len="med"/>
          </a:ln>
          <a:effectLst/>
        </p:spPr>
        <p:txBody>
          <a:bodyPr/>
          <a:lstStyle/>
          <a:p>
            <a:endParaRPr lang="zh-CN" altLang="en-US"/>
          </a:p>
        </p:txBody>
      </p:sp>
      <p:sp>
        <p:nvSpPr>
          <p:cNvPr id="143367" name="Text Box 7"/>
          <p:cNvSpPr txBox="1">
            <a:spLocks noChangeArrowheads="1"/>
          </p:cNvSpPr>
          <p:nvPr/>
        </p:nvSpPr>
        <p:spPr bwMode="auto">
          <a:xfrm>
            <a:off x="1295400" y="762000"/>
            <a:ext cx="1371600" cy="641350"/>
          </a:xfrm>
          <a:prstGeom prst="rect">
            <a:avLst/>
          </a:prstGeom>
          <a:noFill/>
          <a:ln w="9525" algn="ctr">
            <a:noFill/>
            <a:miter lim="800000"/>
            <a:headEnd/>
            <a:tailEnd/>
          </a:ln>
          <a:effectLst/>
        </p:spPr>
        <p:txBody>
          <a:bodyPr>
            <a:spAutoFit/>
          </a:bodyPr>
          <a:lstStyle/>
          <a:p>
            <a:pPr algn="ctr">
              <a:spcBef>
                <a:spcPct val="50000"/>
              </a:spcBef>
            </a:pPr>
            <a:r>
              <a:rPr lang="en-US" altLang="zh-CN" b="1">
                <a:solidFill>
                  <a:srgbClr val="FF0000"/>
                </a:solidFill>
                <a:latin typeface="Arial" pitchFamily="34" charset="0"/>
                <a:ea typeface="宋体" pitchFamily="2" charset="-122"/>
              </a:rPr>
              <a:t>Cu collimator</a:t>
            </a:r>
          </a:p>
        </p:txBody>
      </p:sp>
      <p:sp>
        <p:nvSpPr>
          <p:cNvPr id="143368" name="Text Box 8"/>
          <p:cNvSpPr txBox="1">
            <a:spLocks noChangeArrowheads="1"/>
          </p:cNvSpPr>
          <p:nvPr/>
        </p:nvSpPr>
        <p:spPr bwMode="auto">
          <a:xfrm>
            <a:off x="4495800" y="5410200"/>
            <a:ext cx="1295400" cy="366713"/>
          </a:xfrm>
          <a:prstGeom prst="rect">
            <a:avLst/>
          </a:prstGeom>
          <a:noFill/>
          <a:ln w="9525" algn="ctr">
            <a:noFill/>
            <a:miter lim="800000"/>
            <a:headEnd/>
            <a:tailEnd/>
          </a:ln>
          <a:effectLst/>
        </p:spPr>
        <p:txBody>
          <a:bodyPr>
            <a:spAutoFit/>
          </a:bodyPr>
          <a:lstStyle/>
          <a:p>
            <a:pPr algn="ctr">
              <a:spcBef>
                <a:spcPct val="50000"/>
              </a:spcBef>
            </a:pPr>
            <a:r>
              <a:rPr lang="en-US" altLang="zh-CN" b="1">
                <a:solidFill>
                  <a:srgbClr val="FF0000"/>
                </a:solidFill>
                <a:latin typeface="Arial" pitchFamily="34" charset="0"/>
                <a:ea typeface="宋体" pitchFamily="2" charset="-122"/>
              </a:rPr>
              <a:t>Camera-1’</a:t>
            </a:r>
          </a:p>
        </p:txBody>
      </p:sp>
      <p:sp>
        <p:nvSpPr>
          <p:cNvPr id="143369" name="Text Box 9"/>
          <p:cNvSpPr txBox="1">
            <a:spLocks noChangeArrowheads="1"/>
          </p:cNvSpPr>
          <p:nvPr/>
        </p:nvSpPr>
        <p:spPr bwMode="auto">
          <a:xfrm>
            <a:off x="4343400" y="3810000"/>
            <a:ext cx="1295400" cy="366713"/>
          </a:xfrm>
          <a:prstGeom prst="rect">
            <a:avLst/>
          </a:prstGeom>
          <a:noFill/>
          <a:ln w="9525" algn="ctr">
            <a:noFill/>
            <a:miter lim="800000"/>
            <a:headEnd/>
            <a:tailEnd/>
          </a:ln>
          <a:effectLst/>
        </p:spPr>
        <p:txBody>
          <a:bodyPr>
            <a:spAutoFit/>
          </a:bodyPr>
          <a:lstStyle/>
          <a:p>
            <a:pPr algn="ctr">
              <a:spcBef>
                <a:spcPct val="50000"/>
              </a:spcBef>
            </a:pPr>
            <a:r>
              <a:rPr lang="en-US" altLang="zh-CN" b="1">
                <a:solidFill>
                  <a:srgbClr val="0000FF"/>
                </a:solidFill>
                <a:latin typeface="Arial" pitchFamily="34" charset="0"/>
                <a:ea typeface="宋体" pitchFamily="2" charset="-122"/>
              </a:rPr>
              <a:t>Camera-2’</a:t>
            </a:r>
          </a:p>
        </p:txBody>
      </p:sp>
      <p:pic>
        <p:nvPicPr>
          <p:cNvPr id="143370" name="Picture 10" descr="bubble2"/>
          <p:cNvPicPr>
            <a:picLocks noChangeAspect="1" noChangeArrowheads="1"/>
          </p:cNvPicPr>
          <p:nvPr/>
        </p:nvPicPr>
        <p:blipFill>
          <a:blip r:embed="rId4" cstate="print"/>
          <a:srcRect/>
          <a:stretch>
            <a:fillRect/>
          </a:stretch>
        </p:blipFill>
        <p:spPr bwMode="auto">
          <a:xfrm>
            <a:off x="5943600" y="609600"/>
            <a:ext cx="2895600" cy="5597525"/>
          </a:xfrm>
          <a:prstGeom prst="rect">
            <a:avLst/>
          </a:prstGeom>
          <a:noFill/>
        </p:spPr>
      </p:pic>
      <p:sp>
        <p:nvSpPr>
          <p:cNvPr id="143371" name="Line 11"/>
          <p:cNvSpPr>
            <a:spLocks noChangeShapeType="1"/>
          </p:cNvSpPr>
          <p:nvPr/>
        </p:nvSpPr>
        <p:spPr bwMode="auto">
          <a:xfrm flipV="1">
            <a:off x="5181600" y="4800600"/>
            <a:ext cx="1676400" cy="533400"/>
          </a:xfrm>
          <a:prstGeom prst="line">
            <a:avLst/>
          </a:prstGeom>
          <a:noFill/>
          <a:ln w="9525">
            <a:solidFill>
              <a:srgbClr val="FF0000"/>
            </a:solidFill>
            <a:round/>
            <a:headEnd/>
            <a:tailEnd type="triangle" w="med" len="med"/>
          </a:ln>
          <a:effectLst/>
        </p:spPr>
        <p:txBody>
          <a:bodyPr/>
          <a:lstStyle/>
          <a:p>
            <a:endParaRPr lang="zh-CN" altLang="en-US"/>
          </a:p>
        </p:txBody>
      </p:sp>
      <p:sp>
        <p:nvSpPr>
          <p:cNvPr id="143372" name="Line 12"/>
          <p:cNvSpPr>
            <a:spLocks noChangeShapeType="1"/>
          </p:cNvSpPr>
          <p:nvPr/>
        </p:nvSpPr>
        <p:spPr bwMode="auto">
          <a:xfrm flipV="1">
            <a:off x="5029200" y="2362200"/>
            <a:ext cx="1295400" cy="1447800"/>
          </a:xfrm>
          <a:prstGeom prst="line">
            <a:avLst/>
          </a:prstGeom>
          <a:noFill/>
          <a:ln w="9525">
            <a:solidFill>
              <a:srgbClr val="0000FF"/>
            </a:solidFill>
            <a:round/>
            <a:headEnd/>
            <a:tailEnd type="triangle" w="med" len="med"/>
          </a:ln>
          <a:effectLst/>
        </p:spPr>
        <p:txBody>
          <a:bodyPr/>
          <a:lstStyle/>
          <a:p>
            <a:endParaRPr lang="zh-CN" altLang="en-US"/>
          </a:p>
        </p:txBody>
      </p:sp>
      <p:sp>
        <p:nvSpPr>
          <p:cNvPr id="143373" name="Text Box 13"/>
          <p:cNvSpPr txBox="1">
            <a:spLocks noChangeArrowheads="1"/>
          </p:cNvSpPr>
          <p:nvPr/>
        </p:nvSpPr>
        <p:spPr bwMode="auto">
          <a:xfrm>
            <a:off x="228600" y="152400"/>
            <a:ext cx="5257800" cy="519113"/>
          </a:xfrm>
          <a:prstGeom prst="rect">
            <a:avLst/>
          </a:prstGeom>
          <a:noFill/>
          <a:ln w="9525" algn="ctr">
            <a:noFill/>
            <a:miter lim="800000"/>
            <a:headEnd/>
            <a:tailEnd/>
          </a:ln>
          <a:effectLst/>
        </p:spPr>
        <p:txBody>
          <a:bodyPr>
            <a:spAutoFit/>
          </a:bodyPr>
          <a:lstStyle/>
          <a:p>
            <a:pPr algn="ctr">
              <a:spcBef>
                <a:spcPct val="50000"/>
              </a:spcBef>
            </a:pPr>
            <a:r>
              <a:rPr lang="en-US" altLang="zh-CN" sz="2800" b="1" u="sng">
                <a:latin typeface="Arial" pitchFamily="34" charset="0"/>
                <a:ea typeface="宋体" pitchFamily="2" charset="-122"/>
              </a:rPr>
              <a:t>Position sensitivity in 3D</a:t>
            </a:r>
          </a:p>
        </p:txBody>
      </p:sp>
      <p:sp>
        <p:nvSpPr>
          <p:cNvPr id="143374" name="Text Box 14"/>
          <p:cNvSpPr txBox="1">
            <a:spLocks noChangeArrowheads="1"/>
          </p:cNvSpPr>
          <p:nvPr/>
        </p:nvSpPr>
        <p:spPr bwMode="auto">
          <a:xfrm>
            <a:off x="4343400" y="5867400"/>
            <a:ext cx="1447800" cy="392113"/>
          </a:xfrm>
          <a:prstGeom prst="rect">
            <a:avLst/>
          </a:prstGeom>
          <a:noFill/>
          <a:ln w="25400" algn="ctr">
            <a:solidFill>
              <a:schemeClr val="tx1"/>
            </a:solidFill>
            <a:miter lim="800000"/>
            <a:headEnd/>
            <a:tailEnd/>
          </a:ln>
          <a:effectLst/>
        </p:spPr>
        <p:txBody>
          <a:bodyPr>
            <a:spAutoFit/>
          </a:bodyPr>
          <a:lstStyle/>
          <a:p>
            <a:pPr algn="ctr">
              <a:spcBef>
                <a:spcPct val="50000"/>
              </a:spcBef>
            </a:pPr>
            <a:r>
              <a:rPr lang="en-US" altLang="zh-CN" b="1">
                <a:latin typeface="Symbol" pitchFamily="18" charset="2"/>
                <a:ea typeface="宋体" pitchFamily="2" charset="-122"/>
              </a:rPr>
              <a:t>D</a:t>
            </a:r>
            <a:r>
              <a:rPr lang="en-US" altLang="zh-CN" b="1">
                <a:latin typeface="Arial" pitchFamily="34" charset="0"/>
                <a:ea typeface="宋体" pitchFamily="2" charset="-122"/>
              </a:rPr>
              <a:t>x &lt; 1 mm</a:t>
            </a:r>
          </a:p>
        </p:txBody>
      </p:sp>
      <p:grpSp>
        <p:nvGrpSpPr>
          <p:cNvPr id="2" name="Group 15"/>
          <p:cNvGrpSpPr>
            <a:grpSpLocks/>
          </p:cNvGrpSpPr>
          <p:nvPr/>
        </p:nvGrpSpPr>
        <p:grpSpPr bwMode="auto">
          <a:xfrm>
            <a:off x="0" y="3733800"/>
            <a:ext cx="3962400" cy="2341563"/>
            <a:chOff x="1584" y="2064"/>
            <a:chExt cx="3312" cy="2276"/>
          </a:xfrm>
        </p:grpSpPr>
        <p:pic>
          <p:nvPicPr>
            <p:cNvPr id="143376" name="Picture 15" descr="detectorACADblue.jpg"/>
            <p:cNvPicPr>
              <a:picLocks noChangeAspect="1"/>
            </p:cNvPicPr>
            <p:nvPr/>
          </p:nvPicPr>
          <p:blipFill>
            <a:blip r:embed="rId5" cstate="print"/>
            <a:srcRect r="8952"/>
            <a:stretch>
              <a:fillRect/>
            </a:stretch>
          </p:blipFill>
          <p:spPr bwMode="auto">
            <a:xfrm>
              <a:off x="1584" y="2064"/>
              <a:ext cx="2256" cy="1974"/>
            </a:xfrm>
            <a:prstGeom prst="rect">
              <a:avLst/>
            </a:prstGeom>
            <a:noFill/>
            <a:ln w="9525">
              <a:noFill/>
              <a:miter lim="800000"/>
              <a:headEnd/>
              <a:tailEnd/>
            </a:ln>
          </p:spPr>
        </p:pic>
        <p:sp>
          <p:nvSpPr>
            <p:cNvPr id="143377" name="Text Box 17"/>
            <p:cNvSpPr txBox="1">
              <a:spLocks noChangeArrowheads="1"/>
            </p:cNvSpPr>
            <p:nvPr/>
          </p:nvSpPr>
          <p:spPr bwMode="auto">
            <a:xfrm>
              <a:off x="3071" y="3983"/>
              <a:ext cx="1825" cy="357"/>
            </a:xfrm>
            <a:prstGeom prst="rect">
              <a:avLst/>
            </a:prstGeom>
            <a:noFill/>
            <a:ln w="9525" algn="ctr">
              <a:noFill/>
              <a:miter lim="800000"/>
              <a:headEnd/>
              <a:tailEnd/>
            </a:ln>
            <a:effectLst/>
          </p:spPr>
          <p:txBody>
            <a:bodyPr>
              <a:spAutoFit/>
            </a:bodyPr>
            <a:lstStyle/>
            <a:p>
              <a:pPr algn="ctr">
                <a:spcBef>
                  <a:spcPct val="50000"/>
                </a:spcBef>
              </a:pPr>
              <a:r>
                <a:rPr lang="en-US" altLang="zh-CN" b="1">
                  <a:solidFill>
                    <a:srgbClr val="FF0000"/>
                  </a:solidFill>
                  <a:latin typeface="Arial" pitchFamily="34" charset="0"/>
                  <a:ea typeface="宋体" pitchFamily="2" charset="-122"/>
                </a:rPr>
                <a:t>2 fast cameras</a:t>
              </a:r>
            </a:p>
          </p:txBody>
        </p:sp>
        <p:sp>
          <p:nvSpPr>
            <p:cNvPr id="143378" name="Line 18"/>
            <p:cNvSpPr>
              <a:spLocks noChangeShapeType="1"/>
            </p:cNvSpPr>
            <p:nvPr/>
          </p:nvSpPr>
          <p:spPr bwMode="auto">
            <a:xfrm flipH="1" flipV="1">
              <a:off x="2160" y="3264"/>
              <a:ext cx="1200" cy="864"/>
            </a:xfrm>
            <a:prstGeom prst="line">
              <a:avLst/>
            </a:prstGeom>
            <a:noFill/>
            <a:ln w="9525">
              <a:solidFill>
                <a:srgbClr val="FF0000"/>
              </a:solidFill>
              <a:round/>
              <a:headEnd/>
              <a:tailEnd type="triangle" w="med" len="med"/>
            </a:ln>
            <a:effectLst/>
          </p:spPr>
          <p:txBody>
            <a:bodyPr/>
            <a:lstStyle/>
            <a:p>
              <a:endParaRPr lang="zh-CN" altLang="en-US"/>
            </a:p>
          </p:txBody>
        </p:sp>
        <p:sp>
          <p:nvSpPr>
            <p:cNvPr id="143379" name="Line 19"/>
            <p:cNvSpPr>
              <a:spLocks noChangeShapeType="1"/>
            </p:cNvSpPr>
            <p:nvPr/>
          </p:nvSpPr>
          <p:spPr bwMode="auto">
            <a:xfrm flipV="1">
              <a:off x="3408" y="3072"/>
              <a:ext cx="288" cy="1008"/>
            </a:xfrm>
            <a:prstGeom prst="line">
              <a:avLst/>
            </a:prstGeom>
            <a:noFill/>
            <a:ln w="9525">
              <a:solidFill>
                <a:srgbClr val="FF0000"/>
              </a:solidFill>
              <a:round/>
              <a:headEnd/>
              <a:tailEnd type="triangle" w="med" len="med"/>
            </a:ln>
            <a:effectLst/>
          </p:spPr>
          <p:txBody>
            <a:bodyPr/>
            <a:lstStyle/>
            <a:p>
              <a:endParaRPr lang="zh-CN" altLang="en-US"/>
            </a:p>
          </p:txBody>
        </p:sp>
      </p:grpSp>
      <p:sp>
        <p:nvSpPr>
          <p:cNvPr id="143380" name="Oval 20"/>
          <p:cNvSpPr>
            <a:spLocks noChangeArrowheads="1"/>
          </p:cNvSpPr>
          <p:nvPr/>
        </p:nvSpPr>
        <p:spPr bwMode="auto">
          <a:xfrm>
            <a:off x="2514600" y="3505200"/>
            <a:ext cx="838200" cy="838200"/>
          </a:xfrm>
          <a:prstGeom prst="ellipse">
            <a:avLst/>
          </a:prstGeom>
          <a:noFill/>
          <a:ln w="38100" algn="ctr">
            <a:solidFill>
              <a:srgbClr val="0000FF"/>
            </a:solidFill>
            <a:round/>
            <a:headEnd/>
            <a:tailEnd/>
          </a:ln>
          <a:effectLst/>
        </p:spPr>
        <p:txBody>
          <a:bodyPr wrap="none" anchor="ctr"/>
          <a:lstStyle/>
          <a:p>
            <a:endParaRPr lang="zh-CN" altLang="en-US"/>
          </a:p>
        </p:txBody>
      </p:sp>
      <p:sp>
        <p:nvSpPr>
          <p:cNvPr id="143381" name="Line 21"/>
          <p:cNvSpPr>
            <a:spLocks noChangeShapeType="1"/>
          </p:cNvSpPr>
          <p:nvPr/>
        </p:nvSpPr>
        <p:spPr bwMode="auto">
          <a:xfrm flipV="1">
            <a:off x="1676400" y="4191000"/>
            <a:ext cx="914400" cy="762000"/>
          </a:xfrm>
          <a:prstGeom prst="line">
            <a:avLst/>
          </a:prstGeom>
          <a:noFill/>
          <a:ln w="9525">
            <a:solidFill>
              <a:srgbClr val="3333FF"/>
            </a:solidFill>
            <a:round/>
            <a:headEnd type="triangle" w="med" len="med"/>
            <a:tailEnd type="triangle" w="med" len="med"/>
          </a:ln>
          <a:effectLst/>
        </p:spPr>
        <p:txBody>
          <a:bodyPr/>
          <a:lstStyle/>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4"/>
          <p:cNvSpPr>
            <a:spLocks noGrp="1"/>
          </p:cNvSpPr>
          <p:nvPr>
            <p:ph type="ftr" sz="quarter" idx="11"/>
          </p:nvPr>
        </p:nvSpPr>
        <p:spPr/>
        <p:txBody>
          <a:bodyPr/>
          <a:lstStyle/>
          <a:p>
            <a:r>
              <a:rPr lang="en-US" altLang="zh-CN"/>
              <a:t>K. E. Rehm, HIAS 2013</a:t>
            </a:r>
          </a:p>
        </p:txBody>
      </p:sp>
      <p:sp>
        <p:nvSpPr>
          <p:cNvPr id="10" name="灯片编号占位符 5"/>
          <p:cNvSpPr>
            <a:spLocks noGrp="1"/>
          </p:cNvSpPr>
          <p:nvPr>
            <p:ph type="sldNum" sz="quarter" idx="12"/>
          </p:nvPr>
        </p:nvSpPr>
        <p:spPr/>
        <p:txBody>
          <a:bodyPr/>
          <a:lstStyle/>
          <a:p>
            <a:fld id="{53BD17D8-1616-4A89-B1FB-160086FB0DB8}" type="slidenum">
              <a:rPr lang="en-US" altLang="zh-CN"/>
              <a:pPr/>
              <a:t>19</a:t>
            </a:fld>
            <a:endParaRPr lang="en-US" altLang="zh-CN"/>
          </a:p>
        </p:txBody>
      </p:sp>
      <p:sp>
        <p:nvSpPr>
          <p:cNvPr id="145410" name="Rectangle 2"/>
          <p:cNvSpPr>
            <a:spLocks noGrp="1" noChangeArrowheads="1"/>
          </p:cNvSpPr>
          <p:nvPr>
            <p:ph type="title"/>
          </p:nvPr>
        </p:nvSpPr>
        <p:spPr>
          <a:xfrm>
            <a:off x="0" y="274638"/>
            <a:ext cx="8686800" cy="1143000"/>
          </a:xfrm>
        </p:spPr>
        <p:txBody>
          <a:bodyPr>
            <a:normAutofit fontScale="90000"/>
          </a:bodyPr>
          <a:lstStyle/>
          <a:p>
            <a:r>
              <a:rPr lang="en-US" altLang="zh-CN">
                <a:ea typeface="宋体" pitchFamily="2" charset="-122"/>
              </a:rPr>
              <a:t>Theoretical spectrum of </a:t>
            </a:r>
            <a:r>
              <a:rPr lang="en-US" altLang="zh-CN" baseline="30000">
                <a:ea typeface="宋体" pitchFamily="2" charset="-122"/>
              </a:rPr>
              <a:t>19</a:t>
            </a:r>
            <a:r>
              <a:rPr lang="en-US" altLang="zh-CN">
                <a:ea typeface="宋体" pitchFamily="2" charset="-122"/>
              </a:rPr>
              <a:t>F(</a:t>
            </a:r>
            <a:r>
              <a:rPr lang="en-US" altLang="zh-CN">
                <a:latin typeface="Symbol" pitchFamily="18" charset="2"/>
                <a:ea typeface="宋体" pitchFamily="2" charset="-122"/>
              </a:rPr>
              <a:t>g,a</a:t>
            </a:r>
            <a:r>
              <a:rPr lang="en-US" altLang="zh-CN">
                <a:ea typeface="宋体" pitchFamily="2" charset="-122"/>
              </a:rPr>
              <a:t>)</a:t>
            </a:r>
            <a:r>
              <a:rPr lang="en-US" altLang="zh-CN" baseline="30000">
                <a:ea typeface="宋体" pitchFamily="2" charset="-122"/>
              </a:rPr>
              <a:t>15</a:t>
            </a:r>
            <a:r>
              <a:rPr lang="en-US" altLang="zh-CN">
                <a:ea typeface="宋体" pitchFamily="2" charset="-122"/>
              </a:rPr>
              <a:t>N from Breit-Wigner</a:t>
            </a:r>
          </a:p>
        </p:txBody>
      </p:sp>
      <p:pic>
        <p:nvPicPr>
          <p:cNvPr id="145411" name="Picture 3"/>
          <p:cNvPicPr>
            <a:picLocks noChangeAspect="1" noChangeArrowheads="1"/>
          </p:cNvPicPr>
          <p:nvPr/>
        </p:nvPicPr>
        <p:blipFill>
          <a:blip r:embed="rId3" cstate="print"/>
          <a:srcRect/>
          <a:stretch>
            <a:fillRect/>
          </a:stretch>
        </p:blipFill>
        <p:spPr bwMode="auto">
          <a:xfrm>
            <a:off x="990600" y="838200"/>
            <a:ext cx="7848600" cy="5568950"/>
          </a:xfrm>
          <a:prstGeom prst="rect">
            <a:avLst/>
          </a:prstGeom>
          <a:noFill/>
          <a:ln w="9525" algn="ctr">
            <a:noFill/>
            <a:miter lim="800000"/>
            <a:headEnd/>
            <a:tailEnd/>
          </a:ln>
          <a:effectLst/>
        </p:spPr>
      </p:pic>
      <p:pic>
        <p:nvPicPr>
          <p:cNvPr id="145412" name="Picture 4"/>
          <p:cNvPicPr>
            <a:picLocks noChangeAspect="1" noChangeArrowheads="1"/>
          </p:cNvPicPr>
          <p:nvPr/>
        </p:nvPicPr>
        <p:blipFill>
          <a:blip r:embed="rId4" cstate="print"/>
          <a:srcRect l="56075" t="52312" r="12149" b="14594"/>
          <a:stretch>
            <a:fillRect/>
          </a:stretch>
        </p:blipFill>
        <p:spPr bwMode="auto">
          <a:xfrm>
            <a:off x="5257800" y="1143000"/>
            <a:ext cx="2590800" cy="1828800"/>
          </a:xfrm>
          <a:prstGeom prst="rect">
            <a:avLst/>
          </a:prstGeom>
          <a:noFill/>
          <a:ln w="9525" algn="ctr">
            <a:noFill/>
            <a:miter lim="800000"/>
            <a:headEnd/>
            <a:tailEnd/>
          </a:ln>
          <a:effectLst/>
        </p:spPr>
      </p:pic>
      <p:sp>
        <p:nvSpPr>
          <p:cNvPr id="145413" name="Line 5"/>
          <p:cNvSpPr>
            <a:spLocks noChangeShapeType="1"/>
          </p:cNvSpPr>
          <p:nvPr/>
        </p:nvSpPr>
        <p:spPr bwMode="auto">
          <a:xfrm>
            <a:off x="3200400" y="2133600"/>
            <a:ext cx="457200" cy="0"/>
          </a:xfrm>
          <a:prstGeom prst="line">
            <a:avLst/>
          </a:prstGeom>
          <a:noFill/>
          <a:ln w="9525">
            <a:solidFill>
              <a:schemeClr val="tx1"/>
            </a:solidFill>
            <a:round/>
            <a:headEnd/>
            <a:tailEnd type="triangle" w="med" len="med"/>
          </a:ln>
          <a:effectLst/>
        </p:spPr>
        <p:txBody>
          <a:bodyPr/>
          <a:lstStyle/>
          <a:p>
            <a:endParaRPr lang="zh-CN" altLang="en-US"/>
          </a:p>
        </p:txBody>
      </p:sp>
      <p:sp>
        <p:nvSpPr>
          <p:cNvPr id="145414" name="Line 6"/>
          <p:cNvSpPr>
            <a:spLocks noChangeShapeType="1"/>
          </p:cNvSpPr>
          <p:nvPr/>
        </p:nvSpPr>
        <p:spPr bwMode="auto">
          <a:xfrm flipH="1">
            <a:off x="3733800" y="2133600"/>
            <a:ext cx="457200" cy="0"/>
          </a:xfrm>
          <a:prstGeom prst="line">
            <a:avLst/>
          </a:prstGeom>
          <a:noFill/>
          <a:ln w="9525">
            <a:solidFill>
              <a:schemeClr val="tx1"/>
            </a:solidFill>
            <a:round/>
            <a:headEnd/>
            <a:tailEnd type="triangle" w="med" len="med"/>
          </a:ln>
          <a:effectLst/>
        </p:spPr>
        <p:txBody>
          <a:bodyPr/>
          <a:lstStyle/>
          <a:p>
            <a:endParaRPr lang="zh-CN" altLang="en-US"/>
          </a:p>
        </p:txBody>
      </p:sp>
      <p:sp>
        <p:nvSpPr>
          <p:cNvPr id="145415" name="Text Box 7"/>
          <p:cNvSpPr txBox="1">
            <a:spLocks noChangeArrowheads="1"/>
          </p:cNvSpPr>
          <p:nvPr/>
        </p:nvSpPr>
        <p:spPr bwMode="auto">
          <a:xfrm>
            <a:off x="2133600" y="1828800"/>
            <a:ext cx="1295400" cy="366713"/>
          </a:xfrm>
          <a:prstGeom prst="rect">
            <a:avLst/>
          </a:prstGeom>
          <a:noFill/>
          <a:ln w="9525" algn="ctr">
            <a:noFill/>
            <a:miter lim="800000"/>
            <a:headEnd/>
            <a:tailEnd/>
          </a:ln>
          <a:effectLst/>
        </p:spPr>
        <p:txBody>
          <a:bodyPr>
            <a:spAutoFit/>
          </a:bodyPr>
          <a:lstStyle/>
          <a:p>
            <a:pPr algn="ctr">
              <a:spcBef>
                <a:spcPct val="50000"/>
              </a:spcBef>
            </a:pPr>
            <a:r>
              <a:rPr lang="en-US" altLang="zh-CN" b="1">
                <a:latin typeface="Symbol" pitchFamily="18" charset="2"/>
                <a:ea typeface="宋体" pitchFamily="2" charset="-122"/>
              </a:rPr>
              <a:t>G</a:t>
            </a:r>
            <a:r>
              <a:rPr lang="en-US" altLang="zh-CN" b="1">
                <a:latin typeface="Arial" pitchFamily="34" charset="0"/>
                <a:ea typeface="宋体" pitchFamily="2" charset="-122"/>
              </a:rPr>
              <a:t>=1.3 keV</a:t>
            </a:r>
          </a:p>
        </p:txBody>
      </p:sp>
      <p:sp>
        <p:nvSpPr>
          <p:cNvPr id="145416" name="Text Box 8"/>
          <p:cNvSpPr txBox="1">
            <a:spLocks noChangeArrowheads="1"/>
          </p:cNvSpPr>
          <p:nvPr/>
        </p:nvSpPr>
        <p:spPr bwMode="auto">
          <a:xfrm rot="16200000">
            <a:off x="-197643" y="3093243"/>
            <a:ext cx="2133600" cy="366713"/>
          </a:xfrm>
          <a:prstGeom prst="rect">
            <a:avLst/>
          </a:prstGeom>
          <a:noFill/>
          <a:ln w="9525" algn="ctr">
            <a:noFill/>
            <a:miter lim="800000"/>
            <a:headEnd/>
            <a:tailEnd/>
          </a:ln>
          <a:effectLst/>
        </p:spPr>
        <p:txBody>
          <a:bodyPr>
            <a:spAutoFit/>
          </a:bodyPr>
          <a:lstStyle/>
          <a:p>
            <a:pPr algn="ctr">
              <a:spcBef>
                <a:spcPct val="50000"/>
              </a:spcBef>
            </a:pPr>
            <a:r>
              <a:rPr lang="en-US" altLang="zh-CN" b="1">
                <a:latin typeface="Symbol" pitchFamily="18" charset="2"/>
                <a:ea typeface="宋体" pitchFamily="2" charset="-122"/>
              </a:rPr>
              <a:t>s</a:t>
            </a:r>
            <a:r>
              <a:rPr lang="en-US" altLang="zh-CN" b="1">
                <a:latin typeface="Arial" pitchFamily="34" charset="0"/>
                <a:ea typeface="宋体" pitchFamily="2" charset="-122"/>
              </a:rPr>
              <a:t> (</a:t>
            </a:r>
            <a:r>
              <a:rPr lang="en-US" altLang="zh-CN" b="1">
                <a:latin typeface="Symbol" pitchFamily="18" charset="2"/>
                <a:ea typeface="宋体" pitchFamily="2" charset="-122"/>
              </a:rPr>
              <a:t>m</a:t>
            </a:r>
            <a:r>
              <a:rPr lang="en-US" altLang="zh-CN" b="1">
                <a:latin typeface="Arial" pitchFamily="34" charset="0"/>
                <a:ea typeface="宋体" pitchFamily="2" charset="-122"/>
              </a:rPr>
              <a:t>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smtClean="0"/>
              <a:t>同意设计报告提出的科学目标</a:t>
            </a:r>
            <a:endParaRPr lang="en-US" altLang="zh-CN" dirty="0" smtClean="0"/>
          </a:p>
          <a:p>
            <a:r>
              <a:rPr lang="en-US" altLang="zh-CN" dirty="0" smtClean="0"/>
              <a:t>1</a:t>
            </a:r>
            <a:r>
              <a:rPr lang="zh-CN" altLang="en-US" dirty="0" smtClean="0"/>
              <a:t>）核天体物理</a:t>
            </a:r>
            <a:endParaRPr lang="en-US" altLang="zh-CN" dirty="0" smtClean="0"/>
          </a:p>
          <a:p>
            <a:r>
              <a:rPr lang="en-US" altLang="zh-CN" dirty="0" smtClean="0"/>
              <a:t>2</a:t>
            </a:r>
            <a:r>
              <a:rPr lang="zh-CN" altLang="en-US" dirty="0" smtClean="0"/>
              <a:t>）光致核反应 </a:t>
            </a:r>
            <a:endParaRPr lang="en-US" altLang="zh-CN" dirty="0" smtClean="0"/>
          </a:p>
          <a:p>
            <a:r>
              <a:rPr lang="en-US" altLang="zh-CN" dirty="0" smtClean="0"/>
              <a:t>3</a:t>
            </a:r>
            <a:r>
              <a:rPr lang="zh-CN" altLang="en-US" dirty="0" smtClean="0"/>
              <a:t>）核结构</a:t>
            </a:r>
            <a:endParaRPr lang="en-US" altLang="zh-CN" dirty="0" smtClean="0"/>
          </a:p>
          <a:p>
            <a:r>
              <a:rPr lang="en-US" altLang="zh-CN" dirty="0" smtClean="0"/>
              <a:t>4</a:t>
            </a:r>
            <a:r>
              <a:rPr lang="zh-CN" altLang="en-US" dirty="0" smtClean="0"/>
              <a:t>）极化物理</a:t>
            </a:r>
            <a:endParaRPr lang="en-US" altLang="zh-CN" dirty="0" smtClean="0"/>
          </a:p>
          <a:p>
            <a:r>
              <a:rPr lang="en-US" altLang="zh-CN" dirty="0" smtClean="0"/>
              <a:t>5</a:t>
            </a:r>
            <a:r>
              <a:rPr lang="zh-CN" altLang="en-US" dirty="0" smtClean="0"/>
              <a:t>）介子物理</a:t>
            </a:r>
            <a:endParaRPr lang="en-US" altLang="zh-CN" dirty="0" smtClean="0"/>
          </a:p>
          <a:p>
            <a:r>
              <a:rPr lang="en-US" altLang="zh-CN" dirty="0" smtClean="0"/>
              <a:t>6</a:t>
            </a:r>
            <a:r>
              <a:rPr lang="zh-CN" altLang="en-US" dirty="0" smtClean="0"/>
              <a:t>）空间</a:t>
            </a:r>
            <a:r>
              <a:rPr lang="el-GR" altLang="zh-CN" dirty="0" smtClean="0"/>
              <a:t>γ</a:t>
            </a:r>
            <a:r>
              <a:rPr lang="zh-CN" altLang="en-US" dirty="0" smtClean="0"/>
              <a:t>辐射总剂量效应</a:t>
            </a:r>
            <a:endParaRPr lang="en-US" altLang="zh-CN" dirty="0" smtClean="0"/>
          </a:p>
          <a:p>
            <a:r>
              <a:rPr lang="en-US" altLang="zh-CN" dirty="0" smtClean="0"/>
              <a:t>7</a:t>
            </a:r>
            <a:r>
              <a:rPr lang="zh-CN" altLang="en-US" dirty="0" smtClean="0"/>
              <a:t>）</a:t>
            </a:r>
            <a:r>
              <a:rPr lang="el-GR" altLang="zh-CN" dirty="0" smtClean="0"/>
              <a:t>γ</a:t>
            </a:r>
            <a:r>
              <a:rPr lang="zh-CN" altLang="en-US" dirty="0" smtClean="0"/>
              <a:t>探测器精确标定</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页脚占位符 4"/>
          <p:cNvSpPr>
            <a:spLocks noGrp="1"/>
          </p:cNvSpPr>
          <p:nvPr>
            <p:ph type="ftr" sz="quarter" idx="11"/>
          </p:nvPr>
        </p:nvSpPr>
        <p:spPr/>
        <p:txBody>
          <a:bodyPr/>
          <a:lstStyle/>
          <a:p>
            <a:r>
              <a:rPr lang="en-US" altLang="zh-CN"/>
              <a:t>K. E. Rehm, HIAS 2013</a:t>
            </a:r>
          </a:p>
        </p:txBody>
      </p:sp>
      <p:sp>
        <p:nvSpPr>
          <p:cNvPr id="22" name="灯片编号占位符 5"/>
          <p:cNvSpPr>
            <a:spLocks noGrp="1"/>
          </p:cNvSpPr>
          <p:nvPr>
            <p:ph type="sldNum" sz="quarter" idx="12"/>
          </p:nvPr>
        </p:nvSpPr>
        <p:spPr/>
        <p:txBody>
          <a:bodyPr/>
          <a:lstStyle/>
          <a:p>
            <a:fld id="{81B1E7F9-7F24-43B7-98C1-6674B508ED12}" type="slidenum">
              <a:rPr lang="en-US" altLang="zh-CN"/>
              <a:pPr/>
              <a:t>20</a:t>
            </a:fld>
            <a:endParaRPr lang="en-US" altLang="zh-CN"/>
          </a:p>
        </p:txBody>
      </p:sp>
      <p:grpSp>
        <p:nvGrpSpPr>
          <p:cNvPr id="2" name="Group 2"/>
          <p:cNvGrpSpPr>
            <a:grpSpLocks/>
          </p:cNvGrpSpPr>
          <p:nvPr/>
        </p:nvGrpSpPr>
        <p:grpSpPr bwMode="auto">
          <a:xfrm>
            <a:off x="0" y="142852"/>
            <a:ext cx="9144000" cy="6369050"/>
            <a:chOff x="0" y="0"/>
            <a:chExt cx="5760" cy="4012"/>
          </a:xfrm>
        </p:grpSpPr>
        <p:pic>
          <p:nvPicPr>
            <p:cNvPr id="147459" name="Picture 3"/>
            <p:cNvPicPr>
              <a:picLocks noChangeAspect="1" noChangeArrowheads="1"/>
            </p:cNvPicPr>
            <p:nvPr/>
          </p:nvPicPr>
          <p:blipFill>
            <a:blip r:embed="rId3" cstate="print"/>
            <a:srcRect l="7477" t="5429" r="3738"/>
            <a:stretch>
              <a:fillRect/>
            </a:stretch>
          </p:blipFill>
          <p:spPr bwMode="auto">
            <a:xfrm>
              <a:off x="720" y="720"/>
              <a:ext cx="4560" cy="3292"/>
            </a:xfrm>
            <a:prstGeom prst="rect">
              <a:avLst/>
            </a:prstGeom>
            <a:noFill/>
            <a:ln w="9525" algn="ctr">
              <a:noFill/>
              <a:miter lim="800000"/>
              <a:headEnd/>
              <a:tailEnd/>
            </a:ln>
            <a:effectLst/>
          </p:spPr>
        </p:pic>
        <p:sp>
          <p:nvSpPr>
            <p:cNvPr id="147460" name="Line 4"/>
            <p:cNvSpPr>
              <a:spLocks noChangeShapeType="1"/>
            </p:cNvSpPr>
            <p:nvPr/>
          </p:nvSpPr>
          <p:spPr bwMode="auto">
            <a:xfrm flipV="1">
              <a:off x="2832" y="1488"/>
              <a:ext cx="0" cy="480"/>
            </a:xfrm>
            <a:prstGeom prst="line">
              <a:avLst/>
            </a:prstGeom>
            <a:noFill/>
            <a:ln w="76200">
              <a:solidFill>
                <a:srgbClr val="0000FF"/>
              </a:solidFill>
              <a:round/>
              <a:headEnd/>
              <a:tailEnd type="triangle" w="med" len="med"/>
            </a:ln>
            <a:effectLst/>
          </p:spPr>
          <p:txBody>
            <a:bodyPr/>
            <a:lstStyle/>
            <a:p>
              <a:endParaRPr lang="zh-CN" altLang="en-US"/>
            </a:p>
          </p:txBody>
        </p:sp>
        <p:sp>
          <p:nvSpPr>
            <p:cNvPr id="147461" name="Line 5"/>
            <p:cNvSpPr>
              <a:spLocks noChangeShapeType="1"/>
            </p:cNvSpPr>
            <p:nvPr/>
          </p:nvSpPr>
          <p:spPr bwMode="auto">
            <a:xfrm flipV="1">
              <a:off x="3504" y="1680"/>
              <a:ext cx="0" cy="432"/>
            </a:xfrm>
            <a:prstGeom prst="line">
              <a:avLst/>
            </a:prstGeom>
            <a:noFill/>
            <a:ln w="76200">
              <a:solidFill>
                <a:srgbClr val="0000FF"/>
              </a:solidFill>
              <a:round/>
              <a:headEnd/>
              <a:tailEnd type="triangle" w="med" len="med"/>
            </a:ln>
            <a:effectLst/>
          </p:spPr>
          <p:txBody>
            <a:bodyPr/>
            <a:lstStyle/>
            <a:p>
              <a:endParaRPr lang="zh-CN" altLang="en-US"/>
            </a:p>
          </p:txBody>
        </p:sp>
        <p:sp>
          <p:nvSpPr>
            <p:cNvPr id="147462" name="Line 6"/>
            <p:cNvSpPr>
              <a:spLocks noChangeShapeType="1"/>
            </p:cNvSpPr>
            <p:nvPr/>
          </p:nvSpPr>
          <p:spPr bwMode="auto">
            <a:xfrm flipV="1">
              <a:off x="4896" y="2112"/>
              <a:ext cx="0" cy="432"/>
            </a:xfrm>
            <a:prstGeom prst="line">
              <a:avLst/>
            </a:prstGeom>
            <a:noFill/>
            <a:ln w="76200">
              <a:solidFill>
                <a:srgbClr val="0000FF"/>
              </a:solidFill>
              <a:round/>
              <a:headEnd/>
              <a:tailEnd type="triangle" w="med" len="med"/>
            </a:ln>
            <a:effectLst/>
          </p:spPr>
          <p:txBody>
            <a:bodyPr/>
            <a:lstStyle/>
            <a:p>
              <a:endParaRPr lang="zh-CN" altLang="en-US"/>
            </a:p>
          </p:txBody>
        </p:sp>
        <p:sp>
          <p:nvSpPr>
            <p:cNvPr id="147463" name="Text Box 7"/>
            <p:cNvSpPr txBox="1">
              <a:spLocks noChangeArrowheads="1"/>
            </p:cNvSpPr>
            <p:nvPr/>
          </p:nvSpPr>
          <p:spPr bwMode="auto">
            <a:xfrm>
              <a:off x="0" y="2640"/>
              <a:ext cx="1008" cy="842"/>
            </a:xfrm>
            <a:prstGeom prst="rect">
              <a:avLst/>
            </a:prstGeom>
            <a:noFill/>
            <a:ln w="25400" algn="ctr">
              <a:solidFill>
                <a:srgbClr val="FF0000"/>
              </a:solidFill>
              <a:miter lim="800000"/>
              <a:headEnd/>
              <a:tailEnd/>
            </a:ln>
            <a:effectLst/>
          </p:spPr>
          <p:txBody>
            <a:bodyPr>
              <a:spAutoFit/>
            </a:bodyPr>
            <a:lstStyle/>
            <a:p>
              <a:pPr algn="ctr">
                <a:spcBef>
                  <a:spcPct val="50000"/>
                </a:spcBef>
              </a:pPr>
              <a:r>
                <a:rPr lang="en-US" altLang="zh-CN" sz="2000" b="1">
                  <a:solidFill>
                    <a:srgbClr val="FF0000"/>
                  </a:solidFill>
                  <a:latin typeface="Arial" pitchFamily="34" charset="0"/>
                  <a:ea typeface="宋体" pitchFamily="2" charset="-122"/>
                </a:rPr>
                <a:t>3 nb</a:t>
              </a:r>
            </a:p>
            <a:p>
              <a:pPr algn="ctr">
                <a:spcBef>
                  <a:spcPct val="50000"/>
                </a:spcBef>
              </a:pPr>
              <a:r>
                <a:rPr lang="en-US" altLang="zh-CN" sz="2000" b="1">
                  <a:solidFill>
                    <a:srgbClr val="FF0000"/>
                  </a:solidFill>
                  <a:latin typeface="Arial" pitchFamily="34" charset="0"/>
                  <a:ea typeface="宋体" pitchFamily="2" charset="-122"/>
                </a:rPr>
                <a:t>3x10</a:t>
              </a:r>
              <a:r>
                <a:rPr lang="en-US" altLang="zh-CN" sz="2000" b="1" baseline="30000">
                  <a:solidFill>
                    <a:srgbClr val="FF0000"/>
                  </a:solidFill>
                  <a:latin typeface="Arial" pitchFamily="34" charset="0"/>
                  <a:ea typeface="宋体" pitchFamily="2" charset="-122"/>
                </a:rPr>
                <a:t>6</a:t>
              </a:r>
              <a:r>
                <a:rPr lang="en-US" altLang="zh-CN" sz="2000" b="1">
                  <a:solidFill>
                    <a:srgbClr val="FF0000"/>
                  </a:solidFill>
                  <a:latin typeface="Arial" pitchFamily="34" charset="0"/>
                  <a:ea typeface="宋体" pitchFamily="2" charset="-122"/>
                </a:rPr>
                <a:t> </a:t>
              </a:r>
              <a:r>
                <a:rPr lang="en-US" altLang="zh-CN" sz="2000" b="1">
                  <a:solidFill>
                    <a:srgbClr val="FF0000"/>
                  </a:solidFill>
                  <a:latin typeface="Symbol" pitchFamily="18" charset="2"/>
                  <a:ea typeface="宋体" pitchFamily="2" charset="-122"/>
                </a:rPr>
                <a:t>g</a:t>
              </a:r>
              <a:r>
                <a:rPr lang="en-US" altLang="zh-CN" sz="2000" b="1">
                  <a:solidFill>
                    <a:srgbClr val="FF0000"/>
                  </a:solidFill>
                  <a:latin typeface="Arial" pitchFamily="34" charset="0"/>
                  <a:ea typeface="宋体" pitchFamily="2" charset="-122"/>
                </a:rPr>
                <a:t>/sec</a:t>
              </a:r>
            </a:p>
            <a:p>
              <a:pPr algn="ctr">
                <a:spcBef>
                  <a:spcPct val="50000"/>
                </a:spcBef>
              </a:pPr>
              <a:r>
                <a:rPr lang="en-US" altLang="zh-CN" sz="2000" b="1">
                  <a:solidFill>
                    <a:srgbClr val="FF0000"/>
                  </a:solidFill>
                  <a:latin typeface="Arial" pitchFamily="34" charset="0"/>
                  <a:ea typeface="宋体" pitchFamily="2" charset="-122"/>
                </a:rPr>
                <a:t>400 / hour</a:t>
              </a:r>
              <a:endParaRPr lang="en-US" altLang="zh-CN">
                <a:latin typeface="Arial" pitchFamily="34" charset="0"/>
                <a:ea typeface="宋体" pitchFamily="2" charset="-122"/>
              </a:endParaRPr>
            </a:p>
          </p:txBody>
        </p:sp>
        <p:sp>
          <p:nvSpPr>
            <p:cNvPr id="147464" name="Text Box 8"/>
            <p:cNvSpPr txBox="1">
              <a:spLocks noChangeArrowheads="1"/>
            </p:cNvSpPr>
            <p:nvPr/>
          </p:nvSpPr>
          <p:spPr bwMode="auto">
            <a:xfrm>
              <a:off x="192" y="0"/>
              <a:ext cx="5568" cy="596"/>
            </a:xfrm>
            <a:prstGeom prst="rect">
              <a:avLst/>
            </a:prstGeom>
            <a:noFill/>
            <a:ln w="9525" algn="ctr">
              <a:noFill/>
              <a:miter lim="800000"/>
              <a:headEnd/>
              <a:tailEnd/>
            </a:ln>
            <a:effectLst/>
          </p:spPr>
          <p:txBody>
            <a:bodyPr>
              <a:spAutoFit/>
            </a:bodyPr>
            <a:lstStyle/>
            <a:p>
              <a:pPr algn="ctr">
                <a:spcBef>
                  <a:spcPct val="50000"/>
                </a:spcBef>
              </a:pPr>
              <a:r>
                <a:rPr lang="en-US" altLang="zh-CN" sz="2800" b="1">
                  <a:latin typeface="Arial" pitchFamily="34" charset="0"/>
                  <a:ea typeface="宋体" pitchFamily="2" charset="-122"/>
                </a:rPr>
                <a:t>Measurement of the </a:t>
              </a:r>
              <a:r>
                <a:rPr lang="en-US" altLang="zh-CN" sz="2800" b="1" baseline="30000">
                  <a:latin typeface="Arial" pitchFamily="34" charset="0"/>
                  <a:ea typeface="宋体" pitchFamily="2" charset="-122"/>
                </a:rPr>
                <a:t>15</a:t>
              </a:r>
              <a:r>
                <a:rPr lang="en-US" altLang="zh-CN" sz="2800" b="1">
                  <a:latin typeface="Arial" pitchFamily="34" charset="0"/>
                  <a:ea typeface="宋体" pitchFamily="2" charset="-122"/>
                </a:rPr>
                <a:t>N(</a:t>
              </a:r>
              <a:r>
                <a:rPr lang="en-US" altLang="zh-CN" sz="2800" b="1">
                  <a:latin typeface="Symbol" pitchFamily="18" charset="2"/>
                  <a:ea typeface="宋体" pitchFamily="2" charset="-122"/>
                </a:rPr>
                <a:t>g,a</a:t>
              </a:r>
              <a:r>
                <a:rPr lang="en-US" altLang="zh-CN" sz="2800" b="1">
                  <a:latin typeface="Arial" pitchFamily="34" charset="0"/>
                  <a:ea typeface="宋体" pitchFamily="2" charset="-122"/>
                </a:rPr>
                <a:t>)</a:t>
              </a:r>
              <a:r>
                <a:rPr lang="en-US" altLang="zh-CN" sz="2800" b="1" baseline="30000">
                  <a:latin typeface="Arial" pitchFamily="34" charset="0"/>
                  <a:ea typeface="宋体" pitchFamily="2" charset="-122"/>
                </a:rPr>
                <a:t>19</a:t>
              </a:r>
              <a:r>
                <a:rPr lang="en-US" altLang="zh-CN" sz="2800" b="1">
                  <a:latin typeface="Arial" pitchFamily="34" charset="0"/>
                  <a:ea typeface="宋体" pitchFamily="2" charset="-122"/>
                </a:rPr>
                <a:t>F cross sections over 3 orders of magnitude with high efficiency</a:t>
              </a:r>
            </a:p>
          </p:txBody>
        </p:sp>
        <p:sp>
          <p:nvSpPr>
            <p:cNvPr id="147465" name="Line 9"/>
            <p:cNvSpPr>
              <a:spLocks noChangeShapeType="1"/>
            </p:cNvSpPr>
            <p:nvPr/>
          </p:nvSpPr>
          <p:spPr bwMode="auto">
            <a:xfrm flipV="1">
              <a:off x="1056" y="3312"/>
              <a:ext cx="432" cy="144"/>
            </a:xfrm>
            <a:prstGeom prst="line">
              <a:avLst/>
            </a:prstGeom>
            <a:noFill/>
            <a:ln w="28575">
              <a:solidFill>
                <a:srgbClr val="FF0000"/>
              </a:solidFill>
              <a:round/>
              <a:headEnd/>
              <a:tailEnd type="triangle" w="med" len="med"/>
            </a:ln>
            <a:effectLst/>
          </p:spPr>
          <p:txBody>
            <a:bodyPr/>
            <a:lstStyle/>
            <a:p>
              <a:endParaRPr lang="zh-CN" altLang="en-US"/>
            </a:p>
          </p:txBody>
        </p:sp>
        <p:sp>
          <p:nvSpPr>
            <p:cNvPr id="147466" name="Text Box 10"/>
            <p:cNvSpPr txBox="1">
              <a:spLocks noChangeArrowheads="1"/>
            </p:cNvSpPr>
            <p:nvPr/>
          </p:nvSpPr>
          <p:spPr bwMode="auto">
            <a:xfrm>
              <a:off x="1344" y="1056"/>
              <a:ext cx="1056" cy="842"/>
            </a:xfrm>
            <a:prstGeom prst="rect">
              <a:avLst/>
            </a:prstGeom>
            <a:noFill/>
            <a:ln w="25400" algn="ctr">
              <a:solidFill>
                <a:srgbClr val="FF0000"/>
              </a:solidFill>
              <a:miter lim="800000"/>
              <a:headEnd/>
              <a:tailEnd/>
            </a:ln>
            <a:effectLst/>
          </p:spPr>
          <p:txBody>
            <a:bodyPr>
              <a:spAutoFit/>
            </a:bodyPr>
            <a:lstStyle/>
            <a:p>
              <a:pPr algn="ctr">
                <a:spcBef>
                  <a:spcPct val="50000"/>
                </a:spcBef>
              </a:pPr>
              <a:r>
                <a:rPr lang="en-US" altLang="zh-CN" sz="2000" b="1">
                  <a:solidFill>
                    <a:srgbClr val="FF0000"/>
                  </a:solidFill>
                  <a:latin typeface="Arial" pitchFamily="34" charset="0"/>
                  <a:ea typeface="宋体" pitchFamily="2" charset="-122"/>
                </a:rPr>
                <a:t>6 </a:t>
              </a:r>
              <a:r>
                <a:rPr lang="en-US" altLang="zh-CN" sz="2000" b="1">
                  <a:solidFill>
                    <a:srgbClr val="FF0000"/>
                  </a:solidFill>
                  <a:latin typeface="Symbol" pitchFamily="18" charset="2"/>
                  <a:ea typeface="宋体" pitchFamily="2" charset="-122"/>
                </a:rPr>
                <a:t>m</a:t>
              </a:r>
              <a:r>
                <a:rPr lang="en-US" altLang="zh-CN" sz="2000" b="1">
                  <a:solidFill>
                    <a:srgbClr val="FF0000"/>
                  </a:solidFill>
                  <a:latin typeface="Arial" pitchFamily="34" charset="0"/>
                  <a:ea typeface="宋体" pitchFamily="2" charset="-122"/>
                </a:rPr>
                <a:t>b</a:t>
              </a:r>
            </a:p>
            <a:p>
              <a:pPr algn="ctr">
                <a:spcBef>
                  <a:spcPct val="50000"/>
                </a:spcBef>
              </a:pPr>
              <a:r>
                <a:rPr lang="en-US" altLang="zh-CN" sz="2000" b="1">
                  <a:solidFill>
                    <a:srgbClr val="FF0000"/>
                  </a:solidFill>
                  <a:latin typeface="Arial" pitchFamily="34" charset="0"/>
                  <a:ea typeface="宋体" pitchFamily="2" charset="-122"/>
                </a:rPr>
                <a:t>2x10</a:t>
              </a:r>
              <a:r>
                <a:rPr lang="en-US" altLang="zh-CN" sz="2000" b="1" baseline="30000">
                  <a:solidFill>
                    <a:srgbClr val="FF0000"/>
                  </a:solidFill>
                  <a:latin typeface="Arial" pitchFamily="34" charset="0"/>
                  <a:ea typeface="宋体" pitchFamily="2" charset="-122"/>
                </a:rPr>
                <a:t>3</a:t>
              </a:r>
              <a:r>
                <a:rPr lang="en-US" altLang="zh-CN" sz="2000" b="1">
                  <a:solidFill>
                    <a:srgbClr val="FF0000"/>
                  </a:solidFill>
                  <a:latin typeface="Arial" pitchFamily="34" charset="0"/>
                  <a:ea typeface="宋体" pitchFamily="2" charset="-122"/>
                </a:rPr>
                <a:t> </a:t>
              </a:r>
              <a:r>
                <a:rPr lang="en-US" altLang="zh-CN" sz="2000" b="1">
                  <a:solidFill>
                    <a:srgbClr val="FF0000"/>
                  </a:solidFill>
                  <a:latin typeface="Symbol" pitchFamily="18" charset="2"/>
                  <a:ea typeface="宋体" pitchFamily="2" charset="-122"/>
                </a:rPr>
                <a:t>g</a:t>
              </a:r>
              <a:r>
                <a:rPr lang="en-US" altLang="zh-CN" sz="2000" b="1">
                  <a:solidFill>
                    <a:srgbClr val="FF0000"/>
                  </a:solidFill>
                  <a:latin typeface="Arial" pitchFamily="34" charset="0"/>
                  <a:ea typeface="宋体" pitchFamily="2" charset="-122"/>
                </a:rPr>
                <a:t>/sec</a:t>
              </a:r>
            </a:p>
            <a:p>
              <a:pPr algn="ctr">
                <a:spcBef>
                  <a:spcPct val="50000"/>
                </a:spcBef>
              </a:pPr>
              <a:r>
                <a:rPr lang="en-US" altLang="zh-CN" sz="2000" b="1">
                  <a:solidFill>
                    <a:srgbClr val="FF0000"/>
                  </a:solidFill>
                  <a:latin typeface="Arial" pitchFamily="34" charset="0"/>
                  <a:ea typeface="宋体" pitchFamily="2" charset="-122"/>
                </a:rPr>
                <a:t>500 / hour</a:t>
              </a:r>
              <a:endParaRPr lang="en-US" altLang="zh-CN">
                <a:latin typeface="Arial" pitchFamily="34" charset="0"/>
                <a:ea typeface="宋体" pitchFamily="2" charset="-122"/>
              </a:endParaRPr>
            </a:p>
          </p:txBody>
        </p:sp>
        <p:sp>
          <p:nvSpPr>
            <p:cNvPr id="147467" name="Line 11"/>
            <p:cNvSpPr>
              <a:spLocks noChangeShapeType="1"/>
            </p:cNvSpPr>
            <p:nvPr/>
          </p:nvSpPr>
          <p:spPr bwMode="auto">
            <a:xfrm flipV="1">
              <a:off x="2400" y="1008"/>
              <a:ext cx="384" cy="384"/>
            </a:xfrm>
            <a:prstGeom prst="line">
              <a:avLst/>
            </a:prstGeom>
            <a:noFill/>
            <a:ln w="28575">
              <a:solidFill>
                <a:srgbClr val="FF0000"/>
              </a:solidFill>
              <a:round/>
              <a:headEnd/>
              <a:tailEnd type="triangle" w="med" len="med"/>
            </a:ln>
            <a:effectLst/>
          </p:spPr>
          <p:txBody>
            <a:bodyPr/>
            <a:lstStyle/>
            <a:p>
              <a:endParaRPr lang="zh-CN" altLang="en-US"/>
            </a:p>
          </p:txBody>
        </p:sp>
        <p:sp>
          <p:nvSpPr>
            <p:cNvPr id="147468" name="Text Box 12"/>
            <p:cNvSpPr txBox="1">
              <a:spLocks noChangeArrowheads="1"/>
            </p:cNvSpPr>
            <p:nvPr/>
          </p:nvSpPr>
          <p:spPr bwMode="auto">
            <a:xfrm>
              <a:off x="3504" y="1008"/>
              <a:ext cx="1824" cy="577"/>
            </a:xfrm>
            <a:prstGeom prst="rect">
              <a:avLst/>
            </a:prstGeom>
            <a:solidFill>
              <a:schemeClr val="bg1"/>
            </a:solidFill>
            <a:ln w="9525" algn="ctr">
              <a:noFill/>
              <a:miter lim="800000"/>
              <a:headEnd/>
              <a:tailEnd/>
            </a:ln>
            <a:effectLst/>
          </p:spPr>
          <p:txBody>
            <a:bodyPr>
              <a:spAutoFit/>
            </a:bodyPr>
            <a:lstStyle/>
            <a:p>
              <a:pPr algn="r">
                <a:spcBef>
                  <a:spcPct val="50000"/>
                </a:spcBef>
              </a:pPr>
              <a:r>
                <a:rPr lang="en-US" altLang="zh-CN" b="1">
                  <a:latin typeface="Arial" pitchFamily="34" charset="0"/>
                  <a:ea typeface="宋体" pitchFamily="2" charset="-122"/>
                </a:rPr>
                <a:t>Breit-Wigner model using literature values for </a:t>
              </a:r>
              <a:r>
                <a:rPr lang="en-US" altLang="zh-CN" b="1">
                  <a:solidFill>
                    <a:srgbClr val="0000FF"/>
                  </a:solidFill>
                  <a:latin typeface="Arial" pitchFamily="34" charset="0"/>
                  <a:ea typeface="宋体" pitchFamily="2" charset="-122"/>
                </a:rPr>
                <a:t>known resonances </a:t>
              </a:r>
            </a:p>
          </p:txBody>
        </p:sp>
        <p:sp>
          <p:nvSpPr>
            <p:cNvPr id="147469" name="Line 13"/>
            <p:cNvSpPr>
              <a:spLocks noChangeShapeType="1"/>
            </p:cNvSpPr>
            <p:nvPr/>
          </p:nvSpPr>
          <p:spPr bwMode="auto">
            <a:xfrm>
              <a:off x="3552" y="1152"/>
              <a:ext cx="336" cy="0"/>
            </a:xfrm>
            <a:prstGeom prst="line">
              <a:avLst/>
            </a:prstGeom>
            <a:noFill/>
            <a:ln w="28575">
              <a:solidFill>
                <a:srgbClr val="000000"/>
              </a:solidFill>
              <a:round/>
              <a:headEnd/>
              <a:tailEnd/>
            </a:ln>
            <a:effectLst/>
          </p:spPr>
          <p:txBody>
            <a:bodyPr/>
            <a:lstStyle/>
            <a:p>
              <a:endParaRPr lang="zh-CN" altLang="en-US"/>
            </a:p>
          </p:txBody>
        </p:sp>
        <p:grpSp>
          <p:nvGrpSpPr>
            <p:cNvPr id="3" name="Group 14"/>
            <p:cNvGrpSpPr>
              <a:grpSpLocks/>
            </p:cNvGrpSpPr>
            <p:nvPr/>
          </p:nvGrpSpPr>
          <p:grpSpPr bwMode="auto">
            <a:xfrm>
              <a:off x="3744" y="816"/>
              <a:ext cx="576" cy="231"/>
              <a:chOff x="240" y="3600"/>
              <a:chExt cx="576" cy="231"/>
            </a:xfrm>
          </p:grpSpPr>
          <p:sp>
            <p:nvSpPr>
              <p:cNvPr id="147471" name="Oval 15"/>
              <p:cNvSpPr>
                <a:spLocks noChangeArrowheads="1"/>
              </p:cNvSpPr>
              <p:nvPr/>
            </p:nvSpPr>
            <p:spPr bwMode="auto">
              <a:xfrm>
                <a:off x="240" y="3696"/>
                <a:ext cx="96" cy="96"/>
              </a:xfrm>
              <a:prstGeom prst="ellipse">
                <a:avLst/>
              </a:prstGeom>
              <a:solidFill>
                <a:srgbClr val="000000"/>
              </a:solidFill>
              <a:ln w="9525" algn="ctr">
                <a:solidFill>
                  <a:srgbClr val="000000"/>
                </a:solidFill>
                <a:round/>
                <a:headEnd/>
                <a:tailEnd/>
              </a:ln>
              <a:effectLst/>
            </p:spPr>
            <p:txBody>
              <a:bodyPr wrap="none" anchor="ctr"/>
              <a:lstStyle/>
              <a:p>
                <a:endParaRPr lang="zh-CN" altLang="en-US"/>
              </a:p>
            </p:txBody>
          </p:sp>
          <p:sp>
            <p:nvSpPr>
              <p:cNvPr id="147472" name="Text Box 16"/>
              <p:cNvSpPr txBox="1">
                <a:spLocks noChangeArrowheads="1"/>
              </p:cNvSpPr>
              <p:nvPr/>
            </p:nvSpPr>
            <p:spPr bwMode="auto">
              <a:xfrm>
                <a:off x="336" y="3600"/>
                <a:ext cx="480" cy="231"/>
              </a:xfrm>
              <a:prstGeom prst="rect">
                <a:avLst/>
              </a:prstGeom>
              <a:noFill/>
              <a:ln w="9525" algn="ctr">
                <a:noFill/>
                <a:miter lim="800000"/>
                <a:headEnd/>
                <a:tailEnd/>
              </a:ln>
              <a:effectLst/>
            </p:spPr>
            <p:txBody>
              <a:bodyPr>
                <a:spAutoFit/>
              </a:bodyPr>
              <a:lstStyle/>
              <a:p>
                <a:pPr algn="ctr">
                  <a:spcBef>
                    <a:spcPct val="50000"/>
                  </a:spcBef>
                </a:pPr>
                <a:r>
                  <a:rPr lang="en-US" altLang="zh-CN" b="1">
                    <a:latin typeface="Arial" pitchFamily="34" charset="0"/>
                    <a:ea typeface="宋体" pitchFamily="2" charset="-122"/>
                  </a:rPr>
                  <a:t>data</a:t>
                </a:r>
              </a:p>
            </p:txBody>
          </p:sp>
        </p:grpSp>
        <p:sp>
          <p:nvSpPr>
            <p:cNvPr id="147473" name="Rectangle 17"/>
            <p:cNvSpPr>
              <a:spLocks noChangeArrowheads="1"/>
            </p:cNvSpPr>
            <p:nvPr/>
          </p:nvSpPr>
          <p:spPr bwMode="auto">
            <a:xfrm>
              <a:off x="3168" y="960"/>
              <a:ext cx="384" cy="384"/>
            </a:xfrm>
            <a:prstGeom prst="rect">
              <a:avLst/>
            </a:prstGeom>
            <a:solidFill>
              <a:schemeClr val="bg1"/>
            </a:solidFill>
            <a:ln w="9525" algn="ctr">
              <a:noFill/>
              <a:miter lim="800000"/>
              <a:headEnd/>
              <a:tailEnd/>
            </a:ln>
            <a:effectLst/>
          </p:spPr>
          <p:txBody>
            <a:bodyPr wrap="none" anchor="ctr"/>
            <a:lstStyle/>
            <a:p>
              <a:endParaRPr lang="zh-CN" altLang="en-US"/>
            </a:p>
          </p:txBody>
        </p:sp>
      </p:grpSp>
      <p:sp>
        <p:nvSpPr>
          <p:cNvPr id="147474" name="Rectangle 18"/>
          <p:cNvSpPr>
            <a:spLocks noChangeArrowheads="1"/>
          </p:cNvSpPr>
          <p:nvPr/>
        </p:nvSpPr>
        <p:spPr bwMode="auto">
          <a:xfrm>
            <a:off x="9144000" y="4000504"/>
            <a:ext cx="2720975" cy="1790700"/>
          </a:xfrm>
          <a:prstGeom prst="rect">
            <a:avLst/>
          </a:prstGeom>
          <a:solidFill>
            <a:schemeClr val="bg1"/>
          </a:solidFill>
          <a:ln w="9525" algn="ctr">
            <a:noFill/>
            <a:miter lim="800000"/>
            <a:headEnd/>
            <a:tailEnd/>
          </a:ln>
          <a:effectLst/>
        </p:spPr>
        <p:txBody>
          <a:bodyPr wrap="none" anchor="ctr"/>
          <a:lstStyle/>
          <a:p>
            <a:pPr algn="ctr"/>
            <a:r>
              <a:rPr lang="en-US" altLang="zh-CN">
                <a:latin typeface="Arial" pitchFamily="34" charset="0"/>
                <a:ea typeface="宋体" pitchFamily="2" charset="-122"/>
              </a:rPr>
              <a:t>xx</a:t>
            </a:r>
          </a:p>
        </p:txBody>
      </p:sp>
      <p:sp>
        <p:nvSpPr>
          <p:cNvPr id="147475" name="Text Box 19"/>
          <p:cNvSpPr txBox="1">
            <a:spLocks noChangeArrowheads="1"/>
          </p:cNvSpPr>
          <p:nvPr/>
        </p:nvSpPr>
        <p:spPr bwMode="auto">
          <a:xfrm>
            <a:off x="9929850" y="3500438"/>
            <a:ext cx="381000" cy="366713"/>
          </a:xfrm>
          <a:prstGeom prst="rect">
            <a:avLst/>
          </a:prstGeom>
          <a:solidFill>
            <a:schemeClr val="bg1"/>
          </a:solidFill>
          <a:ln w="9525" algn="ctr">
            <a:noFill/>
            <a:miter lim="800000"/>
            <a:headEnd/>
            <a:tailEnd/>
          </a:ln>
          <a:effectLst/>
        </p:spPr>
        <p:txBody>
          <a:bodyPr>
            <a:spAutoFit/>
          </a:bodyPr>
          <a:lstStyle/>
          <a:p>
            <a:pPr algn="ctr">
              <a:spcBef>
                <a:spcPct val="50000"/>
              </a:spcBef>
            </a:pPr>
            <a:endParaRPr lang="zh-CN" altLang="zh-CN">
              <a:latin typeface="Arial" pitchFamily="34" charset="0"/>
            </a:endParaRPr>
          </a:p>
        </p:txBody>
      </p:sp>
      <p:sp>
        <p:nvSpPr>
          <p:cNvPr id="147476" name="Text Box 20"/>
          <p:cNvSpPr txBox="1">
            <a:spLocks noChangeArrowheads="1"/>
          </p:cNvSpPr>
          <p:nvPr/>
        </p:nvSpPr>
        <p:spPr bwMode="auto">
          <a:xfrm>
            <a:off x="5410200" y="6172200"/>
            <a:ext cx="3505200" cy="336550"/>
          </a:xfrm>
          <a:prstGeom prst="rect">
            <a:avLst/>
          </a:prstGeom>
          <a:noFill/>
          <a:ln w="9525" algn="ctr">
            <a:noFill/>
            <a:miter lim="800000"/>
            <a:headEnd/>
            <a:tailEnd/>
          </a:ln>
          <a:effectLst/>
        </p:spPr>
        <p:txBody>
          <a:bodyPr>
            <a:spAutoFit/>
          </a:bodyPr>
          <a:lstStyle/>
          <a:p>
            <a:pPr>
              <a:spcBef>
                <a:spcPct val="50000"/>
              </a:spcBef>
            </a:pPr>
            <a:r>
              <a:rPr lang="en-US" altLang="zh-CN" sz="1600" b="1">
                <a:ea typeface="宋体" pitchFamily="2" charset="-122"/>
              </a:rPr>
              <a:t>C. Ugalde et al. PLB 719, 74(2013)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4"/>
          <p:cNvSpPr>
            <a:spLocks noGrp="1"/>
          </p:cNvSpPr>
          <p:nvPr>
            <p:ph type="ftr" sz="quarter" idx="11"/>
          </p:nvPr>
        </p:nvSpPr>
        <p:spPr/>
        <p:txBody>
          <a:bodyPr/>
          <a:lstStyle/>
          <a:p>
            <a:r>
              <a:rPr lang="en-US" altLang="zh-CN"/>
              <a:t>K. E. Rehm, HIAS 2013</a:t>
            </a:r>
          </a:p>
        </p:txBody>
      </p:sp>
      <p:sp>
        <p:nvSpPr>
          <p:cNvPr id="9" name="灯片编号占位符 5"/>
          <p:cNvSpPr>
            <a:spLocks noGrp="1"/>
          </p:cNvSpPr>
          <p:nvPr>
            <p:ph type="sldNum" sz="quarter" idx="12"/>
          </p:nvPr>
        </p:nvSpPr>
        <p:spPr/>
        <p:txBody>
          <a:bodyPr/>
          <a:lstStyle/>
          <a:p>
            <a:fld id="{981299A3-14BE-4307-900E-E181933682BD}" type="slidenum">
              <a:rPr lang="en-US" altLang="zh-CN"/>
              <a:pPr/>
              <a:t>21</a:t>
            </a:fld>
            <a:endParaRPr lang="en-US" altLang="zh-CN"/>
          </a:p>
        </p:txBody>
      </p:sp>
      <p:sp>
        <p:nvSpPr>
          <p:cNvPr id="149506" name="Text Box 2"/>
          <p:cNvSpPr txBox="1">
            <a:spLocks noChangeArrowheads="1"/>
          </p:cNvSpPr>
          <p:nvPr/>
        </p:nvSpPr>
        <p:spPr bwMode="auto">
          <a:xfrm>
            <a:off x="0" y="1219200"/>
            <a:ext cx="3200400" cy="1552575"/>
          </a:xfrm>
          <a:prstGeom prst="rect">
            <a:avLst/>
          </a:prstGeom>
          <a:noFill/>
          <a:ln w="9525" algn="ctr">
            <a:noFill/>
            <a:miter lim="800000"/>
            <a:headEnd/>
            <a:tailEnd/>
          </a:ln>
          <a:effectLst/>
        </p:spPr>
        <p:txBody>
          <a:bodyPr>
            <a:spAutoFit/>
          </a:bodyPr>
          <a:lstStyle/>
          <a:p>
            <a:pPr algn="ctr">
              <a:spcBef>
                <a:spcPct val="50000"/>
              </a:spcBef>
            </a:pPr>
            <a:r>
              <a:rPr lang="en-US" altLang="zh-CN" sz="2400" b="1">
                <a:latin typeface="Arial" pitchFamily="34" charset="0"/>
                <a:ea typeface="宋体" pitchFamily="2" charset="-122"/>
              </a:rPr>
              <a:t>P~75 atm            T=250 C             more massive,  more safety issues</a:t>
            </a:r>
          </a:p>
        </p:txBody>
      </p:sp>
      <p:pic>
        <p:nvPicPr>
          <p:cNvPr id="149507" name="Picture 3" descr="CIMG0029"/>
          <p:cNvPicPr>
            <a:picLocks noChangeAspect="1" noChangeArrowheads="1"/>
          </p:cNvPicPr>
          <p:nvPr/>
        </p:nvPicPr>
        <p:blipFill>
          <a:blip r:embed="rId3" cstate="print"/>
          <a:srcRect l="15382" t="13972" r="17589" b="28493"/>
          <a:stretch>
            <a:fillRect/>
          </a:stretch>
        </p:blipFill>
        <p:spPr bwMode="auto">
          <a:xfrm>
            <a:off x="0" y="2743200"/>
            <a:ext cx="2987675" cy="3429000"/>
          </a:xfrm>
          <a:prstGeom prst="rect">
            <a:avLst/>
          </a:prstGeom>
          <a:noFill/>
        </p:spPr>
      </p:pic>
      <p:sp>
        <p:nvSpPr>
          <p:cNvPr id="149508" name="Text Box 4"/>
          <p:cNvSpPr txBox="1">
            <a:spLocks noChangeArrowheads="1"/>
          </p:cNvSpPr>
          <p:nvPr/>
        </p:nvSpPr>
        <p:spPr bwMode="auto">
          <a:xfrm>
            <a:off x="609600" y="304800"/>
            <a:ext cx="8153400" cy="519113"/>
          </a:xfrm>
          <a:prstGeom prst="rect">
            <a:avLst/>
          </a:prstGeom>
          <a:noFill/>
          <a:ln w="9525" algn="ctr">
            <a:noFill/>
            <a:miter lim="800000"/>
            <a:headEnd/>
            <a:tailEnd/>
          </a:ln>
          <a:effectLst/>
        </p:spPr>
        <p:txBody>
          <a:bodyPr>
            <a:spAutoFit/>
          </a:bodyPr>
          <a:lstStyle/>
          <a:p>
            <a:pPr algn="ctr">
              <a:spcBef>
                <a:spcPct val="50000"/>
              </a:spcBef>
            </a:pPr>
            <a:r>
              <a:rPr lang="en-US" altLang="zh-CN" sz="2800" b="1" u="sng" baseline="30000">
                <a:latin typeface="Arial" pitchFamily="34" charset="0"/>
                <a:ea typeface="宋体" pitchFamily="2" charset="-122"/>
              </a:rPr>
              <a:t>16</a:t>
            </a:r>
            <a:r>
              <a:rPr lang="en-US" altLang="zh-CN" sz="2800" b="1" u="sng">
                <a:latin typeface="Arial" pitchFamily="34" charset="0"/>
                <a:ea typeface="宋体" pitchFamily="2" charset="-122"/>
              </a:rPr>
              <a:t>O(</a:t>
            </a:r>
            <a:r>
              <a:rPr lang="en-US" altLang="zh-CN" sz="2800" b="1" u="sng">
                <a:latin typeface="Symbol" pitchFamily="18" charset="2"/>
                <a:ea typeface="宋体" pitchFamily="2" charset="-122"/>
              </a:rPr>
              <a:t>g,a</a:t>
            </a:r>
            <a:r>
              <a:rPr lang="en-US" altLang="zh-CN" sz="2800" b="1" u="sng">
                <a:latin typeface="Arial" pitchFamily="34" charset="0"/>
                <a:ea typeface="宋体" pitchFamily="2" charset="-122"/>
              </a:rPr>
              <a:t>)</a:t>
            </a:r>
            <a:r>
              <a:rPr lang="en-US" altLang="zh-CN" sz="2800" b="1" u="sng" baseline="30000">
                <a:latin typeface="Arial" pitchFamily="34" charset="0"/>
                <a:ea typeface="宋体" pitchFamily="2" charset="-122"/>
              </a:rPr>
              <a:t>12</a:t>
            </a:r>
            <a:r>
              <a:rPr lang="en-US" altLang="zh-CN" sz="2800" b="1" u="sng">
                <a:latin typeface="Arial" pitchFamily="34" charset="0"/>
                <a:ea typeface="宋体" pitchFamily="2" charset="-122"/>
              </a:rPr>
              <a:t>C - Status of the H</a:t>
            </a:r>
            <a:r>
              <a:rPr lang="en-US" altLang="zh-CN" sz="2800" b="1" u="sng" baseline="-25000">
                <a:latin typeface="Arial" pitchFamily="34" charset="0"/>
                <a:ea typeface="宋体" pitchFamily="2" charset="-122"/>
              </a:rPr>
              <a:t>2</a:t>
            </a:r>
            <a:r>
              <a:rPr lang="en-US" altLang="zh-CN" sz="2800" b="1" u="sng">
                <a:latin typeface="Arial" pitchFamily="34" charset="0"/>
                <a:ea typeface="宋体" pitchFamily="2" charset="-122"/>
              </a:rPr>
              <a:t>O bubble chamber</a:t>
            </a:r>
          </a:p>
        </p:txBody>
      </p:sp>
      <p:pic>
        <p:nvPicPr>
          <p:cNvPr id="149509" name="Picture 5" descr="2011-10-05 15 43 20"/>
          <p:cNvPicPr>
            <a:picLocks noChangeAspect="1" noChangeArrowheads="1"/>
          </p:cNvPicPr>
          <p:nvPr/>
        </p:nvPicPr>
        <p:blipFill>
          <a:blip r:embed="rId4" cstate="print"/>
          <a:srcRect l="35783" t="15442" r="27942" b="8089"/>
          <a:stretch>
            <a:fillRect/>
          </a:stretch>
        </p:blipFill>
        <p:spPr bwMode="auto">
          <a:xfrm>
            <a:off x="3276600" y="1524000"/>
            <a:ext cx="1731963" cy="4876800"/>
          </a:xfrm>
          <a:prstGeom prst="rect">
            <a:avLst/>
          </a:prstGeom>
          <a:noFill/>
        </p:spPr>
      </p:pic>
      <p:pic>
        <p:nvPicPr>
          <p:cNvPr id="149510" name="Picture 6" descr="2011-10-27_15-45-42_HDR"/>
          <p:cNvPicPr>
            <a:picLocks noChangeAspect="1" noChangeArrowheads="1"/>
          </p:cNvPicPr>
          <p:nvPr/>
        </p:nvPicPr>
        <p:blipFill>
          <a:blip r:embed="rId5" cstate="print"/>
          <a:srcRect l="3922" r="15686" b="14053"/>
          <a:stretch>
            <a:fillRect/>
          </a:stretch>
        </p:blipFill>
        <p:spPr bwMode="auto">
          <a:xfrm>
            <a:off x="5410200" y="1219200"/>
            <a:ext cx="3429000" cy="2760663"/>
          </a:xfrm>
          <a:prstGeom prst="rect">
            <a:avLst/>
          </a:prstGeom>
          <a:noFill/>
        </p:spPr>
      </p:pic>
      <p:pic>
        <p:nvPicPr>
          <p:cNvPr id="149511" name="Picture 7" descr="2011-12-16 16"/>
          <p:cNvPicPr>
            <a:picLocks noChangeAspect="1" noChangeArrowheads="1"/>
          </p:cNvPicPr>
          <p:nvPr/>
        </p:nvPicPr>
        <p:blipFill>
          <a:blip r:embed="rId6" cstate="print"/>
          <a:srcRect l="3773" t="10692" r="13208" b="16353"/>
          <a:stretch>
            <a:fillRect/>
          </a:stretch>
        </p:blipFill>
        <p:spPr bwMode="auto">
          <a:xfrm>
            <a:off x="5410200" y="4140200"/>
            <a:ext cx="3429000" cy="2260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4"/>
          <p:cNvSpPr>
            <a:spLocks noGrp="1"/>
          </p:cNvSpPr>
          <p:nvPr>
            <p:ph type="ftr" sz="quarter" idx="11"/>
          </p:nvPr>
        </p:nvSpPr>
        <p:spPr/>
        <p:txBody>
          <a:bodyPr/>
          <a:lstStyle/>
          <a:p>
            <a:r>
              <a:rPr lang="en-US" altLang="zh-CN"/>
              <a:t>K. E. Rehm, HIAS 2013</a:t>
            </a:r>
          </a:p>
        </p:txBody>
      </p:sp>
      <p:sp>
        <p:nvSpPr>
          <p:cNvPr id="14" name="灯片编号占位符 5"/>
          <p:cNvSpPr>
            <a:spLocks noGrp="1"/>
          </p:cNvSpPr>
          <p:nvPr>
            <p:ph type="sldNum" sz="quarter" idx="12"/>
          </p:nvPr>
        </p:nvSpPr>
        <p:spPr/>
        <p:txBody>
          <a:bodyPr/>
          <a:lstStyle/>
          <a:p>
            <a:fld id="{AD195770-0F80-41CA-9A95-512402874E0D}" type="slidenum">
              <a:rPr lang="en-US" altLang="zh-CN"/>
              <a:pPr/>
              <a:t>22</a:t>
            </a:fld>
            <a:endParaRPr lang="en-US" altLang="zh-CN"/>
          </a:p>
        </p:txBody>
      </p:sp>
      <p:pic>
        <p:nvPicPr>
          <p:cNvPr id="438276" name="Picture 4" descr="130403_121928"/>
          <p:cNvPicPr>
            <a:picLocks noChangeAspect="1" noChangeArrowheads="1"/>
          </p:cNvPicPr>
          <p:nvPr/>
        </p:nvPicPr>
        <p:blipFill>
          <a:blip r:embed="rId3" cstate="print"/>
          <a:srcRect/>
          <a:stretch>
            <a:fillRect/>
          </a:stretch>
        </p:blipFill>
        <p:spPr bwMode="auto">
          <a:xfrm>
            <a:off x="304800" y="1219200"/>
            <a:ext cx="1476375" cy="2047875"/>
          </a:xfrm>
          <a:prstGeom prst="rect">
            <a:avLst/>
          </a:prstGeom>
          <a:noFill/>
        </p:spPr>
      </p:pic>
      <p:pic>
        <p:nvPicPr>
          <p:cNvPr id="438277" name="Picture 5" descr="130403_121928"/>
          <p:cNvPicPr>
            <a:picLocks noChangeAspect="1" noChangeArrowheads="1"/>
          </p:cNvPicPr>
          <p:nvPr/>
        </p:nvPicPr>
        <p:blipFill>
          <a:blip r:embed="rId4" cstate="print"/>
          <a:srcRect/>
          <a:stretch>
            <a:fillRect/>
          </a:stretch>
        </p:blipFill>
        <p:spPr bwMode="auto">
          <a:xfrm>
            <a:off x="1905000" y="1219200"/>
            <a:ext cx="1476375" cy="2047875"/>
          </a:xfrm>
          <a:prstGeom prst="rect">
            <a:avLst/>
          </a:prstGeom>
          <a:noFill/>
        </p:spPr>
      </p:pic>
      <p:pic>
        <p:nvPicPr>
          <p:cNvPr id="438278" name="Picture 6" descr="130403_121928"/>
          <p:cNvPicPr>
            <a:picLocks noChangeAspect="1" noChangeArrowheads="1"/>
          </p:cNvPicPr>
          <p:nvPr/>
        </p:nvPicPr>
        <p:blipFill>
          <a:blip r:embed="rId5" cstate="print"/>
          <a:srcRect/>
          <a:stretch>
            <a:fillRect/>
          </a:stretch>
        </p:blipFill>
        <p:spPr bwMode="auto">
          <a:xfrm>
            <a:off x="3505200" y="1219200"/>
            <a:ext cx="1476375" cy="2047875"/>
          </a:xfrm>
          <a:prstGeom prst="rect">
            <a:avLst/>
          </a:prstGeom>
          <a:noFill/>
        </p:spPr>
      </p:pic>
      <p:pic>
        <p:nvPicPr>
          <p:cNvPr id="438279" name="Picture 7" descr="130403_121928"/>
          <p:cNvPicPr>
            <a:picLocks noChangeAspect="1" noChangeArrowheads="1"/>
          </p:cNvPicPr>
          <p:nvPr/>
        </p:nvPicPr>
        <p:blipFill>
          <a:blip r:embed="rId6" cstate="print"/>
          <a:srcRect/>
          <a:stretch>
            <a:fillRect/>
          </a:stretch>
        </p:blipFill>
        <p:spPr bwMode="auto">
          <a:xfrm>
            <a:off x="5105400" y="1219200"/>
            <a:ext cx="1476375" cy="2047875"/>
          </a:xfrm>
          <a:prstGeom prst="rect">
            <a:avLst/>
          </a:prstGeom>
          <a:noFill/>
        </p:spPr>
      </p:pic>
      <p:pic>
        <p:nvPicPr>
          <p:cNvPr id="438280" name="Picture 8" descr="130403_121928"/>
          <p:cNvPicPr>
            <a:picLocks noChangeAspect="1" noChangeArrowheads="1"/>
          </p:cNvPicPr>
          <p:nvPr/>
        </p:nvPicPr>
        <p:blipFill>
          <a:blip r:embed="rId7" cstate="print"/>
          <a:srcRect/>
          <a:stretch>
            <a:fillRect/>
          </a:stretch>
        </p:blipFill>
        <p:spPr bwMode="auto">
          <a:xfrm>
            <a:off x="6705600" y="1219200"/>
            <a:ext cx="1476375" cy="2047875"/>
          </a:xfrm>
          <a:prstGeom prst="rect">
            <a:avLst/>
          </a:prstGeom>
          <a:noFill/>
        </p:spPr>
      </p:pic>
      <p:pic>
        <p:nvPicPr>
          <p:cNvPr id="438281" name="Picture 9" descr="130403_121928"/>
          <p:cNvPicPr>
            <a:picLocks noChangeAspect="1" noChangeArrowheads="1"/>
          </p:cNvPicPr>
          <p:nvPr/>
        </p:nvPicPr>
        <p:blipFill>
          <a:blip r:embed="rId8" cstate="print"/>
          <a:srcRect/>
          <a:stretch>
            <a:fillRect/>
          </a:stretch>
        </p:blipFill>
        <p:spPr bwMode="auto">
          <a:xfrm>
            <a:off x="304800" y="3810000"/>
            <a:ext cx="1476375" cy="2047875"/>
          </a:xfrm>
          <a:prstGeom prst="rect">
            <a:avLst/>
          </a:prstGeom>
          <a:noFill/>
        </p:spPr>
      </p:pic>
      <p:pic>
        <p:nvPicPr>
          <p:cNvPr id="438282" name="Picture 10" descr="130403_121928"/>
          <p:cNvPicPr>
            <a:picLocks noChangeAspect="1" noChangeArrowheads="1"/>
          </p:cNvPicPr>
          <p:nvPr/>
        </p:nvPicPr>
        <p:blipFill>
          <a:blip r:embed="rId9" cstate="print"/>
          <a:srcRect/>
          <a:stretch>
            <a:fillRect/>
          </a:stretch>
        </p:blipFill>
        <p:spPr bwMode="auto">
          <a:xfrm>
            <a:off x="1905000" y="3810000"/>
            <a:ext cx="1476375" cy="2047875"/>
          </a:xfrm>
          <a:prstGeom prst="rect">
            <a:avLst/>
          </a:prstGeom>
          <a:noFill/>
        </p:spPr>
      </p:pic>
      <p:pic>
        <p:nvPicPr>
          <p:cNvPr id="438283" name="Picture 11" descr="130403_121928"/>
          <p:cNvPicPr>
            <a:picLocks noChangeAspect="1" noChangeArrowheads="1"/>
          </p:cNvPicPr>
          <p:nvPr/>
        </p:nvPicPr>
        <p:blipFill>
          <a:blip r:embed="rId10" cstate="print"/>
          <a:srcRect/>
          <a:stretch>
            <a:fillRect/>
          </a:stretch>
        </p:blipFill>
        <p:spPr bwMode="auto">
          <a:xfrm>
            <a:off x="3505200" y="3810000"/>
            <a:ext cx="1476375" cy="2047875"/>
          </a:xfrm>
          <a:prstGeom prst="rect">
            <a:avLst/>
          </a:prstGeom>
          <a:noFill/>
        </p:spPr>
      </p:pic>
      <p:pic>
        <p:nvPicPr>
          <p:cNvPr id="438284" name="Picture 12" descr="130403_121928"/>
          <p:cNvPicPr>
            <a:picLocks noChangeAspect="1" noChangeArrowheads="1"/>
          </p:cNvPicPr>
          <p:nvPr/>
        </p:nvPicPr>
        <p:blipFill>
          <a:blip r:embed="rId11" cstate="print"/>
          <a:srcRect/>
          <a:stretch>
            <a:fillRect/>
          </a:stretch>
        </p:blipFill>
        <p:spPr bwMode="auto">
          <a:xfrm>
            <a:off x="5105400" y="3810000"/>
            <a:ext cx="1476375" cy="2047875"/>
          </a:xfrm>
          <a:prstGeom prst="rect">
            <a:avLst/>
          </a:prstGeom>
          <a:noFill/>
        </p:spPr>
      </p:pic>
      <p:pic>
        <p:nvPicPr>
          <p:cNvPr id="438285" name="Picture 13" descr="130403_121928"/>
          <p:cNvPicPr>
            <a:picLocks noChangeAspect="1" noChangeArrowheads="1"/>
          </p:cNvPicPr>
          <p:nvPr/>
        </p:nvPicPr>
        <p:blipFill>
          <a:blip r:embed="rId12" cstate="print"/>
          <a:srcRect/>
          <a:stretch>
            <a:fillRect/>
          </a:stretch>
        </p:blipFill>
        <p:spPr bwMode="auto">
          <a:xfrm>
            <a:off x="6705600" y="3810000"/>
            <a:ext cx="1476375" cy="2047875"/>
          </a:xfrm>
          <a:prstGeom prst="rect">
            <a:avLst/>
          </a:prstGeom>
          <a:noFill/>
        </p:spPr>
      </p:pic>
      <p:sp>
        <p:nvSpPr>
          <p:cNvPr id="438286" name="Text Box 14"/>
          <p:cNvSpPr txBox="1">
            <a:spLocks noChangeArrowheads="1"/>
          </p:cNvSpPr>
          <p:nvPr/>
        </p:nvSpPr>
        <p:spPr bwMode="auto">
          <a:xfrm>
            <a:off x="762000" y="152400"/>
            <a:ext cx="7696200" cy="1066800"/>
          </a:xfrm>
          <a:prstGeom prst="rect">
            <a:avLst/>
          </a:prstGeom>
          <a:noFill/>
          <a:ln w="9525" algn="ctr">
            <a:noFill/>
            <a:miter lim="800000"/>
            <a:headEnd/>
            <a:tailEnd/>
          </a:ln>
          <a:effectLst/>
        </p:spPr>
        <p:txBody>
          <a:bodyPr>
            <a:spAutoFit/>
          </a:bodyPr>
          <a:lstStyle/>
          <a:p>
            <a:pPr algn="ctr">
              <a:spcBef>
                <a:spcPct val="50000"/>
              </a:spcBef>
            </a:pPr>
            <a:r>
              <a:rPr lang="en-US" altLang="zh-CN" sz="3200" b="1">
                <a:ea typeface="宋体" pitchFamily="2" charset="-122"/>
              </a:rPr>
              <a:t>neutron-induced bubble in superheated H</a:t>
            </a:r>
            <a:r>
              <a:rPr lang="en-US" altLang="zh-CN" sz="3200" b="1" baseline="-25000">
                <a:ea typeface="宋体" pitchFamily="2" charset="-122"/>
              </a:rPr>
              <a:t>2</a:t>
            </a:r>
            <a:r>
              <a:rPr lang="en-US" altLang="zh-CN" sz="3200" b="1">
                <a:ea typeface="宋体" pitchFamily="2" charset="-122"/>
              </a:rPr>
              <a:t>O (T=210C, 10 atm)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4"/>
          <p:cNvSpPr>
            <a:spLocks noGrp="1"/>
          </p:cNvSpPr>
          <p:nvPr>
            <p:ph type="ftr" sz="quarter" idx="11"/>
          </p:nvPr>
        </p:nvSpPr>
        <p:spPr/>
        <p:txBody>
          <a:bodyPr/>
          <a:lstStyle/>
          <a:p>
            <a:r>
              <a:rPr lang="en-US" altLang="zh-CN"/>
              <a:t>K. E. Rehm, HIAS 2013</a:t>
            </a:r>
          </a:p>
        </p:txBody>
      </p:sp>
      <p:sp>
        <p:nvSpPr>
          <p:cNvPr id="5" name="灯片编号占位符 5"/>
          <p:cNvSpPr>
            <a:spLocks noGrp="1"/>
          </p:cNvSpPr>
          <p:nvPr>
            <p:ph type="sldNum" sz="quarter" idx="12"/>
          </p:nvPr>
        </p:nvSpPr>
        <p:spPr/>
        <p:txBody>
          <a:bodyPr/>
          <a:lstStyle/>
          <a:p>
            <a:fld id="{70D80CDE-75D8-4C20-B764-357AAD64CDDF}" type="slidenum">
              <a:rPr lang="en-US" altLang="zh-CN"/>
              <a:pPr/>
              <a:t>23</a:t>
            </a:fld>
            <a:endParaRPr lang="en-US" altLang="zh-CN"/>
          </a:p>
        </p:txBody>
      </p:sp>
      <p:sp>
        <p:nvSpPr>
          <p:cNvPr id="415746" name="Rectangle 2"/>
          <p:cNvSpPr>
            <a:spLocks noGrp="1" noChangeArrowheads="1"/>
          </p:cNvSpPr>
          <p:nvPr>
            <p:ph type="title"/>
          </p:nvPr>
        </p:nvSpPr>
        <p:spPr/>
        <p:txBody>
          <a:bodyPr/>
          <a:lstStyle/>
          <a:p>
            <a:r>
              <a:rPr lang="en-US" altLang="zh-CN" sz="3800">
                <a:ea typeface="宋体" pitchFamily="2" charset="-122"/>
              </a:rPr>
              <a:t>remaining problems</a:t>
            </a:r>
          </a:p>
        </p:txBody>
      </p:sp>
      <p:sp>
        <p:nvSpPr>
          <p:cNvPr id="415747" name="Rectangle 3"/>
          <p:cNvSpPr>
            <a:spLocks noGrp="1" noChangeArrowheads="1"/>
          </p:cNvSpPr>
          <p:nvPr>
            <p:ph type="body" idx="1"/>
          </p:nvPr>
        </p:nvSpPr>
        <p:spPr/>
        <p:txBody>
          <a:bodyPr/>
          <a:lstStyle/>
          <a:p>
            <a:r>
              <a:rPr lang="en-US" altLang="zh-CN" sz="3200">
                <a:ea typeface="宋体" pitchFamily="2" charset="-122"/>
              </a:rPr>
              <a:t>Purity: solubility of oil  (</a:t>
            </a:r>
            <a:r>
              <a:rPr lang="en-US" altLang="zh-CN" sz="3200" baseline="30000">
                <a:ea typeface="宋体" pitchFamily="2" charset="-122"/>
              </a:rPr>
              <a:t>12</a:t>
            </a:r>
            <a:r>
              <a:rPr lang="en-US" altLang="zh-CN" sz="3200">
                <a:ea typeface="宋体" pitchFamily="2" charset="-122"/>
              </a:rPr>
              <a:t>C) in water (use Ga-In-Sn as a buffer)</a:t>
            </a:r>
          </a:p>
          <a:p>
            <a:r>
              <a:rPr lang="en-US" altLang="zh-CN" sz="3200">
                <a:ea typeface="宋体" pitchFamily="2" charset="-122"/>
              </a:rPr>
              <a:t>Purity of H</a:t>
            </a:r>
            <a:r>
              <a:rPr lang="en-US" altLang="zh-CN" sz="3200" baseline="-25000">
                <a:ea typeface="宋体" pitchFamily="2" charset="-122"/>
              </a:rPr>
              <a:t>2</a:t>
            </a:r>
            <a:r>
              <a:rPr lang="en-US" altLang="zh-CN" sz="3200">
                <a:ea typeface="宋体" pitchFamily="2" charset="-122"/>
              </a:rPr>
              <a:t>O: </a:t>
            </a:r>
            <a:r>
              <a:rPr lang="en-US" altLang="zh-CN" sz="3200" baseline="30000">
                <a:ea typeface="宋体" pitchFamily="2" charset="-122"/>
              </a:rPr>
              <a:t>17,18</a:t>
            </a:r>
            <a:r>
              <a:rPr lang="en-US" altLang="zh-CN" sz="3200">
                <a:ea typeface="宋体" pitchFamily="2" charset="-122"/>
              </a:rPr>
              <a:t>O, </a:t>
            </a:r>
            <a:r>
              <a:rPr lang="en-US" altLang="zh-CN" sz="3200" baseline="30000">
                <a:ea typeface="宋体" pitchFamily="2" charset="-122"/>
              </a:rPr>
              <a:t>2</a:t>
            </a:r>
            <a:r>
              <a:rPr lang="en-US" altLang="zh-CN" sz="3200">
                <a:ea typeface="宋体" pitchFamily="2" charset="-122"/>
              </a:rPr>
              <a:t>H (use enriched water)</a:t>
            </a:r>
          </a:p>
          <a:p>
            <a:r>
              <a:rPr lang="en-US" altLang="zh-CN" sz="3200">
                <a:ea typeface="宋体" pitchFamily="2" charset="-122"/>
              </a:rPr>
              <a:t>Reactions of superheated water with glass</a:t>
            </a:r>
          </a:p>
          <a:p>
            <a:r>
              <a:rPr lang="en-US" altLang="zh-CN" sz="3200">
                <a:ea typeface="宋体" pitchFamily="2" charset="-122"/>
              </a:rPr>
              <a:t>Higher intensity gamma sources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algn="ctr"/>
            <a:endParaRPr lang="en-US" altLang="zh-CN" sz="4000" dirty="0" smtClean="0"/>
          </a:p>
          <a:p>
            <a:pPr algn="ctr"/>
            <a:endParaRPr lang="en-US" altLang="zh-CN" sz="4000" dirty="0" smtClean="0"/>
          </a:p>
          <a:p>
            <a:pPr algn="ctr"/>
            <a:r>
              <a:rPr lang="en-US" altLang="zh-CN" sz="4000" dirty="0" smtClean="0"/>
              <a:t>Thank you for your attention</a:t>
            </a:r>
            <a:endParaRPr lang="zh-CN" alt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建立一台能区在</a:t>
            </a:r>
            <a:r>
              <a:rPr lang="en-US" altLang="zh-CN" dirty="0" smtClean="0"/>
              <a:t>03-15.5Mev</a:t>
            </a:r>
            <a:r>
              <a:rPr lang="zh-CN" altLang="en-US" dirty="0" smtClean="0"/>
              <a:t>和</a:t>
            </a:r>
            <a:r>
              <a:rPr lang="en-US" altLang="zh-CN" dirty="0" smtClean="0"/>
              <a:t>250-417Mev</a:t>
            </a:r>
            <a:r>
              <a:rPr lang="zh-CN" altLang="en-US" dirty="0" smtClean="0"/>
              <a:t>，单色性</a:t>
            </a:r>
            <a:r>
              <a:rPr lang="en-US" altLang="zh-CN" dirty="0" smtClean="0"/>
              <a:t>~5%</a:t>
            </a:r>
            <a:r>
              <a:rPr lang="zh-CN" altLang="en-US" dirty="0" smtClean="0"/>
              <a:t>，</a:t>
            </a:r>
            <a:r>
              <a:rPr lang="el-GR" altLang="zh-CN" dirty="0" smtClean="0"/>
              <a:t>γ</a:t>
            </a:r>
            <a:r>
              <a:rPr lang="zh-CN" altLang="en-US" dirty="0" smtClean="0"/>
              <a:t>光子通量在</a:t>
            </a:r>
            <a:r>
              <a:rPr lang="en-US" altLang="zh-CN" dirty="0" smtClean="0"/>
              <a:t>105-107</a:t>
            </a:r>
            <a:r>
              <a:rPr lang="zh-CN" altLang="en-US" dirty="0" smtClean="0"/>
              <a:t>光子</a:t>
            </a:r>
            <a:r>
              <a:rPr lang="en-US" altLang="zh-CN" dirty="0" smtClean="0"/>
              <a:t>/</a:t>
            </a:r>
            <a:r>
              <a:rPr lang="zh-CN" altLang="en-US" dirty="0" smtClean="0"/>
              <a:t>秒（低能）和</a:t>
            </a:r>
            <a:r>
              <a:rPr lang="en-US" altLang="zh-CN" dirty="0" smtClean="0"/>
              <a:t>106</a:t>
            </a:r>
            <a:r>
              <a:rPr lang="zh-CN" altLang="en-US" dirty="0" smtClean="0"/>
              <a:t>光子</a:t>
            </a:r>
            <a:r>
              <a:rPr lang="en-US" altLang="zh-CN" dirty="0" smtClean="0"/>
              <a:t>/</a:t>
            </a:r>
            <a:r>
              <a:rPr lang="zh-CN" altLang="en-US" dirty="0" smtClean="0"/>
              <a:t>秒（高能），发散度</a:t>
            </a:r>
            <a:r>
              <a:rPr lang="en-US" altLang="zh-CN" dirty="0" smtClean="0"/>
              <a:t>~0.5mrad</a:t>
            </a:r>
            <a:r>
              <a:rPr lang="zh-CN" altLang="en-US" dirty="0" smtClean="0"/>
              <a:t>的偏振</a:t>
            </a:r>
            <a:r>
              <a:rPr lang="el-GR" altLang="zh-CN" dirty="0" smtClean="0"/>
              <a:t>γ</a:t>
            </a:r>
            <a:r>
              <a:rPr lang="zh-CN" altLang="en-US" dirty="0" smtClean="0"/>
              <a:t>线站，是发展我国核物理所需要的重要设备，提出的指标是切实可行的，本人大力支持该项目的实施。</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050"/>
          <p:cNvSpPr>
            <a:spLocks noChangeArrowheads="1"/>
          </p:cNvSpPr>
          <p:nvPr/>
        </p:nvSpPr>
        <p:spPr bwMode="auto">
          <a:xfrm>
            <a:off x="1143000" y="3390900"/>
            <a:ext cx="19812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GB" sz="2000" dirty="0">
                <a:solidFill>
                  <a:schemeClr val="bg2"/>
                </a:solidFill>
                <a:ea typeface="ヒラギノ角ゴ ProN W3" charset="0"/>
                <a:cs typeface="Arial" charset="0"/>
              </a:rPr>
              <a:t>Nuclear</a:t>
            </a:r>
          </a:p>
          <a:p>
            <a:pPr>
              <a:defRPr/>
            </a:pPr>
            <a:r>
              <a:rPr lang="en-GB" sz="2000" dirty="0">
                <a:solidFill>
                  <a:schemeClr val="bg2"/>
                </a:solidFill>
                <a:ea typeface="ヒラギノ角ゴ ProN W3" charset="0"/>
                <a:cs typeface="Arial" charset="0"/>
              </a:rPr>
              <a:t>Reaction rates</a:t>
            </a:r>
          </a:p>
        </p:txBody>
      </p:sp>
      <p:sp>
        <p:nvSpPr>
          <p:cNvPr id="16387" name="AutoShape 2051"/>
          <p:cNvSpPr>
            <a:spLocks noChangeArrowheads="1"/>
          </p:cNvSpPr>
          <p:nvPr/>
        </p:nvSpPr>
        <p:spPr bwMode="auto">
          <a:xfrm>
            <a:off x="3886200" y="4687888"/>
            <a:ext cx="1295400" cy="6858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GB" sz="2000" dirty="0">
                <a:solidFill>
                  <a:schemeClr val="bg2"/>
                </a:solidFill>
                <a:ea typeface="ヒラギノ角ゴ ProN W3" charset="0"/>
                <a:cs typeface="Arial" charset="0"/>
              </a:rPr>
              <a:t>MODEL</a:t>
            </a:r>
          </a:p>
        </p:txBody>
      </p:sp>
      <p:sp>
        <p:nvSpPr>
          <p:cNvPr id="16388" name="AutoShape 2052"/>
          <p:cNvSpPr>
            <a:spLocks noChangeArrowheads="1"/>
          </p:cNvSpPr>
          <p:nvPr/>
        </p:nvSpPr>
        <p:spPr bwMode="auto">
          <a:xfrm>
            <a:off x="1371600" y="5911850"/>
            <a:ext cx="18288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GB" sz="2000" dirty="0" err="1">
                <a:solidFill>
                  <a:schemeClr val="bg2"/>
                </a:solidFill>
                <a:ea typeface="ヒラギノ角ゴ ProN W3" charset="0"/>
                <a:cs typeface="Arial" charset="0"/>
              </a:rPr>
              <a:t>Hydrodynamical</a:t>
            </a:r>
            <a:endParaRPr lang="en-GB" sz="2000" dirty="0">
              <a:solidFill>
                <a:schemeClr val="bg2"/>
              </a:solidFill>
              <a:ea typeface="ヒラギノ角ゴ ProN W3" charset="0"/>
              <a:cs typeface="Arial" charset="0"/>
            </a:endParaRPr>
          </a:p>
          <a:p>
            <a:pPr>
              <a:defRPr/>
            </a:pPr>
            <a:r>
              <a:rPr lang="en-GB" sz="2000" dirty="0">
                <a:solidFill>
                  <a:schemeClr val="bg2"/>
                </a:solidFill>
                <a:ea typeface="ヒラギノ角ゴ ProN W3" charset="0"/>
                <a:cs typeface="Arial" charset="0"/>
              </a:rPr>
              <a:t>development</a:t>
            </a:r>
          </a:p>
        </p:txBody>
      </p:sp>
      <p:sp>
        <p:nvSpPr>
          <p:cNvPr id="16389" name="AutoShape 2053"/>
          <p:cNvSpPr>
            <a:spLocks noChangeArrowheads="1"/>
          </p:cNvSpPr>
          <p:nvPr/>
        </p:nvSpPr>
        <p:spPr bwMode="auto">
          <a:xfrm>
            <a:off x="152400" y="4525963"/>
            <a:ext cx="2667000" cy="990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GB" sz="2000" dirty="0">
                <a:solidFill>
                  <a:schemeClr val="bg2"/>
                </a:solidFill>
                <a:ea typeface="ヒラギノ角ゴ ProN W3" charset="0"/>
                <a:cs typeface="Arial" charset="0"/>
              </a:rPr>
              <a:t>Astrophysical conditions</a:t>
            </a:r>
          </a:p>
          <a:p>
            <a:pPr>
              <a:defRPr/>
            </a:pPr>
            <a:r>
              <a:rPr lang="en-GB" sz="2000" dirty="0">
                <a:solidFill>
                  <a:schemeClr val="bg2"/>
                </a:solidFill>
                <a:ea typeface="ヒラギノ角ゴ ProN W3" charset="0"/>
                <a:cs typeface="Arial" charset="0"/>
              </a:rPr>
              <a:t>(pressure, temperature</a:t>
            </a:r>
          </a:p>
          <a:p>
            <a:pPr>
              <a:defRPr/>
            </a:pPr>
            <a:r>
              <a:rPr lang="en-GB" sz="2000" dirty="0">
                <a:solidFill>
                  <a:schemeClr val="bg2"/>
                </a:solidFill>
                <a:ea typeface="ヒラギノ角ゴ ProN W3" charset="0"/>
                <a:cs typeface="Arial" charset="0"/>
              </a:rPr>
              <a:t>and abundances)</a:t>
            </a:r>
          </a:p>
        </p:txBody>
      </p:sp>
      <p:sp>
        <p:nvSpPr>
          <p:cNvPr id="16390" name="AutoShape 2054"/>
          <p:cNvSpPr>
            <a:spLocks noChangeArrowheads="1"/>
          </p:cNvSpPr>
          <p:nvPr/>
        </p:nvSpPr>
        <p:spPr bwMode="auto">
          <a:xfrm>
            <a:off x="6096000" y="4581525"/>
            <a:ext cx="1600200" cy="91440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GB" sz="2000" dirty="0">
                <a:solidFill>
                  <a:schemeClr val="bg2"/>
                </a:solidFill>
                <a:ea typeface="ヒラギノ角ゴ ProN W3" charset="0"/>
                <a:cs typeface="Arial" charset="0"/>
              </a:rPr>
              <a:t>Abundances</a:t>
            </a:r>
          </a:p>
          <a:p>
            <a:pPr>
              <a:defRPr/>
            </a:pPr>
            <a:r>
              <a:rPr lang="en-GB" sz="2000" dirty="0">
                <a:solidFill>
                  <a:schemeClr val="bg2"/>
                </a:solidFill>
                <a:ea typeface="ヒラギノ角ゴ ProN W3" charset="0"/>
                <a:cs typeface="Arial" charset="0"/>
              </a:rPr>
              <a:t>+</a:t>
            </a:r>
          </a:p>
          <a:p>
            <a:pPr>
              <a:defRPr/>
            </a:pPr>
            <a:r>
              <a:rPr lang="en-GB" sz="2000" dirty="0">
                <a:solidFill>
                  <a:schemeClr val="bg2"/>
                </a:solidFill>
                <a:ea typeface="ヒラギノ角ゴ ProN W3" charset="0"/>
                <a:cs typeface="Arial" charset="0"/>
              </a:rPr>
              <a:t>Light Curves</a:t>
            </a:r>
          </a:p>
        </p:txBody>
      </p:sp>
      <p:sp>
        <p:nvSpPr>
          <p:cNvPr id="16391" name="AutoShape 2055"/>
          <p:cNvSpPr>
            <a:spLocks noChangeArrowheads="1"/>
          </p:cNvSpPr>
          <p:nvPr/>
        </p:nvSpPr>
        <p:spPr bwMode="auto">
          <a:xfrm>
            <a:off x="6172200" y="3284538"/>
            <a:ext cx="1524000" cy="685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GB" sz="2000" dirty="0">
                <a:solidFill>
                  <a:schemeClr val="bg2"/>
                </a:solidFill>
                <a:ea typeface="ヒラギノ角ゴ ProN W3" charset="0"/>
                <a:cs typeface="Arial" charset="0"/>
              </a:rPr>
              <a:t>Observational</a:t>
            </a:r>
          </a:p>
          <a:p>
            <a:pPr>
              <a:defRPr/>
            </a:pPr>
            <a:r>
              <a:rPr lang="en-GB" sz="2000" dirty="0">
                <a:solidFill>
                  <a:schemeClr val="bg2"/>
                </a:solidFill>
                <a:ea typeface="ヒラギノ角ゴ ProN W3" charset="0"/>
                <a:cs typeface="Arial" charset="0"/>
              </a:rPr>
              <a:t>Tests</a:t>
            </a:r>
          </a:p>
        </p:txBody>
      </p:sp>
      <p:cxnSp>
        <p:nvCxnSpPr>
          <p:cNvPr id="16392" name="AutoShape 2056"/>
          <p:cNvCxnSpPr>
            <a:cxnSpLocks noChangeShapeType="1"/>
            <a:stCxn id="16386" idx="3"/>
            <a:endCxn id="16387" idx="1"/>
          </p:cNvCxnSpPr>
          <p:nvPr/>
        </p:nvCxnSpPr>
        <p:spPr bwMode="auto">
          <a:xfrm>
            <a:off x="3124200" y="3733800"/>
            <a:ext cx="762000" cy="1296988"/>
          </a:xfrm>
          <a:prstGeom prst="straightConnector1">
            <a:avLst/>
          </a:prstGeom>
          <a:noFill/>
          <a:ln w="9525">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393" name="AutoShape 2057"/>
          <p:cNvCxnSpPr>
            <a:cxnSpLocks noChangeShapeType="1"/>
            <a:stCxn id="16388" idx="3"/>
            <a:endCxn id="16387" idx="1"/>
          </p:cNvCxnSpPr>
          <p:nvPr/>
        </p:nvCxnSpPr>
        <p:spPr bwMode="auto">
          <a:xfrm flipV="1">
            <a:off x="3200400" y="5030788"/>
            <a:ext cx="685800" cy="1223962"/>
          </a:xfrm>
          <a:prstGeom prst="straightConnector1">
            <a:avLst/>
          </a:prstGeom>
          <a:noFill/>
          <a:ln w="9525">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394" name="AutoShape 2058"/>
          <p:cNvCxnSpPr>
            <a:cxnSpLocks noChangeShapeType="1"/>
            <a:stCxn id="16389" idx="3"/>
            <a:endCxn id="16387" idx="1"/>
          </p:cNvCxnSpPr>
          <p:nvPr/>
        </p:nvCxnSpPr>
        <p:spPr bwMode="auto">
          <a:xfrm>
            <a:off x="2819400" y="5021263"/>
            <a:ext cx="1066800" cy="9525"/>
          </a:xfrm>
          <a:prstGeom prst="straightConnector1">
            <a:avLst/>
          </a:prstGeom>
          <a:noFill/>
          <a:ln w="9525">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395" name="AutoShape 2059"/>
          <p:cNvSpPr>
            <a:spLocks noChangeArrowheads="1"/>
          </p:cNvSpPr>
          <p:nvPr/>
        </p:nvSpPr>
        <p:spPr bwMode="auto">
          <a:xfrm>
            <a:off x="5246688" y="4941888"/>
            <a:ext cx="838200" cy="152400"/>
          </a:xfrm>
          <a:prstGeom prst="rightArrow">
            <a:avLst>
              <a:gd name="adj1" fmla="val 50000"/>
              <a:gd name="adj2" fmla="val 1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CN" altLang="zh-CN">
              <a:ea typeface="ヒラギノ明朝 ProN W3" charset="-128"/>
            </a:endParaRPr>
          </a:p>
        </p:txBody>
      </p:sp>
      <p:sp>
        <p:nvSpPr>
          <p:cNvPr id="16396" name="AutoShape 2060"/>
          <p:cNvSpPr>
            <a:spLocks noChangeArrowheads="1"/>
          </p:cNvSpPr>
          <p:nvPr/>
        </p:nvSpPr>
        <p:spPr bwMode="auto">
          <a:xfrm>
            <a:off x="6934200" y="3962400"/>
            <a:ext cx="76200" cy="762000"/>
          </a:xfrm>
          <a:prstGeom prst="upArrow">
            <a:avLst>
              <a:gd name="adj1" fmla="val 50000"/>
              <a:gd name="adj2" fmla="val 2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CN" altLang="zh-CN">
              <a:ea typeface="ヒラギノ明朝 ProN W3" charset="-128"/>
            </a:endParaRPr>
          </a:p>
        </p:txBody>
      </p:sp>
      <p:sp>
        <p:nvSpPr>
          <p:cNvPr id="45068" name="TextBox 1"/>
          <p:cNvSpPr txBox="1">
            <a:spLocks noChangeArrowheads="1"/>
          </p:cNvSpPr>
          <p:nvPr/>
        </p:nvSpPr>
        <p:spPr bwMode="auto">
          <a:xfrm>
            <a:off x="107950" y="115888"/>
            <a:ext cx="8640763" cy="708025"/>
          </a:xfrm>
          <a:prstGeom prst="rect">
            <a:avLst/>
          </a:prstGeom>
          <a:noFill/>
          <a:ln w="9525">
            <a:noFill/>
            <a:miter lim="800000"/>
            <a:headEnd/>
            <a:tailEnd/>
          </a:ln>
        </p:spPr>
        <p:txBody>
          <a:bodyPr>
            <a:spAutoFit/>
          </a:bodyPr>
          <a:lstStyle/>
          <a:p>
            <a:pPr algn="l"/>
            <a:r>
              <a:rPr lang="en-GB" sz="2000">
                <a:solidFill>
                  <a:srgbClr val="FFFFFF"/>
                </a:solidFill>
              </a:rPr>
              <a:t>The aim of nuclear astrophysics is to work with astrophysics modellers and observational astronomers to:</a:t>
            </a:r>
          </a:p>
        </p:txBody>
      </p:sp>
      <p:sp>
        <p:nvSpPr>
          <p:cNvPr id="3" name="TextBox 2"/>
          <p:cNvSpPr txBox="1">
            <a:spLocks noChangeArrowheads="1"/>
          </p:cNvSpPr>
          <p:nvPr/>
        </p:nvSpPr>
        <p:spPr bwMode="auto">
          <a:xfrm>
            <a:off x="179388" y="1065213"/>
            <a:ext cx="8964612" cy="923925"/>
          </a:xfrm>
          <a:prstGeom prst="rect">
            <a:avLst/>
          </a:prstGeom>
          <a:noFill/>
          <a:ln w="9525">
            <a:noFill/>
            <a:miter lim="800000"/>
            <a:headEnd/>
            <a:tailEnd/>
          </a:ln>
        </p:spPr>
        <p:txBody>
          <a:bodyPr>
            <a:spAutoFit/>
          </a:bodyPr>
          <a:lstStyle/>
          <a:p>
            <a:pPr algn="l"/>
            <a:r>
              <a:rPr lang="en-GB" sz="1800" dirty="0">
                <a:solidFill>
                  <a:srgbClr val="FFFF00"/>
                </a:solidFill>
              </a:rPr>
              <a:t>Understand the abundance pattern of the elements that we see around us and understand the nuclear reaction processes that have created them and the astrophysical sites where these occur (stars or explosive sites like novae, X-ray </a:t>
            </a:r>
            <a:r>
              <a:rPr lang="en-GB" sz="1800" dirty="0" err="1">
                <a:solidFill>
                  <a:srgbClr val="FFFF00"/>
                </a:solidFill>
              </a:rPr>
              <a:t>bursters</a:t>
            </a:r>
            <a:r>
              <a:rPr lang="en-GB" sz="1800" dirty="0">
                <a:solidFill>
                  <a:srgbClr val="FFFF00"/>
                </a:solidFill>
              </a:rPr>
              <a:t>, supernovae etc.)</a:t>
            </a:r>
          </a:p>
        </p:txBody>
      </p:sp>
      <p:sp>
        <p:nvSpPr>
          <p:cNvPr id="4" name="TextBox 3"/>
          <p:cNvSpPr txBox="1">
            <a:spLocks noChangeArrowheads="1"/>
          </p:cNvSpPr>
          <p:nvPr/>
        </p:nvSpPr>
        <p:spPr bwMode="auto">
          <a:xfrm>
            <a:off x="179388" y="2276475"/>
            <a:ext cx="8713787" cy="646113"/>
          </a:xfrm>
          <a:prstGeom prst="rect">
            <a:avLst/>
          </a:prstGeom>
          <a:noFill/>
          <a:ln w="9525">
            <a:noFill/>
            <a:miter lim="800000"/>
            <a:headEnd/>
            <a:tailEnd/>
          </a:ln>
        </p:spPr>
        <p:txBody>
          <a:bodyPr>
            <a:spAutoFit/>
          </a:bodyPr>
          <a:lstStyle/>
          <a:p>
            <a:pPr algn="l"/>
            <a:r>
              <a:rPr lang="en-GB" sz="1800" dirty="0">
                <a:solidFill>
                  <a:srgbClr val="FFFF00"/>
                </a:solidFill>
              </a:rPr>
              <a:t>Develop models to describe these sites and test the predictions against measurements of element abundances and energy output (optical or gamma observations or pre-solar grains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639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3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163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1639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63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1639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3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16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7" grpId="0" animBg="1"/>
      <p:bldP spid="16388" grpId="0" animBg="1" autoUpdateAnimBg="0"/>
      <p:bldP spid="16389" grpId="0" animBg="1" autoUpdateAnimBg="0"/>
      <p:bldP spid="16390" grpId="0" animBg="1" autoUpdateAnimBg="0"/>
      <p:bldP spid="16391" grpId="0" animBg="1" autoUpdateAnimBg="0"/>
      <p:bldP spid="16395" grpId="0" animBg="1"/>
      <p:bldP spid="16396"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928938" y="1071563"/>
            <a:ext cx="3089275" cy="1200150"/>
          </a:xfrm>
          <a:prstGeom prst="rect">
            <a:avLst/>
          </a:prstGeom>
          <a:noFill/>
          <a:ln w="9525">
            <a:solidFill>
              <a:srgbClr val="FFFF00"/>
            </a:solidFill>
            <a:miter lim="800000"/>
            <a:headEnd/>
            <a:tailEnd/>
          </a:ln>
        </p:spPr>
        <p:txBody>
          <a:bodyPr wrap="none">
            <a:spAutoFit/>
          </a:bodyPr>
          <a:lstStyle/>
          <a:p>
            <a:r>
              <a:rPr lang="en-GB" sz="1800" dirty="0">
                <a:solidFill>
                  <a:srgbClr val="FFFF00"/>
                </a:solidFill>
                <a:latin typeface="Times New Roman" pitchFamily="18" charset="0"/>
                <a:ea typeface="MS PGothic" pitchFamily="34" charset="-128"/>
              </a:rPr>
              <a:t>Astronomers</a:t>
            </a:r>
          </a:p>
          <a:p>
            <a:r>
              <a:rPr lang="en-GB" sz="1800" dirty="0">
                <a:solidFill>
                  <a:srgbClr val="FFFF00"/>
                </a:solidFill>
                <a:latin typeface="Times New Roman" pitchFamily="18" charset="0"/>
                <a:ea typeface="MS PGothic" pitchFamily="34" charset="-128"/>
              </a:rPr>
              <a:t>Observe astrophysical sites and</a:t>
            </a:r>
          </a:p>
          <a:p>
            <a:r>
              <a:rPr lang="en-GB" sz="1800" dirty="0">
                <a:solidFill>
                  <a:srgbClr val="FFFF00"/>
                </a:solidFill>
                <a:latin typeface="Times New Roman" pitchFamily="18" charset="0"/>
                <a:ea typeface="MS PGothic" pitchFamily="34" charset="-128"/>
              </a:rPr>
              <a:t>measure energy output and </a:t>
            </a:r>
          </a:p>
          <a:p>
            <a:r>
              <a:rPr lang="en-GB" sz="1800" dirty="0">
                <a:solidFill>
                  <a:srgbClr val="FFFF00"/>
                </a:solidFill>
                <a:latin typeface="Times New Roman" pitchFamily="18" charset="0"/>
                <a:ea typeface="MS PGothic" pitchFamily="34" charset="-128"/>
              </a:rPr>
              <a:t>element abundances</a:t>
            </a:r>
          </a:p>
        </p:txBody>
      </p:sp>
      <p:sp>
        <p:nvSpPr>
          <p:cNvPr id="3" name="TextBox 2"/>
          <p:cNvSpPr txBox="1">
            <a:spLocks noChangeArrowheads="1"/>
          </p:cNvSpPr>
          <p:nvPr/>
        </p:nvSpPr>
        <p:spPr bwMode="auto">
          <a:xfrm>
            <a:off x="2857500" y="3157538"/>
            <a:ext cx="3105150" cy="1200150"/>
          </a:xfrm>
          <a:prstGeom prst="rect">
            <a:avLst/>
          </a:prstGeom>
          <a:noFill/>
          <a:ln w="9525">
            <a:solidFill>
              <a:srgbClr val="FFFF00"/>
            </a:solidFill>
            <a:miter lim="800000"/>
            <a:headEnd/>
            <a:tailEnd/>
          </a:ln>
        </p:spPr>
        <p:txBody>
          <a:bodyPr wrap="none">
            <a:spAutoFit/>
          </a:bodyPr>
          <a:lstStyle/>
          <a:p>
            <a:r>
              <a:rPr lang="en-GB" sz="1800" dirty="0">
                <a:solidFill>
                  <a:srgbClr val="FFFF00"/>
                </a:solidFill>
                <a:latin typeface="Times New Roman" pitchFamily="18" charset="0"/>
                <a:ea typeface="MS PGothic" pitchFamily="34" charset="-128"/>
              </a:rPr>
              <a:t>Astrophysicists</a:t>
            </a:r>
          </a:p>
          <a:p>
            <a:r>
              <a:rPr lang="en-GB" sz="1800" dirty="0">
                <a:solidFill>
                  <a:srgbClr val="FFFF00"/>
                </a:solidFill>
                <a:latin typeface="Times New Roman" pitchFamily="18" charset="0"/>
                <a:ea typeface="MS PGothic" pitchFamily="34" charset="-128"/>
              </a:rPr>
              <a:t>Develop models of the sites in</a:t>
            </a:r>
          </a:p>
          <a:p>
            <a:r>
              <a:rPr lang="en-GB" sz="1800" dirty="0">
                <a:solidFill>
                  <a:srgbClr val="FFFF00"/>
                </a:solidFill>
                <a:latin typeface="Times New Roman" pitchFamily="18" charset="0"/>
                <a:ea typeface="MS PGothic" pitchFamily="34" charset="-128"/>
              </a:rPr>
              <a:t>terms of the material dynamics</a:t>
            </a:r>
          </a:p>
          <a:p>
            <a:r>
              <a:rPr lang="en-GB" sz="1800" dirty="0">
                <a:solidFill>
                  <a:srgbClr val="FFFF00"/>
                </a:solidFill>
                <a:latin typeface="Times New Roman" pitchFamily="18" charset="0"/>
                <a:ea typeface="MS PGothic" pitchFamily="34" charset="-128"/>
              </a:rPr>
              <a:t>and nuclear reactions</a:t>
            </a:r>
          </a:p>
        </p:txBody>
      </p:sp>
      <p:sp>
        <p:nvSpPr>
          <p:cNvPr id="4" name="TextBox 3"/>
          <p:cNvSpPr txBox="1">
            <a:spLocks noChangeArrowheads="1"/>
          </p:cNvSpPr>
          <p:nvPr/>
        </p:nvSpPr>
        <p:spPr bwMode="auto">
          <a:xfrm>
            <a:off x="2865438" y="5300663"/>
            <a:ext cx="3135312" cy="1200150"/>
          </a:xfrm>
          <a:prstGeom prst="rect">
            <a:avLst/>
          </a:prstGeom>
          <a:noFill/>
          <a:ln w="9525">
            <a:solidFill>
              <a:srgbClr val="FFFF00"/>
            </a:solidFill>
            <a:miter lim="800000"/>
            <a:headEnd/>
            <a:tailEnd/>
          </a:ln>
        </p:spPr>
        <p:txBody>
          <a:bodyPr wrap="none">
            <a:spAutoFit/>
          </a:bodyPr>
          <a:lstStyle/>
          <a:p>
            <a:r>
              <a:rPr lang="en-GB" sz="1800" dirty="0">
                <a:solidFill>
                  <a:srgbClr val="FFFF00"/>
                </a:solidFill>
                <a:latin typeface="Times New Roman" pitchFamily="18" charset="0"/>
                <a:ea typeface="MS PGothic" pitchFamily="34" charset="-128"/>
              </a:rPr>
              <a:t>Nuclear Physicists</a:t>
            </a:r>
          </a:p>
          <a:p>
            <a:r>
              <a:rPr lang="en-GB" sz="1800" dirty="0">
                <a:solidFill>
                  <a:srgbClr val="FFFF00"/>
                </a:solidFill>
                <a:latin typeface="Times New Roman" pitchFamily="18" charset="0"/>
                <a:ea typeface="MS PGothic" pitchFamily="34" charset="-128"/>
              </a:rPr>
              <a:t>Measure, or if not feasible then</a:t>
            </a:r>
          </a:p>
          <a:p>
            <a:r>
              <a:rPr lang="en-GB" sz="1800" dirty="0">
                <a:solidFill>
                  <a:srgbClr val="FFFF00"/>
                </a:solidFill>
                <a:latin typeface="Times New Roman" pitchFamily="18" charset="0"/>
                <a:ea typeface="MS PGothic" pitchFamily="34" charset="-128"/>
              </a:rPr>
              <a:t>calculate, the necessary</a:t>
            </a:r>
          </a:p>
          <a:p>
            <a:r>
              <a:rPr lang="en-GB" sz="1800" dirty="0">
                <a:solidFill>
                  <a:srgbClr val="FFFF00"/>
                </a:solidFill>
                <a:latin typeface="Times New Roman" pitchFamily="18" charset="0"/>
                <a:ea typeface="MS PGothic" pitchFamily="34" charset="-128"/>
              </a:rPr>
              <a:t>reaction rates or decay rates</a:t>
            </a:r>
          </a:p>
        </p:txBody>
      </p:sp>
      <p:sp>
        <p:nvSpPr>
          <p:cNvPr id="5" name="Curved Right Arrow 4"/>
          <p:cNvSpPr>
            <a:spLocks noChangeArrowheads="1"/>
          </p:cNvSpPr>
          <p:nvPr/>
        </p:nvSpPr>
        <p:spPr bwMode="auto">
          <a:xfrm>
            <a:off x="2071688" y="1928813"/>
            <a:ext cx="357187" cy="1357312"/>
          </a:xfrm>
          <a:prstGeom prst="curvedRightArrow">
            <a:avLst>
              <a:gd name="adj1" fmla="val 25017"/>
              <a:gd name="adj2" fmla="val 49998"/>
              <a:gd name="adj3" fmla="val 25000"/>
            </a:avLst>
          </a:prstGeom>
          <a:solidFill>
            <a:schemeClr val="accent1"/>
          </a:solidFill>
          <a:ln w="9525">
            <a:solidFill>
              <a:schemeClr val="tx1"/>
            </a:solidFill>
            <a:miter lim="800000"/>
            <a:headEnd/>
            <a:tailEnd/>
          </a:ln>
        </p:spPr>
        <p:txBody>
          <a:bodyPr wrap="none"/>
          <a:lstStyle/>
          <a:p>
            <a:endParaRPr lang="zh-CN" altLang="zh-CN"/>
          </a:p>
        </p:txBody>
      </p:sp>
      <p:sp>
        <p:nvSpPr>
          <p:cNvPr id="6" name="Curved Right Arrow 5"/>
          <p:cNvSpPr>
            <a:spLocks noChangeArrowheads="1"/>
          </p:cNvSpPr>
          <p:nvPr/>
        </p:nvSpPr>
        <p:spPr bwMode="auto">
          <a:xfrm>
            <a:off x="2071688" y="4286250"/>
            <a:ext cx="357187" cy="1357313"/>
          </a:xfrm>
          <a:prstGeom prst="curvedRightArrow">
            <a:avLst>
              <a:gd name="adj1" fmla="val 25017"/>
              <a:gd name="adj2" fmla="val 49998"/>
              <a:gd name="adj3" fmla="val 25000"/>
            </a:avLst>
          </a:prstGeom>
          <a:solidFill>
            <a:schemeClr val="accent1"/>
          </a:solidFill>
          <a:ln w="9525">
            <a:solidFill>
              <a:schemeClr val="tx1"/>
            </a:solidFill>
            <a:miter lim="800000"/>
            <a:headEnd/>
            <a:tailEnd/>
          </a:ln>
        </p:spPr>
        <p:txBody>
          <a:bodyPr wrap="none"/>
          <a:lstStyle/>
          <a:p>
            <a:endParaRPr lang="zh-CN" altLang="zh-CN"/>
          </a:p>
        </p:txBody>
      </p:sp>
      <p:sp>
        <p:nvSpPr>
          <p:cNvPr id="7" name="Curved Right Arrow 6"/>
          <p:cNvSpPr>
            <a:spLocks noChangeArrowheads="1"/>
          </p:cNvSpPr>
          <p:nvPr/>
        </p:nvSpPr>
        <p:spPr bwMode="auto">
          <a:xfrm rot="10800000">
            <a:off x="6572250" y="2000250"/>
            <a:ext cx="357188" cy="1357313"/>
          </a:xfrm>
          <a:prstGeom prst="curvedRightArrow">
            <a:avLst>
              <a:gd name="adj1" fmla="val 25017"/>
              <a:gd name="adj2" fmla="val 49998"/>
              <a:gd name="adj3" fmla="val 25000"/>
            </a:avLst>
          </a:prstGeom>
          <a:solidFill>
            <a:schemeClr val="accent1"/>
          </a:solidFill>
          <a:ln w="9525">
            <a:solidFill>
              <a:schemeClr val="tx1"/>
            </a:solidFill>
            <a:miter lim="800000"/>
            <a:headEnd/>
            <a:tailEnd/>
          </a:ln>
        </p:spPr>
        <p:txBody>
          <a:bodyPr wrap="none"/>
          <a:lstStyle/>
          <a:p>
            <a:endParaRPr lang="zh-CN" altLang="zh-CN"/>
          </a:p>
        </p:txBody>
      </p:sp>
      <p:sp>
        <p:nvSpPr>
          <p:cNvPr id="8" name="Curved Right Arrow 7"/>
          <p:cNvSpPr>
            <a:spLocks noChangeArrowheads="1"/>
          </p:cNvSpPr>
          <p:nvPr/>
        </p:nvSpPr>
        <p:spPr bwMode="auto">
          <a:xfrm rot="10800000">
            <a:off x="6643688" y="4286250"/>
            <a:ext cx="357187" cy="1357313"/>
          </a:xfrm>
          <a:prstGeom prst="curvedRightArrow">
            <a:avLst>
              <a:gd name="adj1" fmla="val 25017"/>
              <a:gd name="adj2" fmla="val 49998"/>
              <a:gd name="adj3" fmla="val 25000"/>
            </a:avLst>
          </a:prstGeom>
          <a:solidFill>
            <a:schemeClr val="accent1"/>
          </a:solidFill>
          <a:ln w="9525">
            <a:solidFill>
              <a:schemeClr val="tx1"/>
            </a:solidFill>
            <a:miter lim="800000"/>
            <a:headEnd/>
            <a:tailEnd/>
          </a:ln>
        </p:spPr>
        <p:txBody>
          <a:bodyPr wrap="none"/>
          <a:lstStyle/>
          <a:p>
            <a:endParaRPr lang="zh-CN" altLang="zh-CN"/>
          </a:p>
        </p:txBody>
      </p:sp>
      <p:sp>
        <p:nvSpPr>
          <p:cNvPr id="46088" name="TextBox 8"/>
          <p:cNvSpPr txBox="1">
            <a:spLocks noChangeArrowheads="1"/>
          </p:cNvSpPr>
          <p:nvPr/>
        </p:nvSpPr>
        <p:spPr bwMode="auto">
          <a:xfrm>
            <a:off x="158750" y="285750"/>
            <a:ext cx="8715375" cy="400050"/>
          </a:xfrm>
          <a:prstGeom prst="rect">
            <a:avLst/>
          </a:prstGeom>
          <a:noFill/>
          <a:ln w="9525">
            <a:noFill/>
            <a:miter lim="800000"/>
            <a:headEnd/>
            <a:tailEnd/>
          </a:ln>
        </p:spPr>
        <p:txBody>
          <a:bodyPr wrap="none">
            <a:spAutoFit/>
          </a:bodyPr>
          <a:lstStyle/>
          <a:p>
            <a:r>
              <a:rPr lang="en-GB" sz="2000">
                <a:solidFill>
                  <a:schemeClr val="tx1"/>
                </a:solidFill>
                <a:latin typeface="Times New Roman" pitchFamily="18" charset="0"/>
                <a:ea typeface="MS PGothic" pitchFamily="34" charset="-128"/>
              </a:rPr>
              <a:t>This effort requires an effective collaboration between the different scientific fields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Imagen1"/>
          <p:cNvPicPr>
            <a:picLocks noChangeAspect="1" noChangeArrowheads="1"/>
          </p:cNvPicPr>
          <p:nvPr/>
        </p:nvPicPr>
        <p:blipFill>
          <a:blip r:embed="rId3" cstate="print"/>
          <a:srcRect/>
          <a:stretch>
            <a:fillRect/>
          </a:stretch>
        </p:blipFill>
        <p:spPr bwMode="auto">
          <a:xfrm>
            <a:off x="309563" y="1196975"/>
            <a:ext cx="8620125" cy="3714750"/>
          </a:xfrm>
          <a:prstGeom prst="rect">
            <a:avLst/>
          </a:prstGeom>
          <a:noFill/>
          <a:ln w="9525">
            <a:noFill/>
            <a:miter lim="800000"/>
            <a:headEnd/>
            <a:tailEnd/>
          </a:ln>
        </p:spPr>
      </p:pic>
      <p:sp>
        <p:nvSpPr>
          <p:cNvPr id="2" name="TextBox 1"/>
          <p:cNvSpPr txBox="1"/>
          <p:nvPr/>
        </p:nvSpPr>
        <p:spPr>
          <a:xfrm>
            <a:off x="468313" y="404813"/>
            <a:ext cx="6226175" cy="400050"/>
          </a:xfrm>
          <a:prstGeom prst="rect">
            <a:avLst/>
          </a:prstGeom>
          <a:noFill/>
        </p:spPr>
        <p:txBody>
          <a:bodyPr wrap="none">
            <a:spAutoFit/>
          </a:bodyPr>
          <a:lstStyle/>
          <a:p>
            <a:pPr algn="l">
              <a:defRPr/>
            </a:pPr>
            <a:r>
              <a:rPr lang="en-US" sz="2000" dirty="0">
                <a:solidFill>
                  <a:srgbClr val="FFFFFF"/>
                </a:solidFill>
                <a:latin typeface="+mn-lt"/>
                <a:ea typeface="ヒラギノ角ゴ ProN W3" charset="0"/>
                <a:cs typeface="ヒラギノ角ゴ ProN W3" charset="0"/>
              </a:rPr>
              <a:t>Often challenges emerge related to the model development</a:t>
            </a:r>
          </a:p>
        </p:txBody>
      </p:sp>
      <p:sp>
        <p:nvSpPr>
          <p:cNvPr id="3" name="TextBox 2"/>
          <p:cNvSpPr txBox="1"/>
          <p:nvPr/>
        </p:nvSpPr>
        <p:spPr>
          <a:xfrm>
            <a:off x="250825" y="5445125"/>
            <a:ext cx="8785225" cy="646113"/>
          </a:xfrm>
          <a:prstGeom prst="rect">
            <a:avLst/>
          </a:prstGeom>
          <a:noFill/>
        </p:spPr>
        <p:txBody>
          <a:bodyPr>
            <a:spAutoFit/>
          </a:bodyPr>
          <a:lstStyle/>
          <a:p>
            <a:pPr algn="l">
              <a:defRPr/>
            </a:pPr>
            <a:r>
              <a:rPr lang="en-US" sz="1800" dirty="0">
                <a:solidFill>
                  <a:srgbClr val="FFFFFF"/>
                </a:solidFill>
                <a:latin typeface="+mn-lt"/>
                <a:ea typeface="ヒラギノ角ゴ ProN W3" charset="0"/>
                <a:cs typeface="ヒラギノ角ゴ ProN W3" charset="0"/>
              </a:rPr>
              <a:t>Studying the effect of including new physics into the models is compromised because the uncertainties in the nuclear reaction rates are so big that they mask the effects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1"/>
          <p:cNvSpPr>
            <a:spLocks noGrp="1"/>
          </p:cNvSpPr>
          <p:nvPr>
            <p:ph type="sldNum" sz="quarter" idx="12"/>
          </p:nvPr>
        </p:nvSpPr>
        <p:spPr>
          <a:noFill/>
        </p:spPr>
        <p:txBody>
          <a:bodyPr/>
          <a:lstStyle/>
          <a:p>
            <a:fld id="{2559813A-F4CD-469E-9E03-73AEA4B10860}" type="slidenum">
              <a:rPr lang="en-US" altLang="zh-CN"/>
              <a:pPr/>
              <a:t>7</a:t>
            </a:fld>
            <a:endParaRPr lang="en-US" altLang="zh-CN"/>
          </a:p>
        </p:txBody>
      </p:sp>
      <p:sp>
        <p:nvSpPr>
          <p:cNvPr id="3" name="TextBox 2"/>
          <p:cNvSpPr txBox="1"/>
          <p:nvPr/>
        </p:nvSpPr>
        <p:spPr>
          <a:xfrm>
            <a:off x="250825" y="260350"/>
            <a:ext cx="6851650" cy="400050"/>
          </a:xfrm>
          <a:prstGeom prst="rect">
            <a:avLst/>
          </a:prstGeom>
          <a:noFill/>
        </p:spPr>
        <p:txBody>
          <a:bodyPr wrap="none">
            <a:spAutoFit/>
          </a:bodyPr>
          <a:lstStyle/>
          <a:p>
            <a:pPr algn="l">
              <a:defRPr/>
            </a:pPr>
            <a:r>
              <a:rPr lang="en-US" sz="2000" dirty="0">
                <a:solidFill>
                  <a:schemeClr val="tx1"/>
                </a:solidFill>
                <a:latin typeface="+mn-lt"/>
                <a:ea typeface="ヒラギノ角ゴ ProN W3" charset="0"/>
                <a:cs typeface="ヒラギノ角ゴ ProN W3" charset="0"/>
              </a:rPr>
              <a:t>But which reactions are the problem and so need to be measured?</a:t>
            </a:r>
          </a:p>
        </p:txBody>
      </p:sp>
      <p:pic>
        <p:nvPicPr>
          <p:cNvPr id="4" name="Picture 3"/>
          <p:cNvPicPr>
            <a:picLocks noChangeAspect="1"/>
          </p:cNvPicPr>
          <p:nvPr/>
        </p:nvPicPr>
        <p:blipFill>
          <a:blip r:embed="rId2" cstate="print"/>
          <a:srcRect/>
          <a:stretch>
            <a:fillRect/>
          </a:stretch>
        </p:blipFill>
        <p:spPr bwMode="auto">
          <a:xfrm>
            <a:off x="107950" y="3068638"/>
            <a:ext cx="4000500" cy="3694112"/>
          </a:xfrm>
          <a:prstGeom prst="rect">
            <a:avLst/>
          </a:prstGeom>
          <a:solidFill>
            <a:schemeClr val="tx1"/>
          </a:solid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a:off x="4211638" y="3138488"/>
            <a:ext cx="4848225" cy="3603625"/>
          </a:xfrm>
          <a:prstGeom prst="rect">
            <a:avLst/>
          </a:prstGeom>
          <a:solidFill>
            <a:schemeClr val="tx1"/>
          </a:solidFill>
          <a:ln w="9525">
            <a:noFill/>
            <a:miter lim="800000"/>
            <a:headEnd/>
            <a:tailEnd/>
          </a:ln>
        </p:spPr>
      </p:pic>
      <p:sp>
        <p:nvSpPr>
          <p:cNvPr id="6" name="TextBox 5"/>
          <p:cNvSpPr txBox="1"/>
          <p:nvPr/>
        </p:nvSpPr>
        <p:spPr>
          <a:xfrm>
            <a:off x="395288" y="1052513"/>
            <a:ext cx="8569325" cy="923925"/>
          </a:xfrm>
          <a:prstGeom prst="rect">
            <a:avLst/>
          </a:prstGeom>
          <a:noFill/>
        </p:spPr>
        <p:txBody>
          <a:bodyPr>
            <a:spAutoFit/>
          </a:bodyPr>
          <a:lstStyle/>
          <a:p>
            <a:pPr algn="l">
              <a:defRPr/>
            </a:pPr>
            <a:r>
              <a:rPr lang="en-US" sz="1800" dirty="0">
                <a:solidFill>
                  <a:srgbClr val="FFFFFF"/>
                </a:solidFill>
                <a:latin typeface="+mn-lt"/>
                <a:ea typeface="ヒラギノ角ゴ ProN W3" charset="0"/>
                <a:cs typeface="ヒラギノ角ゴ ProN W3" charset="0"/>
              </a:rPr>
              <a:t>Run sensitivity studies with models to see which reactions have the largest effect on the energy generation or element synthesis.  These are the ones for which accurate reaction cross sections are needed.</a:t>
            </a:r>
          </a:p>
        </p:txBody>
      </p:sp>
      <p:sp>
        <p:nvSpPr>
          <p:cNvPr id="7" name="TextBox 6"/>
          <p:cNvSpPr txBox="1"/>
          <p:nvPr/>
        </p:nvSpPr>
        <p:spPr>
          <a:xfrm>
            <a:off x="1544638" y="2492375"/>
            <a:ext cx="866775" cy="400050"/>
          </a:xfrm>
          <a:prstGeom prst="rect">
            <a:avLst/>
          </a:prstGeom>
          <a:solidFill>
            <a:schemeClr val="tx1"/>
          </a:solidFill>
        </p:spPr>
        <p:txBody>
          <a:bodyPr wrap="none">
            <a:spAutoFit/>
          </a:bodyPr>
          <a:lstStyle/>
          <a:p>
            <a:pPr algn="l">
              <a:defRPr/>
            </a:pPr>
            <a:r>
              <a:rPr lang="en-US" sz="2000" dirty="0">
                <a:solidFill>
                  <a:schemeClr val="bg1"/>
                </a:solidFill>
                <a:latin typeface="+mn-lt"/>
                <a:ea typeface="ヒラギノ角ゴ ProN W3" charset="0"/>
                <a:cs typeface="ヒラギノ角ゴ ProN W3" charset="0"/>
              </a:rPr>
              <a:t>Novae</a:t>
            </a:r>
          </a:p>
        </p:txBody>
      </p:sp>
      <p:sp>
        <p:nvSpPr>
          <p:cNvPr id="8" name="TextBox 7"/>
          <p:cNvSpPr txBox="1"/>
          <p:nvPr/>
        </p:nvSpPr>
        <p:spPr>
          <a:xfrm>
            <a:off x="5661025" y="2492375"/>
            <a:ext cx="1534779" cy="400110"/>
          </a:xfrm>
          <a:prstGeom prst="rect">
            <a:avLst/>
          </a:prstGeom>
          <a:solidFill>
            <a:schemeClr val="tx1"/>
          </a:solidFill>
        </p:spPr>
        <p:txBody>
          <a:bodyPr wrap="none">
            <a:spAutoFit/>
          </a:bodyPr>
          <a:lstStyle/>
          <a:p>
            <a:pPr algn="l">
              <a:defRPr/>
            </a:pPr>
            <a:r>
              <a:rPr lang="en-US" sz="2000" dirty="0">
                <a:solidFill>
                  <a:schemeClr val="bg1"/>
                </a:solidFill>
                <a:latin typeface="+mn-lt"/>
                <a:ea typeface="ヒラギノ角ゴ ProN W3" charset="0"/>
                <a:cs typeface="ヒラギノ角ゴ ProN W3" charset="0"/>
              </a:rPr>
              <a:t>X-ray Bursts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4"/>
          <p:cNvSpPr>
            <a:spLocks noGrp="1"/>
          </p:cNvSpPr>
          <p:nvPr>
            <p:ph type="ftr" sz="quarter" idx="11"/>
          </p:nvPr>
        </p:nvSpPr>
        <p:spPr/>
        <p:txBody>
          <a:bodyPr/>
          <a:lstStyle/>
          <a:p>
            <a:r>
              <a:rPr lang="en-US" altLang="zh-CN"/>
              <a:t>K. E. Rehm, HIAS 2013</a:t>
            </a:r>
          </a:p>
        </p:txBody>
      </p:sp>
      <p:sp>
        <p:nvSpPr>
          <p:cNvPr id="11" name="灯片编号占位符 5"/>
          <p:cNvSpPr>
            <a:spLocks noGrp="1"/>
          </p:cNvSpPr>
          <p:nvPr>
            <p:ph type="sldNum" sz="quarter" idx="12"/>
          </p:nvPr>
        </p:nvSpPr>
        <p:spPr/>
        <p:txBody>
          <a:bodyPr/>
          <a:lstStyle/>
          <a:p>
            <a:fld id="{AF1E58A4-48BE-4CC1-91A7-2CEB32E73524}" type="slidenum">
              <a:rPr lang="en-US" altLang="zh-CN"/>
              <a:pPr/>
              <a:t>8</a:t>
            </a:fld>
            <a:endParaRPr lang="en-US" altLang="zh-CN"/>
          </a:p>
        </p:txBody>
      </p:sp>
      <p:pic>
        <p:nvPicPr>
          <p:cNvPr id="124930" name="Picture 2"/>
          <p:cNvPicPr>
            <a:picLocks noChangeAspect="1" noChangeArrowheads="1"/>
          </p:cNvPicPr>
          <p:nvPr/>
        </p:nvPicPr>
        <p:blipFill>
          <a:blip r:embed="rId3" cstate="print"/>
          <a:srcRect t="10426" b="3162"/>
          <a:stretch>
            <a:fillRect/>
          </a:stretch>
        </p:blipFill>
        <p:spPr bwMode="auto">
          <a:xfrm>
            <a:off x="0" y="0"/>
            <a:ext cx="9144000" cy="6867525"/>
          </a:xfrm>
          <a:prstGeom prst="rect">
            <a:avLst/>
          </a:prstGeom>
          <a:noFill/>
          <a:ln w="9525" algn="ctr">
            <a:noFill/>
            <a:miter lim="800000"/>
            <a:headEnd/>
            <a:tailEnd/>
          </a:ln>
          <a:effectLst/>
        </p:spPr>
      </p:pic>
      <p:sp>
        <p:nvSpPr>
          <p:cNvPr id="124931" name="Rectangle 3"/>
          <p:cNvSpPr>
            <a:spLocks noGrp="1" noChangeArrowheads="1"/>
          </p:cNvSpPr>
          <p:nvPr>
            <p:ph type="title"/>
          </p:nvPr>
        </p:nvSpPr>
        <p:spPr/>
        <p:txBody>
          <a:bodyPr/>
          <a:lstStyle/>
          <a:p>
            <a:endParaRPr lang="zh-CN" altLang="zh-CN" dirty="0"/>
          </a:p>
        </p:txBody>
      </p:sp>
      <p:sp>
        <p:nvSpPr>
          <p:cNvPr id="124932" name="Rectangle 4"/>
          <p:cNvSpPr>
            <a:spLocks noGrp="1" noChangeArrowheads="1"/>
          </p:cNvSpPr>
          <p:nvPr>
            <p:ph type="body" idx="1"/>
          </p:nvPr>
        </p:nvSpPr>
        <p:spPr/>
        <p:txBody>
          <a:bodyPr/>
          <a:lstStyle/>
          <a:p>
            <a:endParaRPr lang="zh-CN" altLang="zh-CN" dirty="0"/>
          </a:p>
        </p:txBody>
      </p:sp>
      <p:sp>
        <p:nvSpPr>
          <p:cNvPr id="124933" name="Text Box 5"/>
          <p:cNvSpPr txBox="1">
            <a:spLocks noChangeArrowheads="1"/>
          </p:cNvSpPr>
          <p:nvPr/>
        </p:nvSpPr>
        <p:spPr bwMode="auto">
          <a:xfrm>
            <a:off x="1524000" y="228600"/>
            <a:ext cx="5867400" cy="519113"/>
          </a:xfrm>
          <a:prstGeom prst="rect">
            <a:avLst/>
          </a:prstGeom>
          <a:noFill/>
          <a:ln w="9525">
            <a:noFill/>
            <a:miter lim="800000"/>
            <a:headEnd/>
            <a:tailEnd/>
          </a:ln>
          <a:effectLst/>
        </p:spPr>
        <p:txBody>
          <a:bodyPr>
            <a:spAutoFit/>
          </a:bodyPr>
          <a:lstStyle/>
          <a:p>
            <a:pPr algn="ctr">
              <a:spcBef>
                <a:spcPct val="50000"/>
              </a:spcBef>
            </a:pPr>
            <a:r>
              <a:rPr lang="en-US" altLang="zh-CN" sz="2800" b="1">
                <a:solidFill>
                  <a:schemeClr val="bg1"/>
                </a:solidFill>
                <a:latin typeface="Times New Roman" pitchFamily="18" charset="0"/>
                <a:ea typeface="宋体" pitchFamily="2" charset="-122"/>
              </a:rPr>
              <a:t>Plan: new study of </a:t>
            </a:r>
            <a:r>
              <a:rPr lang="en-US" altLang="zh-CN" sz="2800" b="1" baseline="30000">
                <a:solidFill>
                  <a:schemeClr val="bg1"/>
                </a:solidFill>
                <a:latin typeface="Times New Roman" pitchFamily="18" charset="0"/>
                <a:ea typeface="宋体" pitchFamily="2" charset="-122"/>
              </a:rPr>
              <a:t>12</a:t>
            </a:r>
            <a:r>
              <a:rPr lang="en-US" altLang="zh-CN" sz="2800" b="1">
                <a:solidFill>
                  <a:schemeClr val="bg1"/>
                </a:solidFill>
                <a:latin typeface="Times New Roman" pitchFamily="18" charset="0"/>
                <a:ea typeface="宋体" pitchFamily="2" charset="-122"/>
              </a:rPr>
              <a:t>C(</a:t>
            </a:r>
            <a:r>
              <a:rPr lang="en-US" altLang="zh-CN" sz="2800" b="1">
                <a:solidFill>
                  <a:schemeClr val="bg1"/>
                </a:solidFill>
                <a:latin typeface="Symbol" pitchFamily="18" charset="2"/>
                <a:ea typeface="宋体" pitchFamily="2" charset="-122"/>
              </a:rPr>
              <a:t>a,g</a:t>
            </a:r>
            <a:r>
              <a:rPr lang="en-US" altLang="zh-CN" sz="2800" b="1">
                <a:solidFill>
                  <a:schemeClr val="bg1"/>
                </a:solidFill>
                <a:latin typeface="Times New Roman" pitchFamily="18" charset="0"/>
                <a:ea typeface="宋体" pitchFamily="2" charset="-122"/>
              </a:rPr>
              <a:t>)</a:t>
            </a:r>
            <a:r>
              <a:rPr lang="en-US" altLang="zh-CN" sz="2800" b="1" baseline="30000">
                <a:solidFill>
                  <a:schemeClr val="bg1"/>
                </a:solidFill>
                <a:latin typeface="Times New Roman" pitchFamily="18" charset="0"/>
                <a:ea typeface="宋体" pitchFamily="2" charset="-122"/>
              </a:rPr>
              <a:t>16</a:t>
            </a:r>
            <a:r>
              <a:rPr lang="en-US" altLang="zh-CN" sz="2800" b="1">
                <a:solidFill>
                  <a:schemeClr val="bg1"/>
                </a:solidFill>
                <a:latin typeface="Times New Roman" pitchFamily="18" charset="0"/>
                <a:ea typeface="宋体" pitchFamily="2" charset="-122"/>
              </a:rPr>
              <a:t>O</a:t>
            </a:r>
          </a:p>
        </p:txBody>
      </p:sp>
      <p:grpSp>
        <p:nvGrpSpPr>
          <p:cNvPr id="2" name="Group 6"/>
          <p:cNvGrpSpPr>
            <a:grpSpLocks/>
          </p:cNvGrpSpPr>
          <p:nvPr/>
        </p:nvGrpSpPr>
        <p:grpSpPr bwMode="auto">
          <a:xfrm>
            <a:off x="179512" y="188640"/>
            <a:ext cx="9144000" cy="6867525"/>
            <a:chOff x="0" y="-6"/>
            <a:chExt cx="5760" cy="4326"/>
          </a:xfrm>
        </p:grpSpPr>
        <p:pic>
          <p:nvPicPr>
            <p:cNvPr id="124935" name="Picture 7"/>
            <p:cNvPicPr>
              <a:picLocks noChangeAspect="1" noChangeArrowheads="1"/>
            </p:cNvPicPr>
            <p:nvPr/>
          </p:nvPicPr>
          <p:blipFill>
            <a:blip r:embed="rId3" cstate="print"/>
            <a:srcRect t="10426" b="3162"/>
            <a:stretch>
              <a:fillRect/>
            </a:stretch>
          </p:blipFill>
          <p:spPr bwMode="auto">
            <a:xfrm>
              <a:off x="0" y="-6"/>
              <a:ext cx="5760" cy="4326"/>
            </a:xfrm>
            <a:prstGeom prst="rect">
              <a:avLst/>
            </a:prstGeom>
            <a:noFill/>
            <a:ln w="9525" algn="ctr">
              <a:noFill/>
              <a:miter lim="800000"/>
              <a:headEnd/>
              <a:tailEnd/>
            </a:ln>
            <a:effectLst/>
          </p:spPr>
        </p:pic>
        <p:pic>
          <p:nvPicPr>
            <p:cNvPr id="124936" name="Picture 8" descr="earthx"/>
            <p:cNvPicPr>
              <a:picLocks noChangeAspect="1" noChangeArrowheads="1"/>
            </p:cNvPicPr>
            <p:nvPr/>
          </p:nvPicPr>
          <p:blipFill>
            <a:blip r:embed="rId4" cstate="print"/>
            <a:srcRect/>
            <a:stretch>
              <a:fillRect/>
            </a:stretch>
          </p:blipFill>
          <p:spPr bwMode="auto">
            <a:xfrm>
              <a:off x="960" y="0"/>
              <a:ext cx="3846" cy="4080"/>
            </a:xfrm>
            <a:prstGeom prst="rect">
              <a:avLst/>
            </a:prstGeom>
            <a:noFill/>
          </p:spPr>
        </p:pic>
      </p:grpSp>
      <p:sp>
        <p:nvSpPr>
          <p:cNvPr id="124937" name="Text Box 9"/>
          <p:cNvSpPr txBox="1">
            <a:spLocks noChangeArrowheads="1"/>
          </p:cNvSpPr>
          <p:nvPr/>
        </p:nvSpPr>
        <p:spPr bwMode="auto">
          <a:xfrm>
            <a:off x="1691680" y="4581128"/>
            <a:ext cx="6678960" cy="1077218"/>
          </a:xfrm>
          <a:prstGeom prst="rect">
            <a:avLst/>
          </a:prstGeom>
          <a:noFill/>
          <a:ln w="9525">
            <a:noFill/>
            <a:miter lim="800000"/>
            <a:headEnd/>
            <a:tailEnd/>
          </a:ln>
          <a:effectLst/>
        </p:spPr>
        <p:txBody>
          <a:bodyPr wrap="square">
            <a:spAutoFit/>
          </a:bodyPr>
          <a:lstStyle/>
          <a:p>
            <a:pPr algn="ctr" eaLnBrk="0" hangingPunct="0">
              <a:spcBef>
                <a:spcPct val="50000"/>
              </a:spcBef>
            </a:pPr>
            <a:r>
              <a:rPr lang="en-US" altLang="zh-CN" sz="3200" b="1" dirty="0">
                <a:solidFill>
                  <a:schemeClr val="bg1"/>
                </a:solidFill>
                <a:latin typeface="Arial" pitchFamily="34" charset="0"/>
                <a:ea typeface="宋体" pitchFamily="2" charset="-122"/>
              </a:rPr>
              <a:t>3. </a:t>
            </a:r>
            <a:r>
              <a:rPr lang="en-US" altLang="zh-CN" sz="3200" b="1" dirty="0" smtClean="0">
                <a:solidFill>
                  <a:schemeClr val="bg1"/>
                </a:solidFill>
                <a:latin typeface="Arial" pitchFamily="34" charset="0"/>
                <a:ea typeface="宋体" pitchFamily="2" charset="-122"/>
              </a:rPr>
              <a:t>A Technique to measure </a:t>
            </a:r>
            <a:r>
              <a:rPr lang="en-US" altLang="zh-CN" sz="3200" b="1" baseline="30000" dirty="0">
                <a:solidFill>
                  <a:schemeClr val="bg1"/>
                </a:solidFill>
                <a:latin typeface="Arial" pitchFamily="34" charset="0"/>
                <a:ea typeface="宋体" pitchFamily="2" charset="-122"/>
              </a:rPr>
              <a:t>12</a:t>
            </a:r>
            <a:r>
              <a:rPr lang="en-US" altLang="zh-CN" sz="3200" b="1" dirty="0">
                <a:solidFill>
                  <a:schemeClr val="bg1"/>
                </a:solidFill>
                <a:latin typeface="Arial" pitchFamily="34" charset="0"/>
                <a:ea typeface="宋体" pitchFamily="2" charset="-122"/>
              </a:rPr>
              <a:t>C(</a:t>
            </a:r>
            <a:r>
              <a:rPr lang="en-US" altLang="zh-CN" sz="3200" b="1" dirty="0" err="1">
                <a:solidFill>
                  <a:schemeClr val="bg1"/>
                </a:solidFill>
                <a:latin typeface="Symbol" pitchFamily="18" charset="2"/>
                <a:ea typeface="宋体" pitchFamily="2" charset="-122"/>
              </a:rPr>
              <a:t>a,g</a:t>
            </a:r>
            <a:r>
              <a:rPr lang="en-US" altLang="zh-CN" sz="3200" b="1" dirty="0">
                <a:solidFill>
                  <a:schemeClr val="bg1"/>
                </a:solidFill>
                <a:latin typeface="Arial" pitchFamily="34" charset="0"/>
                <a:ea typeface="宋体" pitchFamily="2" charset="-122"/>
              </a:rPr>
              <a:t>)</a:t>
            </a:r>
            <a:r>
              <a:rPr lang="en-US" altLang="zh-CN" sz="3200" b="1" baseline="30000" dirty="0">
                <a:solidFill>
                  <a:schemeClr val="bg1"/>
                </a:solidFill>
                <a:latin typeface="Arial" pitchFamily="34" charset="0"/>
                <a:ea typeface="宋体" pitchFamily="2" charset="-122"/>
              </a:rPr>
              <a:t>16</a:t>
            </a:r>
            <a:r>
              <a:rPr lang="en-US" altLang="zh-CN" sz="3200" b="1" dirty="0">
                <a:solidFill>
                  <a:schemeClr val="bg1"/>
                </a:solidFill>
                <a:latin typeface="Arial" pitchFamily="34" charset="0"/>
                <a:ea typeface="宋体" pitchFamily="2" charset="-122"/>
              </a:rPr>
              <a: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4"/>
          <p:cNvSpPr>
            <a:spLocks noGrp="1"/>
          </p:cNvSpPr>
          <p:nvPr>
            <p:ph type="ftr" sz="quarter" idx="11"/>
          </p:nvPr>
        </p:nvSpPr>
        <p:spPr/>
        <p:txBody>
          <a:bodyPr/>
          <a:lstStyle/>
          <a:p>
            <a:r>
              <a:rPr lang="en-US" altLang="zh-CN"/>
              <a:t>K. E. Rehm, HIAS 2013</a:t>
            </a:r>
          </a:p>
        </p:txBody>
      </p:sp>
      <p:sp>
        <p:nvSpPr>
          <p:cNvPr id="11" name="灯片编号占位符 5"/>
          <p:cNvSpPr>
            <a:spLocks noGrp="1"/>
          </p:cNvSpPr>
          <p:nvPr>
            <p:ph type="sldNum" sz="quarter" idx="12"/>
          </p:nvPr>
        </p:nvSpPr>
        <p:spPr/>
        <p:txBody>
          <a:bodyPr/>
          <a:lstStyle/>
          <a:p>
            <a:fld id="{27A3D76C-1B5D-4D49-B8E6-BFBCBCF7C331}" type="slidenum">
              <a:rPr lang="en-US" altLang="zh-CN"/>
              <a:pPr/>
              <a:t>9</a:t>
            </a:fld>
            <a:endParaRPr lang="en-US" altLang="zh-CN"/>
          </a:p>
        </p:txBody>
      </p:sp>
      <p:pic>
        <p:nvPicPr>
          <p:cNvPr id="126978" name="Picture 2"/>
          <p:cNvPicPr>
            <a:picLocks noChangeAspect="1" noChangeArrowheads="1"/>
          </p:cNvPicPr>
          <p:nvPr/>
        </p:nvPicPr>
        <p:blipFill>
          <a:blip r:embed="rId3" cstate="print"/>
          <a:srcRect t="10426" b="3162"/>
          <a:stretch>
            <a:fillRect/>
          </a:stretch>
        </p:blipFill>
        <p:spPr bwMode="auto">
          <a:xfrm>
            <a:off x="0" y="0"/>
            <a:ext cx="9144000" cy="6867525"/>
          </a:xfrm>
          <a:prstGeom prst="rect">
            <a:avLst/>
          </a:prstGeom>
          <a:noFill/>
          <a:ln w="9525" algn="ctr">
            <a:noFill/>
            <a:miter lim="800000"/>
            <a:headEnd/>
            <a:tailEnd/>
          </a:ln>
          <a:effectLst/>
        </p:spPr>
      </p:pic>
      <p:sp>
        <p:nvSpPr>
          <p:cNvPr id="126979" name="Rectangle 3"/>
          <p:cNvSpPr>
            <a:spLocks noGrp="1" noChangeArrowheads="1"/>
          </p:cNvSpPr>
          <p:nvPr>
            <p:ph type="title"/>
          </p:nvPr>
        </p:nvSpPr>
        <p:spPr/>
        <p:txBody>
          <a:bodyPr/>
          <a:lstStyle/>
          <a:p>
            <a:endParaRPr lang="zh-CN" altLang="zh-CN"/>
          </a:p>
        </p:txBody>
      </p:sp>
      <p:sp>
        <p:nvSpPr>
          <p:cNvPr id="126980" name="Rectangle 4"/>
          <p:cNvSpPr>
            <a:spLocks noGrp="1" noChangeArrowheads="1"/>
          </p:cNvSpPr>
          <p:nvPr>
            <p:ph type="body" idx="1"/>
          </p:nvPr>
        </p:nvSpPr>
        <p:spPr/>
        <p:txBody>
          <a:bodyPr/>
          <a:lstStyle/>
          <a:p>
            <a:endParaRPr lang="zh-CN" altLang="zh-CN"/>
          </a:p>
        </p:txBody>
      </p:sp>
      <p:sp>
        <p:nvSpPr>
          <p:cNvPr id="126981" name="Text Box 5"/>
          <p:cNvSpPr txBox="1">
            <a:spLocks noChangeArrowheads="1"/>
          </p:cNvSpPr>
          <p:nvPr/>
        </p:nvSpPr>
        <p:spPr bwMode="auto">
          <a:xfrm>
            <a:off x="1524000" y="228600"/>
            <a:ext cx="5867400" cy="519113"/>
          </a:xfrm>
          <a:prstGeom prst="rect">
            <a:avLst/>
          </a:prstGeom>
          <a:noFill/>
          <a:ln w="9525">
            <a:noFill/>
            <a:miter lim="800000"/>
            <a:headEnd/>
            <a:tailEnd/>
          </a:ln>
          <a:effectLst/>
        </p:spPr>
        <p:txBody>
          <a:bodyPr>
            <a:spAutoFit/>
          </a:bodyPr>
          <a:lstStyle/>
          <a:p>
            <a:pPr algn="ctr">
              <a:spcBef>
                <a:spcPct val="50000"/>
              </a:spcBef>
            </a:pPr>
            <a:r>
              <a:rPr lang="en-US" altLang="zh-CN" sz="2800" b="1">
                <a:solidFill>
                  <a:schemeClr val="bg1"/>
                </a:solidFill>
                <a:latin typeface="Times New Roman" pitchFamily="18" charset="0"/>
                <a:ea typeface="宋体" pitchFamily="2" charset="-122"/>
              </a:rPr>
              <a:t>Plan: new study of </a:t>
            </a:r>
            <a:r>
              <a:rPr lang="en-US" altLang="zh-CN" sz="2800" b="1" baseline="30000">
                <a:solidFill>
                  <a:schemeClr val="bg1"/>
                </a:solidFill>
                <a:latin typeface="Times New Roman" pitchFamily="18" charset="0"/>
                <a:ea typeface="宋体" pitchFamily="2" charset="-122"/>
              </a:rPr>
              <a:t>12</a:t>
            </a:r>
            <a:r>
              <a:rPr lang="en-US" altLang="zh-CN" sz="2800" b="1">
                <a:solidFill>
                  <a:schemeClr val="bg1"/>
                </a:solidFill>
                <a:latin typeface="Times New Roman" pitchFamily="18" charset="0"/>
                <a:ea typeface="宋体" pitchFamily="2" charset="-122"/>
              </a:rPr>
              <a:t>C(</a:t>
            </a:r>
            <a:r>
              <a:rPr lang="en-US" altLang="zh-CN" sz="2800" b="1">
                <a:solidFill>
                  <a:schemeClr val="bg1"/>
                </a:solidFill>
                <a:latin typeface="Symbol" pitchFamily="18" charset="2"/>
                <a:ea typeface="宋体" pitchFamily="2" charset="-122"/>
              </a:rPr>
              <a:t>a,g</a:t>
            </a:r>
            <a:r>
              <a:rPr lang="en-US" altLang="zh-CN" sz="2800" b="1">
                <a:solidFill>
                  <a:schemeClr val="bg1"/>
                </a:solidFill>
                <a:latin typeface="Times New Roman" pitchFamily="18" charset="0"/>
                <a:ea typeface="宋体" pitchFamily="2" charset="-122"/>
              </a:rPr>
              <a:t>)</a:t>
            </a:r>
            <a:r>
              <a:rPr lang="en-US" altLang="zh-CN" sz="2800" b="1" baseline="30000">
                <a:solidFill>
                  <a:schemeClr val="bg1"/>
                </a:solidFill>
                <a:latin typeface="Times New Roman" pitchFamily="18" charset="0"/>
                <a:ea typeface="宋体" pitchFamily="2" charset="-122"/>
              </a:rPr>
              <a:t>16</a:t>
            </a:r>
            <a:r>
              <a:rPr lang="en-US" altLang="zh-CN" sz="2800" b="1">
                <a:solidFill>
                  <a:schemeClr val="bg1"/>
                </a:solidFill>
                <a:latin typeface="Times New Roman" pitchFamily="18" charset="0"/>
                <a:ea typeface="宋体" pitchFamily="2" charset="-122"/>
              </a:rPr>
              <a:t>O</a:t>
            </a:r>
          </a:p>
        </p:txBody>
      </p:sp>
      <p:grpSp>
        <p:nvGrpSpPr>
          <p:cNvPr id="2" name="Group 6"/>
          <p:cNvGrpSpPr>
            <a:grpSpLocks/>
          </p:cNvGrpSpPr>
          <p:nvPr/>
        </p:nvGrpSpPr>
        <p:grpSpPr bwMode="auto">
          <a:xfrm>
            <a:off x="152400" y="152400"/>
            <a:ext cx="9144000" cy="6867525"/>
            <a:chOff x="0" y="-6"/>
            <a:chExt cx="5760" cy="4326"/>
          </a:xfrm>
        </p:grpSpPr>
        <p:pic>
          <p:nvPicPr>
            <p:cNvPr id="126983" name="Picture 7"/>
            <p:cNvPicPr>
              <a:picLocks noChangeAspect="1" noChangeArrowheads="1"/>
            </p:cNvPicPr>
            <p:nvPr/>
          </p:nvPicPr>
          <p:blipFill>
            <a:blip r:embed="rId3" cstate="print"/>
            <a:srcRect t="10426" b="3162"/>
            <a:stretch>
              <a:fillRect/>
            </a:stretch>
          </p:blipFill>
          <p:spPr bwMode="auto">
            <a:xfrm>
              <a:off x="0" y="-6"/>
              <a:ext cx="5760" cy="4326"/>
            </a:xfrm>
            <a:prstGeom prst="rect">
              <a:avLst/>
            </a:prstGeom>
            <a:noFill/>
            <a:ln w="9525" algn="ctr">
              <a:noFill/>
              <a:miter lim="800000"/>
              <a:headEnd/>
              <a:tailEnd/>
            </a:ln>
            <a:effectLst/>
          </p:spPr>
        </p:pic>
        <p:pic>
          <p:nvPicPr>
            <p:cNvPr id="126984" name="Picture 8" descr="earthx"/>
            <p:cNvPicPr>
              <a:picLocks noChangeAspect="1" noChangeArrowheads="1"/>
            </p:cNvPicPr>
            <p:nvPr/>
          </p:nvPicPr>
          <p:blipFill>
            <a:blip r:embed="rId4" cstate="print"/>
            <a:srcRect/>
            <a:stretch>
              <a:fillRect/>
            </a:stretch>
          </p:blipFill>
          <p:spPr bwMode="auto">
            <a:xfrm>
              <a:off x="960" y="0"/>
              <a:ext cx="3846" cy="4080"/>
            </a:xfrm>
            <a:prstGeom prst="rect">
              <a:avLst/>
            </a:prstGeom>
            <a:noFill/>
          </p:spPr>
        </p:pic>
      </p:grpSp>
      <p:pic>
        <p:nvPicPr>
          <p:cNvPr id="126985" name="Picture 9" descr="Picture of Earth showing if all, liquid fresh, and the water in rivers and lakes were put into spheres.."/>
          <p:cNvPicPr>
            <a:picLocks noChangeAspect="1" noChangeArrowheads="1"/>
          </p:cNvPicPr>
          <p:nvPr/>
        </p:nvPicPr>
        <p:blipFill>
          <a:blip r:embed="rId5" cstate="print"/>
          <a:srcRect l="6186" t="6450" r="10309" b="6473"/>
          <a:stretch>
            <a:fillRect/>
          </a:stretch>
        </p:blipFill>
        <p:spPr bwMode="auto">
          <a:xfrm>
            <a:off x="1752600" y="228600"/>
            <a:ext cx="5943600" cy="6248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TotalTime>
  <Words>1417</Words>
  <Application>Microsoft Office PowerPoint</Application>
  <PresentationFormat>全屏显示(4:3)</PresentationFormat>
  <Paragraphs>189</Paragraphs>
  <Slides>24</Slides>
  <Notes>17</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流畅</vt:lpstr>
      <vt:lpstr>数式</vt:lpstr>
      <vt:lpstr>上海光源激光伽玛射线站的建立</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Theoretical spectrum of 19F(g,a)15N from Breit-Wigner</vt:lpstr>
      <vt:lpstr>幻灯片 20</vt:lpstr>
      <vt:lpstr>幻灯片 21</vt:lpstr>
      <vt:lpstr>幻灯片 22</vt:lpstr>
      <vt:lpstr>remaining problems</vt:lpstr>
      <vt:lpstr>幻灯片 24</vt:lpstr>
    </vt:vector>
  </TitlesOfParts>
  <Company>ciae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上海光源激光伽玛射线站的建立</dc:title>
  <dc:creator>huan</dc:creator>
  <cp:lastModifiedBy>z</cp:lastModifiedBy>
  <cp:revision>16</cp:revision>
  <dcterms:created xsi:type="dcterms:W3CDTF">2013-05-22T00:38:56Z</dcterms:created>
  <dcterms:modified xsi:type="dcterms:W3CDTF">2016-06-08T04:22:43Z</dcterms:modified>
</cp:coreProperties>
</file>