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9" autoAdjust="0"/>
    <p:restoredTop sz="94605" autoAdjust="0"/>
  </p:normalViewPr>
  <p:slideViewPr>
    <p:cSldViewPr>
      <p:cViewPr>
        <p:scale>
          <a:sx n="66" d="100"/>
          <a:sy n="66" d="100"/>
        </p:scale>
        <p:origin x="-48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57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31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29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1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0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65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91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2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31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12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41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CCD2-2077-4538-90E0-0EC39AC77A2C}" type="datetimeFigureOut">
              <a:rPr lang="zh-CN" altLang="en-US" smtClean="0"/>
              <a:t>2016-6-23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0BC3-3F7F-433E-9DE5-76DFB13189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02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LCS</a:t>
            </a:r>
            <a:r>
              <a:rPr lang="zh-CN" altLang="en-US" dirty="0"/>
              <a:t>之</a:t>
            </a:r>
            <a:r>
              <a:rPr lang="zh-CN" altLang="en-US" dirty="0" smtClean="0"/>
              <a:t>自由电子激光方案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吴钢</a:t>
            </a:r>
            <a:endParaRPr lang="en-US" altLang="zh-CN" dirty="0" smtClean="0"/>
          </a:p>
          <a:p>
            <a:r>
              <a:rPr lang="en-US" altLang="zh-CN" dirty="0" smtClean="0"/>
              <a:t>2016.6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56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FEL</a:t>
            </a:r>
            <a:r>
              <a:rPr lang="zh-CN" altLang="en-US" dirty="0" smtClean="0"/>
              <a:t>的相对优势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工作介质为真空电子束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accent1"/>
                </a:solidFill>
              </a:rPr>
              <a:t>——</a:t>
            </a:r>
            <a:r>
              <a:rPr lang="zh-CN" altLang="en-US" dirty="0" smtClean="0">
                <a:solidFill>
                  <a:schemeClr val="accent1"/>
                </a:solidFill>
              </a:rPr>
              <a:t>最</a:t>
            </a:r>
            <a:r>
              <a:rPr lang="zh-CN" altLang="en-US" dirty="0">
                <a:solidFill>
                  <a:schemeClr val="accent1"/>
                </a:solidFill>
              </a:rPr>
              <a:t>精简</a:t>
            </a:r>
            <a:r>
              <a:rPr lang="zh-CN" altLang="en-US" dirty="0" smtClean="0">
                <a:solidFill>
                  <a:schemeClr val="accent1"/>
                </a:solidFill>
              </a:rPr>
              <a:t>的谐振腔：激光束、真空、反射镜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en-US" dirty="0" smtClean="0"/>
              <a:t>可在谐振腔内实现</a:t>
            </a:r>
            <a:r>
              <a:rPr lang="en-US" altLang="zh-CN" dirty="0" smtClean="0"/>
              <a:t>LCS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accent1"/>
                </a:solidFill>
              </a:rPr>
              <a:t>——</a:t>
            </a:r>
            <a:r>
              <a:rPr lang="zh-CN" altLang="en-US" dirty="0" smtClean="0">
                <a:solidFill>
                  <a:schemeClr val="accent1"/>
                </a:solidFill>
              </a:rPr>
              <a:t>常规激光难以做到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en-US" dirty="0"/>
              <a:t>腔</a:t>
            </a:r>
            <a:r>
              <a:rPr lang="zh-CN" altLang="en-US" dirty="0" smtClean="0"/>
              <a:t>内最高光功率原则上可达到镜面损伤阈限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accent1"/>
                </a:solidFill>
              </a:rPr>
              <a:t>——</a:t>
            </a:r>
            <a:r>
              <a:rPr lang="zh-CN" altLang="en-US" dirty="0" smtClean="0">
                <a:solidFill>
                  <a:schemeClr val="accent1"/>
                </a:solidFill>
              </a:rPr>
              <a:t>镜面阈限对所有激光都是平等的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r>
              <a:rPr lang="zh-CN" altLang="en-US" dirty="0" smtClean="0"/>
              <a:t>波长、脉冲宽度、脉冲间隔可调变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accent1"/>
                </a:solidFill>
              </a:rPr>
              <a:t>——</a:t>
            </a:r>
            <a:r>
              <a:rPr lang="zh-CN" altLang="en-US" dirty="0" smtClean="0">
                <a:solidFill>
                  <a:schemeClr val="accent1"/>
                </a:solidFill>
              </a:rPr>
              <a:t>改变电子束相应参数</a:t>
            </a:r>
            <a:endParaRPr lang="en-US" altLang="zh-CN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69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CN" altLang="en-US" dirty="0" smtClean="0"/>
              <a:t>高频加速器输出的电子束串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6166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1800" dirty="0" smtClean="0"/>
                  <a:t>				</a:t>
                </a:r>
              </a:p>
              <a:p>
                <a:pPr marL="0" indent="0">
                  <a:buNone/>
                </a:pPr>
                <a:r>
                  <a:rPr lang="en-US" altLang="zh-CN" sz="1800" dirty="0" smtClean="0"/>
                  <a:t>    Q				            L</a:t>
                </a:r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 smtClean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 smtClean="0"/>
              </a:p>
              <a:p>
                <a:pPr marL="0" indent="0">
                  <a:buNone/>
                </a:pPr>
                <a:r>
                  <a:rPr lang="en-US" altLang="zh-CN" sz="1800" dirty="0" smtClean="0"/>
                  <a:t>			               </a:t>
                </a:r>
                <a:r>
                  <a:rPr lang="en-US" altLang="zh-CN" sz="1800" dirty="0" err="1" smtClean="0"/>
                  <a:t>ps</a:t>
                </a:r>
                <a:r>
                  <a:rPr lang="en-US" altLang="zh-CN" sz="1800" dirty="0"/>
                  <a:t>	</a:t>
                </a:r>
                <a:r>
                  <a:rPr lang="en-US" altLang="zh-CN" sz="1800" dirty="0" smtClean="0"/>
                  <a:t>			t</a:t>
                </a:r>
              </a:p>
              <a:p>
                <a:pPr marL="0" indent="0">
                  <a:buNone/>
                </a:pPr>
                <a:endParaRPr lang="en-US" altLang="zh-CN" sz="1800" dirty="0" smtClean="0"/>
              </a:p>
              <a:p>
                <a:pPr marL="0" indent="0">
                  <a:buNone/>
                </a:pPr>
                <a:r>
                  <a:rPr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FEL</a:t>
                </a:r>
                <a:r>
                  <a:rPr lang="zh-CN" altLang="en-US" sz="1800" dirty="0" smtClean="0"/>
                  <a:t>单束团动能转换为脉冲光能：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zh-CN" alt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altLang="zh-CN" sz="1800" b="0" i="0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zh-CN" altLang="en-US" sz="1800" i="1" smtClean="0">
                            <a:latin typeface="Cambria Math"/>
                          </a:rPr>
                          <m:t>∝</m:t>
                        </m:r>
                        <m:r>
                          <a:rPr lang="en-US" altLang="zh-CN" sz="1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zh-CN" altLang="en-US" sz="1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l-GR" altLang="zh-CN" sz="1800" i="1" smtClean="0">
                                <a:latin typeface="Cambria Math"/>
                              </a:rPr>
                              <m:t>λ</m:t>
                            </m:r>
                          </m:e>
                        </m:rad>
                      </m:den>
                    </m:f>
                  </m:oMath>
                </a14:m>
                <a:endParaRPr lang="en-US" altLang="zh-CN" sz="1800" dirty="0" smtClean="0"/>
              </a:p>
              <a:p>
                <a:pPr marL="0" indent="0">
                  <a:buNone/>
                </a:pPr>
                <a:r>
                  <a:rPr lang="en-US" altLang="zh-CN" sz="1800" dirty="0" smtClean="0"/>
                  <a:t>          U</a:t>
                </a:r>
                <a:r>
                  <a:rPr lang="en-US" altLang="zh-CN" sz="1800" baseline="-25000" dirty="0" smtClean="0"/>
                  <a:t>0</a:t>
                </a:r>
                <a:endParaRPr lang="en-US" altLang="zh-CN" sz="1800" dirty="0" smtClean="0"/>
              </a:p>
              <a:p>
                <a:pPr marL="0" indent="0">
                  <a:buNone/>
                </a:pPr>
                <a:r>
                  <a:rPr lang="en-US" altLang="zh-CN" sz="1800" dirty="0" smtClean="0"/>
                  <a:t>	4mJ</a:t>
                </a: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 smtClean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r>
                  <a:rPr lang="en-US" altLang="zh-CN" sz="1800" dirty="0" smtClean="0"/>
                  <a:t>			             1mJ	</a:t>
                </a:r>
                <a:r>
                  <a:rPr lang="zh-CN" altLang="en-US" sz="1800" dirty="0" smtClean="0"/>
                  <a:t>该曲线对应于</a:t>
                </a:r>
                <a:r>
                  <a:rPr lang="en-US" altLang="zh-CN" sz="1800" dirty="0" smtClean="0"/>
                  <a:t>1nC</a:t>
                </a:r>
                <a:r>
                  <a:rPr lang="zh-CN" altLang="en-US" sz="1800" dirty="0" smtClean="0"/>
                  <a:t>单束团</a:t>
                </a:r>
                <a:endParaRPr lang="en-US" altLang="zh-CN" sz="1800" dirty="0" smtClean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r>
                  <a:rPr lang="en-US" altLang="zh-CN" sz="1800" dirty="0" smtClean="0"/>
                  <a:t>	   200nm                           3</a:t>
                </a:r>
                <a:r>
                  <a:rPr lang="el-GR" altLang="zh-CN" sz="1800" dirty="0" smtClean="0">
                    <a:ea typeface="宋体"/>
                  </a:rPr>
                  <a:t>μ</a:t>
                </a:r>
                <a:r>
                  <a:rPr lang="en-US" altLang="zh-CN" sz="1800" dirty="0" smtClean="0"/>
                  <a:t>m             </a:t>
                </a:r>
                <a:r>
                  <a:rPr lang="el-GR" altLang="zh-CN" sz="1800" dirty="0" smtClean="0"/>
                  <a:t>λ</a:t>
                </a:r>
                <a:endParaRPr lang="en-US" altLang="zh-CN" sz="1800" dirty="0" smtClean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 smtClean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 smtClean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 smtClean="0"/>
              </a:p>
              <a:p>
                <a:pPr marL="0" indent="0">
                  <a:buNone/>
                </a:pPr>
                <a:endParaRPr lang="zh-CN" altLang="en-US" sz="1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616624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接箭头连接符 7"/>
          <p:cNvCxnSpPr/>
          <p:nvPr/>
        </p:nvCxnSpPr>
        <p:spPr>
          <a:xfrm flipV="1">
            <a:off x="683568" y="1196752"/>
            <a:ext cx="0" cy="1872208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683568" y="3068960"/>
            <a:ext cx="7632848" cy="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 25"/>
          <p:cNvSpPr/>
          <p:nvPr/>
        </p:nvSpPr>
        <p:spPr>
          <a:xfrm>
            <a:off x="2100262" y="1844823"/>
            <a:ext cx="1343025" cy="1222227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3498353" y="1846733"/>
            <a:ext cx="1343025" cy="1222227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4876228" y="1843706"/>
            <a:ext cx="1343025" cy="1222227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>
            <a:off x="714375" y="1846733"/>
            <a:ext cx="1343025" cy="1222227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6242098" y="1850181"/>
            <a:ext cx="1343025" cy="1222227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右大括号 30"/>
          <p:cNvSpPr/>
          <p:nvPr/>
        </p:nvSpPr>
        <p:spPr>
          <a:xfrm rot="5400000" flipH="1">
            <a:off x="4767657" y="964443"/>
            <a:ext cx="217142" cy="1399604"/>
          </a:xfrm>
          <a:prstGeom prst="rightBrace">
            <a:avLst>
              <a:gd name="adj1" fmla="val 8333"/>
              <a:gd name="adj2" fmla="val 491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连接符 33"/>
          <p:cNvCxnSpPr/>
          <p:nvPr/>
        </p:nvCxnSpPr>
        <p:spPr>
          <a:xfrm>
            <a:off x="4067944" y="29969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4308165" y="29969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3707904" y="31409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H="1">
            <a:off x="4295589" y="31409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 flipV="1">
            <a:off x="1379413" y="4149080"/>
            <a:ext cx="6474" cy="1872208"/>
          </a:xfrm>
          <a:prstGeom prst="straightConnector1">
            <a:avLst/>
          </a:prstGeom>
          <a:ln w="158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1385887" y="6021288"/>
            <a:ext cx="3618161" cy="0"/>
          </a:xfrm>
          <a:prstGeom prst="straightConnector1">
            <a:avLst/>
          </a:prstGeom>
          <a:ln w="158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任意多边形 57"/>
          <p:cNvSpPr/>
          <p:nvPr/>
        </p:nvSpPr>
        <p:spPr>
          <a:xfrm>
            <a:off x="1834741" y="4295750"/>
            <a:ext cx="2076450" cy="1295400"/>
          </a:xfrm>
          <a:custGeom>
            <a:avLst/>
            <a:gdLst>
              <a:gd name="connsiteX0" fmla="*/ 0 w 2076450"/>
              <a:gd name="connsiteY0" fmla="*/ 0 h 1295400"/>
              <a:gd name="connsiteX1" fmla="*/ 209550 w 2076450"/>
              <a:gd name="connsiteY1" fmla="*/ 409575 h 1295400"/>
              <a:gd name="connsiteX2" fmla="*/ 504825 w 2076450"/>
              <a:gd name="connsiteY2" fmla="*/ 762000 h 1295400"/>
              <a:gd name="connsiteX3" fmla="*/ 1057275 w 2076450"/>
              <a:gd name="connsiteY3" fmla="*/ 1057275 h 1295400"/>
              <a:gd name="connsiteX4" fmla="*/ 2076450 w 2076450"/>
              <a:gd name="connsiteY4" fmla="*/ 1295400 h 1295400"/>
              <a:gd name="connsiteX5" fmla="*/ 2076450 w 2076450"/>
              <a:gd name="connsiteY5" fmla="*/ 1295400 h 1295400"/>
              <a:gd name="connsiteX6" fmla="*/ 2076450 w 2076450"/>
              <a:gd name="connsiteY6" fmla="*/ 1295400 h 1295400"/>
              <a:gd name="connsiteX7" fmla="*/ 2076450 w 2076450"/>
              <a:gd name="connsiteY7" fmla="*/ 1295400 h 1295400"/>
              <a:gd name="connsiteX8" fmla="*/ 2066925 w 2076450"/>
              <a:gd name="connsiteY8" fmla="*/ 1285875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6450" h="1295400">
                <a:moveTo>
                  <a:pt x="0" y="0"/>
                </a:moveTo>
                <a:cubicBezTo>
                  <a:pt x="62706" y="141287"/>
                  <a:pt x="125413" y="282575"/>
                  <a:pt x="209550" y="409575"/>
                </a:cubicBezTo>
                <a:cubicBezTo>
                  <a:pt x="293688" y="536575"/>
                  <a:pt x="363538" y="654050"/>
                  <a:pt x="504825" y="762000"/>
                </a:cubicBezTo>
                <a:cubicBezTo>
                  <a:pt x="646113" y="869950"/>
                  <a:pt x="795338" y="968375"/>
                  <a:pt x="1057275" y="1057275"/>
                </a:cubicBezTo>
                <a:cubicBezTo>
                  <a:pt x="1319212" y="1146175"/>
                  <a:pt x="2076450" y="1295400"/>
                  <a:pt x="2076450" y="1295400"/>
                </a:cubicBezTo>
                <a:lnTo>
                  <a:pt x="2076450" y="1295400"/>
                </a:lnTo>
                <a:lnTo>
                  <a:pt x="2076450" y="1295400"/>
                </a:lnTo>
                <a:lnTo>
                  <a:pt x="2076450" y="1295400"/>
                </a:lnTo>
                <a:lnTo>
                  <a:pt x="2066925" y="1285875"/>
                </a:lnTo>
              </a:path>
            </a:pathLst>
          </a:cu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连接符 59"/>
          <p:cNvCxnSpPr/>
          <p:nvPr/>
        </p:nvCxnSpPr>
        <p:spPr>
          <a:xfrm>
            <a:off x="1834741" y="4295750"/>
            <a:ext cx="0" cy="1725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3917132" y="5553000"/>
            <a:ext cx="0" cy="46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1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zh-CN" dirty="0" smtClean="0"/>
              <a:t>FEL</a:t>
            </a:r>
            <a:r>
              <a:rPr lang="zh-CN" altLang="en-US" dirty="0" smtClean="0"/>
              <a:t>脉冲光能的叠加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				   </a:t>
            </a:r>
            <a:r>
              <a:rPr lang="en-US" altLang="zh-CN" sz="1800" dirty="0" smtClean="0">
                <a:latin typeface="GreekC"/>
                <a:cs typeface="GreekC"/>
              </a:rPr>
              <a:t>t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	       </a:t>
            </a:r>
            <a:r>
              <a:rPr lang="en-US" altLang="zh-CN" dirty="0" smtClean="0">
                <a:solidFill>
                  <a:schemeClr val="accent2"/>
                </a:solidFill>
                <a:latin typeface="宋体"/>
                <a:ea typeface="宋体"/>
              </a:rPr>
              <a:t>•••• </a:t>
            </a:r>
            <a:r>
              <a:rPr lang="en-US" altLang="zh-CN" dirty="0" smtClean="0">
                <a:solidFill>
                  <a:schemeClr val="accent2"/>
                </a:solidFill>
                <a:latin typeface="宋体"/>
              </a:rPr>
              <a:t>•••• </a:t>
            </a:r>
            <a:r>
              <a:rPr lang="en-US" altLang="zh-CN" dirty="0">
                <a:solidFill>
                  <a:schemeClr val="accent2"/>
                </a:solidFill>
                <a:latin typeface="宋体"/>
              </a:rPr>
              <a:t>••••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								 t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谐振腔对光能的叠加：</a:t>
            </a:r>
            <a:r>
              <a:rPr lang="en-US" altLang="zh-CN" dirty="0" smtClean="0"/>
              <a:t> U</a:t>
            </a:r>
            <a:r>
              <a:rPr lang="zh-CN" altLang="en-US" baseline="-25000" dirty="0" smtClean="0"/>
              <a:t>单脉冲</a:t>
            </a:r>
            <a:r>
              <a:rPr lang="en-US" altLang="zh-CN" dirty="0" smtClean="0"/>
              <a:t>=U</a:t>
            </a:r>
            <a:r>
              <a:rPr lang="en-US" altLang="zh-CN" baseline="-25000" dirty="0" smtClean="0"/>
              <a:t>0</a:t>
            </a:r>
            <a:r>
              <a:rPr lang="en-US" altLang="zh-CN" dirty="0" smtClean="0">
                <a:latin typeface="宋体"/>
                <a:ea typeface="宋体"/>
              </a:rPr>
              <a:t>•</a:t>
            </a:r>
            <a:r>
              <a:rPr lang="en-US" altLang="zh-CN" dirty="0" smtClean="0">
                <a:latin typeface="GreekC"/>
                <a:cs typeface="GreekC"/>
              </a:rPr>
              <a:t>t</a:t>
            </a:r>
            <a:r>
              <a:rPr lang="en-US" altLang="zh-CN" dirty="0" smtClean="0">
                <a:ea typeface="宋体"/>
              </a:rPr>
              <a:t>/</a:t>
            </a:r>
            <a:r>
              <a:rPr lang="en-US" altLang="zh-CN" dirty="0" smtClean="0"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D</a:t>
            </a:r>
          </a:p>
          <a:p>
            <a:pPr marL="0" indent="0">
              <a:buNone/>
            </a:pPr>
            <a:r>
              <a:rPr lang="zh-CN" altLang="en-US" dirty="0" smtClean="0"/>
              <a:t>光腔内单脉冲数：</a:t>
            </a:r>
            <a:r>
              <a:rPr lang="en-US" altLang="zh-CN" dirty="0" smtClean="0"/>
              <a:t>N=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dirty="0" smtClean="0"/>
              <a:t>/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pPr marL="0" indent="0">
              <a:buNone/>
            </a:pPr>
            <a:r>
              <a:rPr lang="zh-CN" altLang="en-US" dirty="0" smtClean="0"/>
              <a:t>理想的能量叠加：</a:t>
            </a:r>
            <a:r>
              <a:rPr lang="en-US" altLang="zh-CN" dirty="0" smtClean="0"/>
              <a:t>U</a:t>
            </a:r>
            <a:r>
              <a:rPr lang="zh-CN" altLang="en-US" baseline="-25000" dirty="0" smtClean="0"/>
              <a:t>总</a:t>
            </a:r>
            <a:r>
              <a:rPr lang="en-US" altLang="zh-CN" dirty="0" smtClean="0"/>
              <a:t>=U</a:t>
            </a:r>
            <a:r>
              <a:rPr lang="en-US" altLang="zh-CN" baseline="-25000" dirty="0" smtClean="0"/>
              <a:t>0</a:t>
            </a:r>
            <a:r>
              <a:rPr lang="en-US" altLang="zh-CN" dirty="0" smtClean="0">
                <a:latin typeface="宋体"/>
              </a:rPr>
              <a:t>•</a:t>
            </a:r>
            <a:r>
              <a:rPr lang="en-US" altLang="zh-CN" dirty="0" smtClean="0">
                <a:latin typeface="GreekC"/>
                <a:cs typeface="GreekC"/>
              </a:rPr>
              <a:t>t</a:t>
            </a:r>
            <a:r>
              <a:rPr lang="en-US" altLang="zh-CN" dirty="0" smtClean="0"/>
              <a:t>/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pPr marL="0" indent="0">
              <a:buNone/>
            </a:pPr>
            <a:r>
              <a:rPr lang="en-US" altLang="zh-CN" dirty="0" smtClean="0">
                <a:latin typeface="宋体"/>
              </a:rPr>
              <a:t>10</a:t>
            </a:r>
            <a:r>
              <a:rPr lang="zh-CN" altLang="en-US" dirty="0" smtClean="0">
                <a:latin typeface="宋体"/>
              </a:rPr>
              <a:t>万个脉冲对应</a:t>
            </a:r>
            <a:r>
              <a:rPr lang="en-US" altLang="zh-CN" dirty="0" smtClean="0">
                <a:latin typeface="宋体"/>
              </a:rPr>
              <a:t>400J</a:t>
            </a:r>
            <a:endParaRPr lang="en-US" altLang="zh-CN" dirty="0">
              <a:latin typeface="宋体"/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683568" y="1196752"/>
            <a:ext cx="0" cy="1872208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>
            <a:off x="683568" y="3068960"/>
            <a:ext cx="7632848" cy="0"/>
          </a:xfrm>
          <a:prstGeom prst="straightConnector1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/>
        </p:nvSpPr>
        <p:spPr>
          <a:xfrm>
            <a:off x="6679957" y="1923846"/>
            <a:ext cx="389087" cy="1138668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6292453" y="1923846"/>
            <a:ext cx="389087" cy="1145114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5927491" y="1923846"/>
            <a:ext cx="389087" cy="1148562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7065030" y="2108402"/>
            <a:ext cx="389087" cy="939552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1291770" y="1923846"/>
            <a:ext cx="6304565" cy="1138668"/>
          </a:xfrm>
          <a:custGeom>
            <a:avLst/>
            <a:gdLst>
              <a:gd name="connsiteX0" fmla="*/ 0 w 2685143"/>
              <a:gd name="connsiteY0" fmla="*/ 1138668 h 1138668"/>
              <a:gd name="connsiteX1" fmla="*/ 101600 w 2685143"/>
              <a:gd name="connsiteY1" fmla="*/ 311354 h 1138668"/>
              <a:gd name="connsiteX2" fmla="*/ 333829 w 2685143"/>
              <a:gd name="connsiteY2" fmla="*/ 64611 h 1138668"/>
              <a:gd name="connsiteX3" fmla="*/ 1161143 w 2685143"/>
              <a:gd name="connsiteY3" fmla="*/ 21068 h 1138668"/>
              <a:gd name="connsiteX4" fmla="*/ 2336800 w 2685143"/>
              <a:gd name="connsiteY4" fmla="*/ 21068 h 1138668"/>
              <a:gd name="connsiteX5" fmla="*/ 2598058 w 2685143"/>
              <a:gd name="connsiteY5" fmla="*/ 282325 h 1138668"/>
              <a:gd name="connsiteX6" fmla="*/ 2685143 w 2685143"/>
              <a:gd name="connsiteY6" fmla="*/ 1124154 h 1138668"/>
              <a:gd name="connsiteX7" fmla="*/ 2685143 w 2685143"/>
              <a:gd name="connsiteY7" fmla="*/ 1124154 h 113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143" h="1138668">
                <a:moveTo>
                  <a:pt x="0" y="1138668"/>
                </a:moveTo>
                <a:cubicBezTo>
                  <a:pt x="22981" y="814515"/>
                  <a:pt x="45962" y="490363"/>
                  <a:pt x="101600" y="311354"/>
                </a:cubicBezTo>
                <a:cubicBezTo>
                  <a:pt x="157238" y="132345"/>
                  <a:pt x="157239" y="112992"/>
                  <a:pt x="333829" y="64611"/>
                </a:cubicBezTo>
                <a:cubicBezTo>
                  <a:pt x="510419" y="16230"/>
                  <a:pt x="827315" y="28325"/>
                  <a:pt x="1161143" y="21068"/>
                </a:cubicBezTo>
                <a:cubicBezTo>
                  <a:pt x="1494971" y="13811"/>
                  <a:pt x="2097314" y="-22475"/>
                  <a:pt x="2336800" y="21068"/>
                </a:cubicBezTo>
                <a:cubicBezTo>
                  <a:pt x="2576286" y="64611"/>
                  <a:pt x="2540001" y="98477"/>
                  <a:pt x="2598058" y="282325"/>
                </a:cubicBezTo>
                <a:cubicBezTo>
                  <a:pt x="2656115" y="466173"/>
                  <a:pt x="2685143" y="1124154"/>
                  <a:pt x="2685143" y="1124154"/>
                </a:cubicBezTo>
                <a:lnTo>
                  <a:pt x="2685143" y="1124154"/>
                </a:lnTo>
              </a:path>
            </a:pathLst>
          </a:custGeom>
          <a:noFill/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1403648" y="2132856"/>
            <a:ext cx="389087" cy="939552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1792735" y="1923846"/>
            <a:ext cx="389087" cy="1148562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2181822" y="1923846"/>
            <a:ext cx="389087" cy="1148562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2570909" y="1913898"/>
            <a:ext cx="389087" cy="1148562"/>
          </a:xfrm>
          <a:custGeom>
            <a:avLst/>
            <a:gdLst>
              <a:gd name="connsiteX0" fmla="*/ 0 w 1343025"/>
              <a:gd name="connsiteY0" fmla="*/ 638179 h 638179"/>
              <a:gd name="connsiteX1" fmla="*/ 504825 w 1343025"/>
              <a:gd name="connsiteY1" fmla="*/ 504829 h 638179"/>
              <a:gd name="connsiteX2" fmla="*/ 695325 w 1343025"/>
              <a:gd name="connsiteY2" fmla="*/ 4 h 638179"/>
              <a:gd name="connsiteX3" fmla="*/ 876300 w 1343025"/>
              <a:gd name="connsiteY3" fmla="*/ 514354 h 638179"/>
              <a:gd name="connsiteX4" fmla="*/ 1343025 w 1343025"/>
              <a:gd name="connsiteY4" fmla="*/ 638179 h 638179"/>
              <a:gd name="connsiteX5" fmla="*/ 1343025 w 1343025"/>
              <a:gd name="connsiteY5" fmla="*/ 638179 h 6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025" h="638179">
                <a:moveTo>
                  <a:pt x="0" y="638179"/>
                </a:moveTo>
                <a:cubicBezTo>
                  <a:pt x="194469" y="624685"/>
                  <a:pt x="388938" y="611191"/>
                  <a:pt x="504825" y="504829"/>
                </a:cubicBezTo>
                <a:cubicBezTo>
                  <a:pt x="620712" y="398467"/>
                  <a:pt x="633413" y="-1583"/>
                  <a:pt x="695325" y="4"/>
                </a:cubicBezTo>
                <a:cubicBezTo>
                  <a:pt x="757237" y="1591"/>
                  <a:pt x="768350" y="407992"/>
                  <a:pt x="876300" y="514354"/>
                </a:cubicBezTo>
                <a:cubicBezTo>
                  <a:pt x="984250" y="620716"/>
                  <a:pt x="1343025" y="638179"/>
                  <a:pt x="1343025" y="638179"/>
                </a:cubicBezTo>
                <a:lnTo>
                  <a:pt x="1343025" y="638179"/>
                </a:lnTo>
              </a:path>
            </a:pathLst>
          </a:cu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>
            <a:off x="1403648" y="1330064"/>
            <a:ext cx="0" cy="729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468445" y="1379143"/>
            <a:ext cx="0" cy="729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4824991" y="1567829"/>
            <a:ext cx="25940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>
            <a:off x="1598191" y="1567829"/>
            <a:ext cx="25417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1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常规激光</a:t>
            </a:r>
            <a:r>
              <a:rPr lang="en-US" altLang="zh-CN" dirty="0" smtClean="0"/>
              <a:t>-</a:t>
            </a:r>
            <a:r>
              <a:rPr lang="zh-CN" altLang="en-US" dirty="0" smtClean="0"/>
              <a:t>电子束对撞方案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96" y="1340768"/>
            <a:ext cx="8035603" cy="482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03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隧道式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FEL-LCS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						</a:t>
            </a:r>
            <a:r>
              <a:rPr lang="en-US" altLang="zh-CN" dirty="0"/>
              <a:t>s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	       e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l-GR" altLang="zh-CN" dirty="0" smtClean="0">
                <a:ea typeface="宋体"/>
              </a:rPr>
              <a:t>γ</a:t>
            </a:r>
            <a:r>
              <a:rPr lang="en-US" altLang="zh-CN" dirty="0" smtClean="0"/>
              <a:t>								h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h</a:t>
            </a:r>
            <a:r>
              <a:rPr lang="en-US" altLang="zh-CN" baseline="30000" dirty="0" smtClean="0"/>
              <a:t>2 </a:t>
            </a:r>
            <a:r>
              <a:rPr lang="en-US" altLang="zh-CN" dirty="0" smtClean="0"/>
              <a:t>=L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-sL 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5446499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4798427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5446499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798427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5446499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4798427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5446499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4798427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5465558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4128" y="4817486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56176" y="5465558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4817486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88224" y="5465558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88224" y="4817486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986114" y="5378881"/>
            <a:ext cx="577774" cy="421962"/>
          </a:xfrm>
          <a:prstGeom prst="line">
            <a:avLst/>
          </a:prstGeom>
          <a:ln w="22225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弧形 18"/>
          <p:cNvSpPr/>
          <p:nvPr/>
        </p:nvSpPr>
        <p:spPr>
          <a:xfrm flipH="1">
            <a:off x="3563888" y="5321541"/>
            <a:ext cx="720080" cy="144017"/>
          </a:xfrm>
          <a:prstGeom prst="arc">
            <a:avLst>
              <a:gd name="adj1" fmla="val 17209769"/>
              <a:gd name="adj2" fmla="val 21500472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>
            <a:endCxn id="27" idx="6"/>
          </p:cNvCxnSpPr>
          <p:nvPr/>
        </p:nvCxnSpPr>
        <p:spPr>
          <a:xfrm flipV="1">
            <a:off x="3893534" y="5313595"/>
            <a:ext cx="3054730" cy="1152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弧形 20"/>
          <p:cNvSpPr/>
          <p:nvPr/>
        </p:nvSpPr>
        <p:spPr>
          <a:xfrm>
            <a:off x="6606226" y="5321672"/>
            <a:ext cx="540060" cy="71943"/>
          </a:xfrm>
          <a:prstGeom prst="arc">
            <a:avLst>
              <a:gd name="adj1" fmla="val 12926303"/>
              <a:gd name="adj2" fmla="val 2202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箭头连接符 21"/>
          <p:cNvCxnSpPr/>
          <p:nvPr/>
        </p:nvCxnSpPr>
        <p:spPr>
          <a:xfrm>
            <a:off x="7146286" y="5357643"/>
            <a:ext cx="683183" cy="475805"/>
          </a:xfrm>
          <a:prstGeom prst="straightConnector1">
            <a:avLst/>
          </a:prstGeom>
          <a:ln w="222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6012160" y="5254843"/>
            <a:ext cx="144016" cy="1240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5246329" y="5260606"/>
            <a:ext cx="166571" cy="11750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517821" y="5266369"/>
            <a:ext cx="179715" cy="11750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806816" y="5254843"/>
            <a:ext cx="180020" cy="11750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6768244" y="5254843"/>
            <a:ext cx="180020" cy="11750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19391100">
            <a:off x="3152801" y="5568731"/>
            <a:ext cx="164984" cy="12486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2331312">
            <a:off x="7516136" y="5612690"/>
            <a:ext cx="156585" cy="10187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弧形 29"/>
          <p:cNvSpPr/>
          <p:nvPr/>
        </p:nvSpPr>
        <p:spPr>
          <a:xfrm>
            <a:off x="2411760" y="5358562"/>
            <a:ext cx="6048672" cy="266265"/>
          </a:xfrm>
          <a:prstGeom prst="arc">
            <a:avLst>
              <a:gd name="adj1" fmla="val 10869808"/>
              <a:gd name="adj2" fmla="val 21509027"/>
            </a:avLst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弧形 30"/>
          <p:cNvSpPr/>
          <p:nvPr/>
        </p:nvSpPr>
        <p:spPr>
          <a:xfrm flipV="1">
            <a:off x="2267744" y="4798422"/>
            <a:ext cx="6120680" cy="493013"/>
          </a:xfrm>
          <a:prstGeom prst="arc">
            <a:avLst>
              <a:gd name="adj1" fmla="val 10809181"/>
              <a:gd name="adj2" fmla="val 21593204"/>
            </a:avLst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新月形 37"/>
          <p:cNvSpPr/>
          <p:nvPr/>
        </p:nvSpPr>
        <p:spPr>
          <a:xfrm rot="16200000">
            <a:off x="5106332" y="3894188"/>
            <a:ext cx="216026" cy="653799"/>
          </a:xfrm>
          <a:prstGeom prst="moon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/>
          <p:nvPr/>
        </p:nvCxnSpPr>
        <p:spPr>
          <a:xfrm flipH="1" flipV="1">
            <a:off x="7093665" y="2492896"/>
            <a:ext cx="1242138" cy="264546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 flipV="1">
            <a:off x="6994319" y="2578050"/>
            <a:ext cx="1034066" cy="286845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2687105" y="2569178"/>
            <a:ext cx="730904" cy="287732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2267745" y="2541352"/>
            <a:ext cx="1041090" cy="259701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3275001" y="2594370"/>
            <a:ext cx="287321" cy="79877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3418009" y="2589809"/>
            <a:ext cx="266560" cy="80334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V="1">
            <a:off x="3562322" y="2594370"/>
            <a:ext cx="238446" cy="78486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3685717" y="2571825"/>
            <a:ext cx="268788" cy="80334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3806816" y="2589809"/>
            <a:ext cx="333136" cy="80334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3943009" y="2579939"/>
            <a:ext cx="354231" cy="80334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V="1">
            <a:off x="4132960" y="2578050"/>
            <a:ext cx="328164" cy="79711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4277366" y="2541455"/>
            <a:ext cx="357464" cy="87664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弧形 76"/>
          <p:cNvSpPr/>
          <p:nvPr/>
        </p:nvSpPr>
        <p:spPr>
          <a:xfrm rot="20792372">
            <a:off x="4003924" y="2394471"/>
            <a:ext cx="914400" cy="2651318"/>
          </a:xfrm>
          <a:prstGeom prst="arc">
            <a:avLst>
              <a:gd name="adj1" fmla="val 16940697"/>
              <a:gd name="adj2" fmla="val 3320338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0" name="直接连接符 79"/>
          <p:cNvCxnSpPr/>
          <p:nvPr/>
        </p:nvCxnSpPr>
        <p:spPr>
          <a:xfrm flipV="1">
            <a:off x="6804248" y="2594370"/>
            <a:ext cx="334087" cy="87961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flipV="1">
            <a:off x="6706287" y="2569178"/>
            <a:ext cx="288032" cy="86307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6483302" y="2578050"/>
            <a:ext cx="320946" cy="85420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6377514" y="2569178"/>
            <a:ext cx="333136" cy="86307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>
            <a:endCxn id="35" idx="2"/>
          </p:cNvCxnSpPr>
          <p:nvPr/>
        </p:nvCxnSpPr>
        <p:spPr>
          <a:xfrm flipV="1">
            <a:off x="6221460" y="2589808"/>
            <a:ext cx="261496" cy="84244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V="1">
            <a:off x="6134586" y="2573581"/>
            <a:ext cx="242928" cy="85867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5900667" y="2578050"/>
            <a:ext cx="320793" cy="84004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>
            <a:stCxn id="100" idx="0"/>
          </p:cNvCxnSpPr>
          <p:nvPr/>
        </p:nvCxnSpPr>
        <p:spPr>
          <a:xfrm>
            <a:off x="5824581" y="2588531"/>
            <a:ext cx="310005" cy="84372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弧形 89"/>
          <p:cNvSpPr/>
          <p:nvPr/>
        </p:nvSpPr>
        <p:spPr>
          <a:xfrm rot="19881194" flipH="1">
            <a:off x="5039463" y="1413709"/>
            <a:ext cx="567098" cy="3926554"/>
          </a:xfrm>
          <a:prstGeom prst="arc">
            <a:avLst>
              <a:gd name="adj1" fmla="val 16940697"/>
              <a:gd name="adj2" fmla="val 4257270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弧形 98"/>
          <p:cNvSpPr/>
          <p:nvPr/>
        </p:nvSpPr>
        <p:spPr>
          <a:xfrm rot="1007927" flipH="1">
            <a:off x="5620579" y="2054568"/>
            <a:ext cx="567098" cy="2677164"/>
          </a:xfrm>
          <a:prstGeom prst="arc">
            <a:avLst>
              <a:gd name="adj1" fmla="val 17070988"/>
              <a:gd name="adj2" fmla="val 4679984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弧形 99"/>
          <p:cNvSpPr/>
          <p:nvPr/>
        </p:nvSpPr>
        <p:spPr>
          <a:xfrm rot="1613131">
            <a:off x="4997725" y="1591855"/>
            <a:ext cx="497209" cy="3332075"/>
          </a:xfrm>
          <a:prstGeom prst="arc">
            <a:avLst>
              <a:gd name="adj1" fmla="val 17036261"/>
              <a:gd name="adj2" fmla="val 4679984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新月形 31"/>
          <p:cNvSpPr/>
          <p:nvPr/>
        </p:nvSpPr>
        <p:spPr>
          <a:xfrm rot="2692408" flipH="1">
            <a:off x="8080596" y="4945300"/>
            <a:ext cx="286527" cy="709111"/>
          </a:xfrm>
          <a:prstGeom prst="moon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新月形 32"/>
          <p:cNvSpPr/>
          <p:nvPr/>
        </p:nvSpPr>
        <p:spPr>
          <a:xfrm rot="18567950">
            <a:off x="2345895" y="4931544"/>
            <a:ext cx="248681" cy="763821"/>
          </a:xfrm>
          <a:prstGeom prst="moon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3136225" y="2492896"/>
            <a:ext cx="1561483" cy="9691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5724128" y="2492896"/>
            <a:ext cx="1517655" cy="9691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3338747" y="3379235"/>
            <a:ext cx="1089237" cy="10603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6004427" y="3432254"/>
            <a:ext cx="1134126" cy="8345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2700684" y="5186818"/>
            <a:ext cx="144313" cy="230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2687105" y="3926623"/>
            <a:ext cx="316832" cy="38885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7829469" y="5186818"/>
            <a:ext cx="144313" cy="21643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7" name="椭圆 116"/>
          <p:cNvSpPr/>
          <p:nvPr/>
        </p:nvSpPr>
        <p:spPr>
          <a:xfrm>
            <a:off x="3691765" y="2938419"/>
            <a:ext cx="115051" cy="143947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椭圆 117"/>
          <p:cNvSpPr/>
          <p:nvPr/>
        </p:nvSpPr>
        <p:spPr>
          <a:xfrm>
            <a:off x="3418009" y="2943232"/>
            <a:ext cx="133280" cy="14858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3124814" y="2899015"/>
            <a:ext cx="184021" cy="23975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椭圆 153"/>
          <p:cNvSpPr/>
          <p:nvPr/>
        </p:nvSpPr>
        <p:spPr>
          <a:xfrm>
            <a:off x="3976596" y="2946957"/>
            <a:ext cx="133280" cy="14858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椭圆 154"/>
          <p:cNvSpPr/>
          <p:nvPr/>
        </p:nvSpPr>
        <p:spPr>
          <a:xfrm>
            <a:off x="4304800" y="2938419"/>
            <a:ext cx="133280" cy="14858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椭圆 155"/>
          <p:cNvSpPr/>
          <p:nvPr/>
        </p:nvSpPr>
        <p:spPr>
          <a:xfrm>
            <a:off x="4716016" y="2964633"/>
            <a:ext cx="90488" cy="11773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7" name="椭圆 156"/>
          <p:cNvSpPr/>
          <p:nvPr/>
        </p:nvSpPr>
        <p:spPr>
          <a:xfrm>
            <a:off x="4942624" y="3608254"/>
            <a:ext cx="205440" cy="23975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椭圆 157"/>
          <p:cNvSpPr/>
          <p:nvPr/>
        </p:nvSpPr>
        <p:spPr>
          <a:xfrm>
            <a:off x="5310180" y="3608254"/>
            <a:ext cx="205440" cy="23975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" name="椭圆 173"/>
          <p:cNvSpPr/>
          <p:nvPr/>
        </p:nvSpPr>
        <p:spPr>
          <a:xfrm>
            <a:off x="7511351" y="3848011"/>
            <a:ext cx="318118" cy="37307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" name="椭圆 174"/>
          <p:cNvSpPr/>
          <p:nvPr/>
        </p:nvSpPr>
        <p:spPr>
          <a:xfrm>
            <a:off x="5633640" y="2970043"/>
            <a:ext cx="90488" cy="11773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椭圆 175"/>
          <p:cNvSpPr/>
          <p:nvPr/>
        </p:nvSpPr>
        <p:spPr>
          <a:xfrm>
            <a:off x="7153639" y="2927452"/>
            <a:ext cx="176288" cy="20291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7" name="椭圆 176"/>
          <p:cNvSpPr/>
          <p:nvPr/>
        </p:nvSpPr>
        <p:spPr>
          <a:xfrm>
            <a:off x="6850303" y="2964633"/>
            <a:ext cx="120988" cy="12855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椭圆 177"/>
          <p:cNvSpPr/>
          <p:nvPr/>
        </p:nvSpPr>
        <p:spPr>
          <a:xfrm>
            <a:off x="5979583" y="2981273"/>
            <a:ext cx="81480" cy="12007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9" name="椭圆 178"/>
          <p:cNvSpPr/>
          <p:nvPr/>
        </p:nvSpPr>
        <p:spPr>
          <a:xfrm>
            <a:off x="6244234" y="2973495"/>
            <a:ext cx="107974" cy="12843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0" name="椭圆 179"/>
          <p:cNvSpPr/>
          <p:nvPr/>
        </p:nvSpPr>
        <p:spPr>
          <a:xfrm>
            <a:off x="6544082" y="2973495"/>
            <a:ext cx="110782" cy="12843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1" name="右大括号 180"/>
          <p:cNvSpPr/>
          <p:nvPr/>
        </p:nvSpPr>
        <p:spPr>
          <a:xfrm rot="16200000">
            <a:off x="6038783" y="1885889"/>
            <a:ext cx="191605" cy="585359"/>
          </a:xfrm>
          <a:prstGeom prst="rightBrace">
            <a:avLst>
              <a:gd name="adj1" fmla="val 8333"/>
              <a:gd name="adj2" fmla="val 469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2" name="右大括号 181"/>
          <p:cNvSpPr/>
          <p:nvPr/>
        </p:nvSpPr>
        <p:spPr>
          <a:xfrm>
            <a:off x="7620410" y="2569178"/>
            <a:ext cx="209059" cy="863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4" name="直接箭头连接符 183"/>
          <p:cNvCxnSpPr/>
          <p:nvPr/>
        </p:nvCxnSpPr>
        <p:spPr>
          <a:xfrm flipH="1" flipV="1">
            <a:off x="2422454" y="3024739"/>
            <a:ext cx="6105305" cy="13741"/>
          </a:xfrm>
          <a:prstGeom prst="straightConnector1">
            <a:avLst/>
          </a:prstGeom>
          <a:ln w="349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接箭头连接符 184"/>
          <p:cNvCxnSpPr/>
          <p:nvPr/>
        </p:nvCxnSpPr>
        <p:spPr>
          <a:xfrm flipH="1" flipV="1">
            <a:off x="1763689" y="2178568"/>
            <a:ext cx="658765" cy="840325"/>
          </a:xfrm>
          <a:prstGeom prst="straightConnector1">
            <a:avLst/>
          </a:prstGeom>
          <a:ln w="349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接连接符 189"/>
          <p:cNvCxnSpPr/>
          <p:nvPr/>
        </p:nvCxnSpPr>
        <p:spPr>
          <a:xfrm flipH="1">
            <a:off x="1979712" y="3028358"/>
            <a:ext cx="288032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 flipH="1">
            <a:off x="760959" y="3010393"/>
            <a:ext cx="498673" cy="8500"/>
          </a:xfrm>
          <a:prstGeom prst="line">
            <a:avLst/>
          </a:prstGeom>
          <a:ln w="38100">
            <a:solidFill>
              <a:schemeClr val="accent4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任意多边形 196"/>
          <p:cNvSpPr/>
          <p:nvPr/>
        </p:nvSpPr>
        <p:spPr>
          <a:xfrm>
            <a:off x="1266825" y="2899014"/>
            <a:ext cx="712887" cy="239757"/>
          </a:xfrm>
          <a:custGeom>
            <a:avLst/>
            <a:gdLst>
              <a:gd name="connsiteX0" fmla="*/ 700088 w 700088"/>
              <a:gd name="connsiteY0" fmla="*/ 431969 h 765344"/>
              <a:gd name="connsiteX1" fmla="*/ 623888 w 700088"/>
              <a:gd name="connsiteY1" fmla="*/ 8106 h 765344"/>
              <a:gd name="connsiteX2" fmla="*/ 552450 w 700088"/>
              <a:gd name="connsiteY2" fmla="*/ 765344 h 765344"/>
              <a:gd name="connsiteX3" fmla="*/ 452438 w 700088"/>
              <a:gd name="connsiteY3" fmla="*/ 3344 h 765344"/>
              <a:gd name="connsiteX4" fmla="*/ 371475 w 700088"/>
              <a:gd name="connsiteY4" fmla="*/ 765344 h 765344"/>
              <a:gd name="connsiteX5" fmla="*/ 266700 w 700088"/>
              <a:gd name="connsiteY5" fmla="*/ 8106 h 765344"/>
              <a:gd name="connsiteX6" fmla="*/ 195263 w 700088"/>
              <a:gd name="connsiteY6" fmla="*/ 765344 h 765344"/>
              <a:gd name="connsiteX7" fmla="*/ 100013 w 700088"/>
              <a:gd name="connsiteY7" fmla="*/ 12869 h 765344"/>
              <a:gd name="connsiteX8" fmla="*/ 0 w 700088"/>
              <a:gd name="connsiteY8" fmla="*/ 417681 h 76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088" h="765344">
                <a:moveTo>
                  <a:pt x="700088" y="431969"/>
                </a:moveTo>
                <a:cubicBezTo>
                  <a:pt x="674291" y="192256"/>
                  <a:pt x="648494" y="-47456"/>
                  <a:pt x="623888" y="8106"/>
                </a:cubicBezTo>
                <a:cubicBezTo>
                  <a:pt x="599282" y="63668"/>
                  <a:pt x="581025" y="766138"/>
                  <a:pt x="552450" y="765344"/>
                </a:cubicBezTo>
                <a:cubicBezTo>
                  <a:pt x="523875" y="764550"/>
                  <a:pt x="482600" y="3344"/>
                  <a:pt x="452438" y="3344"/>
                </a:cubicBezTo>
                <a:cubicBezTo>
                  <a:pt x="422276" y="3344"/>
                  <a:pt x="402431" y="764550"/>
                  <a:pt x="371475" y="765344"/>
                </a:cubicBezTo>
                <a:cubicBezTo>
                  <a:pt x="340519" y="766138"/>
                  <a:pt x="296069" y="8106"/>
                  <a:pt x="266700" y="8106"/>
                </a:cubicBezTo>
                <a:cubicBezTo>
                  <a:pt x="237331" y="8106"/>
                  <a:pt x="223044" y="764550"/>
                  <a:pt x="195263" y="765344"/>
                </a:cubicBezTo>
                <a:cubicBezTo>
                  <a:pt x="167482" y="766138"/>
                  <a:pt x="132557" y="70813"/>
                  <a:pt x="100013" y="12869"/>
                </a:cubicBezTo>
                <a:cubicBezTo>
                  <a:pt x="67469" y="-45075"/>
                  <a:pt x="33734" y="186303"/>
                  <a:pt x="0" y="417681"/>
                </a:cubicBez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6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CN" altLang="en-US" dirty="0" smtClean="0"/>
              <a:t>聚束光</a:t>
            </a:r>
            <a:r>
              <a:rPr lang="zh-CN" altLang="en-US" dirty="0"/>
              <a:t>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                                                </a:t>
            </a:r>
            <a:r>
              <a:rPr lang="en-US" altLang="zh-CN" sz="2000" dirty="0" smtClean="0">
                <a:solidFill>
                  <a:srgbClr val="FF0000"/>
                </a:solidFill>
              </a:rPr>
              <a:t>L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FEL</a:t>
            </a:r>
            <a:r>
              <a:rPr lang="zh-CN" altLang="en-US" dirty="0" smtClean="0"/>
              <a:t>光腔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4860032" y="1988840"/>
            <a:ext cx="2880320" cy="3456384"/>
          </a:xfrm>
          <a:prstGeom prst="ellips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弧形 9"/>
          <p:cNvSpPr/>
          <p:nvPr/>
        </p:nvSpPr>
        <p:spPr>
          <a:xfrm>
            <a:off x="827583" y="3763141"/>
            <a:ext cx="7638589" cy="234283"/>
          </a:xfrm>
          <a:prstGeom prst="arc">
            <a:avLst>
              <a:gd name="adj1" fmla="val 10899800"/>
              <a:gd name="adj2" fmla="val 21517764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弧形 10"/>
          <p:cNvSpPr/>
          <p:nvPr/>
        </p:nvSpPr>
        <p:spPr>
          <a:xfrm flipV="1">
            <a:off x="1043608" y="3352128"/>
            <a:ext cx="7632848" cy="308422"/>
          </a:xfrm>
          <a:prstGeom prst="arc">
            <a:avLst>
              <a:gd name="adj1" fmla="val 10907762"/>
              <a:gd name="adj2" fmla="val 2148570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>
            <a:stCxn id="11" idx="2"/>
            <a:endCxn id="19" idx="2"/>
          </p:cNvCxnSpPr>
          <p:nvPr/>
        </p:nvCxnSpPr>
        <p:spPr>
          <a:xfrm flipH="1" flipV="1">
            <a:off x="7747528" y="3133904"/>
            <a:ext cx="59143" cy="47043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0" idx="2"/>
          </p:cNvCxnSpPr>
          <p:nvPr/>
        </p:nvCxnSpPr>
        <p:spPr>
          <a:xfrm flipH="1" flipV="1">
            <a:off x="7536235" y="2946319"/>
            <a:ext cx="122037" cy="86191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弧形 18"/>
          <p:cNvSpPr/>
          <p:nvPr/>
        </p:nvSpPr>
        <p:spPr>
          <a:xfrm rot="20173835">
            <a:off x="4446486" y="3639329"/>
            <a:ext cx="4157684" cy="348283"/>
          </a:xfrm>
          <a:prstGeom prst="arc">
            <a:avLst>
              <a:gd name="adj1" fmla="val 11018036"/>
              <a:gd name="adj2" fmla="val 21281673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弧形 19"/>
          <p:cNvSpPr/>
          <p:nvPr/>
        </p:nvSpPr>
        <p:spPr>
          <a:xfrm rot="20153545" flipV="1">
            <a:off x="4290894" y="3322508"/>
            <a:ext cx="3783448" cy="327207"/>
          </a:xfrm>
          <a:prstGeom prst="arc">
            <a:avLst>
              <a:gd name="adj1" fmla="val 11105541"/>
              <a:gd name="adj2" fmla="val 2135309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>
            <a:endCxn id="20" idx="0"/>
          </p:cNvCxnSpPr>
          <p:nvPr/>
        </p:nvCxnSpPr>
        <p:spPr>
          <a:xfrm flipH="1" flipV="1">
            <a:off x="5028008" y="4131400"/>
            <a:ext cx="336080" cy="7314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969547" y="4394776"/>
            <a:ext cx="171876" cy="38528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弧形 38"/>
          <p:cNvSpPr/>
          <p:nvPr/>
        </p:nvSpPr>
        <p:spPr>
          <a:xfrm rot="18854512">
            <a:off x="4526854" y="3650201"/>
            <a:ext cx="3876384" cy="348283"/>
          </a:xfrm>
          <a:prstGeom prst="arc">
            <a:avLst>
              <a:gd name="adj1" fmla="val 11031074"/>
              <a:gd name="adj2" fmla="val 21331679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弧形 39"/>
          <p:cNvSpPr/>
          <p:nvPr/>
        </p:nvSpPr>
        <p:spPr>
          <a:xfrm rot="18862791" flipV="1">
            <a:off x="3625655" y="3397157"/>
            <a:ext cx="4997222" cy="327207"/>
          </a:xfrm>
          <a:prstGeom prst="arc">
            <a:avLst>
              <a:gd name="adj1" fmla="val 11061789"/>
              <a:gd name="adj2" fmla="val 2135309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3" name="直接连接符 42"/>
          <p:cNvCxnSpPr/>
          <p:nvPr/>
        </p:nvCxnSpPr>
        <p:spPr>
          <a:xfrm flipH="1" flipV="1">
            <a:off x="7020272" y="2127244"/>
            <a:ext cx="366730" cy="3324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39" idx="2"/>
            <a:endCxn id="49" idx="2"/>
          </p:cNvCxnSpPr>
          <p:nvPr/>
        </p:nvCxnSpPr>
        <p:spPr>
          <a:xfrm flipH="1" flipV="1">
            <a:off x="6834448" y="2169149"/>
            <a:ext cx="568644" cy="52811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弧形 48"/>
          <p:cNvSpPr/>
          <p:nvPr/>
        </p:nvSpPr>
        <p:spPr>
          <a:xfrm rot="17540593" flipV="1">
            <a:off x="3407609" y="3484677"/>
            <a:ext cx="5359273" cy="327207"/>
          </a:xfrm>
          <a:prstGeom prst="arc">
            <a:avLst>
              <a:gd name="adj1" fmla="val 11106790"/>
              <a:gd name="adj2" fmla="val 2133252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弧形 49"/>
          <p:cNvSpPr/>
          <p:nvPr/>
        </p:nvSpPr>
        <p:spPr>
          <a:xfrm rot="17519171">
            <a:off x="4019444" y="3544041"/>
            <a:ext cx="4966515" cy="348283"/>
          </a:xfrm>
          <a:prstGeom prst="arc">
            <a:avLst>
              <a:gd name="adj1" fmla="val 11031074"/>
              <a:gd name="adj2" fmla="val 21350753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连接符 52"/>
          <p:cNvCxnSpPr/>
          <p:nvPr/>
        </p:nvCxnSpPr>
        <p:spPr>
          <a:xfrm>
            <a:off x="5723452" y="5350153"/>
            <a:ext cx="323371" cy="1150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>
            <a:stCxn id="49" idx="0"/>
          </p:cNvCxnSpPr>
          <p:nvPr/>
        </p:nvCxnSpPr>
        <p:spPr>
          <a:xfrm>
            <a:off x="5638091" y="5096576"/>
            <a:ext cx="662101" cy="23778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弧形 60"/>
          <p:cNvSpPr/>
          <p:nvPr/>
        </p:nvSpPr>
        <p:spPr>
          <a:xfrm rot="16354712">
            <a:off x="3976933" y="3474237"/>
            <a:ext cx="4966515" cy="332043"/>
          </a:xfrm>
          <a:prstGeom prst="arc">
            <a:avLst>
              <a:gd name="adj1" fmla="val 11048386"/>
              <a:gd name="adj2" fmla="val 21315221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弧形 61"/>
          <p:cNvSpPr/>
          <p:nvPr/>
        </p:nvSpPr>
        <p:spPr>
          <a:xfrm rot="16384765" flipV="1">
            <a:off x="3162210" y="3525620"/>
            <a:ext cx="5713573" cy="327207"/>
          </a:xfrm>
          <a:prstGeom prst="arc">
            <a:avLst>
              <a:gd name="adj1" fmla="val 11042332"/>
              <a:gd name="adj2" fmla="val 213554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7" name="直接连接符 66"/>
          <p:cNvCxnSpPr/>
          <p:nvPr/>
        </p:nvCxnSpPr>
        <p:spPr>
          <a:xfrm flipH="1">
            <a:off x="5790898" y="1934916"/>
            <a:ext cx="456196" cy="9639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>
            <a:stCxn id="61" idx="2"/>
            <a:endCxn id="86" idx="2"/>
          </p:cNvCxnSpPr>
          <p:nvPr/>
        </p:nvCxnSpPr>
        <p:spPr>
          <a:xfrm flipH="1">
            <a:off x="5704072" y="2078593"/>
            <a:ext cx="697004" cy="16946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弧形 84"/>
          <p:cNvSpPr/>
          <p:nvPr/>
        </p:nvSpPr>
        <p:spPr>
          <a:xfrm rot="15118811">
            <a:off x="3581386" y="3364545"/>
            <a:ext cx="5712155" cy="348283"/>
          </a:xfrm>
          <a:prstGeom prst="arc">
            <a:avLst>
              <a:gd name="adj1" fmla="val 11031074"/>
              <a:gd name="adj2" fmla="val 21312431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弧形 85"/>
          <p:cNvSpPr/>
          <p:nvPr/>
        </p:nvSpPr>
        <p:spPr>
          <a:xfrm rot="15127154" flipV="1">
            <a:off x="3651404" y="3716678"/>
            <a:ext cx="4907466" cy="327207"/>
          </a:xfrm>
          <a:prstGeom prst="arc">
            <a:avLst>
              <a:gd name="adj1" fmla="val 11071105"/>
              <a:gd name="adj2" fmla="val 213554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9" name="直接连接符 88"/>
          <p:cNvCxnSpPr>
            <a:stCxn id="85" idx="0"/>
            <a:endCxn id="98" idx="0"/>
          </p:cNvCxnSpPr>
          <p:nvPr/>
        </p:nvCxnSpPr>
        <p:spPr>
          <a:xfrm flipV="1">
            <a:off x="6907837" y="5131687"/>
            <a:ext cx="327430" cy="27019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V="1">
            <a:off x="6702659" y="4862889"/>
            <a:ext cx="558537" cy="43565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弧形 97"/>
          <p:cNvSpPr/>
          <p:nvPr/>
        </p:nvSpPr>
        <p:spPr>
          <a:xfrm rot="13886066" flipV="1">
            <a:off x="3395558" y="3749406"/>
            <a:ext cx="5406017" cy="327207"/>
          </a:xfrm>
          <a:prstGeom prst="arc">
            <a:avLst>
              <a:gd name="adj1" fmla="val 11066467"/>
              <a:gd name="adj2" fmla="val 21355458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弧形 98"/>
          <p:cNvSpPr/>
          <p:nvPr/>
        </p:nvSpPr>
        <p:spPr>
          <a:xfrm rot="13989014">
            <a:off x="4317225" y="3364544"/>
            <a:ext cx="4116281" cy="348283"/>
          </a:xfrm>
          <a:prstGeom prst="arc">
            <a:avLst>
              <a:gd name="adj1" fmla="val 11031074"/>
              <a:gd name="adj2" fmla="val 21312431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弧形 102"/>
          <p:cNvSpPr/>
          <p:nvPr/>
        </p:nvSpPr>
        <p:spPr>
          <a:xfrm rot="17778264">
            <a:off x="3391067" y="3392967"/>
            <a:ext cx="3240102" cy="348283"/>
          </a:xfrm>
          <a:prstGeom prst="arc">
            <a:avLst>
              <a:gd name="adj1" fmla="val 11184995"/>
              <a:gd name="adj2" fmla="val 21265561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弧形 103"/>
          <p:cNvSpPr/>
          <p:nvPr/>
        </p:nvSpPr>
        <p:spPr>
          <a:xfrm rot="17702818" flipV="1">
            <a:off x="1961018" y="3464416"/>
            <a:ext cx="4997222" cy="327207"/>
          </a:xfrm>
          <a:prstGeom prst="arc">
            <a:avLst>
              <a:gd name="adj1" fmla="val 11251619"/>
              <a:gd name="adj2" fmla="val 2124007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弧形 104"/>
          <p:cNvSpPr/>
          <p:nvPr/>
        </p:nvSpPr>
        <p:spPr>
          <a:xfrm flipV="1">
            <a:off x="1835696" y="4240565"/>
            <a:ext cx="2775760" cy="308422"/>
          </a:xfrm>
          <a:prstGeom prst="arc">
            <a:avLst>
              <a:gd name="adj1" fmla="val 10894697"/>
              <a:gd name="adj2" fmla="val 2148570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弧形 105"/>
          <p:cNvSpPr/>
          <p:nvPr/>
        </p:nvSpPr>
        <p:spPr>
          <a:xfrm>
            <a:off x="1835696" y="4609705"/>
            <a:ext cx="2393992" cy="253184"/>
          </a:xfrm>
          <a:prstGeom prst="arc">
            <a:avLst>
              <a:gd name="adj1" fmla="val 10894697"/>
              <a:gd name="adj2" fmla="val 21485706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18296575">
            <a:off x="7483878" y="3683705"/>
            <a:ext cx="553182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12759827" flipV="1">
            <a:off x="7404761" y="3023590"/>
            <a:ext cx="508885" cy="5208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6055819">
            <a:off x="4672881" y="4222324"/>
            <a:ext cx="606440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11611961">
            <a:off x="4986957" y="4789142"/>
            <a:ext cx="495620" cy="4958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 rot="16016423" flipV="1">
            <a:off x="7129469" y="2535222"/>
            <a:ext cx="560783" cy="4572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 rot="9692150">
            <a:off x="6697830" y="2104385"/>
            <a:ext cx="468894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 rot="4348591">
            <a:off x="5407369" y="5209256"/>
            <a:ext cx="507159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 rot="8689832">
            <a:off x="5937678" y="5397102"/>
            <a:ext cx="452940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 rot="13549457" flipV="1">
            <a:off x="6105011" y="2010568"/>
            <a:ext cx="550868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 rot="6857900">
            <a:off x="5423732" y="2085528"/>
            <a:ext cx="641515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 rot="1595304">
            <a:off x="6569911" y="5347424"/>
            <a:ext cx="437605" cy="5767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 rot="5645667">
            <a:off x="7013085" y="4960057"/>
            <a:ext cx="497789" cy="4573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 rot="10409322">
            <a:off x="4970244" y="2436860"/>
            <a:ext cx="587365" cy="45719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3" name="椭圆 272"/>
          <p:cNvSpPr/>
          <p:nvPr/>
        </p:nvSpPr>
        <p:spPr>
          <a:xfrm>
            <a:off x="6148659" y="3594753"/>
            <a:ext cx="157558" cy="18175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7" name="直接连接符 236"/>
          <p:cNvCxnSpPr>
            <a:stCxn id="6" idx="2"/>
          </p:cNvCxnSpPr>
          <p:nvPr/>
        </p:nvCxnSpPr>
        <p:spPr>
          <a:xfrm flipH="1">
            <a:off x="6241403" y="3071553"/>
            <a:ext cx="1403746" cy="624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接连接符 244"/>
          <p:cNvCxnSpPr>
            <a:endCxn id="5" idx="0"/>
          </p:cNvCxnSpPr>
          <p:nvPr/>
        </p:nvCxnSpPr>
        <p:spPr>
          <a:xfrm flipV="1">
            <a:off x="6241403" y="3693471"/>
            <a:ext cx="1500328" cy="21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接连接符 246"/>
          <p:cNvCxnSpPr>
            <a:stCxn id="6" idx="2"/>
            <a:endCxn id="5" idx="0"/>
          </p:cNvCxnSpPr>
          <p:nvPr/>
        </p:nvCxnSpPr>
        <p:spPr>
          <a:xfrm>
            <a:off x="7645149" y="3071553"/>
            <a:ext cx="96582" cy="6219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右箭头 273"/>
          <p:cNvSpPr/>
          <p:nvPr/>
        </p:nvSpPr>
        <p:spPr>
          <a:xfrm>
            <a:off x="1835696" y="3640258"/>
            <a:ext cx="360040" cy="122883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5" name="左箭头 274"/>
          <p:cNvSpPr/>
          <p:nvPr/>
        </p:nvSpPr>
        <p:spPr>
          <a:xfrm>
            <a:off x="1835696" y="4522162"/>
            <a:ext cx="360040" cy="112561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 rot="19470739">
            <a:off x="3918583" y="4596836"/>
            <a:ext cx="716599" cy="639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2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椭圆 69"/>
          <p:cNvSpPr/>
          <p:nvPr/>
        </p:nvSpPr>
        <p:spPr>
          <a:xfrm>
            <a:off x="3185541" y="3070498"/>
            <a:ext cx="1404461" cy="610158"/>
          </a:xfrm>
          <a:prstGeom prst="ellips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CN" altLang="en-US" dirty="0" smtClean="0"/>
              <a:t>如何产生高重复频率电子束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017117"/>
              </p:ext>
            </p:extLst>
          </p:nvPr>
        </p:nvGraphicFramePr>
        <p:xfrm>
          <a:off x="467544" y="1124744"/>
          <a:ext cx="8208912" cy="160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331438"/>
                <a:gridCol w="1224136"/>
                <a:gridCol w="1368152"/>
                <a:gridCol w="1933872"/>
              </a:tblGrid>
              <a:tr h="48132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重复频率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波长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脉冲电荷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脉冲光能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发射度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阴极材料</a:t>
                      </a:r>
                      <a:endParaRPr lang="zh-CN" altLang="en-US" dirty="0"/>
                    </a:p>
                  </a:txBody>
                  <a:tcPr/>
                </a:tc>
              </a:tr>
              <a:tr h="48132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1.3GHz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515nm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7.7pC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1.8nJ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r>
                        <a:rPr lang="el-GR" altLang="zh-CN" dirty="0" smtClean="0">
                          <a:ea typeface="宋体"/>
                        </a:rPr>
                        <a:t>πμ</a:t>
                      </a:r>
                      <a:r>
                        <a:rPr lang="en-US" altLang="zh-CN" dirty="0" err="1" smtClean="0">
                          <a:ea typeface="宋体"/>
                        </a:rPr>
                        <a:t>m</a:t>
                      </a:r>
                      <a:r>
                        <a:rPr lang="en-US" altLang="zh-CN" dirty="0" err="1" smtClean="0">
                          <a:latin typeface="宋体"/>
                          <a:ea typeface="宋体"/>
                        </a:rPr>
                        <a:t>•</a:t>
                      </a:r>
                      <a:r>
                        <a:rPr lang="en-US" altLang="zh-CN" dirty="0" err="1" smtClean="0">
                          <a:ea typeface="宋体"/>
                        </a:rPr>
                        <a:t>rad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GaAs</a:t>
                      </a:r>
                      <a:r>
                        <a:rPr lang="zh-CN" altLang="en-US" dirty="0" smtClean="0"/>
                        <a:t>（直流枪）</a:t>
                      </a:r>
                      <a:endParaRPr lang="zh-CN" altLang="en-US" dirty="0"/>
                    </a:p>
                  </a:txBody>
                  <a:tcPr/>
                </a:tc>
              </a:tr>
              <a:tr h="48132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1.3GHz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266nm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1nC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400</a:t>
                      </a:r>
                      <a:r>
                        <a:rPr lang="el-GR" altLang="zh-CN" dirty="0" smtClean="0">
                          <a:ea typeface="宋体"/>
                        </a:rPr>
                        <a:t>μ</a:t>
                      </a:r>
                      <a:r>
                        <a:rPr lang="en-US" altLang="zh-CN" dirty="0" smtClean="0"/>
                        <a:t>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r>
                        <a:rPr lang="el-GR" altLang="zh-CN" dirty="0" smtClean="0">
                          <a:ea typeface="+mn-ea"/>
                        </a:rPr>
                        <a:t>πμ</a:t>
                      </a:r>
                      <a:r>
                        <a:rPr lang="en-US" altLang="zh-CN" dirty="0" err="1" smtClean="0">
                          <a:ea typeface="+mn-ea"/>
                        </a:rPr>
                        <a:t>m</a:t>
                      </a:r>
                      <a:r>
                        <a:rPr lang="en-US" altLang="zh-CN" dirty="0" err="1" smtClean="0">
                          <a:latin typeface="宋体"/>
                          <a:ea typeface="+mn-ea"/>
                        </a:rPr>
                        <a:t>•</a:t>
                      </a:r>
                      <a:r>
                        <a:rPr lang="en-US" altLang="zh-CN" dirty="0" err="1" smtClean="0">
                          <a:ea typeface="+mn-ea"/>
                        </a:rPr>
                        <a:t>rad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Cu</a:t>
                      </a:r>
                      <a:r>
                        <a:rPr lang="zh-CN" altLang="en-US" dirty="0" smtClean="0"/>
                        <a:t>（腔内微波枪）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3768" y="5301208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4653136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5301208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4653136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5301208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4653136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5301208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4653136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5320267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4672195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5320267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4008" y="4672195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5320267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76056" y="4672195"/>
            <a:ext cx="288032" cy="369332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S</a:t>
            </a:r>
            <a:endParaRPr lang="zh-CN" altLang="en-US" dirty="0"/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1473946" y="5233590"/>
            <a:ext cx="577774" cy="4219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弧形 24"/>
          <p:cNvSpPr/>
          <p:nvPr/>
        </p:nvSpPr>
        <p:spPr>
          <a:xfrm flipH="1">
            <a:off x="2051720" y="5176250"/>
            <a:ext cx="720080" cy="144017"/>
          </a:xfrm>
          <a:prstGeom prst="arc">
            <a:avLst>
              <a:gd name="adj1" fmla="val 17209769"/>
              <a:gd name="adj2" fmla="val 21500472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>
            <a:endCxn id="51" idx="6"/>
          </p:cNvCxnSpPr>
          <p:nvPr/>
        </p:nvCxnSpPr>
        <p:spPr>
          <a:xfrm flipV="1">
            <a:off x="2381366" y="5168304"/>
            <a:ext cx="3054730" cy="1152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弧形 43"/>
          <p:cNvSpPr/>
          <p:nvPr/>
        </p:nvSpPr>
        <p:spPr>
          <a:xfrm>
            <a:off x="5094058" y="5176381"/>
            <a:ext cx="540060" cy="71943"/>
          </a:xfrm>
          <a:prstGeom prst="arc">
            <a:avLst>
              <a:gd name="adj1" fmla="val 12926303"/>
              <a:gd name="adj2" fmla="val 2202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6" name="直接箭头连接符 45"/>
          <p:cNvCxnSpPr/>
          <p:nvPr/>
        </p:nvCxnSpPr>
        <p:spPr>
          <a:xfrm>
            <a:off x="5634118" y="5212352"/>
            <a:ext cx="683183" cy="47580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4499992" y="5109552"/>
            <a:ext cx="144016" cy="12403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3728078" y="5109552"/>
            <a:ext cx="166571" cy="11750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005825" y="5109552"/>
            <a:ext cx="179715" cy="11750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2294648" y="5109552"/>
            <a:ext cx="180020" cy="11750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5256076" y="5109552"/>
            <a:ext cx="180020" cy="11750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 rot="19391100">
            <a:off x="1640633" y="5423440"/>
            <a:ext cx="164984" cy="12486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 rot="2331312">
            <a:off x="6003968" y="5467399"/>
            <a:ext cx="156585" cy="10187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弧形 62"/>
          <p:cNvSpPr/>
          <p:nvPr/>
        </p:nvSpPr>
        <p:spPr>
          <a:xfrm>
            <a:off x="1187624" y="5226442"/>
            <a:ext cx="5328592" cy="222076"/>
          </a:xfrm>
          <a:prstGeom prst="arc">
            <a:avLst>
              <a:gd name="adj1" fmla="val 10809840"/>
              <a:gd name="adj2" fmla="val 21577940"/>
            </a:avLst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弧形 63"/>
          <p:cNvSpPr/>
          <p:nvPr/>
        </p:nvSpPr>
        <p:spPr>
          <a:xfrm flipV="1">
            <a:off x="971600" y="4856859"/>
            <a:ext cx="5832648" cy="268973"/>
          </a:xfrm>
          <a:prstGeom prst="arc">
            <a:avLst>
              <a:gd name="adj1" fmla="val 10809181"/>
              <a:gd name="adj2" fmla="val 21577940"/>
            </a:avLst>
          </a:prstGeom>
          <a:ln w="95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弧形 65"/>
          <p:cNvSpPr/>
          <p:nvPr/>
        </p:nvSpPr>
        <p:spPr>
          <a:xfrm rot="19491446" flipV="1">
            <a:off x="622487" y="3765570"/>
            <a:ext cx="3393406" cy="502179"/>
          </a:xfrm>
          <a:prstGeom prst="arc">
            <a:avLst>
              <a:gd name="adj1" fmla="val 10907508"/>
              <a:gd name="adj2" fmla="val 21484668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弧形 66"/>
          <p:cNvSpPr/>
          <p:nvPr/>
        </p:nvSpPr>
        <p:spPr>
          <a:xfrm rot="2159592" flipV="1">
            <a:off x="3785456" y="3779187"/>
            <a:ext cx="3318111" cy="502179"/>
          </a:xfrm>
          <a:prstGeom prst="arc">
            <a:avLst>
              <a:gd name="adj1" fmla="val 10907508"/>
              <a:gd name="adj2" fmla="val 21484668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弧形 67"/>
          <p:cNvSpPr/>
          <p:nvPr/>
        </p:nvSpPr>
        <p:spPr>
          <a:xfrm rot="19375462">
            <a:off x="726773" y="4122487"/>
            <a:ext cx="4068706" cy="276570"/>
          </a:xfrm>
          <a:prstGeom prst="arc">
            <a:avLst>
              <a:gd name="adj1" fmla="val 10905533"/>
              <a:gd name="adj2" fmla="val 21467749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弧形 68"/>
          <p:cNvSpPr/>
          <p:nvPr/>
        </p:nvSpPr>
        <p:spPr>
          <a:xfrm rot="2245642">
            <a:off x="2834306" y="4084508"/>
            <a:ext cx="4228566" cy="276570"/>
          </a:xfrm>
          <a:prstGeom prst="arc">
            <a:avLst>
              <a:gd name="adj1" fmla="val 10968498"/>
              <a:gd name="adj2" fmla="val 21484668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3606617" y="3070870"/>
            <a:ext cx="576064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新月形 61"/>
          <p:cNvSpPr/>
          <p:nvPr/>
        </p:nvSpPr>
        <p:spPr>
          <a:xfrm rot="2320928" flipH="1">
            <a:off x="6512254" y="4894650"/>
            <a:ext cx="235004" cy="602965"/>
          </a:xfrm>
          <a:prstGeom prst="moon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新月形 60"/>
          <p:cNvSpPr/>
          <p:nvPr/>
        </p:nvSpPr>
        <p:spPr>
          <a:xfrm rot="19447823">
            <a:off x="1008796" y="4895726"/>
            <a:ext cx="197542" cy="621947"/>
          </a:xfrm>
          <a:prstGeom prst="moon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下箭头 71"/>
          <p:cNvSpPr/>
          <p:nvPr/>
        </p:nvSpPr>
        <p:spPr>
          <a:xfrm>
            <a:off x="3796013" y="3198994"/>
            <a:ext cx="197272" cy="353163"/>
          </a:xfrm>
          <a:prstGeom prst="downArrow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8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12921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00B050"/>
                </a:solidFill>
              </a:rPr>
              <a:t>谢谢关注</a:t>
            </a:r>
            <a:endParaRPr lang="zh-CN" alt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177</Words>
  <Application>Microsoft Office PowerPoint</Application>
  <PresentationFormat>全屏显示(4:3)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主题​​</vt:lpstr>
      <vt:lpstr>LCS之自由电子激光方案</vt:lpstr>
      <vt:lpstr>FEL的相对优势</vt:lpstr>
      <vt:lpstr>高频加速器输出的电子束串</vt:lpstr>
      <vt:lpstr>FEL脉冲光能的叠加</vt:lpstr>
      <vt:lpstr>常规激光-电子束对撞方案</vt:lpstr>
      <vt:lpstr>隧道式FEL-LCS</vt:lpstr>
      <vt:lpstr>聚束光腔</vt:lpstr>
      <vt:lpstr>如何产生高重复频率电子束</vt:lpstr>
      <vt:lpstr>PowerPoint 演示文稿</vt:lpstr>
    </vt:vector>
  </TitlesOfParts>
  <Company>bfel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LCS中的自由电子激光方案</dc:title>
  <dc:creator>bfel</dc:creator>
  <cp:lastModifiedBy>bfel</cp:lastModifiedBy>
  <cp:revision>80</cp:revision>
  <dcterms:created xsi:type="dcterms:W3CDTF">2016-05-25T00:36:48Z</dcterms:created>
  <dcterms:modified xsi:type="dcterms:W3CDTF">2016-06-23T00:00:55Z</dcterms:modified>
</cp:coreProperties>
</file>