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58" r:id="rId5"/>
    <p:sldId id="257" r:id="rId6"/>
    <p:sldId id="263" r:id="rId7"/>
    <p:sldId id="264" r:id="rId8"/>
    <p:sldId id="266" r:id="rId9"/>
    <p:sldId id="267" r:id="rId10"/>
    <p:sldId id="269" r:id="rId11"/>
    <p:sldId id="270" r:id="rId12"/>
    <p:sldId id="265" r:id="rId13"/>
    <p:sldId id="26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3647-0FF6-4393-A61B-33A2248BB88B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4FAA7-8B87-4C80-8624-7392050355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79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5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64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7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3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3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12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EE2B-FF04-4579-9026-F1E6D2BB1B51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09AB-9832-44E6-86FB-E96A08E038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03497"/>
            <a:ext cx="9144000" cy="23876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Overview of MDI </a:t>
            </a:r>
            <a:r>
              <a:rPr lang="en-US" altLang="zh-CN" dirty="0" smtClean="0">
                <a:solidFill>
                  <a:srgbClr val="0070C0"/>
                </a:solidFill>
              </a:rPr>
              <a:t>design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Sha Bai</a:t>
            </a:r>
          </a:p>
          <a:p>
            <a:endParaRPr lang="en-US" altLang="zh-CN" dirty="0"/>
          </a:p>
          <a:p>
            <a:r>
              <a:rPr lang="en-US" altLang="zh-CN" i="1" dirty="0" smtClean="0"/>
              <a:t>CEPC AP meeting</a:t>
            </a:r>
          </a:p>
          <a:p>
            <a:r>
              <a:rPr lang="en-US" altLang="zh-CN" i="1" dirty="0" smtClean="0"/>
              <a:t>2016-05-13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6039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3977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IR of FCC-</a:t>
            </a:r>
            <a:r>
              <a:rPr lang="en-US" altLang="zh-CN" dirty="0" err="1" smtClean="0">
                <a:solidFill>
                  <a:srgbClr val="7030A0"/>
                </a:solidFill>
              </a:rPr>
              <a:t>ee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2" y="1290443"/>
            <a:ext cx="6804344" cy="54217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256" y="1469540"/>
            <a:ext cx="5414744" cy="367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8806" r="19281" b="12161"/>
          <a:stretch>
            <a:fillRect/>
          </a:stretch>
        </p:blipFill>
        <p:spPr bwMode="auto">
          <a:xfrm>
            <a:off x="1703389" y="549276"/>
            <a:ext cx="8569325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54325" y="1458913"/>
            <a:ext cx="4826000" cy="3168650"/>
          </a:xfrm>
          <a:prstGeom prst="rect">
            <a:avLst/>
          </a:prstGeom>
          <a:solidFill>
            <a:srgbClr val="FFCCFF">
              <a:alpha val="4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GB" sz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11675" y="1892301"/>
            <a:ext cx="3168650" cy="2232025"/>
          </a:xfrm>
          <a:prstGeom prst="rect">
            <a:avLst/>
          </a:prstGeom>
          <a:solidFill>
            <a:srgbClr val="99FF99">
              <a:alpha val="45098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GB" sz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04289" y="1941514"/>
            <a:ext cx="987425" cy="646331"/>
          </a:xfrm>
          <a:prstGeom prst="rect">
            <a:avLst/>
          </a:prstGeom>
          <a:solidFill>
            <a:srgbClr val="FF99CC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zh-CN" sz="12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Main detector solenoid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32851" y="3548064"/>
            <a:ext cx="987425" cy="646331"/>
          </a:xfrm>
          <a:prstGeom prst="rect">
            <a:avLst/>
          </a:prstGeom>
          <a:solidFill>
            <a:srgbClr val="99FF9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zh-CN" sz="12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Quad screening solenoid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32851" y="4292600"/>
            <a:ext cx="987425" cy="457200"/>
          </a:xfrm>
          <a:prstGeom prst="rect">
            <a:avLst/>
          </a:prstGeom>
          <a:solidFill>
            <a:srgbClr val="00B0F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zh-CN" sz="12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Compensating solenoid</a:t>
            </a:r>
          </a:p>
        </p:txBody>
      </p:sp>
      <p:sp>
        <p:nvSpPr>
          <p:cNvPr id="15" name="Freeform 14"/>
          <p:cNvSpPr/>
          <p:nvPr/>
        </p:nvSpPr>
        <p:spPr>
          <a:xfrm>
            <a:off x="4800601" y="2324101"/>
            <a:ext cx="2879725" cy="1439863"/>
          </a:xfrm>
          <a:custGeom>
            <a:avLst/>
            <a:gdLst>
              <a:gd name="connsiteX0" fmla="*/ 0 w 2604977"/>
              <a:gd name="connsiteY0" fmla="*/ 404037 h 988828"/>
              <a:gd name="connsiteX1" fmla="*/ 2583711 w 2604977"/>
              <a:gd name="connsiteY1" fmla="*/ 0 h 988828"/>
              <a:gd name="connsiteX2" fmla="*/ 2604977 w 2604977"/>
              <a:gd name="connsiteY2" fmla="*/ 988828 h 988828"/>
              <a:gd name="connsiteX3" fmla="*/ 21265 w 2604977"/>
              <a:gd name="connsiteY3" fmla="*/ 563525 h 988828"/>
              <a:gd name="connsiteX4" fmla="*/ 0 w 2604977"/>
              <a:gd name="connsiteY4" fmla="*/ 404037 h 9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977" h="988828">
                <a:moveTo>
                  <a:pt x="0" y="404037"/>
                </a:moveTo>
                <a:lnTo>
                  <a:pt x="2583711" y="0"/>
                </a:lnTo>
                <a:lnTo>
                  <a:pt x="2604977" y="988828"/>
                </a:lnTo>
                <a:lnTo>
                  <a:pt x="21265" y="563525"/>
                </a:lnTo>
                <a:lnTo>
                  <a:pt x="0" y="404037"/>
                </a:lnTo>
                <a:close/>
              </a:path>
            </a:pathLst>
          </a:custGeom>
          <a:solidFill>
            <a:srgbClr val="E87968"/>
          </a:solidFill>
          <a:ln>
            <a:solidFill>
              <a:srgbClr val="E87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8472488" y="1581151"/>
            <a:ext cx="93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GB" altLang="zh-CN" sz="12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04289" y="1557339"/>
            <a:ext cx="987425" cy="276225"/>
          </a:xfrm>
          <a:prstGeom prst="rect">
            <a:avLst/>
          </a:prstGeom>
          <a:solidFill>
            <a:srgbClr val="FF0000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zh-CN" sz="12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rPr>
              <a:t>Final quads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540000" flipV="1">
            <a:off x="4721225" y="3257551"/>
            <a:ext cx="2952750" cy="303213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GB" altLang="zh-CN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1060000">
            <a:off x="4725988" y="2533651"/>
            <a:ext cx="2952750" cy="303213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GB" sz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  <a:ea typeface="ＭＳ Ｐゴシック" charset="0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935413" y="37893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583113" y="37893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4511675" y="37893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680325" y="3789363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855913" y="4005263"/>
            <a:ext cx="1079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937001" y="3860800"/>
            <a:ext cx="6461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4511675" y="4221163"/>
            <a:ext cx="31686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4224339" y="4005263"/>
            <a:ext cx="2873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>
            <a:off x="4583113" y="4005263"/>
            <a:ext cx="2159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216276" y="3573464"/>
            <a:ext cx="2889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078289" y="3341689"/>
            <a:ext cx="2889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4078289" y="4060825"/>
            <a:ext cx="2889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5880101" y="3789364"/>
            <a:ext cx="2889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558926" y="5157788"/>
            <a:ext cx="6481763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1 – Half of main solenoid length ( 1 m)</a:t>
            </a:r>
          </a:p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2 – Length of compensating solenoid (0.7 m)</a:t>
            </a:r>
          </a:p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3 – Overlap of compensating and screening solenoids (5 cm)</a:t>
            </a:r>
          </a:p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4 – Length of screening solenoid ( 3.95 m)</a:t>
            </a:r>
          </a:p>
        </p:txBody>
      </p:sp>
      <p:sp>
        <p:nvSpPr>
          <p:cNvPr id="4125" name="Title 1"/>
          <p:cNvSpPr>
            <a:spLocks noGrp="1"/>
          </p:cNvSpPr>
          <p:nvPr>
            <p:ph type="title" idx="4294967295"/>
          </p:nvPr>
        </p:nvSpPr>
        <p:spPr>
          <a:xfrm>
            <a:off x="3395663" y="110332"/>
            <a:ext cx="8229600" cy="936625"/>
          </a:xfrm>
        </p:spPr>
        <p:txBody>
          <a:bodyPr/>
          <a:lstStyle/>
          <a:p>
            <a:r>
              <a:rPr lang="en-GB" altLang="zh-CN" sz="3200" dirty="0" smtClean="0">
                <a:solidFill>
                  <a:srgbClr val="7030A0"/>
                </a:solidFill>
              </a:rPr>
              <a:t>FCC-</a:t>
            </a:r>
            <a:r>
              <a:rPr lang="en-GB" altLang="zh-CN" sz="3200" dirty="0" err="1" smtClean="0">
                <a:solidFill>
                  <a:srgbClr val="7030A0"/>
                </a:solidFill>
              </a:rPr>
              <a:t>ee</a:t>
            </a:r>
            <a:r>
              <a:rPr lang="en-GB" altLang="zh-CN" sz="3200" dirty="0" smtClean="0">
                <a:solidFill>
                  <a:srgbClr val="7030A0"/>
                </a:solidFill>
              </a:rPr>
              <a:t> solenoid compensation</a:t>
            </a:r>
            <a:endParaRPr lang="en-GB" altLang="zh-CN" sz="3200" dirty="0">
              <a:solidFill>
                <a:srgbClr val="7030A0"/>
              </a:solidFill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7967663" y="5157788"/>
            <a:ext cx="2520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Transverse half siz</a:t>
            </a:r>
            <a:r>
              <a:rPr lang="ru-RU" altLang="ru-RU"/>
              <a:t>e</a:t>
            </a:r>
            <a:r>
              <a:rPr lang="en-US" altLang="ru-RU"/>
              <a:t>:</a:t>
            </a:r>
          </a:p>
          <a:p>
            <a:r>
              <a:rPr lang="en-US" altLang="ru-RU"/>
              <a:t>  - compensat</a:t>
            </a:r>
            <a:r>
              <a:rPr lang="ru-RU" altLang="ru-RU"/>
              <a:t>i</a:t>
            </a:r>
            <a:r>
              <a:rPr lang="en-US" altLang="ru-RU"/>
              <a:t>ng solenoid  - </a:t>
            </a:r>
            <a:r>
              <a:rPr lang="ru-RU" altLang="ru-RU"/>
              <a:t>R</a:t>
            </a:r>
            <a:r>
              <a:rPr lang="en-US" altLang="ru-RU"/>
              <a:t> = 0.</a:t>
            </a:r>
            <a:r>
              <a:rPr lang="ru-RU" altLang="ru-RU"/>
              <a:t>1</a:t>
            </a:r>
            <a:r>
              <a:rPr lang="en-US" altLang="ru-RU"/>
              <a:t> – 0.15 m</a:t>
            </a:r>
          </a:p>
          <a:p>
            <a:r>
              <a:rPr lang="en-US" altLang="ru-RU"/>
              <a:t> </a:t>
            </a:r>
            <a:r>
              <a:rPr lang="ru-RU" altLang="ru-RU"/>
              <a:t> </a:t>
            </a:r>
            <a:r>
              <a:rPr lang="en-US" altLang="ru-RU"/>
              <a:t>- screen</a:t>
            </a:r>
            <a:r>
              <a:rPr lang="ru-RU" altLang="ru-RU"/>
              <a:t>i</a:t>
            </a:r>
            <a:r>
              <a:rPr lang="en-US" altLang="ru-RU"/>
              <a:t>ng solenoid        - </a:t>
            </a:r>
            <a:r>
              <a:rPr lang="ru-RU" altLang="ru-RU"/>
              <a:t>R</a:t>
            </a:r>
            <a:r>
              <a:rPr lang="en-US" altLang="ru-RU"/>
              <a:t> = 0.15 m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 rot="5400000">
            <a:off x="3142457" y="2709069"/>
            <a:ext cx="2233612" cy="647700"/>
          </a:xfrm>
          <a:custGeom>
            <a:avLst/>
            <a:gdLst>
              <a:gd name="G0" fmla="+- 3745 0 0"/>
              <a:gd name="G1" fmla="+- 21600 0 3745"/>
              <a:gd name="G2" fmla="*/ 3745 1 2"/>
              <a:gd name="G3" fmla="+- 21600 0 G2"/>
              <a:gd name="G4" fmla="+/ 3745 21600 2"/>
              <a:gd name="G5" fmla="+/ G1 0 2"/>
              <a:gd name="G6" fmla="*/ 21600 21600 3745"/>
              <a:gd name="G7" fmla="*/ G6 1 2"/>
              <a:gd name="G8" fmla="+- 21600 0 G7"/>
              <a:gd name="G9" fmla="*/ 21600 1 2"/>
              <a:gd name="G10" fmla="+- 3745 0 G9"/>
              <a:gd name="G11" fmla="?: G10 G8 0"/>
              <a:gd name="G12" fmla="?: G10 G7 21600"/>
              <a:gd name="T0" fmla="*/ 19727 w 21600"/>
              <a:gd name="T1" fmla="*/ 10800 h 21600"/>
              <a:gd name="T2" fmla="*/ 10800 w 21600"/>
              <a:gd name="T3" fmla="*/ 21600 h 21600"/>
              <a:gd name="T4" fmla="*/ 1873 w 21600"/>
              <a:gd name="T5" fmla="*/ 10800 h 21600"/>
              <a:gd name="T6" fmla="*/ 10800 w 21600"/>
              <a:gd name="T7" fmla="*/ 0 h 21600"/>
              <a:gd name="T8" fmla="*/ 3673 w 21600"/>
              <a:gd name="T9" fmla="*/ 3673 h 21600"/>
              <a:gd name="T10" fmla="*/ 17927 w 21600"/>
              <a:gd name="T11" fmla="*/ 179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745" y="21600"/>
                </a:lnTo>
                <a:lnTo>
                  <a:pt x="1785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2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4" y="-159587"/>
            <a:ext cx="3063023" cy="32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91" y="3627491"/>
            <a:ext cx="7717792" cy="28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6" y="708769"/>
            <a:ext cx="3503358" cy="23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19495" y="122837"/>
            <a:ext cx="6329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</a:rPr>
              <a:t>CEPC detector solenoid central field is about 3.5T, and the effective length is about </a:t>
            </a:r>
            <a:r>
              <a:rPr lang="en-GB" altLang="zh-CN" dirty="0" smtClean="0">
                <a:latin typeface="Times New Roman" panose="02020603050405020304" pitchFamily="18" charset="0"/>
              </a:rPr>
              <a:t>7.6m.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67954" y="1170434"/>
            <a:ext cx="250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CEPC detector solenoid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8294" y="3099546"/>
            <a:ext cx="687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CEPC anti-solenoid design parameters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3081" name="内容占位符 3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5666" r="8942" b="4309"/>
          <a:stretch>
            <a:fillRect/>
          </a:stretch>
        </p:blipFill>
        <p:spPr bwMode="auto">
          <a:xfrm>
            <a:off x="6649156" y="601952"/>
            <a:ext cx="4808386" cy="27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7590622" y="253388"/>
            <a:ext cx="261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CEPC anti-solenoid design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References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BEPCII Design report.</a:t>
            </a:r>
          </a:p>
          <a:p>
            <a:r>
              <a:rPr lang="en-US" altLang="zh-CN" dirty="0" smtClean="0"/>
              <a:t>H. Yamaoka, et al., “Solenoid field calculation of the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interaction region”, Proceedings of IPAC2012, THPPD023, New Orleans, Louisiana, USA.</a:t>
            </a:r>
          </a:p>
          <a:p>
            <a:r>
              <a:rPr lang="en-US" altLang="zh-CN" dirty="0" err="1" smtClean="0"/>
              <a:t>Yukiyoshi</a:t>
            </a:r>
            <a:r>
              <a:rPr lang="en-US" altLang="zh-CN" dirty="0" smtClean="0"/>
              <a:t> Ohnishi, et al., “Accelerator design at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”, </a:t>
            </a:r>
            <a:r>
              <a:rPr lang="en-US" altLang="zh-CN" dirty="0" err="1" smtClean="0"/>
              <a:t>Prog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Theor</a:t>
            </a:r>
            <a:r>
              <a:rPr lang="en-US" altLang="zh-CN" dirty="0" smtClean="0"/>
              <a:t>. Exp.Phys.2013, 03A011.</a:t>
            </a:r>
          </a:p>
          <a:p>
            <a:r>
              <a:rPr lang="en-US" altLang="zh-CN" dirty="0" smtClean="0"/>
              <a:t>T. Abe, et al. “Belle II </a:t>
            </a:r>
            <a:r>
              <a:rPr lang="en-US" altLang="zh-CN" dirty="0" err="1" smtClean="0"/>
              <a:t>Techincal</a:t>
            </a:r>
            <a:r>
              <a:rPr lang="en-US" altLang="zh-CN" dirty="0" smtClean="0"/>
              <a:t> design report”, KEK Report 2010-1.</a:t>
            </a:r>
          </a:p>
          <a:p>
            <a:r>
              <a:rPr lang="en-US" altLang="zh-CN" dirty="0" smtClean="0"/>
              <a:t>M. </a:t>
            </a:r>
            <a:r>
              <a:rPr lang="en-US" altLang="zh-CN" dirty="0" err="1" smtClean="0"/>
              <a:t>Koratzinos</a:t>
            </a:r>
            <a:r>
              <a:rPr lang="en-US" altLang="zh-CN" dirty="0" smtClean="0"/>
              <a:t>, et al., “The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 interaction region magnet design”, Proceedings of IPAC2016, THOPR023, BEXCO, Busan Korea.</a:t>
            </a:r>
          </a:p>
          <a:p>
            <a:r>
              <a:rPr lang="en-US" altLang="zh-CN" dirty="0" smtClean="0"/>
              <a:t>Mike Sullivan, “Progress report on the IR layout”, report in the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 MDI meeting, 2016-05-09.</a:t>
            </a:r>
          </a:p>
          <a:p>
            <a:r>
              <a:rPr lang="en-US" altLang="zh-CN" dirty="0" smtClean="0"/>
              <a:t>S. </a:t>
            </a:r>
            <a:r>
              <a:rPr lang="en-US" altLang="zh-CN" dirty="0" err="1" smtClean="0"/>
              <a:t>Sinyatkin</a:t>
            </a:r>
            <a:r>
              <a:rPr lang="en-US" altLang="zh-CN" dirty="0" smtClean="0"/>
              <a:t>, “MDI and Head-on collision option for electron-positron </a:t>
            </a:r>
            <a:r>
              <a:rPr lang="en-US" altLang="zh-CN" dirty="0" err="1" smtClean="0"/>
              <a:t>higgs</a:t>
            </a:r>
            <a:r>
              <a:rPr lang="en-US" altLang="zh-CN" dirty="0" smtClean="0"/>
              <a:t> factory”, presentation in The first IHEP-BINP collaboration meeting, 2016-01-12.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23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MDI outline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IR Layout</a:t>
            </a:r>
          </a:p>
          <a:p>
            <a:r>
              <a:rPr lang="en-US" altLang="zh-CN" dirty="0" smtClean="0"/>
              <a:t>Solenoid compensation</a:t>
            </a:r>
          </a:p>
          <a:p>
            <a:r>
              <a:rPr lang="en-US" altLang="zh-CN" dirty="0" smtClean="0"/>
              <a:t>Superconducting magnet</a:t>
            </a:r>
          </a:p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Collimator </a:t>
            </a:r>
          </a:p>
          <a:p>
            <a:r>
              <a:rPr lang="en-US" altLang="zh-CN" dirty="0" smtClean="0"/>
              <a:t>Shielding</a:t>
            </a:r>
          </a:p>
          <a:p>
            <a:r>
              <a:rPr lang="en-US" altLang="zh-CN" dirty="0" smtClean="0"/>
              <a:t>Luminosity calorimeter</a:t>
            </a:r>
          </a:p>
          <a:p>
            <a:r>
              <a:rPr lang="en-US" altLang="zh-CN" dirty="0" smtClean="0"/>
              <a:t>Vertex detector</a:t>
            </a:r>
          </a:p>
          <a:p>
            <a:r>
              <a:rPr lang="en-US" altLang="zh-CN" dirty="0" smtClean="0"/>
              <a:t>Mechanics……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4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Machines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Double ring with crossing angle: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BEPCII,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,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, CEPC……</a:t>
            </a:r>
          </a:p>
          <a:p>
            <a:r>
              <a:rPr lang="en-US" altLang="zh-CN" dirty="0" smtClean="0"/>
              <a:t>Single ring with pretzel: LEP, CESR, CEPC……</a:t>
            </a:r>
          </a:p>
          <a:p>
            <a:r>
              <a:rPr lang="en-US" altLang="zh-CN" dirty="0" smtClean="0"/>
              <a:t>Linear collider: ILC, CLIC, TESLA……</a:t>
            </a:r>
          </a:p>
        </p:txBody>
      </p:sp>
    </p:spTree>
    <p:extLst>
      <p:ext uri="{BB962C8B-B14F-4D97-AF65-F5344CB8AC3E}">
        <p14:creationId xmlns:p14="http://schemas.microsoft.com/office/powerpoint/2010/main" val="13011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Comparison of MDI design parameters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092776"/>
              </p:ext>
            </p:extLst>
          </p:nvPr>
        </p:nvGraphicFramePr>
        <p:xfrm>
          <a:off x="838200" y="1825625"/>
          <a:ext cx="10515600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BEPCII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err="1" smtClean="0"/>
                        <a:t>SuperKEKB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FCC-</a:t>
                      </a:r>
                      <a:r>
                        <a:rPr lang="en-US" altLang="zh-CN" sz="2800" dirty="0" err="1" smtClean="0"/>
                        <a:t>ee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/>
                        <a:t>CEPC</a:t>
                      </a:r>
                      <a:endParaRPr lang="zh-CN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1.89GeV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4.0/7.0GeV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175GeV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120GeV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Crossing-angle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22mrad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83mrad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30mrad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30mrad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2.2m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1.5m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Solenoid central field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1.0T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1.5T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3.5T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Solenoid</a:t>
                      </a:r>
                      <a:r>
                        <a:rPr lang="en-US" altLang="zh-CN" baseline="0" dirty="0" smtClean="0"/>
                        <a:t> effective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3.68m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2.4m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7.6m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7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BEPCII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Twobe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5" y="1664146"/>
            <a:ext cx="7102597" cy="43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708135" y="1585495"/>
            <a:ext cx="4002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在对撞模式下，正、负电子束流以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22 </a:t>
            </a:r>
            <a:r>
              <a:rPr lang="en-US" altLang="zh-CN" kern="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mrad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的交叉角在对撞点对撞，然后穿越超导磁铁，在超导磁铁出口处两束流轨道中心分开的距离约为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62 mm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。为了进一步加大束流轨道的分离，在对撞点每一侧的内环都安装了一块切割型二极磁铁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ISPB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。在对撞区范围内内环的束流都是远离对撞点的，因此束流经过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ISPB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磁场偏转产生的同步光不会打在对撞点附近而引起本底问题。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ISPB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磁铁后面将安装水平聚焦四极铁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Q1a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Q1b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。由于受到了束流轨道分离量的限制，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ISPB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Q1a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Q1b</a:t>
            </a:r>
            <a:r>
              <a:rPr lang="zh-CN" altLang="zh-CN" kern="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都必须设计为切割型磁铁。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502486" y="1299990"/>
            <a:ext cx="4395730" cy="4605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1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07630"/>
              </p:ext>
            </p:extLst>
          </p:nvPr>
        </p:nvGraphicFramePr>
        <p:xfrm>
          <a:off x="746303" y="1660372"/>
          <a:ext cx="6436694" cy="3992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530"/>
                <a:gridCol w="1130346"/>
                <a:gridCol w="1130346"/>
                <a:gridCol w="1035366"/>
                <a:gridCol w="989053"/>
                <a:gridCol w="989053"/>
              </a:tblGrid>
              <a:tr h="8755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场强</a:t>
                      </a:r>
                      <a:r>
                        <a:rPr lang="en-US" sz="1200" kern="100">
                          <a:effectLst/>
                        </a:rPr>
                        <a:t>B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梯度</a:t>
                      </a:r>
                      <a:r>
                        <a:rPr lang="en-US" sz="1200" kern="100">
                          <a:effectLst/>
                        </a:rPr>
                        <a:t>G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线圈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内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外半径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(mm)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距对撞点</a:t>
                      </a:r>
                      <a:r>
                        <a:rPr lang="en-US" sz="1200" kern="100">
                          <a:effectLst/>
                        </a:rPr>
                        <a:t> (mm)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总长度</a:t>
                      </a:r>
                      <a:r>
                        <a:rPr lang="en-US" sz="1200" kern="100">
                          <a:effectLst/>
                        </a:rPr>
                        <a:t>(mm)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有效长度</a:t>
                      </a:r>
                      <a:r>
                        <a:rPr lang="en-US" sz="1200" kern="100">
                          <a:effectLst/>
                        </a:rPr>
                        <a:t>(mm)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5885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反螺线管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AS1,2,3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---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95.1/105.9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630~933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--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58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---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115.4/119.0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1035-1381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--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58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---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102.3/105.9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1474-1590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--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5588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SCQ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18.744 T/m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95.1/108.1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961-1457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496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6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SCB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HDC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0.543 T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0.056 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108.5/111.8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633-1307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674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6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垂直校正子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VDC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0.059 T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111.9/113.5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904~1514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380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6439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斜四极子</a:t>
                      </a:r>
                      <a:endParaRPr lang="zh-CN" sz="105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SKQ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0.937 T/m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113.6/115.2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954~1464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510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400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64029" y="809606"/>
            <a:ext cx="418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超导磁铁设计参数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7967" y="1332826"/>
            <a:ext cx="43663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北京谱仪的超导螺线管长约</a:t>
            </a:r>
            <a:r>
              <a:rPr lang="en-US" altLang="zh-CN" kern="100" dirty="0">
                <a:latin typeface="Times New Roman" panose="02020603050405020304" pitchFamily="18" charset="0"/>
              </a:rPr>
              <a:t>3.6 m,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其场强约为</a:t>
            </a:r>
            <a:r>
              <a:rPr lang="en-US" altLang="zh-CN" kern="100" dirty="0">
                <a:latin typeface="Times New Roman" panose="02020603050405020304" pitchFamily="18" charset="0"/>
              </a:rPr>
              <a:t>1.0 T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zh-CN" kern="1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它的存在将引起束流的水平和垂直方向振荡的耦合，使束流垂直尺寸增加，结果造成亮度下降。为了补偿谱仪螺线管场对束流的扰动，在加速器超导磁铁内设计有</a:t>
            </a:r>
            <a:r>
              <a:rPr lang="en-US" altLang="zh-CN" kern="100" dirty="0">
                <a:latin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个反螺线管（</a:t>
            </a:r>
            <a:r>
              <a:rPr lang="en-US" altLang="zh-CN" kern="100" dirty="0">
                <a:latin typeface="Times New Roman" panose="02020603050405020304" pitchFamily="18" charset="0"/>
              </a:rPr>
              <a:t>AS1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AS2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AS3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）和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个斜四极磁铁。反螺线管</a:t>
            </a:r>
            <a:r>
              <a:rPr lang="en-US" altLang="zh-CN" kern="100" dirty="0">
                <a:latin typeface="Times New Roman" panose="02020603050405020304" pitchFamily="18" charset="0"/>
              </a:rPr>
              <a:t>AS1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位于距对撞点</a:t>
            </a:r>
            <a:r>
              <a:rPr lang="en-US" altLang="zh-CN" kern="100" dirty="0">
                <a:latin typeface="Times New Roman" panose="02020603050405020304" pitchFamily="18" charset="0"/>
              </a:rPr>
              <a:t>0.63 m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处，长约</a:t>
            </a:r>
            <a:r>
              <a:rPr lang="en-US" altLang="zh-CN" kern="100" dirty="0">
                <a:latin typeface="Times New Roman" panose="02020603050405020304" pitchFamily="18" charset="0"/>
              </a:rPr>
              <a:t>0.3 m,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场强为</a:t>
            </a:r>
            <a:r>
              <a:rPr lang="en-US" altLang="zh-CN" kern="100" dirty="0">
                <a:latin typeface="Times New Roman" panose="02020603050405020304" pitchFamily="18" charset="0"/>
              </a:rPr>
              <a:t>3.0 T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（其场的方向与谱仪螺线管场方向相反），它用于抵消从对撞点到超导四极磁铁之前的谱仪螺线管场。反螺线管</a:t>
            </a:r>
            <a:r>
              <a:rPr lang="en-US" altLang="zh-CN" kern="100" dirty="0">
                <a:latin typeface="Times New Roman" panose="02020603050405020304" pitchFamily="18" charset="0"/>
              </a:rPr>
              <a:t>AS2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将抵消在超导四极磁铁处的谱仪螺线管场，并使得超导四极磁铁范围内纵向场基本为零。反螺线管</a:t>
            </a:r>
            <a:r>
              <a:rPr lang="en-US" altLang="zh-CN" kern="100" dirty="0">
                <a:latin typeface="Times New Roman" panose="02020603050405020304" pitchFamily="18" charset="0"/>
              </a:rPr>
              <a:t>AS3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位于超导四极磁铁之后，长约</a:t>
            </a:r>
            <a:r>
              <a:rPr lang="en-US" altLang="zh-CN" kern="100" dirty="0">
                <a:latin typeface="Times New Roman" panose="02020603050405020304" pitchFamily="18" charset="0"/>
              </a:rPr>
              <a:t>0.12m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，它用于抵消谱仪螺线管的边缘场。超导磁铁内的斜四极磁铁则用以校正残余的耦合。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7304183" y="1071216"/>
            <a:ext cx="4887817" cy="53295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0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eld near anti-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6" y="1413333"/>
            <a:ext cx="5819330" cy="45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1625" y="688421"/>
            <a:ext cx="5830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反螺线管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AS1</a:t>
            </a:r>
            <a:r>
              <a:rPr lang="zh-CN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AS2</a:t>
            </a:r>
            <a:r>
              <a:rPr lang="zh-CN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AS3</a:t>
            </a:r>
            <a:r>
              <a:rPr lang="zh-CN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附近的磁场分布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67" y="1767462"/>
            <a:ext cx="5481638" cy="32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191894" y="5022185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沿谱仪中心线的纵向积分磁场分布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IR of </a:t>
            </a:r>
            <a:r>
              <a:rPr lang="en-US" altLang="zh-CN" dirty="0" err="1" smtClean="0">
                <a:solidFill>
                  <a:srgbClr val="7030A0"/>
                </a:solidFill>
              </a:rPr>
              <a:t>SuperKEKB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874"/>
            <a:ext cx="8929920" cy="46568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40089" y="1812926"/>
            <a:ext cx="2607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Interaction region of the </a:t>
            </a:r>
            <a:r>
              <a:rPr lang="en-US" altLang="zh-CN" dirty="0" err="1" smtClean="0">
                <a:solidFill>
                  <a:srgbClr val="0070C0"/>
                </a:solidFill>
              </a:rPr>
              <a:t>SuperKEKB</a:t>
            </a:r>
            <a:r>
              <a:rPr lang="en-US" altLang="zh-CN" dirty="0" smtClean="0">
                <a:solidFill>
                  <a:srgbClr val="0070C0"/>
                </a:solidFill>
              </a:rPr>
              <a:t>. The two cryostats, QCS-L and QCS-R, are assembled inside of the Belle detector. The superconducting solenoid of the Belle detector is shown by the red rectangles.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38198" y="1539874"/>
            <a:ext cx="3060019" cy="31312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Solenoid compensating in </a:t>
            </a:r>
            <a:r>
              <a:rPr lang="en-US" altLang="zh-CN" dirty="0" err="1" smtClean="0">
                <a:solidFill>
                  <a:srgbClr val="7030A0"/>
                </a:solidFill>
              </a:rPr>
              <a:t>SuperKEKB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4866466" cy="19641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842" y="1825625"/>
            <a:ext cx="4947123" cy="19641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6403"/>
            <a:ext cx="3807000" cy="2170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022684"/>
            <a:ext cx="4416121" cy="1370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8200" y="6070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Bz</a:t>
            </a:r>
            <a:r>
              <a:rPr lang="en-US" altLang="zh-CN" dirty="0" smtClean="0">
                <a:solidFill>
                  <a:srgbClr val="0070C0"/>
                </a:solidFill>
              </a:rPr>
              <a:t> profile along the Belle axis in the interaction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region by 2D calculation.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4412989"/>
            <a:ext cx="464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Magnet Parameters of Compensation Solenoids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865</Words>
  <Application>Microsoft Office PowerPoint</Application>
  <PresentationFormat>宽屏</PresentationFormat>
  <Paragraphs>144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宋体</vt:lpstr>
      <vt:lpstr>Arial</vt:lpstr>
      <vt:lpstr>Calibri</vt:lpstr>
      <vt:lpstr>Calibri Light</vt:lpstr>
      <vt:lpstr>Comic Sans MS</vt:lpstr>
      <vt:lpstr>Times New Roman</vt:lpstr>
      <vt:lpstr>Office 主题</vt:lpstr>
      <vt:lpstr>Overview of MDI design I</vt:lpstr>
      <vt:lpstr>MDI outline</vt:lpstr>
      <vt:lpstr>Machines</vt:lpstr>
      <vt:lpstr>Comparison of MDI design parameters</vt:lpstr>
      <vt:lpstr>BEPCII</vt:lpstr>
      <vt:lpstr>PowerPoint 演示文稿</vt:lpstr>
      <vt:lpstr>PowerPoint 演示文稿</vt:lpstr>
      <vt:lpstr>IR of SuperKEKB</vt:lpstr>
      <vt:lpstr>Solenoid compensating in SuperKEKB</vt:lpstr>
      <vt:lpstr>IR of FCC-ee</vt:lpstr>
      <vt:lpstr>FCC-ee solenoid compensation</vt:lpstr>
      <vt:lpstr>PowerPoint 演示文稿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MDI</dc:title>
  <dc:creator>baisha</dc:creator>
  <cp:lastModifiedBy>baisha</cp:lastModifiedBy>
  <cp:revision>67</cp:revision>
  <dcterms:created xsi:type="dcterms:W3CDTF">2016-05-11T06:57:39Z</dcterms:created>
  <dcterms:modified xsi:type="dcterms:W3CDTF">2016-05-13T04:03:42Z</dcterms:modified>
</cp:coreProperties>
</file>