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12"/>
  </p:notesMasterIdLst>
  <p:sldIdLst>
    <p:sldId id="257" r:id="rId4"/>
    <p:sldId id="258" r:id="rId5"/>
    <p:sldId id="385" r:id="rId6"/>
    <p:sldId id="386" r:id="rId7"/>
    <p:sldId id="332" r:id="rId8"/>
    <p:sldId id="389" r:id="rId9"/>
    <p:sldId id="390" r:id="rId10"/>
    <p:sldId id="388" r:id="rId11"/>
  </p:sldIdLst>
  <p:sldSz cx="9144000" cy="6858000" type="screen4x3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89" autoAdjust="0"/>
  </p:normalViewPr>
  <p:slideViewPr>
    <p:cSldViewPr>
      <p:cViewPr varScale="1">
        <p:scale>
          <a:sx n="102" d="100"/>
          <a:sy n="102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397D7-9486-45D2-9DC4-E877AB3E3454}" type="datetimeFigureOut">
              <a:rPr lang="zh-CN" altLang="en-US" smtClean="0"/>
              <a:t>2016/5/20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0DF95-699C-4F29-9516-EA20AEE98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12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5ED5C2D-85E4-4016-BA93-B971149031D2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 smtClean="0"/>
              <a:t>8</a:t>
            </a:r>
            <a:r>
              <a:rPr lang="zh-CN" altLang="en-US" b="0" dirty="0" smtClean="0"/>
              <a:t>段弧区，</a:t>
            </a:r>
            <a:r>
              <a:rPr lang="en-US" altLang="zh-CN" b="0" dirty="0" smtClean="0"/>
              <a:t>90</a:t>
            </a:r>
            <a:r>
              <a:rPr lang="zh-CN" altLang="en-US" b="0" dirty="0" smtClean="0"/>
              <a:t>度相移</a:t>
            </a:r>
            <a:r>
              <a:rPr lang="en-US" altLang="zh-CN" b="0" dirty="0" smtClean="0"/>
              <a:t>4</a:t>
            </a:r>
            <a:r>
              <a:rPr lang="zh-CN" altLang="en-US" b="0" dirty="0" smtClean="0"/>
              <a:t>个</a:t>
            </a:r>
            <a:r>
              <a:rPr lang="en-US" altLang="zh-CN" b="0" dirty="0" smtClean="0"/>
              <a:t>FODO Cell</a:t>
            </a:r>
            <a:r>
              <a:rPr lang="zh-CN" altLang="en-US" b="0" dirty="0" smtClean="0"/>
              <a:t>可消色散，若每个</a:t>
            </a:r>
            <a:r>
              <a:rPr lang="en-US" altLang="zh-CN" b="0" dirty="0" smtClean="0"/>
              <a:t>Cell 8</a:t>
            </a:r>
            <a:r>
              <a:rPr lang="zh-CN" altLang="en-US" b="0" dirty="0" smtClean="0"/>
              <a:t>块</a:t>
            </a:r>
            <a:r>
              <a:rPr lang="en-US" altLang="zh-CN" b="0" dirty="0" smtClean="0"/>
              <a:t>Dipole</a:t>
            </a:r>
            <a:r>
              <a:rPr lang="zh-CN" altLang="en-US" b="0" dirty="0" smtClean="0"/>
              <a:t>，则</a:t>
            </a:r>
            <a:r>
              <a:rPr lang="en-US" altLang="zh-CN" b="0" dirty="0" err="1" smtClean="0"/>
              <a:t>nB</a:t>
            </a:r>
            <a:r>
              <a:rPr lang="zh-CN" altLang="en-US" b="0" dirty="0" smtClean="0"/>
              <a:t>需是</a:t>
            </a:r>
            <a:r>
              <a:rPr lang="en-US" altLang="zh-CN" b="0" dirty="0" smtClean="0"/>
              <a:t>256</a:t>
            </a:r>
            <a:r>
              <a:rPr lang="zh-CN" altLang="en-US" b="0" dirty="0" smtClean="0"/>
              <a:t>的倍数。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This</a:t>
            </a:r>
            <a:r>
              <a:rPr lang="en-US" altLang="zh-CN" baseline="0" dirty="0" smtClean="0"/>
              <a:t> is the layout of SPPC, we rename the straight section as Long Straight Section 1 /2  and … . </a:t>
            </a:r>
            <a:r>
              <a:rPr lang="en-US" altLang="zh-CN" dirty="0" smtClean="0"/>
              <a:t>Configuration maybe change in the future.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EA031-18E4-46E5-80AC-7CA340E3C4BC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5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4"/>
          <p:cNvSpPr txBox="1">
            <a:spLocks noChangeArrowheads="1"/>
          </p:cNvSpPr>
          <p:nvPr/>
        </p:nvSpPr>
        <p:spPr bwMode="auto">
          <a:xfrm>
            <a:off x="304800" y="2286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b="1" smtClean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752600" y="2667000"/>
            <a:ext cx="60960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52600" y="5105400"/>
            <a:ext cx="6172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64313"/>
            <a:ext cx="2133600" cy="157162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0025"/>
            <a:ext cx="2895600" cy="171450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5738"/>
            <a:ext cx="2133600" cy="185737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0F9E5A3-B40D-43AF-8FC1-53FA4B3249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61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2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C902-759D-4DBE-B747-E9AA677DCD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5481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6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7451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7451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06EE-F33A-4543-B0C4-7D9A1B22CA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910982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0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79438"/>
            <a:ext cx="71628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8D8B-3CE9-444C-A686-2C655597B9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94990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6A1ABEA-B003-4268-A859-7894B633BF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1979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1我的工作\2015.4.22考核\高能所标志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0500"/>
            <a:ext cx="1974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D2E35418-39CD-4BE7-B1AA-3DD8A8DA1B29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3CDCD437-1F1F-4953-8B3B-34AEF01215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3087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0313C8-25C1-4AFC-8561-E1579766C7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926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825CD84E-B53A-404A-A1A4-2D0103EC89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5362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6C71215E-BBD5-41A7-9253-7981A4212E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2278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01D59CE-E761-498F-B26C-0A6E6CAAFA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5539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8EB01A7-2A1F-45B4-BA68-92DCB7880E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85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E0F8-B059-4DF9-8151-D17BEFA9BC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867136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714A6D7B-E39A-4E21-8F0E-227FC251B3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6338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134EF55A-D6CA-4977-94D4-258BB2CF7B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8709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9E0D2E57-1A9D-457A-A9D2-97FA54E042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9502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4DA5C8-F248-44FF-AECE-5A516B919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2660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D19DF-2EB2-4E93-894E-75146FA9BE1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7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713E3-F3D4-4063-8DDC-863DC935A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I:\1我的工作\2015.4.22考核\高能所标志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500"/>
            <a:ext cx="1974752" cy="28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14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D425F-9BE3-455C-B2AF-2CDA88E0F12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19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AAE2C-56F8-45B1-9915-90E2A83021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90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307EA-E665-41D0-8C15-F95FD897243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89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1ED59-9BEE-4F20-B998-55A4B29C2F4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6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F9CE-7EBA-4E14-A60A-5B14AF2383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486058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04CA8-D36E-4F6A-9CD3-70EFD2B2C65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28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9C34F-ADAD-429A-B388-0A37B4D094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19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D41E2-8738-41DF-9745-BADC9161D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49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F48C2-93BE-4F71-A601-A996D0636F4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38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1037B-0230-4306-8B34-4A3FAA5389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8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63CD-8CCE-4B5E-BF7E-A489C4998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8285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8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1278-6467-4C8C-98BB-7BC502831B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8777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4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6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4AED-824D-4662-8A98-85F14A651C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029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0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F488-7A82-4AB0-81BF-CAEA9404E6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97636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A117-5409-4819-9D7B-257DACA6AE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9801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8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64EE-5FAD-429C-94AF-2F57C26FB9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7372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7" name="Picture 83" descr="global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8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" name="Image" r:id="rId16" imgW="12977778" imgH="3695238" progId="Photoshop.Image.6">
                  <p:embed/>
                </p:oleObj>
              </mc:Choice>
              <mc:Fallback>
                <p:oleObj name="Image" r:id="rId16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548438"/>
            <a:ext cx="2590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B5038-0FDA-4E6D-B368-E934EBD12CDA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7943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3675"/>
            <a:ext cx="2286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3703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35A642-70FB-4714-A7F1-FAC98E65E0FE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607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F8C096-2361-4569-BB2F-DB9D3A60199A}" type="slidenum">
              <a:rPr lang="en-US" altLang="zh-CN" b="1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2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-180528" y="915988"/>
            <a:ext cx="9433048" cy="23034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CEPC </a:t>
            </a: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 PDR ARC Redesign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/>
            </a:r>
            <a:b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</a:br>
            <a:endParaRPr lang="en-US" altLang="zh-C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宋体" pitchFamily="2" charset="-122"/>
            </a:endParaRPr>
          </a:p>
        </p:txBody>
      </p:sp>
      <p:pic>
        <p:nvPicPr>
          <p:cNvPr id="26627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33375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8838" y="4725144"/>
            <a:ext cx="49685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Feng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GAO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Jie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WANG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Yiwei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WANG Dou </a:t>
            </a:r>
            <a:endParaRPr lang="en-US" altLang="zh-CN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BIAN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Tianjian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Bai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TANG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Jingyu</a:t>
            </a:r>
            <a:endParaRPr lang="en-US" altLang="zh-CN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2016.5.20</a:t>
            </a:r>
            <a:endParaRPr lang="zh-CN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59832" y="388103"/>
            <a:ext cx="2785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Out line</a:t>
            </a:r>
            <a:endParaRPr lang="zh-CN" altLang="en-US" sz="4400" b="1" dirty="0">
              <a:solidFill>
                <a:srgbClr val="3D09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230" y="1844824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The circumference should be also considered of SPPC requirement</a:t>
            </a:r>
            <a:r>
              <a:rPr lang="en-US" altLang="zh-CN" sz="2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48km</a:t>
            </a:r>
            <a:r>
              <a:rPr lang="zh-CN" altLang="en-US" sz="2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altLang="zh-CN" sz="2400" b="1" dirty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onday</a:t>
            </a:r>
            <a:r>
              <a:rPr lang="zh-CN" altLang="en-US" sz="2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2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 Km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98887"/>
            <a:ext cx="3943599" cy="220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064331" cy="511256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65212" y="0"/>
            <a:ext cx="8229600" cy="79695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ARC Length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24" y="826570"/>
            <a:ext cx="454101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椭圆 6"/>
          <p:cNvSpPr/>
          <p:nvPr/>
        </p:nvSpPr>
        <p:spPr>
          <a:xfrm>
            <a:off x="2807804" y="3955368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588224" y="4437112"/>
            <a:ext cx="69715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962461" y="4859952"/>
            <a:ext cx="697154" cy="378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547664" y="3429000"/>
            <a:ext cx="504056" cy="2880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572000" y="2326534"/>
            <a:ext cx="504056" cy="2880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9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5212" y="0"/>
            <a:ext cx="8229600" cy="79695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SPPC Parameter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5" y="697210"/>
            <a:ext cx="8712968" cy="616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3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18" name="组合 28717"/>
          <p:cNvGrpSpPr/>
          <p:nvPr/>
        </p:nvGrpSpPr>
        <p:grpSpPr>
          <a:xfrm>
            <a:off x="170900" y="496914"/>
            <a:ext cx="8487158" cy="6354504"/>
            <a:chOff x="170900" y="444551"/>
            <a:chExt cx="8487158" cy="6354504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1039109" y="444551"/>
              <a:ext cx="7162800" cy="563563"/>
            </a:xfrm>
            <a:prstGeom prst="rect">
              <a:avLst/>
            </a:prstGeom>
          </p:spPr>
          <p:txBody>
            <a:bodyPr anchor="ctr">
              <a:normAutofit fontScale="8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base">
                <a:spcAft>
                  <a:spcPct val="0"/>
                </a:spcAft>
                <a:defRPr/>
              </a:pPr>
              <a:r>
                <a:rPr lang="en-US" altLang="zh-CN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Partial Double Ring Layout</a:t>
              </a:r>
              <a:endPara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406326" y="3446085"/>
              <a:ext cx="8142287" cy="17463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58828" y="5964994"/>
              <a:ext cx="8370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2016.1.4</a:t>
              </a:r>
              <a:endParaRPr lang="zh-CN" alt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64088" y="1131888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9" name="组合 74"/>
            <p:cNvGrpSpPr>
              <a:grpSpLocks/>
            </p:cNvGrpSpPr>
            <p:nvPr/>
          </p:nvGrpSpPr>
          <p:grpSpPr bwMode="auto">
            <a:xfrm rot="10800000">
              <a:off x="4003772" y="5656715"/>
              <a:ext cx="1507731" cy="260993"/>
              <a:chOff x="245000" y="3411438"/>
              <a:chExt cx="7979351" cy="1282948"/>
            </a:xfrm>
          </p:grpSpPr>
          <p:grpSp>
            <p:nvGrpSpPr>
              <p:cNvPr id="28729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86" name="直接连接符 85"/>
                <p:cNvCxnSpPr/>
                <p:nvPr/>
              </p:nvCxnSpPr>
              <p:spPr>
                <a:xfrm flipH="1" flipV="1">
                  <a:off x="7595510" y="2429390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10800000">
                  <a:off x="5826216" y="242939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4617687" y="2441304"/>
                  <a:ext cx="1247202" cy="9886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3476832" y="3418007"/>
                  <a:ext cx="1131183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rot="10800000">
                  <a:off x="1533509" y="4370888"/>
                  <a:ext cx="194332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flipH="1" flipV="1">
                  <a:off x="537682" y="3418007"/>
                  <a:ext cx="995828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直接连接符 76"/>
              <p:cNvCxnSpPr/>
              <p:nvPr/>
            </p:nvCxnSpPr>
            <p:spPr bwMode="auto">
              <a:xfrm flipV="1">
                <a:off x="251827" y="4087929"/>
                <a:ext cx="453682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 bwMode="auto">
              <a:xfrm flipV="1">
                <a:off x="671903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 bwMode="auto">
              <a:xfrm>
                <a:off x="1621276" y="3401213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endCxn id="85" idx="4"/>
              </p:cNvCxnSpPr>
              <p:nvPr/>
            </p:nvCxnSpPr>
            <p:spPr bwMode="auto">
              <a:xfrm>
                <a:off x="3301578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85" idx="4"/>
              </p:cNvCxnSpPr>
              <p:nvPr/>
            </p:nvCxnSpPr>
            <p:spPr bwMode="auto">
              <a:xfrm>
                <a:off x="4250947" y="4064520"/>
                <a:ext cx="949373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V="1">
                <a:off x="5191916" y="4673200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V="1">
                <a:off x="6956233" y="4072321"/>
                <a:ext cx="873757" cy="60087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 bwMode="auto">
              <a:xfrm>
                <a:off x="7829991" y="4087929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 bwMode="auto">
              <a:xfrm>
                <a:off x="4217341" y="4033306"/>
                <a:ext cx="42010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3" name="直接连接符 92"/>
            <p:cNvCxnSpPr>
              <a:stCxn id="114" idx="0"/>
              <a:endCxn id="115" idx="2"/>
            </p:cNvCxnSpPr>
            <p:nvPr/>
          </p:nvCxnSpPr>
          <p:spPr bwMode="auto">
            <a:xfrm flipH="1">
              <a:off x="2203904" y="2922295"/>
              <a:ext cx="84368" cy="29915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>
              <a:stCxn id="105" idx="2"/>
              <a:endCxn id="110" idx="0"/>
            </p:cNvCxnSpPr>
            <p:nvPr/>
          </p:nvCxnSpPr>
          <p:spPr bwMode="auto">
            <a:xfrm>
              <a:off x="7217361" y="2973113"/>
              <a:ext cx="108779" cy="31011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>
              <a:stCxn id="113" idx="0"/>
              <a:endCxn id="114" idx="2"/>
            </p:cNvCxnSpPr>
            <p:nvPr/>
          </p:nvCxnSpPr>
          <p:spPr bwMode="auto">
            <a:xfrm flipH="1">
              <a:off x="2603752" y="1825835"/>
              <a:ext cx="376888" cy="372941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6" idx="2"/>
              <a:endCxn id="107" idx="0"/>
            </p:cNvCxnSpPr>
            <p:nvPr/>
          </p:nvCxnSpPr>
          <p:spPr bwMode="auto">
            <a:xfrm flipH="1">
              <a:off x="6655334" y="4903795"/>
              <a:ext cx="260292" cy="337725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endCxn id="105" idx="0"/>
            </p:cNvCxnSpPr>
            <p:nvPr/>
          </p:nvCxnSpPr>
          <p:spPr bwMode="auto">
            <a:xfrm>
              <a:off x="6517572" y="1801813"/>
              <a:ext cx="286459" cy="364021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 bwMode="auto">
            <a:xfrm>
              <a:off x="2526414" y="4826524"/>
              <a:ext cx="300459" cy="398564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3118735" y="1306513"/>
              <a:ext cx="4178300" cy="4506912"/>
            </a:xfrm>
            <a:prstGeom prst="arc">
              <a:avLst>
                <a:gd name="adj1" fmla="val 16866018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398003">
              <a:off x="3034597" y="1408113"/>
              <a:ext cx="4178300" cy="4506912"/>
            </a:xfrm>
            <a:prstGeom prst="arc">
              <a:avLst>
                <a:gd name="adj1" fmla="val 16701529"/>
                <a:gd name="adj2" fmla="val 18109833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945716" y="1556902"/>
              <a:ext cx="4178300" cy="4506913"/>
            </a:xfrm>
            <a:prstGeom prst="arc">
              <a:avLst>
                <a:gd name="adj1" fmla="val 17180008"/>
                <a:gd name="adj2" fmla="val 18714553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953635" y="1417638"/>
              <a:ext cx="4178300" cy="4508500"/>
            </a:xfrm>
            <a:prstGeom prst="arc">
              <a:avLst>
                <a:gd name="adj1" fmla="val 16701529"/>
                <a:gd name="adj2" fmla="val 18446647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127897" y="1306513"/>
              <a:ext cx="4178300" cy="4506912"/>
            </a:xfrm>
            <a:prstGeom prst="arc">
              <a:avLst>
                <a:gd name="adj1" fmla="val 16996302"/>
                <a:gd name="adj2" fmla="val 1893505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341736" y="1385394"/>
              <a:ext cx="4178300" cy="4508500"/>
            </a:xfrm>
            <a:prstGeom prst="arc">
              <a:avLst>
                <a:gd name="adj1" fmla="val 16565244"/>
                <a:gd name="adj2" fmla="val 17941692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373166" y="1251744"/>
              <a:ext cx="4198938" cy="4476750"/>
            </a:xfrm>
            <a:prstGeom prst="arc">
              <a:avLst>
                <a:gd name="adj1" fmla="val 16701529"/>
                <a:gd name="adj2" fmla="val 18256151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817787">
              <a:off x="2377208" y="1083471"/>
              <a:ext cx="4200525" cy="4475162"/>
            </a:xfrm>
            <a:prstGeom prst="arc">
              <a:avLst>
                <a:gd name="adj1" fmla="val 17201599"/>
                <a:gd name="adj2" fmla="val 18437400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316996" y="1700563"/>
              <a:ext cx="1008342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89173" y="5108663"/>
              <a:ext cx="1156148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FF0000"/>
                  </a:solidFill>
                </a:rPr>
                <a:t>IP3_ee</a:t>
              </a:r>
            </a:p>
          </p:txBody>
        </p:sp>
        <p:sp>
          <p:nvSpPr>
            <p:cNvPr id="28696" name="TextBox 123"/>
            <p:cNvSpPr txBox="1">
              <a:spLocks noChangeArrowheads="1"/>
            </p:cNvSpPr>
            <p:nvPr/>
          </p:nvSpPr>
          <p:spPr bwMode="auto">
            <a:xfrm>
              <a:off x="5820740" y="3261433"/>
              <a:ext cx="1091879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FF0000"/>
                  </a:solidFill>
                </a:rPr>
                <a:t>IP2_pp</a:t>
              </a:r>
            </a:p>
          </p:txBody>
        </p:sp>
        <p:sp>
          <p:nvSpPr>
            <p:cNvPr id="28697" name="TextBox 124"/>
            <p:cNvSpPr txBox="1">
              <a:spLocks noChangeArrowheads="1"/>
            </p:cNvSpPr>
            <p:nvPr/>
          </p:nvSpPr>
          <p:spPr bwMode="auto">
            <a:xfrm>
              <a:off x="2519727" y="3252703"/>
              <a:ext cx="1056065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FF0000"/>
                  </a:solidFill>
                </a:rPr>
                <a:t>IP4_pp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94944" y="1382713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84813" y="1377950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57650" y="2347913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397573" y="2420588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smtClean="0">
                  <a:solidFill>
                    <a:prstClr val="black"/>
                  </a:solidFill>
                </a:rPr>
                <a:t>3.2Km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8702" name="TextBox 134"/>
            <p:cNvSpPr txBox="1">
              <a:spLocks noChangeArrowheads="1"/>
            </p:cNvSpPr>
            <p:nvPr/>
          </p:nvSpPr>
          <p:spPr bwMode="auto">
            <a:xfrm>
              <a:off x="6162916" y="2061466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390901" y="2711249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7448129" y="2788460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448129" y="377649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6" name="TextBox 138"/>
            <p:cNvSpPr txBox="1">
              <a:spLocks noChangeArrowheads="1"/>
            </p:cNvSpPr>
            <p:nvPr/>
          </p:nvSpPr>
          <p:spPr bwMode="auto">
            <a:xfrm>
              <a:off x="2837303" y="2012305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7" name="TextBox 139"/>
            <p:cNvSpPr txBox="1">
              <a:spLocks noChangeArrowheads="1"/>
            </p:cNvSpPr>
            <p:nvPr/>
          </p:nvSpPr>
          <p:spPr bwMode="auto">
            <a:xfrm>
              <a:off x="2837303" y="4661986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8" name="TextBox 140"/>
            <p:cNvSpPr txBox="1">
              <a:spLocks noChangeArrowheads="1"/>
            </p:cNvSpPr>
            <p:nvPr/>
          </p:nvSpPr>
          <p:spPr bwMode="auto">
            <a:xfrm>
              <a:off x="6168383" y="4703352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368249" y="3786981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170900" y="4121399"/>
              <a:ext cx="3080780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3.2Km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1132.8m</a:t>
              </a: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4 Short Straights</a:t>
              </a:r>
              <a:r>
                <a:rPr lang="en-US" altLang="zh-CN" sz="1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4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141.6m</a:t>
              </a: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Medium Straights, </a:t>
              </a:r>
              <a:r>
                <a:rPr lang="en-US" altLang="zh-CN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566.4m</a:t>
              </a:r>
              <a:endParaRPr lang="en-US" altLang="zh-CN" sz="1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9BBB59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4 Long Straights, </a:t>
              </a:r>
              <a:r>
                <a:rPr lang="en-US" altLang="zh-CN" sz="1400" b="1" dirty="0" smtClean="0">
                  <a:solidFill>
                    <a:srgbClr val="9BBB59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849.6m</a:t>
              </a:r>
              <a:endParaRPr lang="en-US" altLang="zh-CN" sz="1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 Short ARC, 24*FODO, 1132.8m</a:t>
              </a: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4BACC6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4 Medium ARC, 112*FODO, </a:t>
              </a:r>
              <a:r>
                <a:rPr lang="en-US" altLang="zh-CN" sz="1400" b="1" dirty="0" smtClean="0">
                  <a:solidFill>
                    <a:srgbClr val="4BACC6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5286.4m</a:t>
              </a:r>
              <a:endParaRPr lang="en-US" altLang="zh-CN" sz="1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Long </a:t>
              </a:r>
              <a:r>
                <a:rPr lang="en-US" altLang="zh-CN" sz="14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4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124*FODO</a:t>
              </a:r>
              <a:r>
                <a:rPr lang="en-US" altLang="zh-CN" sz="14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4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5852.8m</a:t>
              </a: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4010834" y="1244919"/>
              <a:ext cx="1507731" cy="260993"/>
              <a:chOff x="245000" y="3411438"/>
              <a:chExt cx="7979351" cy="1282948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440299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91879" y="2452214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464121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1" y="3440824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393705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440824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247196" y="4095076"/>
                <a:ext cx="445277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658868" y="3416167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408361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>
                <a:endCxn id="170" idx="4"/>
              </p:cNvCxnSpPr>
              <p:nvPr/>
            </p:nvCxnSpPr>
            <p:spPr bwMode="auto">
              <a:xfrm>
                <a:off x="3296942" y="3416167"/>
                <a:ext cx="932570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>
                <a:stCxn id="170" idx="4"/>
              </p:cNvCxnSpPr>
              <p:nvPr/>
            </p:nvCxnSpPr>
            <p:spPr bwMode="auto">
              <a:xfrm>
                <a:off x="4229513" y="4071668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680347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071668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087275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4058108" y="4292654"/>
              <a:ext cx="13324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smtClean="0">
                  <a:solidFill>
                    <a:prstClr val="black"/>
                  </a:solidFill>
                </a:rPr>
                <a:t>C=59044m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75" name="直接连接符 74"/>
            <p:cNvCxnSpPr>
              <a:stCxn id="104" idx="0"/>
            </p:cNvCxnSpPr>
            <p:nvPr/>
          </p:nvCxnSpPr>
          <p:spPr bwMode="auto">
            <a:xfrm flipH="1">
              <a:off x="5492750" y="1355341"/>
              <a:ext cx="147678" cy="9908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 bwMode="auto">
            <a:xfrm flipH="1">
              <a:off x="3857657" y="1374774"/>
              <a:ext cx="147678" cy="9908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 bwMode="auto">
            <a:xfrm flipH="1">
              <a:off x="5492750" y="5768370"/>
              <a:ext cx="193235" cy="1171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>
              <a:endCxn id="109" idx="0"/>
            </p:cNvCxnSpPr>
            <p:nvPr/>
          </p:nvCxnSpPr>
          <p:spPr bwMode="auto">
            <a:xfrm flipH="1">
              <a:off x="3861845" y="5774228"/>
              <a:ext cx="181371" cy="125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37"/>
            <p:cNvSpPr txBox="1">
              <a:spLocks noChangeArrowheads="1"/>
            </p:cNvSpPr>
            <p:nvPr/>
          </p:nvSpPr>
          <p:spPr bwMode="auto">
            <a:xfrm>
              <a:off x="3447092" y="5850732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1" name="TextBox 137"/>
            <p:cNvSpPr txBox="1">
              <a:spLocks noChangeArrowheads="1"/>
            </p:cNvSpPr>
            <p:nvPr/>
          </p:nvSpPr>
          <p:spPr bwMode="auto">
            <a:xfrm>
              <a:off x="5375586" y="590595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2" name="TextBox 137"/>
            <p:cNvSpPr txBox="1">
              <a:spLocks noChangeArrowheads="1"/>
            </p:cNvSpPr>
            <p:nvPr/>
          </p:nvSpPr>
          <p:spPr bwMode="auto">
            <a:xfrm>
              <a:off x="3125106" y="94723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8" name="TextBox 137"/>
            <p:cNvSpPr txBox="1">
              <a:spLocks noChangeArrowheads="1"/>
            </p:cNvSpPr>
            <p:nvPr/>
          </p:nvSpPr>
          <p:spPr bwMode="auto">
            <a:xfrm>
              <a:off x="5357201" y="937209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10" name="弧形 109"/>
            <p:cNvSpPr/>
            <p:nvPr/>
          </p:nvSpPr>
          <p:spPr bwMode="auto">
            <a:xfrm rot="4488124">
              <a:off x="3002756" y="1290590"/>
              <a:ext cx="4178300" cy="4506913"/>
            </a:xfrm>
            <a:prstGeom prst="arc">
              <a:avLst>
                <a:gd name="adj1" fmla="val 16712364"/>
                <a:gd name="adj2" fmla="val 17327919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cxnSp>
          <p:nvCxnSpPr>
            <p:cNvPr id="111" name="直接连接符 110"/>
            <p:cNvCxnSpPr>
              <a:stCxn id="110" idx="2"/>
              <a:endCxn id="106" idx="0"/>
            </p:cNvCxnSpPr>
            <p:nvPr/>
          </p:nvCxnSpPr>
          <p:spPr bwMode="auto">
            <a:xfrm flipH="1">
              <a:off x="7266691" y="3684384"/>
              <a:ext cx="55373" cy="30543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弧形 114"/>
            <p:cNvSpPr/>
            <p:nvPr/>
          </p:nvSpPr>
          <p:spPr bwMode="auto">
            <a:xfrm rot="14148804">
              <a:off x="2284545" y="1102109"/>
              <a:ext cx="4200525" cy="4475162"/>
            </a:xfrm>
            <a:prstGeom prst="arc">
              <a:avLst>
                <a:gd name="adj1" fmla="val 17789081"/>
                <a:gd name="adj2" fmla="val 18437400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cxnSp>
          <p:nvCxnSpPr>
            <p:cNvPr id="116" name="直接连接符 115"/>
            <p:cNvCxnSpPr>
              <a:stCxn id="115" idx="0"/>
              <a:endCxn id="112" idx="2"/>
            </p:cNvCxnSpPr>
            <p:nvPr/>
          </p:nvCxnSpPr>
          <p:spPr bwMode="auto">
            <a:xfrm>
              <a:off x="2196601" y="3635622"/>
              <a:ext cx="49547" cy="3494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217361" y="2983177"/>
              <a:ext cx="24665" cy="988456"/>
            </a:xfrm>
            <a:prstGeom prst="line">
              <a:avLst/>
            </a:prstGeom>
            <a:ln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>
              <a:off x="2275939" y="2924944"/>
              <a:ext cx="0" cy="1036203"/>
            </a:xfrm>
            <a:prstGeom prst="line">
              <a:avLst/>
            </a:prstGeom>
            <a:ln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6" name="TextBox 28685"/>
            <p:cNvSpPr txBox="1"/>
            <p:nvPr/>
          </p:nvSpPr>
          <p:spPr>
            <a:xfrm>
              <a:off x="7662273" y="3205916"/>
              <a:ext cx="995785" cy="5232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Bypass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about 42m</a:t>
              </a:r>
              <a:endParaRPr lang="zh-CN" alt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15505" y="3132174"/>
              <a:ext cx="995785" cy="5232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Bypass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about 42m</a:t>
              </a:r>
              <a:endParaRPr lang="zh-CN" alt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688" name="直接箭头连接符 28687"/>
            <p:cNvCxnSpPr>
              <a:stCxn id="28696" idx="3"/>
            </p:cNvCxnSpPr>
            <p:nvPr/>
          </p:nvCxnSpPr>
          <p:spPr>
            <a:xfrm>
              <a:off x="6912619" y="3446086"/>
              <a:ext cx="329407" cy="625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90" name="直接箭头连接符 28689"/>
            <p:cNvCxnSpPr>
              <a:stCxn id="28686" idx="1"/>
            </p:cNvCxnSpPr>
            <p:nvPr/>
          </p:nvCxnSpPr>
          <p:spPr>
            <a:xfrm flipH="1">
              <a:off x="7326140" y="3467526"/>
              <a:ext cx="336133" cy="987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箭头连接符 135"/>
            <p:cNvCxnSpPr>
              <a:stCxn id="28697" idx="1"/>
            </p:cNvCxnSpPr>
            <p:nvPr/>
          </p:nvCxnSpPr>
          <p:spPr>
            <a:xfrm flipH="1">
              <a:off x="2267746" y="3437356"/>
              <a:ext cx="251981" cy="152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箭头连接符 138"/>
            <p:cNvCxnSpPr/>
            <p:nvPr/>
          </p:nvCxnSpPr>
          <p:spPr>
            <a:xfrm>
              <a:off x="1830336" y="3435862"/>
              <a:ext cx="373568" cy="891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85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" name="组合 9215"/>
          <p:cNvGrpSpPr/>
          <p:nvPr/>
        </p:nvGrpSpPr>
        <p:grpSpPr>
          <a:xfrm>
            <a:off x="224880" y="895792"/>
            <a:ext cx="8458245" cy="5607364"/>
            <a:chOff x="176388" y="1175500"/>
            <a:chExt cx="8458245" cy="5345624"/>
          </a:xfrm>
        </p:grpSpPr>
        <p:grpSp>
          <p:nvGrpSpPr>
            <p:cNvPr id="18" name="组合 17"/>
            <p:cNvGrpSpPr/>
            <p:nvPr/>
          </p:nvGrpSpPr>
          <p:grpSpPr>
            <a:xfrm>
              <a:off x="335926" y="1175500"/>
              <a:ext cx="8298707" cy="5314086"/>
              <a:chOff x="335926" y="1175500"/>
              <a:chExt cx="8298707" cy="531408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2586819" y="1175500"/>
                <a:ext cx="6047814" cy="5314086"/>
                <a:chOff x="2586819" y="1175500"/>
                <a:chExt cx="6047814" cy="5314086"/>
              </a:xfrm>
            </p:grpSpPr>
            <p:grpSp>
              <p:nvGrpSpPr>
                <p:cNvPr id="46" name="组合 45"/>
                <p:cNvGrpSpPr/>
                <p:nvPr/>
              </p:nvGrpSpPr>
              <p:grpSpPr>
                <a:xfrm>
                  <a:off x="2586819" y="1175500"/>
                  <a:ext cx="6047814" cy="5314086"/>
                  <a:chOff x="1523158" y="304443"/>
                  <a:chExt cx="7048121" cy="6437406"/>
                </a:xfrm>
              </p:grpSpPr>
              <p:grpSp>
                <p:nvGrpSpPr>
                  <p:cNvPr id="48" name="组合 47"/>
                  <p:cNvGrpSpPr/>
                  <p:nvPr/>
                </p:nvGrpSpPr>
                <p:grpSpPr>
                  <a:xfrm>
                    <a:off x="1523158" y="304443"/>
                    <a:ext cx="7048121" cy="6437406"/>
                    <a:chOff x="1523158" y="304443"/>
                    <a:chExt cx="7048121" cy="6437406"/>
                  </a:xfrm>
                </p:grpSpPr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7061955" y="1155472"/>
                      <a:ext cx="625572" cy="34962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CC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 dirty="0" smtClean="0">
                          <a:solidFill>
                            <a:srgbClr val="0000CC"/>
                          </a:solidFill>
                          <a:latin typeface="Arial" pitchFamily="34" charset="0"/>
                        </a:rPr>
                        <a:t>P.S.</a:t>
                      </a:r>
                      <a:endParaRPr lang="en-US" sz="1200" b="1" dirty="0">
                        <a:solidFill>
                          <a:srgbClr val="0000CC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2182488" y="5563027"/>
                      <a:ext cx="625572" cy="34962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CC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 dirty="0" smtClean="0">
                          <a:solidFill>
                            <a:srgbClr val="0000CC"/>
                          </a:solidFill>
                          <a:latin typeface="Arial" pitchFamily="34" charset="0"/>
                        </a:rPr>
                        <a:t>P.S.</a:t>
                      </a:r>
                      <a:endParaRPr lang="en-US" sz="1200" b="1" dirty="0">
                        <a:solidFill>
                          <a:srgbClr val="0000CC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59" name="TextBox 58"/>
                    <p:cNvSpPr txBox="1"/>
                    <p:nvPr/>
                  </p:nvSpPr>
                  <p:spPr>
                    <a:xfrm>
                      <a:off x="2182488" y="1112922"/>
                      <a:ext cx="625572" cy="34962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CC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 dirty="0" smtClean="0">
                          <a:solidFill>
                            <a:srgbClr val="0000CC"/>
                          </a:solidFill>
                          <a:latin typeface="Arial" pitchFamily="34" charset="0"/>
                        </a:rPr>
                        <a:t>P.S.</a:t>
                      </a:r>
                      <a:endParaRPr lang="en-US" sz="1200" b="1" dirty="0">
                        <a:solidFill>
                          <a:srgbClr val="0000CC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0" name="TextBox 59"/>
                    <p:cNvSpPr txBox="1"/>
                    <p:nvPr/>
                  </p:nvSpPr>
                  <p:spPr>
                    <a:xfrm>
                      <a:off x="7020249" y="5563027"/>
                      <a:ext cx="625572" cy="34962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CC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 dirty="0" smtClean="0">
                          <a:solidFill>
                            <a:srgbClr val="0000CC"/>
                          </a:solidFill>
                          <a:latin typeface="Arial" pitchFamily="34" charset="0"/>
                        </a:rPr>
                        <a:t>P.S.</a:t>
                      </a:r>
                      <a:endParaRPr lang="en-US" sz="1200" b="1" dirty="0">
                        <a:solidFill>
                          <a:srgbClr val="0000CC"/>
                        </a:solidFill>
                        <a:latin typeface="Arial" pitchFamily="34" charset="0"/>
                      </a:endParaRPr>
                    </a:p>
                  </p:txBody>
                </p:sp>
                <p:pic>
                  <p:nvPicPr>
                    <p:cNvPr id="6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878866" y="406194"/>
                      <a:ext cx="6336704" cy="61730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4366140" y="860053"/>
                      <a:ext cx="1471374" cy="38847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LSS1_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coll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3" name="TextBox 62"/>
                    <p:cNvSpPr txBox="1"/>
                    <p:nvPr/>
                  </p:nvSpPr>
                  <p:spPr>
                    <a:xfrm>
                      <a:off x="2361241" y="3338480"/>
                      <a:ext cx="1202644" cy="38847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LSS7_pp</a:t>
                      </a:r>
                      <a:endParaRPr lang="en-US" altLang="zh-CN" sz="1400" b="1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4366140" y="5877271"/>
                      <a:ext cx="1285979" cy="38847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LSS5_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coll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6453341" y="3316475"/>
                      <a:ext cx="1303463" cy="38847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LSS3_pp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cxnSp>
                  <p:nvCxnSpPr>
                    <p:cNvPr id="66" name="Straight Connector 44"/>
                    <p:cNvCxnSpPr/>
                    <p:nvPr/>
                  </p:nvCxnSpPr>
                  <p:spPr>
                    <a:xfrm>
                      <a:off x="5045057" y="304443"/>
                      <a:ext cx="4322" cy="6437406"/>
                    </a:xfrm>
                    <a:prstGeom prst="line">
                      <a:avLst/>
                    </a:prstGeom>
                    <a:ln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46"/>
                    <p:cNvCxnSpPr/>
                    <p:nvPr/>
                  </p:nvCxnSpPr>
                  <p:spPr>
                    <a:xfrm flipH="1">
                      <a:off x="1523158" y="3484314"/>
                      <a:ext cx="7048121" cy="16828"/>
                    </a:xfrm>
                    <a:prstGeom prst="line">
                      <a:avLst/>
                    </a:prstGeom>
                    <a:ln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3292590" y="3643965"/>
                      <a:ext cx="3439970" cy="4265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b="1" u="sng" dirty="0" smtClean="0">
                          <a:solidFill>
                            <a:prstClr val="black"/>
                          </a:solidFill>
                          <a:latin typeface="Arial" pitchFamily="34" charset="0"/>
                        </a:rPr>
                        <a:t>C = 59381 km</a:t>
                      </a:r>
                      <a:endParaRPr lang="en-US" b="1" u="sng" dirty="0">
                        <a:solidFill>
                          <a:prstClr val="black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5837515" y="1556800"/>
                      <a:ext cx="1231659" cy="38847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LSS2_inj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0" name="TextBox 69"/>
                    <p:cNvSpPr txBox="1"/>
                    <p:nvPr/>
                  </p:nvSpPr>
                  <p:spPr>
                    <a:xfrm>
                      <a:off x="3144203" y="1539097"/>
                      <a:ext cx="1301588" cy="38847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LSS8_extr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5674722" y="5049237"/>
                      <a:ext cx="1394451" cy="38847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LSS4_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RF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2" name="TextBox 71"/>
                    <p:cNvSpPr txBox="1"/>
                    <p:nvPr/>
                  </p:nvSpPr>
                  <p:spPr>
                    <a:xfrm>
                      <a:off x="3032210" y="4997449"/>
                      <a:ext cx="1333928" cy="38847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LSS6_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RF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3" name="TextBox 72"/>
                    <p:cNvSpPr txBox="1"/>
                    <p:nvPr/>
                  </p:nvSpPr>
                  <p:spPr>
                    <a:xfrm rot="1749234">
                      <a:off x="6081968" y="376549"/>
                      <a:ext cx="1025276" cy="38847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FF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ARC12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4" name="TextBox 73"/>
                    <p:cNvSpPr txBox="1"/>
                    <p:nvPr/>
                  </p:nvSpPr>
                  <p:spPr>
                    <a:xfrm rot="3975967">
                      <a:off x="1385900" y="4773563"/>
                      <a:ext cx="1025278" cy="36442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FF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ARC67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5" name="TextBox 74"/>
                    <p:cNvSpPr txBox="1"/>
                    <p:nvPr/>
                  </p:nvSpPr>
                  <p:spPr>
                    <a:xfrm rot="19775961">
                      <a:off x="2985532" y="364965"/>
                      <a:ext cx="1025276" cy="38847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FF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ARC81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6" name="TextBox 75"/>
                    <p:cNvSpPr txBox="1"/>
                    <p:nvPr/>
                  </p:nvSpPr>
                  <p:spPr>
                    <a:xfrm rot="4226487">
                      <a:off x="7713013" y="2041823"/>
                      <a:ext cx="1025278" cy="36442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FF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ARC23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7" name="TextBox 76"/>
                    <p:cNvSpPr txBox="1"/>
                    <p:nvPr/>
                  </p:nvSpPr>
                  <p:spPr>
                    <a:xfrm rot="19655023">
                      <a:off x="6218623" y="6259293"/>
                      <a:ext cx="1025276" cy="38847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FF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ARC45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8" name="TextBox 77"/>
                    <p:cNvSpPr txBox="1"/>
                    <p:nvPr/>
                  </p:nvSpPr>
                  <p:spPr>
                    <a:xfrm rot="17994224">
                      <a:off x="7562458" y="4844361"/>
                      <a:ext cx="1025278" cy="36442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FF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ARC34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9" name="TextBox 78"/>
                    <p:cNvSpPr txBox="1"/>
                    <p:nvPr/>
                  </p:nvSpPr>
                  <p:spPr>
                    <a:xfrm rot="1749234">
                      <a:off x="2998118" y="6245357"/>
                      <a:ext cx="1025276" cy="38847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FF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ARC56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 rot="17472110">
                      <a:off x="1368085" y="2039388"/>
                      <a:ext cx="1025278" cy="36442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FF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ARC78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 pitchFamily="34" charset="0"/>
                      </a:endParaRPr>
                    </a:p>
                  </p:txBody>
                </p:sp>
              </p:grp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3428910" y="1137894"/>
                    <a:ext cx="919801" cy="330200"/>
                  </a:xfrm>
                  <a:prstGeom prst="rect">
                    <a:avLst/>
                  </a:prstGeom>
                  <a:noFill/>
                  <a:ln>
                    <a:solidFill>
                      <a:srgbClr val="00B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100" b="1" dirty="0" smtClean="0">
                        <a:solidFill>
                          <a:srgbClr val="00B050"/>
                        </a:solidFill>
                        <a:latin typeface="Arial" pitchFamily="34" charset="0"/>
                      </a:rPr>
                      <a:t>arccell1</a:t>
                    </a:r>
                    <a:endParaRPr lang="en-US" sz="1100" b="1" dirty="0">
                      <a:solidFill>
                        <a:srgbClr val="00B05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6709560" y="2453862"/>
                    <a:ext cx="931347" cy="330200"/>
                  </a:xfrm>
                  <a:prstGeom prst="rect">
                    <a:avLst/>
                  </a:prstGeom>
                  <a:noFill/>
                  <a:ln>
                    <a:solidFill>
                      <a:srgbClr val="00B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100" b="1" dirty="0" smtClean="0">
                        <a:solidFill>
                          <a:srgbClr val="00B050"/>
                        </a:solidFill>
                        <a:latin typeface="Arial" pitchFamily="34" charset="0"/>
                      </a:rPr>
                      <a:t>arccell1</a:t>
                    </a:r>
                    <a:endParaRPr lang="en-US" sz="1100" b="1" dirty="0">
                      <a:solidFill>
                        <a:srgbClr val="00B05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483486" y="5563032"/>
                    <a:ext cx="931347" cy="330200"/>
                  </a:xfrm>
                  <a:prstGeom prst="rect">
                    <a:avLst/>
                  </a:prstGeom>
                  <a:noFill/>
                  <a:ln>
                    <a:solidFill>
                      <a:srgbClr val="00B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100" b="1" dirty="0" smtClean="0">
                        <a:solidFill>
                          <a:srgbClr val="00B050"/>
                        </a:solidFill>
                        <a:latin typeface="Arial" pitchFamily="34" charset="0"/>
                      </a:rPr>
                      <a:t>arccell2</a:t>
                    </a:r>
                    <a:endParaRPr lang="en-US" sz="1100" b="1" dirty="0">
                      <a:solidFill>
                        <a:srgbClr val="00B05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5591275" y="5596690"/>
                    <a:ext cx="931347" cy="330200"/>
                  </a:xfrm>
                  <a:prstGeom prst="rect">
                    <a:avLst/>
                  </a:prstGeom>
                  <a:noFill/>
                  <a:ln>
                    <a:solidFill>
                      <a:srgbClr val="00B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100" b="1" dirty="0" smtClean="0">
                        <a:solidFill>
                          <a:srgbClr val="00B050"/>
                        </a:solidFill>
                        <a:latin typeface="Arial" pitchFamily="34" charset="0"/>
                      </a:rPr>
                      <a:t>arccell1</a:t>
                    </a:r>
                    <a:endParaRPr lang="en-US" sz="1100" b="1" dirty="0">
                      <a:solidFill>
                        <a:srgbClr val="00B05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2422810" y="2383109"/>
                    <a:ext cx="931347" cy="330200"/>
                  </a:xfrm>
                  <a:prstGeom prst="rect">
                    <a:avLst/>
                  </a:prstGeom>
                  <a:noFill/>
                  <a:ln>
                    <a:solidFill>
                      <a:srgbClr val="00B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100" b="1" dirty="0" smtClean="0">
                        <a:solidFill>
                          <a:srgbClr val="00B050"/>
                        </a:solidFill>
                        <a:latin typeface="Arial" pitchFamily="34" charset="0"/>
                      </a:rPr>
                      <a:t>arccell2</a:t>
                    </a:r>
                    <a:endParaRPr lang="en-US" sz="1100" b="1" dirty="0">
                      <a:solidFill>
                        <a:srgbClr val="00B05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674722" y="1120736"/>
                    <a:ext cx="919801" cy="330200"/>
                  </a:xfrm>
                  <a:prstGeom prst="rect">
                    <a:avLst/>
                  </a:prstGeom>
                  <a:noFill/>
                  <a:ln>
                    <a:solidFill>
                      <a:srgbClr val="00B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100" b="1" dirty="0" smtClean="0">
                        <a:solidFill>
                          <a:srgbClr val="00B050"/>
                        </a:solidFill>
                        <a:latin typeface="Arial" pitchFamily="34" charset="0"/>
                      </a:rPr>
                      <a:t>arccell2</a:t>
                    </a:r>
                    <a:endParaRPr lang="en-US" sz="1100" b="1" dirty="0">
                      <a:solidFill>
                        <a:srgbClr val="00B05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2361244" y="4227504"/>
                    <a:ext cx="931347" cy="330200"/>
                  </a:xfrm>
                  <a:prstGeom prst="rect">
                    <a:avLst/>
                  </a:prstGeom>
                  <a:noFill/>
                  <a:ln>
                    <a:solidFill>
                      <a:srgbClr val="00B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100" b="1" dirty="0" smtClean="0">
                        <a:solidFill>
                          <a:srgbClr val="00B050"/>
                        </a:solidFill>
                        <a:latin typeface="Arial" pitchFamily="34" charset="0"/>
                      </a:rPr>
                      <a:t>arccell1</a:t>
                    </a:r>
                    <a:endParaRPr lang="en-US" sz="1100" b="1" dirty="0">
                      <a:solidFill>
                        <a:srgbClr val="00B05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6639401" y="4386465"/>
                    <a:ext cx="931347" cy="330200"/>
                  </a:xfrm>
                  <a:prstGeom prst="rect">
                    <a:avLst/>
                  </a:prstGeom>
                  <a:noFill/>
                  <a:ln>
                    <a:solidFill>
                      <a:srgbClr val="00B05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100" b="1" dirty="0" smtClean="0">
                        <a:solidFill>
                          <a:srgbClr val="00B050"/>
                        </a:solidFill>
                        <a:latin typeface="Arial" pitchFamily="34" charset="0"/>
                      </a:rPr>
                      <a:t>arccell2</a:t>
                    </a:r>
                    <a:endParaRPr lang="en-US" sz="1100" b="1" dirty="0">
                      <a:solidFill>
                        <a:srgbClr val="00B050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81" name="圆角矩形 80"/>
                <p:cNvSpPr/>
                <p:nvPr/>
              </p:nvSpPr>
              <p:spPr>
                <a:xfrm>
                  <a:off x="5210667" y="1298771"/>
                  <a:ext cx="796407" cy="193188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圆角矩形 82"/>
                <p:cNvSpPr/>
                <p:nvPr/>
              </p:nvSpPr>
              <p:spPr>
                <a:xfrm>
                  <a:off x="5222116" y="6110069"/>
                  <a:ext cx="796407" cy="193188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4" name="TextBox 83"/>
              <p:cNvSpPr txBox="1"/>
              <p:nvPr/>
            </p:nvSpPr>
            <p:spPr>
              <a:xfrm>
                <a:off x="335926" y="1283760"/>
                <a:ext cx="294251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 smtClean="0">
                    <a:solidFill>
                      <a:srgbClr val="1D0DF1"/>
                    </a:solidFill>
                    <a:latin typeface="Arial" pitchFamily="34" charset="0"/>
                  </a:rPr>
                  <a:t>SPPC Layout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b="1" dirty="0" smtClean="0">
                    <a:solidFill>
                      <a:prstClr val="black"/>
                    </a:solidFill>
                    <a:latin typeface="Arial" pitchFamily="34" charset="0"/>
                  </a:rPr>
                  <a:t>（</a:t>
                </a:r>
                <a:r>
                  <a:rPr lang="en-US" altLang="zh-CN" sz="1400" b="1" dirty="0">
                    <a:solidFill>
                      <a:prstClr val="black"/>
                    </a:solidFill>
                    <a:latin typeface="Arial" pitchFamily="34" charset="0"/>
                  </a:rPr>
                  <a:t>Su  </a:t>
                </a:r>
                <a:r>
                  <a:rPr lang="en-US" altLang="zh-CN" sz="1400" b="1" dirty="0" err="1" smtClean="0">
                    <a:solidFill>
                      <a:prstClr val="black"/>
                    </a:solidFill>
                    <a:latin typeface="Arial" pitchFamily="34" charset="0"/>
                  </a:rPr>
                  <a:t>Feng</a:t>
                </a:r>
                <a:r>
                  <a:rPr lang="en-US" altLang="zh-CN" sz="1400" b="1" dirty="0" smtClean="0">
                    <a:solidFill>
                      <a:prstClr val="black"/>
                    </a:solidFill>
                    <a:latin typeface="Arial" pitchFamily="34" charset="0"/>
                  </a:rPr>
                  <a:t> Jan. 10, 2016</a:t>
                </a:r>
                <a:r>
                  <a:rPr lang="zh-CN" altLang="en-US" sz="1400" b="1" dirty="0" smtClean="0">
                    <a:solidFill>
                      <a:prstClr val="black"/>
                    </a:solidFill>
                    <a:latin typeface="Arial" pitchFamily="34" charset="0"/>
                  </a:rPr>
                  <a:t>）</a:t>
                </a:r>
                <a:endParaRPr lang="en-US" sz="1400" b="1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176388" y="5024733"/>
              <a:ext cx="2376264" cy="1496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 smtClean="0">
                  <a:solidFill>
                    <a:srgbClr val="FF0000"/>
                  </a:solidFill>
                  <a:latin typeface="Arial" pitchFamily="34" charset="0"/>
                </a:rPr>
                <a:t>LSS1/5_coll</a:t>
              </a:r>
              <a:r>
                <a:rPr lang="zh-CN" altLang="en-US" sz="1600" b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Arial" pitchFamily="34" charset="0"/>
                </a:rPr>
                <a:t>：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Arial" pitchFamily="34" charset="0"/>
                </a:rPr>
                <a:t>3.2Km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 smtClean="0">
                  <a:solidFill>
                    <a:srgbClr val="FF0000"/>
                  </a:solidFill>
                  <a:latin typeface="Arial" pitchFamily="34" charset="0"/>
                </a:rPr>
                <a:t>LSS2/4/6/8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Arial" pitchFamily="34" charset="0"/>
                </a:rPr>
                <a:t>：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Arial" pitchFamily="34" charset="0"/>
                </a:rPr>
                <a:t>788.31m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 smtClean="0">
                  <a:solidFill>
                    <a:srgbClr val="FF0000"/>
                  </a:solidFill>
                  <a:latin typeface="Arial" pitchFamily="34" charset="0"/>
                </a:rPr>
                <a:t>LSS3/7_pp:  973.83m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 smtClean="0">
                  <a:solidFill>
                    <a:srgbClr val="0000FF"/>
                  </a:solidFill>
                  <a:latin typeface="Arial" pitchFamily="34" charset="0"/>
                </a:rPr>
                <a:t>ARC: 5963.2m</a:t>
              </a:r>
              <a:endParaRPr lang="en-US" altLang="zh-CN" sz="1600" b="1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713E3-F3D4-4063-8DDC-863DC935A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New ARC 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WANG </a:t>
            </a:r>
            <a:r>
              <a:rPr lang="en-US" altLang="zh-CN" dirty="0" err="1" smtClean="0"/>
              <a:t>Yiwei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713E3-F3D4-4063-8DDC-863DC935A9A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2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7"/>
          <p:cNvSpPr>
            <a:spLocks noChangeArrowheads="1" noChangeShapeType="1" noTextEdit="1"/>
          </p:cNvSpPr>
          <p:nvPr/>
        </p:nvSpPr>
        <p:spPr bwMode="gray">
          <a:xfrm>
            <a:off x="2133600" y="3505200"/>
            <a:ext cx="5486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4F94D3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rgbClr val="000000">
                      <a:alpha val="50000"/>
                    </a:srgbClr>
                  </a:outerShdw>
                </a:effectLst>
                <a:ea typeface="Verdana"/>
                <a:cs typeface="Verdana"/>
              </a:rPr>
              <a:t>Thank You !</a:t>
            </a:r>
            <a:endParaRPr lang="zh-CN" altLang="en-US" sz="5400" b="1" kern="1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3399"/>
                  </a:gs>
                  <a:gs pos="100000">
                    <a:srgbClr val="4F94D3"/>
                  </a:gs>
                </a:gsLst>
                <a:lin ang="5400000" scaled="1"/>
              </a:gradFill>
              <a:effectLst>
                <a:outerShdw dist="71842" dir="2700000" algn="ctr" rotWithShape="0">
                  <a:srgbClr val="000000">
                    <a:alpha val="50000"/>
                  </a:srgbClr>
                </a:outerShdw>
              </a:effectLst>
              <a:ea typeface="宋体" pitchFamily="2" charset="-122"/>
              <a:cs typeface="Verdana"/>
            </a:endParaRPr>
          </a:p>
        </p:txBody>
      </p:sp>
      <p:pic>
        <p:nvPicPr>
          <p:cNvPr id="40963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3375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7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5TGp_global12_v3">
  <a:themeElements>
    <a:clrScheme name="Default Design 1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4F94D3"/>
      </a:accent1>
      <a:accent2>
        <a:srgbClr val="5434CA"/>
      </a:accent2>
      <a:accent3>
        <a:srgbClr val="FFFFFF"/>
      </a:accent3>
      <a:accent4>
        <a:srgbClr val="000000"/>
      </a:accent4>
      <a:accent5>
        <a:srgbClr val="B2C8E6"/>
      </a:accent5>
      <a:accent6>
        <a:srgbClr val="4B2EB7"/>
      </a:accent6>
      <a:hlink>
        <a:srgbClr val="377F59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4F94D3"/>
        </a:accent1>
        <a:accent2>
          <a:srgbClr val="5434CA"/>
        </a:accent2>
        <a:accent3>
          <a:srgbClr val="FFFFFF"/>
        </a:accent3>
        <a:accent4>
          <a:srgbClr val="000000"/>
        </a:accent4>
        <a:accent5>
          <a:srgbClr val="B2C8E6"/>
        </a:accent5>
        <a:accent6>
          <a:srgbClr val="4B2EB7"/>
        </a:accent6>
        <a:hlink>
          <a:srgbClr val="377F59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465BC4"/>
        </a:accent1>
        <a:accent2>
          <a:srgbClr val="C57A2F"/>
        </a:accent2>
        <a:accent3>
          <a:srgbClr val="FFFFFF"/>
        </a:accent3>
        <a:accent4>
          <a:srgbClr val="000056"/>
        </a:accent4>
        <a:accent5>
          <a:srgbClr val="B0B5DE"/>
        </a:accent5>
        <a:accent6>
          <a:srgbClr val="B26E2A"/>
        </a:accent6>
        <a:hlink>
          <a:srgbClr val="779C2E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2A3498"/>
        </a:dk2>
        <a:lt2>
          <a:srgbClr val="B2B2B2"/>
        </a:lt2>
        <a:accent1>
          <a:srgbClr val="72C298"/>
        </a:accent1>
        <a:accent2>
          <a:srgbClr val="2662CE"/>
        </a:accent2>
        <a:accent3>
          <a:srgbClr val="FFFFFF"/>
        </a:accent3>
        <a:accent4>
          <a:srgbClr val="000056"/>
        </a:accent4>
        <a:accent5>
          <a:srgbClr val="BCDDCA"/>
        </a:accent5>
        <a:accent6>
          <a:srgbClr val="2158BA"/>
        </a:accent6>
        <a:hlink>
          <a:srgbClr val="339797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254</Words>
  <Application>Microsoft Office PowerPoint</Application>
  <PresentationFormat>全屏显示(4:3)</PresentationFormat>
  <Paragraphs>88</Paragraphs>
  <Slides>8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085TGp_global12_v3</vt:lpstr>
      <vt:lpstr>1_Office 主题​​</vt:lpstr>
      <vt:lpstr>3_Office 主题​​</vt:lpstr>
      <vt:lpstr>Image</vt:lpstr>
      <vt:lpstr>CEPC  PDR ARC Redesign </vt:lpstr>
      <vt:lpstr>PowerPoint 演示文稿</vt:lpstr>
      <vt:lpstr>ARC Length</vt:lpstr>
      <vt:lpstr>SPPC Parameter</vt:lpstr>
      <vt:lpstr>PowerPoint 演示文稿</vt:lpstr>
      <vt:lpstr>PowerPoint 演示文稿</vt:lpstr>
      <vt:lpstr>New ARC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Partial Double Ring Lattice Design</dc:title>
  <dc:creator>sufeng</dc:creator>
  <cp:lastModifiedBy>sufeng</cp:lastModifiedBy>
  <cp:revision>425</cp:revision>
  <cp:lastPrinted>2016-05-05T15:50:35Z</cp:lastPrinted>
  <dcterms:created xsi:type="dcterms:W3CDTF">2015-12-24T15:31:35Z</dcterms:created>
  <dcterms:modified xsi:type="dcterms:W3CDTF">2016-05-20T00:48:50Z</dcterms:modified>
</cp:coreProperties>
</file>