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6" r:id="rId2"/>
    <p:sldId id="261" r:id="rId3"/>
    <p:sldId id="275" r:id="rId4"/>
    <p:sldId id="290" r:id="rId5"/>
    <p:sldId id="292" r:id="rId6"/>
    <p:sldId id="280" r:id="rId7"/>
    <p:sldId id="294" r:id="rId8"/>
    <p:sldId id="293" r:id="rId9"/>
    <p:sldId id="295" r:id="rId10"/>
    <p:sldId id="291" r:id="rId11"/>
    <p:sldId id="298" r:id="rId1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516" y="66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2016/5/20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jpe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altLang="zh-CN" b="1" dirty="0">
                <a:solidFill>
                  <a:srgbClr val="0070C0"/>
                </a:solidFill>
              </a:rPr>
              <a:t>ARC lattice design for CEPC PDR</a:t>
            </a:r>
            <a:endParaRPr lang="zh-CN" altLang="en-US" b="1" dirty="0">
              <a:solidFill>
                <a:srgbClr val="0070C0"/>
              </a:solidFill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 smtClean="0"/>
              <a:t>Yiwei</a:t>
            </a:r>
            <a:r>
              <a:rPr lang="en-US" altLang="zh-CN" dirty="0" smtClean="0"/>
              <a:t> Wang, Feng Su,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</a:t>
            </a:r>
          </a:p>
          <a:p>
            <a:endParaRPr lang="en-US" altLang="zh-CN" dirty="0" smtClean="0"/>
          </a:p>
          <a:p>
            <a:r>
              <a:rPr lang="en-US" altLang="zh-CN" sz="2400" dirty="0" smtClean="0"/>
              <a:t>20</a:t>
            </a:r>
            <a:r>
              <a:rPr lang="en-US" altLang="zh-CN" sz="2400" baseline="30000" dirty="0" smtClean="0"/>
              <a:t>th</a:t>
            </a:r>
            <a:r>
              <a:rPr lang="en-US" altLang="zh-CN" sz="2400" dirty="0" smtClean="0"/>
              <a:t> May 2016, CEPC AP meeting</a:t>
            </a:r>
            <a:endParaRPr lang="zh-CN" altLang="en-US" sz="2400" dirty="0"/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1224383" cy="11488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190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553888"/>
            <a:ext cx="6912768" cy="51874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115616" y="764704"/>
            <a:ext cx="7848872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If fix emittance, L</a:t>
            </a:r>
            <a:r>
              <a:rPr lang="en-US" altLang="zh-CN" sz="2800" b="1" dirty="0" smtClean="0">
                <a:sym typeface="Symbol"/>
              </a:rPr>
              <a:t>  </a:t>
            </a:r>
            <a:r>
              <a:rPr lang="en-US" altLang="zh-CN" sz="2800" b="1" dirty="0" err="1" smtClean="0">
                <a:sym typeface="Symbol"/>
              </a:rPr>
              <a:t>Dx</a:t>
            </a:r>
            <a:r>
              <a:rPr lang="en-US" altLang="zh-CN" sz="2800" b="1" dirty="0" smtClean="0">
                <a:sym typeface="Symbol"/>
              </a:rPr>
              <a:t>    K2  DA </a:t>
            </a:r>
          </a:p>
          <a:p>
            <a:r>
              <a:rPr lang="en-US" altLang="zh-CN" sz="2800" b="1" dirty="0" smtClean="0">
                <a:sym typeface="Symbol"/>
              </a:rPr>
              <a:t>(</a:t>
            </a:r>
            <a:r>
              <a:rPr lang="en-US" altLang="zh-CN" sz="2800" b="1" dirty="0">
                <a:sym typeface="Symbol"/>
              </a:rPr>
              <a:t>FODO cell, </a:t>
            </a:r>
            <a:r>
              <a:rPr lang="en-US" altLang="zh-CN" sz="2800" b="1" dirty="0"/>
              <a:t>90</a:t>
            </a:r>
            <a:r>
              <a:rPr lang="en-US" altLang="zh-CN" sz="2800" b="1" dirty="0">
                <a:sym typeface="Symbol"/>
              </a:rPr>
              <a:t>  </a:t>
            </a:r>
            <a:r>
              <a:rPr lang="en-US" altLang="zh-CN" sz="2800" b="1" dirty="0"/>
              <a:t>/90</a:t>
            </a:r>
            <a:r>
              <a:rPr lang="en-US" altLang="zh-CN" sz="2800" b="1" dirty="0">
                <a:sym typeface="Symbol"/>
              </a:rPr>
              <a:t> </a:t>
            </a:r>
            <a:r>
              <a:rPr lang="en-US" altLang="zh-CN" sz="2800" b="1" dirty="0" smtClean="0">
                <a:sym typeface="Symbol"/>
              </a:rPr>
              <a:t>)</a:t>
            </a:r>
            <a:endParaRPr lang="zh-CN" altLang="en-US" sz="2800" b="1" dirty="0"/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662880" y="125760"/>
            <a:ext cx="8229600" cy="71095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sz="3600" b="1" dirty="0" smtClean="0">
                <a:solidFill>
                  <a:srgbClr val="0070C0"/>
                </a:solidFill>
              </a:rPr>
              <a:t>DA vs</a:t>
            </a:r>
            <a:r>
              <a:rPr lang="en-US" altLang="zh-CN" sz="3600" b="1" dirty="0">
                <a:solidFill>
                  <a:srgbClr val="0070C0"/>
                </a:solidFill>
              </a:rPr>
              <a:t>. </a:t>
            </a:r>
            <a:r>
              <a:rPr lang="en-US" altLang="zh-CN" sz="3600" b="1" dirty="0" err="1" smtClean="0">
                <a:solidFill>
                  <a:srgbClr val="0070C0"/>
                </a:solidFill>
              </a:rPr>
              <a:t>Circumfence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29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sz="2400" dirty="0" smtClean="0"/>
              <a:t>An ARC lattice designed for the CEPC PDR</a:t>
            </a:r>
          </a:p>
          <a:p>
            <a:pPr lvl="1"/>
            <a:r>
              <a:rPr lang="en-US" altLang="zh-CN" sz="2000" dirty="0">
                <a:sym typeface="Symbol"/>
              </a:rPr>
              <a:t>FODO </a:t>
            </a:r>
            <a:r>
              <a:rPr lang="en-US" altLang="zh-CN" sz="2000" dirty="0" smtClean="0">
                <a:sym typeface="Symbol"/>
              </a:rPr>
              <a:t>cell, </a:t>
            </a:r>
            <a:r>
              <a:rPr lang="en-US" altLang="zh-CN" sz="2000" dirty="0" smtClean="0"/>
              <a:t>90</a:t>
            </a:r>
            <a:r>
              <a:rPr lang="en-US" altLang="zh-CN" sz="2000" dirty="0" smtClean="0">
                <a:sym typeface="Symbol"/>
              </a:rPr>
              <a:t> </a:t>
            </a:r>
            <a:r>
              <a:rPr lang="en-US" altLang="zh-CN" sz="2000" dirty="0">
                <a:sym typeface="Symbol"/>
              </a:rPr>
              <a:t> </a:t>
            </a:r>
            <a:r>
              <a:rPr lang="en-US" altLang="zh-CN" sz="2000" dirty="0"/>
              <a:t>/90</a:t>
            </a:r>
            <a:r>
              <a:rPr lang="en-US" altLang="zh-CN" sz="2000" dirty="0">
                <a:sym typeface="Symbol"/>
              </a:rPr>
              <a:t> </a:t>
            </a:r>
            <a:r>
              <a:rPr lang="en-US" altLang="zh-CN" sz="2000" dirty="0" smtClean="0">
                <a:sym typeface="Symbol"/>
              </a:rPr>
              <a:t>, non-interleaved </a:t>
            </a:r>
            <a:r>
              <a:rPr lang="en-US" altLang="zh-CN" sz="2000" dirty="0" err="1">
                <a:sym typeface="Symbol"/>
              </a:rPr>
              <a:t>sextupole</a:t>
            </a:r>
            <a:r>
              <a:rPr lang="en-US" altLang="zh-CN" sz="2000" dirty="0">
                <a:sym typeface="Symbol"/>
              </a:rPr>
              <a:t> </a:t>
            </a:r>
            <a:r>
              <a:rPr lang="en-US" altLang="zh-CN" sz="2000" dirty="0" smtClean="0">
                <a:sym typeface="Symbol"/>
              </a:rPr>
              <a:t>scheme</a:t>
            </a:r>
          </a:p>
          <a:p>
            <a:pPr lvl="1"/>
            <a:r>
              <a:rPr lang="en-US" altLang="zh-CN" sz="2000" dirty="0" smtClean="0">
                <a:sym typeface="Symbol"/>
              </a:rPr>
              <a:t>Most of the lattice parameters are consistent with the design goal</a:t>
            </a:r>
          </a:p>
          <a:p>
            <a:r>
              <a:rPr lang="en-US" altLang="zh-CN" sz="2400" dirty="0" smtClean="0">
                <a:sym typeface="Symbol"/>
              </a:rPr>
              <a:t>The dynamic aperture is optimized directly.</a:t>
            </a:r>
          </a:p>
          <a:p>
            <a:pPr lvl="1"/>
            <a:r>
              <a:rPr lang="en-US" altLang="zh-CN" sz="2000" dirty="0" smtClean="0">
                <a:sym typeface="Symbol"/>
              </a:rPr>
              <a:t>2 families: (5555) for </a:t>
            </a:r>
            <a:r>
              <a:rPr lang="en-US" altLang="zh-CN" sz="2000" dirty="0" err="1" smtClean="0">
                <a:sym typeface="Symbol"/>
              </a:rPr>
              <a:t>dp</a:t>
            </a:r>
            <a:r>
              <a:rPr lang="en-US" altLang="zh-CN" sz="2000" dirty="0" smtClean="0">
                <a:sym typeface="Symbol"/>
              </a:rPr>
              <a:t>/p=0,  (15 10) for </a:t>
            </a:r>
            <a:r>
              <a:rPr lang="en-US" altLang="zh-CN" sz="2000" dirty="0" err="1" smtClean="0">
                <a:sym typeface="Symbol"/>
              </a:rPr>
              <a:t>dp</a:t>
            </a:r>
            <a:r>
              <a:rPr lang="en-US" altLang="zh-CN" sz="2000" dirty="0" smtClean="0">
                <a:sym typeface="Symbol"/>
              </a:rPr>
              <a:t>/p=2%</a:t>
            </a:r>
          </a:p>
          <a:p>
            <a:pPr lvl="1"/>
            <a:r>
              <a:rPr lang="en-US" altLang="zh-CN" sz="2000" dirty="0" smtClean="0">
                <a:sym typeface="Symbol"/>
              </a:rPr>
              <a:t>8 </a:t>
            </a:r>
            <a:r>
              <a:rPr lang="en-US" altLang="zh-CN" sz="2000" dirty="0">
                <a:sym typeface="Symbol"/>
              </a:rPr>
              <a:t>families: (5555) for </a:t>
            </a:r>
            <a:r>
              <a:rPr lang="en-US" altLang="zh-CN" sz="2000" dirty="0" err="1">
                <a:sym typeface="Symbol"/>
              </a:rPr>
              <a:t>dp</a:t>
            </a:r>
            <a:r>
              <a:rPr lang="en-US" altLang="zh-CN" sz="2000" dirty="0">
                <a:sym typeface="Symbol"/>
              </a:rPr>
              <a:t>/p=0,  </a:t>
            </a:r>
            <a:r>
              <a:rPr lang="en-US" altLang="zh-CN" sz="2000" dirty="0" smtClean="0">
                <a:sym typeface="Symbol"/>
              </a:rPr>
              <a:t>(2718) </a:t>
            </a:r>
            <a:r>
              <a:rPr lang="en-US" altLang="zh-CN" sz="2000" dirty="0">
                <a:sym typeface="Symbol"/>
              </a:rPr>
              <a:t>for </a:t>
            </a:r>
            <a:r>
              <a:rPr lang="en-US" altLang="zh-CN" sz="2000" dirty="0" err="1">
                <a:sym typeface="Symbol"/>
              </a:rPr>
              <a:t>dp</a:t>
            </a:r>
            <a:r>
              <a:rPr lang="en-US" altLang="zh-CN" sz="2000" dirty="0">
                <a:sym typeface="Symbol"/>
              </a:rPr>
              <a:t>/p=2%</a:t>
            </a:r>
          </a:p>
          <a:p>
            <a:pPr lvl="1"/>
            <a:r>
              <a:rPr lang="en-US" altLang="zh-CN" sz="2000" dirty="0" smtClean="0">
                <a:sym typeface="Symbol"/>
              </a:rPr>
              <a:t>Further optimization is possible: initial setting, more families</a:t>
            </a:r>
          </a:p>
          <a:p>
            <a:r>
              <a:rPr lang="en-US" altLang="zh-CN" sz="2400" dirty="0" smtClean="0">
                <a:sym typeface="Symbol"/>
              </a:rPr>
              <a:t>A larger ring has a bigger DA.</a:t>
            </a:r>
            <a:endParaRPr lang="en-US" altLang="zh-CN" sz="24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19639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115616" y="188640"/>
            <a:ext cx="8568952" cy="504056"/>
          </a:xfrm>
        </p:spPr>
        <p:txBody>
          <a:bodyPr>
            <a:normAutofit fontScale="90000"/>
          </a:bodyPr>
          <a:lstStyle/>
          <a:p>
            <a:r>
              <a:rPr lang="en-US" altLang="zh-CN" b="1" dirty="0" smtClean="0">
                <a:solidFill>
                  <a:srgbClr val="0070C0"/>
                </a:solidFill>
              </a:rPr>
              <a:t>CEPC primary parameter </a:t>
            </a:r>
            <a:r>
              <a:rPr lang="zh-CN" altLang="en-US" sz="2200" dirty="0" smtClean="0"/>
              <a:t>（</a:t>
            </a:r>
            <a:r>
              <a:rPr lang="en-US" altLang="zh-CN" sz="2200" dirty="0" smtClean="0"/>
              <a:t>wangdou20160325</a:t>
            </a:r>
            <a:r>
              <a:rPr lang="zh-CN" altLang="en-US" sz="2200" dirty="0" smtClean="0"/>
              <a:t>）</a:t>
            </a:r>
            <a:endParaRPr lang="zh-CN" altLang="en-US" sz="22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499287"/>
              </p:ext>
            </p:extLst>
          </p:nvPr>
        </p:nvGraphicFramePr>
        <p:xfrm>
          <a:off x="539552" y="836712"/>
          <a:ext cx="8208912" cy="5931338"/>
        </p:xfrm>
        <a:graphic>
          <a:graphicData uri="http://schemas.openxmlformats.org/drawingml/2006/table">
            <a:tbl>
              <a:tblPr firstRow="1" bandRow="1"/>
              <a:tblGrid>
                <a:gridCol w="2088232"/>
                <a:gridCol w="1296144"/>
                <a:gridCol w="1296144"/>
                <a:gridCol w="1296144"/>
                <a:gridCol w="1080120"/>
                <a:gridCol w="1152128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H-high lumi.</a:t>
                      </a:r>
                      <a:endParaRPr lang="zh-CN" sz="1600" b="1" i="1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baseline="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H-low power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W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b="1" i="1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Z</a:t>
                      </a:r>
                      <a:endParaRPr lang="zh-CN" altLang="zh-CN" sz="1600" b="1" i="1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80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45.5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(GeV)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0.59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0.062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(mrad)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2.85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0.74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0.46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67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44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400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1100</a:t>
                      </a:r>
                      <a:endParaRPr lang="zh-CN" alt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26.2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45.4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31.2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15.6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2.8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2.4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0.25/0.00136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0.268 /0.00124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0.1/0.001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2.45/0.0074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2.06 /0.0062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1.02/0.003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0.62/0.0028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24.8/0.1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23.5/0.088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10.1/0.056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7.9/0.053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0.008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0.006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0.074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0.073</a:t>
                      </a: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 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3.53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3.0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3.25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3.9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3.35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HOM power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/cavity (kw)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3.6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0.09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0.05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1.7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1.1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0.47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0.3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0.24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0.81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0.95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2.96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2.01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3.09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3.09</a:t>
                      </a:r>
                      <a:endParaRPr lang="zh-CN" altLang="zh-CN" sz="1200" kern="1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656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Considerations on ARC </a:t>
            </a:r>
            <a:r>
              <a:rPr lang="en-US" altLang="zh-CN" sz="3600" b="1" dirty="0">
                <a:solidFill>
                  <a:srgbClr val="0070C0"/>
                </a:solidFill>
              </a:rPr>
              <a:t>lattice design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196753"/>
            <a:ext cx="8579296" cy="2232248"/>
          </a:xfrm>
        </p:spPr>
        <p:txBody>
          <a:bodyPr>
            <a:normAutofit/>
          </a:bodyPr>
          <a:lstStyle/>
          <a:p>
            <a:r>
              <a:rPr lang="en-US" altLang="zh-CN" sz="2400" dirty="0" smtClean="0">
                <a:sym typeface="Symbol"/>
              </a:rPr>
              <a:t>FODO cell, </a:t>
            </a:r>
            <a:r>
              <a:rPr lang="en-US" altLang="zh-CN" sz="2400" dirty="0"/>
              <a:t>90</a:t>
            </a:r>
            <a:r>
              <a:rPr lang="en-US" altLang="zh-CN" sz="2400" dirty="0">
                <a:sym typeface="Symbol"/>
              </a:rPr>
              <a:t>  </a:t>
            </a:r>
            <a:r>
              <a:rPr lang="en-US" altLang="zh-CN" sz="2400" dirty="0"/>
              <a:t>/90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 smtClean="0">
                <a:sym typeface="Symbol"/>
              </a:rPr>
              <a:t></a:t>
            </a:r>
            <a:endParaRPr lang="zh-CN" altLang="en-US" sz="2400" dirty="0"/>
          </a:p>
          <a:p>
            <a:pPr lvl="1"/>
            <a:r>
              <a:rPr lang="en-US" altLang="zh-CN" sz="2400" dirty="0">
                <a:sym typeface="Symbol"/>
              </a:rPr>
              <a:t>non-interleaved </a:t>
            </a:r>
            <a:r>
              <a:rPr lang="en-US" altLang="zh-CN" sz="2400" dirty="0" err="1">
                <a:sym typeface="Symbol"/>
              </a:rPr>
              <a:t>sextupole</a:t>
            </a:r>
            <a:r>
              <a:rPr lang="en-US" altLang="zh-CN" sz="2400" dirty="0">
                <a:sym typeface="Symbol"/>
              </a:rPr>
              <a:t> scheme </a:t>
            </a:r>
            <a:endParaRPr lang="en-US" altLang="zh-CN" sz="2400" dirty="0" smtClean="0">
              <a:sym typeface="Symbol"/>
            </a:endParaRPr>
          </a:p>
          <a:p>
            <a:pPr lvl="1"/>
            <a:r>
              <a:rPr lang="en-US" altLang="zh-CN" sz="2400" dirty="0" smtClean="0">
                <a:sym typeface="Symbol"/>
              </a:rPr>
              <a:t>n=5</a:t>
            </a:r>
            <a:endParaRPr lang="en-US" altLang="zh-CN" sz="2400" dirty="0">
              <a:sym typeface="Symbol"/>
            </a:endParaRPr>
          </a:p>
          <a:p>
            <a:pPr lvl="1"/>
            <a:r>
              <a:rPr lang="en-US" altLang="zh-CN" sz="2400" dirty="0">
                <a:sym typeface="Symbol"/>
              </a:rPr>
              <a:t>All 3</a:t>
            </a:r>
            <a:r>
              <a:rPr lang="en-US" altLang="zh-CN" sz="2400" baseline="30000" dirty="0">
                <a:sym typeface="Symbol"/>
              </a:rPr>
              <a:t>rd</a:t>
            </a:r>
            <a:r>
              <a:rPr lang="en-US" altLang="zh-CN" sz="2400" dirty="0">
                <a:sym typeface="Symbol"/>
              </a:rPr>
              <a:t> and 4</a:t>
            </a:r>
            <a:r>
              <a:rPr lang="en-US" altLang="zh-CN" sz="2400" baseline="30000" dirty="0">
                <a:sym typeface="Symbol"/>
              </a:rPr>
              <a:t>th</a:t>
            </a:r>
            <a:r>
              <a:rPr lang="en-US" altLang="zh-CN" sz="2400" dirty="0">
                <a:sym typeface="Symbol"/>
              </a:rPr>
              <a:t> RDT due to </a:t>
            </a:r>
            <a:r>
              <a:rPr lang="en-US" altLang="zh-CN" sz="2400" dirty="0" err="1">
                <a:sym typeface="Symbol"/>
              </a:rPr>
              <a:t>sextupoles</a:t>
            </a:r>
            <a:r>
              <a:rPr lang="en-US" altLang="zh-CN" sz="2400" dirty="0">
                <a:sym typeface="Symbol"/>
              </a:rPr>
              <a:t> </a:t>
            </a:r>
            <a:r>
              <a:rPr lang="en-US" altLang="zh-CN" sz="2400" dirty="0" smtClean="0">
                <a:sym typeface="Symbol"/>
              </a:rPr>
              <a:t>cancelled</a:t>
            </a:r>
          </a:p>
          <a:p>
            <a:pPr lvl="1"/>
            <a:r>
              <a:rPr lang="en-US" altLang="zh-CN" sz="2400" dirty="0">
                <a:sym typeface="Symbol"/>
              </a:rPr>
              <a:t>Amplitude-dependent tune </a:t>
            </a:r>
            <a:r>
              <a:rPr lang="en-US" altLang="zh-CN" sz="2400" dirty="0" smtClean="0">
                <a:sym typeface="Symbol"/>
              </a:rPr>
              <a:t>shift is very small</a:t>
            </a:r>
            <a:endParaRPr lang="en-US" altLang="zh-CN" sz="2400" dirty="0">
              <a:sym typeface="Symbol"/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矩形 4"/>
          <p:cNvSpPr/>
          <p:nvPr/>
        </p:nvSpPr>
        <p:spPr>
          <a:xfrm>
            <a:off x="899592" y="3501008"/>
            <a:ext cx="295232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600" dirty="0" err="1" smtClean="0"/>
              <a:t>Ncell</a:t>
            </a:r>
            <a:r>
              <a:rPr lang="en-US" altLang="zh-CN" sz="1600" dirty="0"/>
              <a:t>= 120</a:t>
            </a:r>
          </a:p>
          <a:p>
            <a:r>
              <a:rPr lang="en-US" altLang="zh-CN" sz="1600" dirty="0"/>
              <a:t>LB= 19.96</a:t>
            </a:r>
          </a:p>
          <a:p>
            <a:r>
              <a:rPr lang="en-US" altLang="zh-CN" sz="1600" dirty="0" err="1"/>
              <a:t>Lcell</a:t>
            </a:r>
            <a:r>
              <a:rPr lang="en-US" altLang="zh-CN" sz="1600" dirty="0"/>
              <a:t>= 47.92</a:t>
            </a:r>
          </a:p>
          <a:p>
            <a:r>
              <a:rPr lang="en-US" altLang="zh-CN" sz="1600" dirty="0"/>
              <a:t>theta= .0032188449319567555</a:t>
            </a:r>
          </a:p>
          <a:p>
            <a:r>
              <a:rPr lang="en-US" altLang="zh-CN" sz="1600" dirty="0" err="1"/>
              <a:t>Lring</a:t>
            </a:r>
            <a:r>
              <a:rPr lang="en-US" altLang="zh-CN" sz="1600" dirty="0"/>
              <a:t>= 54820.479999999996</a:t>
            </a:r>
          </a:p>
          <a:p>
            <a:r>
              <a:rPr lang="en-US" altLang="zh-CN" sz="1600" dirty="0"/>
              <a:t>Nstr1= 18</a:t>
            </a:r>
          </a:p>
          <a:p>
            <a:r>
              <a:rPr lang="en-US" altLang="zh-CN" sz="1600" dirty="0"/>
              <a:t>Nstr2= 20</a:t>
            </a:r>
          </a:p>
          <a:p>
            <a:r>
              <a:rPr lang="en-US" altLang="zh-CN" sz="1600" dirty="0" err="1"/>
              <a:t>Vrfc</a:t>
            </a:r>
            <a:r>
              <a:rPr lang="en-US" altLang="zh-CN" sz="1600" dirty="0"/>
              <a:t>= 220625000</a:t>
            </a:r>
          </a:p>
          <a:p>
            <a:r>
              <a:rPr lang="en-US" altLang="zh-CN" sz="1600" dirty="0" err="1"/>
              <a:t>frf</a:t>
            </a:r>
            <a:r>
              <a:rPr lang="en-US" altLang="zh-CN" sz="1600" dirty="0"/>
              <a:t>= </a:t>
            </a:r>
            <a:r>
              <a:rPr lang="en-US" altLang="zh-CN" sz="1600" dirty="0" smtClean="0"/>
              <a:t>6.5e+08</a:t>
            </a:r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685693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51520" y="476672"/>
            <a:ext cx="1512168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/>
              <a:t>NIP=2</a:t>
            </a:r>
          </a:p>
          <a:p>
            <a:r>
              <a:rPr lang="en-US" altLang="zh-CN" sz="1200" b="1" dirty="0" err="1"/>
              <a:t>Eng</a:t>
            </a:r>
            <a:r>
              <a:rPr lang="en-US" altLang="zh-CN" sz="1200" b="1" dirty="0"/>
              <a:t>=120</a:t>
            </a:r>
          </a:p>
          <a:p>
            <a:r>
              <a:rPr lang="en-US" altLang="zh-CN" sz="1200" b="1" dirty="0" err="1"/>
              <a:t>Lring</a:t>
            </a:r>
            <a:r>
              <a:rPr lang="en-US" altLang="zh-CN" sz="1200" b="1" dirty="0"/>
              <a:t>=54820.48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U0=2.933</a:t>
            </a:r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 err="1" smtClean="0"/>
              <a:t>thetaP</a:t>
            </a:r>
            <a:r>
              <a:rPr lang="en-US" altLang="zh-CN" sz="1200" b="1" dirty="0" smtClean="0"/>
              <a:t>=-</a:t>
            </a:r>
            <a:endParaRPr lang="en-US" altLang="zh-CN" sz="1200" b="1" dirty="0"/>
          </a:p>
          <a:p>
            <a:r>
              <a:rPr lang="en-US" altLang="zh-CN" sz="1200" b="1" dirty="0"/>
              <a:t>Ne=2.67</a:t>
            </a:r>
          </a:p>
          <a:p>
            <a:r>
              <a:rPr lang="en-US" altLang="zh-CN" sz="1200" b="1" dirty="0" err="1"/>
              <a:t>Nb</a:t>
            </a:r>
            <a:r>
              <a:rPr lang="en-US" altLang="zh-CN" sz="1200" b="1" dirty="0"/>
              <a:t>=44</a:t>
            </a:r>
          </a:p>
          <a:p>
            <a:r>
              <a:rPr lang="en-US" altLang="zh-CN" sz="1200" b="1" dirty="0" err="1"/>
              <a:t>Ib</a:t>
            </a:r>
            <a:r>
              <a:rPr lang="en-US" altLang="zh-CN" sz="1200" b="1" dirty="0"/>
              <a:t>=.0105</a:t>
            </a:r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=30.800</a:t>
            </a:r>
          </a:p>
          <a:p>
            <a:r>
              <a:rPr lang="en-US" altLang="zh-CN" sz="1200" b="1" dirty="0" err="1" smtClean="0"/>
              <a:t>rhoB</a:t>
            </a:r>
            <a:r>
              <a:rPr lang="en-US" altLang="zh-CN" sz="1200" b="1" dirty="0" smtClean="0"/>
              <a:t>=6200</a:t>
            </a:r>
            <a:endParaRPr lang="en-US" altLang="zh-CN" sz="1200" b="1" dirty="0"/>
          </a:p>
          <a:p>
            <a:r>
              <a:rPr lang="en-US" altLang="zh-CN" sz="1200" b="1" dirty="0" err="1" smtClean="0"/>
              <a:t>alfap</a:t>
            </a:r>
            <a:r>
              <a:rPr lang="en-US" altLang="zh-CN" sz="1200" b="1" dirty="0" smtClean="0"/>
              <a:t>=1.668E-5</a:t>
            </a:r>
            <a:endParaRPr lang="en-US" altLang="zh-CN" sz="1200" b="1" dirty="0"/>
          </a:p>
          <a:p>
            <a:r>
              <a:rPr lang="en-US" altLang="zh-CN" sz="1200" b="1" dirty="0" err="1"/>
              <a:t>bxstar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bystar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smtClean="0"/>
              <a:t>ex=2.094e-09</a:t>
            </a:r>
            <a:endParaRPr lang="en-US" altLang="zh-CN" sz="1200" b="1" dirty="0"/>
          </a:p>
          <a:p>
            <a:r>
              <a:rPr lang="en-US" altLang="zh-CN" sz="1200" b="1" dirty="0" err="1"/>
              <a:t>ey</a:t>
            </a:r>
            <a:r>
              <a:rPr lang="en-US" altLang="zh-CN" sz="1200" b="1" dirty="0"/>
              <a:t>=0</a:t>
            </a:r>
          </a:p>
          <a:p>
            <a:r>
              <a:rPr lang="en-US" altLang="zh-CN" sz="1200" b="1" dirty="0" err="1"/>
              <a:t>sigxIP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sigyIP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ksix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ksiy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Vrf</a:t>
            </a:r>
            <a:r>
              <a:rPr lang="en-US" altLang="zh-CN" sz="1200" b="1" dirty="0"/>
              <a:t>=3.53e+09</a:t>
            </a:r>
          </a:p>
          <a:p>
            <a:r>
              <a:rPr lang="en-US" altLang="zh-CN" sz="1200" b="1" dirty="0" err="1" smtClean="0"/>
              <a:t>frf</a:t>
            </a:r>
            <a:r>
              <a:rPr lang="en-US" altLang="zh-CN" sz="1200" b="1" dirty="0" smtClean="0"/>
              <a:t>=6.5e+08</a:t>
            </a:r>
            <a:endParaRPr lang="en-US" altLang="zh-CN" sz="1200" b="1" dirty="0"/>
          </a:p>
          <a:p>
            <a:r>
              <a:rPr lang="en-US" altLang="zh-CN" sz="1200" b="1" dirty="0" err="1"/>
              <a:t>sigmaz</a:t>
            </a:r>
            <a:r>
              <a:rPr lang="en-US" altLang="zh-CN" sz="1200" b="1" dirty="0"/>
              <a:t>=.</a:t>
            </a:r>
            <a:r>
              <a:rPr lang="en-US" altLang="zh-CN" sz="1200" b="1" dirty="0" smtClean="0"/>
              <a:t>00264</a:t>
            </a:r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Phom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sigmae</a:t>
            </a:r>
            <a:r>
              <a:rPr lang="en-US" altLang="zh-CN" sz="1200" b="1" dirty="0"/>
              <a:t>=.</a:t>
            </a:r>
            <a:r>
              <a:rPr lang="en-US" altLang="zh-CN" sz="1200" b="1" dirty="0" smtClean="0"/>
              <a:t>00130</a:t>
            </a:r>
            <a:endParaRPr lang="en-US" altLang="zh-CN" sz="1200" b="1" dirty="0"/>
          </a:p>
          <a:p>
            <a:r>
              <a:rPr lang="en-US" altLang="zh-CN" sz="1200" b="1" dirty="0" err="1"/>
              <a:t>eapt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eaptrf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ngamma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tbs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Fhg</a:t>
            </a:r>
            <a:r>
              <a:rPr lang="en-US" altLang="zh-CN" sz="1200" b="1" dirty="0"/>
              <a:t>=-</a:t>
            </a:r>
          </a:p>
          <a:p>
            <a:r>
              <a:rPr lang="en-US" altLang="zh-CN" sz="1200" b="1" dirty="0" err="1"/>
              <a:t>Lmax</a:t>
            </a:r>
            <a:r>
              <a:rPr lang="en-US" altLang="zh-CN" sz="1200" b="1" dirty="0"/>
              <a:t>=-</a:t>
            </a:r>
            <a:endParaRPr lang="zh-CN" altLang="en-US" sz="1200" b="1" dirty="0"/>
          </a:p>
        </p:txBody>
      </p:sp>
      <p:sp>
        <p:nvSpPr>
          <p:cNvPr id="3" name="矩形 2"/>
          <p:cNvSpPr/>
          <p:nvPr/>
        </p:nvSpPr>
        <p:spPr>
          <a:xfrm>
            <a:off x="1907704" y="476672"/>
            <a:ext cx="3816424" cy="600164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1200" b="1" dirty="0" smtClean="0"/>
              <a:t>NIP=2                        ! </a:t>
            </a:r>
            <a:r>
              <a:rPr lang="en-US" altLang="zh-CN" sz="1200" b="1" dirty="0"/>
              <a:t>Number of IPs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Eng</a:t>
            </a:r>
            <a:r>
              <a:rPr lang="en-US" altLang="zh-CN" sz="1200" b="1" dirty="0" smtClean="0"/>
              <a:t>=120                   ! </a:t>
            </a:r>
            <a:r>
              <a:rPr lang="en-US" altLang="zh-CN" sz="1200" b="1" dirty="0"/>
              <a:t>Energy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Lring</a:t>
            </a:r>
            <a:r>
              <a:rPr lang="en-US" altLang="zh-CN" sz="1200" b="1" dirty="0" smtClean="0"/>
              <a:t>=54*1E3          ! </a:t>
            </a:r>
            <a:r>
              <a:rPr lang="en-US" altLang="zh-CN" sz="1200" b="1" dirty="0"/>
              <a:t>Circumference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U0=2.96                    ! </a:t>
            </a:r>
            <a:r>
              <a:rPr lang="en-US" altLang="zh-CN" sz="1200" b="1" dirty="0"/>
              <a:t>SR loss/turn [GeV]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thetaC</a:t>
            </a:r>
            <a:r>
              <a:rPr lang="en-US" altLang="zh-CN" sz="1200" b="1" dirty="0" smtClean="0"/>
              <a:t>=15                </a:t>
            </a:r>
            <a:r>
              <a:rPr lang="en-US" altLang="zh-CN" sz="1200" b="1" dirty="0"/>
              <a:t>! Half crossing angle [</a:t>
            </a:r>
            <a:r>
              <a:rPr lang="en-US" altLang="zh-CN" sz="1200" b="1" dirty="0" err="1"/>
              <a:t>mrad</a:t>
            </a:r>
            <a:r>
              <a:rPr lang="en-US" altLang="zh-CN" sz="1200" b="1" dirty="0"/>
              <a:t>]  </a:t>
            </a:r>
            <a:r>
              <a:rPr lang="en-US" altLang="zh-CN" sz="1200" b="1" dirty="0" err="1"/>
              <a:t>thetaP</a:t>
            </a:r>
            <a:r>
              <a:rPr lang="en-US" altLang="zh-CN" sz="1200" b="1" dirty="0"/>
              <a:t>=2.6               ! </a:t>
            </a:r>
            <a:r>
              <a:rPr lang="en-US" altLang="zh-CN" sz="1200" b="1" dirty="0" err="1"/>
              <a:t>Piwinski</a:t>
            </a:r>
            <a:r>
              <a:rPr lang="en-US" altLang="zh-CN" sz="1200" b="1" dirty="0"/>
              <a:t> angle [1]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Ne=2.67                   </a:t>
            </a:r>
            <a:r>
              <a:rPr lang="en-US" altLang="zh-CN" sz="1200" b="1" dirty="0"/>
              <a:t>! Ne/bunch [10^11]  </a:t>
            </a:r>
            <a:r>
              <a:rPr lang="en-US" altLang="zh-CN" sz="1200" b="1" dirty="0" err="1"/>
              <a:t>Nb</a:t>
            </a:r>
            <a:r>
              <a:rPr lang="en-US" altLang="zh-CN" sz="1200" b="1" dirty="0"/>
              <a:t>=44                    </a:t>
            </a:r>
            <a:r>
              <a:rPr lang="en-US" altLang="zh-CN" sz="1200" b="1" dirty="0" smtClean="0"/>
              <a:t>   ! </a:t>
            </a:r>
            <a:r>
              <a:rPr lang="en-US" altLang="zh-CN" sz="1200" b="1" dirty="0"/>
              <a:t>bunch number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Ib</a:t>
            </a:r>
            <a:r>
              <a:rPr lang="en-US" altLang="zh-CN" sz="1200" b="1" dirty="0" smtClean="0"/>
              <a:t>=10.5*1e-3             </a:t>
            </a:r>
            <a:r>
              <a:rPr lang="en-US" altLang="zh-CN" sz="1200" b="1" dirty="0"/>
              <a:t>! Beam current[A]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Pbeam</a:t>
            </a:r>
            <a:r>
              <a:rPr lang="en-US" altLang="zh-CN" sz="1200" b="1" dirty="0" smtClean="0"/>
              <a:t>=31.2               </a:t>
            </a:r>
            <a:r>
              <a:rPr lang="en-US" altLang="zh-CN" sz="1200" b="1" dirty="0"/>
              <a:t>! SR power/beam [MW]  </a:t>
            </a:r>
            <a:r>
              <a:rPr lang="en-US" altLang="zh-CN" sz="1200" b="1" dirty="0" err="1"/>
              <a:t>rhoB</a:t>
            </a:r>
            <a:r>
              <a:rPr lang="en-US" altLang="zh-CN" sz="1200" b="1" dirty="0"/>
              <a:t>=6.2*1e3             ! Bending radius [m]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alfap</a:t>
            </a:r>
            <a:r>
              <a:rPr lang="en-US" altLang="zh-CN" sz="1200" b="1" dirty="0" smtClean="0"/>
              <a:t>=2.2e-5             </a:t>
            </a:r>
            <a:r>
              <a:rPr lang="en-US" altLang="zh-CN" sz="1200" b="1" dirty="0"/>
              <a:t>! Momentum compaction [1]  </a:t>
            </a:r>
            <a:r>
              <a:rPr lang="en-US" altLang="zh-CN" sz="1200" b="1" dirty="0" err="1"/>
              <a:t>bxstar</a:t>
            </a:r>
            <a:r>
              <a:rPr lang="en-US" altLang="zh-CN" sz="1200" b="1" dirty="0"/>
              <a:t>=0.268             ! beta x at IP [m]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bystar</a:t>
            </a:r>
            <a:r>
              <a:rPr lang="en-US" altLang="zh-CN" sz="1200" b="1" dirty="0" smtClean="0"/>
              <a:t>=0.00124           </a:t>
            </a:r>
            <a:r>
              <a:rPr lang="en-US" altLang="zh-CN" sz="1200" b="1" dirty="0"/>
              <a:t>! beta y at IP [m] 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ex=2.06*1e-9             </a:t>
            </a:r>
            <a:r>
              <a:rPr lang="en-US" altLang="zh-CN" sz="1200" b="1" dirty="0"/>
              <a:t>! emittance x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ey</a:t>
            </a:r>
            <a:r>
              <a:rPr lang="en-US" altLang="zh-CN" sz="1200" b="1" dirty="0" smtClean="0"/>
              <a:t>=0.0062*1e-9           </a:t>
            </a:r>
            <a:r>
              <a:rPr lang="en-US" altLang="zh-CN" sz="1200" b="1" dirty="0"/>
              <a:t>! emittance y [m*rad]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sigxIP</a:t>
            </a:r>
            <a:r>
              <a:rPr lang="en-US" altLang="zh-CN" sz="1200" b="1" dirty="0" smtClean="0"/>
              <a:t>=23.5*1e-6         </a:t>
            </a:r>
            <a:r>
              <a:rPr lang="en-US" altLang="zh-CN" sz="1200" b="1" dirty="0"/>
              <a:t>! beam size x at IP [m]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sigyIP</a:t>
            </a:r>
            <a:r>
              <a:rPr lang="en-US" altLang="zh-CN" sz="1200" b="1" dirty="0" smtClean="0"/>
              <a:t>=0.088*1e-6        </a:t>
            </a:r>
            <a:r>
              <a:rPr lang="en-US" altLang="zh-CN" sz="1200" b="1" dirty="0"/>
              <a:t>! beam size y at IP [m] 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=0.032               </a:t>
            </a:r>
            <a:r>
              <a:rPr lang="en-US" altLang="zh-CN" sz="1200" b="1" dirty="0" smtClean="0"/>
              <a:t>  ! </a:t>
            </a:r>
            <a:r>
              <a:rPr lang="en-US" altLang="zh-CN" sz="1200" b="1" dirty="0" err="1"/>
              <a:t>ksix</a:t>
            </a:r>
            <a:r>
              <a:rPr lang="en-US" altLang="zh-CN" sz="1200" b="1" dirty="0"/>
              <a:t>/IP [1]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ksiy</a:t>
            </a:r>
            <a:r>
              <a:rPr lang="en-US" altLang="zh-CN" sz="1200" b="1" dirty="0" smtClean="0"/>
              <a:t>=0.11                   ! </a:t>
            </a:r>
            <a:r>
              <a:rPr lang="en-US" altLang="zh-CN" sz="1200" b="1" dirty="0" err="1"/>
              <a:t>ksiy</a:t>
            </a:r>
            <a:r>
              <a:rPr lang="en-US" altLang="zh-CN" sz="1200" b="1" dirty="0"/>
              <a:t>/IP [1]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Vrf</a:t>
            </a:r>
            <a:r>
              <a:rPr lang="en-US" altLang="zh-CN" sz="1200" b="1" dirty="0" smtClean="0"/>
              <a:t>=3.53*1e9            ! </a:t>
            </a:r>
            <a:r>
              <a:rPr lang="en-US" altLang="zh-CN" sz="1200" b="1" dirty="0" err="1"/>
              <a:t>Vrf</a:t>
            </a:r>
            <a:r>
              <a:rPr lang="en-US" altLang="zh-CN" sz="1200" b="1" dirty="0"/>
              <a:t> [V] </a:t>
            </a:r>
            <a:endParaRPr lang="en-US" altLang="zh-CN" sz="1200" b="1" dirty="0" smtClean="0"/>
          </a:p>
          <a:p>
            <a:r>
              <a:rPr lang="en-US" altLang="zh-CN" sz="1200" b="1" dirty="0" smtClean="0"/>
              <a:t>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=650*1e6             </a:t>
            </a:r>
            <a:r>
              <a:rPr lang="en-US" altLang="zh-CN" sz="1200" b="1" dirty="0" smtClean="0"/>
              <a:t>! </a:t>
            </a:r>
            <a:r>
              <a:rPr lang="en-US" altLang="zh-CN" sz="1200" b="1" dirty="0" err="1"/>
              <a:t>frf</a:t>
            </a:r>
            <a:r>
              <a:rPr lang="en-US" altLang="zh-CN" sz="1200" b="1" dirty="0"/>
              <a:t> [Hz]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sigmaz</a:t>
            </a:r>
            <a:r>
              <a:rPr lang="en-US" altLang="zh-CN" sz="1200" b="1" dirty="0" smtClean="0"/>
              <a:t>=3.0               </a:t>
            </a:r>
            <a:r>
              <a:rPr lang="en-US" altLang="zh-CN" sz="1200" b="1" dirty="0"/>
              <a:t>! Nature </a:t>
            </a:r>
            <a:r>
              <a:rPr lang="en-US" altLang="zh-CN" sz="1200" b="1" dirty="0" err="1"/>
              <a:t>sigmaz</a:t>
            </a:r>
            <a:r>
              <a:rPr lang="en-US" altLang="zh-CN" sz="1200" b="1" dirty="0"/>
              <a:t> [mm]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sigmazt</a:t>
            </a:r>
            <a:r>
              <a:rPr lang="en-US" altLang="zh-CN" sz="1200" b="1" dirty="0" smtClean="0"/>
              <a:t>=4.0              </a:t>
            </a:r>
            <a:r>
              <a:rPr lang="en-US" altLang="zh-CN" sz="1200" b="1" dirty="0"/>
              <a:t>! Total </a:t>
            </a:r>
            <a:r>
              <a:rPr lang="en-US" altLang="zh-CN" sz="1200" b="1" dirty="0" err="1"/>
              <a:t>sigmaz</a:t>
            </a:r>
            <a:r>
              <a:rPr lang="en-US" altLang="zh-CN" sz="1200" b="1" dirty="0"/>
              <a:t> [mm]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Phom</a:t>
            </a:r>
            <a:r>
              <a:rPr lang="en-US" altLang="zh-CN" sz="1200" b="1" dirty="0" smtClean="0"/>
              <a:t>=1.3                 </a:t>
            </a:r>
            <a:r>
              <a:rPr lang="en-US" altLang="zh-CN" sz="1200" b="1" dirty="0"/>
              <a:t>! HOM power/cavity [kw]  </a:t>
            </a:r>
            <a:r>
              <a:rPr lang="en-US" altLang="zh-CN" sz="1200" b="1" dirty="0" err="1"/>
              <a:t>sigmae</a:t>
            </a:r>
            <a:r>
              <a:rPr lang="en-US" altLang="zh-CN" sz="1200" b="1" dirty="0"/>
              <a:t>=0.13/100     </a:t>
            </a:r>
            <a:r>
              <a:rPr lang="en-US" altLang="zh-CN" sz="1200" b="1" dirty="0" smtClean="0"/>
              <a:t>! </a:t>
            </a:r>
            <a:r>
              <a:rPr lang="en-US" altLang="zh-CN" sz="1200" b="1" dirty="0"/>
              <a:t>Energy spread [1]  </a:t>
            </a:r>
            <a:r>
              <a:rPr lang="en-US" altLang="zh-CN" sz="1200" b="1" dirty="0" err="1"/>
              <a:t>eapt</a:t>
            </a:r>
            <a:r>
              <a:rPr lang="en-US" altLang="zh-CN" sz="1200" b="1" dirty="0"/>
              <a:t>=2/100               ! energy acceptance [1]  </a:t>
            </a:r>
            <a:r>
              <a:rPr lang="en-US" altLang="zh-CN" sz="1200" b="1" dirty="0" err="1"/>
              <a:t>eaptrf</a:t>
            </a:r>
            <a:r>
              <a:rPr lang="en-US" altLang="zh-CN" sz="1200" b="1" dirty="0"/>
              <a:t>=2.1/100         </a:t>
            </a:r>
            <a:r>
              <a:rPr lang="en-US" altLang="zh-CN" sz="1200" b="1" dirty="0" smtClean="0"/>
              <a:t>! </a:t>
            </a:r>
            <a:r>
              <a:rPr lang="en-US" altLang="zh-CN" sz="1200" b="1" dirty="0"/>
              <a:t>energy acceptance by RF [1]  </a:t>
            </a:r>
            <a:r>
              <a:rPr lang="en-US" altLang="zh-CN" sz="1200" b="1" dirty="0" err="1"/>
              <a:t>ngamma</a:t>
            </a:r>
            <a:r>
              <a:rPr lang="en-US" altLang="zh-CN" sz="1200" b="1" dirty="0"/>
              <a:t>=0.47           </a:t>
            </a:r>
            <a:r>
              <a:rPr lang="en-US" altLang="zh-CN" sz="1200" b="1" dirty="0" smtClean="0"/>
              <a:t>! </a:t>
            </a:r>
            <a:r>
              <a:rPr lang="en-US" altLang="zh-CN" sz="1200" b="1" dirty="0"/>
              <a:t>number of gamma 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tbs</a:t>
            </a:r>
            <a:r>
              <a:rPr lang="en-US" altLang="zh-CN" sz="1200" b="1" dirty="0" smtClean="0"/>
              <a:t>=32                        ! </a:t>
            </a:r>
            <a:r>
              <a:rPr lang="en-US" altLang="zh-CN" sz="1200" b="1" dirty="0"/>
              <a:t>life time due to </a:t>
            </a:r>
            <a:r>
              <a:rPr lang="en-US" altLang="zh-CN" sz="1200" b="1" dirty="0" err="1"/>
              <a:t>beamstrahlung</a:t>
            </a:r>
            <a:r>
              <a:rPr lang="en-US" altLang="zh-CN" sz="1200" b="1" dirty="0"/>
              <a:t> [min]  </a:t>
            </a:r>
            <a:r>
              <a:rPr lang="en-US" altLang="zh-CN" sz="1200" b="1" dirty="0" err="1"/>
              <a:t>Fhg</a:t>
            </a:r>
            <a:r>
              <a:rPr lang="en-US" altLang="zh-CN" sz="1200" b="1" dirty="0"/>
              <a:t>=0.81                 ! Factor of hour glass </a:t>
            </a:r>
            <a:endParaRPr lang="en-US" altLang="zh-CN" sz="1200" b="1" dirty="0" smtClean="0"/>
          </a:p>
          <a:p>
            <a:r>
              <a:rPr lang="en-US" altLang="zh-CN" sz="1200" b="1" dirty="0" err="1" smtClean="0"/>
              <a:t>Lmax</a:t>
            </a:r>
            <a:r>
              <a:rPr lang="en-US" altLang="zh-CN" sz="1200" b="1" dirty="0" smtClean="0"/>
              <a:t>=2.01                </a:t>
            </a:r>
            <a:r>
              <a:rPr lang="en-US" altLang="zh-CN" sz="1200" b="1" dirty="0"/>
              <a:t>! </a:t>
            </a:r>
            <a:r>
              <a:rPr lang="en-US" altLang="zh-CN" sz="1200" b="1" dirty="0" err="1"/>
              <a:t>Lmax</a:t>
            </a:r>
            <a:r>
              <a:rPr lang="en-US" altLang="zh-CN" sz="1200" b="1" dirty="0"/>
              <a:t>/IP [10^34/cm^2/s]</a:t>
            </a:r>
            <a:endParaRPr lang="zh-CN" altLang="en-US" sz="1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3528" y="116632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t</a:t>
            </a:r>
            <a:r>
              <a:rPr lang="en-US" altLang="zh-CN" b="1" dirty="0" smtClean="0"/>
              <a:t>his lattice</a:t>
            </a:r>
            <a:endParaRPr lang="zh-CN" alt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123728" y="116632"/>
            <a:ext cx="43924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kern="100" dirty="0">
                <a:cs typeface="Times New Roman"/>
              </a:rPr>
              <a:t>H-low </a:t>
            </a:r>
            <a:r>
              <a:rPr lang="en-US" altLang="zh-CN" b="1" kern="100" dirty="0" smtClean="0">
                <a:cs typeface="Times New Roman"/>
              </a:rPr>
              <a:t>power</a:t>
            </a:r>
            <a:r>
              <a:rPr lang="en-US" altLang="zh-CN" dirty="0" smtClean="0"/>
              <a:t> wangdou20160325</a:t>
            </a:r>
            <a:endParaRPr lang="zh-CN" alt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1517" y="1657233"/>
            <a:ext cx="2874939" cy="907671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5" y="885053"/>
            <a:ext cx="3312369" cy="671739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13066" y="6525344"/>
            <a:ext cx="8175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dirty="0" smtClean="0"/>
              <a:t>Damping time 15ms, i.e. 82 turns; filling factor 72.2% </a:t>
            </a:r>
            <a:endParaRPr lang="zh-CN" alt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057014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ARC lattice</a:t>
            </a:r>
            <a:endParaRPr lang="zh-CN" alt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953" y="980728"/>
            <a:ext cx="3876039" cy="26642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36964" y="980728"/>
            <a:ext cx="3751460" cy="26642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108" y="4005064"/>
            <a:ext cx="7734300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195736" y="683404"/>
            <a:ext cx="15841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FODO cell</a:t>
            </a:r>
            <a:endParaRPr lang="zh-CN" altLang="en-US" b="1" dirty="0"/>
          </a:p>
        </p:txBody>
      </p:sp>
      <p:sp>
        <p:nvSpPr>
          <p:cNvPr id="7" name="TextBox 6"/>
          <p:cNvSpPr txBox="1"/>
          <p:nvPr/>
        </p:nvSpPr>
        <p:spPr>
          <a:xfrm>
            <a:off x="5580112" y="692696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Dispersion Suppressor</a:t>
            </a:r>
            <a:endParaRPr lang="zh-CN" altLang="en-US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563888" y="3635732"/>
            <a:ext cx="2952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/>
              <a:t>Whole ARC (</a:t>
            </a:r>
            <a:r>
              <a:rPr lang="en-US" altLang="zh-CN" b="1" dirty="0"/>
              <a:t>w/o </a:t>
            </a:r>
            <a:r>
              <a:rPr lang="en-US" altLang="zh-CN" b="1" dirty="0" smtClean="0"/>
              <a:t>FFS,PDR)</a:t>
            </a:r>
            <a:endParaRPr lang="zh-CN" altLang="en-US" b="1" dirty="0"/>
          </a:p>
        </p:txBody>
      </p:sp>
      <p:pic>
        <p:nvPicPr>
          <p:cNvPr id="9" name="Picture 8" descr="logo_main20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9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2 families of </a:t>
            </a:r>
            <a:r>
              <a:rPr lang="en-US" altLang="zh-CN" sz="3600" b="1" dirty="0" err="1">
                <a:solidFill>
                  <a:srgbClr val="0070C0"/>
                </a:solidFill>
              </a:rPr>
              <a:t>sextupoles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矩形 2"/>
          <p:cNvSpPr/>
          <p:nvPr/>
        </p:nvSpPr>
        <p:spPr>
          <a:xfrm>
            <a:off x="5148064" y="1196752"/>
            <a:ext cx="4824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 smtClean="0"/>
              <a:t>SF1     </a:t>
            </a:r>
            <a:r>
              <a:rPr lang="en-US" altLang="zh-CN" sz="1200" dirty="0"/>
              <a:t>=(L =.39999999999999997  K2 =.9680546863280827 )       </a:t>
            </a:r>
            <a:endParaRPr lang="en-US" altLang="zh-CN" sz="1200" dirty="0" smtClean="0"/>
          </a:p>
          <a:p>
            <a:r>
              <a:rPr lang="en-US" altLang="zh-CN" sz="1200" dirty="0" smtClean="0"/>
              <a:t>SD1     </a:t>
            </a:r>
            <a:r>
              <a:rPr lang="en-US" altLang="zh-CN" sz="1200" dirty="0"/>
              <a:t>=(L =.39999999999999997  K2 =-1.8843252788821787 )</a:t>
            </a:r>
            <a:endParaRPr lang="zh-CN" altLang="en-US" sz="1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48" y="1052736"/>
            <a:ext cx="4890916" cy="2448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17032"/>
            <a:ext cx="4976888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364088" y="3901690"/>
            <a:ext cx="198981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No strong resonance line in </a:t>
            </a:r>
            <a:r>
              <a:rPr lang="en-US" altLang="zh-CN" dirty="0" err="1" smtClean="0"/>
              <a:t>dp</a:t>
            </a:r>
            <a:r>
              <a:rPr lang="en-US" altLang="zh-CN" dirty="0" smtClean="0"/>
              <a:t>/p=2%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2669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Autofit/>
          </a:bodyPr>
          <a:lstStyle/>
          <a:p>
            <a:r>
              <a:rPr lang="en-US" altLang="zh-CN" sz="3600" b="1" dirty="0">
                <a:solidFill>
                  <a:srgbClr val="0070C0"/>
                </a:solidFill>
              </a:rPr>
              <a:t>Optimization of DA with </a:t>
            </a:r>
            <a:r>
              <a:rPr lang="en-US" altLang="zh-CN" sz="3600" b="1" dirty="0" smtClean="0">
                <a:solidFill>
                  <a:srgbClr val="0070C0"/>
                </a:solidFill>
              </a:rPr>
              <a:t/>
            </a:r>
            <a:br>
              <a:rPr lang="en-US" altLang="zh-CN" sz="3600" b="1" dirty="0" smtClean="0">
                <a:solidFill>
                  <a:srgbClr val="0070C0"/>
                </a:solidFill>
              </a:rPr>
            </a:br>
            <a:r>
              <a:rPr lang="en-US" altLang="zh-CN" sz="3600" b="1" dirty="0" smtClean="0">
                <a:solidFill>
                  <a:srgbClr val="0070C0"/>
                </a:solidFill>
              </a:rPr>
              <a:t>non-interleaved </a:t>
            </a:r>
            <a:r>
              <a:rPr lang="en-US" altLang="zh-CN" sz="3600" b="1" dirty="0" err="1">
                <a:solidFill>
                  <a:srgbClr val="0070C0"/>
                </a:solidFill>
              </a:rPr>
              <a:t>sextupoles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495325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zh-CN" sz="2400" dirty="0" smtClean="0"/>
              <a:t>Optimize bandwidth of Q vs. </a:t>
            </a:r>
            <a:r>
              <a:rPr lang="en-US" altLang="zh-CN" sz="2400" dirty="0" err="1" smtClean="0">
                <a:sym typeface="Symbol"/>
              </a:rPr>
              <a:t>dp</a:t>
            </a:r>
            <a:r>
              <a:rPr lang="en-US" altLang="zh-CN" sz="2400" dirty="0" smtClean="0">
                <a:sym typeface="Symbol"/>
              </a:rPr>
              <a:t>/p and constraint the break down of –I</a:t>
            </a:r>
          </a:p>
          <a:p>
            <a:pPr lvl="1"/>
            <a:r>
              <a:rPr lang="en-US" altLang="zh-CN" sz="2400" dirty="0" smtClean="0">
                <a:sym typeface="Symbol"/>
              </a:rPr>
              <a:t>In SAD, Q(</a:t>
            </a:r>
            <a:r>
              <a:rPr lang="en-US" altLang="zh-CN" sz="2400" dirty="0" err="1" smtClean="0">
                <a:sym typeface="Symbol"/>
              </a:rPr>
              <a:t>dp</a:t>
            </a:r>
            <a:r>
              <a:rPr lang="en-US" altLang="zh-CN" sz="2400" dirty="0" smtClean="0">
                <a:sym typeface="Symbol"/>
              </a:rPr>
              <a:t>/p) is calculated w/o synchrotron motion. However, the results will be very different between w/ and w/o </a:t>
            </a:r>
            <a:r>
              <a:rPr lang="en-US" altLang="zh-CN" sz="2400" dirty="0">
                <a:sym typeface="Symbol"/>
              </a:rPr>
              <a:t>synchrotron </a:t>
            </a:r>
            <a:r>
              <a:rPr lang="en-US" altLang="zh-CN" sz="2400" dirty="0" smtClean="0">
                <a:sym typeface="Symbol"/>
              </a:rPr>
              <a:t>motion.</a:t>
            </a:r>
          </a:p>
          <a:p>
            <a:r>
              <a:rPr lang="en-US" altLang="zh-CN" sz="2400" dirty="0" smtClean="0">
                <a:sym typeface="Symbol"/>
              </a:rPr>
              <a:t>Optimize the DA vs. </a:t>
            </a:r>
            <a:r>
              <a:rPr lang="en-US" altLang="zh-CN" sz="2400" dirty="0" err="1" smtClean="0">
                <a:sym typeface="Symbol"/>
              </a:rPr>
              <a:t>dp</a:t>
            </a:r>
            <a:r>
              <a:rPr lang="en-US" altLang="zh-CN" sz="2400" dirty="0" smtClean="0">
                <a:sym typeface="Symbol"/>
              </a:rPr>
              <a:t>/p directly</a:t>
            </a:r>
          </a:p>
          <a:p>
            <a:pPr lvl="1"/>
            <a:r>
              <a:rPr lang="en-US" altLang="zh-CN" sz="2400" dirty="0" smtClean="0">
                <a:sym typeface="Symbol"/>
              </a:rPr>
              <a:t>Four cases should be optimized together: </a:t>
            </a:r>
            <a:r>
              <a:rPr lang="en-US" altLang="zh-CN" sz="2400" dirty="0" smtClean="0">
                <a:solidFill>
                  <a:srgbClr val="FF0000"/>
                </a:solidFill>
                <a:sym typeface="Symbol"/>
              </a:rPr>
              <a:t>(0,0),(0,Pi/2), (Pi/2,</a:t>
            </a:r>
            <a:r>
              <a:rPr lang="en-US" altLang="zh-CN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sym typeface="Symbol"/>
              </a:rPr>
              <a:t>0),</a:t>
            </a:r>
            <a:r>
              <a:rPr lang="en-US" altLang="zh-CN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altLang="zh-CN" sz="2400" dirty="0" smtClean="0">
                <a:solidFill>
                  <a:srgbClr val="FF0000"/>
                </a:solidFill>
                <a:sym typeface="Symbol"/>
              </a:rPr>
              <a:t>(Pi/2,Pi/2)</a:t>
            </a:r>
          </a:p>
          <a:p>
            <a:pPr lvl="1"/>
            <a:r>
              <a:rPr lang="en-US" altLang="zh-CN" sz="2400" dirty="0" smtClean="0">
                <a:sym typeface="Symbol"/>
              </a:rPr>
              <a:t>w/o damping</a:t>
            </a: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866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8 </a:t>
            </a:r>
            <a:r>
              <a:rPr lang="en-US" altLang="zh-CN" sz="3600" b="1" dirty="0">
                <a:solidFill>
                  <a:srgbClr val="0070C0"/>
                </a:solidFill>
              </a:rPr>
              <a:t>families of </a:t>
            </a:r>
            <a:r>
              <a:rPr lang="en-US" altLang="zh-CN" sz="3600" b="1" dirty="0" err="1">
                <a:solidFill>
                  <a:srgbClr val="0070C0"/>
                </a:solidFill>
              </a:rPr>
              <a:t>sextupoles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13" y="1126322"/>
            <a:ext cx="4870943" cy="2446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789040"/>
            <a:ext cx="4803699" cy="2211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矩形 21"/>
          <p:cNvSpPr/>
          <p:nvPr/>
        </p:nvSpPr>
        <p:spPr>
          <a:xfrm>
            <a:off x="5076056" y="1340768"/>
            <a:ext cx="42484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/>
              <a:t>SF1     =(L =.39999999999999997  K2 =1.0049552085951383 )</a:t>
            </a:r>
            <a:endParaRPr lang="zh-CN" altLang="en-US" sz="1200" dirty="0"/>
          </a:p>
          <a:p>
            <a:r>
              <a:rPr lang="nn-NO" altLang="zh-CN" sz="1200" dirty="0" smtClean="0"/>
              <a:t>SD1     </a:t>
            </a:r>
            <a:r>
              <a:rPr lang="nn-NO" altLang="zh-CN" sz="1200" dirty="0"/>
              <a:t>=(L =.39999999999999997  K2 =-1.8774102185487131 )</a:t>
            </a:r>
            <a:endParaRPr lang="zh-CN" altLang="en-US" sz="1200" dirty="0"/>
          </a:p>
          <a:p>
            <a:r>
              <a:rPr lang="nl-NL" altLang="zh-CN" sz="1200" dirty="0"/>
              <a:t>SF13    =(L =.39999999999999997  K2 =.9570321356746315 )</a:t>
            </a:r>
            <a:endParaRPr lang="zh-CN" altLang="en-US" sz="1200" dirty="0"/>
          </a:p>
          <a:p>
            <a:r>
              <a:rPr lang="nn-NO" altLang="zh-CN" sz="1200" dirty="0" smtClean="0"/>
              <a:t>SD13    </a:t>
            </a:r>
            <a:r>
              <a:rPr lang="nn-NO" altLang="zh-CN" sz="1200" dirty="0"/>
              <a:t>=(L =.39999999999999997  K2 =-1.8569945561714651 )</a:t>
            </a:r>
            <a:endParaRPr lang="zh-CN" altLang="en-US" sz="1200" dirty="0"/>
          </a:p>
          <a:p>
            <a:r>
              <a:rPr lang="nl-NL" altLang="zh-CN" sz="1200" dirty="0"/>
              <a:t>SF25    =(L =.39999999999999997  K2 =.9829370588944072 )</a:t>
            </a:r>
            <a:endParaRPr lang="zh-CN" altLang="en-US" sz="1200" dirty="0"/>
          </a:p>
          <a:p>
            <a:r>
              <a:rPr lang="nn-NO" altLang="zh-CN" sz="1200" dirty="0" smtClean="0"/>
              <a:t>SD25    </a:t>
            </a:r>
            <a:r>
              <a:rPr lang="nn-NO" altLang="zh-CN" sz="1200" dirty="0"/>
              <a:t>=(L =.39999999999999997  K2 =-1.848948069693812 )</a:t>
            </a:r>
            <a:endParaRPr lang="zh-CN" altLang="en-US" sz="1200" dirty="0"/>
          </a:p>
          <a:p>
            <a:r>
              <a:rPr lang="nl-NL" altLang="zh-CN" sz="1200" dirty="0"/>
              <a:t>SF37    =(L =.39999999999999997  K2 =1.012913577646016 )</a:t>
            </a:r>
            <a:endParaRPr lang="zh-CN" altLang="en-US" sz="1200" dirty="0"/>
          </a:p>
          <a:p>
            <a:r>
              <a:rPr lang="nn-NO" altLang="zh-CN" sz="1200" dirty="0" smtClean="0"/>
              <a:t>SD37    </a:t>
            </a:r>
            <a:r>
              <a:rPr lang="nn-NO" altLang="zh-CN" sz="1200" dirty="0"/>
              <a:t>=(L =.39999999999999997  K2 =-1.8893114648552132 )</a:t>
            </a:r>
            <a:endParaRPr lang="zh-CN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489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sz="3600" b="1" dirty="0" smtClean="0">
                <a:solidFill>
                  <a:srgbClr val="0070C0"/>
                </a:solidFill>
              </a:rPr>
              <a:t>32 </a:t>
            </a:r>
            <a:r>
              <a:rPr lang="en-US" altLang="zh-CN" sz="3600" b="1" dirty="0">
                <a:solidFill>
                  <a:srgbClr val="0070C0"/>
                </a:solidFill>
              </a:rPr>
              <a:t>families of </a:t>
            </a:r>
            <a:r>
              <a:rPr lang="en-US" altLang="zh-CN" sz="3600" b="1" dirty="0" err="1" smtClean="0">
                <a:solidFill>
                  <a:srgbClr val="0070C0"/>
                </a:solidFill>
              </a:rPr>
              <a:t>sextupoles</a:t>
            </a:r>
            <a:endParaRPr lang="zh-CN" altLang="en-US" sz="3600" b="1" dirty="0">
              <a:solidFill>
                <a:srgbClr val="0070C0"/>
              </a:solidFill>
            </a:endParaRPr>
          </a:p>
        </p:txBody>
      </p:sp>
      <p:pic>
        <p:nvPicPr>
          <p:cNvPr id="4" name="Picture 8" descr="logo_main20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9" y="47947"/>
            <a:ext cx="917403" cy="8607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196752"/>
            <a:ext cx="6624736" cy="3187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矩形 2"/>
          <p:cNvSpPr/>
          <p:nvPr/>
        </p:nvSpPr>
        <p:spPr>
          <a:xfrm>
            <a:off x="467544" y="4521894"/>
            <a:ext cx="771256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 err="1" smtClean="0">
                <a:sym typeface="Symbol"/>
              </a:rPr>
              <a:t>Priliminary</a:t>
            </a:r>
            <a:r>
              <a:rPr lang="en-US" altLang="zh-CN" dirty="0" smtClean="0">
                <a:sym typeface="Symbol"/>
              </a:rPr>
              <a:t> result for 32 families</a:t>
            </a:r>
          </a:p>
          <a:p>
            <a:r>
              <a:rPr lang="en-US" altLang="zh-CN" dirty="0" smtClean="0">
                <a:sym typeface="Symbol"/>
              </a:rPr>
              <a:t>Further </a:t>
            </a:r>
            <a:r>
              <a:rPr lang="en-US" altLang="zh-CN" dirty="0">
                <a:sym typeface="Symbol"/>
              </a:rPr>
              <a:t>optimization is possible: initial </a:t>
            </a:r>
            <a:r>
              <a:rPr lang="en-US" altLang="zh-CN" dirty="0" smtClean="0">
                <a:sym typeface="Symbol"/>
              </a:rPr>
              <a:t>setting, different configuration of families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86111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14853</TotalTime>
  <Words>1008</Words>
  <Application>Microsoft Office PowerPoint</Application>
  <PresentationFormat>全屏显示(4:3)</PresentationFormat>
  <Paragraphs>291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宋体</vt:lpstr>
      <vt:lpstr>Arial</vt:lpstr>
      <vt:lpstr>Calibri</vt:lpstr>
      <vt:lpstr>Symbol</vt:lpstr>
      <vt:lpstr>Times New Roman</vt:lpstr>
      <vt:lpstr>Office 主题</vt:lpstr>
      <vt:lpstr>ARC lattice design for CEPC PDR</vt:lpstr>
      <vt:lpstr>CEPC primary parameter （wangdou20160325）</vt:lpstr>
      <vt:lpstr>Considerations on ARC lattice design</vt:lpstr>
      <vt:lpstr>PowerPoint 演示文稿</vt:lpstr>
      <vt:lpstr>ARC lattice</vt:lpstr>
      <vt:lpstr>2 families of sextupoles</vt:lpstr>
      <vt:lpstr>Optimization of DA with  non-interleaved sextupoles</vt:lpstr>
      <vt:lpstr>8 families of sextupoles</vt:lpstr>
      <vt:lpstr>32 families of sextupoles</vt:lpstr>
      <vt:lpstr>PowerPoint 演示文稿</vt:lpstr>
      <vt:lpstr>Summary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yiwei</dc:creator>
  <cp:lastModifiedBy>lenovo</cp:lastModifiedBy>
  <cp:revision>556</cp:revision>
  <dcterms:created xsi:type="dcterms:W3CDTF">2016-03-31T11:13:45Z</dcterms:created>
  <dcterms:modified xsi:type="dcterms:W3CDTF">2016-05-20T02:33:42Z</dcterms:modified>
</cp:coreProperties>
</file>