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93" r:id="rId5"/>
    <p:sldId id="283" r:id="rId6"/>
    <p:sldId id="294" r:id="rId7"/>
    <p:sldId id="282" r:id="rId8"/>
    <p:sldId id="284" r:id="rId9"/>
    <p:sldId id="291" r:id="rId10"/>
    <p:sldId id="300" r:id="rId11"/>
    <p:sldId id="302" r:id="rId12"/>
    <p:sldId id="303" r:id="rId13"/>
    <p:sldId id="304" r:id="rId14"/>
    <p:sldId id="305" r:id="rId15"/>
    <p:sldId id="306" r:id="rId16"/>
    <p:sldId id="320" r:id="rId17"/>
    <p:sldId id="311" r:id="rId18"/>
    <p:sldId id="296" r:id="rId19"/>
    <p:sldId id="310" r:id="rId20"/>
    <p:sldId id="307" r:id="rId21"/>
    <p:sldId id="272" r:id="rId22"/>
    <p:sldId id="314" r:id="rId23"/>
    <p:sldId id="321" r:id="rId24"/>
    <p:sldId id="322" r:id="rId25"/>
    <p:sldId id="259" r:id="rId26"/>
    <p:sldId id="315" r:id="rId27"/>
    <p:sldId id="316" r:id="rId28"/>
    <p:sldId id="260" r:id="rId29"/>
    <p:sldId id="318" r:id="rId30"/>
    <p:sldId id="323" r:id="rId31"/>
    <p:sldId id="324" r:id="rId32"/>
    <p:sldId id="325" r:id="rId33"/>
    <p:sldId id="326" r:id="rId34"/>
    <p:sldId id="32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374" autoAdjust="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67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47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60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77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25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1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42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2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01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77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60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6C662-10EB-4A7F-A927-99E150D9E891}" type="datetimeFigureOut">
              <a:rPr lang="zh-CN" altLang="en-US" smtClean="0"/>
              <a:t>2016-5-19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CFB-4B21-4D82-9283-B42014E24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33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Application of Differential Evolution Algorithm in Future Circular Colliders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Yuan Zhang(zhangy@ihep.ac.cn), IHEP, Beijing</a:t>
            </a:r>
          </a:p>
          <a:p>
            <a:r>
              <a:rPr lang="en-US" altLang="zh-CN" dirty="0" err="1" smtClean="0"/>
              <a:t>Demin</a:t>
            </a:r>
            <a:r>
              <a:rPr lang="en-US" altLang="zh-CN" dirty="0" smtClean="0"/>
              <a:t> Zhou, KEK, Ibaraki, Japan</a:t>
            </a:r>
          </a:p>
          <a:p>
            <a:endParaRPr lang="en-US" altLang="zh-CN" dirty="0" smtClean="0"/>
          </a:p>
          <a:p>
            <a:r>
              <a:rPr lang="en-US" altLang="zh-CN" sz="2000" dirty="0" smtClean="0"/>
              <a:t>Presented at IPAC’16, </a:t>
            </a:r>
            <a:r>
              <a:rPr lang="en-US" altLang="zh-CN" sz="2000" dirty="0"/>
              <a:t>May 8-13, 2016, BEXCO, Busan </a:t>
            </a:r>
            <a:r>
              <a:rPr lang="en-US" altLang="zh-CN" sz="2000" dirty="0" smtClean="0"/>
              <a:t>Korea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03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of CEPC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Before optimization: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One SF/SD family in arc</a:t>
                </a:r>
              </a:p>
              <a:p>
                <a:r>
                  <a:rPr lang="en-US" altLang="zh-CN" dirty="0" smtClean="0"/>
                  <a:t>Initial IR optimization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(by Y. Wang, Mar 2015)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kern="0" dirty="0">
                    <a:solidFill>
                      <a:srgbClr val="FF0000"/>
                    </a:solidFill>
                  </a:rPr>
                  <a:t>=</a:t>
                </a:r>
                <a:r>
                  <a:rPr lang="en-US" altLang="zh-CN" kern="0" dirty="0" smtClean="0">
                    <a:solidFill>
                      <a:srgbClr val="FF0000"/>
                    </a:solidFill>
                  </a:rPr>
                  <a:t>0.8m/3mm</a:t>
                </a:r>
              </a:p>
              <a:p>
                <a:r>
                  <a:rPr lang="en-US" altLang="zh-CN" kern="0" dirty="0" smtClean="0">
                    <a:solidFill>
                      <a:srgbClr val="FF0000"/>
                    </a:solidFill>
                  </a:rPr>
                  <a:t>Without pretzel scheme</a:t>
                </a:r>
              </a:p>
              <a:p>
                <a:r>
                  <a:rPr lang="en-US" altLang="zh-CN" kern="0" dirty="0" smtClean="0">
                    <a:solidFill>
                      <a:srgbClr val="FF0000"/>
                    </a:solidFill>
                  </a:rPr>
                  <a:t>No solenoid and compensation</a:t>
                </a:r>
              </a:p>
              <a:p>
                <a:pPr marL="0" indent="0">
                  <a:buNone/>
                </a:pPr>
                <a:r>
                  <a:rPr lang="en-US" altLang="zh-CN" kern="0" dirty="0" smtClean="0"/>
                  <a:t> </a:t>
                </a:r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269" y="609019"/>
            <a:ext cx="5408225" cy="38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CEPC: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Dynamic </a:t>
            </a:r>
            <a:r>
              <a:rPr lang="en-US" altLang="zh-CN" dirty="0"/>
              <a:t>Aperture Optimization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DA Objective: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energy deviation in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transverse amplitude in unit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Variables: 240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 </a:t>
                </a:r>
                <a:r>
                  <a:rPr lang="en-US" altLang="zh-CN" dirty="0" err="1" smtClean="0"/>
                  <a:t>familiy</a:t>
                </a:r>
                <a:r>
                  <a:rPr lang="en-US" altLang="zh-CN" dirty="0" smtClean="0"/>
                  <a:t> in arc</a:t>
                </a:r>
              </a:p>
              <a:p>
                <a:pPr lvl="1"/>
                <a:r>
                  <a:rPr lang="en-US" altLang="zh-CN" dirty="0" err="1" smtClean="0"/>
                  <a:t>Sextupoles</a:t>
                </a:r>
                <a:r>
                  <a:rPr lang="en-US" altLang="zh-CN" dirty="0" smtClean="0"/>
                  <a:t> interleaved with </a:t>
                </a:r>
                <a:r>
                  <a:rPr lang="en-US" altLang="zh-CN" i="1" dirty="0" smtClean="0"/>
                  <a:t>–I</a:t>
                </a:r>
                <a:r>
                  <a:rPr lang="en-US" altLang="zh-CN" dirty="0" smtClean="0"/>
                  <a:t> map is one pair</a:t>
                </a:r>
              </a:p>
              <a:p>
                <a:r>
                  <a:rPr lang="en-US" altLang="zh-CN" dirty="0" smtClean="0"/>
                  <a:t>Options: </a:t>
                </a:r>
              </a:p>
              <a:p>
                <a:pPr lvl="1"/>
                <a:r>
                  <a:rPr lang="en-US" altLang="zh-CN" dirty="0" smtClean="0"/>
                  <a:t>DAPWIDTH=15</a:t>
                </a:r>
              </a:p>
              <a:p>
                <a:pPr lvl="1"/>
                <a:r>
                  <a:rPr lang="en-US" altLang="zh-CN" dirty="0" smtClean="0"/>
                  <a:t>Turns = 100</a:t>
                </a:r>
              </a:p>
              <a:p>
                <a:pPr lvl="1"/>
                <a:r>
                  <a:rPr lang="en-US" altLang="zh-CN" dirty="0" smtClean="0"/>
                  <a:t>Synchrotron oscillation 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101" y="365125"/>
            <a:ext cx="4161899" cy="34058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101" y="3669388"/>
            <a:ext cx="4074265" cy="3203485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>
            <a:off x="10067233" y="2931886"/>
            <a:ext cx="339510" cy="943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252826" y="5942568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DA almost satisfies the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0069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CEPC: Dynamic Aperture Optimization (2)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9011396" y="1420069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SF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011396" y="3947369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SD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49" y="1606548"/>
            <a:ext cx="8005501" cy="478949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80728" y="4771595"/>
            <a:ext cx="5513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Tune cross integer resonance!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20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706999" y="5924438"/>
            <a:ext cx="46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Kung et al., </a:t>
            </a:r>
            <a:r>
              <a:rPr lang="en-US" altLang="zh-CN" dirty="0"/>
              <a:t>J. ACM 22, 4 (Oct. 1975), 469-476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Multi-objective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6626" y="1757766"/>
            <a:ext cx="576565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400" dirty="0"/>
              <a:t>Most problems in nature have several (possibly </a:t>
            </a:r>
            <a:r>
              <a:rPr lang="en-US" altLang="zh-CN" sz="2400" dirty="0" smtClean="0"/>
              <a:t>conflicting) objectives </a:t>
            </a:r>
            <a:r>
              <a:rPr lang="en-US" altLang="zh-CN" sz="2400" dirty="0"/>
              <a:t>to be satisfied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Many of these problems are frequently treated </a:t>
            </a:r>
            <a:r>
              <a:rPr lang="en-US" altLang="zh-CN" sz="2400" dirty="0" smtClean="0"/>
              <a:t>as single-objective </a:t>
            </a:r>
            <a:r>
              <a:rPr lang="en-US" altLang="zh-CN" sz="2400" dirty="0"/>
              <a:t>optimization problems by transforming </a:t>
            </a:r>
            <a:r>
              <a:rPr lang="en-US" altLang="zh-CN" sz="2400" dirty="0" smtClean="0"/>
              <a:t>all but </a:t>
            </a:r>
            <a:r>
              <a:rPr lang="en-US" altLang="zh-CN" sz="2400" dirty="0"/>
              <a:t>one objective into constraints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T</a:t>
            </a:r>
            <a:r>
              <a:rPr lang="en-US" altLang="zh-CN" sz="2400" dirty="0" smtClean="0"/>
              <a:t>he </a:t>
            </a:r>
            <a:r>
              <a:rPr lang="en-US" altLang="zh-CN" sz="2400" dirty="0"/>
              <a:t>term </a:t>
            </a:r>
            <a:r>
              <a:rPr lang="en-US" altLang="zh-CN" sz="2400" b="1" i="1" dirty="0"/>
              <a:t>optimize</a:t>
            </a:r>
            <a:r>
              <a:rPr lang="en-US" altLang="zh-CN" sz="2400" dirty="0"/>
              <a:t> means finding such a </a:t>
            </a:r>
            <a:r>
              <a:rPr lang="en-US" altLang="zh-CN" sz="2400" dirty="0" smtClean="0"/>
              <a:t>solution which </a:t>
            </a:r>
            <a:r>
              <a:rPr lang="en-US" altLang="zh-CN" sz="2400" dirty="0"/>
              <a:t>would give the values of all the objective </a:t>
            </a:r>
            <a:r>
              <a:rPr lang="en-US" altLang="zh-CN" sz="2400" dirty="0" smtClean="0"/>
              <a:t>functions acceptable </a:t>
            </a:r>
            <a:r>
              <a:rPr lang="en-US" altLang="zh-CN" sz="2400" dirty="0"/>
              <a:t>to the decision maker</a:t>
            </a:r>
            <a:r>
              <a:rPr lang="en-US" altLang="zh-CN" sz="2400" dirty="0" smtClean="0"/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26349" y="6293770"/>
            <a:ext cx="576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Giuseppe </a:t>
            </a:r>
            <a:r>
              <a:rPr lang="en-US" altLang="zh-CN" dirty="0" err="1" smtClean="0"/>
              <a:t>Narzisi</a:t>
            </a:r>
            <a:r>
              <a:rPr lang="en-US" altLang="zh-CN" dirty="0" smtClean="0"/>
              <a:t>, “</a:t>
            </a:r>
            <a:r>
              <a:rPr lang="en-US" altLang="zh-CN" dirty="0"/>
              <a:t>Multi-Objective </a:t>
            </a:r>
            <a:r>
              <a:rPr lang="en-US" altLang="zh-CN" dirty="0" smtClean="0"/>
              <a:t>Optimization”, 2008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50" y="1388980"/>
            <a:ext cx="5132341" cy="45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MODE: </a:t>
            </a:r>
            <a:br>
              <a:rPr lang="en-US" altLang="zh-CN" dirty="0" smtClean="0"/>
            </a:br>
            <a:r>
              <a:rPr lang="en-US" altLang="zh-CN" sz="4000" b="1" dirty="0" smtClean="0">
                <a:solidFill>
                  <a:srgbClr val="FF0000"/>
                </a:solidFill>
              </a:rPr>
              <a:t>M</a:t>
            </a:r>
            <a:r>
              <a:rPr lang="en-US" altLang="zh-CN" sz="4000" dirty="0" smtClean="0"/>
              <a:t>ulti-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O</a:t>
            </a:r>
            <a:r>
              <a:rPr lang="en-US" altLang="zh-CN" sz="4000" dirty="0" smtClean="0"/>
              <a:t>bjective optimization by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D</a:t>
            </a:r>
            <a:r>
              <a:rPr lang="en-US" altLang="zh-CN" sz="4000" dirty="0" smtClean="0"/>
              <a:t>ifferential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E</a:t>
            </a:r>
            <a:r>
              <a:rPr lang="en-US" altLang="zh-CN" sz="4000" dirty="0" smtClean="0"/>
              <a:t>volution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The parallel algorithm is referencing to J. </a:t>
            </a:r>
            <a:r>
              <a:rPr lang="en-US" altLang="zh-CN" dirty="0" err="1" smtClean="0"/>
              <a:t>Qiang</a:t>
            </a:r>
            <a:r>
              <a:rPr lang="en-US" altLang="zh-CN" dirty="0" smtClean="0"/>
              <a:t>(IPAC’13)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Initialize the population of parameter vectors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Generate the offspring population using the above differential evolution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Find the non-dominated population, which are treated as the best solutions in DE to generate offspring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Sorting all the population, select the best NP solution as the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Return to step 2, if stopping condition not met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13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Multi-Objective Optimization of CEPC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3109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 smtClean="0"/>
                  <a:t>Objectives: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0.05,0.31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0.10,0.31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∈(−0.02,0.02)</m:t>
                    </m:r>
                  </m:oMath>
                </a14:m>
                <a:r>
                  <a:rPr lang="en-US" altLang="zh-CN" dirty="0" smtClean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=0.08,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=0.12 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 smtClean="0"/>
                  <a:t>, for z=Range[-15,15,1]</a:t>
                </a:r>
              </a:p>
              <a:p>
                <a:pPr lvl="1"/>
                <a:r>
                  <a:rPr lang="en-US" altLang="zh-CN" dirty="0" smtClean="0"/>
                  <a:t>Options: DAPWIDTH=30, turns=200</a:t>
                </a:r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3109"/>
                <a:ext cx="10515600" cy="4351338"/>
              </a:xfrm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71" y="3431082"/>
            <a:ext cx="4297823" cy="34269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09762"/>
            <a:ext cx="4324561" cy="34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Multi-Objective Optimization of CEPC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22" y="1970466"/>
            <a:ext cx="7114895" cy="48102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8200" y="1429078"/>
            <a:ext cx="940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The dynamic aperture required in X-Y space not satisfying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63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Aperture with Damping </a:t>
            </a:r>
            <a:br>
              <a:rPr lang="en-US" altLang="zh-CN" dirty="0" smtClean="0"/>
            </a:b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7711"/>
            <a:ext cx="5012749" cy="39969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96303" y="1367522"/>
            <a:ext cx="2331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Synchrotron oscillation</a:t>
            </a:r>
          </a:p>
          <a:p>
            <a:r>
              <a:rPr lang="en-US" altLang="zh-CN" dirty="0" smtClean="0"/>
              <a:t>Radiation damping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168120" y="1690688"/>
            <a:ext cx="235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Synchrotron oscillation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53" y="2247710"/>
            <a:ext cx="5064457" cy="39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059" y="354142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Sawtooth</a:t>
            </a:r>
            <a:r>
              <a:rPr lang="en-US" altLang="zh-CN" sz="4400" dirty="0" smtClean="0"/>
              <a:t> effect without FFS</a:t>
            </a:r>
            <a:endParaRPr lang="zh-CN" altLang="en-US" sz="4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8" y="1800169"/>
            <a:ext cx="5457166" cy="36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54" y="1858228"/>
            <a:ext cx="5871022" cy="365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5748" y="1436346"/>
            <a:ext cx="426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Energy </a:t>
            </a:r>
            <a:r>
              <a:rPr lang="en-US" altLang="zh-CN" sz="2000" dirty="0" err="1" smtClean="0"/>
              <a:t>sawtooth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amplitude 0.15</a:t>
            </a:r>
            <a:r>
              <a:rPr lang="en-US" altLang="zh-CN" sz="2000" dirty="0" smtClean="0"/>
              <a:t>%</a:t>
            </a:r>
            <a:endParaRPr lang="en-US" altLang="zh-CN" sz="2000" dirty="0"/>
          </a:p>
        </p:txBody>
      </p:sp>
      <p:sp>
        <p:nvSpPr>
          <p:cNvPr id="4" name="矩形 3"/>
          <p:cNvSpPr/>
          <p:nvPr/>
        </p:nvSpPr>
        <p:spPr>
          <a:xfrm>
            <a:off x="6986208" y="1421832"/>
            <a:ext cx="3967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/>
              <a:t>Orbit </a:t>
            </a:r>
            <a:r>
              <a:rPr lang="en-US" altLang="zh-CN" sz="2000" dirty="0" err="1"/>
              <a:t>sawtooth</a:t>
            </a:r>
            <a:r>
              <a:rPr lang="en-US" altLang="zh-CN" sz="2000" dirty="0"/>
              <a:t> amplitude 0.6mm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8089590" y="5574192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Courtesy of </a:t>
            </a:r>
            <a:r>
              <a:rPr lang="en-US" altLang="zh-CN" dirty="0" err="1" smtClean="0"/>
              <a:t>Huiping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Geng@IHEP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58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Aperture with Damping &amp; Fluctuation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96947" y="1858175"/>
            <a:ext cx="2331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Synchrotron oscillation</a:t>
            </a:r>
          </a:p>
          <a:p>
            <a:r>
              <a:rPr lang="en-US" altLang="zh-CN" dirty="0" smtClean="0"/>
              <a:t>Radiation damping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22" y="2504506"/>
            <a:ext cx="5064457" cy="39969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23873" y="1858174"/>
            <a:ext cx="3526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Synchrotron oscillation</a:t>
            </a:r>
          </a:p>
          <a:p>
            <a:r>
              <a:rPr lang="en-US" altLang="zh-CN" dirty="0" smtClean="0"/>
              <a:t>Synchrotron Radiation (Fluctuation)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662" y="2504505"/>
            <a:ext cx="5411138" cy="39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Differential Evolution Algorithm</a:t>
            </a:r>
          </a:p>
          <a:p>
            <a:r>
              <a:rPr lang="en-US" altLang="zh-CN" dirty="0" smtClean="0"/>
              <a:t>Application in CEPC &amp; </a:t>
            </a:r>
            <a:r>
              <a:rPr lang="en-US" altLang="zh-CN" dirty="0" err="1" smtClean="0"/>
              <a:t>SuperKEKB</a:t>
            </a:r>
            <a:endParaRPr lang="en-US" altLang="zh-CN" dirty="0" smtClean="0"/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89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SuperKEKB</a:t>
            </a:r>
            <a:r>
              <a:rPr lang="en-US" altLang="zh-CN" dirty="0" smtClean="0"/>
              <a:t>: </a:t>
            </a:r>
            <a:br>
              <a:rPr lang="en-US" altLang="zh-CN" dirty="0" smtClean="0"/>
            </a:br>
            <a:r>
              <a:rPr lang="en-US" altLang="zh-CN" dirty="0" smtClean="0"/>
              <a:t>dynamic aperture is a serious issue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94"/>
          <a:stretch/>
        </p:blipFill>
        <p:spPr>
          <a:xfrm>
            <a:off x="2668560" y="1526320"/>
            <a:ext cx="6854880" cy="4885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59579" y="381575"/>
            <a:ext cx="372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Ohnishi, “Optics Issues”, 18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KEKB Review, March 3-5, 2014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37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Optimization of LER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Objectives: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66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55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66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dirty="0" smtClean="0"/>
              </a:p>
              <a:p>
                <a:pPr marL="457200" lvl="1" indent="0">
                  <a:buNone/>
                </a:pPr>
                <a:r>
                  <a:rPr lang="en-US" altLang="zh-CN" dirty="0" smtClean="0"/>
                  <a:t>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−0.019,0.019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, for z=Range</a:t>
                </a:r>
                <a:r>
                  <a:rPr lang="en-US" altLang="zh-CN" dirty="0" smtClean="0"/>
                  <a:t>[-24,24,3], </a:t>
                </a:r>
              </a:p>
              <a:p>
                <a:pPr marL="457200" lvl="1" indent="0">
                  <a:buNone/>
                </a:pPr>
                <a:r>
                  <a:rPr lang="en-US" altLang="zh-CN" b="0" dirty="0"/>
                  <a:t> </a:t>
                </a:r>
                <a:r>
                  <a:rPr lang="en-US" altLang="zh-CN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=1.89 </m:t>
                    </m:r>
                  </m:oMath>
                </a14:m>
                <a:r>
                  <a:rPr lang="en-US" altLang="zh-CN" dirty="0" err="1" smtClean="0"/>
                  <a:t>nmrad</a:t>
                </a:r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altLang="zh-CN" dirty="0" smtClean="0"/>
                  <a:t>=7.7e-4</a:t>
                </a:r>
              </a:p>
              <a:p>
                <a:r>
                  <a:rPr lang="en-US" altLang="zh-CN" dirty="0" smtClean="0"/>
                  <a:t>Variables: 68</a:t>
                </a:r>
              </a:p>
              <a:p>
                <a:pPr lvl="1"/>
                <a:r>
                  <a:rPr lang="en-US" altLang="zh-CN" dirty="0" smtClean="0"/>
                  <a:t>2 </a:t>
                </a:r>
                <a:r>
                  <a:rPr lang="en-US" altLang="zh-CN" dirty="0" err="1" smtClean="0"/>
                  <a:t>Octupoles</a:t>
                </a:r>
                <a:r>
                  <a:rPr lang="en-US" altLang="zh-CN" dirty="0" smtClean="0"/>
                  <a:t> </a:t>
                </a:r>
              </a:p>
              <a:p>
                <a:pPr lvl="1"/>
                <a:r>
                  <a:rPr lang="en-US" altLang="zh-CN" dirty="0" smtClean="0"/>
                  <a:t>54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 pairs</a:t>
                </a:r>
              </a:p>
              <a:p>
                <a:pPr lvl="1"/>
                <a:r>
                  <a:rPr lang="en-US" altLang="zh-CN" dirty="0" smtClean="0"/>
                  <a:t>12 skew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 pairs</a:t>
                </a:r>
              </a:p>
              <a:p>
                <a:pPr lvl="1"/>
                <a:endParaRPr lang="en-US" altLang="zh-CN" dirty="0"/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28" y="1825625"/>
            <a:ext cx="5452946" cy="47368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15200" y="1573491"/>
            <a:ext cx="341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Momentum aperture is increased.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176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LER: beam-beam and lattice nonlinearity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0904" y="2130806"/>
            <a:ext cx="5181600" cy="37409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74377" y="4948331"/>
            <a:ext cx="4849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D. Zhou, “Beam Dynamics </a:t>
            </a:r>
            <a:r>
              <a:rPr lang="en-US" altLang="zh-CN" dirty="0" err="1" smtClean="0"/>
              <a:t>Issuses</a:t>
            </a:r>
            <a:r>
              <a:rPr lang="en-US" altLang="zh-CN" dirty="0" smtClean="0"/>
              <a:t> in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”, The 20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KEKB Accelerator Review Committee, Feb, 2015. </a:t>
            </a:r>
          </a:p>
          <a:p>
            <a:r>
              <a:rPr lang="en-US" altLang="zh-CN" dirty="0" smtClean="0"/>
              <a:t>D. Zhou and et al, “Interplay of Beam-Beam Lattice Nonlinearity and Space Charge Effects in the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 Collider”, IPAC’15</a:t>
            </a:r>
            <a:endParaRPr lang="zh-CN" altLang="en-US" dirty="0"/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6179319" y="1751131"/>
            <a:ext cx="5181600" cy="853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Skew-sext resonance reduce the beam-beam performance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229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LER: beam-beam and lattice nonlinearity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474377" y="4948331"/>
            <a:ext cx="4849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D. Zhou, “Beam Dynamics </a:t>
            </a:r>
            <a:r>
              <a:rPr lang="en-US" altLang="zh-CN" dirty="0" err="1" smtClean="0"/>
              <a:t>Issuses</a:t>
            </a:r>
            <a:r>
              <a:rPr lang="en-US" altLang="zh-CN" dirty="0" smtClean="0"/>
              <a:t> in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”, The 20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KEKB Accelerator Review Committee, Feb, 2015. </a:t>
            </a:r>
          </a:p>
          <a:p>
            <a:r>
              <a:rPr lang="en-US" altLang="zh-CN" dirty="0" smtClean="0"/>
              <a:t>D. Zhou and et al, “Interplay of Beam-Beam Lattice Nonlinearity and Space Charge Effects in the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 Collider”, IPAC’15</a:t>
            </a:r>
            <a:endParaRPr lang="zh-CN" altLang="en-US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27491"/>
            <a:ext cx="5181600" cy="3747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597044"/>
                <a:ext cx="5181600" cy="157071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="1" dirty="0" smtClean="0"/>
                  <a:t>Inserting a map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 smtClean="0"/>
                  <a:t>into the </a:t>
                </a:r>
                <a:r>
                  <a:rPr lang="en-US" altLang="zh-CN" b="1" dirty="0"/>
                  <a:t>LER lattice </a:t>
                </a:r>
                <a:r>
                  <a:rPr lang="en-US" altLang="zh-CN" b="1" dirty="0" smtClean="0"/>
                  <a:t>to </a:t>
                </a:r>
                <a:r>
                  <a:rPr lang="en-US" altLang="zh-CN" b="1" dirty="0"/>
                  <a:t>cancel the nonlinear terms from solenoid and QC</a:t>
                </a:r>
                <a:r>
                  <a:rPr lang="en-US" altLang="zh-CN" b="1" dirty="0" smtClean="0"/>
                  <a:t>*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597044"/>
                <a:ext cx="5181600" cy="1570718"/>
              </a:xfrm>
              <a:blipFill rotWithShape="0">
                <a:blip r:embed="rId3"/>
                <a:stretch>
                  <a:fillRect l="-2118" t="-8527" r="-3294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内容占位符 3"/>
          <p:cNvSpPr txBox="1">
            <a:spLocks/>
          </p:cNvSpPr>
          <p:nvPr/>
        </p:nvSpPr>
        <p:spPr>
          <a:xfrm>
            <a:off x="6179319" y="1751131"/>
            <a:ext cx="5181600" cy="853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Skew-sext resonance reduce the beam-beam performance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2549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LER: beam-beam and lattice nonlinearity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597044"/>
                <a:ext cx="5181600" cy="157071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="1" dirty="0" smtClean="0"/>
                  <a:t>Inserting a map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 smtClean="0"/>
                  <a:t>into the </a:t>
                </a:r>
                <a:r>
                  <a:rPr lang="en-US" altLang="zh-CN" b="1" dirty="0"/>
                  <a:t>LER lattice </a:t>
                </a:r>
                <a:r>
                  <a:rPr lang="en-US" altLang="zh-CN" b="1" dirty="0" smtClean="0"/>
                  <a:t>to </a:t>
                </a:r>
                <a:r>
                  <a:rPr lang="en-US" altLang="zh-CN" b="1" dirty="0"/>
                  <a:t>cancel the nonlinear terms from solenoid and QC</a:t>
                </a:r>
                <a:r>
                  <a:rPr lang="en-US" altLang="zh-CN" b="1" dirty="0" smtClean="0"/>
                  <a:t>*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597044"/>
                <a:ext cx="5181600" cy="1570718"/>
              </a:xfrm>
              <a:blipFill rotWithShape="0">
                <a:blip r:embed="rId2"/>
                <a:stretch>
                  <a:fillRect l="-2118" t="-8527" r="-3294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09" y="1690688"/>
            <a:ext cx="3676650" cy="4810125"/>
          </a:xfrm>
          <a:prstGeom prst="rect">
            <a:avLst/>
          </a:prstGeom>
        </p:spPr>
      </p:pic>
      <p:sp>
        <p:nvSpPr>
          <p:cNvPr id="9" name="内容占位符 3"/>
          <p:cNvSpPr txBox="1">
            <a:spLocks/>
          </p:cNvSpPr>
          <p:nvPr/>
        </p:nvSpPr>
        <p:spPr>
          <a:xfrm>
            <a:off x="6186576" y="4022619"/>
            <a:ext cx="5181600" cy="853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Skew-sext map cause loss in DA and lifetime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74377" y="4948331"/>
            <a:ext cx="4849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D. Zhou, “Beam Dynamics </a:t>
            </a:r>
            <a:r>
              <a:rPr lang="en-US" altLang="zh-CN" dirty="0" err="1" smtClean="0"/>
              <a:t>Issuses</a:t>
            </a:r>
            <a:r>
              <a:rPr lang="en-US" altLang="zh-CN" dirty="0" smtClean="0"/>
              <a:t> in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”, The 20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KEKB Accelerator Review Committee, Feb, 2015. </a:t>
            </a:r>
          </a:p>
          <a:p>
            <a:r>
              <a:rPr lang="en-US" altLang="zh-CN" dirty="0" smtClean="0"/>
              <a:t>D. Zhou and et al, “Interplay of Beam-Beam Lattice Nonlinearity and Space Charge Effects in the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 Collider”, IPAC’15</a:t>
            </a:r>
            <a:endParaRPr lang="zh-CN" altLang="en-US" dirty="0"/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6179319" y="1751131"/>
            <a:ext cx="5181600" cy="853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Skew-sext resonance reduce the beam-beam performance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849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of LER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Objectives: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0.53,0.66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0.55,0.66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26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, for z=Range[-</a:t>
                </a:r>
                <a:r>
                  <a:rPr lang="en-US" altLang="zh-CN" dirty="0" smtClean="0"/>
                  <a:t>24,24,4], </a:t>
                </a:r>
              </a:p>
              <a:p>
                <a:pPr lvl="1"/>
                <a:r>
                  <a:rPr lang="en-US" altLang="zh-CN" b="1" dirty="0" smtClean="0"/>
                  <a:t>Suppression of skew </a:t>
                </a:r>
                <a:r>
                  <a:rPr lang="en-US" altLang="zh-CN" b="1" dirty="0" err="1" smtClean="0"/>
                  <a:t>sextupole</a:t>
                </a:r>
                <a:r>
                  <a:rPr lang="en-US" altLang="zh-CN" b="1" dirty="0" smtClean="0"/>
                  <a:t> resonance</a:t>
                </a:r>
                <a:r>
                  <a:rPr lang="en-US" altLang="zh-CN" dirty="0" smtClean="0"/>
                  <a:t>: </a:t>
                </a:r>
                <a:endParaRPr lang="en-US" altLang="zh-CN" sz="200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600" dirty="0"/>
                  <a:t> for a particle with initial coordinate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600" dirty="0"/>
                  <a:t>,0,0,0,0,0)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600" dirty="0"/>
                  <a:t> for a particle with initial coordinate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1600" dirty="0"/>
                  <a:t>,0,0,0,0,0)</a:t>
                </a:r>
                <a:endParaRPr lang="en-US" altLang="zh-CN" dirty="0"/>
              </a:p>
              <a:p>
                <a:r>
                  <a:rPr lang="en-US" altLang="zh-CN" dirty="0" smtClean="0"/>
                  <a:t>Variables</a:t>
                </a:r>
                <a:r>
                  <a:rPr lang="en-US" altLang="zh-CN" dirty="0"/>
                  <a:t>: </a:t>
                </a:r>
                <a:r>
                  <a:rPr lang="en-US" altLang="zh-CN" dirty="0" smtClean="0"/>
                  <a:t>80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2 </a:t>
                </a:r>
                <a:r>
                  <a:rPr lang="en-US" altLang="zh-CN" dirty="0" err="1"/>
                  <a:t>Octupoles</a:t>
                </a:r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dirty="0"/>
                  <a:t>54 </a:t>
                </a:r>
                <a:r>
                  <a:rPr lang="en-US" altLang="zh-CN" dirty="0" err="1"/>
                  <a:t>sextupole</a:t>
                </a:r>
                <a:r>
                  <a:rPr lang="en-US" altLang="zh-CN" dirty="0"/>
                  <a:t> pairs</a:t>
                </a:r>
              </a:p>
              <a:p>
                <a:pPr lvl="1"/>
                <a:r>
                  <a:rPr lang="en-US" altLang="zh-CN" dirty="0" smtClean="0"/>
                  <a:t>24 </a:t>
                </a:r>
                <a:r>
                  <a:rPr lang="en-US" altLang="zh-CN" dirty="0"/>
                  <a:t>skew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(symmetry of skew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 pair is broken)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972" y="1825625"/>
            <a:ext cx="4527999" cy="3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of LER (2)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76926"/>
            <a:ext cx="5181600" cy="3674379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76926"/>
            <a:ext cx="5181600" cy="3674379"/>
          </a:xfrm>
          <a:prstGeom prst="rect">
            <a:avLst/>
          </a:prstGeom>
        </p:spPr>
      </p:pic>
      <p:sp>
        <p:nvSpPr>
          <p:cNvPr id="4" name="下箭头 3"/>
          <p:cNvSpPr/>
          <p:nvPr/>
        </p:nvSpPr>
        <p:spPr>
          <a:xfrm flipV="1">
            <a:off x="4601029" y="4020457"/>
            <a:ext cx="348343" cy="132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26543" y="5471663"/>
            <a:ext cx="229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Difference resonance</a:t>
            </a:r>
            <a:endParaRPr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4051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LER </a:t>
            </a:r>
            <a:r>
              <a:rPr lang="en-US" altLang="zh-CN" dirty="0" smtClean="0"/>
              <a:t>(</a:t>
            </a:r>
            <a:r>
              <a:rPr lang="en-US" altLang="zh-CN" dirty="0"/>
              <a:t>3)</a:t>
            </a:r>
            <a:br>
              <a:rPr lang="en-US" altLang="zh-CN" dirty="0"/>
            </a:br>
            <a:r>
              <a:rPr lang="en-US" altLang="zh-CN" sz="2800" dirty="0"/>
              <a:t>Suppression of skew </a:t>
            </a:r>
            <a:r>
              <a:rPr lang="en-US" altLang="zh-CN" sz="2800" dirty="0" err="1"/>
              <a:t>sextupole</a:t>
            </a:r>
            <a:r>
              <a:rPr lang="en-US" altLang="zh-CN" sz="2800" dirty="0"/>
              <a:t> resonance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685061"/>
            <a:ext cx="10058400" cy="2377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056873"/>
            <a:ext cx="100584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Speed-up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Brute-force dynamic aperture tracking is very time consuming</a:t>
            </a:r>
          </a:p>
          <a:p>
            <a:r>
              <a:rPr lang="en-US" altLang="zh-CN" dirty="0" smtClean="0"/>
              <a:t>The objective is first eased, for example only track 100 turns instead of 1000 turns. </a:t>
            </a:r>
          </a:p>
          <a:p>
            <a:r>
              <a:rPr lang="en-US" altLang="zh-CN" dirty="0" smtClean="0"/>
              <a:t>Some constraints must be satisfied and may be much faster. Referencing to </a:t>
            </a:r>
            <a:r>
              <a:rPr lang="en-US" altLang="zh-CN" dirty="0" err="1" smtClean="0"/>
              <a:t>Ehrilichman’s</a:t>
            </a:r>
            <a:r>
              <a:rPr lang="en-US" altLang="zh-CN" dirty="0" smtClean="0"/>
              <a:t> work[</a:t>
            </a:r>
            <a:r>
              <a:rPr lang="en-US" altLang="zh-CN" dirty="0" err="1" smtClean="0"/>
              <a:t>arXiv</a:t>
            </a:r>
            <a:r>
              <a:rPr lang="en-US" altLang="zh-CN" dirty="0" smtClean="0"/>
              <a:t>: 1603.02459], the multi-objectives are classified into two kinds. The time consuming cost function be calculated only when the necessary constraints (or objective) be satisfied.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39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multi-objective optimization has been used in light source machine (not only storage ring based) for a few </a:t>
            </a:r>
            <a:r>
              <a:rPr lang="en-US" altLang="zh-CN" dirty="0" smtClean="0"/>
              <a:t>years. </a:t>
            </a:r>
            <a:endParaRPr lang="en-US" altLang="zh-CN" dirty="0"/>
          </a:p>
          <a:p>
            <a:r>
              <a:rPr lang="en-US" altLang="zh-CN" dirty="0" smtClean="0"/>
              <a:t>We </a:t>
            </a:r>
            <a:r>
              <a:rPr lang="en-US" altLang="zh-CN" dirty="0"/>
              <a:t>did a </a:t>
            </a:r>
            <a:r>
              <a:rPr lang="en-US" altLang="zh-CN" dirty="0" smtClean="0"/>
              <a:t>few multi-objective optimization </a:t>
            </a:r>
            <a:r>
              <a:rPr lang="en-US" altLang="zh-CN" dirty="0"/>
              <a:t>for future colliders</a:t>
            </a:r>
            <a:r>
              <a:rPr lang="en-US" altLang="zh-CN" dirty="0" smtClean="0"/>
              <a:t>. It shows it could help us.</a:t>
            </a:r>
            <a:endParaRPr lang="en-US" altLang="zh-CN" dirty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MODE is just a tool, no physics. Physics exist in the definition of objective function</a:t>
            </a:r>
            <a:r>
              <a:rPr lang="en-US" altLang="zh-CN" dirty="0" smtClean="0"/>
              <a:t>. We should continue to find smart </a:t>
            </a:r>
            <a:r>
              <a:rPr lang="en-US" altLang="zh-CN" dirty="0"/>
              <a:t>objective </a:t>
            </a:r>
            <a:r>
              <a:rPr lang="en-US" altLang="zh-CN" dirty="0" smtClean="0"/>
              <a:t>functions to save time.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54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Multi-objective </a:t>
            </a:r>
            <a:r>
              <a:rPr lang="en-US" altLang="zh-CN" dirty="0"/>
              <a:t>genetic algorithm </a:t>
            </a:r>
            <a:r>
              <a:rPr lang="en-US" altLang="zh-CN" dirty="0" smtClean="0"/>
              <a:t>(MOGA)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/>
              <a:t>Application in storage ring based light source is very popular and successful</a:t>
            </a:r>
          </a:p>
          <a:p>
            <a:pPr lvl="1"/>
            <a:r>
              <a:rPr lang="en-US" altLang="zh-CN" sz="2800" dirty="0" smtClean="0"/>
              <a:t>APS/DLS,  ELEGANT, M. Borland, </a:t>
            </a:r>
            <a:r>
              <a:rPr lang="en-US" altLang="zh-CN" sz="2000" dirty="0" smtClean="0"/>
              <a:t>in 48</a:t>
            </a:r>
            <a:r>
              <a:rPr lang="en-US" altLang="zh-CN" sz="2000" baseline="30000" dirty="0" smtClean="0"/>
              <a:t>th</a:t>
            </a:r>
            <a:r>
              <a:rPr lang="en-US" altLang="zh-CN" sz="2000" dirty="0" smtClean="0"/>
              <a:t> ICFA Beam Dynamics Workshop on Future Light Sources</a:t>
            </a:r>
          </a:p>
          <a:p>
            <a:pPr lvl="1"/>
            <a:r>
              <a:rPr lang="en-US" altLang="zh-CN" sz="2800" dirty="0" smtClean="0"/>
              <a:t>NSLSII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L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Yang, Y. Li, W. </a:t>
            </a:r>
            <a:r>
              <a:rPr lang="en-US" altLang="zh-CN" sz="2800" dirty="0" err="1" smtClean="0"/>
              <a:t>Guo</a:t>
            </a:r>
            <a:r>
              <a:rPr lang="en-US" altLang="zh-CN" sz="2800" dirty="0" smtClean="0"/>
              <a:t> and S. </a:t>
            </a:r>
            <a:r>
              <a:rPr lang="en-US" altLang="zh-CN" sz="2800" dirty="0" err="1" smtClean="0"/>
              <a:t>Krinsky</a:t>
            </a:r>
            <a:r>
              <a:rPr lang="en-US" altLang="zh-CN" sz="2800" dirty="0" smtClean="0"/>
              <a:t>, </a:t>
            </a:r>
            <a:r>
              <a:rPr lang="en-US" altLang="zh-CN" sz="2000" dirty="0" smtClean="0"/>
              <a:t>PRST-AB, 14, 054001 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2011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lvl="1"/>
            <a:r>
              <a:rPr lang="en-US" altLang="zh-CN" sz="2800" dirty="0" smtClean="0"/>
              <a:t>SLS, BMAD, M. </a:t>
            </a:r>
            <a:r>
              <a:rPr lang="en-US" altLang="zh-CN" sz="2800" dirty="0" err="1" smtClean="0"/>
              <a:t>Ehrlichman</a:t>
            </a:r>
            <a:r>
              <a:rPr lang="en-US" altLang="zh-CN" sz="2800" dirty="0" smtClean="0"/>
              <a:t> , </a:t>
            </a:r>
            <a:r>
              <a:rPr lang="en-US" altLang="zh-CN" sz="2000" dirty="0" err="1" smtClean="0"/>
              <a:t>arXiv</a:t>
            </a:r>
            <a:r>
              <a:rPr lang="en-US" altLang="zh-CN" sz="2000" dirty="0" smtClean="0"/>
              <a:t>: 1603.02459</a:t>
            </a:r>
          </a:p>
          <a:p>
            <a:pPr lvl="1"/>
            <a:r>
              <a:rPr lang="en-US" altLang="zh-CN" sz="2800" dirty="0" smtClean="0"/>
              <a:t>HEPS, Accelerator Toolbox, Y. Jiao and G. Xu, </a:t>
            </a:r>
            <a:r>
              <a:rPr lang="en-US" altLang="zh-CN" sz="2000" dirty="0" smtClean="0"/>
              <a:t>in this proceeding</a:t>
            </a:r>
          </a:p>
          <a:p>
            <a:pPr lvl="1"/>
            <a:r>
              <a:rPr lang="en-US" altLang="zh-CN" sz="2800" dirty="0" smtClean="0"/>
              <a:t>…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29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Backup- 2016-05-19, update of CEPC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603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431" y="1825625"/>
            <a:ext cx="72731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4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431" y="1825625"/>
            <a:ext cx="72731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3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58000" cy="21286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00" y="0"/>
            <a:ext cx="3558000" cy="212866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79000" y="66907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-15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337000" y="67894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-12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000" y="0"/>
            <a:ext cx="3558000" cy="21286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95000" y="66907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-9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28663"/>
            <a:ext cx="3558000" cy="212866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68236" y="270099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-6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000" y="2128663"/>
            <a:ext cx="3558000" cy="212866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910968" y="270099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-3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6000" y="2128663"/>
            <a:ext cx="3558000" cy="212866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468968" y="2700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57326"/>
            <a:ext cx="3558000" cy="212866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338768" y="49523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8000" y="4283252"/>
            <a:ext cx="3558000" cy="212866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981500" y="49523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6000" y="4257325"/>
            <a:ext cx="3558000" cy="212866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456193" y="49486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9276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58000" cy="21286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79000" y="6690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00" y="0"/>
            <a:ext cx="3558000" cy="212866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37000" y="6690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603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Particle Swarm, SPEAR3, </a:t>
            </a:r>
            <a:r>
              <a:rPr lang="en-US" altLang="zh-CN" sz="2000" dirty="0" smtClean="0"/>
              <a:t>X. Huang, J. </a:t>
            </a:r>
            <a:r>
              <a:rPr lang="en-US" altLang="zh-CN" sz="2000" dirty="0" err="1" smtClean="0"/>
              <a:t>Safranek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Nucl</a:t>
            </a:r>
            <a:r>
              <a:rPr lang="en-US" altLang="zh-CN" sz="2000" dirty="0" smtClean="0"/>
              <a:t>. Instr. Meth. In Phys. Research A. 757, 48, 2014</a:t>
            </a:r>
          </a:p>
          <a:p>
            <a:r>
              <a:rPr lang="en-US" altLang="zh-CN" dirty="0" smtClean="0"/>
              <a:t>Differential Evolution, </a:t>
            </a:r>
            <a:r>
              <a:rPr lang="en-US" altLang="zh-CN" sz="2000" dirty="0" smtClean="0"/>
              <a:t>J. </a:t>
            </a:r>
            <a:r>
              <a:rPr lang="en-US" altLang="zh-CN" sz="2000" dirty="0" err="1" smtClean="0"/>
              <a:t>Qiang</a:t>
            </a:r>
            <a:r>
              <a:rPr lang="en-US" altLang="zh-CN" sz="2000" dirty="0" smtClean="0"/>
              <a:t> </a:t>
            </a:r>
            <a:r>
              <a:rPr lang="en-US" altLang="zh-CN" sz="2000" i="1" dirty="0" smtClean="0"/>
              <a:t>et al., </a:t>
            </a:r>
            <a:r>
              <a:rPr lang="en-US" altLang="zh-CN" sz="2000" dirty="0" smtClean="0"/>
              <a:t>IPAC’13</a:t>
            </a:r>
          </a:p>
          <a:p>
            <a:r>
              <a:rPr lang="en-US" altLang="zh-CN" dirty="0" smtClean="0"/>
              <a:t>Downhill Simplex,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, FCC, </a:t>
            </a:r>
            <a:r>
              <a:rPr lang="en-US" altLang="zh-CN" sz="2000" dirty="0" smtClean="0"/>
              <a:t>K. </a:t>
            </a:r>
            <a:r>
              <a:rPr lang="en-US" altLang="zh-CN" sz="2000" dirty="0" err="1" smtClean="0"/>
              <a:t>Oide</a:t>
            </a:r>
            <a:r>
              <a:rPr lang="en-US" altLang="zh-CN" sz="2000" dirty="0" smtClean="0"/>
              <a:t> </a:t>
            </a:r>
            <a:r>
              <a:rPr lang="en-US" altLang="zh-CN" sz="2000" i="1" dirty="0" smtClean="0"/>
              <a:t>et al.</a:t>
            </a:r>
          </a:p>
          <a:p>
            <a:r>
              <a:rPr lang="en-US" altLang="zh-CN" i="1" dirty="0" smtClean="0"/>
              <a:t>…….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7053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Excitation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Oide</a:t>
            </a:r>
            <a:r>
              <a:rPr lang="en-US" altLang="zh-CN" dirty="0" smtClean="0"/>
              <a:t>, “A design of beam optics for 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”, Sep. 2015 @IHEP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216973" y="2304334"/>
            <a:ext cx="4498329" cy="3660760"/>
            <a:chOff x="1216973" y="2516203"/>
            <a:chExt cx="4498329" cy="36607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6973" y="2816517"/>
              <a:ext cx="4498329" cy="3360446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1561170" y="5965902"/>
              <a:ext cx="1815757" cy="21106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69048" y="2516203"/>
              <a:ext cx="211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255 </a:t>
              </a:r>
              <a:r>
                <a:rPr lang="en-US" altLang="zh-CN" b="1" dirty="0" err="1" smtClean="0">
                  <a:solidFill>
                    <a:srgbClr val="FF0000"/>
                  </a:solidFill>
                </a:rPr>
                <a:t>sextupole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 pairs per half ring.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075" y="2593497"/>
            <a:ext cx="4498329" cy="336044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41056" y="2281482"/>
            <a:ext cx="41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Resulting dynamic aperture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alomost</a:t>
            </a:r>
            <a:r>
              <a:rPr lang="en-US" altLang="zh-CN" b="1" dirty="0" smtClean="0">
                <a:solidFill>
                  <a:srgbClr val="FF0000"/>
                </a:solidFill>
              </a:rPr>
              <a:t> satisfies the requirements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</a:t>
            </a:r>
            <a:r>
              <a:rPr lang="en-US" altLang="zh-CN" dirty="0" smtClean="0"/>
              <a:t>we did the job?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need to optimize the DA of CEPC</a:t>
            </a:r>
          </a:p>
          <a:p>
            <a:r>
              <a:rPr lang="en-US" altLang="zh-CN" dirty="0" smtClean="0"/>
              <a:t>We want to try the direct DA optimization in collider, just as the community has done in light source</a:t>
            </a:r>
          </a:p>
          <a:p>
            <a:r>
              <a:rPr lang="en-US" altLang="zh-CN" dirty="0" smtClean="0"/>
              <a:t>Different </a:t>
            </a:r>
            <a:r>
              <a:rPr lang="en-US" altLang="zh-CN" dirty="0"/>
              <a:t>optimization algorithm </a:t>
            </a:r>
            <a:r>
              <a:rPr lang="en-US" altLang="zh-CN" dirty="0" smtClean="0"/>
              <a:t>is worth to be used</a:t>
            </a:r>
          </a:p>
          <a:p>
            <a:r>
              <a:rPr lang="en-US" altLang="zh-CN" dirty="0" smtClean="0"/>
              <a:t>SAD(http</a:t>
            </a:r>
            <a:r>
              <a:rPr lang="en-US" altLang="zh-CN" dirty="0"/>
              <a:t>://acc-physics.kek.jp/sad</a:t>
            </a:r>
            <a:r>
              <a:rPr lang="en-US" altLang="zh-CN" dirty="0" smtClean="0"/>
              <a:t>/) is used for the </a:t>
            </a:r>
            <a:r>
              <a:rPr lang="en-US" altLang="zh-CN" dirty="0"/>
              <a:t>DA determination. </a:t>
            </a:r>
            <a:r>
              <a:rPr lang="en-US" altLang="zh-CN" dirty="0" smtClean="0"/>
              <a:t>It is a parallel code, but </a:t>
            </a:r>
            <a:r>
              <a:rPr lang="en-US" altLang="zh-CN" dirty="0"/>
              <a:t>the </a:t>
            </a:r>
            <a:r>
              <a:rPr lang="en-US" altLang="zh-CN" dirty="0" smtClean="0"/>
              <a:t>scalability is not very good. A MPI-based </a:t>
            </a:r>
            <a:r>
              <a:rPr lang="en-US" altLang="zh-CN" dirty="0"/>
              <a:t>parallel code to call </a:t>
            </a:r>
            <a:r>
              <a:rPr lang="en-US" altLang="zh-CN" dirty="0" smtClean="0"/>
              <a:t>SAD will </a:t>
            </a:r>
            <a:r>
              <a:rPr lang="en-US" altLang="zh-CN" dirty="0"/>
              <a:t>be </a:t>
            </a:r>
            <a:r>
              <a:rPr lang="en-US" altLang="zh-CN" dirty="0" smtClean="0"/>
              <a:t>much more efficient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46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Differential Evolution Algorithm </a:t>
            </a:r>
            <a:r>
              <a:rPr lang="en-US" altLang="zh-CN" sz="3600" dirty="0" smtClean="0"/>
              <a:t>(single objective)</a:t>
            </a:r>
            <a:endParaRPr lang="zh-CN" altLang="en-US" sz="36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15" y="1413667"/>
            <a:ext cx="4341832" cy="5362162"/>
          </a:xfrm>
        </p:spPr>
      </p:pic>
      <p:sp>
        <p:nvSpPr>
          <p:cNvPr id="5" name="矩形 4"/>
          <p:cNvSpPr/>
          <p:nvPr/>
        </p:nvSpPr>
        <p:spPr>
          <a:xfrm>
            <a:off x="1572517" y="6406497"/>
            <a:ext cx="6561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http://www.hindawi.com/journals/ijap/2013/713680.fig.003.jpg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38200" y="1498182"/>
                <a:ext cx="6569389" cy="4168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“DE community” has been growing since the early DE years of 1994 – </a:t>
                </a:r>
                <a:r>
                  <a:rPr lang="en-US" altLang="zh-CN" sz="2000" dirty="0" smtClean="0"/>
                  <a:t>1996</a:t>
                </a: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DE is a very simple population based, stochastic function minimizer which is very powerful at the same </a:t>
                </a:r>
                <a:r>
                  <a:rPr lang="en-US" altLang="zh-CN" sz="2000" dirty="0" smtClean="0"/>
                  <a:t>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There </a:t>
                </a:r>
                <a:r>
                  <a:rPr lang="en-US" altLang="zh-CN" sz="2000" dirty="0"/>
                  <a:t>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few strategies, we choose ‘rand-to-best’. Attempts a balance between robustness and fast convergence</a:t>
                </a:r>
                <a:r>
                  <a:rPr lang="en-US" altLang="zh-CN" sz="20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𝐼𝑓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𝑟𝑎𝑛𝑑</m:t>
                                </m:r>
                                <m:d>
                                  <m:d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𝑂𝑡h𝑒𝑟𝑤𝑖𝑠𝑒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Different </a:t>
                </a:r>
                <a:r>
                  <a:rPr lang="en-US" altLang="zh-CN" sz="2000" dirty="0"/>
                  <a:t>problems often require different settings for NP, F and </a:t>
                </a:r>
                <a:r>
                  <a:rPr lang="en-US" altLang="zh-CN" sz="2000" dirty="0" smtClean="0"/>
                  <a:t>CR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98182"/>
                <a:ext cx="6569389" cy="4168962"/>
              </a:xfrm>
              <a:prstGeom prst="rect">
                <a:avLst/>
              </a:prstGeom>
              <a:blipFill rotWithShape="0">
                <a:blip r:embed="rId3"/>
                <a:stretch>
                  <a:fillRect l="-8078" t="-877" r="-186" b="-13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 6"/>
          <p:cNvSpPr/>
          <p:nvPr/>
        </p:nvSpPr>
        <p:spPr>
          <a:xfrm>
            <a:off x="8474681" y="3604187"/>
            <a:ext cx="2196790" cy="3456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4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Parallel Computation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15"/>
          <a:stretch/>
        </p:blipFill>
        <p:spPr>
          <a:xfrm>
            <a:off x="2360341" y="1371601"/>
            <a:ext cx="7471317" cy="52856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31335" y="1248179"/>
            <a:ext cx="415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Yongjun</a:t>
            </a:r>
            <a:r>
              <a:rPr lang="en-US" altLang="zh-CN" dirty="0" smtClean="0"/>
              <a:t> Li, “Multi-objective Dynamic Aperture Optimization for NSLS-II Ring”,  </a:t>
            </a:r>
            <a:r>
              <a:rPr lang="en-US" altLang="zh-CN" dirty="0"/>
              <a:t>IAS program on HEP Conference 2016, Hong Kong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57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</a:t>
            </a:r>
            <a:r>
              <a:rPr lang="zh-CN" altLang="en-US" dirty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PreCDR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altLang="zh-CN" kern="0" dirty="0" smtClean="0"/>
                  <a:t>Beam energy: 120GeV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altLang="zh-CN" kern="0" dirty="0"/>
                  <a:t>Circumference: 54 km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altLang="zh-CN" kern="0" dirty="0"/>
                  <a:t>SR power: 51.7 </a:t>
                </a:r>
                <a:r>
                  <a:rPr lang="en-US" altLang="zh-CN" kern="0" dirty="0" smtClean="0"/>
                  <a:t>MW/beam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altLang="zh-CN" kern="0" dirty="0" smtClean="0"/>
                  <a:t>8*arcs, 2*</a:t>
                </a:r>
                <a:r>
                  <a:rPr lang="en-US" altLang="zh-CN" kern="0" dirty="0" err="1" smtClean="0"/>
                  <a:t>Ips</a:t>
                </a:r>
                <a:endParaRPr lang="en-US" altLang="zh-CN" kern="0" dirty="0" smtClean="0"/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altLang="zh-CN" kern="0" dirty="0" smtClean="0"/>
                  <a:t>Luminosity: 2e34/IP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altLang="zh-CN" kern="0" dirty="0" smtClean="0">
                    <a:solidFill>
                      <a:srgbClr val="FF0000"/>
                    </a:solidFill>
                  </a:rPr>
                  <a:t>Emittance X/Y: 6.12/0.018 </a:t>
                </a:r>
                <a:r>
                  <a:rPr lang="en-US" altLang="zh-CN" kern="0" dirty="0" err="1" smtClean="0">
                    <a:solidFill>
                      <a:srgbClr val="FF0000"/>
                    </a:solidFill>
                  </a:rPr>
                  <a:t>nmrad</a:t>
                </a:r>
                <a:endParaRPr lang="en-US" altLang="zh-CN" kern="0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kern="0" dirty="0" smtClean="0">
                    <a:solidFill>
                      <a:srgbClr val="FF0000"/>
                    </a:solidFill>
                  </a:rPr>
                  <a:t>=0.8m/1.2mm 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altLang="zh-CN" dirty="0" smtClean="0">
                    <a:solidFill>
                      <a:srgbClr val="FF0000"/>
                    </a:solidFill>
                  </a:rPr>
                  <a:t>FODO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cell: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47.2m, 60/60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degrees </a:t>
                </a:r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Damping time: 78/78/39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turns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altLang="zh-CN" dirty="0" smtClean="0">
                    <a:solidFill>
                      <a:srgbClr val="FF0000"/>
                    </a:solidFill>
                  </a:rPr>
                  <a:t>Dynamic Aperture: 20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40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0.02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zh-CN" altLang="en-US" dirty="0"/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altLang="zh-CN" kern="0" dirty="0"/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altLang="zh-CN" kern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6" y="1612628"/>
            <a:ext cx="4718824" cy="431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64676</TotalTime>
  <Words>1114</Words>
  <Application>Microsoft Office PowerPoint</Application>
  <PresentationFormat>宽屏</PresentationFormat>
  <Paragraphs>174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宋体</vt:lpstr>
      <vt:lpstr>Arial</vt:lpstr>
      <vt:lpstr>Calibri</vt:lpstr>
      <vt:lpstr>Calibri Light</vt:lpstr>
      <vt:lpstr>Cambria Math</vt:lpstr>
      <vt:lpstr>Wingdings</vt:lpstr>
      <vt:lpstr>Office 主题</vt:lpstr>
      <vt:lpstr>Application of Differential Evolution Algorithm in Future Circular Colliders</vt:lpstr>
      <vt:lpstr>Outline</vt:lpstr>
      <vt:lpstr>Multi-objective genetic algorithm (MOGA)</vt:lpstr>
      <vt:lpstr>Different Algorithm</vt:lpstr>
      <vt:lpstr>Excitation</vt:lpstr>
      <vt:lpstr>Why we did the job?</vt:lpstr>
      <vt:lpstr>Differential Evolution Algorithm (single objective)</vt:lpstr>
      <vt:lpstr>Parallel Computation</vt:lpstr>
      <vt:lpstr>CEPC (PreCDR)</vt:lpstr>
      <vt:lpstr>Case of CEPC</vt:lpstr>
      <vt:lpstr>CEPC:  Dynamic Aperture Optimization</vt:lpstr>
      <vt:lpstr>CEPC: Dynamic Aperture Optimization (2)</vt:lpstr>
      <vt:lpstr>Multi-objective Optimization</vt:lpstr>
      <vt:lpstr>MODE:  Multi-Objective optimization by Differential Evolution</vt:lpstr>
      <vt:lpstr>Multi-Objective Optimization of CEPC</vt:lpstr>
      <vt:lpstr>Multi-Objective Optimization of CEPC</vt:lpstr>
      <vt:lpstr>Dynamic Aperture with Damping  </vt:lpstr>
      <vt:lpstr>PowerPoint 演示文稿</vt:lpstr>
      <vt:lpstr>Dynamic Aperture with Damping &amp; Fluctuation</vt:lpstr>
      <vt:lpstr>SuperKEKB:  dynamic aperture is a serious issue </vt:lpstr>
      <vt:lpstr>DA Optimization of LER</vt:lpstr>
      <vt:lpstr>LER: beam-beam and lattice nonlinearity</vt:lpstr>
      <vt:lpstr>LER: beam-beam and lattice nonlinearity</vt:lpstr>
      <vt:lpstr>LER: beam-beam and lattice nonlinearity</vt:lpstr>
      <vt:lpstr>Optimization of LER</vt:lpstr>
      <vt:lpstr>Optimization of LER (2)</vt:lpstr>
      <vt:lpstr>Optimization of LER (3) Suppression of skew sextupole resonance</vt:lpstr>
      <vt:lpstr>Speed-up Method</vt:lpstr>
      <vt:lpstr>Summary</vt:lpstr>
      <vt:lpstr>Backup- 2016-05-19, update of CEPC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Differential Evolution Algorithm in Future Circular Colliders</dc:title>
  <dc:creator>unknown</dc:creator>
  <cp:lastModifiedBy>unknown</cp:lastModifiedBy>
  <cp:revision>289</cp:revision>
  <dcterms:created xsi:type="dcterms:W3CDTF">2016-03-22T12:28:10Z</dcterms:created>
  <dcterms:modified xsi:type="dcterms:W3CDTF">2016-05-19T09:42:54Z</dcterms:modified>
</cp:coreProperties>
</file>