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75" r:id="rId2"/>
    <p:sldId id="258" r:id="rId3"/>
    <p:sldId id="265" r:id="rId4"/>
    <p:sldId id="266" r:id="rId5"/>
    <p:sldId id="273" r:id="rId6"/>
    <p:sldId id="274" r:id="rId7"/>
    <p:sldId id="280" r:id="rId8"/>
    <p:sldId id="278" r:id="rId9"/>
    <p:sldId id="279" r:id="rId10"/>
    <p:sldId id="271" r:id="rId11"/>
    <p:sldId id="272" r:id="rId12"/>
    <p:sldId id="276" r:id="rId13"/>
    <p:sldId id="277" r:id="rId14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BE1262-5D89-4AB0-AF95-ECCD8BD297FA}" type="datetimeFigureOut">
              <a:rPr lang="zh-CN" altLang="en-US" smtClean="0"/>
              <a:pPr/>
              <a:t>2016/5/30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214E8C-5F0F-4212-B69C-79E32E6A3A4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111358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214E8C-5F0F-4212-B69C-79E32E6A3A4A}" type="slidenum">
              <a:rPr lang="zh-CN" altLang="en-US" smtClean="0"/>
              <a:pPr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598504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7DDAB-47B9-4EE0-A8F1-3097DD46B154}" type="datetimeFigureOut">
              <a:rPr lang="zh-CN" altLang="en-US" smtClean="0"/>
              <a:pPr/>
              <a:t>2016/5/30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E066F-DE8D-4967-8492-5529F36D064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079317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7DDAB-47B9-4EE0-A8F1-3097DD46B154}" type="datetimeFigureOut">
              <a:rPr lang="zh-CN" altLang="en-US" smtClean="0"/>
              <a:pPr/>
              <a:t>2016/5/30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E066F-DE8D-4967-8492-5529F36D064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384113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7DDAB-47B9-4EE0-A8F1-3097DD46B154}" type="datetimeFigureOut">
              <a:rPr lang="zh-CN" altLang="en-US" smtClean="0"/>
              <a:pPr/>
              <a:t>2016/5/30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E066F-DE8D-4967-8492-5529F36D064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51505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7DDAB-47B9-4EE0-A8F1-3097DD46B154}" type="datetimeFigureOut">
              <a:rPr lang="zh-CN" altLang="en-US" smtClean="0"/>
              <a:pPr/>
              <a:t>2016/5/30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E066F-DE8D-4967-8492-5529F36D064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234681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7DDAB-47B9-4EE0-A8F1-3097DD46B154}" type="datetimeFigureOut">
              <a:rPr lang="zh-CN" altLang="en-US" smtClean="0"/>
              <a:pPr/>
              <a:t>2016/5/30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E066F-DE8D-4967-8492-5529F36D064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447914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7DDAB-47B9-4EE0-A8F1-3097DD46B154}" type="datetimeFigureOut">
              <a:rPr lang="zh-CN" altLang="en-US" smtClean="0"/>
              <a:pPr/>
              <a:t>2016/5/30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E066F-DE8D-4967-8492-5529F36D064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228402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7DDAB-47B9-4EE0-A8F1-3097DD46B154}" type="datetimeFigureOut">
              <a:rPr lang="zh-CN" altLang="en-US" smtClean="0"/>
              <a:pPr/>
              <a:t>2016/5/30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E066F-DE8D-4967-8492-5529F36D064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743082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7DDAB-47B9-4EE0-A8F1-3097DD46B154}" type="datetimeFigureOut">
              <a:rPr lang="zh-CN" altLang="en-US" smtClean="0"/>
              <a:pPr/>
              <a:t>2016/5/30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E066F-DE8D-4967-8492-5529F36D064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902823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7DDAB-47B9-4EE0-A8F1-3097DD46B154}" type="datetimeFigureOut">
              <a:rPr lang="zh-CN" altLang="en-US" smtClean="0"/>
              <a:pPr/>
              <a:t>2016/5/30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E066F-DE8D-4967-8492-5529F36D064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034808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7DDAB-47B9-4EE0-A8F1-3097DD46B154}" type="datetimeFigureOut">
              <a:rPr lang="zh-CN" altLang="en-US" smtClean="0"/>
              <a:pPr/>
              <a:t>2016/5/30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E066F-DE8D-4967-8492-5529F36D064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46147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7DDAB-47B9-4EE0-A8F1-3097DD46B154}" type="datetimeFigureOut">
              <a:rPr lang="zh-CN" altLang="en-US" smtClean="0"/>
              <a:pPr/>
              <a:t>2016/5/30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E066F-DE8D-4967-8492-5529F36D064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497190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17DDAB-47B9-4EE0-A8F1-3097DD46B154}" type="datetimeFigureOut">
              <a:rPr lang="zh-CN" altLang="en-US" smtClean="0"/>
              <a:pPr/>
              <a:t>2016/5/30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FE066F-DE8D-4967-8492-5529F36D064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693470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b="1" dirty="0" smtClean="0">
                <a:solidFill>
                  <a:srgbClr val="0070C0"/>
                </a:solidFill>
              </a:rPr>
              <a:t>CEPC Booster </a:t>
            </a:r>
            <a:r>
              <a:rPr lang="zh-CN" altLang="en-US" b="1" dirty="0" smtClean="0">
                <a:solidFill>
                  <a:srgbClr val="0070C0"/>
                </a:solidFill>
              </a:rPr>
              <a:t>研究进展</a:t>
            </a:r>
            <a:endParaRPr lang="zh-CN" altLang="en-US" b="1" dirty="0">
              <a:solidFill>
                <a:srgbClr val="0070C0"/>
              </a:solidFill>
            </a:endParaRPr>
          </a:p>
        </p:txBody>
      </p:sp>
      <p:sp>
        <p:nvSpPr>
          <p:cNvPr id="5" name="副标题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CN" altLang="en-US" b="1" dirty="0" smtClean="0">
                <a:solidFill>
                  <a:srgbClr val="FF0000"/>
                </a:solidFill>
              </a:rPr>
              <a:t>魏源源 张闯 崔小昊 边天剑</a:t>
            </a:r>
            <a:endParaRPr lang="en-US" altLang="zh-CN" b="1" dirty="0" smtClean="0">
              <a:solidFill>
                <a:srgbClr val="FF0000"/>
              </a:solidFill>
            </a:endParaRPr>
          </a:p>
          <a:p>
            <a:r>
              <a:rPr lang="en-US" altLang="zh-CN" b="1" dirty="0" smtClean="0">
                <a:solidFill>
                  <a:srgbClr val="FF0000"/>
                </a:solidFill>
              </a:rPr>
              <a:t>2016</a:t>
            </a:r>
            <a:r>
              <a:rPr lang="zh-CN" altLang="en-US" b="1" dirty="0" smtClean="0">
                <a:solidFill>
                  <a:srgbClr val="FF0000"/>
                </a:solidFill>
              </a:rPr>
              <a:t>年</a:t>
            </a:r>
            <a:r>
              <a:rPr lang="en-US" altLang="zh-CN" b="1" dirty="0" smtClean="0">
                <a:solidFill>
                  <a:srgbClr val="FF0000"/>
                </a:solidFill>
              </a:rPr>
              <a:t>5</a:t>
            </a:r>
            <a:r>
              <a:rPr lang="zh-CN" altLang="en-US" b="1" dirty="0" smtClean="0">
                <a:solidFill>
                  <a:srgbClr val="FF0000"/>
                </a:solidFill>
              </a:rPr>
              <a:t>月</a:t>
            </a:r>
            <a:r>
              <a:rPr lang="en-US" altLang="zh-CN" b="1" dirty="0" smtClean="0">
                <a:solidFill>
                  <a:srgbClr val="FF0000"/>
                </a:solidFill>
              </a:rPr>
              <a:t>20</a:t>
            </a:r>
            <a:r>
              <a:rPr lang="zh-CN" altLang="en-US" b="1" dirty="0" smtClean="0">
                <a:solidFill>
                  <a:srgbClr val="FF0000"/>
                </a:solidFill>
              </a:rPr>
              <a:t>日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3438511" y="1552928"/>
          <a:ext cx="4714908" cy="1010962"/>
        </p:xfrm>
        <a:graphic>
          <a:graphicData uri="http://schemas.openxmlformats.org/drawingml/2006/table">
            <a:tbl>
              <a:tblPr firstRow="1" bandRow="1">
                <a:tableStyleId>{E8034E78-7F5D-4C2E-B375-FC64B27BC917}</a:tableStyleId>
              </a:tblPr>
              <a:tblGrid>
                <a:gridCol w="4714908"/>
              </a:tblGrid>
              <a:tr h="101096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baseline="0" dirty="0" smtClean="0">
                          <a:solidFill>
                            <a:schemeClr val="tx1"/>
                          </a:solidFill>
                        </a:rPr>
                        <a:t>Dipole magnets             </a:t>
                      </a:r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〈ΔB/B〉  &lt; 2×10</a:t>
                      </a:r>
                      <a:r>
                        <a:rPr lang="en-US" altLang="zh-CN" baseline="30000" dirty="0" smtClean="0">
                          <a:solidFill>
                            <a:schemeClr val="tx1"/>
                          </a:solidFill>
                        </a:rPr>
                        <a:t>-3</a:t>
                      </a:r>
                      <a:endParaRPr lang="en-US" altLang="zh-CN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err="1" smtClean="0">
                          <a:solidFill>
                            <a:schemeClr val="tx1"/>
                          </a:solidFill>
                        </a:rPr>
                        <a:t>Quadrupole</a:t>
                      </a:r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 magnets   〈ΔK/K〉  &lt; 5×10</a:t>
                      </a:r>
                      <a:r>
                        <a:rPr lang="en-US" altLang="zh-CN" baseline="30000" dirty="0" smtClean="0">
                          <a:solidFill>
                            <a:schemeClr val="tx1"/>
                          </a:solidFill>
                        </a:rPr>
                        <a:t>-4</a:t>
                      </a:r>
                      <a:endParaRPr lang="zh-CN" altLang="en-US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标题 1"/>
          <p:cNvSpPr txBox="1">
            <a:spLocks/>
          </p:cNvSpPr>
          <p:nvPr/>
        </p:nvSpPr>
        <p:spPr>
          <a:xfrm>
            <a:off x="3476160" y="747747"/>
            <a:ext cx="4186238" cy="5825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Booster Magnet</a:t>
            </a:r>
            <a:r>
              <a:rPr kumimoji="0" lang="en-US" altLang="zh-CN" sz="28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Field </a:t>
            </a:r>
            <a:r>
              <a:rPr lang="en-US" altLang="zh-CN" sz="2800" b="1" dirty="0" smtClean="0">
                <a:latin typeface="+mj-lt"/>
                <a:ea typeface="+mj-ea"/>
                <a:cs typeface="+mj-cs"/>
              </a:rPr>
              <a:t>errors</a:t>
            </a:r>
            <a:endParaRPr kumimoji="0" lang="zh-CN" altLang="en-US" sz="2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6" name="内容占位符 3"/>
          <p:cNvGraphicFramePr>
            <a:graphicFrameLocks/>
          </p:cNvGraphicFramePr>
          <p:nvPr/>
        </p:nvGraphicFramePr>
        <p:xfrm>
          <a:off x="2303813" y="3676710"/>
          <a:ext cx="7398326" cy="17773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92255"/>
                <a:gridCol w="1706907"/>
                <a:gridCol w="1849582"/>
                <a:gridCol w="1849582"/>
              </a:tblGrid>
              <a:tr h="613064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Component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〈y〉</a:t>
                      </a:r>
                    </a:p>
                    <a:p>
                      <a:pPr algn="ctr"/>
                      <a:r>
                        <a:rPr lang="en-US" altLang="zh-CN" dirty="0" smtClean="0"/>
                        <a:t>(mm)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〈x〉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(mm)</a:t>
                      </a:r>
                      <a:endParaRPr lang="zh-CN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〈tilt〉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 (</a:t>
                      </a:r>
                      <a:r>
                        <a:rPr lang="en-US" altLang="zh-CN" dirty="0" err="1" smtClean="0"/>
                        <a:t>mrad</a:t>
                      </a:r>
                      <a:r>
                        <a:rPr lang="en-US" altLang="zh-CN" dirty="0" smtClean="0"/>
                        <a:t>)</a:t>
                      </a:r>
                      <a:endParaRPr lang="zh-CN" altLang="en-US" dirty="0" smtClean="0"/>
                    </a:p>
                  </a:txBody>
                  <a:tcPr/>
                </a:tc>
              </a:tr>
              <a:tr h="524185">
                <a:tc>
                  <a:txBody>
                    <a:bodyPr/>
                    <a:lstStyle/>
                    <a:p>
                      <a:r>
                        <a:rPr lang="en-US" altLang="zh-CN" sz="2400" dirty="0" smtClean="0"/>
                        <a:t>Dipole </a:t>
                      </a:r>
                      <a:endParaRPr lang="zh-CN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2400" dirty="0" smtClean="0"/>
                        <a:t>±0.2</a:t>
                      </a:r>
                      <a:endParaRPr lang="zh-CN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2400" dirty="0" smtClean="0"/>
                        <a:t>±0.3</a:t>
                      </a:r>
                      <a:endParaRPr lang="zh-CN" altLang="en-US" sz="2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2400" dirty="0" smtClean="0"/>
                        <a:t>±0.1</a:t>
                      </a:r>
                      <a:endParaRPr lang="zh-CN" altLang="en-US" sz="2400" dirty="0" smtClean="0"/>
                    </a:p>
                  </a:txBody>
                  <a:tcPr/>
                </a:tc>
              </a:tr>
              <a:tr h="613064">
                <a:tc>
                  <a:txBody>
                    <a:bodyPr/>
                    <a:lstStyle/>
                    <a:p>
                      <a:r>
                        <a:rPr lang="en-US" altLang="zh-CN" sz="2400" dirty="0" err="1" smtClean="0"/>
                        <a:t>Quadrupole</a:t>
                      </a:r>
                      <a:r>
                        <a:rPr lang="en-US" altLang="zh-CN" sz="2400" dirty="0" smtClean="0"/>
                        <a:t> </a:t>
                      </a:r>
                      <a:endParaRPr lang="zh-CN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2400" dirty="0" smtClean="0"/>
                        <a:t>±0.1</a:t>
                      </a:r>
                      <a:endParaRPr lang="zh-CN" altLang="en-US" sz="2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2400" dirty="0" smtClean="0"/>
                        <a:t>±0.1</a:t>
                      </a:r>
                      <a:endParaRPr lang="zh-CN" altLang="en-US" sz="2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2400" dirty="0" smtClean="0"/>
                        <a:t>±0.1</a:t>
                      </a:r>
                      <a:endParaRPr lang="zh-CN" altLang="en-US" sz="2400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标题 1"/>
          <p:cNvSpPr txBox="1">
            <a:spLocks/>
          </p:cNvSpPr>
          <p:nvPr/>
        </p:nvSpPr>
        <p:spPr>
          <a:xfrm>
            <a:off x="2491464" y="2684260"/>
            <a:ext cx="6447501" cy="1320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kumimoji="0" lang="en-US" altLang="zh-CN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Alignment</a:t>
            </a:r>
            <a:r>
              <a:rPr kumimoji="0" lang="en-US" altLang="zh-CN" sz="2800" b="0" i="0" u="none" strike="noStrike" kern="1200" cap="none" spc="0" normalizeH="0" noProof="0" dirty="0" smtClean="0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parameters</a:t>
            </a:r>
            <a:endParaRPr kumimoji="0" lang="zh-CN" altLang="en-US" sz="2800" b="0" i="0" u="none" strike="noStrike" kern="1200" cap="none" spc="0" normalizeH="0" baseline="0" noProof="0" dirty="0">
              <a:ln>
                <a:noFill/>
              </a:ln>
              <a:solidFill>
                <a:schemeClr val="accent4"/>
              </a:solidFill>
              <a:effectLst/>
              <a:uLnTx/>
              <a:uFillTx/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>
            <a:graphicFrameLocks noGrp="1"/>
          </p:cNvGraphicFramePr>
          <p:nvPr/>
        </p:nvGraphicFramePr>
        <p:xfrm>
          <a:off x="3094127" y="1018540"/>
          <a:ext cx="6584262" cy="2560320"/>
        </p:xfrm>
        <a:graphic>
          <a:graphicData uri="http://schemas.openxmlformats.org/drawingml/2006/table">
            <a:tbl>
              <a:tblPr firstRow="1" bandRow="1">
                <a:tableStyleId>{E8034E78-7F5D-4C2E-B375-FC64B27BC917}</a:tableStyleId>
              </a:tblPr>
              <a:tblGrid>
                <a:gridCol w="6584262"/>
              </a:tblGrid>
              <a:tr h="255593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baseline="0" dirty="0" smtClean="0">
                          <a:solidFill>
                            <a:schemeClr val="tx1"/>
                          </a:solidFill>
                        </a:rPr>
                        <a:t>  </a:t>
                      </a:r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Field                     </a:t>
                      </a:r>
                      <a:r>
                        <a:rPr lang="en-US" altLang="zh-CN" baseline="0" dirty="0" smtClean="0">
                          <a:solidFill>
                            <a:schemeClr val="tx1"/>
                          </a:solidFill>
                        </a:rPr>
                        <a:t>Dipole magnets        </a:t>
                      </a:r>
                      <a:r>
                        <a:rPr lang="en-US" altLang="zh-CN" baseline="0" dirty="0" err="1" smtClean="0">
                          <a:solidFill>
                            <a:schemeClr val="tx1"/>
                          </a:solidFill>
                        </a:rPr>
                        <a:t>Quadrupole</a:t>
                      </a:r>
                      <a:r>
                        <a:rPr lang="en-US" altLang="zh-CN" baseline="0" dirty="0" smtClean="0">
                          <a:solidFill>
                            <a:schemeClr val="tx1"/>
                          </a:solidFill>
                        </a:rPr>
                        <a:t>       </a:t>
                      </a:r>
                      <a:r>
                        <a:rPr lang="en-US" altLang="zh-CN" baseline="0" dirty="0" err="1" smtClean="0">
                          <a:solidFill>
                            <a:schemeClr val="tx1"/>
                          </a:solidFill>
                        </a:rPr>
                        <a:t>Sextupole</a:t>
                      </a:r>
                      <a:endParaRPr lang="en-US" altLang="zh-CN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baseline="0" dirty="0" smtClean="0">
                          <a:solidFill>
                            <a:schemeClr val="tx1"/>
                          </a:solidFill>
                        </a:rPr>
                        <a:t> Component       |</a:t>
                      </a:r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ΔB/B|</a:t>
                      </a:r>
                      <a:r>
                        <a:rPr lang="en-US" altLang="zh-CN" baseline="-25000" dirty="0" smtClean="0">
                          <a:solidFill>
                            <a:schemeClr val="tx1"/>
                          </a:solidFill>
                        </a:rPr>
                        <a:t>59mm</a:t>
                      </a:r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               </a:t>
                      </a:r>
                      <a:r>
                        <a:rPr lang="en-US" altLang="zh-CN" baseline="0" dirty="0" smtClean="0">
                          <a:solidFill>
                            <a:schemeClr val="tx1"/>
                          </a:solidFill>
                        </a:rPr>
                        <a:t>|</a:t>
                      </a:r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ΔG/G|</a:t>
                      </a:r>
                      <a:r>
                        <a:rPr lang="en-US" altLang="zh-CN" baseline="-25000" dirty="0" smtClean="0">
                          <a:solidFill>
                            <a:schemeClr val="tx1"/>
                          </a:solidFill>
                        </a:rPr>
                        <a:t>59mm</a:t>
                      </a:r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       </a:t>
                      </a:r>
                      <a:r>
                        <a:rPr lang="en-US" altLang="zh-CN" baseline="0" dirty="0" smtClean="0">
                          <a:solidFill>
                            <a:schemeClr val="tx1"/>
                          </a:solidFill>
                        </a:rPr>
                        <a:t>|</a:t>
                      </a:r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ΔK’/K|</a:t>
                      </a:r>
                      <a:r>
                        <a:rPr lang="en-US" altLang="zh-CN" baseline="-25000" dirty="0" smtClean="0">
                          <a:solidFill>
                            <a:schemeClr val="tx1"/>
                          </a:solidFill>
                        </a:rPr>
                        <a:t>59mm</a:t>
                      </a:r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zh-CN" altLang="en-US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baseline="0" dirty="0" smtClean="0">
                          <a:solidFill>
                            <a:schemeClr val="tx1"/>
                          </a:solidFill>
                        </a:rPr>
                        <a:t>                                                                                                     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baseline="0" dirty="0" err="1" smtClean="0">
                          <a:solidFill>
                            <a:schemeClr val="tx1"/>
                          </a:solidFill>
                        </a:rPr>
                        <a:t>Quadrupole</a:t>
                      </a:r>
                      <a:r>
                        <a:rPr lang="en-US" altLang="zh-CN" baseline="0" dirty="0" smtClean="0">
                          <a:solidFill>
                            <a:schemeClr val="tx1"/>
                          </a:solidFill>
                        </a:rPr>
                        <a:t>      3×10</a:t>
                      </a:r>
                      <a:r>
                        <a:rPr lang="en-US" altLang="zh-CN" baseline="30000" dirty="0" smtClean="0">
                          <a:solidFill>
                            <a:schemeClr val="tx1"/>
                          </a:solidFill>
                        </a:rPr>
                        <a:t>-4                                      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baseline="0" dirty="0" err="1" smtClean="0">
                          <a:solidFill>
                            <a:schemeClr val="tx1"/>
                          </a:solidFill>
                        </a:rPr>
                        <a:t>Sextupole</a:t>
                      </a:r>
                      <a:r>
                        <a:rPr lang="en-US" altLang="zh-CN" baseline="0" dirty="0" smtClean="0">
                          <a:solidFill>
                            <a:schemeClr val="tx1"/>
                          </a:solidFill>
                        </a:rPr>
                        <a:t>          2×10</a:t>
                      </a:r>
                      <a:r>
                        <a:rPr lang="en-US" altLang="zh-CN" baseline="30000" dirty="0" smtClean="0">
                          <a:solidFill>
                            <a:schemeClr val="tx1"/>
                          </a:solidFill>
                        </a:rPr>
                        <a:t>-4                                       </a:t>
                      </a:r>
                      <a:r>
                        <a:rPr lang="en-US" altLang="zh-CN" baseline="0" dirty="0" smtClean="0">
                          <a:solidFill>
                            <a:schemeClr val="tx1"/>
                          </a:solidFill>
                        </a:rPr>
                        <a:t>6×10</a:t>
                      </a:r>
                      <a:r>
                        <a:rPr lang="en-US" altLang="zh-CN" baseline="30000" dirty="0" smtClean="0">
                          <a:solidFill>
                            <a:schemeClr val="tx1"/>
                          </a:solidFill>
                        </a:rPr>
                        <a:t>-4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baseline="0" dirty="0" err="1" smtClean="0">
                          <a:solidFill>
                            <a:schemeClr val="tx1"/>
                          </a:solidFill>
                        </a:rPr>
                        <a:t>Octupole</a:t>
                      </a:r>
                      <a:r>
                        <a:rPr lang="en-US" altLang="zh-CN" baseline="0" dirty="0" smtClean="0">
                          <a:solidFill>
                            <a:schemeClr val="tx1"/>
                          </a:solidFill>
                        </a:rPr>
                        <a:t>           7×10</a:t>
                      </a:r>
                      <a:r>
                        <a:rPr lang="en-US" altLang="zh-CN" baseline="30000" dirty="0" smtClean="0">
                          <a:solidFill>
                            <a:schemeClr val="tx1"/>
                          </a:solidFill>
                        </a:rPr>
                        <a:t>-5                                       </a:t>
                      </a:r>
                      <a:r>
                        <a:rPr lang="en-US" altLang="zh-CN" baseline="0" dirty="0" smtClean="0">
                          <a:solidFill>
                            <a:schemeClr val="tx1"/>
                          </a:solidFill>
                        </a:rPr>
                        <a:t>5×10</a:t>
                      </a:r>
                      <a:r>
                        <a:rPr lang="en-US" altLang="zh-CN" baseline="30000" dirty="0" smtClean="0">
                          <a:solidFill>
                            <a:schemeClr val="tx1"/>
                          </a:solidFill>
                        </a:rPr>
                        <a:t>-4                            </a:t>
                      </a:r>
                      <a:r>
                        <a:rPr lang="en-US" altLang="zh-CN" baseline="0" dirty="0" smtClean="0">
                          <a:solidFill>
                            <a:schemeClr val="tx1"/>
                          </a:solidFill>
                        </a:rPr>
                        <a:t>1.7×10</a:t>
                      </a:r>
                      <a:r>
                        <a:rPr lang="en-US" altLang="zh-CN" baseline="30000" dirty="0" smtClean="0">
                          <a:solidFill>
                            <a:schemeClr val="tx1"/>
                          </a:solidFill>
                        </a:rPr>
                        <a:t>-3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baseline="0" dirty="0" err="1" smtClean="0">
                          <a:solidFill>
                            <a:schemeClr val="tx1"/>
                          </a:solidFill>
                        </a:rPr>
                        <a:t>Decapole</a:t>
                      </a:r>
                      <a:r>
                        <a:rPr lang="en-US" altLang="zh-CN" baseline="0" dirty="0" smtClean="0">
                          <a:solidFill>
                            <a:schemeClr val="tx1"/>
                          </a:solidFill>
                        </a:rPr>
                        <a:t>          1.3×10</a:t>
                      </a:r>
                      <a:r>
                        <a:rPr lang="en-US" altLang="zh-CN" baseline="30000" dirty="0" smtClean="0">
                          <a:solidFill>
                            <a:schemeClr val="tx1"/>
                          </a:solidFill>
                        </a:rPr>
                        <a:t>-4                                   </a:t>
                      </a:r>
                      <a:r>
                        <a:rPr lang="en-US" altLang="zh-CN" baseline="0" dirty="0" smtClean="0">
                          <a:solidFill>
                            <a:schemeClr val="tx1"/>
                          </a:solidFill>
                        </a:rPr>
                        <a:t>6.9×10</a:t>
                      </a:r>
                      <a:r>
                        <a:rPr lang="en-US" altLang="zh-CN" baseline="30000" dirty="0" smtClean="0">
                          <a:solidFill>
                            <a:schemeClr val="tx1"/>
                          </a:solidFill>
                        </a:rPr>
                        <a:t>-4                       </a:t>
                      </a:r>
                      <a:r>
                        <a:rPr lang="en-US" altLang="zh-CN" baseline="0" dirty="0" smtClean="0">
                          <a:solidFill>
                            <a:schemeClr val="tx1"/>
                          </a:solidFill>
                        </a:rPr>
                        <a:t>3.4×10</a:t>
                      </a:r>
                      <a:r>
                        <a:rPr lang="en-US" altLang="zh-CN" baseline="30000" dirty="0" smtClean="0">
                          <a:solidFill>
                            <a:schemeClr val="tx1"/>
                          </a:solidFill>
                        </a:rPr>
                        <a:t>-3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baseline="0" dirty="0" err="1" smtClean="0">
                          <a:solidFill>
                            <a:schemeClr val="tx1"/>
                          </a:solidFill>
                        </a:rPr>
                        <a:t>Dodecapole</a:t>
                      </a:r>
                      <a:r>
                        <a:rPr lang="en-US" altLang="zh-CN" baseline="0" dirty="0" smtClean="0">
                          <a:solidFill>
                            <a:schemeClr val="tx1"/>
                          </a:solidFill>
                        </a:rPr>
                        <a:t>      1.4×10</a:t>
                      </a:r>
                      <a:r>
                        <a:rPr lang="en-US" altLang="zh-CN" baseline="30000" dirty="0" smtClean="0">
                          <a:solidFill>
                            <a:schemeClr val="tx1"/>
                          </a:solidFill>
                        </a:rPr>
                        <a:t>-4                                  </a:t>
                      </a:r>
                      <a:r>
                        <a:rPr lang="en-US" altLang="zh-CN" baseline="0" dirty="0" smtClean="0">
                          <a:solidFill>
                            <a:schemeClr val="tx1"/>
                          </a:solidFill>
                        </a:rPr>
                        <a:t>1.0×10</a:t>
                      </a:r>
                      <a:r>
                        <a:rPr lang="en-US" altLang="zh-CN" baseline="30000" dirty="0" smtClean="0">
                          <a:solidFill>
                            <a:schemeClr val="tx1"/>
                          </a:solidFill>
                        </a:rPr>
                        <a:t>-3                       </a:t>
                      </a:r>
                      <a:r>
                        <a:rPr lang="en-US" altLang="zh-CN" baseline="0" dirty="0" smtClean="0">
                          <a:solidFill>
                            <a:schemeClr val="tx1"/>
                          </a:solidFill>
                        </a:rPr>
                        <a:t>6.5×10</a:t>
                      </a:r>
                      <a:r>
                        <a:rPr lang="en-US" altLang="zh-CN" baseline="30000" dirty="0" smtClean="0">
                          <a:solidFill>
                            <a:schemeClr val="tx1"/>
                          </a:solidFill>
                        </a:rPr>
                        <a:t>-3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18-pole                                                                                      </a:t>
                      </a:r>
                      <a:r>
                        <a:rPr lang="en-US" altLang="zh-CN" baseline="0" dirty="0" smtClean="0">
                          <a:solidFill>
                            <a:schemeClr val="tx1"/>
                          </a:solidFill>
                        </a:rPr>
                        <a:t>1.6×10</a:t>
                      </a:r>
                      <a:r>
                        <a:rPr lang="en-US" altLang="zh-CN" baseline="30000" dirty="0" smtClean="0">
                          <a:solidFill>
                            <a:schemeClr val="tx1"/>
                          </a:solidFill>
                        </a:rPr>
                        <a:t>-2 </a:t>
                      </a:r>
                      <a:endParaRPr lang="zh-CN" altLang="en-US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" name="表格 2"/>
          <p:cNvGraphicFramePr>
            <a:graphicFrameLocks noGrp="1"/>
          </p:cNvGraphicFramePr>
          <p:nvPr/>
        </p:nvGraphicFramePr>
        <p:xfrm>
          <a:off x="3056522" y="4465121"/>
          <a:ext cx="6584262" cy="1805050"/>
        </p:xfrm>
        <a:graphic>
          <a:graphicData uri="http://schemas.openxmlformats.org/drawingml/2006/table">
            <a:tbl>
              <a:tblPr firstRow="1" bandRow="1">
                <a:tableStyleId>{E8034E78-7F5D-4C2E-B375-FC64B27BC917}</a:tableStyleId>
              </a:tblPr>
              <a:tblGrid>
                <a:gridCol w="6584262"/>
              </a:tblGrid>
              <a:tr h="18050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baseline="0" dirty="0" smtClean="0">
                          <a:solidFill>
                            <a:schemeClr val="tx1"/>
                          </a:solidFill>
                        </a:rPr>
                        <a:t>  </a:t>
                      </a:r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Field                     </a:t>
                      </a:r>
                      <a:r>
                        <a:rPr lang="en-US" altLang="zh-CN" baseline="0" dirty="0" smtClean="0">
                          <a:solidFill>
                            <a:schemeClr val="tx1"/>
                          </a:solidFill>
                        </a:rPr>
                        <a:t>Dipole magnets        </a:t>
                      </a:r>
                      <a:r>
                        <a:rPr lang="en-US" altLang="zh-CN" baseline="0" dirty="0" err="1" smtClean="0">
                          <a:solidFill>
                            <a:schemeClr val="tx1"/>
                          </a:solidFill>
                        </a:rPr>
                        <a:t>Quadrupole</a:t>
                      </a:r>
                      <a:r>
                        <a:rPr lang="en-US" altLang="zh-CN" baseline="0" dirty="0" smtClean="0">
                          <a:solidFill>
                            <a:schemeClr val="tx1"/>
                          </a:solidFill>
                        </a:rPr>
                        <a:t>       </a:t>
                      </a:r>
                      <a:r>
                        <a:rPr lang="en-US" altLang="zh-CN" baseline="0" dirty="0" err="1" smtClean="0">
                          <a:solidFill>
                            <a:schemeClr val="tx1"/>
                          </a:solidFill>
                        </a:rPr>
                        <a:t>Sextupole</a:t>
                      </a:r>
                      <a:endParaRPr lang="en-US" altLang="zh-CN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baseline="0" dirty="0" smtClean="0">
                          <a:solidFill>
                            <a:schemeClr val="tx1"/>
                          </a:solidFill>
                        </a:rPr>
                        <a:t> Component       |</a:t>
                      </a:r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ΔB/B|</a:t>
                      </a:r>
                      <a:r>
                        <a:rPr lang="en-US" altLang="zh-CN" baseline="-25000" dirty="0" smtClean="0">
                          <a:solidFill>
                            <a:schemeClr val="tx1"/>
                          </a:solidFill>
                        </a:rPr>
                        <a:t>59mm</a:t>
                      </a:r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               </a:t>
                      </a:r>
                      <a:r>
                        <a:rPr lang="en-US" altLang="zh-CN" baseline="0" dirty="0" smtClean="0">
                          <a:solidFill>
                            <a:schemeClr val="tx1"/>
                          </a:solidFill>
                        </a:rPr>
                        <a:t>|</a:t>
                      </a:r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ΔG/G|</a:t>
                      </a:r>
                      <a:r>
                        <a:rPr lang="en-US" altLang="zh-CN" baseline="-25000" dirty="0" smtClean="0">
                          <a:solidFill>
                            <a:schemeClr val="tx1"/>
                          </a:solidFill>
                        </a:rPr>
                        <a:t>59mm</a:t>
                      </a:r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       </a:t>
                      </a:r>
                      <a:r>
                        <a:rPr lang="en-US" altLang="zh-CN" baseline="0" dirty="0" smtClean="0">
                          <a:solidFill>
                            <a:schemeClr val="tx1"/>
                          </a:solidFill>
                        </a:rPr>
                        <a:t>|</a:t>
                      </a:r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ΔK’/K|</a:t>
                      </a:r>
                      <a:r>
                        <a:rPr lang="en-US" altLang="zh-CN" baseline="-25000" dirty="0" smtClean="0">
                          <a:solidFill>
                            <a:schemeClr val="tx1"/>
                          </a:solidFill>
                        </a:rPr>
                        <a:t>59mm</a:t>
                      </a:r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zh-CN" altLang="en-US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baseline="0" dirty="0" smtClean="0">
                          <a:solidFill>
                            <a:schemeClr val="tx1"/>
                          </a:solidFill>
                        </a:rPr>
                        <a:t>                                                                                                     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baseline="0" dirty="0" err="1" smtClean="0">
                          <a:solidFill>
                            <a:schemeClr val="tx1"/>
                          </a:solidFill>
                        </a:rPr>
                        <a:t>Quadrupole</a:t>
                      </a:r>
                      <a:r>
                        <a:rPr lang="en-US" altLang="zh-CN" baseline="0" dirty="0" smtClean="0">
                          <a:solidFill>
                            <a:schemeClr val="tx1"/>
                          </a:solidFill>
                        </a:rPr>
                        <a:t>      2×10</a:t>
                      </a:r>
                      <a:r>
                        <a:rPr lang="en-US" altLang="zh-CN" baseline="30000" dirty="0" smtClean="0">
                          <a:solidFill>
                            <a:schemeClr val="tx1"/>
                          </a:solidFill>
                        </a:rPr>
                        <a:t>-4                                      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baseline="0" dirty="0" err="1" smtClean="0">
                          <a:solidFill>
                            <a:schemeClr val="tx1"/>
                          </a:solidFill>
                        </a:rPr>
                        <a:t>Sextupole</a:t>
                      </a:r>
                      <a:r>
                        <a:rPr lang="en-US" altLang="zh-CN" baseline="0" dirty="0" smtClean="0">
                          <a:solidFill>
                            <a:schemeClr val="tx1"/>
                          </a:solidFill>
                        </a:rPr>
                        <a:t>          2.9×10</a:t>
                      </a:r>
                      <a:r>
                        <a:rPr lang="en-US" altLang="zh-CN" baseline="30000" dirty="0" smtClean="0">
                          <a:solidFill>
                            <a:schemeClr val="tx1"/>
                          </a:solidFill>
                        </a:rPr>
                        <a:t>-4                                       </a:t>
                      </a:r>
                      <a:r>
                        <a:rPr lang="en-US" altLang="zh-CN" baseline="0" dirty="0" smtClean="0">
                          <a:solidFill>
                            <a:schemeClr val="tx1"/>
                          </a:solidFill>
                        </a:rPr>
                        <a:t>1.2×10</a:t>
                      </a:r>
                      <a:r>
                        <a:rPr lang="en-US" altLang="zh-CN" baseline="30000" dirty="0" smtClean="0">
                          <a:solidFill>
                            <a:schemeClr val="tx1"/>
                          </a:solidFill>
                        </a:rPr>
                        <a:t>-3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baseline="0" dirty="0" err="1" smtClean="0">
                          <a:solidFill>
                            <a:schemeClr val="tx1"/>
                          </a:solidFill>
                        </a:rPr>
                        <a:t>Multipole</a:t>
                      </a:r>
                      <a:r>
                        <a:rPr lang="en-US" altLang="zh-CN" baseline="0" dirty="0" smtClean="0">
                          <a:solidFill>
                            <a:schemeClr val="tx1"/>
                          </a:solidFill>
                        </a:rPr>
                        <a:t>          2×10</a:t>
                      </a:r>
                      <a:r>
                        <a:rPr lang="en-US" altLang="zh-CN" baseline="30000" dirty="0" smtClean="0">
                          <a:solidFill>
                            <a:schemeClr val="tx1"/>
                          </a:solidFill>
                        </a:rPr>
                        <a:t>-4                                       </a:t>
                      </a:r>
                      <a:r>
                        <a:rPr lang="en-US" altLang="zh-CN" baseline="0" dirty="0" smtClean="0">
                          <a:solidFill>
                            <a:schemeClr val="tx1"/>
                          </a:solidFill>
                        </a:rPr>
                        <a:t>    10</a:t>
                      </a:r>
                      <a:r>
                        <a:rPr lang="en-US" altLang="zh-CN" baseline="30000" dirty="0" smtClean="0">
                          <a:solidFill>
                            <a:schemeClr val="tx1"/>
                          </a:solidFill>
                        </a:rPr>
                        <a:t>-3                           </a:t>
                      </a:r>
                      <a:r>
                        <a:rPr lang="en-US" altLang="zh-CN" baseline="0" dirty="0" smtClean="0">
                          <a:solidFill>
                            <a:schemeClr val="tx1"/>
                          </a:solidFill>
                        </a:rPr>
                        <a:t>2×10</a:t>
                      </a:r>
                      <a:r>
                        <a:rPr lang="en-US" altLang="zh-CN" baseline="30000" dirty="0" smtClean="0">
                          <a:solidFill>
                            <a:schemeClr val="tx1"/>
                          </a:solidFill>
                        </a:rPr>
                        <a:t>-2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标题 1"/>
          <p:cNvSpPr txBox="1">
            <a:spLocks/>
          </p:cNvSpPr>
          <p:nvPr/>
        </p:nvSpPr>
        <p:spPr>
          <a:xfrm>
            <a:off x="2870516" y="225630"/>
            <a:ext cx="6641619" cy="5825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2400" b="1" dirty="0" smtClean="0">
                <a:latin typeface="+mj-lt"/>
                <a:ea typeface="+mj-ea"/>
                <a:cs typeface="+mj-cs"/>
              </a:rPr>
              <a:t>Tolerances on the systematic field components in lattice elements</a:t>
            </a:r>
            <a:r>
              <a:rPr lang="zh-CN" altLang="en-US" sz="2400" b="1" dirty="0" smtClean="0">
                <a:latin typeface="+mj-lt"/>
                <a:ea typeface="+mj-ea"/>
                <a:cs typeface="+mj-cs"/>
              </a:rPr>
              <a:t>（</a:t>
            </a:r>
            <a:r>
              <a:rPr lang="en-US" altLang="zh-CN" sz="2400" b="1" dirty="0" err="1" smtClean="0">
                <a:latin typeface="+mj-lt"/>
                <a:ea typeface="+mj-ea"/>
                <a:cs typeface="+mj-cs"/>
              </a:rPr>
              <a:t>r.m.s</a:t>
            </a:r>
            <a:r>
              <a:rPr lang="en-US" altLang="zh-CN" sz="2400" b="1" dirty="0" smtClean="0">
                <a:latin typeface="+mj-lt"/>
                <a:ea typeface="+mj-ea"/>
                <a:cs typeface="+mj-cs"/>
              </a:rPr>
              <a:t>. values)</a:t>
            </a:r>
            <a:endParaRPr kumimoji="0" lang="zh-CN" altLang="en-US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标题 1"/>
          <p:cNvSpPr txBox="1">
            <a:spLocks/>
          </p:cNvSpPr>
          <p:nvPr/>
        </p:nvSpPr>
        <p:spPr>
          <a:xfrm>
            <a:off x="3367300" y="3798124"/>
            <a:ext cx="5620339" cy="5825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2400" b="1" dirty="0" smtClean="0">
                <a:latin typeface="+mj-lt"/>
                <a:ea typeface="+mj-ea"/>
                <a:cs typeface="+mj-cs"/>
              </a:rPr>
              <a:t>Tolerances on the random field components in lattice elements</a:t>
            </a:r>
            <a:r>
              <a:rPr lang="zh-CN" altLang="en-US" sz="2400" b="1" dirty="0" smtClean="0">
                <a:latin typeface="+mj-lt"/>
                <a:ea typeface="+mj-ea"/>
                <a:cs typeface="+mj-cs"/>
              </a:rPr>
              <a:t>（</a:t>
            </a:r>
            <a:r>
              <a:rPr lang="en-US" altLang="zh-CN" sz="2400" b="1" dirty="0" err="1" smtClean="0">
                <a:latin typeface="+mj-lt"/>
                <a:ea typeface="+mj-ea"/>
                <a:cs typeface="+mj-cs"/>
              </a:rPr>
              <a:t>r.m.s</a:t>
            </a:r>
            <a:r>
              <a:rPr lang="en-US" altLang="zh-CN" sz="2400" b="1" dirty="0" smtClean="0">
                <a:latin typeface="+mj-lt"/>
                <a:ea typeface="+mj-ea"/>
                <a:cs typeface="+mj-cs"/>
              </a:rPr>
              <a:t>. values)</a:t>
            </a:r>
            <a:endParaRPr kumimoji="0" lang="zh-CN" altLang="en-US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DA with errors</a:t>
            </a:r>
            <a:endParaRPr lang="zh-CN" altLang="en-US" dirty="0"/>
          </a:p>
        </p:txBody>
      </p:sp>
      <p:pic>
        <p:nvPicPr>
          <p:cNvPr id="5" name="内容占位符 4" descr="60fodoerror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838200" y="2061657"/>
            <a:ext cx="5181600" cy="3879273"/>
          </a:xfrm>
        </p:spPr>
      </p:pic>
      <p:pic>
        <p:nvPicPr>
          <p:cNvPr id="6" name="内容占位符 5" descr="60fodoerrorfig2.jp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6172200" y="2061657"/>
            <a:ext cx="5181600" cy="3879273"/>
          </a:xfr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chemeClr val="accent4">
                    <a:lumMod val="75000"/>
                  </a:schemeClr>
                </a:solidFill>
              </a:rPr>
              <a:t>To do list</a:t>
            </a:r>
            <a:endParaRPr lang="zh-CN" altLang="en-US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Optimize the off-momentum DA</a:t>
            </a:r>
          </a:p>
          <a:p>
            <a:r>
              <a:rPr lang="en-US" altLang="zh-CN" dirty="0" smtClean="0"/>
              <a:t>DA with errors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 smtClean="0"/>
              <a:t>Noninterleaved</a:t>
            </a:r>
            <a:r>
              <a:rPr lang="en-US" altLang="zh-CN" dirty="0" smtClean="0"/>
              <a:t> </a:t>
            </a:r>
            <a:r>
              <a:rPr lang="en-US" altLang="zh-CN" dirty="0" err="1" smtClean="0"/>
              <a:t>Sextupoles</a:t>
            </a:r>
            <a:endParaRPr lang="zh-CN" altLang="en-US" dirty="0"/>
          </a:p>
        </p:txBody>
      </p:sp>
      <p:grpSp>
        <p:nvGrpSpPr>
          <p:cNvPr id="48" name="组合 47"/>
          <p:cNvGrpSpPr/>
          <p:nvPr/>
        </p:nvGrpSpPr>
        <p:grpSpPr>
          <a:xfrm>
            <a:off x="990601" y="2871791"/>
            <a:ext cx="4847492" cy="1155086"/>
            <a:chOff x="838200" y="2719391"/>
            <a:chExt cx="6197047" cy="1480722"/>
          </a:xfrm>
        </p:grpSpPr>
        <p:grpSp>
          <p:nvGrpSpPr>
            <p:cNvPr id="49" name="组合 48"/>
            <p:cNvGrpSpPr/>
            <p:nvPr/>
          </p:nvGrpSpPr>
          <p:grpSpPr>
            <a:xfrm>
              <a:off x="838200" y="2719391"/>
              <a:ext cx="3095445" cy="1473047"/>
              <a:chOff x="2734056" y="2779776"/>
              <a:chExt cx="6620256" cy="2532888"/>
            </a:xfrm>
          </p:grpSpPr>
          <p:sp>
            <p:nvSpPr>
              <p:cNvPr id="63" name="矩形 62"/>
              <p:cNvSpPr/>
              <p:nvPr/>
            </p:nvSpPr>
            <p:spPr>
              <a:xfrm>
                <a:off x="3351880" y="3079629"/>
                <a:ext cx="1475117" cy="845389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64" name="矩形 63"/>
              <p:cNvSpPr/>
              <p:nvPr/>
            </p:nvSpPr>
            <p:spPr>
              <a:xfrm>
                <a:off x="6850984" y="3079628"/>
                <a:ext cx="1475117" cy="845389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cxnSp>
            <p:nvCxnSpPr>
              <p:cNvPr id="65" name="直接连接符 64"/>
              <p:cNvCxnSpPr/>
              <p:nvPr/>
            </p:nvCxnSpPr>
            <p:spPr>
              <a:xfrm>
                <a:off x="2734056" y="3529584"/>
                <a:ext cx="6620256" cy="9144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6" name="矩形 65"/>
              <p:cNvSpPr/>
              <p:nvPr/>
            </p:nvSpPr>
            <p:spPr>
              <a:xfrm>
                <a:off x="2752344" y="2779776"/>
                <a:ext cx="109728" cy="740664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67" name="矩形 66"/>
              <p:cNvSpPr/>
              <p:nvPr/>
            </p:nvSpPr>
            <p:spPr>
              <a:xfrm>
                <a:off x="9244584" y="2798064"/>
                <a:ext cx="109728" cy="740664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68" name="矩形 67"/>
              <p:cNvSpPr/>
              <p:nvPr/>
            </p:nvSpPr>
            <p:spPr>
              <a:xfrm>
                <a:off x="5701830" y="3529584"/>
                <a:ext cx="109728" cy="740664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69" name="矩形 68"/>
              <p:cNvSpPr/>
              <p:nvPr/>
            </p:nvSpPr>
            <p:spPr>
              <a:xfrm>
                <a:off x="5822773" y="3529584"/>
                <a:ext cx="109728" cy="740664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70" name="矩形 69"/>
              <p:cNvSpPr/>
              <p:nvPr/>
            </p:nvSpPr>
            <p:spPr>
              <a:xfrm>
                <a:off x="3118104" y="3079628"/>
                <a:ext cx="100584" cy="440812"/>
              </a:xfrm>
              <a:prstGeom prst="rect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cxnSp>
            <p:nvCxnSpPr>
              <p:cNvPr id="72" name="直接连接符 71"/>
              <p:cNvCxnSpPr/>
              <p:nvPr/>
            </p:nvCxnSpPr>
            <p:spPr>
              <a:xfrm>
                <a:off x="2734056" y="4069080"/>
                <a:ext cx="0" cy="1243584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直接连接符 72"/>
              <p:cNvCxnSpPr/>
              <p:nvPr/>
            </p:nvCxnSpPr>
            <p:spPr>
              <a:xfrm>
                <a:off x="9354312" y="4069080"/>
                <a:ext cx="0" cy="1243584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直接箭头连接符 73"/>
              <p:cNvCxnSpPr/>
              <p:nvPr/>
            </p:nvCxnSpPr>
            <p:spPr>
              <a:xfrm flipV="1">
                <a:off x="2935224" y="5029200"/>
                <a:ext cx="6199632" cy="9144"/>
              </a:xfrm>
              <a:prstGeom prst="straightConnector1">
                <a:avLst/>
              </a:prstGeom>
              <a:ln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0" name="组合 49"/>
            <p:cNvGrpSpPr/>
            <p:nvPr/>
          </p:nvGrpSpPr>
          <p:grpSpPr>
            <a:xfrm>
              <a:off x="3939802" y="2727066"/>
              <a:ext cx="3095445" cy="1473047"/>
              <a:chOff x="2734056" y="2779776"/>
              <a:chExt cx="6620256" cy="2532888"/>
            </a:xfrm>
          </p:grpSpPr>
          <p:sp>
            <p:nvSpPr>
              <p:cNvPr id="51" name="矩形 50"/>
              <p:cNvSpPr/>
              <p:nvPr/>
            </p:nvSpPr>
            <p:spPr>
              <a:xfrm>
                <a:off x="3351880" y="3079629"/>
                <a:ext cx="1475117" cy="845389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52" name="矩形 51"/>
              <p:cNvSpPr/>
              <p:nvPr/>
            </p:nvSpPr>
            <p:spPr>
              <a:xfrm>
                <a:off x="6850984" y="3079628"/>
                <a:ext cx="1475117" cy="845389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cxnSp>
            <p:nvCxnSpPr>
              <p:cNvPr id="53" name="直接连接符 52"/>
              <p:cNvCxnSpPr/>
              <p:nvPr/>
            </p:nvCxnSpPr>
            <p:spPr>
              <a:xfrm>
                <a:off x="2734056" y="3529584"/>
                <a:ext cx="6620256" cy="9144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4" name="矩形 53"/>
              <p:cNvSpPr/>
              <p:nvPr/>
            </p:nvSpPr>
            <p:spPr>
              <a:xfrm>
                <a:off x="2752344" y="2779776"/>
                <a:ext cx="109728" cy="740664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55" name="矩形 54"/>
              <p:cNvSpPr/>
              <p:nvPr/>
            </p:nvSpPr>
            <p:spPr>
              <a:xfrm>
                <a:off x="9244584" y="2798064"/>
                <a:ext cx="109728" cy="740664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56" name="矩形 55"/>
              <p:cNvSpPr/>
              <p:nvPr/>
            </p:nvSpPr>
            <p:spPr>
              <a:xfrm>
                <a:off x="5701830" y="3529584"/>
                <a:ext cx="109728" cy="740664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57" name="矩形 56"/>
              <p:cNvSpPr/>
              <p:nvPr/>
            </p:nvSpPr>
            <p:spPr>
              <a:xfrm>
                <a:off x="5822773" y="3529584"/>
                <a:ext cx="109728" cy="740664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cxnSp>
            <p:nvCxnSpPr>
              <p:cNvPr id="60" name="直接连接符 59"/>
              <p:cNvCxnSpPr/>
              <p:nvPr/>
            </p:nvCxnSpPr>
            <p:spPr>
              <a:xfrm>
                <a:off x="2734056" y="4069080"/>
                <a:ext cx="0" cy="1243584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直接连接符 60"/>
              <p:cNvCxnSpPr/>
              <p:nvPr/>
            </p:nvCxnSpPr>
            <p:spPr>
              <a:xfrm>
                <a:off x="9354312" y="4069080"/>
                <a:ext cx="0" cy="1243584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直接箭头连接符 61"/>
              <p:cNvCxnSpPr/>
              <p:nvPr/>
            </p:nvCxnSpPr>
            <p:spPr>
              <a:xfrm flipV="1">
                <a:off x="2935224" y="5029200"/>
                <a:ext cx="6199632" cy="9144"/>
              </a:xfrm>
              <a:prstGeom prst="straightConnector1">
                <a:avLst/>
              </a:prstGeom>
              <a:ln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75" name="组合 74"/>
          <p:cNvGrpSpPr/>
          <p:nvPr/>
        </p:nvGrpSpPr>
        <p:grpSpPr>
          <a:xfrm>
            <a:off x="5842844" y="2889887"/>
            <a:ext cx="4847492" cy="1155086"/>
            <a:chOff x="838200" y="2719391"/>
            <a:chExt cx="6197047" cy="1480722"/>
          </a:xfrm>
        </p:grpSpPr>
        <p:grpSp>
          <p:nvGrpSpPr>
            <p:cNvPr id="76" name="组合 75"/>
            <p:cNvGrpSpPr/>
            <p:nvPr/>
          </p:nvGrpSpPr>
          <p:grpSpPr>
            <a:xfrm>
              <a:off x="838200" y="2719391"/>
              <a:ext cx="3095445" cy="1473047"/>
              <a:chOff x="2734056" y="2779776"/>
              <a:chExt cx="6620256" cy="2532888"/>
            </a:xfrm>
          </p:grpSpPr>
          <p:sp>
            <p:nvSpPr>
              <p:cNvPr id="90" name="矩形 89"/>
              <p:cNvSpPr/>
              <p:nvPr/>
            </p:nvSpPr>
            <p:spPr>
              <a:xfrm>
                <a:off x="3351880" y="3079629"/>
                <a:ext cx="1475117" cy="845389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91" name="矩形 90"/>
              <p:cNvSpPr/>
              <p:nvPr/>
            </p:nvSpPr>
            <p:spPr>
              <a:xfrm>
                <a:off x="6850984" y="3079628"/>
                <a:ext cx="1475117" cy="845389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cxnSp>
            <p:nvCxnSpPr>
              <p:cNvPr id="92" name="直接连接符 91"/>
              <p:cNvCxnSpPr/>
              <p:nvPr/>
            </p:nvCxnSpPr>
            <p:spPr>
              <a:xfrm>
                <a:off x="2734056" y="3529584"/>
                <a:ext cx="6620256" cy="9144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3" name="矩形 92"/>
              <p:cNvSpPr/>
              <p:nvPr/>
            </p:nvSpPr>
            <p:spPr>
              <a:xfrm>
                <a:off x="2752344" y="2779776"/>
                <a:ext cx="109728" cy="740664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94" name="矩形 93"/>
              <p:cNvSpPr/>
              <p:nvPr/>
            </p:nvSpPr>
            <p:spPr>
              <a:xfrm>
                <a:off x="9244584" y="2798064"/>
                <a:ext cx="109728" cy="740664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95" name="矩形 94"/>
              <p:cNvSpPr/>
              <p:nvPr/>
            </p:nvSpPr>
            <p:spPr>
              <a:xfrm>
                <a:off x="5701830" y="3529584"/>
                <a:ext cx="109728" cy="740664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96" name="矩形 95"/>
              <p:cNvSpPr/>
              <p:nvPr/>
            </p:nvSpPr>
            <p:spPr>
              <a:xfrm>
                <a:off x="5822773" y="3529584"/>
                <a:ext cx="109728" cy="740664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cxnSp>
            <p:nvCxnSpPr>
              <p:cNvPr id="99" name="直接连接符 98"/>
              <p:cNvCxnSpPr/>
              <p:nvPr/>
            </p:nvCxnSpPr>
            <p:spPr>
              <a:xfrm>
                <a:off x="2734056" y="4069080"/>
                <a:ext cx="0" cy="1243584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" name="直接连接符 99"/>
              <p:cNvCxnSpPr/>
              <p:nvPr/>
            </p:nvCxnSpPr>
            <p:spPr>
              <a:xfrm>
                <a:off x="9354312" y="4069080"/>
                <a:ext cx="0" cy="1243584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1" name="直接箭头连接符 100"/>
              <p:cNvCxnSpPr/>
              <p:nvPr/>
            </p:nvCxnSpPr>
            <p:spPr>
              <a:xfrm flipV="1">
                <a:off x="2935224" y="5029200"/>
                <a:ext cx="6199632" cy="9144"/>
              </a:xfrm>
              <a:prstGeom prst="straightConnector1">
                <a:avLst/>
              </a:prstGeom>
              <a:ln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7" name="组合 76"/>
            <p:cNvGrpSpPr/>
            <p:nvPr/>
          </p:nvGrpSpPr>
          <p:grpSpPr>
            <a:xfrm>
              <a:off x="3939802" y="2727066"/>
              <a:ext cx="3095445" cy="1473047"/>
              <a:chOff x="2734056" y="2779776"/>
              <a:chExt cx="6620256" cy="2532888"/>
            </a:xfrm>
          </p:grpSpPr>
          <p:sp>
            <p:nvSpPr>
              <p:cNvPr id="78" name="矩形 77"/>
              <p:cNvSpPr/>
              <p:nvPr/>
            </p:nvSpPr>
            <p:spPr>
              <a:xfrm>
                <a:off x="3351880" y="3079629"/>
                <a:ext cx="1475117" cy="845389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79" name="矩形 78"/>
              <p:cNvSpPr/>
              <p:nvPr/>
            </p:nvSpPr>
            <p:spPr>
              <a:xfrm>
                <a:off x="6850984" y="3079628"/>
                <a:ext cx="1475117" cy="845389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cxnSp>
            <p:nvCxnSpPr>
              <p:cNvPr id="80" name="直接连接符 79"/>
              <p:cNvCxnSpPr/>
              <p:nvPr/>
            </p:nvCxnSpPr>
            <p:spPr>
              <a:xfrm>
                <a:off x="2734056" y="3529584"/>
                <a:ext cx="6620256" cy="9144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1" name="矩形 80"/>
              <p:cNvSpPr/>
              <p:nvPr/>
            </p:nvSpPr>
            <p:spPr>
              <a:xfrm>
                <a:off x="2752344" y="2779776"/>
                <a:ext cx="109728" cy="740664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82" name="矩形 81"/>
              <p:cNvSpPr/>
              <p:nvPr/>
            </p:nvSpPr>
            <p:spPr>
              <a:xfrm>
                <a:off x="9244584" y="2798064"/>
                <a:ext cx="109728" cy="740664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83" name="矩形 82"/>
              <p:cNvSpPr/>
              <p:nvPr/>
            </p:nvSpPr>
            <p:spPr>
              <a:xfrm>
                <a:off x="5701830" y="3529584"/>
                <a:ext cx="109728" cy="740664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84" name="矩形 83"/>
              <p:cNvSpPr/>
              <p:nvPr/>
            </p:nvSpPr>
            <p:spPr>
              <a:xfrm>
                <a:off x="5822773" y="3529584"/>
                <a:ext cx="109728" cy="740664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85" name="矩形 84"/>
              <p:cNvSpPr/>
              <p:nvPr/>
            </p:nvSpPr>
            <p:spPr>
              <a:xfrm>
                <a:off x="3118104" y="3079628"/>
                <a:ext cx="100584" cy="440812"/>
              </a:xfrm>
              <a:prstGeom prst="rect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86" name="矩形 85"/>
              <p:cNvSpPr/>
              <p:nvPr/>
            </p:nvSpPr>
            <p:spPr>
              <a:xfrm>
                <a:off x="6275371" y="3502321"/>
                <a:ext cx="100583" cy="440812"/>
              </a:xfrm>
              <a:prstGeom prst="rect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cxnSp>
            <p:nvCxnSpPr>
              <p:cNvPr id="87" name="直接连接符 86"/>
              <p:cNvCxnSpPr/>
              <p:nvPr/>
            </p:nvCxnSpPr>
            <p:spPr>
              <a:xfrm>
                <a:off x="2734056" y="4069080"/>
                <a:ext cx="0" cy="1243584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直接连接符 87"/>
              <p:cNvCxnSpPr/>
              <p:nvPr/>
            </p:nvCxnSpPr>
            <p:spPr>
              <a:xfrm>
                <a:off x="9354312" y="4069080"/>
                <a:ext cx="0" cy="1243584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" name="直接箭头连接符 88"/>
              <p:cNvCxnSpPr/>
              <p:nvPr/>
            </p:nvCxnSpPr>
            <p:spPr>
              <a:xfrm flipV="1">
                <a:off x="2935224" y="5029200"/>
                <a:ext cx="6199632" cy="9144"/>
              </a:xfrm>
              <a:prstGeom prst="straightConnector1">
                <a:avLst/>
              </a:prstGeom>
              <a:ln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103" name="直接箭头连接符 102"/>
          <p:cNvCxnSpPr/>
          <p:nvPr/>
        </p:nvCxnSpPr>
        <p:spPr>
          <a:xfrm flipV="1">
            <a:off x="1131065" y="3323664"/>
            <a:ext cx="0" cy="1826112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直接箭头连接符 103"/>
          <p:cNvCxnSpPr/>
          <p:nvPr/>
        </p:nvCxnSpPr>
        <p:spPr>
          <a:xfrm flipV="1">
            <a:off x="8437924" y="3252556"/>
            <a:ext cx="4289" cy="1897220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直接箭头连接符 105"/>
          <p:cNvCxnSpPr/>
          <p:nvPr/>
        </p:nvCxnSpPr>
        <p:spPr>
          <a:xfrm>
            <a:off x="1216568" y="5029919"/>
            <a:ext cx="7192894" cy="39325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文本框 108"/>
          <p:cNvSpPr txBox="1"/>
          <p:nvPr/>
        </p:nvSpPr>
        <p:spPr>
          <a:xfrm>
            <a:off x="4581298" y="4441890"/>
            <a:ext cx="2514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dirty="0">
                <a:latin typeface="Symbol" panose="05050102010706020507" pitchFamily="18" charset="2"/>
              </a:rPr>
              <a:t>p</a:t>
            </a:r>
            <a:endParaRPr lang="zh-CN" altLang="en-US" sz="4000" dirty="0">
              <a:latin typeface="Symbol" panose="05050102010706020507" pitchFamily="18" charset="2"/>
            </a:endParaRPr>
          </a:p>
        </p:txBody>
      </p:sp>
      <p:sp>
        <p:nvSpPr>
          <p:cNvPr id="112" name="文本框 111"/>
          <p:cNvSpPr txBox="1"/>
          <p:nvPr/>
        </p:nvSpPr>
        <p:spPr>
          <a:xfrm>
            <a:off x="997290" y="1847088"/>
            <a:ext cx="9693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To keep the </a:t>
            </a:r>
            <a:r>
              <a:rPr lang="en-US" altLang="zh-CN" dirty="0" smtClean="0">
                <a:latin typeface="Symbol" panose="05050102010706020507" pitchFamily="18" charset="2"/>
              </a:rPr>
              <a:t>p</a:t>
            </a:r>
            <a:r>
              <a:rPr lang="zh-CN" altLang="en-US" dirty="0">
                <a:latin typeface="Symbol" panose="05050102010706020507" pitchFamily="18" charset="2"/>
              </a:rPr>
              <a:t> </a:t>
            </a:r>
            <a:r>
              <a:rPr lang="en-US" altLang="zh-CN" dirty="0" smtClean="0"/>
              <a:t>phase advance between </a:t>
            </a:r>
            <a:r>
              <a:rPr lang="en-US" altLang="zh-CN" dirty="0" err="1" smtClean="0"/>
              <a:t>sextupoles</a:t>
            </a:r>
            <a:r>
              <a:rPr lang="en-US" altLang="zh-CN" dirty="0" smtClean="0"/>
              <a:t>, use a (60,60) FODO cell.</a:t>
            </a:r>
            <a:endParaRPr lang="zh-CN" altLang="en-US" dirty="0"/>
          </a:p>
        </p:txBody>
      </p:sp>
      <p:sp>
        <p:nvSpPr>
          <p:cNvPr id="58" name="文本框 28"/>
          <p:cNvSpPr txBox="1"/>
          <p:nvPr/>
        </p:nvSpPr>
        <p:spPr>
          <a:xfrm>
            <a:off x="1549408" y="3739776"/>
            <a:ext cx="13956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70.8</a:t>
            </a:r>
            <a:r>
              <a:rPr lang="zh-CN" altLang="en-US" dirty="0" smtClean="0"/>
              <a:t>米</a:t>
            </a:r>
            <a:endParaRPr lang="zh-CN" altLang="en-US" dirty="0"/>
          </a:p>
        </p:txBody>
      </p:sp>
      <p:pic>
        <p:nvPicPr>
          <p:cNvPr id="71" name="图片 6"/>
          <p:cNvPicPr>
            <a:picLocks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71538" y="199469"/>
            <a:ext cx="3887787" cy="2700337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2269493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Comparison with </a:t>
            </a:r>
            <a:r>
              <a:rPr lang="en-US" altLang="zh-CN" dirty="0" err="1" smtClean="0"/>
              <a:t>Xiaohao’s</a:t>
            </a:r>
            <a:r>
              <a:rPr lang="en-US" altLang="zh-CN" dirty="0" smtClean="0"/>
              <a:t> results</a:t>
            </a:r>
            <a:endParaRPr lang="zh-CN" altLang="en-US" dirty="0"/>
          </a:p>
        </p:txBody>
      </p:sp>
      <p:pic>
        <p:nvPicPr>
          <p:cNvPr id="3" name="内容占位符 2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14"/>
          <a:stretch>
            <a:fillRect/>
          </a:stretch>
        </p:blipFill>
        <p:spPr>
          <a:xfrm>
            <a:off x="3716976" y="2911229"/>
            <a:ext cx="4049807" cy="3194431"/>
          </a:xfr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9570"/>
          <a:stretch>
            <a:fillRect/>
          </a:stretch>
        </p:blipFill>
        <p:spPr>
          <a:xfrm>
            <a:off x="0" y="2653986"/>
            <a:ext cx="3871356" cy="3613917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911550" y="2052985"/>
            <a:ext cx="2724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Elegant from </a:t>
            </a:r>
            <a:r>
              <a:rPr lang="en-US" altLang="zh-CN" dirty="0" err="1" smtClean="0"/>
              <a:t>Xiaohao</a:t>
            </a:r>
            <a:endParaRPr lang="zh-CN" altLang="en-US" dirty="0"/>
          </a:p>
        </p:txBody>
      </p:sp>
      <p:sp>
        <p:nvSpPr>
          <p:cNvPr id="7" name="文本框 6"/>
          <p:cNvSpPr txBox="1"/>
          <p:nvPr/>
        </p:nvSpPr>
        <p:spPr>
          <a:xfrm>
            <a:off x="4986331" y="2066976"/>
            <a:ext cx="2724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AT from </a:t>
            </a:r>
            <a:r>
              <a:rPr lang="en-US" altLang="zh-CN" dirty="0" err="1" smtClean="0"/>
              <a:t>Xiaohao</a:t>
            </a:r>
            <a:endParaRPr lang="zh-CN" altLang="en-US" dirty="0"/>
          </a:p>
        </p:txBody>
      </p:sp>
      <p:pic>
        <p:nvPicPr>
          <p:cNvPr id="9" name="图片 8" descr="60fodofma1.jpg"/>
          <p:cNvPicPr>
            <a:picLocks noChangeAspect="1"/>
          </p:cNvPicPr>
          <p:nvPr/>
        </p:nvPicPr>
        <p:blipFill>
          <a:blip r:embed="rId5" cstate="print"/>
          <a:srcRect l="4126"/>
          <a:stretch>
            <a:fillRect/>
          </a:stretch>
        </p:blipFill>
        <p:spPr>
          <a:xfrm>
            <a:off x="7552706" y="2707573"/>
            <a:ext cx="4318959" cy="3372593"/>
          </a:xfrm>
          <a:prstGeom prst="rect">
            <a:avLst/>
          </a:prstGeom>
        </p:spPr>
      </p:pic>
      <p:sp>
        <p:nvSpPr>
          <p:cNvPr id="10" name="文本框 6"/>
          <p:cNvSpPr txBox="1"/>
          <p:nvPr/>
        </p:nvSpPr>
        <p:spPr>
          <a:xfrm>
            <a:off x="8998212" y="2100623"/>
            <a:ext cx="16420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AT from </a:t>
            </a:r>
            <a:r>
              <a:rPr lang="en-US" altLang="zh-CN" dirty="0" err="1" smtClean="0"/>
              <a:t>Weiyy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9716948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7921" y="2657052"/>
            <a:ext cx="5472874" cy="3540301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2511908" y="2232798"/>
            <a:ext cx="19888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AT from </a:t>
            </a:r>
            <a:r>
              <a:rPr lang="en-US" altLang="zh-CN" dirty="0" err="1" smtClean="0"/>
              <a:t>Xiaohao</a:t>
            </a:r>
            <a:endParaRPr lang="zh-CN" altLang="en-US" dirty="0"/>
          </a:p>
        </p:txBody>
      </p:sp>
      <p:pic>
        <p:nvPicPr>
          <p:cNvPr id="9" name="图片 8" descr="60fodofma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250565" y="2638984"/>
            <a:ext cx="5434753" cy="3490910"/>
          </a:xfrm>
          <a:prstGeom prst="rect">
            <a:avLst/>
          </a:prstGeom>
        </p:spPr>
      </p:pic>
      <p:sp>
        <p:nvSpPr>
          <p:cNvPr id="10" name="文本框 6"/>
          <p:cNvSpPr txBox="1"/>
          <p:nvPr/>
        </p:nvSpPr>
        <p:spPr>
          <a:xfrm>
            <a:off x="7675695" y="2195193"/>
            <a:ext cx="19888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AT from </a:t>
            </a:r>
            <a:r>
              <a:rPr lang="en-US" altLang="zh-CN" dirty="0" err="1" smtClean="0"/>
              <a:t>Weiyy</a:t>
            </a:r>
            <a:endParaRPr lang="zh-CN" altLang="en-US" dirty="0"/>
          </a:p>
        </p:txBody>
      </p:sp>
      <p:sp>
        <p:nvSpPr>
          <p:cNvPr id="12" name="标题 1"/>
          <p:cNvSpPr>
            <a:spLocks noGrp="1"/>
          </p:cNvSpPr>
          <p:nvPr>
            <p:ph type="title"/>
          </p:nvPr>
        </p:nvSpPr>
        <p:spPr>
          <a:xfrm>
            <a:off x="1028205" y="436377"/>
            <a:ext cx="10515600" cy="1325563"/>
          </a:xfrm>
        </p:spPr>
        <p:txBody>
          <a:bodyPr/>
          <a:lstStyle/>
          <a:p>
            <a:r>
              <a:rPr lang="en-US" altLang="zh-CN" dirty="0" smtClean="0"/>
              <a:t>Comparison with </a:t>
            </a:r>
            <a:r>
              <a:rPr lang="en-US" altLang="zh-CN" dirty="0" err="1" smtClean="0"/>
              <a:t>Xiaohao’s</a:t>
            </a:r>
            <a:r>
              <a:rPr lang="en-US" altLang="zh-CN" dirty="0" smtClean="0"/>
              <a:t> results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084829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5" name="内容占位符 4" descr="60fodofma3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838200" y="2061657"/>
            <a:ext cx="5181600" cy="3879273"/>
          </a:xfrm>
        </p:spPr>
      </p:pic>
      <p:pic>
        <p:nvPicPr>
          <p:cNvPr id="6" name="内容占位符 5" descr="60fodofma4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6172200" y="2061657"/>
            <a:ext cx="5181600" cy="3879273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DA off-momentum</a:t>
            </a:r>
            <a:endParaRPr lang="zh-CN" altLang="en-US" dirty="0"/>
          </a:p>
        </p:txBody>
      </p:sp>
      <p:pic>
        <p:nvPicPr>
          <p:cNvPr id="5" name="内容占位符 4" descr="60fodo_0.02_fma1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873826" y="1776649"/>
            <a:ext cx="4980709" cy="3879273"/>
          </a:xfrm>
        </p:spPr>
      </p:pic>
      <p:sp>
        <p:nvSpPr>
          <p:cNvPr id="8" name="矩形 7"/>
          <p:cNvSpPr/>
          <p:nvPr/>
        </p:nvSpPr>
        <p:spPr>
          <a:xfrm>
            <a:off x="2776244" y="5655025"/>
            <a:ext cx="168887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dirty="0" err="1" smtClean="0"/>
              <a:t>Δp</a:t>
            </a:r>
            <a:r>
              <a:rPr lang="en-US" altLang="zh-CN" dirty="0" smtClean="0"/>
              <a:t>/p=0.02</a:t>
            </a:r>
            <a:endParaRPr lang="zh-CN" altLang="en-US" dirty="0"/>
          </a:p>
        </p:txBody>
      </p:sp>
      <p:sp>
        <p:nvSpPr>
          <p:cNvPr id="9" name="矩形 8"/>
          <p:cNvSpPr/>
          <p:nvPr/>
        </p:nvSpPr>
        <p:spPr>
          <a:xfrm>
            <a:off x="7987533" y="5724297"/>
            <a:ext cx="168887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dirty="0" err="1" smtClean="0"/>
              <a:t>Δp</a:t>
            </a:r>
            <a:r>
              <a:rPr lang="en-US" altLang="zh-CN" dirty="0" smtClean="0"/>
              <a:t>/p=0.02</a:t>
            </a:r>
            <a:endParaRPr lang="zh-CN" altLang="en-US" dirty="0"/>
          </a:p>
        </p:txBody>
      </p:sp>
      <p:pic>
        <p:nvPicPr>
          <p:cNvPr id="11" name="内容占位符 10" descr="60fodo_0.02_fma2.jp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6029696" y="1705397"/>
            <a:ext cx="5181600" cy="3879273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DA off-momentum</a:t>
            </a:r>
            <a:endParaRPr lang="zh-CN" altLang="en-US" dirty="0"/>
          </a:p>
        </p:txBody>
      </p:sp>
      <p:sp>
        <p:nvSpPr>
          <p:cNvPr id="8" name="矩形 7"/>
          <p:cNvSpPr/>
          <p:nvPr/>
        </p:nvSpPr>
        <p:spPr>
          <a:xfrm>
            <a:off x="2776244" y="5655025"/>
            <a:ext cx="168887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dirty="0" err="1" smtClean="0"/>
              <a:t>Δp</a:t>
            </a:r>
            <a:r>
              <a:rPr lang="en-US" altLang="zh-CN" dirty="0" smtClean="0"/>
              <a:t>/p=0.02</a:t>
            </a:r>
            <a:endParaRPr lang="zh-CN" altLang="en-US" dirty="0"/>
          </a:p>
        </p:txBody>
      </p:sp>
      <p:sp>
        <p:nvSpPr>
          <p:cNvPr id="9" name="矩形 8"/>
          <p:cNvSpPr/>
          <p:nvPr/>
        </p:nvSpPr>
        <p:spPr>
          <a:xfrm>
            <a:off x="7987533" y="5724297"/>
            <a:ext cx="168887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dirty="0" err="1" smtClean="0"/>
              <a:t>Δp</a:t>
            </a:r>
            <a:r>
              <a:rPr lang="en-US" altLang="zh-CN" dirty="0" smtClean="0"/>
              <a:t>/p=0.02</a:t>
            </a:r>
            <a:endParaRPr lang="zh-CN" altLang="en-US" dirty="0"/>
          </a:p>
        </p:txBody>
      </p:sp>
      <p:pic>
        <p:nvPicPr>
          <p:cNvPr id="12" name="内容占位符 11" descr="60fodo_0.02_fma3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016330" y="1408514"/>
            <a:ext cx="5181600" cy="3879273"/>
          </a:xfrm>
        </p:spPr>
      </p:pic>
      <p:pic>
        <p:nvPicPr>
          <p:cNvPr id="13" name="内容占位符 12" descr="60fodo_0.02_fma4.jp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6148450" y="1396639"/>
            <a:ext cx="5181600" cy="3879273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DA off-momentum</a:t>
            </a:r>
            <a:endParaRPr lang="zh-CN" altLang="en-US" dirty="0"/>
          </a:p>
        </p:txBody>
      </p:sp>
      <p:sp>
        <p:nvSpPr>
          <p:cNvPr id="8" name="矩形 7"/>
          <p:cNvSpPr/>
          <p:nvPr/>
        </p:nvSpPr>
        <p:spPr>
          <a:xfrm>
            <a:off x="2776244" y="5655025"/>
            <a:ext cx="168887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dirty="0" err="1" smtClean="0"/>
              <a:t>Δp</a:t>
            </a:r>
            <a:r>
              <a:rPr lang="en-US" altLang="zh-CN" dirty="0" smtClean="0"/>
              <a:t>/p=-0.02</a:t>
            </a:r>
            <a:endParaRPr lang="zh-CN" altLang="en-US" dirty="0"/>
          </a:p>
        </p:txBody>
      </p:sp>
      <p:sp>
        <p:nvSpPr>
          <p:cNvPr id="9" name="矩形 8"/>
          <p:cNvSpPr/>
          <p:nvPr/>
        </p:nvSpPr>
        <p:spPr>
          <a:xfrm>
            <a:off x="7987533" y="5724297"/>
            <a:ext cx="168887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dirty="0" err="1" smtClean="0"/>
              <a:t>Δp</a:t>
            </a:r>
            <a:r>
              <a:rPr lang="en-US" altLang="zh-CN" dirty="0" smtClean="0"/>
              <a:t>/p=-0.02</a:t>
            </a:r>
            <a:endParaRPr lang="zh-CN" altLang="en-US" dirty="0"/>
          </a:p>
        </p:txBody>
      </p:sp>
      <p:pic>
        <p:nvPicPr>
          <p:cNvPr id="10" name="内容占位符 9" descr="60fodo_-0.02_fma1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828304" y="1788524"/>
            <a:ext cx="5181600" cy="3879273"/>
          </a:xfrm>
        </p:spPr>
      </p:pic>
      <p:pic>
        <p:nvPicPr>
          <p:cNvPr id="14" name="内容占位符 13" descr="60fodo_-0.02_fma2.jpg"/>
          <p:cNvPicPr>
            <a:picLocks noGrp="1" noChangeAspect="1"/>
          </p:cNvPicPr>
          <p:nvPr>
            <p:ph sz="half" idx="1"/>
          </p:nvPr>
        </p:nvPicPr>
        <p:blipFill>
          <a:blip r:embed="rId3"/>
          <a:stretch>
            <a:fillRect/>
          </a:stretch>
        </p:blipFill>
        <p:spPr>
          <a:xfrm>
            <a:off x="5837712" y="1824150"/>
            <a:ext cx="5181600" cy="3879273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DA off-momentum</a:t>
            </a:r>
            <a:endParaRPr lang="zh-CN" altLang="en-US" dirty="0"/>
          </a:p>
        </p:txBody>
      </p:sp>
      <p:sp>
        <p:nvSpPr>
          <p:cNvPr id="8" name="矩形 7"/>
          <p:cNvSpPr/>
          <p:nvPr/>
        </p:nvSpPr>
        <p:spPr>
          <a:xfrm>
            <a:off x="2776244" y="5655025"/>
            <a:ext cx="168887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dirty="0" err="1" smtClean="0"/>
              <a:t>Δp</a:t>
            </a:r>
            <a:r>
              <a:rPr lang="en-US" altLang="zh-CN" dirty="0" smtClean="0"/>
              <a:t>/p=-0.02</a:t>
            </a:r>
            <a:endParaRPr lang="zh-CN" altLang="en-US" dirty="0"/>
          </a:p>
        </p:txBody>
      </p:sp>
      <p:sp>
        <p:nvSpPr>
          <p:cNvPr id="9" name="矩形 8"/>
          <p:cNvSpPr/>
          <p:nvPr/>
        </p:nvSpPr>
        <p:spPr>
          <a:xfrm>
            <a:off x="7987533" y="5724297"/>
            <a:ext cx="168887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dirty="0" err="1" smtClean="0"/>
              <a:t>Δp</a:t>
            </a:r>
            <a:r>
              <a:rPr lang="en-US" altLang="zh-CN" dirty="0" smtClean="0"/>
              <a:t>/p=-0.02</a:t>
            </a:r>
            <a:endParaRPr lang="zh-CN" altLang="en-US" dirty="0"/>
          </a:p>
        </p:txBody>
      </p:sp>
      <p:pic>
        <p:nvPicPr>
          <p:cNvPr id="18" name="内容占位符 17" descr="60fodo_-0.02_fma3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885701" y="1686296"/>
            <a:ext cx="5381596" cy="4029003"/>
          </a:xfrm>
        </p:spPr>
      </p:pic>
      <p:pic>
        <p:nvPicPr>
          <p:cNvPr id="19" name="图片 18" descr="60fodo_-0.02_fma4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89307" y="1749384"/>
            <a:ext cx="5343525" cy="40005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330</TotalTime>
  <Words>246</Words>
  <Application>Microsoft Office PowerPoint</Application>
  <PresentationFormat>宽屏</PresentationFormat>
  <Paragraphs>68</Paragraphs>
  <Slides>13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20" baseType="lpstr">
      <vt:lpstr>宋体</vt:lpstr>
      <vt:lpstr>Arial</vt:lpstr>
      <vt:lpstr>Calibri</vt:lpstr>
      <vt:lpstr>Calibri Light</vt:lpstr>
      <vt:lpstr>Symbol</vt:lpstr>
      <vt:lpstr>Times New Roman</vt:lpstr>
      <vt:lpstr>Office 主题</vt:lpstr>
      <vt:lpstr>CEPC Booster 研究进展</vt:lpstr>
      <vt:lpstr>Noninterleaved Sextupoles</vt:lpstr>
      <vt:lpstr>Comparison with Xiaohao’s results</vt:lpstr>
      <vt:lpstr>Comparison with Xiaohao’s results</vt:lpstr>
      <vt:lpstr>PowerPoint 演示文稿</vt:lpstr>
      <vt:lpstr>DA off-momentum</vt:lpstr>
      <vt:lpstr>DA off-momentum</vt:lpstr>
      <vt:lpstr>DA off-momentum</vt:lpstr>
      <vt:lpstr>DA off-momentum</vt:lpstr>
      <vt:lpstr>PowerPoint 演示文稿</vt:lpstr>
      <vt:lpstr>PowerPoint 演示文稿</vt:lpstr>
      <vt:lpstr>DA with errors</vt:lpstr>
      <vt:lpstr>To do list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CEPC Booster的研究进展</dc:title>
  <dc:creator>[崔小昊]</dc:creator>
  <cp:lastModifiedBy>Song Jin</cp:lastModifiedBy>
  <cp:revision>122</cp:revision>
  <dcterms:created xsi:type="dcterms:W3CDTF">2015-12-10T11:32:31Z</dcterms:created>
  <dcterms:modified xsi:type="dcterms:W3CDTF">2016-05-30T01:56:51Z</dcterms:modified>
</cp:coreProperties>
</file>