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  <p:sldId id="264" r:id="rId5"/>
    <p:sldId id="257" r:id="rId6"/>
    <p:sldId id="261" r:id="rId7"/>
    <p:sldId id="262" r:id="rId8"/>
    <p:sldId id="272" r:id="rId9"/>
    <p:sldId id="271" r:id="rId10"/>
    <p:sldId id="27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41F79F2-6D81-48F2-9270-8FE78167DA82}">
          <p14:sldIdLst>
            <p14:sldId id="256"/>
            <p14:sldId id="264"/>
            <p14:sldId id="257"/>
            <p14:sldId id="261"/>
            <p14:sldId id="262"/>
            <p14:sldId id="272"/>
            <p14:sldId id="271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DEABB-9017-4181-8C89-04D08BEAA4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CCE5A-685D-412A-85F6-1727D179F0C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CCE5A-685D-412A-85F6-1727D179F0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B2FD3-6DDD-4766-8F2E-466808CD7B8B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D222-B15C-49D7-AAAA-F1E243D7737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6771-74AA-434E-9F0D-BDE4C1D70D7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CC6DE-AAFC-4A9A-B8C5-6CDCEC61BC0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8628-7598-4FF4-9C9D-FB08250FFBD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34E0-2272-4FA2-B2F9-2291A18BB25B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CD6A-8B86-4A07-ACEF-CECF869886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9D7A-BD89-455A-B6F0-58679BD5DC7D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F22F-3591-4095-A271-6D8DEA18A02F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3C93-1A1A-4434-BCD8-59B6BE32668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C96A-EC92-490D-9EC8-2F8F56FEDFB3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2DC0-FA80-46E6-BD37-89DE4547A05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6600" dirty="0" smtClean="0"/>
              <a:t>Calorimeter </a:t>
            </a:r>
            <a:r>
              <a:rPr lang="en-US" altLang="zh-CN" sz="6600" dirty="0"/>
              <a:t>O</a:t>
            </a:r>
            <a:r>
              <a:rPr lang="en-US" altLang="zh-CN" sz="6600" dirty="0" smtClean="0"/>
              <a:t>ptimization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4000" dirty="0" smtClean="0"/>
              <a:t>Calibration constant adjustment</a:t>
            </a:r>
            <a:endParaRPr lang="en-US" altLang="zh-CN" sz="4000" dirty="0" smtClean="0"/>
          </a:p>
          <a:p>
            <a:r>
              <a:rPr lang="en-US" altLang="zh-CN" dirty="0" smtClean="0"/>
              <a:t>Liu Bing &amp; LI Haoqing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calorimeter structure needs new calibration method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Calibration equation: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1∗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𝐸𝐼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2∗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𝐸𝐼𝐼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𝑁𝐼𝐼𝐼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∗0.1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en-US" altLang="zh-CN" dirty="0" smtClean="0"/>
                  <a:t>The proportion of the weight of the two ECAL parts(k1:k2) should be 1:2, while k should be adjusted to ensure best energy linearity</a:t>
                </a:r>
              </a:p>
              <a:p>
                <a:r>
                  <a:rPr lang="en-US" altLang="zh-CN" dirty="0" smtClean="0"/>
                  <a:t>At now, k1=46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pic>
        <p:nvPicPr>
          <p:cNvPr id="4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51" y="3211040"/>
            <a:ext cx="6560211" cy="3646959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djustment reference: Gamma_10GeV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366846" cy="4351338"/>
          </a:xfrm>
        </p:spPr>
        <p:txBody>
          <a:bodyPr/>
          <a:lstStyle/>
          <a:p>
            <a:r>
              <a:rPr lang="en-US" altLang="zh-CN" dirty="0" smtClean="0"/>
              <a:t>Can only go through the first two layers</a:t>
            </a:r>
            <a:endParaRPr lang="en-US" altLang="zh-CN" dirty="0" smtClean="0"/>
          </a:p>
          <a:p>
            <a:r>
              <a:rPr lang="en-US" altLang="zh-CN" dirty="0" smtClean="0"/>
              <a:t>The reconstructed energy should be the same as beam energy</a:t>
            </a:r>
            <a:endParaRPr lang="en-US" altLang="zh-CN" dirty="0" smtClean="0"/>
          </a:p>
          <a:p>
            <a:r>
              <a:rPr lang="en-US" altLang="zh-CN" dirty="0" smtClean="0"/>
              <a:t>As shown in the picture, k1 and k2 should be multiplied by: 10/9.674=1.0337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05045" y="1825625"/>
            <a:ext cx="6861891" cy="4696044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117" y="545465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After we apply the adjustment, the fit mean value of Gamma_10GeV goes closer to 10GeV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1384" y="1571238"/>
            <a:ext cx="6933088" cy="4746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Energy Resolution and Linearity of Electrons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57591" y="1856215"/>
            <a:ext cx="5879646" cy="3708069"/>
          </a:xfrm>
          <a:prstGeom prst="rect">
            <a:avLst/>
          </a:prstGeom>
        </p:spPr>
      </p:pic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78" y="1791421"/>
            <a:ext cx="5811049" cy="3835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Energy Resolution and Linearity of Electrons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983865" y="5353685"/>
            <a:ext cx="1635125" cy="1031240"/>
          </a:xfrm>
          <a:prstGeom prst="rect">
            <a:avLst/>
          </a:prstGeom>
        </p:spPr>
      </p:pic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" y="1654175"/>
            <a:ext cx="5469255" cy="36099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795" y="1562100"/>
            <a:ext cx="6072505" cy="388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HCAL Adjustment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29970" y="1591945"/>
            <a:ext cx="3211195" cy="1739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617220" y="2311400"/>
            <a:ext cx="4100830" cy="35096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ECAL:    k1~47.55</a:t>
            </a:r>
            <a:endParaRPr lang="en-US" altLang="zh-CN" sz="3200"/>
          </a:p>
          <a:p>
            <a:r>
              <a:rPr lang="en-US" altLang="zh-CN" sz="3200"/>
              <a:t>              k2~95.1</a:t>
            </a:r>
            <a:endParaRPr lang="en-US" altLang="zh-CN" sz="3200"/>
          </a:p>
          <a:p>
            <a:endParaRPr lang="en-US" altLang="zh-CN" sz="3200"/>
          </a:p>
          <a:p>
            <a:r>
              <a:rPr lang="en-US" altLang="zh-CN" sz="3200"/>
              <a:t>HCAL:    0.1</a:t>
            </a:r>
            <a:endParaRPr lang="en-US" altLang="zh-CN" sz="3200"/>
          </a:p>
          <a:p>
            <a:endParaRPr lang="en-US" altLang="zh-CN" sz="3200"/>
          </a:p>
          <a:p>
            <a:endParaRPr lang="en-US" altLang="zh-CN" sz="3200"/>
          </a:p>
          <a:p>
            <a:r>
              <a:rPr lang="en-US" altLang="zh-CN" sz="3200"/>
              <a:t>pi+  10GeV-100GeV</a:t>
            </a:r>
            <a:endParaRPr lang="en-US" altLang="zh-CN" sz="32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3055" y="1717675"/>
            <a:ext cx="7057390" cy="3695065"/>
          </a:xfrm>
          <a:prstGeom prst="rect">
            <a:avLst/>
          </a:prstGeom>
        </p:spPr>
      </p:pic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HCAL Adjustment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C1BA789-1478-4D79-9200-0FF3D1C145DA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89270" y="1851025"/>
            <a:ext cx="4521200" cy="435165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13230" y="2040255"/>
            <a:ext cx="3211195" cy="35096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ECAL:    k1~47.55</a:t>
            </a:r>
            <a:endParaRPr lang="en-US" altLang="zh-CN" sz="3200"/>
          </a:p>
          <a:p>
            <a:r>
              <a:rPr lang="en-US" altLang="zh-CN" sz="3200"/>
              <a:t>              k2~95.1</a:t>
            </a:r>
            <a:endParaRPr lang="en-US" altLang="zh-CN" sz="3200"/>
          </a:p>
          <a:p>
            <a:endParaRPr lang="en-US" altLang="zh-CN" sz="3200"/>
          </a:p>
          <a:p>
            <a:r>
              <a:rPr lang="en-US" altLang="zh-CN" sz="3200"/>
              <a:t>HCAL:    0.29</a:t>
            </a:r>
            <a:endParaRPr lang="en-US" altLang="zh-CN" sz="3200"/>
          </a:p>
          <a:p>
            <a:endParaRPr lang="en-US" altLang="zh-CN" sz="3200"/>
          </a:p>
          <a:p>
            <a:endParaRPr lang="en-US" altLang="zh-CN" sz="3200"/>
          </a:p>
          <a:p>
            <a:r>
              <a:rPr lang="en-US" altLang="zh-CN" sz="3200"/>
              <a:t>Neutron  5GeV</a:t>
            </a:r>
            <a:endParaRPr lang="en-US" altLang="zh-CN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演示</Application>
  <PresentationFormat>宽屏</PresentationFormat>
  <Paragraphs>63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Calorimeter Optimization</vt:lpstr>
      <vt:lpstr>New calorimeter structure needs new calibration method</vt:lpstr>
      <vt:lpstr>Adjustment reference: Gamma_10GeV</vt:lpstr>
      <vt:lpstr>PowerPoint 演示文稿</vt:lpstr>
      <vt:lpstr> Energy Resolution and Linearity of Electrons</vt:lpstr>
      <vt:lpstr>Energy Resolution and Linearity of Electrons</vt:lpstr>
      <vt:lpstr>HCAL Adjustment</vt:lpstr>
      <vt:lpstr>HCAL Adjustment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PrintHit coefficient adjustment</dc:title>
  <dc:creator>nkx Nicholas</dc:creator>
  <cp:lastModifiedBy>Lee Haoqing</cp:lastModifiedBy>
  <cp:revision>14</cp:revision>
  <dcterms:created xsi:type="dcterms:W3CDTF">2016-05-18T06:07:00Z</dcterms:created>
  <dcterms:modified xsi:type="dcterms:W3CDTF">2016-05-24T05:35:22Z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