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3"/>
  </p:notesMasterIdLst>
  <p:sldIdLst>
    <p:sldId id="256" r:id="rId2"/>
    <p:sldId id="386" r:id="rId3"/>
    <p:sldId id="393" r:id="rId4"/>
    <p:sldId id="420" r:id="rId5"/>
    <p:sldId id="421" r:id="rId6"/>
    <p:sldId id="422" r:id="rId7"/>
    <p:sldId id="423" r:id="rId8"/>
    <p:sldId id="441" r:id="rId9"/>
    <p:sldId id="442" r:id="rId10"/>
    <p:sldId id="425" r:id="rId11"/>
    <p:sldId id="426" r:id="rId12"/>
    <p:sldId id="427" r:id="rId13"/>
    <p:sldId id="428" r:id="rId14"/>
    <p:sldId id="395" r:id="rId15"/>
    <p:sldId id="397" r:id="rId16"/>
    <p:sldId id="398" r:id="rId17"/>
    <p:sldId id="400" r:id="rId18"/>
    <p:sldId id="402" r:id="rId19"/>
    <p:sldId id="403" r:id="rId20"/>
    <p:sldId id="404" r:id="rId21"/>
    <p:sldId id="405" r:id="rId22"/>
    <p:sldId id="406" r:id="rId23"/>
    <p:sldId id="407" r:id="rId24"/>
    <p:sldId id="432" r:id="rId25"/>
    <p:sldId id="409" r:id="rId26"/>
    <p:sldId id="429" r:id="rId27"/>
    <p:sldId id="431" r:id="rId28"/>
    <p:sldId id="440" r:id="rId29"/>
    <p:sldId id="439" r:id="rId30"/>
    <p:sldId id="325" r:id="rId31"/>
    <p:sldId id="31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01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28.wmf"/><Relationship Id="rId7" Type="http://schemas.openxmlformats.org/officeDocument/2006/relationships/image" Target="../media/image63.wmf"/><Relationship Id="rId2" Type="http://schemas.openxmlformats.org/officeDocument/2006/relationships/image" Target="../media/image60.wmf"/><Relationship Id="rId1" Type="http://schemas.openxmlformats.org/officeDocument/2006/relationships/image" Target="../media/image26.wmf"/><Relationship Id="rId6" Type="http://schemas.openxmlformats.org/officeDocument/2006/relationships/image" Target="../media/image62.wmf"/><Relationship Id="rId5" Type="http://schemas.openxmlformats.org/officeDocument/2006/relationships/image" Target="../media/image30.wmf"/><Relationship Id="rId10" Type="http://schemas.openxmlformats.org/officeDocument/2006/relationships/image" Target="../media/image66.wmf"/><Relationship Id="rId4" Type="http://schemas.openxmlformats.org/officeDocument/2006/relationships/image" Target="../media/image61.wmf"/><Relationship Id="rId9"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5D462-A8A4-4C4B-A495-50BEA5913A4F}" type="datetimeFigureOut">
              <a:rPr lang="zh-CN" altLang="en-US" smtClean="0"/>
              <a:pPr/>
              <a:t>2016/10/31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51263-9C35-45A9-AF82-1C68D270C959}" type="slidenum">
              <a:rPr lang="zh-CN" altLang="en-US" smtClean="0"/>
              <a:pPr/>
              <a:t>‹#›</a:t>
            </a:fld>
            <a:endParaRPr lang="zh-CN" altLang="en-US"/>
          </a:p>
        </p:txBody>
      </p:sp>
    </p:spTree>
    <p:extLst>
      <p:ext uri="{BB962C8B-B14F-4D97-AF65-F5344CB8AC3E}">
        <p14:creationId xmlns="" xmlns:p14="http://schemas.microsoft.com/office/powerpoint/2010/main" val="306850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D5A35406-1E9F-44D7-9030-C0CAAA4CBFFF}" type="datetime1">
              <a:rPr lang="zh-CN" altLang="en-US" smtClean="0"/>
              <a:pPr/>
              <a:t>2016/10/31</a:t>
            </a:fld>
            <a:endParaRPr lang="zh-CN" altLang="en-US"/>
          </a:p>
        </p:txBody>
      </p:sp>
      <p:sp>
        <p:nvSpPr>
          <p:cNvPr id="2" name="页脚占位符 1"/>
          <p:cNvSpPr>
            <a:spLocks noGrp="1"/>
          </p:cNvSpPr>
          <p:nvPr>
            <p:ph type="ftr" sz="quarter" idx="11"/>
          </p:nvPr>
        </p:nvSpPr>
        <p:spPr/>
        <p:txBody>
          <a:bodyPr/>
          <a:lstStyle/>
          <a:p>
            <a:r>
              <a:rPr lang="en-US" altLang="zh-CN" smtClean="0"/>
              <a:t>Zhi-Yong Zhou, SEU</a:t>
            </a:r>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5442E07-CC98-4E8B-B6F4-D15030ED6EC8}" type="datetime1">
              <a:rPr lang="zh-CN" altLang="en-US" smtClean="0"/>
              <a:pPr/>
              <a:t>2016/10/31</a:t>
            </a:fld>
            <a:endParaRPr lang="zh-CN" altLang="en-US"/>
          </a:p>
        </p:txBody>
      </p:sp>
      <p:sp>
        <p:nvSpPr>
          <p:cNvPr id="5" name="页脚占位符 4"/>
          <p:cNvSpPr>
            <a:spLocks noGrp="1"/>
          </p:cNvSpPr>
          <p:nvPr>
            <p:ph type="ftr" sz="quarter" idx="11"/>
          </p:nvPr>
        </p:nvSpPr>
        <p:spPr/>
        <p:txBody>
          <a:bodyPr/>
          <a:lstStyle/>
          <a:p>
            <a:r>
              <a:rPr lang="en-US" altLang="zh-CN" smtClean="0"/>
              <a:t>Zhi-Yong Zhou, SEU</a:t>
            </a:r>
            <a:endParaRPr lang="zh-CN" altLang="en-US"/>
          </a:p>
        </p:txBody>
      </p:sp>
      <p:sp>
        <p:nvSpPr>
          <p:cNvPr id="6" name="灯片编号占位符 5"/>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4994EAD-8F9A-4807-B8FE-2F4151145A23}" type="datetime1">
              <a:rPr lang="zh-CN" altLang="en-US" smtClean="0"/>
              <a:pPr/>
              <a:t>2016/10/31</a:t>
            </a:fld>
            <a:endParaRPr lang="zh-CN" altLang="en-US"/>
          </a:p>
        </p:txBody>
      </p:sp>
      <p:sp>
        <p:nvSpPr>
          <p:cNvPr id="5" name="页脚占位符 4"/>
          <p:cNvSpPr>
            <a:spLocks noGrp="1"/>
          </p:cNvSpPr>
          <p:nvPr>
            <p:ph type="ftr" sz="quarter" idx="11"/>
          </p:nvPr>
        </p:nvSpPr>
        <p:spPr/>
        <p:txBody>
          <a:bodyPr/>
          <a:lstStyle/>
          <a:p>
            <a:r>
              <a:rPr lang="en-US" altLang="zh-CN" smtClean="0"/>
              <a:t>Zhi-Yong Zhou, SEU</a:t>
            </a:r>
            <a:endParaRPr lang="zh-CN" altLang="en-US"/>
          </a:p>
        </p:txBody>
      </p:sp>
      <p:sp>
        <p:nvSpPr>
          <p:cNvPr id="6" name="灯片编号占位符 5"/>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a:xfrm>
            <a:off x="5643570" y="6429396"/>
            <a:ext cx="2514600" cy="288925"/>
          </a:xfrm>
        </p:spPr>
        <p:txBody>
          <a:bodyPr/>
          <a:lstStyle/>
          <a:p>
            <a:fld id="{A3F16F50-6C07-4008-90F1-703201B60B2F}" type="datetime1">
              <a:rPr lang="zh-CN" altLang="en-US" smtClean="0"/>
              <a:pPr/>
              <a:t>2016/10/31</a:t>
            </a:fld>
            <a:endParaRPr lang="zh-CN" altLang="en-US"/>
          </a:p>
        </p:txBody>
      </p:sp>
      <p:sp>
        <p:nvSpPr>
          <p:cNvPr id="19" name="页脚占位符 18"/>
          <p:cNvSpPr>
            <a:spLocks noGrp="1"/>
          </p:cNvSpPr>
          <p:nvPr>
            <p:ph type="ftr" sz="quarter" idx="11"/>
          </p:nvPr>
        </p:nvSpPr>
        <p:spPr>
          <a:xfrm>
            <a:off x="6000760" y="142852"/>
            <a:ext cx="2895600" cy="288925"/>
          </a:xfrm>
        </p:spPr>
        <p:txBody>
          <a:bodyPr/>
          <a:lstStyle/>
          <a:p>
            <a:r>
              <a:rPr lang="en-US" altLang="zh-CN" smtClean="0"/>
              <a:t>Zhi-Yong Zhou, SEU</a:t>
            </a:r>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9A148E72-D15E-4BC3-BEF7-47D38D541AA5}" type="datetime1">
              <a:rPr lang="zh-CN" altLang="en-US" smtClean="0"/>
              <a:pPr/>
              <a:t>2016/10/31</a:t>
            </a:fld>
            <a:endParaRPr lang="zh-CN" altLang="en-US"/>
          </a:p>
        </p:txBody>
      </p:sp>
      <p:sp>
        <p:nvSpPr>
          <p:cNvPr id="11" name="页脚占位符 10"/>
          <p:cNvSpPr>
            <a:spLocks noGrp="1"/>
          </p:cNvSpPr>
          <p:nvPr>
            <p:ph type="ftr" sz="quarter" idx="11"/>
          </p:nvPr>
        </p:nvSpPr>
        <p:spPr/>
        <p:txBody>
          <a:bodyPr/>
          <a:lstStyle/>
          <a:p>
            <a:r>
              <a:rPr lang="en-US" altLang="zh-CN" smtClean="0"/>
              <a:t>Zhi-Yong Zhou, SEU</a:t>
            </a:r>
            <a:endParaRPr lang="zh-CN" altLang="en-US"/>
          </a:p>
        </p:txBody>
      </p:sp>
      <p:sp>
        <p:nvSpPr>
          <p:cNvPr id="16" name="灯片编号占位符 15"/>
          <p:cNvSpPr>
            <a:spLocks noGrp="1"/>
          </p:cNvSpPr>
          <p:nvPr>
            <p:ph type="sldNum" sz="quarter" idx="12"/>
          </p:nvPr>
        </p:nvSpPr>
        <p:spPr/>
        <p:txBody>
          <a:bodyPr/>
          <a:lstStyle/>
          <a:p>
            <a:fld id="{61D82B48-5C75-461E-9FCD-99A8072DF04C}" type="slidenum">
              <a:rPr lang="zh-CN" altLang="en-US" smtClean="0"/>
              <a:pPr/>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E9BD013D-1867-4156-AE9E-6F657D539F4D}" type="datetime1">
              <a:rPr lang="zh-CN" altLang="en-US" smtClean="0"/>
              <a:pPr/>
              <a:t>2016/10/31</a:t>
            </a:fld>
            <a:endParaRPr lang="zh-CN" altLang="en-US"/>
          </a:p>
        </p:txBody>
      </p:sp>
      <p:sp>
        <p:nvSpPr>
          <p:cNvPr id="10" name="页脚占位符 9"/>
          <p:cNvSpPr>
            <a:spLocks noGrp="1"/>
          </p:cNvSpPr>
          <p:nvPr>
            <p:ph type="ftr" sz="quarter" idx="11"/>
          </p:nvPr>
        </p:nvSpPr>
        <p:spPr/>
        <p:txBody>
          <a:bodyPr/>
          <a:lstStyle/>
          <a:p>
            <a:r>
              <a:rPr lang="en-US" altLang="zh-CN" smtClean="0"/>
              <a:t>Zhi-Yong Zhou, SEU</a:t>
            </a:r>
            <a:endParaRPr lang="zh-CN" altLang="en-US"/>
          </a:p>
        </p:txBody>
      </p:sp>
      <p:sp>
        <p:nvSpPr>
          <p:cNvPr id="31" name="灯片编号占位符 30"/>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F96E3FF8-B7BA-421B-A48E-BA99D17853FA}" type="datetime1">
              <a:rPr lang="zh-CN" altLang="en-US" smtClean="0"/>
              <a:pPr/>
              <a:t>2016/10/31</a:t>
            </a:fld>
            <a:endParaRPr lang="zh-CN" altLang="en-US"/>
          </a:p>
        </p:txBody>
      </p:sp>
      <p:sp>
        <p:nvSpPr>
          <p:cNvPr id="6" name="页脚占位符 5"/>
          <p:cNvSpPr>
            <a:spLocks noGrp="1"/>
          </p:cNvSpPr>
          <p:nvPr>
            <p:ph type="ftr" sz="quarter" idx="11"/>
          </p:nvPr>
        </p:nvSpPr>
        <p:spPr/>
        <p:txBody>
          <a:bodyPr/>
          <a:lstStyle/>
          <a:p>
            <a:r>
              <a:rPr lang="en-US" altLang="zh-CN" smtClean="0"/>
              <a:t>Zhi-Yong Zhou, SEU</a:t>
            </a:r>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61D82B48-5C75-461E-9FCD-99A8072DF04C}" type="slidenum">
              <a:rPr lang="zh-CN" altLang="en-US" smtClean="0"/>
              <a:pPr/>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D9CFC56B-6E9F-4BA7-A4D5-56C926DEADE6}" type="datetime1">
              <a:rPr lang="zh-CN" altLang="en-US" smtClean="0"/>
              <a:pPr/>
              <a:t>2016/10/31</a:t>
            </a:fld>
            <a:endParaRPr lang="zh-CN" altLang="en-US"/>
          </a:p>
        </p:txBody>
      </p:sp>
      <p:sp>
        <p:nvSpPr>
          <p:cNvPr id="21" name="页脚占位符 20"/>
          <p:cNvSpPr>
            <a:spLocks noGrp="1"/>
          </p:cNvSpPr>
          <p:nvPr>
            <p:ph type="ftr" sz="quarter" idx="11"/>
          </p:nvPr>
        </p:nvSpPr>
        <p:spPr/>
        <p:txBody>
          <a:bodyPr/>
          <a:lstStyle/>
          <a:p>
            <a:r>
              <a:rPr lang="en-US" altLang="zh-CN" smtClean="0"/>
              <a:t>Zhi-Yong Zhou, SEU</a:t>
            </a:r>
            <a:endParaRPr lang="zh-CN" altLang="en-US"/>
          </a:p>
        </p:txBody>
      </p:sp>
      <p:sp>
        <p:nvSpPr>
          <p:cNvPr id="6" name="灯片编号占位符 5"/>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C8F2687-64B8-4EFE-9BED-6DEABC70B5C5}" type="datetime1">
              <a:rPr lang="zh-CN" altLang="en-US" smtClean="0"/>
              <a:pPr/>
              <a:t>2016/10/31</a:t>
            </a:fld>
            <a:endParaRPr lang="zh-CN" altLang="en-US"/>
          </a:p>
        </p:txBody>
      </p:sp>
      <p:sp>
        <p:nvSpPr>
          <p:cNvPr id="24" name="页脚占位符 23"/>
          <p:cNvSpPr>
            <a:spLocks noGrp="1"/>
          </p:cNvSpPr>
          <p:nvPr>
            <p:ph type="ftr" sz="quarter" idx="11"/>
          </p:nvPr>
        </p:nvSpPr>
        <p:spPr/>
        <p:txBody>
          <a:bodyPr/>
          <a:lstStyle/>
          <a:p>
            <a:r>
              <a:rPr lang="en-US" altLang="zh-CN" smtClean="0"/>
              <a:t>Zhi-Yong Zhou, SEU</a:t>
            </a:r>
            <a:endParaRPr lang="zh-CN" altLang="en-US"/>
          </a:p>
        </p:txBody>
      </p:sp>
      <p:sp>
        <p:nvSpPr>
          <p:cNvPr id="7" name="灯片编号占位符 6"/>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ED7496A6-C486-4848-BEEB-FF14EAFC5ECA}" type="datetime1">
              <a:rPr lang="zh-CN" altLang="en-US" smtClean="0"/>
              <a:pPr/>
              <a:t>2016/10/31</a:t>
            </a:fld>
            <a:endParaRPr lang="zh-CN" altLang="en-US"/>
          </a:p>
        </p:txBody>
      </p:sp>
      <p:sp>
        <p:nvSpPr>
          <p:cNvPr id="29" name="页脚占位符 28"/>
          <p:cNvSpPr>
            <a:spLocks noGrp="1"/>
          </p:cNvSpPr>
          <p:nvPr>
            <p:ph type="ftr" sz="quarter" idx="11"/>
          </p:nvPr>
        </p:nvSpPr>
        <p:spPr/>
        <p:txBody>
          <a:bodyPr/>
          <a:lstStyle/>
          <a:p>
            <a:r>
              <a:rPr lang="en-US" altLang="zh-CN" smtClean="0"/>
              <a:t>Zhi-Yong Zhou, SEU</a:t>
            </a:r>
            <a:endParaRPr lang="zh-CN" altLang="en-US"/>
          </a:p>
        </p:txBody>
      </p:sp>
      <p:sp>
        <p:nvSpPr>
          <p:cNvPr id="7" name="灯片编号占位符 6"/>
          <p:cNvSpPr>
            <a:spLocks noGrp="1"/>
          </p:cNvSpPr>
          <p:nvPr>
            <p:ph type="sldNum" sz="quarter" idx="12"/>
          </p:nvPr>
        </p:nvSpPr>
        <p:spPr/>
        <p:txBody>
          <a:bodyPr/>
          <a:lstStyle/>
          <a:p>
            <a:fld id="{61D82B48-5C75-461E-9FCD-99A8072DF04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D2546F9E-F4E8-419C-B716-58E18E05EADF}" type="datetime1">
              <a:rPr lang="zh-CN" altLang="en-US" smtClean="0"/>
              <a:pPr/>
              <a:t>2016/10/31</a:t>
            </a:fld>
            <a:endParaRPr lang="zh-CN" altLang="en-US"/>
          </a:p>
        </p:txBody>
      </p:sp>
      <p:sp>
        <p:nvSpPr>
          <p:cNvPr id="5" name="页脚占位符 4"/>
          <p:cNvSpPr>
            <a:spLocks noGrp="1"/>
          </p:cNvSpPr>
          <p:nvPr>
            <p:ph type="ftr" sz="quarter" idx="11"/>
          </p:nvPr>
        </p:nvSpPr>
        <p:spPr/>
        <p:txBody>
          <a:bodyPr/>
          <a:lstStyle/>
          <a:p>
            <a:r>
              <a:rPr lang="en-US" altLang="zh-CN" smtClean="0"/>
              <a:t>Zhi-Yong Zhou, SEU</a:t>
            </a:r>
            <a:endParaRPr lang="zh-CN" altLang="en-US"/>
          </a:p>
        </p:txBody>
      </p:sp>
      <p:sp>
        <p:nvSpPr>
          <p:cNvPr id="31" name="灯片编号占位符 30"/>
          <p:cNvSpPr>
            <a:spLocks noGrp="1"/>
          </p:cNvSpPr>
          <p:nvPr>
            <p:ph type="sldNum" sz="quarter" idx="12"/>
          </p:nvPr>
        </p:nvSpPr>
        <p:spPr/>
        <p:txBody>
          <a:bodyPr/>
          <a:lstStyle/>
          <a:p>
            <a:fld id="{61D82B48-5C75-461E-9FCD-99A8072DF04C}" type="slidenum">
              <a:rPr lang="zh-CN" altLang="en-US" smtClean="0"/>
              <a:pPr/>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31CCE67-06D6-4510-B29A-8122B2132979}" type="datetime1">
              <a:rPr lang="zh-CN" altLang="en-US" smtClean="0"/>
              <a:pPr/>
              <a:t>2016/10/31</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altLang="zh-CN" smtClean="0"/>
              <a:t>Zhi-Yong Zhou, SEU</a:t>
            </a:r>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1D82B48-5C75-461E-9FCD-99A8072DF04C}" type="slidenum">
              <a:rPr lang="zh-CN" altLang="en-US" smtClean="0"/>
              <a:pPr/>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9.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image" Target="../media/image51.png"/><Relationship Id="rId9"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6.bin"/><Relationship Id="rId11" Type="http://schemas.openxmlformats.org/officeDocument/2006/relationships/oleObject" Target="../embeddings/oleObject51.bin"/><Relationship Id="rId5" Type="http://schemas.openxmlformats.org/officeDocument/2006/relationships/oleObject" Target="../embeddings/oleObject45.bin"/><Relationship Id="rId10" Type="http://schemas.openxmlformats.org/officeDocument/2006/relationships/oleObject" Target="../embeddings/oleObject50.bin"/><Relationship Id="rId4" Type="http://schemas.openxmlformats.org/officeDocument/2006/relationships/oleObject" Target="../embeddings/oleObject44.bin"/><Relationship Id="rId9"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70.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3.bin"/><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268760"/>
            <a:ext cx="8568952" cy="2301240"/>
          </a:xfrm>
        </p:spPr>
        <p:txBody>
          <a:bodyPr>
            <a:normAutofit/>
          </a:bodyPr>
          <a:lstStyle/>
          <a:p>
            <a:r>
              <a:rPr lang="en-US" altLang="zh-CN" b="1" dirty="0" smtClean="0"/>
              <a:t>On </a:t>
            </a:r>
            <a:r>
              <a:rPr lang="en-US" altLang="zh-CN" b="1" dirty="0" err="1" smtClean="0"/>
              <a:t>Friedrichs</a:t>
            </a:r>
            <a:r>
              <a:rPr lang="en-US" altLang="zh-CN" b="1" dirty="0" smtClean="0"/>
              <a:t> model and “XYZ” states </a:t>
            </a:r>
            <a:endParaRPr lang="zh-CN" altLang="en-US" b="1" dirty="0"/>
          </a:p>
        </p:txBody>
      </p:sp>
      <p:sp>
        <p:nvSpPr>
          <p:cNvPr id="3" name="副标题 2"/>
          <p:cNvSpPr>
            <a:spLocks noGrp="1"/>
          </p:cNvSpPr>
          <p:nvPr>
            <p:ph type="subTitle" idx="1"/>
          </p:nvPr>
        </p:nvSpPr>
        <p:spPr>
          <a:xfrm>
            <a:off x="3500430" y="4572008"/>
            <a:ext cx="3600400" cy="1752600"/>
          </a:xfrm>
        </p:spPr>
        <p:txBody>
          <a:bodyPr/>
          <a:lstStyle/>
          <a:p>
            <a:pPr algn="ctr"/>
            <a:r>
              <a:rPr lang="en-US" altLang="zh-CN" b="1" dirty="0" err="1" smtClean="0">
                <a:solidFill>
                  <a:schemeClr val="tx1"/>
                </a:solidFill>
                <a:latin typeface="Times New Roman" panose="02020603050405020304" pitchFamily="18" charset="0"/>
                <a:cs typeface="Times New Roman" panose="02020603050405020304" pitchFamily="18" charset="0"/>
              </a:rPr>
              <a:t>Zhi</a:t>
            </a:r>
            <a:r>
              <a:rPr lang="en-US" altLang="zh-CN" b="1" dirty="0" smtClean="0">
                <a:solidFill>
                  <a:schemeClr val="tx1"/>
                </a:solidFill>
                <a:latin typeface="Times New Roman" panose="02020603050405020304" pitchFamily="18" charset="0"/>
                <a:cs typeface="Times New Roman" panose="02020603050405020304" pitchFamily="18" charset="0"/>
              </a:rPr>
              <a:t>-Yong Zhou</a:t>
            </a:r>
          </a:p>
          <a:p>
            <a:pPr algn="ctr"/>
            <a:r>
              <a:rPr lang="en-US" altLang="zh-CN" b="1" dirty="0" smtClean="0">
                <a:solidFill>
                  <a:schemeClr val="tx1"/>
                </a:solidFill>
                <a:latin typeface="Times New Roman" panose="02020603050405020304" pitchFamily="18" charset="0"/>
                <a:cs typeface="Times New Roman" panose="02020603050405020304" pitchFamily="18" charset="0"/>
              </a:rPr>
              <a:t>Southeast University</a:t>
            </a:r>
            <a:endParaRPr lang="zh-CN" altLang="en-US"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715140" y="6286520"/>
            <a:ext cx="2643206" cy="369332"/>
          </a:xfrm>
          <a:prstGeom prst="rect">
            <a:avLst/>
          </a:prstGeom>
          <a:noFill/>
        </p:spPr>
        <p:txBody>
          <a:bodyPr wrap="square" rtlCol="0">
            <a:spAutoFit/>
          </a:bodyPr>
          <a:lstStyle/>
          <a:p>
            <a:r>
              <a:rPr lang="en-US" altLang="zh-CN" dirty="0" smtClean="0">
                <a:latin typeface="+mj-lt"/>
              </a:rPr>
              <a:t>2016.11. Guangxi</a:t>
            </a:r>
            <a:endParaRPr lang="zh-CN" altLang="en-US" dirty="0">
              <a:latin typeface="+mj-lt"/>
            </a:endParaRPr>
          </a:p>
        </p:txBody>
      </p:sp>
      <p:sp>
        <p:nvSpPr>
          <p:cNvPr id="5" name="副标题 2"/>
          <p:cNvSpPr txBox="1">
            <a:spLocks/>
          </p:cNvSpPr>
          <p:nvPr/>
        </p:nvSpPr>
        <p:spPr>
          <a:xfrm>
            <a:off x="7072330" y="4572008"/>
            <a:ext cx="1590000" cy="17526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zh-CN" altLang="en-US" sz="2400" b="0" i="0" u="none" strike="noStrike" kern="1200" cap="none" spc="0" normalizeH="0" baseline="0" noProof="0" dirty="0" smtClean="0">
                <a:ln>
                  <a:noFill/>
                </a:ln>
                <a:solidFill>
                  <a:schemeClr val="tx1"/>
                </a:solidFill>
                <a:effectLst/>
                <a:uLnTx/>
                <a:uFillTx/>
                <a:latin typeface="华文行楷" pitchFamily="2" charset="-122"/>
                <a:ea typeface="华文行楷" pitchFamily="2" charset="-122"/>
              </a:rPr>
              <a:t>周智勇</a:t>
            </a:r>
            <a:endParaRPr kumimoji="0" lang="en-US" altLang="zh-CN" sz="2400" b="0" i="0" u="none" strike="noStrike" kern="1200" cap="none" spc="0" normalizeH="0" baseline="0" noProof="0" dirty="0" smtClean="0">
              <a:ln>
                <a:noFill/>
              </a:ln>
              <a:solidFill>
                <a:schemeClr val="tx1"/>
              </a:solidFill>
              <a:effectLst/>
              <a:uLnTx/>
              <a:uFillTx/>
              <a:latin typeface="华文行楷" pitchFamily="2" charset="-122"/>
              <a:ea typeface="华文行楷" pitchFamily="2" charset="-122"/>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zh-CN" altLang="en-US" sz="2400" b="0" i="0" u="none" strike="noStrike" kern="1200" cap="none" spc="0" normalizeH="0" baseline="0" noProof="0" dirty="0" smtClean="0">
                <a:ln>
                  <a:noFill/>
                </a:ln>
                <a:solidFill>
                  <a:schemeClr val="tx1"/>
                </a:solidFill>
                <a:effectLst/>
                <a:uLnTx/>
                <a:uFillTx/>
                <a:latin typeface="华文行楷" pitchFamily="2" charset="-122"/>
                <a:ea typeface="华文行楷" pitchFamily="2" charset="-122"/>
              </a:rPr>
              <a:t>东南大学</a:t>
            </a:r>
            <a:endParaRPr kumimoji="0" lang="zh-CN" altLang="en-US" sz="2400" b="0" i="0" u="none" strike="noStrike" kern="1200" cap="none" spc="0" normalizeH="0" baseline="0" noProof="0" dirty="0">
              <a:ln>
                <a:noFill/>
              </a:ln>
              <a:solidFill>
                <a:schemeClr val="tx1"/>
              </a:solidFill>
              <a:effectLst/>
              <a:uLnTx/>
              <a:uFillTx/>
              <a:latin typeface="华文行楷" pitchFamily="2" charset="-122"/>
              <a:ea typeface="华文行楷" pitchFamily="2" charset="-122"/>
            </a:endParaRPr>
          </a:p>
        </p:txBody>
      </p:sp>
      <p:sp>
        <p:nvSpPr>
          <p:cNvPr id="7" name="矩形 6"/>
          <p:cNvSpPr/>
          <p:nvPr/>
        </p:nvSpPr>
        <p:spPr>
          <a:xfrm>
            <a:off x="1000100" y="3071810"/>
            <a:ext cx="7286676" cy="1846659"/>
          </a:xfrm>
          <a:prstGeom prst="rect">
            <a:avLst/>
          </a:prstGeom>
        </p:spPr>
        <p:txBody>
          <a:bodyPr wrap="square">
            <a:spAutoFit/>
          </a:bodyPr>
          <a:lstStyle/>
          <a:p>
            <a:r>
              <a:rPr lang="en-US" dirty="0" smtClean="0"/>
              <a:t>In collaboration with </a:t>
            </a:r>
            <a:r>
              <a:rPr lang="en-US" dirty="0" err="1" smtClean="0"/>
              <a:t>Zhiguang</a:t>
            </a:r>
            <a:r>
              <a:rPr lang="en-US" dirty="0" smtClean="0"/>
              <a:t> Xiao</a:t>
            </a:r>
          </a:p>
          <a:p>
            <a:endParaRPr lang="en-US" dirty="0" smtClean="0"/>
          </a:p>
          <a:p>
            <a:r>
              <a:rPr lang="en-US" dirty="0" smtClean="0"/>
              <a:t>Based on</a:t>
            </a:r>
          </a:p>
          <a:p>
            <a:r>
              <a:rPr lang="en-US" sz="2000" b="1" dirty="0" err="1" smtClean="0">
                <a:solidFill>
                  <a:srgbClr val="7030A0"/>
                </a:solidFill>
              </a:rPr>
              <a:t>Zhiguang</a:t>
            </a:r>
            <a:r>
              <a:rPr lang="en-US" sz="2000" b="1" dirty="0" smtClean="0">
                <a:solidFill>
                  <a:srgbClr val="7030A0"/>
                </a:solidFill>
              </a:rPr>
              <a:t> Xiao, ZYZ,arXiv:1608.00468, Phys. Rev. D 94, 076006</a:t>
            </a:r>
          </a:p>
          <a:p>
            <a:r>
              <a:rPr lang="en-US" sz="2000" b="1" dirty="0" err="1" smtClean="0">
                <a:solidFill>
                  <a:srgbClr val="7030A0"/>
                </a:solidFill>
              </a:rPr>
              <a:t>Zhiguang</a:t>
            </a:r>
            <a:r>
              <a:rPr lang="en-US" sz="2000" b="1" dirty="0" smtClean="0">
                <a:solidFill>
                  <a:srgbClr val="7030A0"/>
                </a:solidFill>
              </a:rPr>
              <a:t> Xiao, ZYZ arXiv:1608.06833</a:t>
            </a:r>
          </a:p>
          <a:p>
            <a:r>
              <a:rPr lang="en-US" sz="2000" b="1" dirty="0" err="1" smtClean="0">
                <a:solidFill>
                  <a:srgbClr val="7030A0"/>
                </a:solidFill>
              </a:rPr>
              <a:t>Zhiguang</a:t>
            </a:r>
            <a:r>
              <a:rPr lang="en-US" sz="2000" b="1" dirty="0" smtClean="0">
                <a:solidFill>
                  <a:srgbClr val="7030A0"/>
                </a:solidFill>
              </a:rPr>
              <a:t> Xiao, ZYZ arXiv:1610.07460</a:t>
            </a:r>
            <a:endParaRPr lang="zh-CN" altLang="en-US" sz="2000" b="1" dirty="0" smtClean="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10</a:t>
            </a:fld>
            <a:endParaRPr lang="zh-CN" altLang="en-US"/>
          </a:p>
        </p:txBody>
      </p:sp>
      <p:pic>
        <p:nvPicPr>
          <p:cNvPr id="6" name="内容占位符 3" descr="charmedchannels.JPG"/>
          <p:cNvPicPr>
            <a:picLocks noGrp="1" noChangeAspect="1"/>
          </p:cNvPicPr>
          <p:nvPr>
            <p:ph idx="1"/>
          </p:nvPr>
        </p:nvPicPr>
        <p:blipFill>
          <a:blip r:embed="rId2" cstate="print"/>
          <a:stretch>
            <a:fillRect/>
          </a:stretch>
        </p:blipFill>
        <p:spPr>
          <a:xfrm>
            <a:off x="571472" y="1285860"/>
            <a:ext cx="7872402" cy="2928958"/>
          </a:xfrm>
        </p:spPr>
      </p:pic>
      <p:pic>
        <p:nvPicPr>
          <p:cNvPr id="7" name="图片 6" descr="charmedresults.JPG"/>
          <p:cNvPicPr>
            <a:picLocks noChangeAspect="1"/>
          </p:cNvPicPr>
          <p:nvPr/>
        </p:nvPicPr>
        <p:blipFill>
          <a:blip r:embed="rId3" cstate="print"/>
          <a:stretch>
            <a:fillRect/>
          </a:stretch>
        </p:blipFill>
        <p:spPr>
          <a:xfrm>
            <a:off x="142844" y="2926412"/>
            <a:ext cx="8884793" cy="2645728"/>
          </a:xfrm>
          <a:prstGeom prst="rect">
            <a:avLst/>
          </a:prstGeom>
        </p:spPr>
      </p:pic>
      <p:sp>
        <p:nvSpPr>
          <p:cNvPr id="8" name="矩形 7"/>
          <p:cNvSpPr/>
          <p:nvPr/>
        </p:nvSpPr>
        <p:spPr>
          <a:xfrm>
            <a:off x="0" y="5500702"/>
            <a:ext cx="9144000" cy="1323439"/>
          </a:xfrm>
          <a:prstGeom prst="rect">
            <a:avLst/>
          </a:prstGeom>
        </p:spPr>
        <p:txBody>
          <a:bodyPr wrap="square">
            <a:spAutoFit/>
          </a:bodyPr>
          <a:lstStyle/>
          <a:p>
            <a:r>
              <a:rPr lang="en-US" altLang="zh-CN" sz="2000" dirty="0" smtClean="0">
                <a:latin typeface="Times New Roman" pitchFamily="18" charset="0"/>
                <a:cs typeface="Times New Roman" pitchFamily="18" charset="0"/>
              </a:rPr>
              <a:t>Without  free parameters(the parameters are all from the GI’s papers), the pole parameters of the generated poles give good descriptions to the masses and widths of the most observed states at the same time.</a:t>
            </a:r>
          </a:p>
          <a:p>
            <a:pPr algn="r"/>
            <a:r>
              <a:rPr lang="en-US" altLang="zh-CN" sz="2000" b="1" dirty="0" smtClean="0">
                <a:solidFill>
                  <a:srgbClr val="7030A0"/>
                </a:solidFill>
              </a:rPr>
              <a:t>ZYZ and </a:t>
            </a:r>
            <a:r>
              <a:rPr lang="en-US" altLang="zh-CN" sz="2000" b="1" dirty="0" err="1" smtClean="0">
                <a:solidFill>
                  <a:srgbClr val="7030A0"/>
                </a:solidFill>
              </a:rPr>
              <a:t>Z.Xiao</a:t>
            </a:r>
            <a:r>
              <a:rPr lang="en-US" altLang="zh-CN" sz="2000" b="1" dirty="0" smtClean="0">
                <a:solidFill>
                  <a:srgbClr val="7030A0"/>
                </a:solidFill>
              </a:rPr>
              <a:t>, Phys.Rev.D84,034023,2011</a:t>
            </a:r>
            <a:endParaRPr lang="zh-CN" altLang="en-US" sz="2000" b="1" dirty="0">
              <a:solidFill>
                <a:srgbClr val="7030A0"/>
              </a:solidFill>
            </a:endParaRPr>
          </a:p>
        </p:txBody>
      </p:sp>
      <p:sp>
        <p:nvSpPr>
          <p:cNvPr id="9" name="标题 1"/>
          <p:cNvSpPr txBox="1">
            <a:spLocks/>
          </p:cNvSpPr>
          <p:nvPr/>
        </p:nvSpPr>
        <p:spPr>
          <a:xfrm>
            <a:off x="214282" y="876288"/>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Charmed meson spectrum</a:t>
            </a:r>
            <a:endParaRPr kumimoji="0" lang="zh-CN"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11</a:t>
            </a:fld>
            <a:endParaRPr lang="zh-CN" altLang="en-US"/>
          </a:p>
        </p:txBody>
      </p:sp>
      <p:pic>
        <p:nvPicPr>
          <p:cNvPr id="6" name="内容占位符 3" descr="charmstrangechannels.JPG"/>
          <p:cNvPicPr>
            <a:picLocks noGrp="1" noChangeAspect="1"/>
          </p:cNvPicPr>
          <p:nvPr>
            <p:ph idx="1"/>
          </p:nvPr>
        </p:nvPicPr>
        <p:blipFill>
          <a:blip r:embed="rId2" cstate="print"/>
          <a:stretch>
            <a:fillRect/>
          </a:stretch>
        </p:blipFill>
        <p:spPr>
          <a:xfrm>
            <a:off x="714348" y="1714488"/>
            <a:ext cx="7797552" cy="1654026"/>
          </a:xfrm>
        </p:spPr>
      </p:pic>
      <p:pic>
        <p:nvPicPr>
          <p:cNvPr id="7" name="图片 6" descr="charmstrangeresults.JPG"/>
          <p:cNvPicPr>
            <a:picLocks noChangeAspect="1"/>
          </p:cNvPicPr>
          <p:nvPr/>
        </p:nvPicPr>
        <p:blipFill>
          <a:blip r:embed="rId3" cstate="print"/>
          <a:stretch>
            <a:fillRect/>
          </a:stretch>
        </p:blipFill>
        <p:spPr>
          <a:xfrm>
            <a:off x="785786" y="3571876"/>
            <a:ext cx="7644787" cy="2714644"/>
          </a:xfrm>
          <a:prstGeom prst="rect">
            <a:avLst/>
          </a:prstGeom>
        </p:spPr>
      </p:pic>
      <p:sp>
        <p:nvSpPr>
          <p:cNvPr id="8" name="矩形 7"/>
          <p:cNvSpPr/>
          <p:nvPr/>
        </p:nvSpPr>
        <p:spPr>
          <a:xfrm>
            <a:off x="2339752" y="6286520"/>
            <a:ext cx="5017336" cy="400110"/>
          </a:xfrm>
          <a:prstGeom prst="rect">
            <a:avLst/>
          </a:prstGeom>
        </p:spPr>
        <p:txBody>
          <a:bodyPr wrap="none">
            <a:spAutoFit/>
          </a:bodyPr>
          <a:lstStyle/>
          <a:p>
            <a:r>
              <a:rPr lang="en-US" altLang="zh-CN" sz="2000" b="1" dirty="0" smtClean="0">
                <a:solidFill>
                  <a:srgbClr val="7030A0"/>
                </a:solidFill>
              </a:rPr>
              <a:t>ZYZ and </a:t>
            </a:r>
            <a:r>
              <a:rPr lang="en-US" altLang="zh-CN" sz="2000" b="1" dirty="0" err="1" smtClean="0">
                <a:solidFill>
                  <a:srgbClr val="7030A0"/>
                </a:solidFill>
              </a:rPr>
              <a:t>Z.Xiao</a:t>
            </a:r>
            <a:r>
              <a:rPr lang="en-US" altLang="zh-CN" sz="2000" b="1" dirty="0" smtClean="0">
                <a:solidFill>
                  <a:srgbClr val="7030A0"/>
                </a:solidFill>
              </a:rPr>
              <a:t>, Phys.Rev.D84,034023,2011</a:t>
            </a:r>
            <a:endParaRPr lang="zh-CN" altLang="en-US" sz="2000" b="1" dirty="0">
              <a:solidFill>
                <a:srgbClr val="7030A0"/>
              </a:solidFill>
            </a:endParaRPr>
          </a:p>
        </p:txBody>
      </p:sp>
      <p:sp>
        <p:nvSpPr>
          <p:cNvPr id="9" name="标题 1"/>
          <p:cNvSpPr txBox="1">
            <a:spLocks/>
          </p:cNvSpPr>
          <p:nvPr/>
        </p:nvSpPr>
        <p:spPr>
          <a:xfrm>
            <a:off x="304800" y="957266"/>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Charmed-strange meson spectrum</a:t>
            </a:r>
            <a:endParaRPr kumimoji="0" lang="zh-CN"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a:xfrm>
            <a:off x="8229600" y="6160178"/>
            <a:ext cx="758952" cy="246888"/>
          </a:xfrm>
        </p:spPr>
        <p:txBody>
          <a:bodyPr/>
          <a:lstStyle/>
          <a:p>
            <a:fld id="{61D82B48-5C75-461E-9FCD-99A8072DF04C}" type="slidenum">
              <a:rPr lang="zh-CN" altLang="en-US" smtClean="0"/>
              <a:pPr/>
              <a:t>12</a:t>
            </a:fld>
            <a:endParaRPr lang="zh-CN" altLang="en-US"/>
          </a:p>
        </p:txBody>
      </p:sp>
      <p:sp>
        <p:nvSpPr>
          <p:cNvPr id="6" name="标题 1"/>
          <p:cNvSpPr txBox="1">
            <a:spLocks/>
          </p:cNvSpPr>
          <p:nvPr/>
        </p:nvSpPr>
        <p:spPr>
          <a:xfrm>
            <a:off x="142844" y="92867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Charmonium</a:t>
            </a:r>
            <a:r>
              <a:rPr kumimoji="0" lang="en-US" altLang="zh-CN"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-like states</a:t>
            </a:r>
            <a:endParaRPr kumimoji="0" lang="zh-CN"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275" y="1500174"/>
            <a:ext cx="8921217" cy="4590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椭圆 7"/>
          <p:cNvSpPr/>
          <p:nvPr/>
        </p:nvSpPr>
        <p:spPr>
          <a:xfrm>
            <a:off x="2411760" y="2580294"/>
            <a:ext cx="6696744"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29494" y="6072206"/>
            <a:ext cx="5154616" cy="369332"/>
          </a:xfrm>
          <a:prstGeom prst="rect">
            <a:avLst/>
          </a:prstGeom>
        </p:spPr>
        <p:txBody>
          <a:bodyPr wrap="none">
            <a:spAutoFit/>
          </a:bodyPr>
          <a:lstStyle/>
          <a:p>
            <a:r>
              <a:rPr lang="en-US" altLang="zh-CN" b="1" dirty="0" smtClean="0">
                <a:solidFill>
                  <a:srgbClr val="7030A0"/>
                </a:solidFill>
              </a:rPr>
              <a:t>ZYZ ,  </a:t>
            </a:r>
            <a:r>
              <a:rPr lang="en-US" altLang="zh-CN" b="1" dirty="0" err="1" smtClean="0">
                <a:solidFill>
                  <a:srgbClr val="7030A0"/>
                </a:solidFill>
              </a:rPr>
              <a:t>Zhiguang</a:t>
            </a:r>
            <a:r>
              <a:rPr lang="en-US" altLang="zh-CN" b="1" dirty="0" smtClean="0">
                <a:solidFill>
                  <a:srgbClr val="7030A0"/>
                </a:solidFill>
              </a:rPr>
              <a:t> Xiao, Eur</a:t>
            </a:r>
            <a:r>
              <a:rPr lang="en-US" altLang="zh-CN" b="1" dirty="0">
                <a:solidFill>
                  <a:srgbClr val="7030A0"/>
                </a:solidFill>
              </a:rPr>
              <a:t>. Phys. J. A (2014) 50: 165</a:t>
            </a:r>
            <a:endParaRPr lang="zh-CN" altLang="en-US" b="1" dirty="0">
              <a:solidFill>
                <a:srgbClr val="7030A0"/>
              </a:solidFill>
            </a:endParaRPr>
          </a:p>
        </p:txBody>
      </p:sp>
      <p:sp>
        <p:nvSpPr>
          <p:cNvPr id="300033" name="Rectangle 1"/>
          <p:cNvSpPr>
            <a:spLocks noChangeArrowheads="1"/>
          </p:cNvSpPr>
          <p:nvPr/>
        </p:nvSpPr>
        <p:spPr bwMode="auto">
          <a:xfrm>
            <a:off x="714348" y="6400800"/>
            <a:ext cx="798385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zh-CN" b="1" dirty="0" smtClean="0">
                <a:solidFill>
                  <a:srgbClr val="7030A0"/>
                </a:solidFill>
              </a:rPr>
              <a:t>ZYZ ,  </a:t>
            </a:r>
            <a:r>
              <a:rPr lang="en-US" altLang="zh-CN" b="1" dirty="0" err="1" smtClean="0">
                <a:solidFill>
                  <a:srgbClr val="7030A0"/>
                </a:solidFill>
              </a:rPr>
              <a:t>Zhiguang</a:t>
            </a:r>
            <a:r>
              <a:rPr lang="en-US" altLang="zh-CN" b="1" dirty="0" smtClean="0">
                <a:solidFill>
                  <a:srgbClr val="7030A0"/>
                </a:solidFill>
              </a:rPr>
              <a:t> </a:t>
            </a:r>
            <a:r>
              <a:rPr lang="en-US" altLang="zh-CN" b="1" dirty="0" smtClean="0">
                <a:solidFill>
                  <a:srgbClr val="7030A0"/>
                </a:solidFill>
              </a:rPr>
              <a:t>Xiao, </a:t>
            </a:r>
            <a:r>
              <a:rPr lang="en-US" altLang="zh-CN" b="1" dirty="0" err="1" smtClean="0">
                <a:solidFill>
                  <a:srgbClr val="7030A0"/>
                </a:solidFill>
              </a:rPr>
              <a:t>Hai</a:t>
            </a:r>
            <a:r>
              <a:rPr lang="en-US" altLang="zh-CN" b="1" dirty="0" smtClean="0">
                <a:solidFill>
                  <a:srgbClr val="7030A0"/>
                </a:solidFill>
              </a:rPr>
              <a:t>-Qing Zhou</a:t>
            </a:r>
            <a:r>
              <a:rPr lang="en-US" altLang="zh-CN" b="1" dirty="0" smtClean="0">
                <a:solidFill>
                  <a:srgbClr val="7030A0"/>
                </a:solidFill>
              </a:rPr>
              <a:t>, </a:t>
            </a:r>
            <a:r>
              <a:rPr lang="zh-CN" altLang="zh-CN" b="1" dirty="0" smtClean="0">
                <a:solidFill>
                  <a:srgbClr val="7030A0"/>
                </a:solidFill>
              </a:rPr>
              <a:t>Phys.Rev.Lett. 115 (2015) no.2, 022001 </a:t>
            </a:r>
          </a:p>
        </p:txBody>
      </p:sp>
      <p:sp>
        <p:nvSpPr>
          <p:cNvPr id="10" name="椭圆 9"/>
          <p:cNvSpPr/>
          <p:nvPr/>
        </p:nvSpPr>
        <p:spPr>
          <a:xfrm>
            <a:off x="2428860" y="2784348"/>
            <a:ext cx="6696744" cy="2160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13</a:t>
            </a:fld>
            <a:endParaRPr lang="zh-CN" altLang="en-US"/>
          </a:p>
        </p:txBody>
      </p:sp>
      <p:pic>
        <p:nvPicPr>
          <p:cNvPr id="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35696" y="1825205"/>
            <a:ext cx="4392488" cy="3532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矩形 7"/>
          <p:cNvSpPr>
            <a:spLocks noRot="1" noChangeAspect="1" noMove="1" noResize="1" noEditPoints="1" noAdjustHandles="1" noChangeArrowheads="1" noChangeShapeType="1" noTextEdit="1"/>
          </p:cNvSpPr>
          <p:nvPr/>
        </p:nvSpPr>
        <p:spPr>
          <a:xfrm>
            <a:off x="1043608" y="5391917"/>
            <a:ext cx="7637860" cy="646331"/>
          </a:xfrm>
          <a:prstGeom prst="rect">
            <a:avLst/>
          </a:prstGeom>
          <a:blipFill rotWithShape="1">
            <a:blip r:embed="rId3"/>
            <a:stretch>
              <a:fillRect l="-638" t="-6604" b="-11321"/>
            </a:stretch>
          </a:blipFill>
        </p:spPr>
        <p:txBody>
          <a:bodyPr/>
          <a:lstStyle/>
          <a:p>
            <a:r>
              <a:rPr lang="zh-CN" altLang="en-US">
                <a:noFill/>
              </a:rPr>
              <a:t> </a:t>
            </a:r>
          </a:p>
        </p:txBody>
      </p:sp>
      <p:sp>
        <p:nvSpPr>
          <p:cNvPr id="9" name="矩形 8"/>
          <p:cNvSpPr/>
          <p:nvPr/>
        </p:nvSpPr>
        <p:spPr>
          <a:xfrm>
            <a:off x="3500430" y="6000768"/>
            <a:ext cx="5699894" cy="400110"/>
          </a:xfrm>
          <a:prstGeom prst="rect">
            <a:avLst/>
          </a:prstGeom>
        </p:spPr>
        <p:txBody>
          <a:bodyPr wrap="none">
            <a:spAutoFit/>
          </a:bodyPr>
          <a:lstStyle/>
          <a:p>
            <a:r>
              <a:rPr lang="en-US" altLang="zh-CN" sz="2000" b="1" dirty="0" smtClean="0">
                <a:solidFill>
                  <a:srgbClr val="7030A0"/>
                </a:solidFill>
              </a:rPr>
              <a:t>ZYZ ,  </a:t>
            </a:r>
            <a:r>
              <a:rPr lang="en-US" altLang="zh-CN" sz="2000" b="1" dirty="0" err="1" smtClean="0">
                <a:solidFill>
                  <a:srgbClr val="7030A0"/>
                </a:solidFill>
              </a:rPr>
              <a:t>Zhiguang</a:t>
            </a:r>
            <a:r>
              <a:rPr lang="en-US" altLang="zh-CN" sz="2000" b="1" dirty="0" smtClean="0">
                <a:solidFill>
                  <a:srgbClr val="7030A0"/>
                </a:solidFill>
              </a:rPr>
              <a:t> Xiao, Eur</a:t>
            </a:r>
            <a:r>
              <a:rPr lang="en-US" altLang="zh-CN" sz="2000" b="1" dirty="0">
                <a:solidFill>
                  <a:srgbClr val="7030A0"/>
                </a:solidFill>
              </a:rPr>
              <a:t>. Phys. J. A (2014) 50: 165</a:t>
            </a:r>
            <a:endParaRPr lang="zh-CN" altLang="en-US" sz="2000" b="1" dirty="0">
              <a:solidFill>
                <a:srgbClr val="7030A0"/>
              </a:solidFill>
            </a:endParaRPr>
          </a:p>
        </p:txBody>
      </p:sp>
      <p:sp>
        <p:nvSpPr>
          <p:cNvPr id="11" name="TextBox 10"/>
          <p:cNvSpPr txBox="1"/>
          <p:nvPr/>
        </p:nvSpPr>
        <p:spPr>
          <a:xfrm>
            <a:off x="357158" y="1142984"/>
            <a:ext cx="457203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X(3872) and </a:t>
            </a:r>
            <a:r>
              <a:rPr lang="el-GR" altLang="zh-CN" sz="2800" b="1" i="1" dirty="0" smtClean="0">
                <a:latin typeface="Times New Roman" pitchFamily="18" charset="0"/>
                <a:cs typeface="Times New Roman" pitchFamily="18" charset="0"/>
              </a:rPr>
              <a:t>χ</a:t>
            </a:r>
            <a:r>
              <a:rPr lang="en-US" altLang="zh-CN" sz="2800" b="1" i="1" baseline="-25000" dirty="0" smtClean="0">
                <a:latin typeface="Times New Roman" pitchFamily="18" charset="0"/>
                <a:cs typeface="Times New Roman" pitchFamily="18" charset="0"/>
              </a:rPr>
              <a:t>c1</a:t>
            </a:r>
            <a:r>
              <a:rPr lang="en-US" altLang="zh-CN" sz="2800" b="1" dirty="0" smtClean="0">
                <a:latin typeface="Times New Roman" pitchFamily="18" charset="0"/>
                <a:cs typeface="Times New Roman" pitchFamily="18" charset="0"/>
              </a:rPr>
              <a:t>(2P) </a:t>
            </a:r>
            <a:endParaRPr lang="zh-CN" altLang="en-US" sz="2800" b="1" baseline="-2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Gamow state</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14</a:t>
            </a:fld>
            <a:endParaRPr lang="zh-CN" altLang="en-US"/>
          </a:p>
        </p:txBody>
      </p:sp>
      <p:sp>
        <p:nvSpPr>
          <p:cNvPr id="9" name="矩形 8"/>
          <p:cNvSpPr/>
          <p:nvPr/>
        </p:nvSpPr>
        <p:spPr>
          <a:xfrm>
            <a:off x="3500430" y="2143116"/>
            <a:ext cx="4433906" cy="400110"/>
          </a:xfrm>
          <a:prstGeom prst="rect">
            <a:avLst/>
          </a:prstGeom>
        </p:spPr>
        <p:txBody>
          <a:bodyPr wrap="none">
            <a:spAutoFit/>
          </a:bodyPr>
          <a:lstStyle/>
          <a:p>
            <a:r>
              <a:rPr lang="en-US" sz="2000" b="1" dirty="0" err="1" smtClean="0">
                <a:solidFill>
                  <a:srgbClr val="7030A0"/>
                </a:solidFill>
              </a:rPr>
              <a:t>G.Gamow</a:t>
            </a:r>
            <a:r>
              <a:rPr lang="en-US" sz="2000" b="1" dirty="0" smtClean="0">
                <a:solidFill>
                  <a:srgbClr val="7030A0"/>
                </a:solidFill>
              </a:rPr>
              <a:t> , </a:t>
            </a:r>
            <a:r>
              <a:rPr lang="en-US" sz="2000" b="1" dirty="0" err="1" smtClean="0">
                <a:solidFill>
                  <a:srgbClr val="7030A0"/>
                </a:solidFill>
              </a:rPr>
              <a:t>Z.Phys</a:t>
            </a:r>
            <a:r>
              <a:rPr lang="en-US" sz="2000" b="1" dirty="0" smtClean="0">
                <a:solidFill>
                  <a:srgbClr val="7030A0"/>
                </a:solidFill>
              </a:rPr>
              <a:t>. 51 (1928) 204-212</a:t>
            </a:r>
            <a:r>
              <a:rPr lang="en-US" sz="2000" dirty="0" smtClean="0"/>
              <a:t> </a:t>
            </a:r>
            <a:endParaRPr lang="zh-CN" altLang="en-US" sz="2000" dirty="0"/>
          </a:p>
        </p:txBody>
      </p:sp>
      <p:sp>
        <p:nvSpPr>
          <p:cNvPr id="10" name="TextBox 9"/>
          <p:cNvSpPr txBox="1"/>
          <p:nvPr/>
        </p:nvSpPr>
        <p:spPr>
          <a:xfrm>
            <a:off x="357158" y="1214422"/>
            <a:ext cx="8001056" cy="954107"/>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Energy </a:t>
            </a:r>
            <a:r>
              <a:rPr lang="en-US" altLang="zh-CN" sz="2800" b="1" dirty="0" err="1" smtClean="0">
                <a:latin typeface="Times New Roman" pitchFamily="18" charset="0"/>
                <a:cs typeface="Times New Roman" pitchFamily="18" charset="0"/>
              </a:rPr>
              <a:t>eigenfunction</a:t>
            </a:r>
            <a:r>
              <a:rPr lang="en-US" altLang="zh-CN" sz="2800" b="1" dirty="0" smtClean="0">
                <a:latin typeface="Times New Roman" pitchFamily="18" charset="0"/>
                <a:cs typeface="Times New Roman" pitchFamily="18" charset="0"/>
              </a:rPr>
              <a:t> with a complex </a:t>
            </a:r>
            <a:r>
              <a:rPr lang="en-US" altLang="zh-CN" sz="2800" b="1" dirty="0" err="1" smtClean="0">
                <a:latin typeface="Times New Roman" pitchFamily="18" charset="0"/>
                <a:cs typeface="Times New Roman" pitchFamily="18" charset="0"/>
              </a:rPr>
              <a:t>eigenvalue</a:t>
            </a:r>
            <a:r>
              <a:rPr lang="en-US" altLang="zh-CN" sz="2800" b="1" dirty="0" smtClean="0">
                <a:latin typeface="Times New Roman" pitchFamily="18" charset="0"/>
                <a:cs typeface="Times New Roman" pitchFamily="18" charset="0"/>
              </a:rPr>
              <a:t>, proposed by </a:t>
            </a:r>
            <a:r>
              <a:rPr lang="en-US" altLang="zh-CN" sz="2800" b="1" dirty="0" err="1" smtClean="0">
                <a:latin typeface="Times New Roman" pitchFamily="18" charset="0"/>
                <a:cs typeface="Times New Roman" pitchFamily="18" charset="0"/>
              </a:rPr>
              <a:t>G.Gamow</a:t>
            </a:r>
            <a:r>
              <a:rPr lang="en-US" altLang="zh-CN" sz="2800" b="1" dirty="0" smtClean="0">
                <a:latin typeface="Times New Roman" pitchFamily="18" charset="0"/>
                <a:cs typeface="Times New Roman" pitchFamily="18" charset="0"/>
              </a:rPr>
              <a:t> to understand alpha decay</a:t>
            </a:r>
            <a:endParaRPr lang="zh-CN" altLang="en-US" sz="2800" b="1" dirty="0">
              <a:latin typeface="Times New Roman" pitchFamily="18" charset="0"/>
              <a:cs typeface="Times New Roman" pitchFamily="18" charset="0"/>
            </a:endParaRPr>
          </a:p>
        </p:txBody>
      </p:sp>
      <p:sp>
        <p:nvSpPr>
          <p:cNvPr id="11" name="TextBox 10"/>
          <p:cNvSpPr txBox="1"/>
          <p:nvPr/>
        </p:nvSpPr>
        <p:spPr>
          <a:xfrm>
            <a:off x="428596" y="2571744"/>
            <a:ext cx="8072494" cy="1815882"/>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However, in Hilbert space, a self-</a:t>
            </a:r>
            <a:r>
              <a:rPr lang="en-US" altLang="zh-CN" sz="2800" b="1" dirty="0" err="1" smtClean="0">
                <a:latin typeface="Times New Roman" pitchFamily="18" charset="0"/>
                <a:cs typeface="Times New Roman" pitchFamily="18" charset="0"/>
              </a:rPr>
              <a:t>adjoint</a:t>
            </a:r>
            <a:r>
              <a:rPr lang="en-US" altLang="zh-CN" sz="2800" b="1" dirty="0" smtClean="0">
                <a:latin typeface="Times New Roman" pitchFamily="18" charset="0"/>
                <a:cs typeface="Times New Roman" pitchFamily="18" charset="0"/>
              </a:rPr>
              <a:t> operator can only admit real </a:t>
            </a:r>
            <a:r>
              <a:rPr lang="en-US" altLang="zh-CN" sz="2800" b="1" dirty="0" err="1" smtClean="0">
                <a:latin typeface="Times New Roman" pitchFamily="18" charset="0"/>
                <a:cs typeface="Times New Roman" pitchFamily="18" charset="0"/>
              </a:rPr>
              <a:t>eigenvalues</a:t>
            </a:r>
            <a:r>
              <a:rPr lang="en-US" altLang="zh-CN" sz="2800" b="1" dirty="0" smtClean="0">
                <a:latin typeface="Times New Roman" pitchFamily="18" charset="0"/>
                <a:cs typeface="Times New Roman" pitchFamily="18" charset="0"/>
              </a:rPr>
              <a:t>. A rigorous treatment to Gamow state require an extension of Hilbert space to Rigged Hilbert space(RHS).</a:t>
            </a:r>
            <a:endParaRPr lang="zh-CN" altLang="en-US" sz="2800" b="1" dirty="0" smtClean="0">
              <a:latin typeface="Times New Roman" pitchFamily="18" charset="0"/>
              <a:cs typeface="Times New Roman" pitchFamily="18" charset="0"/>
            </a:endParaRPr>
          </a:p>
        </p:txBody>
      </p:sp>
      <p:sp>
        <p:nvSpPr>
          <p:cNvPr id="12" name="矩形 11"/>
          <p:cNvSpPr/>
          <p:nvPr/>
        </p:nvSpPr>
        <p:spPr>
          <a:xfrm>
            <a:off x="1000100" y="4357694"/>
            <a:ext cx="7614072" cy="707886"/>
          </a:xfrm>
          <a:prstGeom prst="rect">
            <a:avLst/>
          </a:prstGeom>
        </p:spPr>
        <p:txBody>
          <a:bodyPr wrap="none">
            <a:spAutoFit/>
          </a:bodyPr>
          <a:lstStyle/>
          <a:p>
            <a:r>
              <a:rPr lang="en-US" sz="2000" b="1" dirty="0" err="1" smtClean="0">
                <a:solidFill>
                  <a:srgbClr val="7030A0"/>
                </a:solidFill>
              </a:rPr>
              <a:t>A.Bohm</a:t>
            </a:r>
            <a:r>
              <a:rPr lang="en-US" sz="2000" b="1" dirty="0" smtClean="0">
                <a:solidFill>
                  <a:srgbClr val="7030A0"/>
                </a:solidFill>
              </a:rPr>
              <a:t>, </a:t>
            </a:r>
            <a:r>
              <a:rPr lang="en-US" sz="2000" b="1" dirty="0" err="1" smtClean="0">
                <a:solidFill>
                  <a:srgbClr val="7030A0"/>
                </a:solidFill>
              </a:rPr>
              <a:t>M.Gadella</a:t>
            </a:r>
            <a:r>
              <a:rPr lang="en-US" sz="2000" b="1" dirty="0" smtClean="0">
                <a:solidFill>
                  <a:srgbClr val="7030A0"/>
                </a:solidFill>
              </a:rPr>
              <a:t>,  Dirac </a:t>
            </a:r>
            <a:r>
              <a:rPr lang="en-US" sz="2000" b="1" dirty="0" err="1" smtClean="0">
                <a:solidFill>
                  <a:srgbClr val="7030A0"/>
                </a:solidFill>
              </a:rPr>
              <a:t>kts</a:t>
            </a:r>
            <a:r>
              <a:rPr lang="en-US" sz="2000" b="1" dirty="0" smtClean="0">
                <a:solidFill>
                  <a:srgbClr val="7030A0"/>
                </a:solidFill>
              </a:rPr>
              <a:t>, Gamow vectors, and </a:t>
            </a:r>
            <a:r>
              <a:rPr lang="en-US" sz="2000" b="1" dirty="0" err="1" smtClean="0">
                <a:solidFill>
                  <a:srgbClr val="7030A0"/>
                </a:solidFill>
              </a:rPr>
              <a:t>Gelfund</a:t>
            </a:r>
            <a:r>
              <a:rPr lang="en-US" sz="2000" b="1" dirty="0" smtClean="0">
                <a:solidFill>
                  <a:srgbClr val="7030A0"/>
                </a:solidFill>
              </a:rPr>
              <a:t> Triplets, </a:t>
            </a:r>
          </a:p>
          <a:p>
            <a:r>
              <a:rPr lang="en-US" sz="2000" b="1" dirty="0" smtClean="0">
                <a:solidFill>
                  <a:srgbClr val="7030A0"/>
                </a:solidFill>
              </a:rPr>
              <a:t>Springer Lectures Notes in Physics Vol.348, Springer, Berlin</a:t>
            </a:r>
            <a:endParaRPr lang="zh-CN" altLang="en-US" sz="2000" dirty="0">
              <a:solidFill>
                <a:srgbClr val="7030A0"/>
              </a:solidFill>
            </a:endParaRPr>
          </a:p>
        </p:txBody>
      </p:sp>
      <p:sp>
        <p:nvSpPr>
          <p:cNvPr id="13" name="TextBox 12"/>
          <p:cNvSpPr txBox="1"/>
          <p:nvPr/>
        </p:nvSpPr>
        <p:spPr>
          <a:xfrm>
            <a:off x="571472" y="5286388"/>
            <a:ext cx="8358246"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Plane wave is also not in Hilbert space but in RHS.</a:t>
            </a:r>
            <a:endParaRPr lang="zh-CN" alt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Rigged </a:t>
            </a:r>
            <a:r>
              <a:rPr lang="en-US" altLang="zh-CN" dirty="0" err="1" smtClean="0"/>
              <a:t>hilbert</a:t>
            </a:r>
            <a:r>
              <a:rPr lang="en-US" altLang="zh-CN" dirty="0" smtClean="0"/>
              <a:t> space</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15</a:t>
            </a:fld>
            <a:endParaRPr lang="zh-CN" altLang="en-US"/>
          </a:p>
        </p:txBody>
      </p:sp>
      <p:sp>
        <p:nvSpPr>
          <p:cNvPr id="6" name="TextBox 5"/>
          <p:cNvSpPr txBox="1"/>
          <p:nvPr/>
        </p:nvSpPr>
        <p:spPr>
          <a:xfrm>
            <a:off x="642910" y="1428736"/>
            <a:ext cx="3571900" cy="523220"/>
          </a:xfrm>
          <a:prstGeom prst="rect">
            <a:avLst/>
          </a:prstGeom>
          <a:noFill/>
        </p:spPr>
        <p:txBody>
          <a:bodyPr wrap="square" rtlCol="0">
            <a:spAutoFit/>
          </a:bodyPr>
          <a:lstStyle/>
          <a:p>
            <a:r>
              <a:rPr lang="en-US" altLang="zh-CN" sz="2800" b="1" dirty="0" err="1" smtClean="0">
                <a:latin typeface="Times New Roman" pitchFamily="18" charset="0"/>
                <a:cs typeface="Times New Roman" pitchFamily="18" charset="0"/>
              </a:rPr>
              <a:t>Gel’fand</a:t>
            </a:r>
            <a:r>
              <a:rPr lang="en-US" altLang="zh-CN" sz="2800" b="1" dirty="0" smtClean="0">
                <a:latin typeface="Times New Roman" pitchFamily="18" charset="0"/>
                <a:cs typeface="Times New Roman" pitchFamily="18" charset="0"/>
              </a:rPr>
              <a:t> triplet space</a:t>
            </a:r>
            <a:endParaRPr lang="zh-CN" altLang="en-US" sz="2800" b="1" dirty="0" smtClean="0">
              <a:latin typeface="Times New Roman" pitchFamily="18" charset="0"/>
              <a:cs typeface="Times New Roman" pitchFamily="18" charset="0"/>
            </a:endParaRPr>
          </a:p>
        </p:txBody>
      </p:sp>
      <p:graphicFrame>
        <p:nvGraphicFramePr>
          <p:cNvPr id="7" name="对象 6"/>
          <p:cNvGraphicFramePr>
            <a:graphicFrameLocks noChangeAspect="1"/>
          </p:cNvGraphicFramePr>
          <p:nvPr/>
        </p:nvGraphicFramePr>
        <p:xfrm>
          <a:off x="2871788" y="2089150"/>
          <a:ext cx="2616200" cy="569913"/>
        </p:xfrm>
        <a:graphic>
          <a:graphicData uri="http://schemas.openxmlformats.org/presentationml/2006/ole">
            <p:oleObj spid="_x0000_s264194" name="Equation" r:id="rId3" imgW="876240" imgH="190440" progId="Equation.DSMT4">
              <p:embed/>
            </p:oleObj>
          </a:graphicData>
        </a:graphic>
      </p:graphicFrame>
      <p:sp>
        <p:nvSpPr>
          <p:cNvPr id="8" name="TextBox 7"/>
          <p:cNvSpPr txBox="1"/>
          <p:nvPr/>
        </p:nvSpPr>
        <p:spPr>
          <a:xfrm>
            <a:off x="2714612" y="3571876"/>
            <a:ext cx="3214710" cy="830997"/>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Hilbert space of </a:t>
            </a:r>
            <a:r>
              <a:rPr lang="en-US" altLang="zh-CN" sz="2400" b="1" dirty="0" err="1" smtClean="0">
                <a:latin typeface="Times New Roman" pitchFamily="18" charset="0"/>
                <a:cs typeface="Times New Roman" pitchFamily="18" charset="0"/>
              </a:rPr>
              <a:t>normalizable</a:t>
            </a:r>
            <a:r>
              <a:rPr lang="en-US" altLang="zh-CN" sz="2400" b="1" dirty="0" smtClean="0">
                <a:latin typeface="Times New Roman" pitchFamily="18" charset="0"/>
                <a:cs typeface="Times New Roman" pitchFamily="18" charset="0"/>
              </a:rPr>
              <a:t> state </a:t>
            </a:r>
            <a:endParaRPr lang="zh-CN" altLang="en-US" sz="2400" b="1" dirty="0" smtClean="0">
              <a:latin typeface="Times New Roman" pitchFamily="18" charset="0"/>
              <a:cs typeface="Times New Roman" pitchFamily="18" charset="0"/>
            </a:endParaRPr>
          </a:p>
        </p:txBody>
      </p:sp>
      <p:sp>
        <p:nvSpPr>
          <p:cNvPr id="9" name="TextBox 8"/>
          <p:cNvSpPr txBox="1"/>
          <p:nvPr/>
        </p:nvSpPr>
        <p:spPr>
          <a:xfrm>
            <a:off x="571472" y="2928934"/>
            <a:ext cx="2643206" cy="830997"/>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Nuclear space , dense in </a:t>
            </a:r>
            <a:r>
              <a:rPr lang="en-US" altLang="zh-CN" sz="2400" b="1" dirty="0" smtClean="0">
                <a:latin typeface="Kunstler Script" pitchFamily="66" charset="0"/>
                <a:cs typeface="Times New Roman" pitchFamily="18" charset="0"/>
              </a:rPr>
              <a:t>H</a:t>
            </a:r>
            <a:endParaRPr lang="zh-CN" altLang="en-US" sz="2400" b="1" dirty="0" smtClean="0">
              <a:latin typeface="Kunstler Script" pitchFamily="66" charset="0"/>
              <a:cs typeface="Times New Roman" pitchFamily="18" charset="0"/>
            </a:endParaRPr>
          </a:p>
        </p:txBody>
      </p:sp>
      <p:sp>
        <p:nvSpPr>
          <p:cNvPr id="10" name="TextBox 9"/>
          <p:cNvSpPr txBox="1"/>
          <p:nvPr/>
        </p:nvSpPr>
        <p:spPr>
          <a:xfrm>
            <a:off x="6143604" y="2714620"/>
            <a:ext cx="3000396" cy="1569660"/>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the space of the anti-linear continuous </a:t>
            </a:r>
            <a:r>
              <a:rPr lang="en-US" altLang="zh-CN" sz="2400" b="1" dirty="0" err="1" smtClean="0">
                <a:latin typeface="Times New Roman" pitchFamily="18" charset="0"/>
                <a:cs typeface="Times New Roman" pitchFamily="18" charset="0"/>
              </a:rPr>
              <a:t>functionals</a:t>
            </a:r>
            <a:r>
              <a:rPr lang="en-US" altLang="zh-CN" sz="2400" b="1" dirty="0" smtClean="0">
                <a:latin typeface="Times New Roman" pitchFamily="18" charset="0"/>
                <a:cs typeface="Times New Roman" pitchFamily="18" charset="0"/>
              </a:rPr>
              <a:t> on the nuclear space</a:t>
            </a:r>
            <a:endParaRPr lang="zh-CN" altLang="en-US" sz="2400" b="1" dirty="0" smtClean="0">
              <a:latin typeface="Times New Roman" pitchFamily="18" charset="0"/>
              <a:cs typeface="Times New Roman" pitchFamily="18" charset="0"/>
            </a:endParaRPr>
          </a:p>
        </p:txBody>
      </p:sp>
      <p:sp>
        <p:nvSpPr>
          <p:cNvPr id="11" name="TextBox 10"/>
          <p:cNvSpPr txBox="1"/>
          <p:nvPr/>
        </p:nvSpPr>
        <p:spPr>
          <a:xfrm>
            <a:off x="6357950" y="4832347"/>
            <a:ext cx="2428892" cy="954107"/>
          </a:xfrm>
          <a:prstGeom prst="rect">
            <a:avLst/>
          </a:prstGeom>
          <a:noFill/>
        </p:spPr>
        <p:txBody>
          <a:bodyPr wrap="square" rtlCol="0">
            <a:spAutoFit/>
          </a:bodyPr>
          <a:lstStyle/>
          <a:p>
            <a:r>
              <a:rPr lang="en-US" altLang="zh-CN" sz="2800" b="1" dirty="0" smtClean="0">
                <a:solidFill>
                  <a:srgbClr val="7030A0"/>
                </a:solidFill>
                <a:latin typeface="Times New Roman" pitchFamily="18" charset="0"/>
                <a:cs typeface="Times New Roman" pitchFamily="18" charset="0"/>
              </a:rPr>
              <a:t>The space of Gamow states </a:t>
            </a:r>
            <a:endParaRPr lang="zh-CN" altLang="en-US" sz="2800" b="1" dirty="0" smtClean="0">
              <a:solidFill>
                <a:srgbClr val="7030A0"/>
              </a:solidFill>
              <a:latin typeface="Times New Roman" pitchFamily="18" charset="0"/>
              <a:cs typeface="Times New Roman" pitchFamily="18" charset="0"/>
            </a:endParaRPr>
          </a:p>
        </p:txBody>
      </p:sp>
      <p:sp>
        <p:nvSpPr>
          <p:cNvPr id="12" name="右箭头 11"/>
          <p:cNvSpPr/>
          <p:nvPr/>
        </p:nvSpPr>
        <p:spPr>
          <a:xfrm rot="20153541">
            <a:off x="2084284" y="2708293"/>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6200000">
            <a:off x="3727359" y="3065483"/>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2445762">
            <a:off x="5438463" y="2581362"/>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16200000">
            <a:off x="7119108" y="4382355"/>
            <a:ext cx="714380" cy="37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72000" y="1142984"/>
            <a:ext cx="4572000" cy="1015663"/>
          </a:xfrm>
          <a:prstGeom prst="rect">
            <a:avLst/>
          </a:prstGeom>
        </p:spPr>
        <p:txBody>
          <a:bodyPr>
            <a:spAutoFit/>
          </a:bodyPr>
          <a:lstStyle/>
          <a:p>
            <a:r>
              <a:rPr lang="en-US" altLang="zh-CN" dirty="0" smtClean="0"/>
              <a:t> </a:t>
            </a:r>
            <a:r>
              <a:rPr lang="en-US" altLang="zh-CN" sz="2000" b="1" dirty="0" smtClean="0">
                <a:solidFill>
                  <a:srgbClr val="7030A0"/>
                </a:solidFill>
              </a:rPr>
              <a:t>I.M. </a:t>
            </a:r>
            <a:r>
              <a:rPr lang="en-US" altLang="zh-CN" sz="2000" b="1" dirty="0" err="1" smtClean="0">
                <a:solidFill>
                  <a:srgbClr val="7030A0"/>
                </a:solidFill>
              </a:rPr>
              <a:t>Gel’fand</a:t>
            </a:r>
            <a:r>
              <a:rPr lang="en-US" altLang="zh-CN" sz="2000" b="1" dirty="0" smtClean="0">
                <a:solidFill>
                  <a:srgbClr val="7030A0"/>
                </a:solidFill>
              </a:rPr>
              <a:t>, </a:t>
            </a:r>
            <a:r>
              <a:rPr lang="en-US" altLang="zh-CN" sz="2000" b="1" dirty="0" err="1" smtClean="0">
                <a:solidFill>
                  <a:srgbClr val="7030A0"/>
                </a:solidFill>
              </a:rPr>
              <a:t>N.Ya</a:t>
            </a:r>
            <a:r>
              <a:rPr lang="en-US" altLang="zh-CN" sz="2000" b="1" dirty="0" smtClean="0">
                <a:solidFill>
                  <a:srgbClr val="7030A0"/>
                </a:solidFill>
              </a:rPr>
              <a:t>. </a:t>
            </a:r>
            <a:r>
              <a:rPr lang="en-US" altLang="zh-CN" sz="2000" b="1" dirty="0" err="1" smtClean="0">
                <a:solidFill>
                  <a:srgbClr val="7030A0"/>
                </a:solidFill>
              </a:rPr>
              <a:t>Vilenkin</a:t>
            </a:r>
            <a:r>
              <a:rPr lang="en-US" altLang="zh-CN" sz="2000" b="1" dirty="0" smtClean="0">
                <a:solidFill>
                  <a:srgbClr val="7030A0"/>
                </a:solidFill>
              </a:rPr>
              <a:t>, Generalized Functions, Vol. IV, Academic Press, New York, 1964</a:t>
            </a:r>
            <a:endParaRPr lang="zh-CN" altLang="en-US" sz="2000" b="1" dirty="0" smtClean="0">
              <a:solidFill>
                <a:srgbClr val="7030A0"/>
              </a:solidFill>
            </a:endParaRPr>
          </a:p>
        </p:txBody>
      </p:sp>
      <p:sp>
        <p:nvSpPr>
          <p:cNvPr id="17" name="矩形 16"/>
          <p:cNvSpPr/>
          <p:nvPr/>
        </p:nvSpPr>
        <p:spPr>
          <a:xfrm>
            <a:off x="-32" y="5411474"/>
            <a:ext cx="8002062" cy="1446550"/>
          </a:xfrm>
          <a:prstGeom prst="rect">
            <a:avLst/>
          </a:prstGeom>
        </p:spPr>
        <p:txBody>
          <a:bodyPr wrap="none">
            <a:spAutoFit/>
          </a:bodyPr>
          <a:lstStyle/>
          <a:p>
            <a:r>
              <a:rPr lang="en-US" altLang="zh-CN" sz="2800" b="1" dirty="0" smtClean="0">
                <a:latin typeface="Times New Roman" pitchFamily="18" charset="0"/>
                <a:cs typeface="Times New Roman" pitchFamily="18" charset="0"/>
              </a:rPr>
              <a:t>More mathematical background : </a:t>
            </a:r>
          </a:p>
          <a:p>
            <a:r>
              <a:rPr lang="en-US" altLang="zh-CN" sz="2000" b="1" dirty="0" smtClean="0">
                <a:solidFill>
                  <a:srgbClr val="7030A0"/>
                </a:solidFill>
              </a:rPr>
              <a:t>A. </a:t>
            </a:r>
            <a:r>
              <a:rPr lang="en-US" altLang="zh-CN" sz="2000" b="1" dirty="0" err="1" smtClean="0">
                <a:solidFill>
                  <a:srgbClr val="7030A0"/>
                </a:solidFill>
              </a:rPr>
              <a:t>Bohm</a:t>
            </a:r>
            <a:r>
              <a:rPr lang="en-US" altLang="zh-CN" sz="2000" b="1" dirty="0" smtClean="0">
                <a:solidFill>
                  <a:srgbClr val="7030A0"/>
                </a:solidFill>
              </a:rPr>
              <a:t>, J. D. Dollard, and M. </a:t>
            </a:r>
            <a:r>
              <a:rPr lang="en-US" altLang="zh-CN" sz="2000" b="1" dirty="0" err="1" smtClean="0">
                <a:solidFill>
                  <a:srgbClr val="7030A0"/>
                </a:solidFill>
              </a:rPr>
              <a:t>Gadella</a:t>
            </a:r>
            <a:r>
              <a:rPr lang="en-US" altLang="zh-CN" sz="2000" b="1" dirty="0" smtClean="0">
                <a:solidFill>
                  <a:srgbClr val="7030A0"/>
                </a:solidFill>
              </a:rPr>
              <a:t>, Dirac </a:t>
            </a:r>
            <a:r>
              <a:rPr lang="en-US" altLang="zh-CN" sz="2000" b="1" dirty="0" err="1" smtClean="0">
                <a:solidFill>
                  <a:srgbClr val="7030A0"/>
                </a:solidFill>
              </a:rPr>
              <a:t>Kets</a:t>
            </a:r>
            <a:r>
              <a:rPr lang="en-US" altLang="zh-CN" sz="2000" b="1" dirty="0" smtClean="0">
                <a:solidFill>
                  <a:srgbClr val="7030A0"/>
                </a:solidFill>
              </a:rPr>
              <a:t>,</a:t>
            </a:r>
          </a:p>
          <a:p>
            <a:r>
              <a:rPr lang="en-US" altLang="zh-CN" sz="2000" b="1" dirty="0" smtClean="0">
                <a:solidFill>
                  <a:srgbClr val="7030A0"/>
                </a:solidFill>
              </a:rPr>
              <a:t> Gamow Vectors and </a:t>
            </a:r>
            <a:r>
              <a:rPr lang="en-US" altLang="zh-CN" sz="2000" b="1" dirty="0" err="1" smtClean="0">
                <a:solidFill>
                  <a:srgbClr val="7030A0"/>
                </a:solidFill>
              </a:rPr>
              <a:t>Gel’fand</a:t>
            </a:r>
            <a:r>
              <a:rPr lang="en-US" altLang="zh-CN" sz="2000" b="1" dirty="0" smtClean="0">
                <a:solidFill>
                  <a:srgbClr val="7030A0"/>
                </a:solidFill>
              </a:rPr>
              <a:t> Triplets, Lecture Notes in Physics, Vol. 348</a:t>
            </a:r>
          </a:p>
          <a:p>
            <a:r>
              <a:rPr lang="en-US" altLang="zh-CN" sz="2000" b="1" dirty="0" smtClean="0">
                <a:solidFill>
                  <a:srgbClr val="7030A0"/>
                </a:solidFill>
              </a:rPr>
              <a:t>O. </a:t>
            </a:r>
            <a:r>
              <a:rPr lang="en-US" altLang="zh-CN" sz="2000" b="1" dirty="0" err="1" smtClean="0">
                <a:solidFill>
                  <a:srgbClr val="7030A0"/>
                </a:solidFill>
              </a:rPr>
              <a:t>Civitaresea</a:t>
            </a:r>
            <a:r>
              <a:rPr lang="en-US" altLang="zh-CN" sz="2000" b="1" dirty="0" smtClean="0">
                <a:solidFill>
                  <a:srgbClr val="7030A0"/>
                </a:solidFill>
              </a:rPr>
              <a:t>, M. </a:t>
            </a:r>
            <a:r>
              <a:rPr lang="en-US" altLang="zh-CN" sz="2000" b="1" dirty="0" err="1" smtClean="0">
                <a:solidFill>
                  <a:srgbClr val="7030A0"/>
                </a:solidFill>
              </a:rPr>
              <a:t>Gadella</a:t>
            </a:r>
            <a:r>
              <a:rPr lang="en-US" altLang="zh-CN" sz="2000" b="1" dirty="0" smtClean="0">
                <a:solidFill>
                  <a:srgbClr val="7030A0"/>
                </a:solidFill>
              </a:rPr>
              <a:t> ,Physics Reports 396 (2004) 41–113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Friedrichs</a:t>
            </a:r>
            <a:r>
              <a:rPr lang="en-US" altLang="zh-CN" dirty="0" smtClean="0"/>
              <a:t> model</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16</a:t>
            </a:fld>
            <a:endParaRPr lang="zh-CN" altLang="en-US"/>
          </a:p>
        </p:txBody>
      </p:sp>
      <p:sp>
        <p:nvSpPr>
          <p:cNvPr id="6" name="TextBox 5"/>
          <p:cNvSpPr txBox="1"/>
          <p:nvPr/>
        </p:nvSpPr>
        <p:spPr>
          <a:xfrm>
            <a:off x="642910" y="1285860"/>
            <a:ext cx="8215370" cy="954107"/>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A solvable model to demonstrate the properties of Gamow state. </a:t>
            </a:r>
            <a:endParaRPr lang="zh-CN" altLang="en-US" sz="2800" b="1" dirty="0" smtClean="0">
              <a:latin typeface="Times New Roman" pitchFamily="18" charset="0"/>
              <a:cs typeface="Times New Roman" pitchFamily="18" charset="0"/>
            </a:endParaRPr>
          </a:p>
        </p:txBody>
      </p:sp>
      <p:sp>
        <p:nvSpPr>
          <p:cNvPr id="7" name="矩形 6"/>
          <p:cNvSpPr/>
          <p:nvPr/>
        </p:nvSpPr>
        <p:spPr>
          <a:xfrm>
            <a:off x="1285852" y="2214554"/>
            <a:ext cx="7522572" cy="707886"/>
          </a:xfrm>
          <a:prstGeom prst="rect">
            <a:avLst/>
          </a:prstGeom>
        </p:spPr>
        <p:txBody>
          <a:bodyPr wrap="none">
            <a:spAutoFit/>
          </a:bodyPr>
          <a:lstStyle/>
          <a:p>
            <a:r>
              <a:rPr lang="en-US" sz="2000" b="1" dirty="0" smtClean="0">
                <a:solidFill>
                  <a:srgbClr val="7030A0"/>
                </a:solidFill>
              </a:rPr>
              <a:t> K. O. </a:t>
            </a:r>
            <a:r>
              <a:rPr lang="en-US" sz="2000" b="1" dirty="0" err="1" smtClean="0">
                <a:solidFill>
                  <a:srgbClr val="7030A0"/>
                </a:solidFill>
              </a:rPr>
              <a:t>Friedrichs</a:t>
            </a:r>
            <a:r>
              <a:rPr lang="en-US" sz="2000" b="1" dirty="0" smtClean="0">
                <a:solidFill>
                  <a:srgbClr val="7030A0"/>
                </a:solidFill>
              </a:rPr>
              <a:t>, </a:t>
            </a:r>
          </a:p>
          <a:p>
            <a:r>
              <a:rPr lang="en-US" sz="2000" b="1" dirty="0" smtClean="0">
                <a:solidFill>
                  <a:srgbClr val="7030A0"/>
                </a:solidFill>
              </a:rPr>
              <a:t>Communications on Pure and Applied Mathematics 1, 361 (1948). </a:t>
            </a:r>
            <a:r>
              <a:rPr lang="en-US" sz="2000" dirty="0" smtClean="0"/>
              <a:t> </a:t>
            </a:r>
            <a:endParaRPr lang="zh-CN" altLang="en-US" sz="2000" dirty="0"/>
          </a:p>
        </p:txBody>
      </p:sp>
      <p:sp>
        <p:nvSpPr>
          <p:cNvPr id="8" name="TextBox 7"/>
          <p:cNvSpPr txBox="1"/>
          <p:nvPr/>
        </p:nvSpPr>
        <p:spPr>
          <a:xfrm>
            <a:off x="785786" y="3286124"/>
            <a:ext cx="6072230" cy="2246769"/>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Several variants:</a:t>
            </a:r>
          </a:p>
          <a:p>
            <a:r>
              <a:rPr lang="en-US" altLang="zh-CN" sz="2800" b="1" dirty="0" smtClean="0">
                <a:latin typeface="Times New Roman" pitchFamily="18" charset="0"/>
                <a:cs typeface="Times New Roman" pitchFamily="18" charset="0"/>
              </a:rPr>
              <a:t>Lee model</a:t>
            </a:r>
          </a:p>
          <a:p>
            <a:r>
              <a:rPr lang="en-US" altLang="zh-CN" sz="2800" b="1" dirty="0" err="1" smtClean="0">
                <a:latin typeface="Times New Roman" pitchFamily="18" charset="0"/>
                <a:cs typeface="Times New Roman" pitchFamily="18" charset="0"/>
              </a:rPr>
              <a:t>Fano</a:t>
            </a:r>
            <a:r>
              <a:rPr lang="en-US" altLang="zh-CN" sz="2800" b="1" dirty="0" smtClean="0">
                <a:latin typeface="Times New Roman" pitchFamily="18" charset="0"/>
                <a:cs typeface="Times New Roman" pitchFamily="18" charset="0"/>
              </a:rPr>
              <a:t> model</a:t>
            </a:r>
          </a:p>
          <a:p>
            <a:r>
              <a:rPr lang="en-US" altLang="zh-CN" sz="2800" b="1" dirty="0" smtClean="0">
                <a:latin typeface="Times New Roman" pitchFamily="18" charset="0"/>
                <a:cs typeface="Times New Roman" pitchFamily="18" charset="0"/>
              </a:rPr>
              <a:t>Anderson model</a:t>
            </a:r>
          </a:p>
          <a:p>
            <a:endParaRPr lang="zh-CN" altLang="en-US" sz="2800" b="1" dirty="0" smtClean="0">
              <a:latin typeface="Times New Roman" pitchFamily="18" charset="0"/>
              <a:cs typeface="Times New Roman" pitchFamily="18" charset="0"/>
            </a:endParaRPr>
          </a:p>
        </p:txBody>
      </p:sp>
      <p:sp>
        <p:nvSpPr>
          <p:cNvPr id="9" name="矩形 8"/>
          <p:cNvSpPr/>
          <p:nvPr/>
        </p:nvSpPr>
        <p:spPr>
          <a:xfrm>
            <a:off x="3286116" y="3786190"/>
            <a:ext cx="5857884" cy="400110"/>
          </a:xfrm>
          <a:prstGeom prst="rect">
            <a:avLst/>
          </a:prstGeom>
        </p:spPr>
        <p:txBody>
          <a:bodyPr wrap="square">
            <a:spAutoFit/>
          </a:bodyPr>
          <a:lstStyle/>
          <a:p>
            <a:r>
              <a:rPr lang="en-US" altLang="zh-CN" dirty="0" smtClean="0"/>
              <a:t> </a:t>
            </a:r>
            <a:r>
              <a:rPr lang="en-US" altLang="zh-CN" sz="2000" b="1" dirty="0" smtClean="0">
                <a:solidFill>
                  <a:srgbClr val="7030A0"/>
                </a:solidFill>
              </a:rPr>
              <a:t>T. D. Lee, Phys. Rev. 95, 1329 (1954), [,11(1954)].</a:t>
            </a:r>
            <a:endParaRPr lang="zh-CN" altLang="en-US" sz="2000" b="1" dirty="0" smtClean="0">
              <a:solidFill>
                <a:srgbClr val="7030A0"/>
              </a:solidFill>
            </a:endParaRPr>
          </a:p>
        </p:txBody>
      </p:sp>
      <p:sp>
        <p:nvSpPr>
          <p:cNvPr id="10" name="矩形 9"/>
          <p:cNvSpPr/>
          <p:nvPr/>
        </p:nvSpPr>
        <p:spPr>
          <a:xfrm>
            <a:off x="3286116" y="4214818"/>
            <a:ext cx="4431406" cy="400110"/>
          </a:xfrm>
          <a:prstGeom prst="rect">
            <a:avLst/>
          </a:prstGeom>
        </p:spPr>
        <p:txBody>
          <a:bodyPr wrap="none">
            <a:spAutoFit/>
          </a:bodyPr>
          <a:lstStyle/>
          <a:p>
            <a:r>
              <a:rPr lang="en-US" altLang="zh-CN" dirty="0" smtClean="0"/>
              <a:t> </a:t>
            </a:r>
            <a:r>
              <a:rPr lang="en-US" altLang="zh-CN" sz="2000" b="1" dirty="0" smtClean="0">
                <a:solidFill>
                  <a:srgbClr val="7030A0"/>
                </a:solidFill>
              </a:rPr>
              <a:t>U. </a:t>
            </a:r>
            <a:r>
              <a:rPr lang="en-US" altLang="zh-CN" sz="2000" b="1" dirty="0" err="1" smtClean="0">
                <a:solidFill>
                  <a:srgbClr val="7030A0"/>
                </a:solidFill>
              </a:rPr>
              <a:t>Fano</a:t>
            </a:r>
            <a:r>
              <a:rPr lang="en-US" altLang="zh-CN" sz="2000" b="1" dirty="0" smtClean="0">
                <a:solidFill>
                  <a:srgbClr val="7030A0"/>
                </a:solidFill>
              </a:rPr>
              <a:t>, Phys. Rev. 124, 1866 (1961). </a:t>
            </a:r>
            <a:endParaRPr lang="zh-CN" altLang="en-US" sz="2000" b="1" dirty="0" smtClean="0">
              <a:solidFill>
                <a:srgbClr val="7030A0"/>
              </a:solidFill>
            </a:endParaRPr>
          </a:p>
        </p:txBody>
      </p:sp>
      <p:sp>
        <p:nvSpPr>
          <p:cNvPr id="11" name="矩形 10"/>
          <p:cNvSpPr/>
          <p:nvPr/>
        </p:nvSpPr>
        <p:spPr>
          <a:xfrm>
            <a:off x="3357554" y="4643446"/>
            <a:ext cx="4780411" cy="400110"/>
          </a:xfrm>
          <a:prstGeom prst="rect">
            <a:avLst/>
          </a:prstGeom>
        </p:spPr>
        <p:txBody>
          <a:bodyPr wrap="none">
            <a:spAutoFit/>
          </a:bodyPr>
          <a:lstStyle/>
          <a:p>
            <a:r>
              <a:rPr lang="en-US" altLang="zh-CN" sz="2000" b="1" dirty="0" smtClean="0">
                <a:solidFill>
                  <a:srgbClr val="7030A0"/>
                </a:solidFill>
              </a:rPr>
              <a:t>P. W. Anderson, Phys. Rev. 124, 41 (1961).</a:t>
            </a:r>
            <a:endParaRPr lang="zh-CN" altLang="en-US" sz="2000" b="1" dirty="0" smtClean="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Simplest </a:t>
            </a:r>
            <a:r>
              <a:rPr lang="en-US" altLang="zh-CN" dirty="0" err="1" smtClean="0"/>
              <a:t>Friedrichs</a:t>
            </a:r>
            <a:r>
              <a:rPr lang="en-US" altLang="zh-CN" dirty="0" smtClean="0"/>
              <a:t> model</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12" name="TextBox 11"/>
          <p:cNvSpPr txBox="1"/>
          <p:nvPr/>
        </p:nvSpPr>
        <p:spPr>
          <a:xfrm>
            <a:off x="428596" y="1285861"/>
            <a:ext cx="8286808" cy="1815882"/>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Free Hamiltonian         with a simple continuous spectrum                    , and a discrete </a:t>
            </a:r>
            <a:r>
              <a:rPr lang="en-US" altLang="zh-CN" sz="2800" b="1" dirty="0" err="1" smtClean="0">
                <a:latin typeface="Times New Roman" pitchFamily="18" charset="0"/>
                <a:cs typeface="Times New Roman" pitchFamily="18" charset="0"/>
              </a:rPr>
              <a:t>eigenstate</a:t>
            </a:r>
            <a:r>
              <a:rPr lang="en-US" altLang="zh-CN" sz="2800" b="1" dirty="0" smtClean="0">
                <a:latin typeface="Times New Roman" pitchFamily="18" charset="0"/>
                <a:cs typeface="Times New Roman" pitchFamily="18" charset="0"/>
              </a:rPr>
              <a:t>     with the </a:t>
            </a:r>
            <a:r>
              <a:rPr lang="en-US" altLang="zh-CN" sz="2800" b="1" dirty="0" err="1" smtClean="0">
                <a:latin typeface="Times New Roman" pitchFamily="18" charset="0"/>
                <a:cs typeface="Times New Roman" pitchFamily="18" charset="0"/>
              </a:rPr>
              <a:t>eigenvalue</a:t>
            </a:r>
            <a:r>
              <a:rPr lang="en-US" altLang="zh-CN" sz="2800" b="1" dirty="0" smtClean="0">
                <a:latin typeface="Times New Roman" pitchFamily="18" charset="0"/>
                <a:cs typeface="Times New Roman" pitchFamily="18" charset="0"/>
              </a:rPr>
              <a:t>              .</a:t>
            </a:r>
          </a:p>
          <a:p>
            <a:endParaRPr lang="zh-CN" altLang="en-US" sz="2800" b="1" dirty="0" smtClean="0">
              <a:latin typeface="Times New Roman" pitchFamily="18" charset="0"/>
              <a:cs typeface="Times New Roman" pitchFamily="18" charset="0"/>
            </a:endParaRPr>
          </a:p>
        </p:txBody>
      </p:sp>
      <p:graphicFrame>
        <p:nvGraphicFramePr>
          <p:cNvPr id="13" name="对象 12"/>
          <p:cNvGraphicFramePr>
            <a:graphicFrameLocks noChangeAspect="1"/>
          </p:cNvGraphicFramePr>
          <p:nvPr/>
        </p:nvGraphicFramePr>
        <p:xfrm>
          <a:off x="3286116" y="1285860"/>
          <a:ext cx="539750" cy="571501"/>
        </p:xfrm>
        <a:graphic>
          <a:graphicData uri="http://schemas.openxmlformats.org/presentationml/2006/ole">
            <p:oleObj spid="_x0000_s266242" name="Equation" r:id="rId3" imgW="215640" imgH="228600" progId="Equation.DSMT4">
              <p:embed/>
            </p:oleObj>
          </a:graphicData>
        </a:graphic>
      </p:graphicFrame>
      <p:graphicFrame>
        <p:nvGraphicFramePr>
          <p:cNvPr id="14" name="对象 13"/>
          <p:cNvGraphicFramePr>
            <a:graphicFrameLocks noChangeAspect="1"/>
          </p:cNvGraphicFramePr>
          <p:nvPr/>
        </p:nvGraphicFramePr>
        <p:xfrm>
          <a:off x="2071670" y="1738313"/>
          <a:ext cx="1481639" cy="476241"/>
        </p:xfrm>
        <a:graphic>
          <a:graphicData uri="http://schemas.openxmlformats.org/presentationml/2006/ole">
            <p:oleObj spid="_x0000_s266243" name="Equation" r:id="rId4" imgW="711000" imgH="228600" progId="Equation.DSMT4">
              <p:embed/>
            </p:oleObj>
          </a:graphicData>
        </a:graphic>
      </p:graphicFrame>
      <p:graphicFrame>
        <p:nvGraphicFramePr>
          <p:cNvPr id="15" name="对象 14"/>
          <p:cNvGraphicFramePr>
            <a:graphicFrameLocks noChangeAspect="1"/>
          </p:cNvGraphicFramePr>
          <p:nvPr/>
        </p:nvGraphicFramePr>
        <p:xfrm>
          <a:off x="3500430" y="2143116"/>
          <a:ext cx="1034505" cy="547679"/>
        </p:xfrm>
        <a:graphic>
          <a:graphicData uri="http://schemas.openxmlformats.org/presentationml/2006/ole">
            <p:oleObj spid="_x0000_s266244" name="Equation" r:id="rId5" imgW="431640" imgH="228600" progId="Equation.DSMT4">
              <p:embed/>
            </p:oleObj>
          </a:graphicData>
        </a:graphic>
      </p:graphicFrame>
      <p:graphicFrame>
        <p:nvGraphicFramePr>
          <p:cNvPr id="16" name="对象 15"/>
          <p:cNvGraphicFramePr>
            <a:graphicFrameLocks noChangeAspect="1"/>
          </p:cNvGraphicFramePr>
          <p:nvPr/>
        </p:nvGraphicFramePr>
        <p:xfrm>
          <a:off x="2786050" y="2714620"/>
          <a:ext cx="2139171" cy="1000132"/>
        </p:xfrm>
        <a:graphic>
          <a:graphicData uri="http://schemas.openxmlformats.org/presentationml/2006/ole">
            <p:oleObj spid="_x0000_s266245" name="Equation" r:id="rId6" imgW="977760" imgH="457200" progId="Equation.DSMT4">
              <p:embed/>
            </p:oleObj>
          </a:graphicData>
        </a:graphic>
      </p:graphicFrame>
      <p:graphicFrame>
        <p:nvGraphicFramePr>
          <p:cNvPr id="265222" name="Object 6"/>
          <p:cNvGraphicFramePr>
            <a:graphicFrameLocks noChangeAspect="1"/>
          </p:cNvGraphicFramePr>
          <p:nvPr/>
        </p:nvGraphicFramePr>
        <p:xfrm>
          <a:off x="7643834" y="1785926"/>
          <a:ext cx="428628" cy="428628"/>
        </p:xfrm>
        <a:graphic>
          <a:graphicData uri="http://schemas.openxmlformats.org/presentationml/2006/ole">
            <p:oleObj spid="_x0000_s266246" name="Equation" r:id="rId7" imgW="203040" imgH="203040" progId="Equation.DSMT4">
              <p:embed/>
            </p:oleObj>
          </a:graphicData>
        </a:graphic>
      </p:graphicFrame>
      <p:sp>
        <p:nvSpPr>
          <p:cNvPr id="17" name="TextBox 16"/>
          <p:cNvSpPr txBox="1"/>
          <p:nvPr/>
        </p:nvSpPr>
        <p:spPr>
          <a:xfrm>
            <a:off x="500034" y="3929066"/>
            <a:ext cx="5929354"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Then the free Hamiltonian is </a:t>
            </a:r>
            <a:endParaRPr lang="zh-CN" altLang="en-US" sz="2800" b="1" dirty="0" smtClean="0">
              <a:latin typeface="Times New Roman" pitchFamily="18" charset="0"/>
              <a:cs typeface="Times New Roman" pitchFamily="18" charset="0"/>
            </a:endParaRPr>
          </a:p>
        </p:txBody>
      </p:sp>
      <p:graphicFrame>
        <p:nvGraphicFramePr>
          <p:cNvPr id="265223" name="Object 7"/>
          <p:cNvGraphicFramePr>
            <a:graphicFrameLocks noChangeAspect="1"/>
          </p:cNvGraphicFramePr>
          <p:nvPr/>
        </p:nvGraphicFramePr>
        <p:xfrm>
          <a:off x="1928794" y="4500570"/>
          <a:ext cx="4338637" cy="722312"/>
        </p:xfrm>
        <a:graphic>
          <a:graphicData uri="http://schemas.openxmlformats.org/presentationml/2006/ole">
            <p:oleObj spid="_x0000_s266247" name="Equation" r:id="rId8" imgW="1981080" imgH="330120" progId="Equation.DSMT4">
              <p:embed/>
            </p:oleObj>
          </a:graphicData>
        </a:graphic>
      </p:graphicFrame>
      <p:sp>
        <p:nvSpPr>
          <p:cNvPr id="19" name="TextBox 18"/>
          <p:cNvSpPr txBox="1"/>
          <p:nvPr/>
        </p:nvSpPr>
        <p:spPr>
          <a:xfrm>
            <a:off x="642910" y="5357826"/>
            <a:ext cx="350046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Normalization :</a:t>
            </a:r>
            <a:endParaRPr lang="zh-CN" altLang="en-US" sz="2800" b="1" dirty="0" smtClean="0">
              <a:latin typeface="Times New Roman" pitchFamily="18" charset="0"/>
              <a:cs typeface="Times New Roman" pitchFamily="18" charset="0"/>
            </a:endParaRPr>
          </a:p>
        </p:txBody>
      </p:sp>
      <p:graphicFrame>
        <p:nvGraphicFramePr>
          <p:cNvPr id="265224" name="Object 8"/>
          <p:cNvGraphicFramePr>
            <a:graphicFrameLocks noChangeAspect="1"/>
          </p:cNvGraphicFramePr>
          <p:nvPr/>
        </p:nvGraphicFramePr>
        <p:xfrm>
          <a:off x="1428728" y="5857892"/>
          <a:ext cx="6284913" cy="444500"/>
        </p:xfrm>
        <a:graphic>
          <a:graphicData uri="http://schemas.openxmlformats.org/presentationml/2006/ole">
            <p:oleObj spid="_x0000_s266248" name="Equation" r:id="rId9" imgW="2869920" imgH="203040" progId="Equation.DSMT4">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Simplest </a:t>
            </a:r>
            <a:r>
              <a:rPr lang="en-US" altLang="zh-CN" dirty="0" err="1" smtClean="0"/>
              <a:t>Friedrichs</a:t>
            </a:r>
            <a:r>
              <a:rPr lang="en-US" altLang="zh-CN" dirty="0" smtClean="0"/>
              <a:t> model</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12" name="TextBox 11"/>
          <p:cNvSpPr txBox="1"/>
          <p:nvPr/>
        </p:nvSpPr>
        <p:spPr>
          <a:xfrm>
            <a:off x="285720" y="1285861"/>
            <a:ext cx="8858280" cy="1384995"/>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Suppose there is an interaction between the continuous and discrete parts</a:t>
            </a:r>
          </a:p>
          <a:p>
            <a:endParaRPr lang="zh-CN" altLang="en-US" sz="2800" b="1" dirty="0" smtClean="0">
              <a:latin typeface="Times New Roman" pitchFamily="18" charset="0"/>
              <a:cs typeface="Times New Roman" pitchFamily="18" charset="0"/>
            </a:endParaRPr>
          </a:p>
        </p:txBody>
      </p:sp>
      <p:graphicFrame>
        <p:nvGraphicFramePr>
          <p:cNvPr id="265223" name="Object 7"/>
          <p:cNvGraphicFramePr>
            <a:graphicFrameLocks noChangeAspect="1"/>
          </p:cNvGraphicFramePr>
          <p:nvPr/>
        </p:nvGraphicFramePr>
        <p:xfrm>
          <a:off x="1714480" y="2143116"/>
          <a:ext cx="5422900" cy="722312"/>
        </p:xfrm>
        <a:graphic>
          <a:graphicData uri="http://schemas.openxmlformats.org/presentationml/2006/ole">
            <p:oleObj spid="_x0000_s268290" name="Equation" r:id="rId3" imgW="2476440" imgH="330120" progId="Equation.DSMT4">
              <p:embed/>
            </p:oleObj>
          </a:graphicData>
        </a:graphic>
      </p:graphicFrame>
      <p:grpSp>
        <p:nvGrpSpPr>
          <p:cNvPr id="13" name="组合 12"/>
          <p:cNvGrpSpPr/>
          <p:nvPr/>
        </p:nvGrpSpPr>
        <p:grpSpPr>
          <a:xfrm>
            <a:off x="571472" y="2714620"/>
            <a:ext cx="8143932" cy="523220"/>
            <a:chOff x="571472" y="3143248"/>
            <a:chExt cx="8143932" cy="523220"/>
          </a:xfrm>
        </p:grpSpPr>
        <p:sp>
          <p:nvSpPr>
            <p:cNvPr id="21" name="TextBox 20"/>
            <p:cNvSpPr txBox="1"/>
            <p:nvPr/>
          </p:nvSpPr>
          <p:spPr>
            <a:xfrm>
              <a:off x="571472" y="3143248"/>
              <a:ext cx="814393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where    represent the interaction strength.         </a:t>
              </a:r>
              <a:endParaRPr lang="zh-CN" altLang="en-US" sz="2800" b="1" dirty="0" smtClean="0">
                <a:latin typeface="Times New Roman" pitchFamily="18" charset="0"/>
                <a:cs typeface="Times New Roman" pitchFamily="18" charset="0"/>
              </a:endParaRPr>
            </a:p>
          </p:txBody>
        </p:sp>
        <p:graphicFrame>
          <p:nvGraphicFramePr>
            <p:cNvPr id="22" name="对象 21"/>
            <p:cNvGraphicFramePr>
              <a:graphicFrameLocks noChangeAspect="1"/>
            </p:cNvGraphicFramePr>
            <p:nvPr/>
          </p:nvGraphicFramePr>
          <p:xfrm>
            <a:off x="1571604" y="3188709"/>
            <a:ext cx="357190" cy="454605"/>
          </p:xfrm>
          <a:graphic>
            <a:graphicData uri="http://schemas.openxmlformats.org/presentationml/2006/ole">
              <p:oleObj spid="_x0000_s268291" name="Equation" r:id="rId4" imgW="139680" imgH="177480" progId="Equation.DSMT4">
                <p:embed/>
              </p:oleObj>
            </a:graphicData>
          </a:graphic>
        </p:graphicFrame>
      </p:grpSp>
      <p:grpSp>
        <p:nvGrpSpPr>
          <p:cNvPr id="14" name="组合 13"/>
          <p:cNvGrpSpPr/>
          <p:nvPr/>
        </p:nvGrpSpPr>
        <p:grpSpPr>
          <a:xfrm>
            <a:off x="357158" y="3286124"/>
            <a:ext cx="8786842" cy="1071570"/>
            <a:chOff x="357158" y="3714752"/>
            <a:chExt cx="8786842" cy="1071570"/>
          </a:xfrm>
        </p:grpSpPr>
        <p:sp>
          <p:nvSpPr>
            <p:cNvPr id="23" name="TextBox 22"/>
            <p:cNvSpPr txBox="1"/>
            <p:nvPr/>
          </p:nvSpPr>
          <p:spPr>
            <a:xfrm>
              <a:off x="357158" y="3714752"/>
              <a:ext cx="8786842" cy="954107"/>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We can solve the </a:t>
              </a:r>
              <a:r>
                <a:rPr lang="en-US" altLang="zh-CN" sz="2800" b="1" dirty="0" err="1" smtClean="0">
                  <a:latin typeface="Times New Roman" pitchFamily="18" charset="0"/>
                  <a:cs typeface="Times New Roman" pitchFamily="18" charset="0"/>
                </a:rPr>
                <a:t>eigenstate</a:t>
              </a:r>
              <a:r>
                <a:rPr lang="en-US" altLang="zh-CN" sz="2800" b="1" dirty="0" smtClean="0">
                  <a:latin typeface="Times New Roman" pitchFamily="18" charset="0"/>
                  <a:cs typeface="Times New Roman" pitchFamily="18" charset="0"/>
                </a:rPr>
                <a:t>            of the full Hamiltonian                        with </a:t>
              </a:r>
              <a:r>
                <a:rPr lang="en-US" altLang="zh-CN" sz="2800" b="1" dirty="0" err="1" smtClean="0">
                  <a:latin typeface="Times New Roman" pitchFamily="18" charset="0"/>
                  <a:cs typeface="Times New Roman" pitchFamily="18" charset="0"/>
                </a:rPr>
                <a:t>eigenvalue</a:t>
              </a:r>
              <a:r>
                <a:rPr lang="en-US" altLang="zh-CN" sz="2800" b="1" dirty="0" smtClean="0">
                  <a:latin typeface="Times New Roman" pitchFamily="18" charset="0"/>
                  <a:cs typeface="Times New Roman" pitchFamily="18" charset="0"/>
                </a:rPr>
                <a:t>      .</a:t>
              </a:r>
              <a:endParaRPr lang="zh-CN" altLang="en-US" sz="2800" b="1" dirty="0" smtClean="0">
                <a:latin typeface="Times New Roman" pitchFamily="18" charset="0"/>
                <a:cs typeface="Times New Roman" pitchFamily="18" charset="0"/>
              </a:endParaRPr>
            </a:p>
          </p:txBody>
        </p:sp>
        <p:graphicFrame>
          <p:nvGraphicFramePr>
            <p:cNvPr id="24" name="对象 23"/>
            <p:cNvGraphicFramePr>
              <a:graphicFrameLocks noChangeAspect="1"/>
            </p:cNvGraphicFramePr>
            <p:nvPr/>
          </p:nvGraphicFramePr>
          <p:xfrm>
            <a:off x="4572000" y="3751277"/>
            <a:ext cx="985025" cy="463541"/>
          </p:xfrm>
          <a:graphic>
            <a:graphicData uri="http://schemas.openxmlformats.org/presentationml/2006/ole">
              <p:oleObj spid="_x0000_s268292" name="Equation" r:id="rId5" imgW="431640" imgH="203040" progId="Equation.DSMT4">
                <p:embed/>
              </p:oleObj>
            </a:graphicData>
          </a:graphic>
        </p:graphicFrame>
        <p:graphicFrame>
          <p:nvGraphicFramePr>
            <p:cNvPr id="265227" name="Object 11"/>
            <p:cNvGraphicFramePr>
              <a:graphicFrameLocks noChangeAspect="1"/>
            </p:cNvGraphicFramePr>
            <p:nvPr/>
          </p:nvGraphicFramePr>
          <p:xfrm>
            <a:off x="6929454" y="4286256"/>
            <a:ext cx="288925" cy="317500"/>
          </p:xfrm>
          <a:graphic>
            <a:graphicData uri="http://schemas.openxmlformats.org/presentationml/2006/ole">
              <p:oleObj spid="_x0000_s268293" name="Equation" r:id="rId6" imgW="126720" imgH="139680" progId="Equation.DSMT4">
                <p:embed/>
              </p:oleObj>
            </a:graphicData>
          </a:graphic>
        </p:graphicFrame>
        <p:graphicFrame>
          <p:nvGraphicFramePr>
            <p:cNvPr id="265228" name="Object 12"/>
            <p:cNvGraphicFramePr>
              <a:graphicFrameLocks noChangeAspect="1"/>
            </p:cNvGraphicFramePr>
            <p:nvPr/>
          </p:nvGraphicFramePr>
          <p:xfrm>
            <a:off x="2428860" y="4214822"/>
            <a:ext cx="1905000" cy="571500"/>
          </p:xfrm>
          <a:graphic>
            <a:graphicData uri="http://schemas.openxmlformats.org/presentationml/2006/ole">
              <p:oleObj spid="_x0000_s268294" name="Equation" r:id="rId7" imgW="761760" imgH="228600" progId="Equation.DSMT4">
                <p:embed/>
              </p:oleObj>
            </a:graphicData>
          </a:graphic>
        </p:graphicFrame>
      </p:grpSp>
      <p:graphicFrame>
        <p:nvGraphicFramePr>
          <p:cNvPr id="267271" name="Object 7"/>
          <p:cNvGraphicFramePr>
            <a:graphicFrameLocks noChangeAspect="1"/>
          </p:cNvGraphicFramePr>
          <p:nvPr/>
        </p:nvGraphicFramePr>
        <p:xfrm>
          <a:off x="2285984" y="4357694"/>
          <a:ext cx="3011487" cy="463550"/>
        </p:xfrm>
        <a:graphic>
          <a:graphicData uri="http://schemas.openxmlformats.org/presentationml/2006/ole">
            <p:oleObj spid="_x0000_s268295" name="Equation" r:id="rId8" imgW="1320480" imgH="203040" progId="Equation.DSMT4">
              <p:embed/>
            </p:oleObj>
          </a:graphicData>
        </a:graphic>
      </p:graphicFrame>
      <p:sp>
        <p:nvSpPr>
          <p:cNvPr id="15" name="TextBox 14"/>
          <p:cNvSpPr txBox="1"/>
          <p:nvPr/>
        </p:nvSpPr>
        <p:spPr>
          <a:xfrm>
            <a:off x="214282" y="4786322"/>
            <a:ext cx="9572692" cy="954107"/>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Since the        and         form a complete set,           could be</a:t>
            </a:r>
          </a:p>
          <a:p>
            <a:r>
              <a:rPr lang="en-US" altLang="zh-CN" sz="2800" b="1" dirty="0" smtClean="0">
                <a:latin typeface="Times New Roman" pitchFamily="18" charset="0"/>
                <a:cs typeface="Times New Roman" pitchFamily="18" charset="0"/>
              </a:rPr>
              <a:t>expressed as  </a:t>
            </a:r>
            <a:endParaRPr lang="zh-CN" altLang="en-US" sz="2800" b="1" dirty="0" smtClean="0">
              <a:latin typeface="Times New Roman" pitchFamily="18" charset="0"/>
              <a:cs typeface="Times New Roman" pitchFamily="18" charset="0"/>
            </a:endParaRPr>
          </a:p>
        </p:txBody>
      </p:sp>
      <p:graphicFrame>
        <p:nvGraphicFramePr>
          <p:cNvPr id="268296" name="Object 8"/>
          <p:cNvGraphicFramePr>
            <a:graphicFrameLocks noChangeAspect="1"/>
          </p:cNvGraphicFramePr>
          <p:nvPr/>
        </p:nvGraphicFramePr>
        <p:xfrm>
          <a:off x="1801797" y="4857760"/>
          <a:ext cx="444500" cy="444500"/>
        </p:xfrm>
        <a:graphic>
          <a:graphicData uri="http://schemas.openxmlformats.org/presentationml/2006/ole">
            <p:oleObj spid="_x0000_s268296" name="Equation" r:id="rId9" imgW="203040" imgH="203040" progId="Equation.DSMT4">
              <p:embed/>
            </p:oleObj>
          </a:graphicData>
        </a:graphic>
      </p:graphicFrame>
      <p:graphicFrame>
        <p:nvGraphicFramePr>
          <p:cNvPr id="268297" name="Object 9"/>
          <p:cNvGraphicFramePr>
            <a:graphicFrameLocks noChangeAspect="1"/>
          </p:cNvGraphicFramePr>
          <p:nvPr/>
        </p:nvGraphicFramePr>
        <p:xfrm>
          <a:off x="3016243" y="4857750"/>
          <a:ext cx="555625" cy="444500"/>
        </p:xfrm>
        <a:graphic>
          <a:graphicData uri="http://schemas.openxmlformats.org/presentationml/2006/ole">
            <p:oleObj spid="_x0000_s268297" name="Equation" r:id="rId10" imgW="253800" imgH="203040" progId="Equation.DSMT4">
              <p:embed/>
            </p:oleObj>
          </a:graphicData>
        </a:graphic>
      </p:graphicFrame>
      <p:graphicFrame>
        <p:nvGraphicFramePr>
          <p:cNvPr id="18" name="对象 17"/>
          <p:cNvGraphicFramePr>
            <a:graphicFrameLocks noChangeAspect="1"/>
          </p:cNvGraphicFramePr>
          <p:nvPr/>
        </p:nvGraphicFramePr>
        <p:xfrm>
          <a:off x="6786578" y="4857760"/>
          <a:ext cx="985025" cy="463541"/>
        </p:xfrm>
        <a:graphic>
          <a:graphicData uri="http://schemas.openxmlformats.org/presentationml/2006/ole">
            <p:oleObj spid="_x0000_s268298" name="Equation" r:id="rId11" imgW="431640" imgH="203040" progId="Equation.DSMT4">
              <p:embed/>
            </p:oleObj>
          </a:graphicData>
        </a:graphic>
      </p:graphicFrame>
      <p:graphicFrame>
        <p:nvGraphicFramePr>
          <p:cNvPr id="268299" name="Object 11"/>
          <p:cNvGraphicFramePr>
            <a:graphicFrameLocks noChangeAspect="1"/>
          </p:cNvGraphicFramePr>
          <p:nvPr/>
        </p:nvGraphicFramePr>
        <p:xfrm>
          <a:off x="1785918" y="5572140"/>
          <a:ext cx="5240337" cy="754063"/>
        </p:xfrm>
        <a:graphic>
          <a:graphicData uri="http://schemas.openxmlformats.org/presentationml/2006/ole">
            <p:oleObj spid="_x0000_s268299" name="Equation" r:id="rId12" imgW="2298600" imgH="33012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Simplest </a:t>
            </a:r>
            <a:r>
              <a:rPr lang="en-US" altLang="zh-CN" dirty="0" err="1" smtClean="0"/>
              <a:t>Friedrichs</a:t>
            </a:r>
            <a:r>
              <a:rPr lang="en-US" altLang="zh-CN" dirty="0" smtClean="0"/>
              <a:t> model</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12" name="TextBox 11"/>
          <p:cNvSpPr txBox="1"/>
          <p:nvPr/>
        </p:nvSpPr>
        <p:spPr>
          <a:xfrm>
            <a:off x="285720" y="1285861"/>
            <a:ext cx="8858280" cy="954107"/>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Solution:</a:t>
            </a:r>
          </a:p>
          <a:p>
            <a:endParaRPr lang="zh-CN" altLang="en-US" sz="2800" b="1" dirty="0" smtClean="0">
              <a:latin typeface="Times New Roman" pitchFamily="18" charset="0"/>
              <a:cs typeface="Times New Roman" pitchFamily="18" charset="0"/>
            </a:endParaRPr>
          </a:p>
        </p:txBody>
      </p:sp>
      <p:graphicFrame>
        <p:nvGraphicFramePr>
          <p:cNvPr id="268299" name="Object 11"/>
          <p:cNvGraphicFramePr>
            <a:graphicFrameLocks noChangeAspect="1"/>
          </p:cNvGraphicFramePr>
          <p:nvPr/>
        </p:nvGraphicFramePr>
        <p:xfrm>
          <a:off x="928662" y="1714488"/>
          <a:ext cx="6889750" cy="1014413"/>
        </p:xfrm>
        <a:graphic>
          <a:graphicData uri="http://schemas.openxmlformats.org/presentationml/2006/ole">
            <p:oleObj spid="_x0000_s269323" name="Equation" r:id="rId3" imgW="3022560" imgH="444240" progId="Equation.DSMT4">
              <p:embed/>
            </p:oleObj>
          </a:graphicData>
        </a:graphic>
      </p:graphicFrame>
      <p:sp>
        <p:nvSpPr>
          <p:cNvPr id="20" name="TextBox 19"/>
          <p:cNvSpPr txBox="1"/>
          <p:nvPr/>
        </p:nvSpPr>
        <p:spPr>
          <a:xfrm>
            <a:off x="428596" y="2714620"/>
            <a:ext cx="171451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where</a:t>
            </a:r>
            <a:endParaRPr lang="zh-CN" altLang="en-US" sz="2800" b="1" dirty="0" smtClean="0">
              <a:latin typeface="Times New Roman" pitchFamily="18" charset="0"/>
              <a:cs typeface="Times New Roman" pitchFamily="18" charset="0"/>
            </a:endParaRPr>
          </a:p>
        </p:txBody>
      </p:sp>
      <p:graphicFrame>
        <p:nvGraphicFramePr>
          <p:cNvPr id="269324" name="Object 12"/>
          <p:cNvGraphicFramePr>
            <a:graphicFrameLocks noChangeAspect="1"/>
          </p:cNvGraphicFramePr>
          <p:nvPr/>
        </p:nvGraphicFramePr>
        <p:xfrm>
          <a:off x="1785918" y="3214686"/>
          <a:ext cx="4921250" cy="957262"/>
        </p:xfrm>
        <a:graphic>
          <a:graphicData uri="http://schemas.openxmlformats.org/presentationml/2006/ole">
            <p:oleObj spid="_x0000_s269324" name="Equation" r:id="rId4" imgW="2158920" imgH="419040" progId="Equation.DSMT4">
              <p:embed/>
            </p:oleObj>
          </a:graphicData>
        </a:graphic>
      </p:graphicFrame>
      <p:sp>
        <p:nvSpPr>
          <p:cNvPr id="25" name="矩形 24"/>
          <p:cNvSpPr/>
          <p:nvPr/>
        </p:nvSpPr>
        <p:spPr>
          <a:xfrm>
            <a:off x="357158" y="4572008"/>
            <a:ext cx="3695114" cy="523220"/>
          </a:xfrm>
          <a:prstGeom prst="rect">
            <a:avLst/>
          </a:prstGeom>
        </p:spPr>
        <p:txBody>
          <a:bodyPr wrap="none">
            <a:spAutoFit/>
          </a:bodyPr>
          <a:lstStyle/>
          <a:p>
            <a:r>
              <a:rPr lang="en-US" altLang="zh-CN" dirty="0" smtClean="0"/>
              <a:t> </a:t>
            </a:r>
            <a:r>
              <a:rPr lang="en-US" altLang="zh-CN" sz="2800" b="1" dirty="0" smtClean="0">
                <a:latin typeface="Times New Roman" pitchFamily="18" charset="0"/>
                <a:cs typeface="Times New Roman" pitchFamily="18" charset="0"/>
              </a:rPr>
              <a:t>The reduced </a:t>
            </a:r>
            <a:r>
              <a:rPr lang="en-US" altLang="zh-CN" sz="2800" b="1" dirty="0" err="1" smtClean="0">
                <a:latin typeface="Times New Roman" pitchFamily="18" charset="0"/>
                <a:cs typeface="Times New Roman" pitchFamily="18" charset="0"/>
              </a:rPr>
              <a:t>resolvent</a:t>
            </a:r>
            <a:r>
              <a:rPr lang="en-US" altLang="zh-CN" sz="2800" b="1" dirty="0" smtClean="0">
                <a:latin typeface="Times New Roman" pitchFamily="18" charset="0"/>
                <a:cs typeface="Times New Roman" pitchFamily="18" charset="0"/>
              </a:rPr>
              <a:t> </a:t>
            </a:r>
            <a:endParaRPr lang="zh-CN" altLang="en-US" sz="2800" b="1" dirty="0" smtClean="0">
              <a:latin typeface="Times New Roman" pitchFamily="18" charset="0"/>
              <a:cs typeface="Times New Roman" pitchFamily="18" charset="0"/>
            </a:endParaRPr>
          </a:p>
        </p:txBody>
      </p:sp>
      <p:graphicFrame>
        <p:nvGraphicFramePr>
          <p:cNvPr id="269325" name="Object 13"/>
          <p:cNvGraphicFramePr>
            <a:graphicFrameLocks noChangeAspect="1"/>
          </p:cNvGraphicFramePr>
          <p:nvPr/>
        </p:nvGraphicFramePr>
        <p:xfrm>
          <a:off x="1285852" y="5143512"/>
          <a:ext cx="6426200" cy="957263"/>
        </p:xfrm>
        <a:graphic>
          <a:graphicData uri="http://schemas.openxmlformats.org/presentationml/2006/ole">
            <p:oleObj spid="_x0000_s269325" name="Equation" r:id="rId5" imgW="2819160" imgH="419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a:t>
            </a:fld>
            <a:endParaRPr lang="zh-CN" altLang="en-US"/>
          </a:p>
        </p:txBody>
      </p:sp>
      <p:sp>
        <p:nvSpPr>
          <p:cNvPr id="7" name="TextBox 6"/>
          <p:cNvSpPr txBox="1"/>
          <p:nvPr/>
        </p:nvSpPr>
        <p:spPr>
          <a:xfrm>
            <a:off x="571472" y="1214422"/>
            <a:ext cx="6286544"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How to understand the </a:t>
            </a:r>
            <a:r>
              <a:rPr lang="en-US" altLang="zh-CN" sz="2000" b="1" dirty="0" err="1" smtClean="0">
                <a:latin typeface="Times New Roman" pitchFamily="18" charset="0"/>
                <a:cs typeface="Times New Roman" pitchFamily="18" charset="0"/>
              </a:rPr>
              <a:t>hadron</a:t>
            </a:r>
            <a:r>
              <a:rPr lang="en-US" altLang="zh-CN" sz="2000" b="1" dirty="0" smtClean="0">
                <a:latin typeface="Times New Roman" pitchFamily="18" charset="0"/>
                <a:cs typeface="Times New Roman" pitchFamily="18" charset="0"/>
              </a:rPr>
              <a:t> world?</a:t>
            </a:r>
            <a:endParaRPr lang="zh-CN" altLang="en-US" sz="2000" b="1" dirty="0" smtClean="0">
              <a:latin typeface="Times New Roman" pitchFamily="18" charset="0"/>
              <a:cs typeface="Times New Roman" pitchFamily="18" charset="0"/>
            </a:endParaRPr>
          </a:p>
        </p:txBody>
      </p:sp>
      <p:sp>
        <p:nvSpPr>
          <p:cNvPr id="8" name="TextBox 7"/>
          <p:cNvSpPr txBox="1"/>
          <p:nvPr/>
        </p:nvSpPr>
        <p:spPr>
          <a:xfrm>
            <a:off x="1428728" y="1714488"/>
            <a:ext cx="5929354"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Quark model seems to work well somewhere</a:t>
            </a:r>
            <a:r>
              <a:rPr lang="en-US" altLang="zh-CN" dirty="0" smtClean="0"/>
              <a:t>.</a:t>
            </a:r>
            <a:endParaRPr lang="zh-CN" altLang="en-US" dirty="0"/>
          </a:p>
        </p:txBody>
      </p:sp>
      <p:pic>
        <p:nvPicPr>
          <p:cNvPr id="10" name="图片 9" descr="火狐截图_2016-10-28T09-28-42.913Z.png"/>
          <p:cNvPicPr>
            <a:picLocks noChangeAspect="1"/>
          </p:cNvPicPr>
          <p:nvPr/>
        </p:nvPicPr>
        <p:blipFill>
          <a:blip r:embed="rId2"/>
          <a:stretch>
            <a:fillRect/>
          </a:stretch>
        </p:blipFill>
        <p:spPr>
          <a:xfrm>
            <a:off x="357158" y="2857496"/>
            <a:ext cx="4389120" cy="2987040"/>
          </a:xfrm>
          <a:prstGeom prst="rect">
            <a:avLst/>
          </a:prstGeom>
        </p:spPr>
      </p:pic>
      <p:pic>
        <p:nvPicPr>
          <p:cNvPr id="11" name="图片 10" descr="火狐截图_2016-10-28T09-30-18.473Z.png"/>
          <p:cNvPicPr>
            <a:picLocks noChangeAspect="1"/>
          </p:cNvPicPr>
          <p:nvPr/>
        </p:nvPicPr>
        <p:blipFill>
          <a:blip r:embed="rId3"/>
          <a:stretch>
            <a:fillRect/>
          </a:stretch>
        </p:blipFill>
        <p:spPr>
          <a:xfrm>
            <a:off x="4500562" y="2857496"/>
            <a:ext cx="4122420" cy="2453640"/>
          </a:xfrm>
          <a:prstGeom prst="rect">
            <a:avLst/>
          </a:prstGeom>
        </p:spPr>
      </p:pic>
      <p:sp>
        <p:nvSpPr>
          <p:cNvPr id="12" name="矩形 11"/>
          <p:cNvSpPr/>
          <p:nvPr/>
        </p:nvSpPr>
        <p:spPr>
          <a:xfrm>
            <a:off x="4000496" y="5286388"/>
            <a:ext cx="464347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43438" y="2857496"/>
            <a:ext cx="121444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14480" y="5429264"/>
            <a:ext cx="278608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properties of             function</a:t>
            </a:r>
            <a:endParaRPr lang="zh-CN" altLang="en-US" dirty="0"/>
          </a:p>
        </p:txBody>
      </p:sp>
      <p:sp>
        <p:nvSpPr>
          <p:cNvPr id="4" name="页脚占位符 3"/>
          <p:cNvSpPr>
            <a:spLocks noGrp="1"/>
          </p:cNvSpPr>
          <p:nvPr>
            <p:ph type="ftr" sz="quarter" idx="11"/>
          </p:nvPr>
        </p:nvSpPr>
        <p:spPr/>
        <p:txBody>
          <a:bodyPr/>
          <a:lstStyle/>
          <a:p>
            <a:r>
              <a:rPr lang="en-US" altLang="zh-CN" dirty="0" err="1" smtClean="0"/>
              <a:t>Zhi</a:t>
            </a:r>
            <a:r>
              <a:rPr lang="en-US" altLang="zh-CN" dirty="0" smtClean="0"/>
              <a:t>-Yong Zhou, SEU</a:t>
            </a:r>
            <a:endParaRPr lang="zh-CN" altLang="en-US" dirty="0"/>
          </a:p>
        </p:txBody>
      </p:sp>
      <p:graphicFrame>
        <p:nvGraphicFramePr>
          <p:cNvPr id="270341" name="Object 5"/>
          <p:cNvGraphicFramePr>
            <a:graphicFrameLocks noChangeAspect="1"/>
          </p:cNvGraphicFramePr>
          <p:nvPr/>
        </p:nvGraphicFramePr>
        <p:xfrm>
          <a:off x="3857620" y="571480"/>
          <a:ext cx="1004046" cy="642942"/>
        </p:xfrm>
        <a:graphic>
          <a:graphicData uri="http://schemas.openxmlformats.org/presentationml/2006/ole">
            <p:oleObj spid="_x0000_s270341" name="Equation" r:id="rId3" imgW="317160" imgH="203040" progId="Equation.DSMT4">
              <p:embed/>
            </p:oleObj>
          </a:graphicData>
        </a:graphic>
      </p:graphicFrame>
      <p:sp>
        <p:nvSpPr>
          <p:cNvPr id="13" name="矩形 12"/>
          <p:cNvSpPr/>
          <p:nvPr/>
        </p:nvSpPr>
        <p:spPr>
          <a:xfrm>
            <a:off x="500034" y="1285860"/>
            <a:ext cx="8215370" cy="2246769"/>
          </a:xfrm>
          <a:prstGeom prst="rect">
            <a:avLst/>
          </a:prstGeom>
        </p:spPr>
        <p:txBody>
          <a:bodyPr wrap="square">
            <a:spAutoFit/>
          </a:bodyPr>
          <a:lstStyle/>
          <a:p>
            <a:r>
              <a:rPr lang="en-US" altLang="zh-CN" sz="2000" b="1" dirty="0" smtClean="0">
                <a:latin typeface="Times New Roman" pitchFamily="18" charset="0"/>
                <a:cs typeface="Times New Roman" pitchFamily="18" charset="0"/>
              </a:rPr>
              <a:t>A complex analytic function with no singularities on the complex plane other than a branch cut coinciding with the positive semi-axis R+ provided that                      . It admits analytic continuations through the cut                , from above to below              from below to above. The continuation                has a zero at z</a:t>
            </a:r>
            <a:r>
              <a:rPr lang="en-US" altLang="zh-CN" sz="2000" b="1" baseline="-25000" dirty="0" smtClean="0">
                <a:latin typeface="Times New Roman" pitchFamily="18" charset="0"/>
                <a:cs typeface="Times New Roman" pitchFamily="18" charset="0"/>
              </a:rPr>
              <a:t>0</a:t>
            </a:r>
            <a:r>
              <a:rPr lang="en-US" altLang="zh-CN" sz="2000" b="1" dirty="0" smtClean="0">
                <a:latin typeface="Times New Roman" pitchFamily="18" charset="0"/>
                <a:cs typeface="Times New Roman" pitchFamily="18" charset="0"/>
              </a:rPr>
              <a:t> with </a:t>
            </a:r>
            <a:r>
              <a:rPr lang="en-US" altLang="zh-CN" sz="2000" b="1" dirty="0" err="1" smtClean="0">
                <a:latin typeface="Times New Roman" pitchFamily="18" charset="0"/>
                <a:cs typeface="Times New Roman" pitchFamily="18" charset="0"/>
              </a:rPr>
              <a:t>Im</a:t>
            </a:r>
            <a:r>
              <a:rPr lang="en-US" altLang="zh-CN" sz="2000" b="1" dirty="0" smtClean="0">
                <a:latin typeface="Times New Roman" pitchFamily="18" charset="0"/>
                <a:cs typeface="Times New Roman" pitchFamily="18" charset="0"/>
              </a:rPr>
              <a:t>[z</a:t>
            </a:r>
            <a:r>
              <a:rPr lang="en-US" altLang="zh-CN" sz="2000" b="1" baseline="-25000" dirty="0" smtClean="0">
                <a:latin typeface="Times New Roman" pitchFamily="18" charset="0"/>
                <a:cs typeface="Times New Roman" pitchFamily="18" charset="0"/>
              </a:rPr>
              <a:t>0</a:t>
            </a:r>
            <a:r>
              <a:rPr lang="en-US" altLang="zh-CN" sz="2000" b="1" dirty="0" smtClean="0">
                <a:latin typeface="Times New Roman" pitchFamily="18" charset="0"/>
                <a:cs typeface="Times New Roman" pitchFamily="18" charset="0"/>
              </a:rPr>
              <a:t>]&lt;0, which is an analytic function. Analogously,                   has a zero at z</a:t>
            </a:r>
            <a:r>
              <a:rPr lang="en-US" altLang="zh-CN" sz="2000" b="1" baseline="30000" dirty="0" smtClean="0">
                <a:latin typeface="Times New Roman" pitchFamily="18" charset="0"/>
                <a:cs typeface="Times New Roman" pitchFamily="18" charset="0"/>
              </a:rPr>
              <a:t>∗</a:t>
            </a:r>
            <a:r>
              <a:rPr lang="en-US" altLang="zh-CN" sz="2000" b="1" baseline="-25000" dirty="0" smtClean="0">
                <a:latin typeface="Times New Roman" pitchFamily="18" charset="0"/>
                <a:cs typeface="Times New Roman" pitchFamily="18" charset="0"/>
              </a:rPr>
              <a:t>0</a:t>
            </a:r>
            <a:r>
              <a:rPr lang="en-US" altLang="zh-CN" sz="2000" b="1" dirty="0" smtClean="0">
                <a:latin typeface="Times New Roman" pitchFamily="18" charset="0"/>
                <a:cs typeface="Times New Roman" pitchFamily="18" charset="0"/>
              </a:rPr>
              <a:t>, which is also an analytic function.</a:t>
            </a:r>
            <a:endParaRPr lang="zh-CN" altLang="en-US" sz="2000" b="1" dirty="0" smtClean="0">
              <a:latin typeface="Times New Roman" pitchFamily="18" charset="0"/>
              <a:cs typeface="Times New Roman" pitchFamily="18" charset="0"/>
            </a:endParaRPr>
          </a:p>
        </p:txBody>
      </p:sp>
      <p:pic>
        <p:nvPicPr>
          <p:cNvPr id="14" name="Picture 14" descr="omnes"/>
          <p:cNvPicPr>
            <a:picLocks noChangeAspect="1" noChangeArrowheads="1"/>
          </p:cNvPicPr>
          <p:nvPr/>
        </p:nvPicPr>
        <p:blipFill>
          <a:blip r:embed="rId4" cstate="print"/>
          <a:srcRect/>
          <a:stretch>
            <a:fillRect/>
          </a:stretch>
        </p:blipFill>
        <p:spPr bwMode="auto">
          <a:xfrm>
            <a:off x="1142976" y="3714752"/>
            <a:ext cx="6545282" cy="2796428"/>
          </a:xfrm>
          <a:prstGeom prst="rect">
            <a:avLst/>
          </a:prstGeom>
          <a:noFill/>
        </p:spPr>
      </p:pic>
      <p:graphicFrame>
        <p:nvGraphicFramePr>
          <p:cNvPr id="270343" name="Object 7"/>
          <p:cNvGraphicFramePr>
            <a:graphicFrameLocks noChangeAspect="1"/>
          </p:cNvGraphicFramePr>
          <p:nvPr/>
        </p:nvGraphicFramePr>
        <p:xfrm>
          <a:off x="2214546" y="1928802"/>
          <a:ext cx="1073168" cy="399611"/>
        </p:xfrm>
        <a:graphic>
          <a:graphicData uri="http://schemas.openxmlformats.org/presentationml/2006/ole">
            <p:oleObj spid="_x0000_s270343" name="Equation" r:id="rId5" imgW="545760" imgH="203040" progId="Equation.DSMT4">
              <p:embed/>
            </p:oleObj>
          </a:graphicData>
        </a:graphic>
      </p:graphicFrame>
      <p:graphicFrame>
        <p:nvGraphicFramePr>
          <p:cNvPr id="270344" name="Object 8"/>
          <p:cNvGraphicFramePr>
            <a:graphicFrameLocks noChangeAspect="1"/>
          </p:cNvGraphicFramePr>
          <p:nvPr/>
        </p:nvGraphicFramePr>
        <p:xfrm>
          <a:off x="936625" y="2189163"/>
          <a:ext cx="774700" cy="466725"/>
        </p:xfrm>
        <a:graphic>
          <a:graphicData uri="http://schemas.openxmlformats.org/presentationml/2006/ole">
            <p:oleObj spid="_x0000_s270344" name="Equation" r:id="rId6" imgW="380880" imgH="228600" progId="Equation.DSMT4">
              <p:embed/>
            </p:oleObj>
          </a:graphicData>
        </a:graphic>
      </p:graphicFrame>
      <p:graphicFrame>
        <p:nvGraphicFramePr>
          <p:cNvPr id="270345" name="Object 9"/>
          <p:cNvGraphicFramePr>
            <a:graphicFrameLocks noChangeAspect="1"/>
          </p:cNvGraphicFramePr>
          <p:nvPr/>
        </p:nvGraphicFramePr>
        <p:xfrm>
          <a:off x="4357686" y="2176457"/>
          <a:ext cx="774700" cy="466725"/>
        </p:xfrm>
        <a:graphic>
          <a:graphicData uri="http://schemas.openxmlformats.org/presentationml/2006/ole">
            <p:oleObj spid="_x0000_s270345" name="Equation" r:id="rId7" imgW="380880" imgH="228600" progId="Equation.DSMT4">
              <p:embed/>
            </p:oleObj>
          </a:graphicData>
        </a:graphic>
      </p:graphicFrame>
      <p:graphicFrame>
        <p:nvGraphicFramePr>
          <p:cNvPr id="270346" name="Object 10"/>
          <p:cNvGraphicFramePr>
            <a:graphicFrameLocks noChangeAspect="1"/>
          </p:cNvGraphicFramePr>
          <p:nvPr/>
        </p:nvGraphicFramePr>
        <p:xfrm>
          <a:off x="2071670" y="2533647"/>
          <a:ext cx="774700" cy="466725"/>
        </p:xfrm>
        <a:graphic>
          <a:graphicData uri="http://schemas.openxmlformats.org/presentationml/2006/ole">
            <p:oleObj spid="_x0000_s270346" name="Equation" r:id="rId8" imgW="380880" imgH="228600" progId="Equation.DSMT4">
              <p:embed/>
            </p:oleObj>
          </a:graphicData>
        </a:graphic>
      </p:graphicFrame>
      <p:graphicFrame>
        <p:nvGraphicFramePr>
          <p:cNvPr id="270347" name="Object 11"/>
          <p:cNvGraphicFramePr>
            <a:graphicFrameLocks noChangeAspect="1"/>
          </p:cNvGraphicFramePr>
          <p:nvPr/>
        </p:nvGraphicFramePr>
        <p:xfrm>
          <a:off x="3214678" y="2786058"/>
          <a:ext cx="774700" cy="466725"/>
        </p:xfrm>
        <a:graphic>
          <a:graphicData uri="http://schemas.openxmlformats.org/presentationml/2006/ole">
            <p:oleObj spid="_x0000_s270347" name="Equation" r:id="rId9" imgW="380880" imgH="22860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Gamow vector in </a:t>
            </a:r>
            <a:r>
              <a:rPr lang="en-US" altLang="zh-CN" dirty="0" err="1" smtClean="0"/>
              <a:t>Friedrichs</a:t>
            </a:r>
            <a:r>
              <a:rPr lang="en-US" altLang="zh-CN" dirty="0" smtClean="0"/>
              <a:t> model</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graphicFrame>
        <p:nvGraphicFramePr>
          <p:cNvPr id="271363" name="Object 3"/>
          <p:cNvGraphicFramePr>
            <a:graphicFrameLocks noChangeAspect="1"/>
          </p:cNvGraphicFramePr>
          <p:nvPr/>
        </p:nvGraphicFramePr>
        <p:xfrm>
          <a:off x="3428992" y="1428736"/>
          <a:ext cx="4719638" cy="987425"/>
        </p:xfrm>
        <a:graphic>
          <a:graphicData uri="http://schemas.openxmlformats.org/presentationml/2006/ole">
            <p:oleObj spid="_x0000_s271363" name="Equation" r:id="rId3" imgW="2070000" imgH="431640" progId="Equation.DSMT4">
              <p:embed/>
            </p:oleObj>
          </a:graphicData>
        </a:graphic>
      </p:graphicFrame>
      <p:sp>
        <p:nvSpPr>
          <p:cNvPr id="8" name="TextBox 7"/>
          <p:cNvSpPr txBox="1"/>
          <p:nvPr/>
        </p:nvSpPr>
        <p:spPr>
          <a:xfrm>
            <a:off x="500034" y="1571612"/>
            <a:ext cx="242889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decaying state</a:t>
            </a:r>
            <a:endParaRPr lang="zh-CN" altLang="en-US" sz="2800" b="1" dirty="0" smtClean="0">
              <a:latin typeface="Times New Roman" pitchFamily="18" charset="0"/>
              <a:cs typeface="Times New Roman" pitchFamily="18" charset="0"/>
            </a:endParaRPr>
          </a:p>
        </p:txBody>
      </p:sp>
      <p:graphicFrame>
        <p:nvGraphicFramePr>
          <p:cNvPr id="9" name="Object 3"/>
          <p:cNvGraphicFramePr>
            <a:graphicFrameLocks noChangeAspect="1"/>
          </p:cNvGraphicFramePr>
          <p:nvPr/>
        </p:nvGraphicFramePr>
        <p:xfrm>
          <a:off x="3414713" y="2270125"/>
          <a:ext cx="4892675" cy="1046163"/>
        </p:xfrm>
        <a:graphic>
          <a:graphicData uri="http://schemas.openxmlformats.org/presentationml/2006/ole">
            <p:oleObj spid="_x0000_s271364" name="Equation" r:id="rId4" imgW="2145960" imgH="457200" progId="Equation.DSMT4">
              <p:embed/>
            </p:oleObj>
          </a:graphicData>
        </a:graphic>
      </p:graphicFrame>
      <p:sp>
        <p:nvSpPr>
          <p:cNvPr id="10" name="TextBox 9"/>
          <p:cNvSpPr txBox="1"/>
          <p:nvPr/>
        </p:nvSpPr>
        <p:spPr>
          <a:xfrm>
            <a:off x="571472" y="2441568"/>
            <a:ext cx="242889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growing state</a:t>
            </a:r>
            <a:endParaRPr lang="zh-CN" altLang="en-US" sz="2800" b="1" dirty="0" smtClean="0">
              <a:latin typeface="Times New Roman" pitchFamily="18" charset="0"/>
              <a:cs typeface="Times New Roman" pitchFamily="18" charset="0"/>
            </a:endParaRPr>
          </a:p>
        </p:txBody>
      </p:sp>
      <p:graphicFrame>
        <p:nvGraphicFramePr>
          <p:cNvPr id="271365" name="Object 5"/>
          <p:cNvGraphicFramePr>
            <a:graphicFrameLocks noChangeAspect="1"/>
          </p:cNvGraphicFramePr>
          <p:nvPr/>
        </p:nvGraphicFramePr>
        <p:xfrm>
          <a:off x="3143240" y="4429132"/>
          <a:ext cx="2663825" cy="2208213"/>
        </p:xfrm>
        <a:graphic>
          <a:graphicData uri="http://schemas.openxmlformats.org/presentationml/2006/ole">
            <p:oleObj spid="_x0000_s271365" name="Equation" r:id="rId5" imgW="1168200" imgH="965160" progId="Equation.DSMT4">
              <p:embed/>
            </p:oleObj>
          </a:graphicData>
        </a:graphic>
      </p:graphicFrame>
      <p:sp>
        <p:nvSpPr>
          <p:cNvPr id="12" name="TextBox 11"/>
          <p:cNvSpPr txBox="1"/>
          <p:nvPr/>
        </p:nvSpPr>
        <p:spPr>
          <a:xfrm>
            <a:off x="571472" y="3786190"/>
            <a:ext cx="421484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Special </a:t>
            </a:r>
            <a:r>
              <a:rPr lang="en-US" altLang="zh-CN" sz="2800" b="1" dirty="0" smtClean="0">
                <a:latin typeface="Times New Roman" pitchFamily="18" charset="0"/>
                <a:cs typeface="Times New Roman" pitchFamily="18" charset="0"/>
              </a:rPr>
              <a:t>properties</a:t>
            </a:r>
            <a:endParaRPr lang="zh-CN" altLang="en-US" sz="2800" b="1" dirty="0" smtClean="0">
              <a:latin typeface="Times New Roman" pitchFamily="18" charset="0"/>
              <a:cs typeface="Times New Roman" pitchFamily="18" charset="0"/>
            </a:endParaRPr>
          </a:p>
        </p:txBody>
      </p:sp>
      <p:sp>
        <p:nvSpPr>
          <p:cNvPr id="15" name="TextBox 14"/>
          <p:cNvSpPr txBox="1"/>
          <p:nvPr/>
        </p:nvSpPr>
        <p:spPr>
          <a:xfrm>
            <a:off x="5286348" y="3171766"/>
            <a:ext cx="3857652"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omit the normalizations</a:t>
            </a:r>
            <a:endParaRPr lang="zh-CN" alt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Norms of </a:t>
            </a:r>
            <a:r>
              <a:rPr lang="en-US" altLang="zh-CN" dirty="0" err="1" smtClean="0"/>
              <a:t>gamow</a:t>
            </a:r>
            <a:r>
              <a:rPr lang="en-US" altLang="zh-CN" dirty="0" smtClean="0"/>
              <a:t> states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22</a:t>
            </a:fld>
            <a:endParaRPr lang="zh-CN" altLang="en-US"/>
          </a:p>
        </p:txBody>
      </p:sp>
      <p:graphicFrame>
        <p:nvGraphicFramePr>
          <p:cNvPr id="272386" name="Object 2"/>
          <p:cNvGraphicFramePr>
            <a:graphicFrameLocks noChangeAspect="1"/>
          </p:cNvGraphicFramePr>
          <p:nvPr/>
        </p:nvGraphicFramePr>
        <p:xfrm>
          <a:off x="2143108" y="4429132"/>
          <a:ext cx="1911350" cy="1076325"/>
        </p:xfrm>
        <a:graphic>
          <a:graphicData uri="http://schemas.openxmlformats.org/presentationml/2006/ole">
            <p:oleObj spid="_x0000_s272386" name="Equation" r:id="rId3" imgW="838080" imgH="469800" progId="Equation.DSMT4">
              <p:embed/>
            </p:oleObj>
          </a:graphicData>
        </a:graphic>
      </p:graphicFrame>
      <p:graphicFrame>
        <p:nvGraphicFramePr>
          <p:cNvPr id="272387" name="Object 3"/>
          <p:cNvGraphicFramePr>
            <a:graphicFrameLocks noChangeAspect="1"/>
          </p:cNvGraphicFramePr>
          <p:nvPr/>
        </p:nvGraphicFramePr>
        <p:xfrm>
          <a:off x="5829300" y="5786438"/>
          <a:ext cx="1766888" cy="552450"/>
        </p:xfrm>
        <a:graphic>
          <a:graphicData uri="http://schemas.openxmlformats.org/presentationml/2006/ole">
            <p:oleObj spid="_x0000_s272387" name="Equation" r:id="rId4" imgW="774360" imgH="241200" progId="Equation.DSMT4">
              <p:embed/>
            </p:oleObj>
          </a:graphicData>
        </a:graphic>
      </p:graphicFrame>
      <p:sp>
        <p:nvSpPr>
          <p:cNvPr id="8" name="TextBox 7"/>
          <p:cNvSpPr txBox="1"/>
          <p:nvPr/>
        </p:nvSpPr>
        <p:spPr>
          <a:xfrm>
            <a:off x="214282" y="1214422"/>
            <a:ext cx="7929618"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Some people think               is not well-defined.   </a:t>
            </a:r>
            <a:endParaRPr lang="zh-CN" altLang="en-US" sz="2800" b="1" dirty="0" smtClean="0">
              <a:latin typeface="Times New Roman" pitchFamily="18" charset="0"/>
              <a:cs typeface="Times New Roman" pitchFamily="18" charset="0"/>
            </a:endParaRPr>
          </a:p>
        </p:txBody>
      </p:sp>
      <p:sp>
        <p:nvSpPr>
          <p:cNvPr id="9" name="TextBox 8"/>
          <p:cNvSpPr txBox="1"/>
          <p:nvPr/>
        </p:nvSpPr>
        <p:spPr>
          <a:xfrm>
            <a:off x="285720" y="3500438"/>
            <a:ext cx="7929618"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unable to be normalized as usual</a:t>
            </a:r>
            <a:endParaRPr lang="zh-CN" altLang="en-US" sz="2800" b="1" dirty="0" smtClean="0">
              <a:latin typeface="Times New Roman" pitchFamily="18" charset="0"/>
              <a:cs typeface="Times New Roman" pitchFamily="18" charset="0"/>
            </a:endParaRPr>
          </a:p>
        </p:txBody>
      </p:sp>
      <p:graphicFrame>
        <p:nvGraphicFramePr>
          <p:cNvPr id="272388" name="Object 4"/>
          <p:cNvGraphicFramePr>
            <a:graphicFrameLocks noChangeAspect="1"/>
          </p:cNvGraphicFramePr>
          <p:nvPr/>
        </p:nvGraphicFramePr>
        <p:xfrm>
          <a:off x="3143240" y="1262051"/>
          <a:ext cx="1216025" cy="523875"/>
        </p:xfrm>
        <a:graphic>
          <a:graphicData uri="http://schemas.openxmlformats.org/presentationml/2006/ole">
            <p:oleObj spid="_x0000_s272388" name="Equation" r:id="rId5" imgW="533160" imgH="228600" progId="Equation.DSMT4">
              <p:embed/>
            </p:oleObj>
          </a:graphicData>
        </a:graphic>
      </p:graphicFrame>
      <p:sp>
        <p:nvSpPr>
          <p:cNvPr id="11" name="矩形 10"/>
          <p:cNvSpPr/>
          <p:nvPr/>
        </p:nvSpPr>
        <p:spPr>
          <a:xfrm>
            <a:off x="4786314" y="4000504"/>
            <a:ext cx="4572000" cy="707886"/>
          </a:xfrm>
          <a:prstGeom prst="rect">
            <a:avLst/>
          </a:prstGeom>
        </p:spPr>
        <p:txBody>
          <a:bodyPr>
            <a:spAutoFit/>
          </a:bodyPr>
          <a:lstStyle/>
          <a:p>
            <a:r>
              <a:rPr lang="en-US" altLang="zh-CN" dirty="0" smtClean="0"/>
              <a:t> </a:t>
            </a:r>
            <a:r>
              <a:rPr lang="en-US" altLang="zh-CN" sz="2000" b="1" dirty="0" smtClean="0">
                <a:solidFill>
                  <a:srgbClr val="7030A0"/>
                </a:solidFill>
              </a:rPr>
              <a:t>T. </a:t>
            </a:r>
            <a:r>
              <a:rPr lang="en-US" altLang="zh-CN" sz="2000" b="1" dirty="0" err="1" smtClean="0">
                <a:solidFill>
                  <a:srgbClr val="7030A0"/>
                </a:solidFill>
              </a:rPr>
              <a:t>Petrosky</a:t>
            </a:r>
            <a:r>
              <a:rPr lang="en-US" altLang="zh-CN" sz="2000" b="1" dirty="0" smtClean="0">
                <a:solidFill>
                  <a:srgbClr val="7030A0"/>
                </a:solidFill>
              </a:rPr>
              <a:t>, I. Prigogine, and S. Tasaki, </a:t>
            </a:r>
            <a:r>
              <a:rPr lang="en-US" altLang="zh-CN" sz="2000" b="1" dirty="0" err="1" smtClean="0">
                <a:solidFill>
                  <a:srgbClr val="7030A0"/>
                </a:solidFill>
              </a:rPr>
              <a:t>Physica</a:t>
            </a:r>
            <a:r>
              <a:rPr lang="en-US" altLang="zh-CN" sz="2000" b="1" dirty="0" smtClean="0">
                <a:solidFill>
                  <a:srgbClr val="7030A0"/>
                </a:solidFill>
              </a:rPr>
              <a:t> A173, 175 (1991). </a:t>
            </a:r>
            <a:endParaRPr lang="zh-CN" altLang="en-US" sz="2000" b="1" dirty="0" smtClean="0">
              <a:solidFill>
                <a:srgbClr val="7030A0"/>
              </a:solidFill>
            </a:endParaRPr>
          </a:p>
        </p:txBody>
      </p:sp>
      <p:graphicFrame>
        <p:nvGraphicFramePr>
          <p:cNvPr id="272389" name="Object 5"/>
          <p:cNvGraphicFramePr>
            <a:graphicFrameLocks noChangeAspect="1"/>
          </p:cNvGraphicFramePr>
          <p:nvPr/>
        </p:nvGraphicFramePr>
        <p:xfrm>
          <a:off x="1428728" y="1643050"/>
          <a:ext cx="4719637" cy="2032000"/>
        </p:xfrm>
        <a:graphic>
          <a:graphicData uri="http://schemas.openxmlformats.org/presentationml/2006/ole">
            <p:oleObj spid="_x0000_s272389" name="Equation" r:id="rId6" imgW="2070000" imgH="888840" progId="Equation.DSMT4">
              <p:embed/>
            </p:oleObj>
          </a:graphicData>
        </a:graphic>
      </p:graphicFrame>
      <p:sp>
        <p:nvSpPr>
          <p:cNvPr id="13" name="TextBox 12"/>
          <p:cNvSpPr txBox="1"/>
          <p:nvPr/>
        </p:nvSpPr>
        <p:spPr>
          <a:xfrm>
            <a:off x="428596" y="5786454"/>
            <a:ext cx="5429288"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but                  is well-defined.         </a:t>
            </a:r>
            <a:endParaRPr lang="zh-CN" altLang="en-US" sz="2800" b="1" dirty="0" smtClean="0">
              <a:latin typeface="Times New Roman" pitchFamily="18" charset="0"/>
              <a:cs typeface="Times New Roman" pitchFamily="18" charset="0"/>
            </a:endParaRPr>
          </a:p>
        </p:txBody>
      </p:sp>
      <p:graphicFrame>
        <p:nvGraphicFramePr>
          <p:cNvPr id="272391" name="Object 7"/>
          <p:cNvGraphicFramePr>
            <a:graphicFrameLocks noChangeAspect="1"/>
          </p:cNvGraphicFramePr>
          <p:nvPr/>
        </p:nvGraphicFramePr>
        <p:xfrm>
          <a:off x="1274763" y="5786438"/>
          <a:ext cx="1303337" cy="552450"/>
        </p:xfrm>
        <a:graphic>
          <a:graphicData uri="http://schemas.openxmlformats.org/presentationml/2006/ole">
            <p:oleObj spid="_x0000_s272391" name="Equation" r:id="rId7" imgW="571320" imgH="241200" progId="Equation.DSMT4">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642918"/>
            <a:ext cx="8686800" cy="838200"/>
          </a:xfrm>
        </p:spPr>
        <p:txBody>
          <a:bodyPr>
            <a:normAutofit fontScale="90000"/>
          </a:bodyPr>
          <a:lstStyle/>
          <a:p>
            <a:r>
              <a:rPr lang="en-US" altLang="zh-CN" dirty="0" smtClean="0"/>
              <a:t>main results by extending </a:t>
            </a:r>
            <a:r>
              <a:rPr lang="en-US" altLang="zh-CN" dirty="0" err="1" smtClean="0"/>
              <a:t>Friedrichs</a:t>
            </a:r>
            <a:r>
              <a:rPr lang="en-US" altLang="zh-CN" dirty="0" smtClean="0"/>
              <a:t> model(see </a:t>
            </a:r>
            <a:r>
              <a:rPr lang="en-US" altLang="zh-CN" dirty="0" err="1" smtClean="0">
                <a:solidFill>
                  <a:schemeClr val="accent2"/>
                </a:solidFill>
              </a:rPr>
              <a:t>Zhiguang</a:t>
            </a:r>
            <a:r>
              <a:rPr lang="en-US" altLang="zh-CN" dirty="0" smtClean="0">
                <a:solidFill>
                  <a:schemeClr val="accent2"/>
                </a:solidFill>
              </a:rPr>
              <a:t> </a:t>
            </a:r>
            <a:r>
              <a:rPr lang="en-US" altLang="zh-CN" dirty="0" err="1" smtClean="0">
                <a:solidFill>
                  <a:schemeClr val="accent2"/>
                </a:solidFill>
              </a:rPr>
              <a:t>xiao’s</a:t>
            </a:r>
            <a:r>
              <a:rPr lang="en-US" altLang="zh-CN" dirty="0" smtClean="0">
                <a:solidFill>
                  <a:schemeClr val="accent2"/>
                </a:solidFill>
              </a:rPr>
              <a:t> talk</a:t>
            </a:r>
            <a:r>
              <a:rPr lang="en-US" altLang="zh-CN" dirty="0" smtClean="0"/>
              <a:t>)</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a:xfrm>
            <a:off x="8072462" y="6429396"/>
            <a:ext cx="758952" cy="246888"/>
          </a:xfrm>
        </p:spPr>
        <p:txBody>
          <a:bodyPr/>
          <a:lstStyle/>
          <a:p>
            <a:fld id="{61D82B48-5C75-461E-9FCD-99A8072DF04C}" type="slidenum">
              <a:rPr lang="zh-CN" altLang="en-US" smtClean="0"/>
              <a:pPr/>
              <a:t>23</a:t>
            </a:fld>
            <a:endParaRPr lang="zh-CN" altLang="en-US" dirty="0"/>
          </a:p>
        </p:txBody>
      </p:sp>
      <p:sp>
        <p:nvSpPr>
          <p:cNvPr id="6" name="TextBox 5"/>
          <p:cNvSpPr txBox="1"/>
          <p:nvPr/>
        </p:nvSpPr>
        <p:spPr>
          <a:xfrm>
            <a:off x="500034" y="1500174"/>
            <a:ext cx="9215502" cy="1569660"/>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(1)Mostly generalized completeness relation with higher-order </a:t>
            </a:r>
          </a:p>
          <a:p>
            <a:r>
              <a:rPr lang="en-US" altLang="zh-CN" sz="2400" b="1" dirty="0" smtClean="0">
                <a:latin typeface="Times New Roman" pitchFamily="18" charset="0"/>
                <a:cs typeface="Times New Roman" pitchFamily="18" charset="0"/>
              </a:rPr>
              <a:t>virtual poles, bound-states, and resonances. </a:t>
            </a:r>
          </a:p>
          <a:p>
            <a:r>
              <a:rPr lang="en-US" altLang="zh-CN" sz="2400" b="1" dirty="0" smtClean="0">
                <a:latin typeface="Times New Roman" pitchFamily="18" charset="0"/>
                <a:cs typeface="Times New Roman" pitchFamily="18" charset="0"/>
              </a:rPr>
              <a:t>     Different origins of  virtual states.</a:t>
            </a:r>
            <a:endParaRPr lang="zh-CN" altLang="en-US" sz="2400" b="1" dirty="0" smtClean="0">
              <a:latin typeface="Times New Roman" pitchFamily="18" charset="0"/>
              <a:cs typeface="Times New Roman" pitchFamily="18" charset="0"/>
            </a:endParaRPr>
          </a:p>
          <a:p>
            <a:endParaRPr lang="zh-CN" altLang="en-US" sz="2400" b="1" dirty="0" smtClean="0">
              <a:latin typeface="Times New Roman" pitchFamily="18" charset="0"/>
              <a:cs typeface="Times New Roman" pitchFamily="18" charset="0"/>
            </a:endParaRPr>
          </a:p>
        </p:txBody>
      </p:sp>
      <p:sp>
        <p:nvSpPr>
          <p:cNvPr id="8" name="矩形 7"/>
          <p:cNvSpPr/>
          <p:nvPr/>
        </p:nvSpPr>
        <p:spPr>
          <a:xfrm>
            <a:off x="2000232" y="2600262"/>
            <a:ext cx="7143768" cy="400110"/>
          </a:xfrm>
          <a:prstGeom prst="rect">
            <a:avLst/>
          </a:prstGeom>
        </p:spPr>
        <p:txBody>
          <a:bodyPr wrap="square">
            <a:spAutoFit/>
          </a:bodyPr>
          <a:lstStyle/>
          <a:p>
            <a:r>
              <a:rPr lang="en-US" altLang="zh-CN" sz="2000" b="1" dirty="0" err="1" smtClean="0">
                <a:solidFill>
                  <a:srgbClr val="7030A0"/>
                </a:solidFill>
              </a:rPr>
              <a:t>Zhiguang</a:t>
            </a:r>
            <a:r>
              <a:rPr lang="en-US" altLang="zh-CN" sz="2000" b="1" dirty="0" smtClean="0">
                <a:solidFill>
                  <a:srgbClr val="7030A0"/>
                </a:solidFill>
              </a:rPr>
              <a:t> Xiao, ZYZ,arXiv:1608.00468, Phys. Rev. D 94, 076006</a:t>
            </a:r>
          </a:p>
        </p:txBody>
      </p:sp>
      <p:sp>
        <p:nvSpPr>
          <p:cNvPr id="9" name="矩形 8"/>
          <p:cNvSpPr/>
          <p:nvPr/>
        </p:nvSpPr>
        <p:spPr>
          <a:xfrm>
            <a:off x="2285984" y="4071942"/>
            <a:ext cx="4572000" cy="400110"/>
          </a:xfrm>
          <a:prstGeom prst="rect">
            <a:avLst/>
          </a:prstGeom>
        </p:spPr>
        <p:txBody>
          <a:bodyPr>
            <a:spAutoFit/>
          </a:bodyPr>
          <a:lstStyle/>
          <a:p>
            <a:r>
              <a:rPr lang="en-US" altLang="zh-CN" sz="2000" b="1" dirty="0" err="1" smtClean="0">
                <a:solidFill>
                  <a:srgbClr val="7030A0"/>
                </a:solidFill>
              </a:rPr>
              <a:t>Zhiguang</a:t>
            </a:r>
            <a:r>
              <a:rPr lang="en-US" altLang="zh-CN" sz="2000" b="1" dirty="0" smtClean="0">
                <a:solidFill>
                  <a:srgbClr val="7030A0"/>
                </a:solidFill>
              </a:rPr>
              <a:t> Xiao, ZYZ , arXiv:1608.06833</a:t>
            </a:r>
          </a:p>
        </p:txBody>
      </p:sp>
      <p:sp>
        <p:nvSpPr>
          <p:cNvPr id="10" name="矩形 9"/>
          <p:cNvSpPr/>
          <p:nvPr/>
        </p:nvSpPr>
        <p:spPr>
          <a:xfrm>
            <a:off x="2285984" y="6315038"/>
            <a:ext cx="4572000" cy="400110"/>
          </a:xfrm>
          <a:prstGeom prst="rect">
            <a:avLst/>
          </a:prstGeom>
        </p:spPr>
        <p:txBody>
          <a:bodyPr>
            <a:spAutoFit/>
          </a:bodyPr>
          <a:lstStyle/>
          <a:p>
            <a:r>
              <a:rPr lang="en-US" altLang="zh-CN" sz="2000" b="1" dirty="0" err="1" smtClean="0">
                <a:solidFill>
                  <a:srgbClr val="7030A0"/>
                </a:solidFill>
              </a:rPr>
              <a:t>Zhiguang</a:t>
            </a:r>
            <a:r>
              <a:rPr lang="en-US" altLang="zh-CN" sz="2000" b="1" dirty="0" smtClean="0">
                <a:solidFill>
                  <a:srgbClr val="7030A0"/>
                </a:solidFill>
              </a:rPr>
              <a:t> Xiao, ZYZ , arXiv:1610.07460</a:t>
            </a:r>
            <a:endParaRPr lang="zh-CN" altLang="en-US" sz="2000" b="1" dirty="0" smtClean="0">
              <a:solidFill>
                <a:srgbClr val="7030A0"/>
              </a:solidFill>
            </a:endParaRPr>
          </a:p>
        </p:txBody>
      </p:sp>
      <p:sp>
        <p:nvSpPr>
          <p:cNvPr id="11" name="TextBox 10"/>
          <p:cNvSpPr txBox="1"/>
          <p:nvPr/>
        </p:nvSpPr>
        <p:spPr>
          <a:xfrm>
            <a:off x="500034" y="2928934"/>
            <a:ext cx="8286808" cy="1200329"/>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(2) Find the solutions in multichannel case. The wave functions of Gamow states in different Riemann sheets. </a:t>
            </a:r>
          </a:p>
          <a:p>
            <a:r>
              <a:rPr lang="en-US" altLang="zh-CN" sz="2400" b="1" dirty="0" smtClean="0">
                <a:latin typeface="Times New Roman" pitchFamily="18" charset="0"/>
                <a:cs typeface="Times New Roman" pitchFamily="18" charset="0"/>
              </a:rPr>
              <a:t>     The compositeness relations of multi-channel case.  </a:t>
            </a:r>
            <a:endParaRPr lang="zh-CN" altLang="en-US" sz="2400" b="1" dirty="0" smtClean="0">
              <a:latin typeface="Times New Roman" pitchFamily="18" charset="0"/>
              <a:cs typeface="Times New Roman" pitchFamily="18" charset="0"/>
            </a:endParaRPr>
          </a:p>
        </p:txBody>
      </p:sp>
      <p:sp>
        <p:nvSpPr>
          <p:cNvPr id="12" name="TextBox 11"/>
          <p:cNvSpPr txBox="1"/>
          <p:nvPr/>
        </p:nvSpPr>
        <p:spPr>
          <a:xfrm>
            <a:off x="500034" y="4429132"/>
            <a:ext cx="8643966" cy="1938992"/>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(3) Partial wave decomposition for non-relativistic and relativistic theory in extended </a:t>
            </a:r>
            <a:r>
              <a:rPr lang="en-US" altLang="zh-CN" sz="2400" b="1" dirty="0" err="1" smtClean="0">
                <a:latin typeface="Times New Roman" pitchFamily="18" charset="0"/>
                <a:cs typeface="Times New Roman" pitchFamily="18" charset="0"/>
              </a:rPr>
              <a:t>Friedrichs</a:t>
            </a:r>
            <a:r>
              <a:rPr lang="en-US" altLang="zh-CN" sz="2400" b="1" dirty="0" smtClean="0">
                <a:latin typeface="Times New Roman" pitchFamily="18" charset="0"/>
                <a:cs typeface="Times New Roman" pitchFamily="18" charset="0"/>
              </a:rPr>
              <a:t> model. </a:t>
            </a:r>
          </a:p>
          <a:p>
            <a:r>
              <a:rPr lang="en-US" altLang="zh-CN" sz="2400" b="1" dirty="0" smtClean="0">
                <a:latin typeface="Times New Roman" pitchFamily="18" charset="0"/>
                <a:cs typeface="Times New Roman" pitchFamily="18" charset="0"/>
              </a:rPr>
              <a:t>     Probability explanations for bound states. </a:t>
            </a:r>
          </a:p>
          <a:p>
            <a:r>
              <a:rPr lang="en-US" altLang="zh-CN" sz="2400" b="1" dirty="0" smtClean="0">
                <a:latin typeface="Times New Roman" pitchFamily="18" charset="0"/>
                <a:cs typeface="Times New Roman" pitchFamily="18" charset="0"/>
              </a:rPr>
              <a:t>     But for resonance the “compositeness” and “elementariness”  are complex. Probability explanation?</a:t>
            </a:r>
            <a:endParaRPr lang="zh-CN" altLang="en-US" sz="2400" b="1"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two-channel case</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24</a:t>
            </a:fld>
            <a:endParaRPr lang="zh-CN" altLang="en-US"/>
          </a:p>
        </p:txBody>
      </p:sp>
      <p:sp>
        <p:nvSpPr>
          <p:cNvPr id="16" name="TextBox 15"/>
          <p:cNvSpPr txBox="1"/>
          <p:nvPr/>
        </p:nvSpPr>
        <p:spPr>
          <a:xfrm>
            <a:off x="428596" y="1285861"/>
            <a:ext cx="8286808" cy="2246769"/>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Free Hamiltonian         with two simple continuous spectrum        ,        ,whose threshold from     and    , </a:t>
            </a:r>
            <a:r>
              <a:rPr lang="en-US" altLang="zh-CN" sz="2800" b="1" dirty="0" err="1" smtClean="0">
                <a:latin typeface="Times New Roman" pitchFamily="18" charset="0"/>
                <a:cs typeface="Times New Roman" pitchFamily="18" charset="0"/>
              </a:rPr>
              <a:t>respectivly</a:t>
            </a:r>
            <a:r>
              <a:rPr lang="en-US" altLang="zh-CN" sz="2800" b="1" dirty="0" smtClean="0">
                <a:latin typeface="Times New Roman" pitchFamily="18" charset="0"/>
                <a:cs typeface="Times New Roman" pitchFamily="18" charset="0"/>
              </a:rPr>
              <a:t>,  and a discrete </a:t>
            </a:r>
            <a:r>
              <a:rPr lang="en-US" altLang="zh-CN" sz="2800" b="1" dirty="0" err="1" smtClean="0">
                <a:latin typeface="Times New Roman" pitchFamily="18" charset="0"/>
                <a:cs typeface="Times New Roman" pitchFamily="18" charset="0"/>
              </a:rPr>
              <a:t>eigenstate</a:t>
            </a:r>
            <a:r>
              <a:rPr lang="en-US" altLang="zh-CN" sz="2800" b="1" dirty="0" smtClean="0">
                <a:latin typeface="Times New Roman" pitchFamily="18" charset="0"/>
                <a:cs typeface="Times New Roman" pitchFamily="18" charset="0"/>
              </a:rPr>
              <a:t>     with the </a:t>
            </a:r>
            <a:r>
              <a:rPr lang="en-US" altLang="zh-CN" sz="2800" b="1" dirty="0" err="1" smtClean="0">
                <a:latin typeface="Times New Roman" pitchFamily="18" charset="0"/>
                <a:cs typeface="Times New Roman" pitchFamily="18" charset="0"/>
              </a:rPr>
              <a:t>eigenvalue</a:t>
            </a:r>
            <a:r>
              <a:rPr lang="en-US" altLang="zh-CN" sz="2800" b="1" dirty="0" smtClean="0">
                <a:latin typeface="Times New Roman" pitchFamily="18" charset="0"/>
                <a:cs typeface="Times New Roman" pitchFamily="18" charset="0"/>
              </a:rPr>
              <a:t>              .</a:t>
            </a:r>
          </a:p>
          <a:p>
            <a:endParaRPr lang="zh-CN" altLang="en-US" sz="2800" b="1" dirty="0" smtClean="0">
              <a:latin typeface="Times New Roman" pitchFamily="18" charset="0"/>
              <a:cs typeface="Times New Roman" pitchFamily="18" charset="0"/>
            </a:endParaRPr>
          </a:p>
        </p:txBody>
      </p:sp>
      <p:graphicFrame>
        <p:nvGraphicFramePr>
          <p:cNvPr id="17" name="对象 16"/>
          <p:cNvGraphicFramePr>
            <a:graphicFrameLocks noChangeAspect="1"/>
          </p:cNvGraphicFramePr>
          <p:nvPr/>
        </p:nvGraphicFramePr>
        <p:xfrm>
          <a:off x="3286116" y="1285860"/>
          <a:ext cx="539750" cy="571501"/>
        </p:xfrm>
        <a:graphic>
          <a:graphicData uri="http://schemas.openxmlformats.org/presentationml/2006/ole">
            <p:oleObj spid="_x0000_s278530" name="Equation" r:id="rId3" imgW="215640" imgH="228600" progId="Equation.DSMT4">
              <p:embed/>
            </p:oleObj>
          </a:graphicData>
        </a:graphic>
      </p:graphicFrame>
      <p:graphicFrame>
        <p:nvGraphicFramePr>
          <p:cNvPr id="18" name="对象 17"/>
          <p:cNvGraphicFramePr>
            <a:graphicFrameLocks noChangeAspect="1"/>
          </p:cNvGraphicFramePr>
          <p:nvPr/>
        </p:nvGraphicFramePr>
        <p:xfrm>
          <a:off x="2000232" y="1785926"/>
          <a:ext cx="608013" cy="476250"/>
        </p:xfrm>
        <a:graphic>
          <a:graphicData uri="http://schemas.openxmlformats.org/presentationml/2006/ole">
            <p:oleObj spid="_x0000_s278531" name="Equation" r:id="rId4" imgW="291960" imgH="228600" progId="Equation.DSMT4">
              <p:embed/>
            </p:oleObj>
          </a:graphicData>
        </a:graphic>
      </p:graphicFrame>
      <p:graphicFrame>
        <p:nvGraphicFramePr>
          <p:cNvPr id="19" name="对象 18"/>
          <p:cNvGraphicFramePr>
            <a:graphicFrameLocks noChangeAspect="1"/>
          </p:cNvGraphicFramePr>
          <p:nvPr/>
        </p:nvGraphicFramePr>
        <p:xfrm>
          <a:off x="2143108" y="2571744"/>
          <a:ext cx="1034505" cy="547679"/>
        </p:xfrm>
        <a:graphic>
          <a:graphicData uri="http://schemas.openxmlformats.org/presentationml/2006/ole">
            <p:oleObj spid="_x0000_s278532" name="Equation" r:id="rId5" imgW="431640" imgH="228600" progId="Equation.DSMT4">
              <p:embed/>
            </p:oleObj>
          </a:graphicData>
        </a:graphic>
      </p:graphicFrame>
      <p:graphicFrame>
        <p:nvGraphicFramePr>
          <p:cNvPr id="20" name="对象 19"/>
          <p:cNvGraphicFramePr>
            <a:graphicFrameLocks noChangeAspect="1"/>
          </p:cNvGraphicFramePr>
          <p:nvPr/>
        </p:nvGraphicFramePr>
        <p:xfrm>
          <a:off x="1036638" y="3106738"/>
          <a:ext cx="6781800" cy="500062"/>
        </p:xfrm>
        <a:graphic>
          <a:graphicData uri="http://schemas.openxmlformats.org/presentationml/2006/ole">
            <p:oleObj spid="_x0000_s278533" name="Equation" r:id="rId6" imgW="3098520" imgH="228600" progId="Equation.DSMT4">
              <p:embed/>
            </p:oleObj>
          </a:graphicData>
        </a:graphic>
      </p:graphicFrame>
      <p:graphicFrame>
        <p:nvGraphicFramePr>
          <p:cNvPr id="21" name="Object 6"/>
          <p:cNvGraphicFramePr>
            <a:graphicFrameLocks noChangeAspect="1"/>
          </p:cNvGraphicFramePr>
          <p:nvPr/>
        </p:nvGraphicFramePr>
        <p:xfrm>
          <a:off x="6143636" y="2214554"/>
          <a:ext cx="428628" cy="428628"/>
        </p:xfrm>
        <a:graphic>
          <a:graphicData uri="http://schemas.openxmlformats.org/presentationml/2006/ole">
            <p:oleObj spid="_x0000_s278534" name="Equation" r:id="rId7" imgW="203040" imgH="203040" progId="Equation.DSMT4">
              <p:embed/>
            </p:oleObj>
          </a:graphicData>
        </a:graphic>
      </p:graphicFrame>
      <p:sp>
        <p:nvSpPr>
          <p:cNvPr id="22" name="TextBox 21"/>
          <p:cNvSpPr txBox="1"/>
          <p:nvPr/>
        </p:nvSpPr>
        <p:spPr>
          <a:xfrm>
            <a:off x="428596" y="3643314"/>
            <a:ext cx="5929354"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Then the free Hamiltonian is </a:t>
            </a:r>
            <a:endParaRPr lang="zh-CN" altLang="en-US" sz="2800" b="1" dirty="0" smtClean="0">
              <a:latin typeface="Times New Roman" pitchFamily="18" charset="0"/>
              <a:cs typeface="Times New Roman" pitchFamily="18" charset="0"/>
            </a:endParaRPr>
          </a:p>
        </p:txBody>
      </p:sp>
      <p:graphicFrame>
        <p:nvGraphicFramePr>
          <p:cNvPr id="23" name="Object 7"/>
          <p:cNvGraphicFramePr>
            <a:graphicFrameLocks noChangeAspect="1"/>
          </p:cNvGraphicFramePr>
          <p:nvPr/>
        </p:nvGraphicFramePr>
        <p:xfrm>
          <a:off x="785786" y="4071942"/>
          <a:ext cx="7175500" cy="777875"/>
        </p:xfrm>
        <a:graphic>
          <a:graphicData uri="http://schemas.openxmlformats.org/presentationml/2006/ole">
            <p:oleObj spid="_x0000_s278535" name="Equation" r:id="rId8" imgW="3276360" imgH="355320" progId="Equation.DSMT4">
              <p:embed/>
            </p:oleObj>
          </a:graphicData>
        </a:graphic>
      </p:graphicFrame>
      <p:sp>
        <p:nvSpPr>
          <p:cNvPr id="24" name="TextBox 23"/>
          <p:cNvSpPr txBox="1"/>
          <p:nvPr/>
        </p:nvSpPr>
        <p:spPr>
          <a:xfrm>
            <a:off x="571472" y="4786322"/>
            <a:ext cx="3500462"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Interaction part :</a:t>
            </a:r>
            <a:endParaRPr lang="zh-CN" altLang="en-US" sz="2800" b="1" dirty="0" smtClean="0">
              <a:latin typeface="Times New Roman" pitchFamily="18" charset="0"/>
              <a:cs typeface="Times New Roman" pitchFamily="18" charset="0"/>
            </a:endParaRPr>
          </a:p>
        </p:txBody>
      </p:sp>
      <p:graphicFrame>
        <p:nvGraphicFramePr>
          <p:cNvPr id="278537" name="Object 9"/>
          <p:cNvGraphicFramePr>
            <a:graphicFrameLocks noChangeAspect="1"/>
          </p:cNvGraphicFramePr>
          <p:nvPr/>
        </p:nvGraphicFramePr>
        <p:xfrm>
          <a:off x="2786050" y="1785926"/>
          <a:ext cx="635000" cy="476250"/>
        </p:xfrm>
        <a:graphic>
          <a:graphicData uri="http://schemas.openxmlformats.org/presentationml/2006/ole">
            <p:oleObj spid="_x0000_s278537" name="Equation" r:id="rId9" imgW="304560" imgH="228600" progId="Equation.DSMT4">
              <p:embed/>
            </p:oleObj>
          </a:graphicData>
        </a:graphic>
      </p:graphicFrame>
      <p:graphicFrame>
        <p:nvGraphicFramePr>
          <p:cNvPr id="278538" name="Object 10"/>
          <p:cNvGraphicFramePr>
            <a:graphicFrameLocks noChangeAspect="1"/>
          </p:cNvGraphicFramePr>
          <p:nvPr/>
        </p:nvGraphicFramePr>
        <p:xfrm>
          <a:off x="6858016" y="1785926"/>
          <a:ext cx="317500" cy="476250"/>
        </p:xfrm>
        <a:graphic>
          <a:graphicData uri="http://schemas.openxmlformats.org/presentationml/2006/ole">
            <p:oleObj spid="_x0000_s278538" name="Equation" r:id="rId10" imgW="152280" imgH="228600" progId="Equation.DSMT4">
              <p:embed/>
            </p:oleObj>
          </a:graphicData>
        </a:graphic>
      </p:graphicFrame>
      <p:graphicFrame>
        <p:nvGraphicFramePr>
          <p:cNvPr id="278539" name="Object 11"/>
          <p:cNvGraphicFramePr>
            <a:graphicFrameLocks noChangeAspect="1"/>
          </p:cNvGraphicFramePr>
          <p:nvPr/>
        </p:nvGraphicFramePr>
        <p:xfrm>
          <a:off x="7858148" y="1785926"/>
          <a:ext cx="344487" cy="476250"/>
        </p:xfrm>
        <a:graphic>
          <a:graphicData uri="http://schemas.openxmlformats.org/presentationml/2006/ole">
            <p:oleObj spid="_x0000_s278539" name="Equation" r:id="rId11" imgW="164880" imgH="228600" progId="Equation.DSMT4">
              <p:embed/>
            </p:oleObj>
          </a:graphicData>
        </a:graphic>
      </p:graphicFrame>
      <p:graphicFrame>
        <p:nvGraphicFramePr>
          <p:cNvPr id="278540" name="Object 12"/>
          <p:cNvGraphicFramePr>
            <a:graphicFrameLocks noChangeAspect="1"/>
          </p:cNvGraphicFramePr>
          <p:nvPr/>
        </p:nvGraphicFramePr>
        <p:xfrm>
          <a:off x="1714480" y="5302250"/>
          <a:ext cx="5756275" cy="1555750"/>
        </p:xfrm>
        <a:graphic>
          <a:graphicData uri="http://schemas.openxmlformats.org/presentationml/2006/ole">
            <p:oleObj spid="_x0000_s278540" name="Equation" r:id="rId12" imgW="2628720" imgH="711000" progId="Equation.DSMT4">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two-channel case solutions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25</a:t>
            </a:fld>
            <a:endParaRPr lang="zh-CN" altLang="en-US"/>
          </a:p>
        </p:txBody>
      </p:sp>
      <p:pic>
        <p:nvPicPr>
          <p:cNvPr id="8" name="图片 7" descr="火狐截图_2016-10-30T15-48-33.322Z.png"/>
          <p:cNvPicPr>
            <a:picLocks noChangeAspect="1"/>
          </p:cNvPicPr>
          <p:nvPr/>
        </p:nvPicPr>
        <p:blipFill>
          <a:blip r:embed="rId3"/>
          <a:stretch>
            <a:fillRect/>
          </a:stretch>
        </p:blipFill>
        <p:spPr>
          <a:xfrm>
            <a:off x="714348" y="2000240"/>
            <a:ext cx="7315108" cy="796294"/>
          </a:xfrm>
          <a:prstGeom prst="rect">
            <a:avLst/>
          </a:prstGeom>
        </p:spPr>
      </p:pic>
      <p:pic>
        <p:nvPicPr>
          <p:cNvPr id="10" name="图片 9" descr="火狐截图_2016-10-30T15-49-54.965Z.png"/>
          <p:cNvPicPr>
            <a:picLocks noChangeAspect="1"/>
          </p:cNvPicPr>
          <p:nvPr/>
        </p:nvPicPr>
        <p:blipFill>
          <a:blip r:embed="rId4"/>
          <a:stretch>
            <a:fillRect/>
          </a:stretch>
        </p:blipFill>
        <p:spPr>
          <a:xfrm>
            <a:off x="714348" y="3357562"/>
            <a:ext cx="8253038" cy="642942"/>
          </a:xfrm>
          <a:prstGeom prst="rect">
            <a:avLst/>
          </a:prstGeom>
        </p:spPr>
      </p:pic>
      <p:pic>
        <p:nvPicPr>
          <p:cNvPr id="11" name="图片 10" descr="火狐截图_2016-10-30T15-51-29.101Z.png"/>
          <p:cNvPicPr>
            <a:picLocks noChangeAspect="1"/>
          </p:cNvPicPr>
          <p:nvPr/>
        </p:nvPicPr>
        <p:blipFill>
          <a:blip r:embed="rId5"/>
          <a:stretch>
            <a:fillRect/>
          </a:stretch>
        </p:blipFill>
        <p:spPr>
          <a:xfrm>
            <a:off x="714348" y="5572140"/>
            <a:ext cx="8215371" cy="657691"/>
          </a:xfrm>
          <a:prstGeom prst="rect">
            <a:avLst/>
          </a:prstGeom>
        </p:spPr>
      </p:pic>
      <p:sp>
        <p:nvSpPr>
          <p:cNvPr id="12" name="TextBox 11"/>
          <p:cNvSpPr txBox="1"/>
          <p:nvPr/>
        </p:nvSpPr>
        <p:spPr>
          <a:xfrm>
            <a:off x="714348" y="1357298"/>
            <a:ext cx="3929090"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Case A:  </a:t>
            </a:r>
            <a:endParaRPr lang="zh-CN" altLang="en-US" sz="2800" b="1" dirty="0" smtClean="0">
              <a:latin typeface="Times New Roman" pitchFamily="18" charset="0"/>
              <a:cs typeface="Times New Roman" pitchFamily="18" charset="0"/>
            </a:endParaRPr>
          </a:p>
        </p:txBody>
      </p:sp>
      <p:sp>
        <p:nvSpPr>
          <p:cNvPr id="13" name="TextBox 12"/>
          <p:cNvSpPr txBox="1"/>
          <p:nvPr/>
        </p:nvSpPr>
        <p:spPr>
          <a:xfrm>
            <a:off x="785786" y="2857496"/>
            <a:ext cx="3929090"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Case B:  </a:t>
            </a:r>
            <a:endParaRPr lang="zh-CN" altLang="en-US" sz="2800" b="1" dirty="0" smtClean="0">
              <a:latin typeface="Times New Roman" pitchFamily="18" charset="0"/>
              <a:cs typeface="Times New Roman" pitchFamily="18" charset="0"/>
            </a:endParaRPr>
          </a:p>
        </p:txBody>
      </p:sp>
      <p:sp>
        <p:nvSpPr>
          <p:cNvPr id="14" name="TextBox 13"/>
          <p:cNvSpPr txBox="1"/>
          <p:nvPr/>
        </p:nvSpPr>
        <p:spPr>
          <a:xfrm>
            <a:off x="785786" y="4214818"/>
            <a:ext cx="3929090"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Case C:  </a:t>
            </a:r>
            <a:endParaRPr lang="zh-CN" altLang="en-US" sz="2800" b="1" dirty="0" smtClean="0">
              <a:latin typeface="Times New Roman" pitchFamily="18" charset="0"/>
              <a:cs typeface="Times New Roman" pitchFamily="18" charset="0"/>
            </a:endParaRPr>
          </a:p>
        </p:txBody>
      </p:sp>
      <p:pic>
        <p:nvPicPr>
          <p:cNvPr id="15" name="图片 14" descr="火狐截图_2016-10-30T15-49-54.965Z.png"/>
          <p:cNvPicPr>
            <a:picLocks noChangeAspect="1"/>
          </p:cNvPicPr>
          <p:nvPr/>
        </p:nvPicPr>
        <p:blipFill>
          <a:blip r:embed="rId4"/>
          <a:stretch>
            <a:fillRect/>
          </a:stretch>
        </p:blipFill>
        <p:spPr>
          <a:xfrm>
            <a:off x="714348" y="4786322"/>
            <a:ext cx="8253038" cy="642942"/>
          </a:xfrm>
          <a:prstGeom prst="rect">
            <a:avLst/>
          </a:prstGeom>
        </p:spPr>
      </p:pic>
      <p:graphicFrame>
        <p:nvGraphicFramePr>
          <p:cNvPr id="16" name="对象 15"/>
          <p:cNvGraphicFramePr>
            <a:graphicFrameLocks noChangeAspect="1"/>
          </p:cNvGraphicFramePr>
          <p:nvPr/>
        </p:nvGraphicFramePr>
        <p:xfrm>
          <a:off x="2214546" y="1428736"/>
          <a:ext cx="857256" cy="428628"/>
        </p:xfrm>
        <a:graphic>
          <a:graphicData uri="http://schemas.openxmlformats.org/presentationml/2006/ole">
            <p:oleObj spid="_x0000_s282626" name="Equation" r:id="rId6" imgW="457200" imgH="228600" progId="Equation.DSMT4">
              <p:embed/>
            </p:oleObj>
          </a:graphicData>
        </a:graphic>
      </p:graphicFrame>
      <p:graphicFrame>
        <p:nvGraphicFramePr>
          <p:cNvPr id="282627" name="Object 3"/>
          <p:cNvGraphicFramePr>
            <a:graphicFrameLocks noChangeAspect="1"/>
          </p:cNvGraphicFramePr>
          <p:nvPr/>
        </p:nvGraphicFramePr>
        <p:xfrm>
          <a:off x="2285984" y="2928937"/>
          <a:ext cx="1404937" cy="428625"/>
        </p:xfrm>
        <a:graphic>
          <a:graphicData uri="http://schemas.openxmlformats.org/presentationml/2006/ole">
            <p:oleObj spid="_x0000_s282627" name="Equation" r:id="rId7" imgW="749160" imgH="228600" progId="Equation.DSMT4">
              <p:embed/>
            </p:oleObj>
          </a:graphicData>
        </a:graphic>
      </p:graphicFrame>
      <p:graphicFrame>
        <p:nvGraphicFramePr>
          <p:cNvPr id="282628" name="Object 4"/>
          <p:cNvGraphicFramePr>
            <a:graphicFrameLocks noChangeAspect="1"/>
          </p:cNvGraphicFramePr>
          <p:nvPr/>
        </p:nvGraphicFramePr>
        <p:xfrm>
          <a:off x="2357422" y="4286256"/>
          <a:ext cx="904875" cy="428625"/>
        </p:xfrm>
        <a:graphic>
          <a:graphicData uri="http://schemas.openxmlformats.org/presentationml/2006/ole">
            <p:oleObj spid="_x0000_s282628" name="Equation" r:id="rId8" imgW="482400" imgH="228600" progId="Equation.DSMT4">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on different Riemann sheets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26</a:t>
            </a:fld>
            <a:endParaRPr lang="zh-CN" altLang="en-US"/>
          </a:p>
        </p:txBody>
      </p:sp>
      <p:pic>
        <p:nvPicPr>
          <p:cNvPr id="6" name="图片 5" descr="火狐截图_2016-10-30T15-53-35.789Z.png"/>
          <p:cNvPicPr>
            <a:picLocks noChangeAspect="1"/>
          </p:cNvPicPr>
          <p:nvPr/>
        </p:nvPicPr>
        <p:blipFill>
          <a:blip r:embed="rId3"/>
          <a:stretch>
            <a:fillRect/>
          </a:stretch>
        </p:blipFill>
        <p:spPr>
          <a:xfrm>
            <a:off x="1571604" y="1500174"/>
            <a:ext cx="6010586" cy="1629736"/>
          </a:xfrm>
          <a:prstGeom prst="rect">
            <a:avLst/>
          </a:prstGeom>
        </p:spPr>
      </p:pic>
      <p:pic>
        <p:nvPicPr>
          <p:cNvPr id="7" name="图片 6" descr="火狐截图_2016-10-30T15-56-02.852Z.png"/>
          <p:cNvPicPr>
            <a:picLocks noChangeAspect="1"/>
          </p:cNvPicPr>
          <p:nvPr/>
        </p:nvPicPr>
        <p:blipFill>
          <a:blip r:embed="rId4"/>
          <a:stretch>
            <a:fillRect/>
          </a:stretch>
        </p:blipFill>
        <p:spPr>
          <a:xfrm>
            <a:off x="1571604" y="3357562"/>
            <a:ext cx="5976063" cy="357190"/>
          </a:xfrm>
          <a:prstGeom prst="rect">
            <a:avLst/>
          </a:prstGeom>
        </p:spPr>
      </p:pic>
      <p:pic>
        <p:nvPicPr>
          <p:cNvPr id="8" name="图片 7" descr="火狐截图_2016-10-30T15-57-22.495Z.png"/>
          <p:cNvPicPr>
            <a:picLocks noChangeAspect="1"/>
          </p:cNvPicPr>
          <p:nvPr/>
        </p:nvPicPr>
        <p:blipFill>
          <a:blip r:embed="rId5"/>
          <a:stretch>
            <a:fillRect/>
          </a:stretch>
        </p:blipFill>
        <p:spPr>
          <a:xfrm>
            <a:off x="1643042" y="3929066"/>
            <a:ext cx="5421620" cy="2490689"/>
          </a:xfrm>
          <a:prstGeom prst="rect">
            <a:avLst/>
          </a:prstGeom>
        </p:spPr>
      </p:pic>
      <p:graphicFrame>
        <p:nvGraphicFramePr>
          <p:cNvPr id="279554" name="Object 2"/>
          <p:cNvGraphicFramePr>
            <a:graphicFrameLocks noChangeAspect="1"/>
          </p:cNvGraphicFramePr>
          <p:nvPr/>
        </p:nvGraphicFramePr>
        <p:xfrm>
          <a:off x="642910" y="571480"/>
          <a:ext cx="1003300" cy="642938"/>
        </p:xfrm>
        <a:graphic>
          <a:graphicData uri="http://schemas.openxmlformats.org/presentationml/2006/ole">
            <p:oleObj spid="_x0000_s279554" name="Equation" r:id="rId6" imgW="317160" imgH="203040" progId="Equation.DSMT4">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wave functions on different sheets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27</a:t>
            </a:fld>
            <a:endParaRPr lang="zh-CN" altLang="en-US"/>
          </a:p>
        </p:txBody>
      </p:sp>
      <p:pic>
        <p:nvPicPr>
          <p:cNvPr id="6" name="图片 5" descr="火狐截图_2016-10-30T16-01-20.778Z.png"/>
          <p:cNvPicPr>
            <a:picLocks noChangeAspect="1"/>
          </p:cNvPicPr>
          <p:nvPr/>
        </p:nvPicPr>
        <p:blipFill>
          <a:blip r:embed="rId2"/>
          <a:stretch>
            <a:fillRect/>
          </a:stretch>
        </p:blipFill>
        <p:spPr>
          <a:xfrm>
            <a:off x="428596" y="1285860"/>
            <a:ext cx="8345288" cy="2786082"/>
          </a:xfrm>
          <a:prstGeom prst="rect">
            <a:avLst/>
          </a:prstGeom>
        </p:spPr>
      </p:pic>
      <p:pic>
        <p:nvPicPr>
          <p:cNvPr id="7" name="图片 6" descr="火狐截图_2016-10-30T16-03-43.526Z.png"/>
          <p:cNvPicPr>
            <a:picLocks noChangeAspect="1"/>
          </p:cNvPicPr>
          <p:nvPr/>
        </p:nvPicPr>
        <p:blipFill>
          <a:blip r:embed="rId3"/>
          <a:stretch>
            <a:fillRect/>
          </a:stretch>
        </p:blipFill>
        <p:spPr>
          <a:xfrm>
            <a:off x="500034" y="4786322"/>
            <a:ext cx="8163520" cy="928694"/>
          </a:xfrm>
          <a:prstGeom prst="rect">
            <a:avLst/>
          </a:prstGeom>
        </p:spPr>
      </p:pic>
      <p:pic>
        <p:nvPicPr>
          <p:cNvPr id="8" name="图片 7" descr="火狐截图_2016-10-30T16-05-05.878Z.png"/>
          <p:cNvPicPr>
            <a:picLocks noChangeAspect="1"/>
          </p:cNvPicPr>
          <p:nvPr/>
        </p:nvPicPr>
        <p:blipFill>
          <a:blip r:embed="rId4"/>
          <a:stretch>
            <a:fillRect/>
          </a:stretch>
        </p:blipFill>
        <p:spPr>
          <a:xfrm>
            <a:off x="500034" y="5715016"/>
            <a:ext cx="8143932" cy="911522"/>
          </a:xfrm>
          <a:prstGeom prst="rect">
            <a:avLst/>
          </a:prstGeom>
        </p:spPr>
      </p:pic>
      <p:sp>
        <p:nvSpPr>
          <p:cNvPr id="9" name="TextBox 8"/>
          <p:cNvSpPr txBox="1"/>
          <p:nvPr/>
        </p:nvSpPr>
        <p:spPr>
          <a:xfrm>
            <a:off x="642910" y="4143380"/>
            <a:ext cx="6072230"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Generalized representations</a:t>
            </a:r>
            <a:endParaRPr lang="zh-CN" altLang="en-US" sz="2800" b="1"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integration contours for poles on different </a:t>
            </a:r>
            <a:r>
              <a:rPr lang="en-US" altLang="zh-CN" dirty="0" err="1" smtClean="0"/>
              <a:t>riemann</a:t>
            </a:r>
            <a:r>
              <a:rPr lang="en-US" altLang="zh-CN" dirty="0" smtClean="0"/>
              <a:t> sheets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28</a:t>
            </a:fld>
            <a:endParaRPr lang="zh-CN" altLang="en-US"/>
          </a:p>
        </p:txBody>
      </p:sp>
      <p:pic>
        <p:nvPicPr>
          <p:cNvPr id="6" name="图片 5" descr="火狐截图_2016-10-30T16-00-06.944Z.png"/>
          <p:cNvPicPr>
            <a:picLocks noChangeAspect="1"/>
          </p:cNvPicPr>
          <p:nvPr/>
        </p:nvPicPr>
        <p:blipFill>
          <a:blip r:embed="rId2"/>
          <a:stretch>
            <a:fillRect/>
          </a:stretch>
        </p:blipFill>
        <p:spPr>
          <a:xfrm>
            <a:off x="214282" y="2214554"/>
            <a:ext cx="8602483" cy="235745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partial wave </a:t>
            </a:r>
            <a:r>
              <a:rPr lang="en-US" altLang="zh-CN" dirty="0" err="1" smtClean="0"/>
              <a:t>decompostion</a:t>
            </a:r>
            <a:r>
              <a:rPr lang="en-US" altLang="zh-CN" dirty="0" smtClean="0"/>
              <a:t> in non-relativistic and relativistic theories with self-interactions</a:t>
            </a:r>
            <a:endParaRPr lang="zh-CN" altLang="en-US"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29</a:t>
            </a:fld>
            <a:endParaRPr lang="zh-CN" altLang="en-US"/>
          </a:p>
        </p:txBody>
      </p:sp>
      <p:pic>
        <p:nvPicPr>
          <p:cNvPr id="6" name="图片 5" descr="火狐截图_2016-10-31T00-54-45.882Z.png"/>
          <p:cNvPicPr>
            <a:picLocks noChangeAspect="1"/>
          </p:cNvPicPr>
          <p:nvPr/>
        </p:nvPicPr>
        <p:blipFill>
          <a:blip r:embed="rId3"/>
          <a:stretch>
            <a:fillRect/>
          </a:stretch>
        </p:blipFill>
        <p:spPr>
          <a:xfrm>
            <a:off x="1142976" y="3571876"/>
            <a:ext cx="6440441" cy="2338335"/>
          </a:xfrm>
          <a:prstGeom prst="rect">
            <a:avLst/>
          </a:prstGeom>
        </p:spPr>
      </p:pic>
      <p:sp>
        <p:nvSpPr>
          <p:cNvPr id="7" name="矩形 6"/>
          <p:cNvSpPr/>
          <p:nvPr/>
        </p:nvSpPr>
        <p:spPr>
          <a:xfrm>
            <a:off x="2285984" y="5857892"/>
            <a:ext cx="6000792" cy="830997"/>
          </a:xfrm>
          <a:prstGeom prst="rect">
            <a:avLst/>
          </a:prstGeom>
        </p:spPr>
        <p:txBody>
          <a:bodyPr wrap="square">
            <a:spAutoFit/>
          </a:bodyPr>
          <a:lstStyle/>
          <a:p>
            <a:r>
              <a:rPr lang="en-US" altLang="zh-CN" sz="2800" b="1" dirty="0" smtClean="0">
                <a:latin typeface="Times New Roman" pitchFamily="18" charset="0"/>
                <a:cs typeface="Times New Roman" pitchFamily="18" charset="0"/>
              </a:rPr>
              <a:t>It is solvable in some case.</a:t>
            </a:r>
          </a:p>
          <a:p>
            <a:r>
              <a:rPr lang="en-US" altLang="zh-CN" sz="2000" b="1" dirty="0" smtClean="0">
                <a:solidFill>
                  <a:srgbClr val="7030A0"/>
                </a:solidFill>
              </a:rPr>
              <a:t>See  </a:t>
            </a:r>
            <a:r>
              <a:rPr lang="en-US" altLang="zh-CN" sz="2000" b="1" dirty="0" err="1" smtClean="0">
                <a:solidFill>
                  <a:srgbClr val="7030A0"/>
                </a:solidFill>
              </a:rPr>
              <a:t>Zhiguang</a:t>
            </a:r>
            <a:r>
              <a:rPr lang="en-US" altLang="zh-CN" sz="2000" b="1" dirty="0" smtClean="0">
                <a:solidFill>
                  <a:srgbClr val="7030A0"/>
                </a:solidFill>
              </a:rPr>
              <a:t> Xiao, ZYZ , arXiv:1610.07460</a:t>
            </a:r>
            <a:endParaRPr lang="zh-CN" altLang="en-US" sz="2000" b="1" dirty="0" smtClean="0">
              <a:solidFill>
                <a:srgbClr val="7030A0"/>
              </a:solidFill>
            </a:endParaRPr>
          </a:p>
        </p:txBody>
      </p:sp>
      <p:sp>
        <p:nvSpPr>
          <p:cNvPr id="8" name="矩形 7"/>
          <p:cNvSpPr/>
          <p:nvPr/>
        </p:nvSpPr>
        <p:spPr>
          <a:xfrm>
            <a:off x="0" y="1467983"/>
            <a:ext cx="9144000" cy="2246769"/>
          </a:xfrm>
          <a:prstGeom prst="rect">
            <a:avLst/>
          </a:prstGeom>
        </p:spPr>
        <p:txBody>
          <a:bodyPr wrap="square">
            <a:spAutoFit/>
          </a:bodyPr>
          <a:lstStyle/>
          <a:p>
            <a:r>
              <a:rPr lang="en-US" altLang="zh-CN" dirty="0" smtClean="0"/>
              <a:t> </a:t>
            </a:r>
            <a:r>
              <a:rPr lang="en-US" altLang="zh-CN" sz="2800" b="1" dirty="0" smtClean="0">
                <a:latin typeface="Times New Roman" pitchFamily="18" charset="0"/>
                <a:cs typeface="Times New Roman" pitchFamily="18" charset="0"/>
              </a:rPr>
              <a:t>We can label the continuum states with </a:t>
            </a:r>
            <a:r>
              <a:rPr lang="en-US" altLang="zh-CN" sz="2800" b="1" dirty="0" err="1" smtClean="0">
                <a:latin typeface="Times New Roman" pitchFamily="18" charset="0"/>
                <a:cs typeface="Times New Roman" pitchFamily="18" charset="0"/>
              </a:rPr>
              <a:t>diﬀerent</a:t>
            </a:r>
            <a:r>
              <a:rPr lang="en-US" altLang="zh-CN" sz="2800" b="1" dirty="0" smtClean="0">
                <a:latin typeface="Times New Roman" pitchFamily="18" charset="0"/>
                <a:cs typeface="Times New Roman" pitchFamily="18" charset="0"/>
              </a:rPr>
              <a:t> λ using sequential integers 1, 2, ... as        ,j = 1,··· ,C and using |</a:t>
            </a:r>
            <a:r>
              <a:rPr lang="en-US" altLang="zh-CN" sz="2800" b="1" dirty="0" err="1" smtClean="0">
                <a:latin typeface="Times New Roman" pitchFamily="18" charset="0"/>
                <a:cs typeface="Times New Roman" pitchFamily="18" charset="0"/>
              </a:rPr>
              <a:t>i</a:t>
            </a:r>
            <a:r>
              <a:rPr lang="en-US" altLang="zh-CN" sz="2800" b="1" dirty="0" smtClean="0">
                <a:latin typeface="Times New Roman" pitchFamily="18" charset="0"/>
                <a:cs typeface="Times New Roman" pitchFamily="18" charset="0"/>
              </a:rPr>
              <a:t>⟩ to denote </a:t>
            </a:r>
            <a:r>
              <a:rPr lang="en-US" altLang="zh-CN" sz="2800" b="1" dirty="0" err="1" smtClean="0">
                <a:latin typeface="Times New Roman" pitchFamily="18" charset="0"/>
                <a:cs typeface="Times New Roman" pitchFamily="18" charset="0"/>
              </a:rPr>
              <a:t>diﬀerent</a:t>
            </a:r>
            <a:r>
              <a:rPr lang="en-US" altLang="zh-CN" sz="2800" b="1" dirty="0" smtClean="0">
                <a:latin typeface="Times New Roman" pitchFamily="18" charset="0"/>
                <a:cs typeface="Times New Roman" pitchFamily="18" charset="0"/>
              </a:rPr>
              <a:t> discrete states, </a:t>
            </a:r>
            <a:r>
              <a:rPr lang="en-US" altLang="zh-CN" sz="2800" b="1" dirty="0" err="1" smtClean="0">
                <a:latin typeface="Times New Roman" pitchFamily="18" charset="0"/>
                <a:cs typeface="Times New Roman" pitchFamily="18" charset="0"/>
              </a:rPr>
              <a:t>i</a:t>
            </a:r>
            <a:r>
              <a:rPr lang="en-US" altLang="zh-CN" sz="2800" b="1" dirty="0" smtClean="0">
                <a:latin typeface="Times New Roman" pitchFamily="18" charset="0"/>
                <a:cs typeface="Times New Roman" pitchFamily="18" charset="0"/>
              </a:rPr>
              <a:t> = 1,2···D, for a totally C continuum states and D discrete states in one partial-wave channel. </a:t>
            </a:r>
            <a:endParaRPr lang="zh-CN" altLang="en-US" sz="2800" b="1" dirty="0" smtClean="0">
              <a:latin typeface="Times New Roman" pitchFamily="18" charset="0"/>
              <a:cs typeface="Times New Roman" pitchFamily="18" charset="0"/>
            </a:endParaRPr>
          </a:p>
        </p:txBody>
      </p:sp>
      <p:graphicFrame>
        <p:nvGraphicFramePr>
          <p:cNvPr id="9" name="对象 8"/>
          <p:cNvGraphicFramePr>
            <a:graphicFrameLocks noChangeAspect="1"/>
          </p:cNvGraphicFramePr>
          <p:nvPr/>
        </p:nvGraphicFramePr>
        <p:xfrm>
          <a:off x="4429124" y="2000240"/>
          <a:ext cx="657982" cy="357190"/>
        </p:xfrm>
        <a:graphic>
          <a:graphicData uri="http://schemas.openxmlformats.org/presentationml/2006/ole">
            <p:oleObj spid="_x0000_s283650" name="Equation" r:id="rId4" imgW="444240" imgH="2412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3</a:t>
            </a:fld>
            <a:endParaRPr lang="zh-CN" altLang="en-US"/>
          </a:p>
        </p:txBody>
      </p:sp>
      <p:sp>
        <p:nvSpPr>
          <p:cNvPr id="7" name="TextBox 6"/>
          <p:cNvSpPr txBox="1"/>
          <p:nvPr/>
        </p:nvSpPr>
        <p:spPr>
          <a:xfrm>
            <a:off x="571472" y="1214422"/>
            <a:ext cx="6286544"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How to understand the </a:t>
            </a:r>
            <a:r>
              <a:rPr lang="en-US" altLang="zh-CN" sz="2000" b="1" dirty="0" err="1" smtClean="0">
                <a:latin typeface="Times New Roman" pitchFamily="18" charset="0"/>
                <a:cs typeface="Times New Roman" pitchFamily="18" charset="0"/>
              </a:rPr>
              <a:t>hadron</a:t>
            </a:r>
            <a:r>
              <a:rPr lang="en-US" altLang="zh-CN" sz="2000" b="1" dirty="0" smtClean="0">
                <a:latin typeface="Times New Roman" pitchFamily="18" charset="0"/>
                <a:cs typeface="Times New Roman" pitchFamily="18" charset="0"/>
              </a:rPr>
              <a:t> world?</a:t>
            </a:r>
            <a:endParaRPr lang="zh-CN" altLang="en-US" sz="2000" b="1" dirty="0" smtClean="0">
              <a:latin typeface="Times New Roman" pitchFamily="18" charset="0"/>
              <a:cs typeface="Times New Roman" pitchFamily="18" charset="0"/>
            </a:endParaRPr>
          </a:p>
        </p:txBody>
      </p:sp>
      <p:sp>
        <p:nvSpPr>
          <p:cNvPr id="8" name="TextBox 7"/>
          <p:cNvSpPr txBox="1"/>
          <p:nvPr/>
        </p:nvSpPr>
        <p:spPr>
          <a:xfrm>
            <a:off x="714348" y="1714488"/>
            <a:ext cx="3857652" cy="400110"/>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Quark model seems to work well.</a:t>
            </a:r>
            <a:endParaRPr lang="zh-CN" altLang="en-US" sz="2000" b="1" dirty="0" smtClean="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2" cstate="print"/>
          <a:srcRect l="18229" t="15833" r="16145" b="21666"/>
          <a:stretch>
            <a:fillRect/>
          </a:stretch>
        </p:blipFill>
        <p:spPr bwMode="auto">
          <a:xfrm>
            <a:off x="1142976" y="2500306"/>
            <a:ext cx="6929486" cy="4124694"/>
          </a:xfrm>
          <a:prstGeom prst="rect">
            <a:avLst/>
          </a:prstGeom>
          <a:noFill/>
          <a:ln w="9525">
            <a:noFill/>
            <a:miter lim="800000"/>
            <a:headEnd/>
            <a:tailEnd/>
          </a:ln>
        </p:spPr>
      </p:pic>
      <p:sp>
        <p:nvSpPr>
          <p:cNvPr id="16" name="矩形 15"/>
          <p:cNvSpPr/>
          <p:nvPr/>
        </p:nvSpPr>
        <p:spPr>
          <a:xfrm>
            <a:off x="4572000" y="1714488"/>
            <a:ext cx="4572000" cy="707886"/>
          </a:xfrm>
          <a:prstGeom prst="rect">
            <a:avLst/>
          </a:prstGeom>
        </p:spPr>
        <p:txBody>
          <a:bodyPr>
            <a:spAutoFit/>
          </a:bodyPr>
          <a:lstStyle/>
          <a:p>
            <a:r>
              <a:rPr lang="en-US" altLang="zh-CN" sz="2000" b="1" dirty="0" smtClean="0">
                <a:solidFill>
                  <a:srgbClr val="7030A0"/>
                </a:solidFill>
              </a:rPr>
              <a:t>Godfrey and </a:t>
            </a:r>
            <a:r>
              <a:rPr lang="en-US" altLang="zh-CN" sz="2000" b="1" dirty="0" err="1" smtClean="0">
                <a:solidFill>
                  <a:srgbClr val="7030A0"/>
                </a:solidFill>
              </a:rPr>
              <a:t>Isgur</a:t>
            </a:r>
            <a:r>
              <a:rPr lang="en-US" altLang="zh-CN" sz="2000" b="1" dirty="0" smtClean="0">
                <a:solidFill>
                  <a:srgbClr val="7030A0"/>
                </a:solidFill>
              </a:rPr>
              <a:t>, </a:t>
            </a:r>
            <a:r>
              <a:rPr lang="en-US" altLang="zh-CN" sz="2000" b="1" dirty="0" err="1" smtClean="0">
                <a:solidFill>
                  <a:srgbClr val="7030A0"/>
                </a:solidFill>
              </a:rPr>
              <a:t>Phys.Rev</a:t>
            </a:r>
            <a:r>
              <a:rPr lang="en-US" altLang="zh-CN" sz="2000" b="1" dirty="0" smtClean="0">
                <a:solidFill>
                  <a:srgbClr val="7030A0"/>
                </a:solidFill>
              </a:rPr>
              <a:t>. D32 (1985) 189-231</a:t>
            </a:r>
            <a:endParaRPr lang="zh-CN" altLang="en-US" sz="2000" b="1" dirty="0" smtClean="0">
              <a:solidFill>
                <a:srgbClr val="7030A0"/>
              </a:solidFill>
            </a:endParaRPr>
          </a:p>
        </p:txBody>
      </p:sp>
      <p:sp>
        <p:nvSpPr>
          <p:cNvPr id="17" name="TextBox 16"/>
          <p:cNvSpPr txBox="1"/>
          <p:nvPr/>
        </p:nvSpPr>
        <p:spPr>
          <a:xfrm>
            <a:off x="3929058" y="2643182"/>
            <a:ext cx="1428760" cy="369332"/>
          </a:xfrm>
          <a:prstGeom prst="rect">
            <a:avLst/>
          </a:prstGeom>
          <a:noFill/>
        </p:spPr>
        <p:txBody>
          <a:bodyPr wrap="square" rtlCol="0">
            <a:spAutoFit/>
          </a:bodyPr>
          <a:lstStyle/>
          <a:p>
            <a:r>
              <a:rPr lang="en-US" altLang="zh-CN" i="1" dirty="0" smtClean="0">
                <a:latin typeface="+mj-lt"/>
              </a:rPr>
              <a:t>CC</a:t>
            </a:r>
            <a:r>
              <a:rPr lang="en-US" altLang="zh-CN" dirty="0" smtClean="0">
                <a:latin typeface="+mj-lt"/>
              </a:rPr>
              <a:t>  states</a:t>
            </a:r>
            <a:endParaRPr lang="zh-CN" altLang="en-US" dirty="0">
              <a:latin typeface="+mj-lt"/>
            </a:endParaRPr>
          </a:p>
        </p:txBody>
      </p:sp>
      <p:sp>
        <p:nvSpPr>
          <p:cNvPr id="18" name="TextBox 17"/>
          <p:cNvSpPr txBox="1"/>
          <p:nvPr/>
        </p:nvSpPr>
        <p:spPr>
          <a:xfrm>
            <a:off x="4071934" y="2354041"/>
            <a:ext cx="428628" cy="646331"/>
          </a:xfrm>
          <a:prstGeom prst="rect">
            <a:avLst/>
          </a:prstGeom>
          <a:noFill/>
        </p:spPr>
        <p:txBody>
          <a:bodyPr wrap="square" rtlCol="0">
            <a:spAutoFit/>
          </a:bodyPr>
          <a:lstStyle/>
          <a:p>
            <a:r>
              <a:rPr lang="en-US" altLang="zh-CN" sz="3600" dirty="0" smtClean="0"/>
              <a:t>-</a:t>
            </a:r>
            <a:endParaRPr lang="zh-CN"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a:t>
            </a:r>
            <a:endParaRPr lang="zh-CN" altLang="en-US" dirty="0"/>
          </a:p>
        </p:txBody>
      </p:sp>
      <p:sp>
        <p:nvSpPr>
          <p:cNvPr id="3" name="灯片编号占位符 2"/>
          <p:cNvSpPr>
            <a:spLocks noGrp="1"/>
          </p:cNvSpPr>
          <p:nvPr>
            <p:ph type="sldNum" sz="quarter" idx="12"/>
          </p:nvPr>
        </p:nvSpPr>
        <p:spPr/>
        <p:txBody>
          <a:bodyPr/>
          <a:lstStyle/>
          <a:p>
            <a:fld id="{61D82B48-5C75-461E-9FCD-99A8072DF04C}" type="slidenum">
              <a:rPr lang="zh-CN" altLang="en-US" smtClean="0"/>
              <a:pPr/>
              <a:t>30</a:t>
            </a:fld>
            <a:endParaRPr lang="zh-CN" altLang="en-US"/>
          </a:p>
        </p:txBody>
      </p:sp>
      <p:sp>
        <p:nvSpPr>
          <p:cNvPr id="15" name="页脚占位符 14"/>
          <p:cNvSpPr>
            <a:spLocks noGrp="1"/>
          </p:cNvSpPr>
          <p:nvPr>
            <p:ph type="ftr" sz="quarter" idx="11"/>
          </p:nvPr>
        </p:nvSpPr>
        <p:spPr/>
        <p:txBody>
          <a:bodyPr/>
          <a:lstStyle/>
          <a:p>
            <a:r>
              <a:rPr lang="en-US" altLang="zh-CN" smtClean="0"/>
              <a:t>Zhi-Yong Zhou, SEU</a:t>
            </a:r>
            <a:endParaRPr lang="zh-CN" altLang="en-US"/>
          </a:p>
        </p:txBody>
      </p:sp>
      <p:sp>
        <p:nvSpPr>
          <p:cNvPr id="7" name="内容占位符 2"/>
          <p:cNvSpPr>
            <a:spLocks noGrp="1"/>
          </p:cNvSpPr>
          <p:nvPr>
            <p:ph idx="1"/>
          </p:nvPr>
        </p:nvSpPr>
        <p:spPr>
          <a:xfrm>
            <a:off x="428596" y="1428736"/>
            <a:ext cx="8339166" cy="4232292"/>
          </a:xfrm>
        </p:spPr>
        <p:txBody>
          <a:bodyPr>
            <a:normAutofit/>
          </a:bodyPr>
          <a:lstStyle/>
          <a:p>
            <a:pPr>
              <a:buFont typeface="Wingdings" pitchFamily="2" charset="2"/>
              <a:buChar char="l"/>
            </a:pPr>
            <a:r>
              <a:rPr lang="en-US" altLang="zh-CN" sz="2400" b="1" i="1" dirty="0" smtClean="0">
                <a:latin typeface="Times New Roman" pitchFamily="18" charset="0"/>
                <a:cs typeface="Times New Roman" pitchFamily="18" charset="0"/>
              </a:rPr>
              <a:t>Extend the </a:t>
            </a:r>
            <a:r>
              <a:rPr lang="en-US" altLang="zh-CN" sz="2400" b="1" i="1" dirty="0" err="1" smtClean="0">
                <a:latin typeface="Times New Roman" pitchFamily="18" charset="0"/>
                <a:cs typeface="Times New Roman" pitchFamily="18" charset="0"/>
              </a:rPr>
              <a:t>Friedrichs</a:t>
            </a:r>
            <a:r>
              <a:rPr lang="en-US" altLang="zh-CN" sz="2400" b="1" i="1" dirty="0" smtClean="0">
                <a:latin typeface="Times New Roman" pitchFamily="18" charset="0"/>
                <a:cs typeface="Times New Roman" pitchFamily="18" charset="0"/>
              </a:rPr>
              <a:t> model to general cases.</a:t>
            </a:r>
          </a:p>
          <a:p>
            <a:pPr>
              <a:buFont typeface="Wingdings" pitchFamily="2" charset="2"/>
              <a:buChar char="l"/>
            </a:pPr>
            <a:r>
              <a:rPr lang="en-US" altLang="zh-CN" sz="2400" b="1" i="1" dirty="0" smtClean="0">
                <a:latin typeface="Times New Roman" pitchFamily="18" charset="0"/>
                <a:cs typeface="Times New Roman" pitchFamily="18" charset="0"/>
              </a:rPr>
              <a:t>General properties of Gamow states in </a:t>
            </a:r>
            <a:r>
              <a:rPr lang="en-US" altLang="zh-CN" sz="2400" b="1" i="1" dirty="0" err="1" smtClean="0">
                <a:latin typeface="Times New Roman" pitchFamily="18" charset="0"/>
                <a:cs typeface="Times New Roman" pitchFamily="18" charset="0"/>
              </a:rPr>
              <a:t>Friedrichs</a:t>
            </a:r>
            <a:r>
              <a:rPr lang="en-US" altLang="zh-CN" sz="2400" b="1" i="1" dirty="0" smtClean="0">
                <a:latin typeface="Times New Roman" pitchFamily="18" charset="0"/>
                <a:cs typeface="Times New Roman" pitchFamily="18" charset="0"/>
              </a:rPr>
              <a:t>-like model are obtained.</a:t>
            </a:r>
          </a:p>
          <a:p>
            <a:pPr>
              <a:buFont typeface="Wingdings" pitchFamily="2" charset="2"/>
              <a:buChar char="l"/>
            </a:pPr>
            <a:r>
              <a:rPr lang="en-US" altLang="zh-CN" sz="2400" b="1" i="1" dirty="0" smtClean="0">
                <a:latin typeface="Times New Roman" pitchFamily="18" charset="0"/>
                <a:cs typeface="Times New Roman" pitchFamily="18" charset="0"/>
              </a:rPr>
              <a:t>It could help us to understand the wave functions of unstable states.</a:t>
            </a:r>
          </a:p>
          <a:p>
            <a:pPr>
              <a:buFont typeface="Wingdings" pitchFamily="2" charset="2"/>
              <a:buChar char="l"/>
            </a:pPr>
            <a:r>
              <a:rPr lang="en-US" altLang="zh-CN" sz="2400" b="1" i="1" dirty="0" smtClean="0">
                <a:latin typeface="Times New Roman" pitchFamily="18" charset="0"/>
                <a:cs typeface="Times New Roman" pitchFamily="18" charset="0"/>
              </a:rPr>
              <a:t>Applications of the </a:t>
            </a:r>
            <a:r>
              <a:rPr lang="en-US" altLang="zh-CN" sz="2400" b="1" i="1" dirty="0" err="1" smtClean="0">
                <a:latin typeface="Times New Roman" pitchFamily="18" charset="0"/>
                <a:cs typeface="Times New Roman" pitchFamily="18" charset="0"/>
              </a:rPr>
              <a:t>Friedrichs</a:t>
            </a:r>
            <a:r>
              <a:rPr lang="en-US" altLang="zh-CN" sz="2400" b="1" i="1" dirty="0" smtClean="0">
                <a:latin typeface="Times New Roman" pitchFamily="18" charset="0"/>
                <a:cs typeface="Times New Roman" pitchFamily="18" charset="0"/>
              </a:rPr>
              <a:t>-like model in </a:t>
            </a:r>
            <a:r>
              <a:rPr lang="en-US" altLang="zh-CN" sz="2400" b="1" i="1" dirty="0" err="1" smtClean="0">
                <a:latin typeface="Times New Roman" pitchFamily="18" charset="0"/>
                <a:cs typeface="Times New Roman" pitchFamily="18" charset="0"/>
              </a:rPr>
              <a:t>hadron</a:t>
            </a:r>
            <a:r>
              <a:rPr lang="en-US" altLang="zh-CN" sz="2400" b="1" i="1" dirty="0" smtClean="0">
                <a:latin typeface="Times New Roman" pitchFamily="18" charset="0"/>
                <a:cs typeface="Times New Roman" pitchFamily="18" charset="0"/>
              </a:rPr>
              <a:t> physics.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31</a:t>
            </a:fld>
            <a:endParaRPr lang="zh-CN" altLang="en-US"/>
          </a:p>
        </p:txBody>
      </p:sp>
      <p:sp>
        <p:nvSpPr>
          <p:cNvPr id="6" name="标题 1"/>
          <p:cNvSpPr txBox="1">
            <a:spLocks noGrp="1"/>
          </p:cNvSpPr>
          <p:nvPr>
            <p:ph idx="1"/>
          </p:nvPr>
        </p:nvSpPr>
        <p:spPr>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Thanks for your patience!</a:t>
            </a:r>
            <a:endParaRPr kumimoji="0" lang="zh-CN" altLang="en-US" sz="4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4</a:t>
            </a:fld>
            <a:endParaRPr lang="zh-CN" altLang="en-US"/>
          </a:p>
        </p:txBody>
      </p:sp>
      <p:sp>
        <p:nvSpPr>
          <p:cNvPr id="11" name="TextBox 10"/>
          <p:cNvSpPr txBox="1"/>
          <p:nvPr/>
        </p:nvSpPr>
        <p:spPr>
          <a:xfrm>
            <a:off x="827584" y="332656"/>
            <a:ext cx="6192688" cy="1077218"/>
          </a:xfrm>
          <a:prstGeom prst="rect">
            <a:avLst/>
          </a:prstGeom>
          <a:noFill/>
        </p:spPr>
        <p:txBody>
          <a:bodyPr wrap="square" rtlCol="0">
            <a:spAutoFit/>
          </a:bodyPr>
          <a:lstStyle/>
          <a:p>
            <a:endParaRPr lang="en-US" altLang="zh-CN" sz="3600" b="1" i="1" dirty="0" smtClean="0">
              <a:latin typeface="Times New Roman" pitchFamily="18" charset="0"/>
              <a:cs typeface="Times New Roman" pitchFamily="18" charset="0"/>
            </a:endParaRPr>
          </a:p>
          <a:p>
            <a:r>
              <a:rPr lang="en-US" altLang="zh-CN" sz="2800" b="1" i="1" dirty="0" smtClean="0">
                <a:latin typeface="Times New Roman" pitchFamily="18" charset="0"/>
                <a:cs typeface="Times New Roman" pitchFamily="18" charset="0"/>
              </a:rPr>
              <a:t> </a:t>
            </a:r>
            <a:r>
              <a:rPr lang="en-US" altLang="zh-CN" sz="2000" b="1" dirty="0" smtClean="0">
                <a:solidFill>
                  <a:srgbClr val="7030A0"/>
                </a:solidFill>
              </a:rPr>
              <a:t>Godfrey and </a:t>
            </a:r>
            <a:r>
              <a:rPr lang="en-US" altLang="zh-CN" sz="2000" b="1" dirty="0" err="1" smtClean="0">
                <a:solidFill>
                  <a:srgbClr val="7030A0"/>
                </a:solidFill>
              </a:rPr>
              <a:t>Isgur</a:t>
            </a:r>
            <a:r>
              <a:rPr lang="en-US" altLang="zh-CN" sz="2000" b="1" dirty="0" smtClean="0">
                <a:solidFill>
                  <a:srgbClr val="7030A0"/>
                </a:solidFill>
              </a:rPr>
              <a:t>, </a:t>
            </a:r>
            <a:r>
              <a:rPr lang="en-US" altLang="zh-CN" sz="2000" b="1" dirty="0" err="1">
                <a:solidFill>
                  <a:srgbClr val="7030A0"/>
                </a:solidFill>
              </a:rPr>
              <a:t>Phys.Rev</a:t>
            </a:r>
            <a:r>
              <a:rPr lang="en-US" altLang="zh-CN" sz="2000" b="1" dirty="0">
                <a:solidFill>
                  <a:srgbClr val="7030A0"/>
                </a:solidFill>
              </a:rPr>
              <a:t>. D32 (1985) 189-231</a:t>
            </a:r>
            <a:r>
              <a:rPr lang="en-US" altLang="zh-CN" sz="2800" dirty="0"/>
              <a:t> </a:t>
            </a:r>
            <a:endParaRPr lang="zh-CN" altLang="en-US" sz="2800" b="1" i="1" dirty="0">
              <a:latin typeface="Times New Roman" pitchFamily="18" charset="0"/>
              <a:cs typeface="Times New Roman" pitchFamily="18" charset="0"/>
            </a:endParaRPr>
          </a:p>
        </p:txBody>
      </p:sp>
      <p:graphicFrame>
        <p:nvGraphicFramePr>
          <p:cNvPr id="12" name="对象 11"/>
          <p:cNvGraphicFramePr>
            <a:graphicFrameLocks noChangeAspect="1"/>
          </p:cNvGraphicFramePr>
          <p:nvPr/>
        </p:nvGraphicFramePr>
        <p:xfrm>
          <a:off x="1907704" y="1428736"/>
          <a:ext cx="2160240" cy="1227926"/>
        </p:xfrm>
        <a:graphic>
          <a:graphicData uri="http://schemas.openxmlformats.org/presentationml/2006/ole">
            <p:oleObj spid="_x0000_s275458" name="Equation" r:id="rId3" imgW="1206500" imgH="685800" progId="Equation.DSMT4">
              <p:embed/>
            </p:oleObj>
          </a:graphicData>
        </a:graphic>
      </p:graphicFrame>
      <p:graphicFrame>
        <p:nvGraphicFramePr>
          <p:cNvPr id="13" name="Object 3"/>
          <p:cNvGraphicFramePr>
            <a:graphicFrameLocks noChangeAspect="1"/>
          </p:cNvGraphicFramePr>
          <p:nvPr/>
        </p:nvGraphicFramePr>
        <p:xfrm>
          <a:off x="1907704" y="2714620"/>
          <a:ext cx="3249613" cy="455613"/>
        </p:xfrm>
        <a:graphic>
          <a:graphicData uri="http://schemas.openxmlformats.org/presentationml/2006/ole">
            <p:oleObj spid="_x0000_s275459" name="Equation" r:id="rId4" imgW="1815312" imgH="253890" progId="Equation.DSMT4">
              <p:embed/>
            </p:oleObj>
          </a:graphicData>
        </a:graphic>
      </p:graphicFrame>
      <p:graphicFrame>
        <p:nvGraphicFramePr>
          <p:cNvPr id="14" name="Object 4"/>
          <p:cNvGraphicFramePr>
            <a:graphicFrameLocks noChangeAspect="1"/>
          </p:cNvGraphicFramePr>
          <p:nvPr/>
        </p:nvGraphicFramePr>
        <p:xfrm>
          <a:off x="928662" y="3166259"/>
          <a:ext cx="5203825" cy="1844675"/>
        </p:xfrm>
        <a:graphic>
          <a:graphicData uri="http://schemas.openxmlformats.org/presentationml/2006/ole">
            <p:oleObj spid="_x0000_s275460" name="Equation" r:id="rId5" imgW="2908300" imgH="1028700" progId="Equation.DSMT4">
              <p:embed/>
            </p:oleObj>
          </a:graphicData>
        </a:graphic>
      </p:graphicFrame>
      <p:sp>
        <p:nvSpPr>
          <p:cNvPr id="19" name="TextBox 18"/>
          <p:cNvSpPr txBox="1"/>
          <p:nvPr/>
        </p:nvSpPr>
        <p:spPr>
          <a:xfrm>
            <a:off x="500034" y="5110475"/>
            <a:ext cx="8429684" cy="1015663"/>
          </a:xfrm>
          <a:prstGeom prst="rect">
            <a:avLst/>
          </a:prstGeom>
          <a:noFill/>
        </p:spPr>
        <p:txBody>
          <a:bodyPr wrap="square" rtlCol="0">
            <a:spAutoFit/>
          </a:bodyPr>
          <a:lstStyle/>
          <a:p>
            <a:r>
              <a:rPr lang="en-US" altLang="zh-CN" sz="2000" b="1" dirty="0" smtClean="0">
                <a:latin typeface="Times New Roman" pitchFamily="18" charset="0"/>
                <a:cs typeface="Times New Roman" pitchFamily="18" charset="0"/>
              </a:rPr>
              <a:t>The GI model gives a successful prediction to the mass spectroscopy, but more and more discrepancies between the predicted values and the measured ones appear for those states above the open-flavor thresholds.</a:t>
            </a:r>
            <a:endParaRPr lang="zh-CN" altLang="en-US" sz="2000" b="1" dirty="0">
              <a:latin typeface="Times New Roman" pitchFamily="18" charset="0"/>
              <a:cs typeface="Times New Roman" pitchFamily="18" charset="0"/>
            </a:endParaRPr>
          </a:p>
        </p:txBody>
      </p:sp>
      <p:sp>
        <p:nvSpPr>
          <p:cNvPr id="20" name="TextBox 19"/>
          <p:cNvSpPr txBox="1"/>
          <p:nvPr/>
        </p:nvSpPr>
        <p:spPr>
          <a:xfrm>
            <a:off x="4643438" y="4429132"/>
            <a:ext cx="4320480" cy="461665"/>
          </a:xfrm>
          <a:prstGeom prst="rect">
            <a:avLst/>
          </a:prstGeom>
          <a:noFill/>
        </p:spPr>
        <p:txBody>
          <a:bodyPr wrap="square" rtlCol="0">
            <a:spAutoFit/>
          </a:bodyPr>
          <a:lstStyle/>
          <a:p>
            <a:r>
              <a:rPr lang="en-US" altLang="zh-CN" sz="2400" b="1" dirty="0" smtClean="0">
                <a:latin typeface="Times New Roman" pitchFamily="18" charset="0"/>
                <a:cs typeface="Times New Roman" pitchFamily="18" charset="0"/>
              </a:rPr>
              <a:t>Nonrelativistic =&gt; “relativized”</a:t>
            </a:r>
            <a:endParaRPr lang="zh-CN" alt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5</a:t>
            </a:fld>
            <a:endParaRPr lang="zh-CN" altLang="en-US"/>
          </a:p>
        </p:txBody>
      </p:sp>
      <p:pic>
        <p:nvPicPr>
          <p:cNvPr id="6" name="内容占位符 3" descr="GI_Dmeson.JPG"/>
          <p:cNvPicPr>
            <a:picLocks noGrp="1" noChangeAspect="1"/>
          </p:cNvPicPr>
          <p:nvPr>
            <p:ph idx="4294967295"/>
          </p:nvPr>
        </p:nvPicPr>
        <p:blipFill>
          <a:blip r:embed="rId2" cstate="print"/>
          <a:stretch>
            <a:fillRect/>
          </a:stretch>
        </p:blipFill>
        <p:spPr>
          <a:xfrm>
            <a:off x="179512" y="1412776"/>
            <a:ext cx="8686800" cy="5040560"/>
          </a:xfrm>
        </p:spPr>
      </p:pic>
      <p:grpSp>
        <p:nvGrpSpPr>
          <p:cNvPr id="7" name="组合 9"/>
          <p:cNvGrpSpPr/>
          <p:nvPr/>
        </p:nvGrpSpPr>
        <p:grpSpPr>
          <a:xfrm>
            <a:off x="2012540" y="4455834"/>
            <a:ext cx="1306606" cy="642555"/>
            <a:chOff x="1979712" y="3645024"/>
            <a:chExt cx="1306606" cy="642555"/>
          </a:xfrm>
        </p:grpSpPr>
        <p:grpSp>
          <p:nvGrpSpPr>
            <p:cNvPr id="8" name="组合 7"/>
            <p:cNvGrpSpPr/>
            <p:nvPr/>
          </p:nvGrpSpPr>
          <p:grpSpPr>
            <a:xfrm>
              <a:off x="1979712" y="3645024"/>
              <a:ext cx="1306606" cy="642555"/>
              <a:chOff x="3779912" y="4293096"/>
              <a:chExt cx="1306606" cy="642555"/>
            </a:xfrm>
          </p:grpSpPr>
          <p:sp>
            <p:nvSpPr>
              <p:cNvPr id="10" name="椭圆 9"/>
              <p:cNvSpPr/>
              <p:nvPr/>
            </p:nvSpPr>
            <p:spPr>
              <a:xfrm>
                <a:off x="3779912" y="4293096"/>
                <a:ext cx="144016" cy="7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212958" y="4658652"/>
                <a:ext cx="873560" cy="276999"/>
              </a:xfrm>
              <a:prstGeom prst="rect">
                <a:avLst/>
              </a:prstGeom>
              <a:noFill/>
            </p:spPr>
            <p:txBody>
              <a:bodyPr wrap="square" rtlCol="0">
                <a:spAutoFit/>
              </a:bodyPr>
              <a:lstStyle/>
              <a:p>
                <a:r>
                  <a:rPr lang="en-US" altLang="zh-CN" sz="1200" b="1" dirty="0" smtClean="0">
                    <a:solidFill>
                      <a:srgbClr val="C00000"/>
                    </a:solidFill>
                  </a:rPr>
                  <a:t>D</a:t>
                </a:r>
                <a:r>
                  <a:rPr lang="en-US" altLang="zh-CN" sz="1200" b="1" baseline="-25000" dirty="0" smtClean="0">
                    <a:solidFill>
                      <a:srgbClr val="C00000"/>
                    </a:solidFill>
                  </a:rPr>
                  <a:t>0</a:t>
                </a:r>
                <a:r>
                  <a:rPr lang="en-US" altLang="zh-CN" sz="1200" b="1" baseline="30000" dirty="0" smtClean="0">
                    <a:solidFill>
                      <a:srgbClr val="C00000"/>
                    </a:solidFill>
                  </a:rPr>
                  <a:t>*</a:t>
                </a:r>
                <a:r>
                  <a:rPr lang="en-US" altLang="zh-CN" sz="1200" b="1" dirty="0" smtClean="0">
                    <a:solidFill>
                      <a:srgbClr val="C00000"/>
                    </a:solidFill>
                  </a:rPr>
                  <a:t>(2318)</a:t>
                </a:r>
                <a:endParaRPr lang="zh-CN" altLang="en-US" sz="1200" b="1" dirty="0">
                  <a:solidFill>
                    <a:srgbClr val="C00000"/>
                  </a:solidFill>
                </a:endParaRPr>
              </a:p>
            </p:txBody>
          </p:sp>
        </p:grpSp>
        <p:cxnSp>
          <p:nvCxnSpPr>
            <p:cNvPr id="9" name="直接箭头连接符 8"/>
            <p:cNvCxnSpPr/>
            <p:nvPr/>
          </p:nvCxnSpPr>
          <p:spPr>
            <a:xfrm flipH="1" flipV="1">
              <a:off x="2123728" y="3724443"/>
              <a:ext cx="288032" cy="42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148064" y="1445113"/>
            <a:ext cx="1302107" cy="491194"/>
            <a:chOff x="3131840" y="3903439"/>
            <a:chExt cx="1302107" cy="491194"/>
          </a:xfrm>
        </p:grpSpPr>
        <p:pic>
          <p:nvPicPr>
            <p:cNvPr id="1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35896" y="3903525"/>
              <a:ext cx="798051" cy="491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31840" y="3903439"/>
              <a:ext cx="997650" cy="461665"/>
            </a:xfrm>
            <a:prstGeom prst="rect">
              <a:avLst/>
            </a:prstGeom>
            <a:noFill/>
          </p:spPr>
          <p:txBody>
            <a:bodyPr wrap="square" rtlCol="0">
              <a:spAutoFit/>
            </a:bodyPr>
            <a:lstStyle/>
            <a:p>
              <a:r>
                <a:rPr lang="en-US" altLang="zh-CN" sz="1200" dirty="0" smtClean="0"/>
                <a:t>Mass</a:t>
              </a:r>
            </a:p>
            <a:p>
              <a:r>
                <a:rPr lang="en-US" altLang="zh-CN" sz="1200" dirty="0" smtClean="0"/>
                <a:t>Width</a:t>
              </a:r>
            </a:p>
          </p:txBody>
        </p:sp>
      </p:grpSp>
      <p:sp>
        <p:nvSpPr>
          <p:cNvPr id="15" name="TextBox 14"/>
          <p:cNvSpPr txBox="1"/>
          <p:nvPr/>
        </p:nvSpPr>
        <p:spPr>
          <a:xfrm>
            <a:off x="2445586" y="1445113"/>
            <a:ext cx="3744416" cy="769441"/>
          </a:xfrm>
          <a:prstGeom prst="rect">
            <a:avLst/>
          </a:prstGeom>
          <a:noFill/>
        </p:spPr>
        <p:txBody>
          <a:bodyPr wrap="square" rtlCol="0">
            <a:spAutoFit/>
          </a:bodyPr>
          <a:lstStyle/>
          <a:p>
            <a:r>
              <a:rPr lang="en-US" altLang="zh-CN" sz="2400" dirty="0" smtClean="0"/>
              <a:t>“Exotic”</a:t>
            </a:r>
            <a:r>
              <a:rPr lang="en-US" altLang="zh-CN" sz="2400" b="1" dirty="0">
                <a:solidFill>
                  <a:srgbClr val="C00000"/>
                </a:solidFill>
              </a:rPr>
              <a:t> D</a:t>
            </a:r>
            <a:r>
              <a:rPr lang="en-US" altLang="zh-CN" sz="2400" b="1" baseline="-25000" dirty="0">
                <a:solidFill>
                  <a:srgbClr val="C00000"/>
                </a:solidFill>
              </a:rPr>
              <a:t>0</a:t>
            </a:r>
            <a:r>
              <a:rPr lang="en-US" altLang="zh-CN" sz="2400" b="1" baseline="30000" dirty="0">
                <a:solidFill>
                  <a:srgbClr val="C00000"/>
                </a:solidFill>
              </a:rPr>
              <a:t>*</a:t>
            </a:r>
            <a:r>
              <a:rPr lang="en-US" altLang="zh-CN" sz="2400" b="1" dirty="0">
                <a:solidFill>
                  <a:srgbClr val="C00000"/>
                </a:solidFill>
              </a:rPr>
              <a:t>(2318)</a:t>
            </a:r>
            <a:endParaRPr lang="zh-CN" altLang="en-US" sz="2400" b="1" dirty="0">
              <a:solidFill>
                <a:srgbClr val="C00000"/>
              </a:solidFill>
            </a:endParaRPr>
          </a:p>
          <a:p>
            <a:endParaRPr lang="zh-CN"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6</a:t>
            </a:fld>
            <a:endParaRPr lang="zh-CN" altLang="en-US"/>
          </a:p>
        </p:txBody>
      </p:sp>
      <p:sp>
        <p:nvSpPr>
          <p:cNvPr id="6" name="灯片编号占位符 4"/>
          <p:cNvSpPr txBox="1">
            <a:spLocks/>
          </p:cNvSpPr>
          <p:nvPr/>
        </p:nvSpPr>
        <p:spPr>
          <a:xfrm>
            <a:off x="8229600" y="6473952"/>
            <a:ext cx="758952" cy="246888"/>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fld id="{61D82B48-5C75-461E-9FCD-99A8072DF04C}" type="slidenum">
              <a:rPr kumimoji="0" lang="zh-CN" altLang="en-US"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l="18229" t="15833" r="16145" b="21666"/>
          <a:stretch>
            <a:fillRect/>
          </a:stretch>
        </p:blipFill>
        <p:spPr bwMode="auto">
          <a:xfrm>
            <a:off x="71406" y="1214422"/>
            <a:ext cx="9001188" cy="5357850"/>
          </a:xfrm>
          <a:prstGeom prst="rect">
            <a:avLst/>
          </a:prstGeom>
          <a:noFill/>
          <a:ln w="9525">
            <a:noFill/>
            <a:miter lim="800000"/>
            <a:headEnd/>
            <a:tailEnd/>
          </a:ln>
        </p:spPr>
      </p:pic>
      <p:cxnSp>
        <p:nvCxnSpPr>
          <p:cNvPr id="8" name="直接连接符 7"/>
          <p:cNvCxnSpPr/>
          <p:nvPr/>
        </p:nvCxnSpPr>
        <p:spPr>
          <a:xfrm>
            <a:off x="1000100" y="4357694"/>
            <a:ext cx="807246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4"/>
          <p:cNvGraphicFramePr>
            <a:graphicFrameLocks noChangeAspect="1"/>
          </p:cNvGraphicFramePr>
          <p:nvPr>
            <p:extLst>
              <p:ext uri="{D42A27DB-BD31-4B8C-83A1-F6EECF244321}">
                <p14:modId xmlns="" xmlns:p14="http://schemas.microsoft.com/office/powerpoint/2010/main" val="2191098430"/>
              </p:ext>
            </p:extLst>
          </p:nvPr>
        </p:nvGraphicFramePr>
        <p:xfrm>
          <a:off x="7471256" y="3986310"/>
          <a:ext cx="541337" cy="376237"/>
        </p:xfrm>
        <a:graphic>
          <a:graphicData uri="http://schemas.openxmlformats.org/presentationml/2006/ole">
            <p:oleObj spid="_x0000_s276482" name="Equation" r:id="rId4" imgW="291960" imgH="203040" progId="Equation.DSMT4">
              <p:embed/>
            </p:oleObj>
          </a:graphicData>
        </a:graphic>
      </p:graphicFrame>
      <p:grpSp>
        <p:nvGrpSpPr>
          <p:cNvPr id="10" name="组合 9"/>
          <p:cNvGrpSpPr/>
          <p:nvPr/>
        </p:nvGrpSpPr>
        <p:grpSpPr>
          <a:xfrm>
            <a:off x="3492450" y="3857628"/>
            <a:ext cx="865236" cy="320331"/>
            <a:chOff x="3563888" y="4077072"/>
            <a:chExt cx="648072" cy="320331"/>
          </a:xfrm>
        </p:grpSpPr>
        <p:sp>
          <p:nvSpPr>
            <p:cNvPr id="11" name="椭圆 10"/>
            <p:cNvSpPr/>
            <p:nvPr/>
          </p:nvSpPr>
          <p:spPr>
            <a:xfrm>
              <a:off x="3851920" y="4317985"/>
              <a:ext cx="144016" cy="7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63888" y="4077072"/>
              <a:ext cx="648072" cy="276999"/>
            </a:xfrm>
            <a:prstGeom prst="rect">
              <a:avLst/>
            </a:prstGeom>
            <a:noFill/>
          </p:spPr>
          <p:txBody>
            <a:bodyPr wrap="square" rtlCol="0">
              <a:spAutoFit/>
            </a:bodyPr>
            <a:lstStyle/>
            <a:p>
              <a:r>
                <a:rPr lang="en-US" altLang="zh-CN" sz="1200" b="1" dirty="0" smtClean="0">
                  <a:solidFill>
                    <a:srgbClr val="C00000"/>
                  </a:solidFill>
                </a:rPr>
                <a:t>X(3872)</a:t>
              </a:r>
              <a:endParaRPr lang="zh-CN" altLang="en-US" sz="1200" b="1" dirty="0">
                <a:solidFill>
                  <a:srgbClr val="C00000"/>
                </a:solidFill>
              </a:endParaRPr>
            </a:p>
          </p:txBody>
        </p:sp>
      </p:grpSp>
      <p:sp>
        <p:nvSpPr>
          <p:cNvPr id="13" name="TextBox 12"/>
          <p:cNvSpPr txBox="1"/>
          <p:nvPr/>
        </p:nvSpPr>
        <p:spPr>
          <a:xfrm>
            <a:off x="3071802" y="1608884"/>
            <a:ext cx="3744416" cy="677108"/>
          </a:xfrm>
          <a:prstGeom prst="rect">
            <a:avLst/>
          </a:prstGeom>
          <a:noFill/>
        </p:spPr>
        <p:txBody>
          <a:bodyPr wrap="square" rtlCol="0">
            <a:spAutoFit/>
          </a:bodyPr>
          <a:lstStyle/>
          <a:p>
            <a:r>
              <a:rPr lang="en-US" altLang="zh-CN" sz="2000" dirty="0" smtClean="0"/>
              <a:t>“Exotic”</a:t>
            </a:r>
            <a:r>
              <a:rPr lang="en-US" altLang="zh-CN" sz="2000" b="1" dirty="0">
                <a:solidFill>
                  <a:srgbClr val="C00000"/>
                </a:solidFill>
              </a:rPr>
              <a:t> </a:t>
            </a:r>
            <a:r>
              <a:rPr lang="en-US" altLang="zh-CN" sz="2000" b="1" dirty="0" smtClean="0">
                <a:solidFill>
                  <a:srgbClr val="C00000"/>
                </a:solidFill>
              </a:rPr>
              <a:t>X(3872)</a:t>
            </a:r>
            <a:endParaRPr lang="zh-CN" altLang="en-US" sz="2000" b="1" dirty="0">
              <a:solidFill>
                <a:srgbClr val="C00000"/>
              </a:solidFill>
            </a:endParaRPr>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sp>
        <p:nvSpPr>
          <p:cNvPr id="5" name="灯片编号占位符 4"/>
          <p:cNvSpPr>
            <a:spLocks noGrp="1"/>
          </p:cNvSpPr>
          <p:nvPr>
            <p:ph type="sldNum" sz="quarter" idx="12"/>
          </p:nvPr>
        </p:nvSpPr>
        <p:spPr/>
        <p:txBody>
          <a:bodyPr/>
          <a:lstStyle/>
          <a:p>
            <a:fld id="{61D82B48-5C75-461E-9FCD-99A8072DF04C}" type="slidenum">
              <a:rPr lang="zh-CN" altLang="en-US" smtClean="0"/>
              <a:pPr/>
              <a:t>7</a:t>
            </a:fld>
            <a:endParaRPr lang="zh-CN" altLang="en-US"/>
          </a:p>
        </p:txBody>
      </p:sp>
      <p:pic>
        <p:nvPicPr>
          <p:cNvPr id="6" name="内容占位符 3" descr="cutkosky.JPG"/>
          <p:cNvPicPr>
            <a:picLocks noGrp="1" noChangeAspect="1"/>
          </p:cNvPicPr>
          <p:nvPr>
            <p:ph idx="1"/>
          </p:nvPr>
        </p:nvPicPr>
        <p:blipFill>
          <a:blip r:embed="rId2" cstate="print"/>
          <a:stretch>
            <a:fillRect/>
          </a:stretch>
        </p:blipFill>
        <p:spPr>
          <a:xfrm>
            <a:off x="928662" y="4357694"/>
            <a:ext cx="6515088" cy="2263251"/>
          </a:xfrm>
        </p:spPr>
      </p:pic>
      <p:sp>
        <p:nvSpPr>
          <p:cNvPr id="7" name="TextBox 6"/>
          <p:cNvSpPr txBox="1"/>
          <p:nvPr/>
        </p:nvSpPr>
        <p:spPr>
          <a:xfrm>
            <a:off x="428596" y="3429000"/>
            <a:ext cx="7848872" cy="830997"/>
          </a:xfrm>
          <a:prstGeom prst="rect">
            <a:avLst/>
          </a:prstGeom>
          <a:noFill/>
        </p:spPr>
        <p:txBody>
          <a:bodyPr wrap="square" rtlCol="0">
            <a:spAutoFit/>
          </a:bodyPr>
          <a:lstStyle/>
          <a:p>
            <a:r>
              <a:rPr lang="en-US" altLang="zh-CN" sz="2400" dirty="0" smtClean="0"/>
              <a:t>Based on </a:t>
            </a:r>
            <a:r>
              <a:rPr lang="en-US" altLang="zh-CN" sz="2400" dirty="0" err="1" smtClean="0"/>
              <a:t>Cutkosky</a:t>
            </a:r>
            <a:r>
              <a:rPr lang="en-US" altLang="zh-CN" sz="2400" dirty="0" smtClean="0"/>
              <a:t> rule, the imaginary part of the self-energy function could be represented pictorially as </a:t>
            </a:r>
            <a:endParaRPr lang="zh-CN" altLang="en-US" sz="2400" dirty="0"/>
          </a:p>
        </p:txBody>
      </p:sp>
      <p:pic>
        <p:nvPicPr>
          <p:cNvPr id="8" name="图片 7" descr="inverseP.JPG"/>
          <p:cNvPicPr>
            <a:picLocks noChangeAspect="1"/>
          </p:cNvPicPr>
          <p:nvPr/>
        </p:nvPicPr>
        <p:blipFill>
          <a:blip r:embed="rId3" cstate="print"/>
          <a:stretch>
            <a:fillRect/>
          </a:stretch>
        </p:blipFill>
        <p:spPr>
          <a:xfrm>
            <a:off x="785786" y="2428868"/>
            <a:ext cx="5624997" cy="856481"/>
          </a:xfrm>
          <a:prstGeom prst="rect">
            <a:avLst/>
          </a:prstGeom>
        </p:spPr>
      </p:pic>
      <p:sp>
        <p:nvSpPr>
          <p:cNvPr id="9" name="TextBox 8"/>
          <p:cNvSpPr txBox="1"/>
          <p:nvPr/>
        </p:nvSpPr>
        <p:spPr>
          <a:xfrm>
            <a:off x="500034" y="1428736"/>
            <a:ext cx="8429684" cy="830997"/>
          </a:xfrm>
          <a:prstGeom prst="rect">
            <a:avLst/>
          </a:prstGeom>
          <a:noFill/>
        </p:spPr>
        <p:txBody>
          <a:bodyPr wrap="square" rtlCol="0">
            <a:spAutoFit/>
          </a:bodyPr>
          <a:lstStyle/>
          <a:p>
            <a:r>
              <a:rPr lang="en-US" altLang="zh-CN" sz="2400" dirty="0" smtClean="0"/>
              <a:t>Coupling to the open-flavor thresholds will cause the mass shifts, and it will also cause the decay widths at the same time.</a:t>
            </a:r>
            <a:endParaRPr lang="zh-CN"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pic>
        <p:nvPicPr>
          <p:cNvPr id="15" name="内容占位符 3" descr="poletraj.JPG"/>
          <p:cNvPicPr>
            <a:picLocks noGrp="1" noChangeAspect="1"/>
          </p:cNvPicPr>
          <p:nvPr>
            <p:ph idx="1"/>
          </p:nvPr>
        </p:nvPicPr>
        <p:blipFill>
          <a:blip r:embed="rId2" cstate="print"/>
          <a:stretch>
            <a:fillRect/>
          </a:stretch>
        </p:blipFill>
        <p:spPr>
          <a:xfrm>
            <a:off x="928662" y="1214422"/>
            <a:ext cx="7215238" cy="3035499"/>
          </a:xfrm>
        </p:spPr>
      </p:pic>
      <p:sp>
        <p:nvSpPr>
          <p:cNvPr id="16" name="内容占位符 2"/>
          <p:cNvSpPr txBox="1">
            <a:spLocks/>
          </p:cNvSpPr>
          <p:nvPr/>
        </p:nvSpPr>
        <p:spPr>
          <a:xfrm>
            <a:off x="285720" y="4934898"/>
            <a:ext cx="8858280" cy="2066002"/>
          </a:xfrm>
          <a:prstGeom prst="rect">
            <a:avLst/>
          </a:prstGeom>
          <a:ln>
            <a:solidFill>
              <a:schemeClr val="accent1"/>
            </a:solidFill>
          </a:ln>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“Conventional”                      “Unconventional”</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20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Nc</a:t>
            </a: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r>
              <a:rPr kumimoji="0" lang="en-US" altLang="zh-CN" sz="20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traj</a:t>
            </a: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move  to real axis                    move  to complex plane</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Nature                         </a:t>
            </a:r>
            <a:r>
              <a:rPr kumimoji="0" lang="en-US" altLang="zh-CN" sz="20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qqbar</a:t>
            </a: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-dominant             </a:t>
            </a:r>
            <a:r>
              <a:rPr kumimoji="0" lang="en-US" altLang="zh-CN" sz="20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tetroquark</a:t>
            </a: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or molecule-dominant</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States be 2GeV      </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f</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(1370) , f</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(1500 ), f</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(2020)                               f</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(500), f</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(980) </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(1450), a</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(2020)                                                     a</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(980)</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K</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30000" noProof="0" dirty="0" smtClean="0">
                <a:ln>
                  <a:noFill/>
                </a:ln>
                <a:solidFill>
                  <a:schemeClr val="tx2"/>
                </a:solidFill>
                <a:effectLst/>
                <a:uLnTx/>
                <a:uFillTx/>
                <a:latin typeface="Times New Roman" pitchFamily="18" charset="0"/>
                <a:ea typeface="+mn-ea"/>
                <a:cs typeface="Times New Roman" pitchFamily="18" charset="0"/>
              </a:rPr>
              <a:t>*</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(1430), K</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30000" noProof="0" dirty="0" smtClean="0">
                <a:ln>
                  <a:noFill/>
                </a:ln>
                <a:solidFill>
                  <a:schemeClr val="tx2"/>
                </a:solidFill>
                <a:effectLst/>
                <a:uLnTx/>
                <a:uFillTx/>
                <a:latin typeface="Times New Roman" pitchFamily="18" charset="0"/>
                <a:ea typeface="+mn-ea"/>
                <a:cs typeface="Times New Roman" pitchFamily="18" charset="0"/>
              </a:rPr>
              <a:t>*</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(1950)                                                 K</a:t>
            </a:r>
            <a:r>
              <a:rPr kumimoji="0" lang="en-US" altLang="zh-CN" sz="1600" b="1" i="0" u="none" strike="noStrike" kern="1200" cap="none" spc="0" normalizeH="0" baseline="-25000" noProof="0" dirty="0" smtClean="0">
                <a:ln>
                  <a:noFill/>
                </a:ln>
                <a:solidFill>
                  <a:schemeClr val="tx2"/>
                </a:solidFill>
                <a:effectLst/>
                <a:uLnTx/>
                <a:uFillTx/>
                <a:latin typeface="Times New Roman" pitchFamily="18" charset="0"/>
                <a:ea typeface="+mn-ea"/>
                <a:cs typeface="Times New Roman" pitchFamily="18" charset="0"/>
              </a:rPr>
              <a:t>0</a:t>
            </a:r>
            <a:r>
              <a:rPr kumimoji="0" lang="en-US" altLang="zh-CN" sz="1600" b="1" i="0" u="none" strike="noStrike" kern="1200" cap="none" spc="0" normalizeH="0" baseline="30000" noProof="0" dirty="0" smtClean="0">
                <a:ln>
                  <a:noFill/>
                </a:ln>
                <a:solidFill>
                  <a:schemeClr val="tx2"/>
                </a:solidFill>
                <a:effectLst/>
                <a:uLnTx/>
                <a:uFillTx/>
                <a:latin typeface="Times New Roman" pitchFamily="18" charset="0"/>
                <a:ea typeface="+mn-ea"/>
                <a:cs typeface="Times New Roman" pitchFamily="18" charset="0"/>
              </a:rPr>
              <a:t>*</a:t>
            </a:r>
            <a:r>
              <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(800)</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altLang="zh-CN" sz="1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altLang="zh-CN"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zh-CN" altLang="en-US" sz="20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p:txBody>
      </p:sp>
      <p:sp>
        <p:nvSpPr>
          <p:cNvPr id="17" name="矩形 16"/>
          <p:cNvSpPr/>
          <p:nvPr/>
        </p:nvSpPr>
        <p:spPr>
          <a:xfrm>
            <a:off x="357158" y="4286256"/>
            <a:ext cx="8786842" cy="646331"/>
          </a:xfrm>
          <a:prstGeom prst="rect">
            <a:avLst/>
          </a:prstGeom>
        </p:spPr>
        <p:txBody>
          <a:bodyPr wrap="square">
            <a:spAutoFit/>
          </a:bodyPr>
          <a:lstStyle/>
          <a:p>
            <a:r>
              <a:rPr lang="en-US" altLang="zh-CN" b="1" dirty="0" smtClean="0">
                <a:latin typeface="Times New Roman" pitchFamily="18" charset="0"/>
                <a:cs typeface="Times New Roman" pitchFamily="18" charset="0"/>
              </a:rPr>
              <a:t>Most of scalar states below 2GeV could be produced by the same “bare” state </a:t>
            </a:r>
          </a:p>
          <a:p>
            <a:r>
              <a:rPr lang="en-US" altLang="zh-CN" b="1" dirty="0" smtClean="0">
                <a:latin typeface="Times New Roman" pitchFamily="18" charset="0"/>
                <a:cs typeface="Times New Roman" pitchFamily="18" charset="0"/>
              </a:rPr>
              <a:t>interacting with the coupled channels. </a:t>
            </a:r>
            <a:endParaRPr lang="zh-CN" altLang="en-US" dirty="0"/>
          </a:p>
        </p:txBody>
      </p:sp>
      <p:sp>
        <p:nvSpPr>
          <p:cNvPr id="7" name="矩形 6"/>
          <p:cNvSpPr/>
          <p:nvPr/>
        </p:nvSpPr>
        <p:spPr>
          <a:xfrm>
            <a:off x="1857356" y="1071546"/>
            <a:ext cx="7848872" cy="307777"/>
          </a:xfrm>
          <a:prstGeom prst="rect">
            <a:avLst/>
          </a:prstGeom>
        </p:spPr>
        <p:txBody>
          <a:bodyPr wrap="square">
            <a:spAutoFit/>
          </a:bodyPr>
          <a:lstStyle/>
          <a:p>
            <a:r>
              <a:rPr lang="en-US" altLang="zh-CN" sz="1400" dirty="0" smtClean="0">
                <a:latin typeface="Times New Roman" pitchFamily="18" charset="0"/>
                <a:cs typeface="Times New Roman" pitchFamily="18" charset="0"/>
              </a:rPr>
              <a:t>Origin of light 0</a:t>
            </a:r>
            <a:r>
              <a:rPr lang="en-US" altLang="zh-CN" sz="1400" baseline="30000" dirty="0" smtClean="0">
                <a:latin typeface="Times New Roman" pitchFamily="18" charset="0"/>
                <a:cs typeface="Times New Roman" pitchFamily="18" charset="0"/>
              </a:rPr>
              <a:t>+</a:t>
            </a:r>
            <a:r>
              <a:rPr lang="en-US" altLang="zh-CN" sz="1400" dirty="0" smtClean="0">
                <a:latin typeface="Times New Roman" pitchFamily="18" charset="0"/>
                <a:cs typeface="Times New Roman" pitchFamily="18" charset="0"/>
              </a:rPr>
              <a:t>  resonances, ZYZ and </a:t>
            </a:r>
            <a:r>
              <a:rPr lang="en-US" altLang="zh-CN" sz="1400" dirty="0" err="1" smtClean="0">
                <a:latin typeface="Times New Roman" pitchFamily="18" charset="0"/>
                <a:cs typeface="Times New Roman" pitchFamily="18" charset="0"/>
              </a:rPr>
              <a:t>Z.Xiao</a:t>
            </a:r>
            <a:r>
              <a:rPr lang="en-US" altLang="zh-CN" sz="1400" dirty="0" smtClean="0">
                <a:latin typeface="Times New Roman" pitchFamily="18" charset="0"/>
                <a:cs typeface="Times New Roman" pitchFamily="18" charset="0"/>
              </a:rPr>
              <a:t>, </a:t>
            </a:r>
            <a:r>
              <a:rPr lang="en-US" altLang="zh-CN" sz="1400" b="1" dirty="0" smtClean="0">
                <a:solidFill>
                  <a:srgbClr val="000099"/>
                </a:solidFill>
                <a:latin typeface="Times New Roman" pitchFamily="18" charset="0"/>
                <a:cs typeface="Times New Roman" pitchFamily="18" charset="0"/>
              </a:rPr>
              <a:t>Phys.Rev.D83,014010,2011</a:t>
            </a:r>
            <a:endParaRPr lang="zh-CN" altLang="en-US" sz="14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33346"/>
            <a:ext cx="8686800" cy="838200"/>
          </a:xfrm>
        </p:spPr>
        <p:txBody>
          <a:bodyPr>
            <a:normAutofit/>
          </a:bodyPr>
          <a:lstStyle/>
          <a:p>
            <a:r>
              <a:rPr lang="en-US" altLang="zh-CN" sz="4000" dirty="0" smtClean="0"/>
              <a:t>Motivation</a:t>
            </a:r>
            <a:endParaRPr lang="zh-CN" altLang="en-US" sz="4000" dirty="0"/>
          </a:p>
        </p:txBody>
      </p:sp>
      <p:sp>
        <p:nvSpPr>
          <p:cNvPr id="4" name="页脚占位符 3"/>
          <p:cNvSpPr>
            <a:spLocks noGrp="1"/>
          </p:cNvSpPr>
          <p:nvPr>
            <p:ph type="ftr" sz="quarter" idx="11"/>
          </p:nvPr>
        </p:nvSpPr>
        <p:spPr/>
        <p:txBody>
          <a:bodyPr/>
          <a:lstStyle/>
          <a:p>
            <a:r>
              <a:rPr lang="en-US" altLang="zh-CN" smtClean="0"/>
              <a:t>Zhi-Yong Zhou, SEU</a:t>
            </a:r>
            <a:endParaRPr lang="zh-CN" altLang="en-US"/>
          </a:p>
        </p:txBody>
      </p:sp>
      <p:pic>
        <p:nvPicPr>
          <p:cNvPr id="15" name="内容占位符 3" descr="poletraj.JPG"/>
          <p:cNvPicPr>
            <a:picLocks noGrp="1" noChangeAspect="1"/>
          </p:cNvPicPr>
          <p:nvPr>
            <p:ph idx="1"/>
          </p:nvPr>
        </p:nvPicPr>
        <p:blipFill>
          <a:blip r:embed="rId3" cstate="print"/>
          <a:stretch>
            <a:fillRect/>
          </a:stretch>
        </p:blipFill>
        <p:spPr>
          <a:xfrm>
            <a:off x="928662" y="1214422"/>
            <a:ext cx="7215238" cy="3035499"/>
          </a:xfrm>
        </p:spPr>
      </p:pic>
      <p:sp>
        <p:nvSpPr>
          <p:cNvPr id="7" name="矩形 6"/>
          <p:cNvSpPr/>
          <p:nvPr/>
        </p:nvSpPr>
        <p:spPr>
          <a:xfrm>
            <a:off x="1071538" y="4490404"/>
            <a:ext cx="8001056" cy="1938992"/>
          </a:xfrm>
          <a:prstGeom prst="rect">
            <a:avLst/>
          </a:prstGeom>
        </p:spPr>
        <p:txBody>
          <a:bodyPr wrap="square">
            <a:spAutoFit/>
          </a:bodyPr>
          <a:lstStyle/>
          <a:p>
            <a:r>
              <a:rPr lang="en-US" altLang="zh-CN" sz="2000" b="1" dirty="0" smtClean="0">
                <a:solidFill>
                  <a:schemeClr val="tx2"/>
                </a:solidFill>
                <a:latin typeface="Times New Roman" pitchFamily="18" charset="0"/>
                <a:cs typeface="Times New Roman" pitchFamily="18" charset="0"/>
              </a:rPr>
              <a:t>f</a:t>
            </a:r>
            <a:r>
              <a:rPr lang="en-US" altLang="zh-CN" sz="2000" b="1" baseline="-25000" dirty="0" smtClean="0">
                <a:solidFill>
                  <a:schemeClr val="tx2"/>
                </a:solidFill>
                <a:latin typeface="Times New Roman" pitchFamily="18" charset="0"/>
                <a:cs typeface="Times New Roman" pitchFamily="18" charset="0"/>
              </a:rPr>
              <a:t>0</a:t>
            </a:r>
            <a:r>
              <a:rPr lang="en-US" altLang="zh-CN" sz="2000" b="1" dirty="0" smtClean="0">
                <a:solidFill>
                  <a:schemeClr val="tx2"/>
                </a:solidFill>
                <a:latin typeface="Times New Roman" pitchFamily="18" charset="0"/>
                <a:cs typeface="Times New Roman" pitchFamily="18" charset="0"/>
              </a:rPr>
              <a:t>(500) and f</a:t>
            </a:r>
            <a:r>
              <a:rPr lang="en-US" altLang="zh-CN" sz="2000" b="1" baseline="-25000" dirty="0" smtClean="0">
                <a:solidFill>
                  <a:schemeClr val="tx2"/>
                </a:solidFill>
                <a:latin typeface="Times New Roman" pitchFamily="18" charset="0"/>
                <a:cs typeface="Times New Roman" pitchFamily="18" charset="0"/>
              </a:rPr>
              <a:t>0</a:t>
            </a:r>
            <a:r>
              <a:rPr lang="en-US" altLang="zh-CN" sz="2000" b="1" dirty="0" smtClean="0">
                <a:solidFill>
                  <a:schemeClr val="tx2"/>
                </a:solidFill>
                <a:latin typeface="Times New Roman" pitchFamily="18" charset="0"/>
                <a:cs typeface="Times New Roman" pitchFamily="18" charset="0"/>
              </a:rPr>
              <a:t>(1370)  are caused by the same bare            coupled to       or            channels. </a:t>
            </a:r>
          </a:p>
          <a:p>
            <a:endParaRPr lang="en-US" altLang="zh-CN" sz="2000" b="1" dirty="0" smtClean="0">
              <a:solidFill>
                <a:schemeClr val="tx2"/>
              </a:solidFill>
              <a:latin typeface="Times New Roman" pitchFamily="18" charset="0"/>
              <a:cs typeface="Times New Roman" pitchFamily="18" charset="0"/>
            </a:endParaRPr>
          </a:p>
          <a:p>
            <a:r>
              <a:rPr lang="en-US" altLang="zh-CN" sz="2000" b="1" dirty="0" smtClean="0">
                <a:solidFill>
                  <a:schemeClr val="tx2"/>
                </a:solidFill>
                <a:latin typeface="Times New Roman" pitchFamily="18" charset="0"/>
                <a:cs typeface="Times New Roman" pitchFamily="18" charset="0"/>
              </a:rPr>
              <a:t> K</a:t>
            </a:r>
            <a:r>
              <a:rPr lang="en-US" altLang="zh-CN" sz="2000" b="1" baseline="-25000" dirty="0" smtClean="0">
                <a:solidFill>
                  <a:schemeClr val="tx2"/>
                </a:solidFill>
                <a:latin typeface="Times New Roman" pitchFamily="18" charset="0"/>
                <a:cs typeface="Times New Roman" pitchFamily="18" charset="0"/>
              </a:rPr>
              <a:t>0</a:t>
            </a:r>
            <a:r>
              <a:rPr lang="en-US" altLang="zh-CN" sz="2000" b="1" baseline="30000" dirty="0" smtClean="0">
                <a:solidFill>
                  <a:schemeClr val="tx2"/>
                </a:solidFill>
                <a:latin typeface="Times New Roman" pitchFamily="18" charset="0"/>
                <a:cs typeface="Times New Roman" pitchFamily="18" charset="0"/>
              </a:rPr>
              <a:t>*</a:t>
            </a:r>
            <a:r>
              <a:rPr lang="en-US" altLang="zh-CN" sz="2000" b="1" dirty="0" smtClean="0">
                <a:solidFill>
                  <a:schemeClr val="tx2"/>
                </a:solidFill>
                <a:latin typeface="Times New Roman" pitchFamily="18" charset="0"/>
                <a:cs typeface="Times New Roman" pitchFamily="18" charset="0"/>
              </a:rPr>
              <a:t>(800)  and K</a:t>
            </a:r>
            <a:r>
              <a:rPr lang="en-US" altLang="zh-CN" sz="2000" b="1" baseline="-25000" dirty="0" smtClean="0">
                <a:solidFill>
                  <a:schemeClr val="tx2"/>
                </a:solidFill>
                <a:latin typeface="Times New Roman" pitchFamily="18" charset="0"/>
                <a:cs typeface="Times New Roman" pitchFamily="18" charset="0"/>
              </a:rPr>
              <a:t>0</a:t>
            </a:r>
            <a:r>
              <a:rPr lang="en-US" altLang="zh-CN" sz="2000" b="1" baseline="30000" dirty="0" smtClean="0">
                <a:solidFill>
                  <a:schemeClr val="tx2"/>
                </a:solidFill>
                <a:latin typeface="Times New Roman" pitchFamily="18" charset="0"/>
                <a:cs typeface="Times New Roman" pitchFamily="18" charset="0"/>
              </a:rPr>
              <a:t>*</a:t>
            </a:r>
            <a:r>
              <a:rPr lang="en-US" altLang="zh-CN" sz="2000" b="1" dirty="0" smtClean="0">
                <a:solidFill>
                  <a:schemeClr val="tx2"/>
                </a:solidFill>
                <a:latin typeface="Times New Roman" pitchFamily="18" charset="0"/>
                <a:cs typeface="Times New Roman" pitchFamily="18" charset="0"/>
              </a:rPr>
              <a:t>(1430) are also such kind of accompany pair.</a:t>
            </a:r>
          </a:p>
          <a:p>
            <a:endParaRPr lang="en-US" altLang="zh-CN" sz="2000" b="1" dirty="0" smtClean="0">
              <a:solidFill>
                <a:schemeClr val="tx2"/>
              </a:solidFill>
              <a:latin typeface="Times New Roman" pitchFamily="18" charset="0"/>
              <a:cs typeface="Times New Roman" pitchFamily="18" charset="0"/>
            </a:endParaRPr>
          </a:p>
          <a:p>
            <a:r>
              <a:rPr lang="en-US" altLang="zh-CN" sz="2000" b="1" dirty="0" smtClean="0">
                <a:solidFill>
                  <a:schemeClr val="tx2"/>
                </a:solidFill>
                <a:latin typeface="Times New Roman" pitchFamily="18" charset="0"/>
                <a:cs typeface="Times New Roman" pitchFamily="18" charset="0"/>
              </a:rPr>
              <a:t>a</a:t>
            </a:r>
            <a:r>
              <a:rPr lang="en-US" altLang="zh-CN" sz="2000" b="1" baseline="-25000" dirty="0" smtClean="0">
                <a:solidFill>
                  <a:schemeClr val="tx2"/>
                </a:solidFill>
                <a:latin typeface="Times New Roman" pitchFamily="18" charset="0"/>
                <a:cs typeface="Times New Roman" pitchFamily="18" charset="0"/>
              </a:rPr>
              <a:t>0</a:t>
            </a:r>
            <a:r>
              <a:rPr lang="en-US" altLang="zh-CN" sz="2000" b="1" dirty="0" smtClean="0">
                <a:solidFill>
                  <a:schemeClr val="tx2"/>
                </a:solidFill>
                <a:latin typeface="Times New Roman" pitchFamily="18" charset="0"/>
                <a:cs typeface="Times New Roman" pitchFamily="18" charset="0"/>
              </a:rPr>
              <a:t>(980)  and a</a:t>
            </a:r>
            <a:r>
              <a:rPr lang="en-US" altLang="zh-CN" sz="2000" b="1" baseline="-25000" dirty="0" smtClean="0">
                <a:solidFill>
                  <a:schemeClr val="tx2"/>
                </a:solidFill>
                <a:latin typeface="Times New Roman" pitchFamily="18" charset="0"/>
                <a:cs typeface="Times New Roman" pitchFamily="18" charset="0"/>
              </a:rPr>
              <a:t>0</a:t>
            </a:r>
            <a:r>
              <a:rPr lang="en-US" altLang="zh-CN" sz="2000" b="1" dirty="0" smtClean="0">
                <a:solidFill>
                  <a:schemeClr val="tx2"/>
                </a:solidFill>
                <a:latin typeface="Times New Roman" pitchFamily="18" charset="0"/>
                <a:cs typeface="Times New Roman" pitchFamily="18" charset="0"/>
              </a:rPr>
              <a:t>(1450) are also such kind of accompany pair.</a:t>
            </a:r>
            <a:endParaRPr lang="zh-CN" altLang="en-US" sz="2000" dirty="0"/>
          </a:p>
        </p:txBody>
      </p:sp>
      <p:graphicFrame>
        <p:nvGraphicFramePr>
          <p:cNvPr id="8" name="对象 7"/>
          <p:cNvGraphicFramePr>
            <a:graphicFrameLocks noChangeAspect="1"/>
          </p:cNvGraphicFramePr>
          <p:nvPr/>
        </p:nvGraphicFramePr>
        <p:xfrm>
          <a:off x="6643702" y="4490404"/>
          <a:ext cx="357190" cy="399212"/>
        </p:xfrm>
        <a:graphic>
          <a:graphicData uri="http://schemas.openxmlformats.org/presentationml/2006/ole">
            <p:oleObj spid="_x0000_s284674" name="Equation" r:id="rId4" imgW="215640" imgH="241200" progId="Equation.DSMT4">
              <p:embed/>
            </p:oleObj>
          </a:graphicData>
        </a:graphic>
      </p:graphicFrame>
      <p:graphicFrame>
        <p:nvGraphicFramePr>
          <p:cNvPr id="284675" name="Object 3"/>
          <p:cNvGraphicFramePr>
            <a:graphicFrameLocks noChangeAspect="1"/>
          </p:cNvGraphicFramePr>
          <p:nvPr/>
        </p:nvGraphicFramePr>
        <p:xfrm>
          <a:off x="1500166" y="4776156"/>
          <a:ext cx="484187" cy="334963"/>
        </p:xfrm>
        <a:graphic>
          <a:graphicData uri="http://schemas.openxmlformats.org/presentationml/2006/ole">
            <p:oleObj spid="_x0000_s284675" name="Equation" r:id="rId5" imgW="291960" imgH="203040" progId="Equation.DSMT4">
              <p:embed/>
            </p:oleObj>
          </a:graphicData>
        </a:graphic>
      </p:graphicFrame>
      <p:graphicFrame>
        <p:nvGraphicFramePr>
          <p:cNvPr id="284676" name="Object 4"/>
          <p:cNvGraphicFramePr>
            <a:graphicFrameLocks noChangeAspect="1"/>
          </p:cNvGraphicFramePr>
          <p:nvPr/>
        </p:nvGraphicFramePr>
        <p:xfrm>
          <a:off x="8429652" y="4561842"/>
          <a:ext cx="377825" cy="230188"/>
        </p:xfrm>
        <a:graphic>
          <a:graphicData uri="http://schemas.openxmlformats.org/presentationml/2006/ole">
            <p:oleObj spid="_x0000_s284676" name="Equation" r:id="rId6" imgW="228600" imgH="139680" progId="Equation.DSMT4">
              <p:embed/>
            </p:oleObj>
          </a:graphicData>
        </a:graphic>
      </p:graphicFrame>
      <p:sp>
        <p:nvSpPr>
          <p:cNvPr id="11" name="TextBox 10"/>
          <p:cNvSpPr txBox="1"/>
          <p:nvPr/>
        </p:nvSpPr>
        <p:spPr>
          <a:xfrm>
            <a:off x="214282" y="4429132"/>
            <a:ext cx="785818"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I=0</a:t>
            </a:r>
            <a:endParaRPr lang="zh-CN" altLang="en-US" sz="2800" b="1" dirty="0" smtClean="0">
              <a:latin typeface="Times New Roman" pitchFamily="18" charset="0"/>
              <a:cs typeface="Times New Roman" pitchFamily="18" charset="0"/>
            </a:endParaRPr>
          </a:p>
        </p:txBody>
      </p:sp>
      <p:sp>
        <p:nvSpPr>
          <p:cNvPr id="12" name="TextBox 11"/>
          <p:cNvSpPr txBox="1"/>
          <p:nvPr/>
        </p:nvSpPr>
        <p:spPr>
          <a:xfrm>
            <a:off x="214282" y="5334672"/>
            <a:ext cx="1071570"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I=1/2</a:t>
            </a:r>
            <a:endParaRPr lang="zh-CN" altLang="en-US" sz="2800" b="1" dirty="0" smtClean="0">
              <a:latin typeface="Times New Roman" pitchFamily="18" charset="0"/>
              <a:cs typeface="Times New Roman" pitchFamily="18" charset="0"/>
            </a:endParaRPr>
          </a:p>
        </p:txBody>
      </p:sp>
      <p:sp>
        <p:nvSpPr>
          <p:cNvPr id="13" name="TextBox 12"/>
          <p:cNvSpPr txBox="1"/>
          <p:nvPr/>
        </p:nvSpPr>
        <p:spPr>
          <a:xfrm>
            <a:off x="214282" y="6000768"/>
            <a:ext cx="785818"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I=1</a:t>
            </a:r>
            <a:endParaRPr lang="zh-CN" altLang="en-US" sz="2800" b="1" dirty="0" smtClean="0">
              <a:latin typeface="Times New Roman" pitchFamily="18" charset="0"/>
              <a:cs typeface="Times New Roman" pitchFamily="18" charset="0"/>
            </a:endParaRPr>
          </a:p>
        </p:txBody>
      </p:sp>
      <p:sp>
        <p:nvSpPr>
          <p:cNvPr id="14" name="矩形 13"/>
          <p:cNvSpPr/>
          <p:nvPr/>
        </p:nvSpPr>
        <p:spPr>
          <a:xfrm>
            <a:off x="1438036" y="1071546"/>
            <a:ext cx="7848872" cy="307777"/>
          </a:xfrm>
          <a:prstGeom prst="rect">
            <a:avLst/>
          </a:prstGeom>
        </p:spPr>
        <p:txBody>
          <a:bodyPr wrap="square">
            <a:spAutoFit/>
          </a:bodyPr>
          <a:lstStyle/>
          <a:p>
            <a:r>
              <a:rPr lang="en-US" altLang="zh-CN" sz="1400" dirty="0" smtClean="0">
                <a:latin typeface="Times New Roman" pitchFamily="18" charset="0"/>
                <a:cs typeface="Times New Roman" pitchFamily="18" charset="0"/>
              </a:rPr>
              <a:t>Origin of light 0</a:t>
            </a:r>
            <a:r>
              <a:rPr lang="en-US" altLang="zh-CN" sz="1400" baseline="30000" dirty="0" smtClean="0">
                <a:latin typeface="Times New Roman" pitchFamily="18" charset="0"/>
                <a:cs typeface="Times New Roman" pitchFamily="18" charset="0"/>
              </a:rPr>
              <a:t>+</a:t>
            </a:r>
            <a:r>
              <a:rPr lang="en-US" altLang="zh-CN" sz="1400" dirty="0" smtClean="0">
                <a:latin typeface="Times New Roman" pitchFamily="18" charset="0"/>
                <a:cs typeface="Times New Roman" pitchFamily="18" charset="0"/>
              </a:rPr>
              <a:t>  resonances, ZYZ and </a:t>
            </a:r>
            <a:r>
              <a:rPr lang="en-US" altLang="zh-CN" sz="1400" dirty="0" err="1" smtClean="0">
                <a:latin typeface="Times New Roman" pitchFamily="18" charset="0"/>
                <a:cs typeface="Times New Roman" pitchFamily="18" charset="0"/>
              </a:rPr>
              <a:t>Z.Xiao</a:t>
            </a:r>
            <a:r>
              <a:rPr lang="en-US" altLang="zh-CN" sz="1400" dirty="0" smtClean="0">
                <a:latin typeface="Times New Roman" pitchFamily="18" charset="0"/>
                <a:cs typeface="Times New Roman" pitchFamily="18" charset="0"/>
              </a:rPr>
              <a:t>, </a:t>
            </a:r>
            <a:r>
              <a:rPr lang="en-US" altLang="zh-CN" sz="1400" b="1" dirty="0" smtClean="0">
                <a:solidFill>
                  <a:srgbClr val="000099"/>
                </a:solidFill>
                <a:latin typeface="Times New Roman" pitchFamily="18" charset="0"/>
                <a:cs typeface="Times New Roman" pitchFamily="18" charset="0"/>
              </a:rPr>
              <a:t>Phys.Rev.D83,014010,2011</a:t>
            </a:r>
            <a:endParaRPr lang="zh-CN" altLang="en-US" sz="14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活力">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txDef>
      <a:spPr>
        <a:noFill/>
      </a:spPr>
      <a:bodyPr wrap="square" rtlCol="0">
        <a:spAutoFit/>
      </a:bodyPr>
      <a:lstStyle>
        <a:defPPr>
          <a:defRPr sz="2800" b="1"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28849</TotalTime>
  <Words>1443</Words>
  <Application>Microsoft Office PowerPoint</Application>
  <PresentationFormat>全屏显示(4:3)</PresentationFormat>
  <Paragraphs>216</Paragraphs>
  <Slides>31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33" baseType="lpstr">
      <vt:lpstr>跋涉</vt:lpstr>
      <vt:lpstr>Equation</vt:lpstr>
      <vt:lpstr>On Friedrichs model and “XYZ” states </vt:lpstr>
      <vt:lpstr>Motivation</vt:lpstr>
      <vt:lpstr>Motivation</vt:lpstr>
      <vt:lpstr>Motivation</vt:lpstr>
      <vt:lpstr>Motivation</vt:lpstr>
      <vt:lpstr>Motivation</vt:lpstr>
      <vt:lpstr>Motivation</vt:lpstr>
      <vt:lpstr>Motivation</vt:lpstr>
      <vt:lpstr>Motivation</vt:lpstr>
      <vt:lpstr>Motivation</vt:lpstr>
      <vt:lpstr>Motivation</vt:lpstr>
      <vt:lpstr>Motivation</vt:lpstr>
      <vt:lpstr>Motivation</vt:lpstr>
      <vt:lpstr>Gamow state</vt:lpstr>
      <vt:lpstr>Rigged hilbert space</vt:lpstr>
      <vt:lpstr>Friedrichs model</vt:lpstr>
      <vt:lpstr>Simplest Friedrichs model</vt:lpstr>
      <vt:lpstr>Simplest Friedrichs model</vt:lpstr>
      <vt:lpstr>Simplest Friedrichs model</vt:lpstr>
      <vt:lpstr> properties of             function</vt:lpstr>
      <vt:lpstr>Gamow vector in Friedrichs model</vt:lpstr>
      <vt:lpstr>Norms of gamow states</vt:lpstr>
      <vt:lpstr>main results by extending Friedrichs model(see Zhiguang xiao’s talk)</vt:lpstr>
      <vt:lpstr>two-channel case</vt:lpstr>
      <vt:lpstr>two-channel case solutions</vt:lpstr>
      <vt:lpstr>            on different Riemann sheets</vt:lpstr>
      <vt:lpstr>wave functions on different sheets</vt:lpstr>
      <vt:lpstr>integration contours for poles on different riemann sheets</vt:lpstr>
      <vt:lpstr>partial wave decompostion in non-relativistic and relativistic theories with self-interactions</vt:lpstr>
      <vt:lpstr>Summary </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Hadron loops effect in understanding hadron spectra</dc:title>
  <dc:creator>zhouzhiyong</dc:creator>
  <cp:lastModifiedBy>icastec</cp:lastModifiedBy>
  <cp:revision>646</cp:revision>
  <dcterms:created xsi:type="dcterms:W3CDTF">2011-10-19T13:59:33Z</dcterms:created>
  <dcterms:modified xsi:type="dcterms:W3CDTF">2016-10-31T06:43:37Z</dcterms:modified>
</cp:coreProperties>
</file>