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76" r:id="rId10"/>
    <p:sldId id="303" r:id="rId11"/>
    <p:sldId id="277" r:id="rId12"/>
    <p:sldId id="278" r:id="rId13"/>
    <p:sldId id="279" r:id="rId14"/>
    <p:sldId id="280" r:id="rId15"/>
    <p:sldId id="281" r:id="rId16"/>
    <p:sldId id="282" r:id="rId17"/>
    <p:sldId id="283" r:id="rId18"/>
    <p:sldId id="284" r:id="rId19"/>
    <p:sldId id="286" r:id="rId20"/>
    <p:sldId id="287" r:id="rId21"/>
    <p:sldId id="266"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6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401"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186630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105552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163332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02167" y="381000"/>
            <a:ext cx="1138766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02168" y="1752601"/>
            <a:ext cx="5592233" cy="4270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752601"/>
            <a:ext cx="5592233" cy="4270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强子物理和奇特态理论物理高级研讨班, 日照, 2014.7</a:t>
            </a:r>
          </a:p>
        </p:txBody>
      </p:sp>
      <p:sp>
        <p:nvSpPr>
          <p:cNvPr id="7" name="Rectangle 6"/>
          <p:cNvSpPr>
            <a:spLocks noGrp="1" noChangeArrowheads="1"/>
          </p:cNvSpPr>
          <p:nvPr>
            <p:ph type="sldNum" sz="quarter" idx="12"/>
          </p:nvPr>
        </p:nvSpPr>
        <p:spPr>
          <a:ln/>
        </p:spPr>
        <p:txBody>
          <a:bodyPr/>
          <a:lstStyle>
            <a:lvl1pPr>
              <a:defRPr/>
            </a:lvl1pPr>
          </a:lstStyle>
          <a:p>
            <a:pPr>
              <a:defRPr/>
            </a:pPr>
            <a:fld id="{B2929A62-F9A2-4CAF-93FD-754C412ED940}" type="slidenum">
              <a:rPr lang="en-US" altLang="zh-CN"/>
              <a:pPr>
                <a:defRPr/>
              </a:pPr>
              <a:t>‹#›</a:t>
            </a:fld>
            <a:endParaRPr lang="en-US" altLang="zh-CN"/>
          </a:p>
        </p:txBody>
      </p:sp>
    </p:spTree>
    <p:extLst>
      <p:ext uri="{BB962C8B-B14F-4D97-AF65-F5344CB8AC3E}">
        <p14:creationId xmlns:p14="http://schemas.microsoft.com/office/powerpoint/2010/main" val="242464076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277744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103148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312607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222985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413140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72344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2971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29E8D5C-B125-4400-94E2-6226B71E0C28}" type="datetimeFigureOut">
              <a:rPr lang="zh-CN" altLang="en-US" smtClean="0"/>
              <a:t>2016/10/31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66378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8D5C-B125-4400-94E2-6226B71E0C28}" type="datetimeFigureOut">
              <a:rPr lang="zh-CN" altLang="en-US" smtClean="0"/>
              <a:t>2016/10/31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8E07D-E792-49BC-AF65-7A140241A546}" type="slidenum">
              <a:rPr lang="zh-CN" altLang="en-US" smtClean="0"/>
              <a:t>‹#›</a:t>
            </a:fld>
            <a:endParaRPr lang="zh-CN" altLang="en-US"/>
          </a:p>
        </p:txBody>
      </p:sp>
    </p:spTree>
    <p:extLst>
      <p:ext uri="{BB962C8B-B14F-4D97-AF65-F5344CB8AC3E}">
        <p14:creationId xmlns:p14="http://schemas.microsoft.com/office/powerpoint/2010/main" val="398456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400050"/>
            <a:ext cx="9144000" cy="2857500"/>
          </a:xfrm>
        </p:spPr>
        <p:txBody>
          <a:bodyPr>
            <a:normAutofit/>
          </a:bodyPr>
          <a:lstStyle/>
          <a:p>
            <a:r>
              <a:rPr lang="en-US" altLang="zh-CN" sz="4800" dirty="0"/>
              <a:t>Dibaryon search </a:t>
            </a:r>
            <a:br>
              <a:rPr lang="en-US" altLang="zh-CN" sz="4800" dirty="0"/>
            </a:br>
            <a:r>
              <a:rPr lang="en-US" altLang="zh-CN" sz="4800" dirty="0"/>
              <a:t> based on</a:t>
            </a:r>
            <a:br>
              <a:rPr lang="en-US" altLang="zh-CN" sz="4800" dirty="0"/>
            </a:br>
            <a:r>
              <a:rPr lang="en-US" altLang="zh-CN" sz="4800" dirty="0"/>
              <a:t>NN interaction</a:t>
            </a:r>
            <a:br>
              <a:rPr lang="en-US" altLang="zh-CN" sz="4800" dirty="0"/>
            </a:br>
            <a:endParaRPr lang="zh-CN" altLang="en-US" sz="4800" dirty="0"/>
          </a:p>
        </p:txBody>
      </p:sp>
      <p:sp>
        <p:nvSpPr>
          <p:cNvPr id="3" name="副标题 2"/>
          <p:cNvSpPr>
            <a:spLocks noGrp="1"/>
          </p:cNvSpPr>
          <p:nvPr>
            <p:ph type="subTitle" idx="1"/>
          </p:nvPr>
        </p:nvSpPr>
        <p:spPr>
          <a:xfrm>
            <a:off x="1524000" y="3965171"/>
            <a:ext cx="9144000" cy="1587731"/>
          </a:xfrm>
        </p:spPr>
        <p:txBody>
          <a:bodyPr/>
          <a:lstStyle/>
          <a:p>
            <a:r>
              <a:rPr lang="en-US" altLang="zh-CN" dirty="0"/>
              <a:t>Fan Wang</a:t>
            </a:r>
          </a:p>
          <a:p>
            <a:r>
              <a:rPr lang="en-US" altLang="zh-CN" dirty="0"/>
              <a:t>Dept. of Physics, Nanjing university</a:t>
            </a:r>
            <a:endParaRPr lang="en-US" altLang="zh-CN" sz="2000" dirty="0"/>
          </a:p>
          <a:p>
            <a:r>
              <a:rPr lang="en-US" altLang="zh-CN" sz="2000" dirty="0"/>
              <a:t>fgwang@chenwang.nju.edu.cn</a:t>
            </a:r>
            <a:endParaRPr lang="zh-CN" altLang="en-US" dirty="0"/>
          </a:p>
        </p:txBody>
      </p:sp>
    </p:spTree>
    <p:extLst>
      <p:ext uri="{BB962C8B-B14F-4D97-AF65-F5344CB8AC3E}">
        <p14:creationId xmlns:p14="http://schemas.microsoft.com/office/powerpoint/2010/main" val="224436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rrowheads="1"/>
          </p:cNvSpPr>
          <p:nvPr>
            <p:ph type="title"/>
          </p:nvPr>
        </p:nvSpPr>
        <p:spPr/>
        <p:txBody>
          <a:bodyPr/>
          <a:lstStyle/>
          <a:p>
            <a:r>
              <a:rPr lang="en-US" altLang="zh-CN"/>
              <a:t> </a:t>
            </a:r>
          </a:p>
        </p:txBody>
      </p:sp>
      <p:pic>
        <p:nvPicPr>
          <p:cNvPr id="28676" name="Picture 4" descr="epsil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5614" y="0"/>
            <a:ext cx="10047642" cy="6857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096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rrowheads="1"/>
          </p:cNvSpPr>
          <p:nvPr>
            <p:ph type="title"/>
          </p:nvPr>
        </p:nvSpPr>
        <p:spPr>
          <a:xfrm>
            <a:off x="838200" y="0"/>
            <a:ext cx="10515600" cy="1183341"/>
          </a:xfrm>
        </p:spPr>
        <p:txBody>
          <a:bodyPr/>
          <a:lstStyle/>
          <a:p>
            <a:pPr eaLnBrk="1" hangingPunct="1"/>
            <a:r>
              <a:rPr lang="en-US" altLang="zh-CN" dirty="0"/>
              <a:t>                         RGM+GCM</a:t>
            </a:r>
          </a:p>
        </p:txBody>
      </p:sp>
      <p:sp>
        <p:nvSpPr>
          <p:cNvPr id="46084" name="Rectangle 3"/>
          <p:cNvSpPr>
            <a:spLocks noGrp="1" noRot="1" noChangeArrowheads="1"/>
          </p:cNvSpPr>
          <p:nvPr>
            <p:ph type="body" idx="1"/>
          </p:nvPr>
        </p:nvSpPr>
        <p:spPr>
          <a:xfrm>
            <a:off x="129092" y="1355464"/>
            <a:ext cx="11973261" cy="4821499"/>
          </a:xfrm>
        </p:spPr>
        <p:txBody>
          <a:bodyPr/>
          <a:lstStyle/>
          <a:p>
            <a:pPr eaLnBrk="1" hangingPunct="1"/>
            <a:r>
              <a:rPr lang="en-US" altLang="zh-CN" dirty="0"/>
              <a:t>RGM </a:t>
            </a:r>
            <a:r>
              <a:rPr lang="en-US" altLang="zh-CN" dirty="0" err="1"/>
              <a:t>wavefunction</a:t>
            </a:r>
            <a:endParaRPr lang="en-US" altLang="zh-CN" dirty="0"/>
          </a:p>
          <a:p>
            <a:pPr eaLnBrk="1" hangingPunct="1"/>
            <a:endParaRPr lang="en-US" altLang="zh-CN" dirty="0"/>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80" y="1867179"/>
            <a:ext cx="6110344" cy="10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180" y="2904564"/>
            <a:ext cx="8901238" cy="10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3802" y="4164546"/>
            <a:ext cx="8961120"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1777" y="5527414"/>
            <a:ext cx="5093272" cy="105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59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6" y="1796527"/>
            <a:ext cx="8047003" cy="50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Rectangle 2"/>
          <p:cNvSpPr>
            <a:spLocks noGrp="1" noRot="1" noChangeArrowheads="1"/>
          </p:cNvSpPr>
          <p:nvPr>
            <p:ph type="title"/>
          </p:nvPr>
        </p:nvSpPr>
        <p:spPr>
          <a:xfrm>
            <a:off x="838200" y="182880"/>
            <a:ext cx="10515600" cy="1172848"/>
          </a:xfrm>
        </p:spPr>
        <p:txBody>
          <a:bodyPr/>
          <a:lstStyle/>
          <a:p>
            <a:pPr eaLnBrk="1" hangingPunct="1"/>
            <a:r>
              <a:rPr lang="en-US" altLang="zh-CN" dirty="0"/>
              <a:t>                   QDCSM vs </a:t>
            </a:r>
            <a:r>
              <a:rPr lang="en-US" altLang="zh-CN" dirty="0" err="1"/>
              <a:t>ChQM</a:t>
            </a:r>
            <a:endParaRPr lang="en-US" altLang="zh-CN" dirty="0"/>
          </a:p>
        </p:txBody>
      </p:sp>
      <p:sp>
        <p:nvSpPr>
          <p:cNvPr id="47110" name="Rectangle 5"/>
          <p:cNvSpPr>
            <a:spLocks noGrp="1" noRot="1" noChangeArrowheads="1"/>
          </p:cNvSpPr>
          <p:nvPr>
            <p:ph type="body" idx="1"/>
          </p:nvPr>
        </p:nvSpPr>
        <p:spPr>
          <a:xfrm>
            <a:off x="1484555" y="1183341"/>
            <a:ext cx="9294607" cy="5593977"/>
          </a:xfrm>
        </p:spPr>
        <p:txBody>
          <a:bodyPr/>
          <a:lstStyle/>
          <a:p>
            <a:pPr marL="0" indent="0" eaLnBrk="1" hangingPunct="1">
              <a:buNone/>
            </a:pPr>
            <a:r>
              <a:rPr lang="en-US" altLang="zh-CN" dirty="0"/>
              <a:t>                         PRC 76(2007) 014001</a:t>
            </a:r>
          </a:p>
        </p:txBody>
      </p:sp>
    </p:spTree>
    <p:extLst>
      <p:ext uri="{BB962C8B-B14F-4D97-AF65-F5344CB8AC3E}">
        <p14:creationId xmlns:p14="http://schemas.microsoft.com/office/powerpoint/2010/main" val="101350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rrowheads="1"/>
          </p:cNvSpPr>
          <p:nvPr>
            <p:ph type="title"/>
          </p:nvPr>
        </p:nvSpPr>
        <p:spPr>
          <a:xfrm>
            <a:off x="838200" y="365125"/>
            <a:ext cx="10515600" cy="1097915"/>
          </a:xfrm>
        </p:spPr>
        <p:txBody>
          <a:bodyPr>
            <a:normAutofit/>
          </a:bodyPr>
          <a:lstStyle/>
          <a:p>
            <a:pPr eaLnBrk="1" hangingPunct="1"/>
            <a:r>
              <a:rPr lang="en-US" altLang="zh-CN" sz="4800" dirty="0"/>
              <a:t>                         deuteron</a:t>
            </a:r>
          </a:p>
        </p:txBody>
      </p:sp>
      <p:pic>
        <p:nvPicPr>
          <p:cNvPr id="4813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3648" y="1764254"/>
            <a:ext cx="9509184" cy="5143319"/>
          </a:xfrm>
          <a:noFill/>
        </p:spPr>
      </p:pic>
    </p:spTree>
    <p:extLst>
      <p:ext uri="{BB962C8B-B14F-4D97-AF65-F5344CB8AC3E}">
        <p14:creationId xmlns:p14="http://schemas.microsoft.com/office/powerpoint/2010/main" val="207145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838200" y="-86061"/>
            <a:ext cx="10515600" cy="1247887"/>
          </a:xfrm>
        </p:spPr>
        <p:txBody>
          <a:bodyPr/>
          <a:lstStyle/>
          <a:p>
            <a:r>
              <a:rPr lang="en-US" altLang="zh-CN" dirty="0"/>
              <a:t>                      NN phase shifts</a:t>
            </a:r>
            <a:endParaRPr lang="zh-CN" altLang="en-US" dirty="0"/>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0705" y="892884"/>
            <a:ext cx="8284969" cy="5965116"/>
          </a:xfrm>
          <a:noFill/>
        </p:spPr>
      </p:pic>
    </p:spTree>
    <p:extLst>
      <p:ext uri="{BB962C8B-B14F-4D97-AF65-F5344CB8AC3E}">
        <p14:creationId xmlns:p14="http://schemas.microsoft.com/office/powerpoint/2010/main" val="37608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rrowheads="1"/>
          </p:cNvSpPr>
          <p:nvPr>
            <p:ph type="title"/>
          </p:nvPr>
        </p:nvSpPr>
        <p:spPr/>
        <p:txBody>
          <a:bodyPr/>
          <a:lstStyle/>
          <a:p>
            <a:pPr eaLnBrk="1" hangingPunct="1"/>
            <a:r>
              <a:rPr lang="en-US" altLang="zh-CN"/>
              <a:t> </a:t>
            </a:r>
          </a:p>
        </p:txBody>
      </p:sp>
      <p:sp>
        <p:nvSpPr>
          <p:cNvPr id="50180" name="Rectangle 3"/>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50"/>
            <a:ext cx="6240464" cy="693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19049"/>
            <a:ext cx="6167435" cy="713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65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anim calcmode="lin" valueType="num">
                                      <p:cBhvr additive="base">
                                        <p:cTn id="7" dur="500" fill="hold"/>
                                        <p:tgtEl>
                                          <p:spTgt spid="172037"/>
                                        </p:tgtEl>
                                        <p:attrNameLst>
                                          <p:attrName>ppt_x</p:attrName>
                                        </p:attrNameLst>
                                      </p:cBhvr>
                                      <p:tavLst>
                                        <p:tav tm="0">
                                          <p:val>
                                            <p:strVal val="#ppt_x"/>
                                          </p:val>
                                        </p:tav>
                                        <p:tav tm="100000">
                                          <p:val>
                                            <p:strVal val="#ppt_x"/>
                                          </p:val>
                                        </p:tav>
                                      </p:tavLst>
                                    </p:anim>
                                    <p:anim calcmode="lin" valueType="num">
                                      <p:cBhvr additive="base">
                                        <p:cTn id="8" dur="500" fill="hold"/>
                                        <p:tgtEl>
                                          <p:spTgt spid="17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1203" name="Rectangle 2"/>
          <p:cNvSpPr>
            <a:spLocks noGrp="1" noRot="1" noChangeArrowheads="1"/>
          </p:cNvSpPr>
          <p:nvPr>
            <p:ph type="title"/>
          </p:nvPr>
        </p:nvSpPr>
        <p:spPr/>
        <p:txBody>
          <a:bodyPr/>
          <a:lstStyle/>
          <a:p>
            <a:pPr eaLnBrk="1" hangingPunct="1"/>
            <a:r>
              <a:rPr lang="en-US" altLang="zh-CN"/>
              <a:t> </a:t>
            </a:r>
          </a:p>
        </p:txBody>
      </p:sp>
      <p:sp>
        <p:nvSpPr>
          <p:cNvPr id="51204" name="Rectangle 3"/>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a:t>
            </a:r>
          </a:p>
        </p:txBody>
      </p:sp>
      <p:pic>
        <p:nvPicPr>
          <p:cNvPr id="512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0"/>
            <a:ext cx="104035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1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2227" name="Rectangle 2"/>
          <p:cNvSpPr>
            <a:spLocks noGrp="1" noRot="1" noChangeArrowheads="1"/>
          </p:cNvSpPr>
          <p:nvPr>
            <p:ph type="title"/>
          </p:nvPr>
        </p:nvSpPr>
        <p:spPr/>
        <p:txBody>
          <a:bodyPr/>
          <a:lstStyle/>
          <a:p>
            <a:pPr eaLnBrk="1" hangingPunct="1"/>
            <a:endParaRPr lang="zh-CN" altLang="zh-CN"/>
          </a:p>
        </p:txBody>
      </p:sp>
      <p:sp>
        <p:nvSpPr>
          <p:cNvPr id="52228" name="Rectangle 3"/>
          <p:cNvSpPr>
            <a:spLocks noGrp="1" noRot="1" noChangeArrowheads="1"/>
          </p:cNvSpPr>
          <p:nvPr>
            <p:ph type="body" idx="1"/>
          </p:nvPr>
        </p:nvSpPr>
        <p:spPr/>
        <p:txBody>
          <a:bodyPr/>
          <a:lstStyle/>
          <a:p>
            <a:pPr eaLnBrk="1" hangingPunct="1"/>
            <a:endParaRPr lang="zh-CN" altLang="zh-CN"/>
          </a:p>
        </p:txBody>
      </p:sp>
      <p:pic>
        <p:nvPicPr>
          <p:cNvPr id="522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8" y="0"/>
            <a:ext cx="111664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12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3251" name="Rectangle 2"/>
          <p:cNvSpPr>
            <a:spLocks noGrp="1" noRot="1" noChangeArrowheads="1"/>
          </p:cNvSpPr>
          <p:nvPr>
            <p:ph type="title"/>
          </p:nvPr>
        </p:nvSpPr>
        <p:spPr/>
        <p:txBody>
          <a:bodyPr/>
          <a:lstStyle/>
          <a:p>
            <a:pPr eaLnBrk="1" hangingPunct="1"/>
            <a:endParaRPr lang="zh-CN" altLang="zh-CN"/>
          </a:p>
        </p:txBody>
      </p:sp>
      <p:sp>
        <p:nvSpPr>
          <p:cNvPr id="53252" name="Rectangle 3"/>
          <p:cNvSpPr>
            <a:spLocks noGrp="1" noRot="1" noChangeArrowheads="1"/>
          </p:cNvSpPr>
          <p:nvPr>
            <p:ph type="body" idx="1"/>
          </p:nvPr>
        </p:nvSpPr>
        <p:spPr/>
        <p:txBody>
          <a:bodyPr/>
          <a:lstStyle/>
          <a:p>
            <a:pPr eaLnBrk="1" hangingPunct="1"/>
            <a:endParaRPr lang="zh-CN" altLang="zh-CN"/>
          </a:p>
        </p:txBody>
      </p:sp>
      <p:pic>
        <p:nvPicPr>
          <p:cNvPr id="53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863"/>
            <a:ext cx="105156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57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4275" name="Rectangle 2"/>
          <p:cNvSpPr>
            <a:spLocks noGrp="1" noRot="1" noChangeArrowheads="1"/>
          </p:cNvSpPr>
          <p:nvPr>
            <p:ph type="title"/>
          </p:nvPr>
        </p:nvSpPr>
        <p:spPr/>
        <p:txBody>
          <a:bodyPr/>
          <a:lstStyle/>
          <a:p>
            <a:pPr eaLnBrk="1" hangingPunct="1"/>
            <a:endParaRPr lang="zh-CN" altLang="zh-CN"/>
          </a:p>
        </p:txBody>
      </p:sp>
      <p:sp>
        <p:nvSpPr>
          <p:cNvPr id="54276" name="Rectangle 3"/>
          <p:cNvSpPr>
            <a:spLocks noGrp="1" noRot="1" noChangeArrowheads="1"/>
          </p:cNvSpPr>
          <p:nvPr>
            <p:ph type="body" idx="1"/>
          </p:nvPr>
        </p:nvSpPr>
        <p:spPr/>
        <p:txBody>
          <a:bodyPr/>
          <a:lstStyle/>
          <a:p>
            <a:pPr eaLnBrk="1" hangingPunct="1"/>
            <a:endParaRPr lang="zh-CN" altLang="zh-CN"/>
          </a:p>
        </p:txBody>
      </p:sp>
      <p:pic>
        <p:nvPicPr>
          <p:cNvPr id="542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78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21475"/>
          </a:xfrm>
        </p:spPr>
        <p:txBody>
          <a:bodyPr>
            <a:normAutofit/>
          </a:bodyPr>
          <a:lstStyle/>
          <a:p>
            <a:r>
              <a:rPr lang="en-US" altLang="zh-CN" sz="4000" dirty="0"/>
              <a:t>                               Outline</a:t>
            </a:r>
            <a:endParaRPr lang="zh-CN" altLang="en-US" sz="4000" dirty="0"/>
          </a:p>
        </p:txBody>
      </p:sp>
      <p:sp>
        <p:nvSpPr>
          <p:cNvPr id="3" name="内容占位符 2"/>
          <p:cNvSpPr>
            <a:spLocks noGrp="1"/>
          </p:cNvSpPr>
          <p:nvPr>
            <p:ph idx="1"/>
          </p:nvPr>
        </p:nvSpPr>
        <p:spPr/>
        <p:txBody>
          <a:bodyPr/>
          <a:lstStyle/>
          <a:p>
            <a:pPr marL="571500" indent="-571500">
              <a:buAutoNum type="romanUcPeriod"/>
            </a:pPr>
            <a:r>
              <a:rPr lang="en-US" altLang="zh-CN" dirty="0"/>
              <a:t>Introduction, similarity of  nuclear and molecular force</a:t>
            </a:r>
          </a:p>
          <a:p>
            <a:pPr marL="0" indent="0">
              <a:buNone/>
            </a:pPr>
            <a:r>
              <a:rPr lang="en-US" altLang="zh-CN" dirty="0"/>
              <a:t>II.   Meson exchange or quark delocalization</a:t>
            </a:r>
          </a:p>
          <a:p>
            <a:pPr marL="0" indent="0">
              <a:buNone/>
            </a:pPr>
            <a:r>
              <a:rPr lang="en-US" altLang="zh-CN" dirty="0"/>
              <a:t>III.  Conclusion</a:t>
            </a:r>
            <a:endParaRPr lang="zh-CN" altLang="en-US" dirty="0"/>
          </a:p>
        </p:txBody>
      </p:sp>
    </p:spTree>
    <p:extLst>
      <p:ext uri="{BB962C8B-B14F-4D97-AF65-F5344CB8AC3E}">
        <p14:creationId xmlns:p14="http://schemas.microsoft.com/office/powerpoint/2010/main" val="281464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5299" name="Rectangle 2"/>
          <p:cNvSpPr>
            <a:spLocks noGrp="1" noRot="1" noChangeArrowheads="1"/>
          </p:cNvSpPr>
          <p:nvPr>
            <p:ph type="title"/>
          </p:nvPr>
        </p:nvSpPr>
        <p:spPr/>
        <p:txBody>
          <a:bodyPr/>
          <a:lstStyle/>
          <a:p>
            <a:pPr eaLnBrk="1" hangingPunct="1"/>
            <a:endParaRPr lang="zh-CN" altLang="zh-CN"/>
          </a:p>
        </p:txBody>
      </p:sp>
      <p:sp>
        <p:nvSpPr>
          <p:cNvPr id="55300" name="Rectangle 3"/>
          <p:cNvSpPr>
            <a:spLocks noGrp="1" noRot="1" noChangeArrowheads="1"/>
          </p:cNvSpPr>
          <p:nvPr>
            <p:ph type="body" idx="1"/>
          </p:nvPr>
        </p:nvSpPr>
        <p:spPr/>
        <p:txBody>
          <a:bodyPr/>
          <a:lstStyle/>
          <a:p>
            <a:pPr eaLnBrk="1" hangingPunct="1"/>
            <a:endParaRPr lang="zh-CN" altLang="zh-CN"/>
          </a:p>
        </p:txBody>
      </p:sp>
      <p:pic>
        <p:nvPicPr>
          <p:cNvPr id="553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50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172583"/>
          </a:xfrm>
        </p:spPr>
        <p:txBody>
          <a:bodyPr>
            <a:normAutofit fontScale="90000"/>
          </a:bodyPr>
          <a:lstStyle/>
          <a:p>
            <a:r>
              <a:rPr lang="en-US" altLang="zh-CN" dirty="0"/>
              <a:t>Color screening is an effective description of    </a:t>
            </a:r>
            <a:br>
              <a:rPr lang="en-US" altLang="zh-CN" dirty="0"/>
            </a:br>
            <a:r>
              <a:rPr lang="en-US" altLang="zh-CN" dirty="0"/>
              <a:t>            hidden color channel coupling </a:t>
            </a:r>
            <a:endParaRPr lang="zh-CN" altLang="en-US" dirty="0"/>
          </a:p>
        </p:txBody>
      </p:sp>
      <p:sp>
        <p:nvSpPr>
          <p:cNvPr id="3" name="内容占位符 2"/>
          <p:cNvSpPr>
            <a:spLocks noGrp="1"/>
          </p:cNvSpPr>
          <p:nvPr>
            <p:ph idx="1"/>
          </p:nvPr>
        </p:nvSpPr>
        <p:spPr>
          <a:xfrm>
            <a:off x="-3586" y="1258645"/>
            <a:ext cx="12192000" cy="5599355"/>
          </a:xfrm>
        </p:spPr>
        <p:txBody>
          <a:bodyPr/>
          <a:lstStyle/>
          <a:p>
            <a:r>
              <a:rPr lang="en-US" altLang="zh-CN" dirty="0"/>
              <a:t>In PRC84(2011)064001 we studied hidden color channel coupling effect and showed that we can reproduce the NN scattering phase shifts and deuteron properties as well as chiral quark model and QDCSM through the adjusting of hidden color channel coupling constants.</a:t>
            </a:r>
          </a:p>
          <a:p>
            <a:r>
              <a:rPr lang="en-US" altLang="zh-CN" dirty="0"/>
              <a:t>This in turn shows that the color screening confinement introduced in QDCSM is an effective description of the more complicated hidden color channel coupling.</a:t>
            </a:r>
          </a:p>
          <a:p>
            <a:r>
              <a:rPr lang="en-US" altLang="zh-CN" dirty="0"/>
              <a:t>The comparative study of chiral quark model and QDCSM in PRC76(2007)014001 shows that the </a:t>
            </a:r>
            <a:r>
              <a:rPr lang="el-GR" altLang="zh-CN" dirty="0"/>
              <a:t>σ</a:t>
            </a:r>
            <a:r>
              <a:rPr lang="en-US" altLang="zh-CN" dirty="0"/>
              <a:t> meson introduced in chiral quark model is an effective description of the quark delocalization and color screening.</a:t>
            </a:r>
          </a:p>
          <a:p>
            <a:r>
              <a:rPr lang="en-US" altLang="zh-CN" dirty="0"/>
              <a:t>Combining these together the </a:t>
            </a:r>
            <a:r>
              <a:rPr lang="el-GR" altLang="zh-CN" dirty="0"/>
              <a:t>σ</a:t>
            </a:r>
            <a:r>
              <a:rPr lang="en-US" altLang="zh-CN" dirty="0"/>
              <a:t> meson exchange can be replaced by the quark delocalization and hidden color channel coupling.</a:t>
            </a:r>
            <a:endParaRPr lang="zh-CN" altLang="en-US" dirty="0"/>
          </a:p>
        </p:txBody>
      </p:sp>
    </p:spTree>
    <p:extLst>
      <p:ext uri="{BB962C8B-B14F-4D97-AF65-F5344CB8AC3E}">
        <p14:creationId xmlns:p14="http://schemas.microsoft.com/office/powerpoint/2010/main" val="204541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rrowheads="1"/>
          </p:cNvSpPr>
          <p:nvPr>
            <p:ph type="title"/>
          </p:nvPr>
        </p:nvSpPr>
        <p:spPr>
          <a:xfrm>
            <a:off x="1774825" y="0"/>
            <a:ext cx="8540750" cy="1011219"/>
          </a:xfrm>
        </p:spPr>
        <p:txBody>
          <a:bodyPr>
            <a:normAutofit fontScale="90000"/>
          </a:bodyPr>
          <a:lstStyle/>
          <a:p>
            <a:pPr eaLnBrk="1" hangingPunct="1"/>
            <a:r>
              <a:rPr lang="en-US" altLang="zh-CN" sz="4000" dirty="0"/>
              <a:t>              </a:t>
            </a:r>
            <a:br>
              <a:rPr lang="en-US" altLang="zh-CN" sz="4000" dirty="0"/>
            </a:br>
            <a:r>
              <a:rPr lang="en-US" altLang="zh-CN" sz="4000" dirty="0"/>
              <a:t>          </a:t>
            </a:r>
            <a:br>
              <a:rPr lang="en-US" altLang="zh-CN" sz="4000" dirty="0"/>
            </a:br>
            <a:r>
              <a:rPr lang="en-US" altLang="zh-CN" sz="4000" dirty="0"/>
              <a:t>                Prediction of </a:t>
            </a:r>
            <a:r>
              <a:rPr lang="en-US" altLang="zh-CN" sz="4000" dirty="0" err="1"/>
              <a:t>dibaryon</a:t>
            </a:r>
            <a:br>
              <a:rPr lang="en-US" altLang="zh-CN" sz="4000" dirty="0"/>
            </a:br>
            <a:r>
              <a:rPr lang="en-US" altLang="zh-CN" sz="4000" dirty="0"/>
              <a:t>         Nanjing-UCLA-LANL collaboration </a:t>
            </a:r>
            <a:br>
              <a:rPr lang="en-US" altLang="zh-CN" sz="4000" dirty="0"/>
            </a:br>
            <a:endParaRPr lang="en-US" altLang="zh-CN" sz="4000" dirty="0"/>
          </a:p>
        </p:txBody>
      </p:sp>
      <p:sp>
        <p:nvSpPr>
          <p:cNvPr id="40964" name="Rectangle 3"/>
          <p:cNvSpPr>
            <a:spLocks noGrp="1" noRot="1" noChangeArrowheads="1"/>
          </p:cNvSpPr>
          <p:nvPr>
            <p:ph type="body" idx="1"/>
          </p:nvPr>
        </p:nvSpPr>
        <p:spPr>
          <a:xfrm>
            <a:off x="1312433" y="1516828"/>
            <a:ext cx="9800216" cy="5341172"/>
          </a:xfrm>
        </p:spPr>
        <p:txBody>
          <a:bodyPr>
            <a:normAutofit/>
          </a:bodyPr>
          <a:lstStyle/>
          <a:p>
            <a:pPr eaLnBrk="1" hangingPunct="1">
              <a:lnSpc>
                <a:spcPct val="80000"/>
              </a:lnSpc>
            </a:pPr>
            <a:r>
              <a:rPr lang="en-US" altLang="zh-CN" sz="3200" dirty="0"/>
              <a:t>In 1989, “Inevitable </a:t>
            </a:r>
            <a:r>
              <a:rPr lang="en-US" altLang="zh-CN" sz="3200" dirty="0" err="1"/>
              <a:t>nonstrange</a:t>
            </a:r>
            <a:r>
              <a:rPr lang="en-US" altLang="zh-CN" sz="3200" dirty="0"/>
              <a:t> </a:t>
            </a:r>
            <a:r>
              <a:rPr lang="en-US" altLang="zh-CN" sz="3200" dirty="0" err="1"/>
              <a:t>dibaryon</a:t>
            </a:r>
            <a:r>
              <a:rPr lang="en-US" altLang="zh-CN" dirty="0"/>
              <a:t>” </a:t>
            </a:r>
          </a:p>
          <a:p>
            <a:pPr eaLnBrk="1" hangingPunct="1">
              <a:lnSpc>
                <a:spcPct val="80000"/>
              </a:lnSpc>
              <a:buFont typeface="Wingdings" panose="05000000000000000000" pitchFamily="2" charset="2"/>
              <a:buNone/>
            </a:pPr>
            <a:r>
              <a:rPr lang="en-US" altLang="zh-CN" dirty="0"/>
              <a:t>   </a:t>
            </a:r>
            <a:r>
              <a:rPr lang="en-US" altLang="zh-CN" sz="1800" dirty="0" err="1"/>
              <a:t>T.Goldman</a:t>
            </a:r>
            <a:r>
              <a:rPr lang="en-US" altLang="zh-CN" sz="1800" dirty="0"/>
              <a:t>, K. </a:t>
            </a:r>
            <a:r>
              <a:rPr lang="en-US" altLang="zh-CN" sz="1800" dirty="0" err="1"/>
              <a:t>Maltman</a:t>
            </a:r>
            <a:r>
              <a:rPr lang="en-US" altLang="zh-CN" sz="1800" dirty="0"/>
              <a:t>, and F. Wang et al., PRC 39(1989) 1889</a:t>
            </a:r>
            <a:r>
              <a:rPr lang="en-US" altLang="zh-CN" dirty="0"/>
              <a:t> </a:t>
            </a:r>
          </a:p>
          <a:p>
            <a:pPr eaLnBrk="1" hangingPunct="1">
              <a:lnSpc>
                <a:spcPct val="80000"/>
              </a:lnSpc>
              <a:buFont typeface="Wingdings" panose="05000000000000000000" pitchFamily="2" charset="2"/>
              <a:buNone/>
            </a:pPr>
            <a:endParaRPr lang="en-US" altLang="zh-CN" dirty="0"/>
          </a:p>
          <a:p>
            <a:pPr eaLnBrk="1" hangingPunct="1">
              <a:lnSpc>
                <a:spcPct val="80000"/>
              </a:lnSpc>
              <a:buFont typeface="Wingdings" panose="05000000000000000000" pitchFamily="2" charset="2"/>
              <a:buNone/>
            </a:pPr>
            <a:r>
              <a:rPr lang="en-US" altLang="zh-CN" dirty="0"/>
              <a:t>   </a:t>
            </a:r>
            <a:r>
              <a:rPr lang="en-US" altLang="zh-CN" sz="3200" dirty="0"/>
              <a:t>If the physical contents of quark model is correct </a:t>
            </a:r>
          </a:p>
          <a:p>
            <a:pPr eaLnBrk="1" hangingPunct="1">
              <a:lnSpc>
                <a:spcPct val="80000"/>
              </a:lnSpc>
              <a:buFont typeface="Wingdings" panose="05000000000000000000" pitchFamily="2" charset="2"/>
              <a:buNone/>
            </a:pPr>
            <a:endParaRPr lang="en-US" altLang="zh-CN" sz="3200" dirty="0"/>
          </a:p>
          <a:p>
            <a:pPr eaLnBrk="1" hangingPunct="1">
              <a:lnSpc>
                <a:spcPct val="80000"/>
              </a:lnSpc>
              <a:buFont typeface="Wingdings" panose="05000000000000000000" pitchFamily="2" charset="2"/>
              <a:buNone/>
            </a:pPr>
            <a:r>
              <a:rPr lang="en-US" altLang="zh-CN" sz="3200" dirty="0"/>
              <a:t>                   the existence of  IJ</a:t>
            </a:r>
            <a:r>
              <a:rPr lang="en-US" altLang="zh-CN" sz="3200" baseline="30000" dirty="0"/>
              <a:t>P</a:t>
            </a:r>
            <a:r>
              <a:rPr lang="en-US" altLang="zh-CN" sz="3200" dirty="0"/>
              <a:t>=03</a:t>
            </a:r>
            <a:r>
              <a:rPr lang="en-US" altLang="zh-CN" sz="3200" baseline="30000" dirty="0"/>
              <a:t>+ </a:t>
            </a:r>
            <a:r>
              <a:rPr lang="en-US" altLang="zh-CN" sz="3200" dirty="0"/>
              <a:t> </a:t>
            </a:r>
            <a:r>
              <a:rPr lang="en-US" altLang="zh-CN" sz="3200" dirty="0" err="1"/>
              <a:t>dibaryon</a:t>
            </a:r>
            <a:r>
              <a:rPr lang="en-US" altLang="zh-CN" sz="3200" dirty="0"/>
              <a:t> is inevitable</a:t>
            </a:r>
          </a:p>
          <a:p>
            <a:pPr eaLnBrk="1" hangingPunct="1">
              <a:lnSpc>
                <a:spcPct val="80000"/>
              </a:lnSpc>
              <a:buFont typeface="Wingdings" panose="05000000000000000000" pitchFamily="2" charset="2"/>
              <a:buNone/>
            </a:pPr>
            <a:r>
              <a:rPr lang="en-US" altLang="zh-CN" sz="3200" dirty="0"/>
              <a:t>   </a:t>
            </a:r>
          </a:p>
          <a:p>
            <a:pPr eaLnBrk="1" hangingPunct="1">
              <a:lnSpc>
                <a:spcPct val="80000"/>
              </a:lnSpc>
              <a:buFont typeface="Wingdings" panose="05000000000000000000" pitchFamily="2" charset="2"/>
              <a:buNone/>
            </a:pPr>
            <a:r>
              <a:rPr lang="en-US" altLang="zh-CN" sz="3200" dirty="0"/>
              <a:t>      IJ</a:t>
            </a:r>
            <a:r>
              <a:rPr lang="en-US" altLang="zh-CN" sz="3200" baseline="30000" dirty="0"/>
              <a:t>P</a:t>
            </a:r>
            <a:r>
              <a:rPr lang="en-US" altLang="zh-CN" sz="3200" dirty="0"/>
              <a:t>=03</a:t>
            </a:r>
            <a:r>
              <a:rPr lang="en-US" altLang="zh-CN" sz="3200" baseline="30000" dirty="0"/>
              <a:t>+ </a:t>
            </a:r>
            <a:r>
              <a:rPr lang="en-US" altLang="zh-CN" sz="3200" dirty="0"/>
              <a:t> </a:t>
            </a:r>
            <a:r>
              <a:rPr lang="en-US" altLang="zh-CN" sz="3200" dirty="0" err="1"/>
              <a:t>dibaryon</a:t>
            </a:r>
            <a:r>
              <a:rPr lang="en-US" altLang="zh-CN" sz="3200" dirty="0"/>
              <a:t>: a spin excitation of d, named </a:t>
            </a:r>
            <a:r>
              <a:rPr lang="en-US" altLang="zh-CN" sz="3200" dirty="0">
                <a:solidFill>
                  <a:srgbClr val="FF3300"/>
                </a:solidFill>
              </a:rPr>
              <a:t>d*</a:t>
            </a:r>
          </a:p>
          <a:p>
            <a:pPr marL="0" indent="0" eaLnBrk="1" hangingPunct="1">
              <a:lnSpc>
                <a:spcPct val="80000"/>
              </a:lnSpc>
              <a:buNone/>
            </a:pPr>
            <a:endParaRPr lang="en-US" altLang="zh-CN" sz="2400" dirty="0"/>
          </a:p>
        </p:txBody>
      </p:sp>
      <p:sp>
        <p:nvSpPr>
          <p:cNvPr id="40965" name="AutoShape 6"/>
          <p:cNvSpPr>
            <a:spLocks noChangeArrowheads="1"/>
          </p:cNvSpPr>
          <p:nvPr/>
        </p:nvSpPr>
        <p:spPr bwMode="auto">
          <a:xfrm>
            <a:off x="5296946" y="3504789"/>
            <a:ext cx="288925" cy="431800"/>
          </a:xfrm>
          <a:prstGeom prst="down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endParaRPr lang="zh-CN" altLang="en-US" sz="1800"/>
          </a:p>
        </p:txBody>
      </p:sp>
    </p:spTree>
    <p:extLst>
      <p:ext uri="{BB962C8B-B14F-4D97-AF65-F5344CB8AC3E}">
        <p14:creationId xmlns:p14="http://schemas.microsoft.com/office/powerpoint/2010/main" val="2723320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838200" y="0"/>
            <a:ext cx="10515600" cy="462579"/>
          </a:xfrm>
        </p:spPr>
        <p:txBody>
          <a:bodyPr>
            <a:normAutofit fontScale="90000"/>
          </a:bodyPr>
          <a:lstStyle/>
          <a:p>
            <a:endParaRPr lang="zh-CN" altLang="en-US" dirty="0"/>
          </a:p>
        </p:txBody>
      </p:sp>
      <p:sp>
        <p:nvSpPr>
          <p:cNvPr id="41988" name="内容占位符 5"/>
          <p:cNvSpPr>
            <a:spLocks noGrp="1"/>
          </p:cNvSpPr>
          <p:nvPr>
            <p:ph idx="1"/>
          </p:nvPr>
        </p:nvSpPr>
        <p:spPr/>
        <p:txBody>
          <a:bodyPr/>
          <a:lstStyle/>
          <a:p>
            <a:endParaRPr lang="zh-CN" altLang="en-US"/>
          </a:p>
        </p:txBody>
      </p:sp>
      <p:sp>
        <p:nvSpPr>
          <p:cNvPr id="41989" name="Rectangle 3"/>
          <p:cNvSpPr txBox="1">
            <a:spLocks noRot="1" noChangeArrowheads="1"/>
          </p:cNvSpPr>
          <p:nvPr/>
        </p:nvSpPr>
        <p:spPr bwMode="auto">
          <a:xfrm>
            <a:off x="0" y="462579"/>
            <a:ext cx="12192000" cy="639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en-US" altLang="zh-CN" sz="2400" dirty="0"/>
              <a:t>Why d* is “inevitable” </a:t>
            </a:r>
          </a:p>
          <a:p>
            <a:pPr eaLnBrk="1" hangingPunct="1">
              <a:lnSpc>
                <a:spcPct val="90000"/>
              </a:lnSpc>
              <a:buFont typeface="Wingdings" panose="05000000000000000000" pitchFamily="2" charset="2"/>
              <a:buNone/>
            </a:pPr>
            <a:r>
              <a:rPr lang="en-US" altLang="zh-CN" sz="2400" dirty="0"/>
              <a:t>      T. Goldman, K. </a:t>
            </a:r>
            <a:r>
              <a:rPr lang="en-US" altLang="zh-CN" sz="2400" dirty="0" err="1"/>
              <a:t>Maltman</a:t>
            </a:r>
            <a:r>
              <a:rPr lang="en-US" altLang="zh-CN" sz="2400" dirty="0"/>
              <a:t>,  F. Wang et al., </a:t>
            </a:r>
          </a:p>
          <a:p>
            <a:pPr eaLnBrk="1" hangingPunct="1">
              <a:lnSpc>
                <a:spcPct val="90000"/>
              </a:lnSpc>
              <a:buFont typeface="Wingdings" panose="05000000000000000000" pitchFamily="2" charset="2"/>
              <a:buNone/>
            </a:pPr>
            <a:r>
              <a:rPr lang="en-US" altLang="zh-CN" sz="2400" dirty="0"/>
              <a:t>             in Brookhaven 1988:Glueballs, hybrids and exotic hadrons,  p. 413;</a:t>
            </a:r>
          </a:p>
          <a:p>
            <a:pPr eaLnBrk="1" hangingPunct="1">
              <a:lnSpc>
                <a:spcPct val="90000"/>
              </a:lnSpc>
              <a:buFont typeface="Wingdings" panose="05000000000000000000" pitchFamily="2" charset="2"/>
              <a:buNone/>
            </a:pPr>
            <a:r>
              <a:rPr lang="en-US" altLang="zh-CN" sz="2400" dirty="0"/>
              <a:t>             PRC39 (1989)1889.</a:t>
            </a:r>
          </a:p>
          <a:p>
            <a:pPr eaLnBrk="1" hangingPunct="1">
              <a:lnSpc>
                <a:spcPct val="90000"/>
              </a:lnSpc>
              <a:buFont typeface="Wingdings" panose="05000000000000000000" pitchFamily="2" charset="2"/>
              <a:buNone/>
            </a:pPr>
            <a:endParaRPr lang="en-US" altLang="zh-CN" sz="2400" dirty="0"/>
          </a:p>
          <a:p>
            <a:pPr eaLnBrk="1" hangingPunct="1">
              <a:lnSpc>
                <a:spcPct val="90000"/>
              </a:lnSpc>
              <a:buFont typeface="Wingdings" panose="05000000000000000000" pitchFamily="2" charset="2"/>
              <a:buNone/>
            </a:pPr>
            <a:r>
              <a:rPr lang="en-US" altLang="zh-CN" sz="2400" dirty="0"/>
              <a:t>      1. Kinetic energies: quark delocalization reduces the quark kinetic energy of </a:t>
            </a:r>
            <a:r>
              <a:rPr lang="en-US" altLang="zh-CN" sz="2400" dirty="0" err="1"/>
              <a:t>dibaryon</a:t>
            </a:r>
            <a:r>
              <a:rPr lang="en-US" altLang="zh-CN" sz="2400" dirty="0"/>
              <a:t> systems.</a:t>
            </a:r>
          </a:p>
          <a:p>
            <a:pPr eaLnBrk="1" hangingPunct="1">
              <a:lnSpc>
                <a:spcPct val="90000"/>
              </a:lnSpc>
              <a:buFont typeface="Wingdings" panose="05000000000000000000" pitchFamily="2" charset="2"/>
              <a:buNone/>
            </a:pPr>
            <a:r>
              <a:rPr lang="en-US" altLang="zh-CN" sz="2400" dirty="0"/>
              <a:t>      2. Color-Magnetic Interaction                                          gives rise effective attraction between flavor </a:t>
            </a:r>
            <a:r>
              <a:rPr lang="en-US" altLang="zh-CN" sz="2400" dirty="0" err="1"/>
              <a:t>decuplet</a:t>
            </a:r>
            <a:r>
              <a:rPr lang="en-US" altLang="zh-CN" sz="2400" dirty="0"/>
              <a:t> baryons.</a:t>
            </a:r>
          </a:p>
          <a:p>
            <a:pPr eaLnBrk="1" hangingPunct="1">
              <a:lnSpc>
                <a:spcPct val="90000"/>
              </a:lnSpc>
            </a:pPr>
            <a:endParaRPr lang="en-US" altLang="zh-CN" sz="2400" dirty="0"/>
          </a:p>
          <a:p>
            <a:pPr eaLnBrk="1" hangingPunct="1">
              <a:lnSpc>
                <a:spcPct val="90000"/>
              </a:lnSpc>
            </a:pPr>
            <a:endParaRPr lang="en-US" altLang="zh-CN" sz="2400" dirty="0"/>
          </a:p>
          <a:p>
            <a:pPr eaLnBrk="1" hangingPunct="1">
              <a:lnSpc>
                <a:spcPct val="90000"/>
              </a:lnSpc>
              <a:buFont typeface="Wingdings" panose="05000000000000000000" pitchFamily="2" charset="2"/>
              <a:buNone/>
            </a:pPr>
            <a:r>
              <a:rPr lang="en-US" altLang="zh-CN" sz="2400" dirty="0"/>
              <a:t>       the existence of  IJ</a:t>
            </a:r>
            <a:r>
              <a:rPr lang="en-US" altLang="zh-CN" sz="2400" baseline="30000" dirty="0"/>
              <a:t>P</a:t>
            </a:r>
            <a:r>
              <a:rPr lang="en-US" altLang="zh-CN" sz="2400" dirty="0"/>
              <a:t>=03</a:t>
            </a:r>
            <a:r>
              <a:rPr lang="en-US" altLang="zh-CN" sz="2400" baseline="30000" dirty="0"/>
              <a:t>+ </a:t>
            </a:r>
            <a:r>
              <a:rPr lang="en-US" altLang="zh-CN" sz="2400" dirty="0"/>
              <a:t> </a:t>
            </a:r>
            <a:r>
              <a:rPr lang="en-US" altLang="zh-CN" sz="2400" dirty="0" err="1"/>
              <a:t>dibaryon</a:t>
            </a:r>
            <a:r>
              <a:rPr lang="en-US" altLang="zh-CN" sz="2400" dirty="0"/>
              <a:t> is inevitable</a:t>
            </a:r>
          </a:p>
          <a:p>
            <a:pPr eaLnBrk="1" hangingPunct="1">
              <a:lnSpc>
                <a:spcPct val="90000"/>
              </a:lnSpc>
              <a:buFont typeface="Wingdings" panose="05000000000000000000" pitchFamily="2" charset="2"/>
              <a:buNone/>
            </a:pPr>
            <a:r>
              <a:rPr lang="en-US" altLang="zh-CN" sz="2400" dirty="0"/>
              <a:t>      IJ</a:t>
            </a:r>
            <a:r>
              <a:rPr lang="en-US" altLang="zh-CN" sz="2400" baseline="30000" dirty="0"/>
              <a:t>P</a:t>
            </a:r>
            <a:r>
              <a:rPr lang="en-US" altLang="zh-CN" sz="2400" dirty="0"/>
              <a:t>=03</a:t>
            </a:r>
            <a:r>
              <a:rPr lang="en-US" altLang="zh-CN" sz="2400" baseline="30000" dirty="0"/>
              <a:t>+ </a:t>
            </a:r>
            <a:r>
              <a:rPr lang="en-US" altLang="zh-CN" sz="2400" dirty="0"/>
              <a:t> </a:t>
            </a:r>
            <a:r>
              <a:rPr lang="en-US" altLang="zh-CN" sz="2400" dirty="0" err="1"/>
              <a:t>dibaryon</a:t>
            </a:r>
            <a:r>
              <a:rPr lang="en-US" altLang="zh-CN" sz="2400" dirty="0"/>
              <a:t>: a spin excitation of d, named </a:t>
            </a:r>
            <a:r>
              <a:rPr lang="en-US" altLang="zh-CN" sz="2400" dirty="0">
                <a:solidFill>
                  <a:srgbClr val="FF3300"/>
                </a:solidFill>
              </a:rPr>
              <a:t>d*</a:t>
            </a:r>
          </a:p>
          <a:p>
            <a:pPr eaLnBrk="1" hangingPunct="1">
              <a:lnSpc>
                <a:spcPct val="90000"/>
              </a:lnSpc>
            </a:pPr>
            <a:endParaRPr lang="en-US" altLang="zh-CN" sz="2400" dirty="0"/>
          </a:p>
          <a:p>
            <a:pPr eaLnBrk="1" hangingPunct="1">
              <a:lnSpc>
                <a:spcPct val="90000"/>
              </a:lnSpc>
            </a:pPr>
            <a:endParaRPr lang="en-US" altLang="zh-CN" sz="2400" dirty="0"/>
          </a:p>
        </p:txBody>
      </p:sp>
      <p:pic>
        <p:nvPicPr>
          <p:cNvPr id="419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306" y="3054621"/>
            <a:ext cx="2936837" cy="94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84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rrowheads="1"/>
          </p:cNvSpPr>
          <p:nvPr>
            <p:ph type="title"/>
          </p:nvPr>
        </p:nvSpPr>
        <p:spPr>
          <a:xfrm>
            <a:off x="1825625" y="381000"/>
            <a:ext cx="8540750" cy="311150"/>
          </a:xfrm>
        </p:spPr>
        <p:txBody>
          <a:bodyPr>
            <a:normAutofit fontScale="90000"/>
          </a:bodyPr>
          <a:lstStyle/>
          <a:p>
            <a:pPr eaLnBrk="1" hangingPunct="1"/>
            <a:endParaRPr lang="zh-CN" altLang="zh-CN" sz="4000"/>
          </a:p>
        </p:txBody>
      </p:sp>
      <p:sp>
        <p:nvSpPr>
          <p:cNvPr id="56324" name="Rectangle 3"/>
          <p:cNvSpPr>
            <a:spLocks noGrp="1" noRot="1" noChangeArrowheads="1"/>
          </p:cNvSpPr>
          <p:nvPr>
            <p:ph type="body" idx="1"/>
          </p:nvPr>
        </p:nvSpPr>
        <p:spPr>
          <a:xfrm>
            <a:off x="1355464" y="96819"/>
            <a:ext cx="10402644" cy="6761181"/>
          </a:xfrm>
        </p:spPr>
        <p:txBody>
          <a:bodyPr>
            <a:normAutofit fontScale="92500"/>
          </a:bodyPr>
          <a:lstStyle/>
          <a:p>
            <a:pPr eaLnBrk="1" hangingPunct="1">
              <a:lnSpc>
                <a:spcPct val="90000"/>
              </a:lnSpc>
            </a:pPr>
            <a:r>
              <a:rPr lang="en-US" altLang="zh-CN" dirty="0"/>
              <a:t>Comprehensive studies of d*</a:t>
            </a:r>
          </a:p>
          <a:p>
            <a:pPr eaLnBrk="1" hangingPunct="1">
              <a:lnSpc>
                <a:spcPct val="90000"/>
              </a:lnSpc>
              <a:buFont typeface="Wingdings" panose="05000000000000000000" pitchFamily="2" charset="2"/>
              <a:buNone/>
            </a:pPr>
            <a:r>
              <a:rPr lang="en-US" altLang="zh-CN" dirty="0"/>
              <a:t>   Quark delocalization color screening model: </a:t>
            </a:r>
          </a:p>
          <a:p>
            <a:pPr eaLnBrk="1" hangingPunct="1">
              <a:lnSpc>
                <a:spcPct val="90000"/>
              </a:lnSpc>
              <a:buFont typeface="Wingdings" panose="05000000000000000000" pitchFamily="2" charset="2"/>
              <a:buNone/>
            </a:pPr>
            <a:r>
              <a:rPr lang="en-US" altLang="zh-CN" dirty="0"/>
              <a:t>     PRL69(1992)2901; </a:t>
            </a:r>
          </a:p>
          <a:p>
            <a:pPr eaLnBrk="1" hangingPunct="1">
              <a:lnSpc>
                <a:spcPct val="90000"/>
              </a:lnSpc>
              <a:buFont typeface="Wingdings" panose="05000000000000000000" pitchFamily="2" charset="2"/>
              <a:buNone/>
            </a:pPr>
            <a:r>
              <a:rPr lang="en-US" altLang="zh-CN" dirty="0"/>
              <a:t>     PRC51 (1995) 3411;  </a:t>
            </a:r>
          </a:p>
          <a:p>
            <a:pPr eaLnBrk="1" hangingPunct="1">
              <a:lnSpc>
                <a:spcPct val="90000"/>
              </a:lnSpc>
              <a:buFont typeface="Wingdings" panose="05000000000000000000" pitchFamily="2" charset="2"/>
              <a:buNone/>
            </a:pPr>
            <a:r>
              <a:rPr lang="en-US" altLang="zh-CN" dirty="0"/>
              <a:t>   Relativistic QM: Ping, Mod. Phys. Lett., A13 (1998) 59;</a:t>
            </a:r>
          </a:p>
          <a:p>
            <a:pPr eaLnBrk="1" hangingPunct="1">
              <a:lnSpc>
                <a:spcPct val="90000"/>
              </a:lnSpc>
              <a:buFont typeface="Wingdings" panose="05000000000000000000" pitchFamily="2" charset="2"/>
              <a:buNone/>
            </a:pPr>
            <a:r>
              <a:rPr lang="en-US" altLang="zh-CN" dirty="0"/>
              <a:t>   QDCSM d* decay: NPA688 (2001) 871;</a:t>
            </a:r>
          </a:p>
          <a:p>
            <a:pPr eaLnBrk="1" hangingPunct="1">
              <a:lnSpc>
                <a:spcPct val="90000"/>
              </a:lnSpc>
              <a:buFont typeface="Wingdings" panose="05000000000000000000" pitchFamily="2" charset="2"/>
              <a:buNone/>
            </a:pPr>
            <a:r>
              <a:rPr lang="en-US" altLang="zh-CN" dirty="0"/>
              <a:t>   Extended QDCSM d* decay: PRC65 (2002) 044003;</a:t>
            </a:r>
          </a:p>
          <a:p>
            <a:pPr eaLnBrk="1" hangingPunct="1">
              <a:lnSpc>
                <a:spcPct val="90000"/>
              </a:lnSpc>
              <a:buFont typeface="Wingdings" panose="05000000000000000000" pitchFamily="2" charset="2"/>
              <a:buNone/>
            </a:pPr>
            <a:r>
              <a:rPr lang="en-US" altLang="zh-CN" dirty="0"/>
              <a:t>   d* production and decay: PRC57 (1998) 1962;</a:t>
            </a:r>
          </a:p>
          <a:p>
            <a:pPr eaLnBrk="1" hangingPunct="1">
              <a:lnSpc>
                <a:spcPct val="90000"/>
              </a:lnSpc>
              <a:buFont typeface="Wingdings" panose="05000000000000000000" pitchFamily="2" charset="2"/>
              <a:buNone/>
            </a:pPr>
            <a:r>
              <a:rPr lang="en-US" altLang="zh-CN" dirty="0"/>
              <a:t>   three-body decay of d*: PRC58 (1998) 2414;</a:t>
            </a:r>
          </a:p>
          <a:p>
            <a:pPr eaLnBrk="1" hangingPunct="1">
              <a:lnSpc>
                <a:spcPct val="90000"/>
              </a:lnSpc>
              <a:buFont typeface="Wingdings" panose="05000000000000000000" pitchFamily="2" charset="2"/>
              <a:buNone/>
            </a:pPr>
            <a:r>
              <a:rPr lang="en-US" altLang="zh-CN" dirty="0"/>
              <a:t>   d* decay: PRC70 (2004) 035201;</a:t>
            </a:r>
          </a:p>
          <a:p>
            <a:pPr eaLnBrk="1" hangingPunct="1">
              <a:lnSpc>
                <a:spcPct val="90000"/>
              </a:lnSpc>
              <a:buFont typeface="Wingdings" panose="05000000000000000000" pitchFamily="2" charset="2"/>
              <a:buNone/>
            </a:pPr>
            <a:endParaRPr lang="en-US" altLang="zh-CN" dirty="0"/>
          </a:p>
          <a:p>
            <a:pPr eaLnBrk="1" hangingPunct="1">
              <a:lnSpc>
                <a:spcPct val="90000"/>
              </a:lnSpc>
            </a:pPr>
            <a:r>
              <a:rPr lang="en-US" altLang="zh-CN" dirty="0" err="1"/>
              <a:t>Feshbach</a:t>
            </a:r>
            <a:r>
              <a:rPr lang="en-US" altLang="zh-CN" dirty="0"/>
              <a:t> resonance d*: </a:t>
            </a:r>
            <a:r>
              <a:rPr lang="el-GR" altLang="zh-CN" dirty="0"/>
              <a:t>ΔΔ</a:t>
            </a:r>
            <a:r>
              <a:rPr lang="en-US" altLang="zh-CN" dirty="0"/>
              <a:t> bound state coupling to NN scattering</a:t>
            </a:r>
          </a:p>
          <a:p>
            <a:pPr eaLnBrk="1" hangingPunct="1">
              <a:lnSpc>
                <a:spcPct val="90000"/>
              </a:lnSpc>
              <a:buFont typeface="Wingdings" panose="05000000000000000000" pitchFamily="2" charset="2"/>
              <a:buNone/>
            </a:pPr>
            <a:r>
              <a:rPr lang="en-US" altLang="zh-CN" dirty="0"/>
              <a:t>     QDCSM and </a:t>
            </a:r>
            <a:r>
              <a:rPr lang="en-US" altLang="zh-CN" dirty="0" err="1"/>
              <a:t>ChQM</a:t>
            </a:r>
            <a:r>
              <a:rPr lang="en-US" altLang="zh-CN" dirty="0"/>
              <a:t>: PRC 79 (2009) 024001;</a:t>
            </a:r>
          </a:p>
          <a:p>
            <a:pPr eaLnBrk="1" hangingPunct="1">
              <a:lnSpc>
                <a:spcPct val="90000"/>
              </a:lnSpc>
              <a:buFont typeface="Wingdings" panose="05000000000000000000" pitchFamily="2" charset="2"/>
              <a:buNone/>
            </a:pPr>
            <a:r>
              <a:rPr lang="en-US" altLang="zh-CN" dirty="0"/>
              <a:t>                                              90(2014)064003.</a:t>
            </a:r>
          </a:p>
          <a:p>
            <a:pPr eaLnBrk="1" hangingPunct="1">
              <a:lnSpc>
                <a:spcPct val="90000"/>
              </a:lnSpc>
              <a:buFont typeface="Wingdings" panose="05000000000000000000" pitchFamily="2" charset="2"/>
              <a:buNone/>
            </a:pPr>
            <a:endParaRPr lang="en-US" altLang="zh-CN" sz="2000" dirty="0"/>
          </a:p>
        </p:txBody>
      </p:sp>
    </p:spTree>
    <p:extLst>
      <p:ext uri="{BB962C8B-B14F-4D97-AF65-F5344CB8AC3E}">
        <p14:creationId xmlns:p14="http://schemas.microsoft.com/office/powerpoint/2010/main" val="423042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7347" name="Rectangle 2"/>
          <p:cNvSpPr>
            <a:spLocks noGrp="1" noRot="1" noChangeArrowheads="1"/>
          </p:cNvSpPr>
          <p:nvPr>
            <p:ph type="title"/>
          </p:nvPr>
        </p:nvSpPr>
        <p:spPr>
          <a:xfrm>
            <a:off x="838200" y="0"/>
            <a:ext cx="10515600" cy="1161826"/>
          </a:xfrm>
        </p:spPr>
        <p:txBody>
          <a:bodyPr/>
          <a:lstStyle/>
          <a:p>
            <a:pPr eaLnBrk="1" hangingPunct="1"/>
            <a:r>
              <a:rPr lang="en-US" altLang="zh-CN" dirty="0"/>
              <a:t>                   </a:t>
            </a:r>
            <a:r>
              <a:rPr lang="en-US" altLang="zh-CN" dirty="0" err="1"/>
              <a:t>Fashbach</a:t>
            </a:r>
            <a:r>
              <a:rPr lang="en-US" altLang="zh-CN" dirty="0"/>
              <a:t> resonance</a:t>
            </a:r>
          </a:p>
        </p:txBody>
      </p:sp>
      <p:pic>
        <p:nvPicPr>
          <p:cNvPr id="5734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37129" y="863838"/>
            <a:ext cx="9999719" cy="5994164"/>
          </a:xfrm>
        </p:spPr>
      </p:pic>
    </p:spTree>
    <p:extLst>
      <p:ext uri="{BB962C8B-B14F-4D97-AF65-F5344CB8AC3E}">
        <p14:creationId xmlns:p14="http://schemas.microsoft.com/office/powerpoint/2010/main" val="117981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58371" name="Rectangle 2"/>
          <p:cNvSpPr>
            <a:spLocks noGrp="1" noRot="1" noChangeArrowheads="1"/>
          </p:cNvSpPr>
          <p:nvPr>
            <p:ph type="title"/>
          </p:nvPr>
        </p:nvSpPr>
        <p:spPr>
          <a:xfrm>
            <a:off x="838200" y="0"/>
            <a:ext cx="10515600" cy="1323191"/>
          </a:xfrm>
        </p:spPr>
        <p:txBody>
          <a:bodyPr/>
          <a:lstStyle/>
          <a:p>
            <a:pPr eaLnBrk="1" hangingPunct="1"/>
            <a:r>
              <a:rPr lang="en-US" altLang="zh-CN" sz="4000" dirty="0"/>
              <a:t>          Proposals for d* searching </a:t>
            </a:r>
          </a:p>
        </p:txBody>
      </p:sp>
      <p:sp>
        <p:nvSpPr>
          <p:cNvPr id="58372" name="Rectangle 3"/>
          <p:cNvSpPr>
            <a:spLocks noGrp="1" noRot="1" noChangeArrowheads="1"/>
          </p:cNvSpPr>
          <p:nvPr>
            <p:ph type="body" idx="1"/>
          </p:nvPr>
        </p:nvSpPr>
        <p:spPr>
          <a:xfrm>
            <a:off x="838200" y="1825625"/>
            <a:ext cx="10515600" cy="5032375"/>
          </a:xfrm>
        </p:spPr>
        <p:txBody>
          <a:bodyPr>
            <a:normAutofit/>
          </a:bodyPr>
          <a:lstStyle/>
          <a:p>
            <a:pPr eaLnBrk="1" hangingPunct="1">
              <a:lnSpc>
                <a:spcPct val="80000"/>
              </a:lnSpc>
            </a:pPr>
            <a:r>
              <a:rPr lang="en-US" altLang="zh-CN" sz="2400" dirty="0"/>
              <a:t>In 1990, LAMPF: four proposed experiments in 1990-2000</a:t>
            </a:r>
          </a:p>
          <a:p>
            <a:pPr eaLnBrk="1" hangingPunct="1">
              <a:lnSpc>
                <a:spcPct val="80000"/>
              </a:lnSpc>
              <a:buFont typeface="Wingdings" panose="05000000000000000000" pitchFamily="2" charset="2"/>
              <a:buNone/>
            </a:pPr>
            <a:r>
              <a:rPr lang="en-US" altLang="zh-CN" sz="2400" dirty="0"/>
              <a:t>    </a:t>
            </a:r>
            <a:r>
              <a:rPr lang="en-US" altLang="zh-CN" sz="2400" dirty="0">
                <a:solidFill>
                  <a:srgbClr val="FF3300"/>
                </a:solidFill>
              </a:rPr>
              <a:t>A better </a:t>
            </a:r>
            <a:r>
              <a:rPr lang="en-US" altLang="zh-CN" sz="2400" dirty="0" err="1">
                <a:solidFill>
                  <a:srgbClr val="FF3300"/>
                </a:solidFill>
              </a:rPr>
              <a:t>dibaryon</a:t>
            </a:r>
            <a:r>
              <a:rPr lang="en-US" altLang="zh-CN" sz="2400" dirty="0">
                <a:solidFill>
                  <a:srgbClr val="FF3300"/>
                </a:solidFill>
              </a:rPr>
              <a:t> than H particle</a:t>
            </a:r>
          </a:p>
          <a:p>
            <a:pPr>
              <a:lnSpc>
                <a:spcPct val="80000"/>
              </a:lnSpc>
            </a:pPr>
            <a:r>
              <a:rPr lang="en-US" altLang="zh-CN" sz="2400" dirty="0"/>
              <a:t>In 1997, TRIUMF: </a:t>
            </a:r>
            <a:r>
              <a:rPr lang="en-US" altLang="zh-CN" sz="2000" dirty="0"/>
              <a:t>Search for the \Delta - \Delta </a:t>
            </a:r>
            <a:r>
              <a:rPr lang="en-US" altLang="zh-CN" sz="2000" dirty="0" err="1"/>
              <a:t>Dibaryon</a:t>
            </a:r>
            <a:endParaRPr lang="en-US" altLang="zh-CN" sz="2400" dirty="0"/>
          </a:p>
          <a:p>
            <a:pPr eaLnBrk="1" hangingPunct="1">
              <a:lnSpc>
                <a:spcPct val="80000"/>
              </a:lnSpc>
              <a:buFont typeface="Wingdings" panose="05000000000000000000" pitchFamily="2" charset="2"/>
              <a:buNone/>
            </a:pPr>
            <a:r>
              <a:rPr lang="en-US" altLang="zh-CN" sz="2000" i="1" dirty="0"/>
              <a:t>    </a:t>
            </a:r>
            <a:r>
              <a:rPr lang="en-US" altLang="zh-CN" sz="2000" dirty="0"/>
              <a:t>S. Yen, … (TRIUMF),   T. Goldman (LANL),  C.W. Wong, … (UCLA), </a:t>
            </a:r>
          </a:p>
          <a:p>
            <a:pPr eaLnBrk="1" hangingPunct="1">
              <a:lnSpc>
                <a:spcPct val="80000"/>
              </a:lnSpc>
              <a:buFont typeface="Wingdings" panose="05000000000000000000" pitchFamily="2" charset="2"/>
              <a:buNone/>
            </a:pPr>
            <a:r>
              <a:rPr lang="en-US" altLang="zh-CN" sz="2000" dirty="0"/>
              <a:t>    T.E. Drake, … (</a:t>
            </a:r>
            <a:r>
              <a:rPr lang="en-US" altLang="zh-CN" sz="2000" dirty="0" err="1"/>
              <a:t>U.Toronto</a:t>
            </a:r>
            <a:r>
              <a:rPr lang="en-US" altLang="zh-CN" sz="2000" dirty="0"/>
              <a:t>),  F. Wang, … (Nanjing U.),  </a:t>
            </a:r>
          </a:p>
          <a:p>
            <a:pPr eaLnBrk="1" hangingPunct="1">
              <a:lnSpc>
                <a:spcPct val="80000"/>
              </a:lnSpc>
              <a:buFont typeface="Wingdings" panose="05000000000000000000" pitchFamily="2" charset="2"/>
              <a:buNone/>
            </a:pPr>
            <a:r>
              <a:rPr lang="en-US" altLang="zh-CN" sz="2000" dirty="0"/>
              <a:t>    Y. Ye, … (Peking U.), </a:t>
            </a:r>
          </a:p>
          <a:p>
            <a:pPr eaLnBrk="1" hangingPunct="1">
              <a:lnSpc>
                <a:spcPct val="80000"/>
              </a:lnSpc>
              <a:buFont typeface="Wingdings" panose="05000000000000000000" pitchFamily="2" charset="2"/>
              <a:buNone/>
            </a:pPr>
            <a:r>
              <a:rPr lang="en-US" altLang="zh-CN" sz="2000" dirty="0"/>
              <a:t>    W.R. Falk (</a:t>
            </a:r>
            <a:r>
              <a:rPr lang="en-US" altLang="zh-CN" sz="2000" dirty="0" err="1"/>
              <a:t>U.Manitoba</a:t>
            </a:r>
            <a:r>
              <a:rPr lang="en-US" altLang="zh-CN" sz="2000" dirty="0"/>
              <a:t>),   C. </a:t>
            </a:r>
            <a:r>
              <a:rPr lang="en-US" altLang="zh-CN" sz="2000" dirty="0" err="1"/>
              <a:t>Rangacharyulu</a:t>
            </a:r>
            <a:r>
              <a:rPr lang="en-US" altLang="zh-CN" sz="2000" dirty="0"/>
              <a:t> (</a:t>
            </a:r>
            <a:r>
              <a:rPr lang="en-US" altLang="zh-CN" sz="2000" dirty="0" err="1"/>
              <a:t>U.Saskatchewan</a:t>
            </a:r>
            <a:r>
              <a:rPr lang="en-US" altLang="zh-CN" sz="2000" dirty="0"/>
              <a:t>), </a:t>
            </a:r>
          </a:p>
          <a:p>
            <a:pPr eaLnBrk="1" hangingPunct="1">
              <a:lnSpc>
                <a:spcPct val="80000"/>
              </a:lnSpc>
              <a:buFont typeface="Wingdings" panose="05000000000000000000" pitchFamily="2" charset="2"/>
              <a:buNone/>
            </a:pPr>
            <a:r>
              <a:rPr lang="en-US" altLang="zh-CN" sz="2000" dirty="0"/>
              <a:t>    E.G. Auld, … (UBC),  G.V. </a:t>
            </a:r>
            <a:r>
              <a:rPr lang="en-US" altLang="zh-CN" sz="2000" dirty="0" err="1"/>
              <a:t>O'Rielly</a:t>
            </a:r>
            <a:r>
              <a:rPr lang="en-US" altLang="zh-CN" sz="2000" dirty="0"/>
              <a:t>, … (UNBC), </a:t>
            </a:r>
          </a:p>
          <a:p>
            <a:pPr eaLnBrk="1" hangingPunct="1">
              <a:lnSpc>
                <a:spcPct val="80000"/>
              </a:lnSpc>
              <a:buFont typeface="Wingdings" panose="05000000000000000000" pitchFamily="2" charset="2"/>
              <a:buNone/>
            </a:pPr>
            <a:r>
              <a:rPr lang="en-US" altLang="zh-CN" sz="2000" dirty="0"/>
              <a:t>    T.G. Walton (Cariboo U. College),  A.K. </a:t>
            </a:r>
            <a:r>
              <a:rPr lang="en-US" altLang="zh-CN" sz="2000" dirty="0" err="1"/>
              <a:t>Opper</a:t>
            </a:r>
            <a:r>
              <a:rPr lang="en-US" altLang="zh-CN" sz="2000" dirty="0"/>
              <a:t> (Ohio U.), </a:t>
            </a:r>
          </a:p>
          <a:p>
            <a:pPr eaLnBrk="1" hangingPunct="1">
              <a:lnSpc>
                <a:spcPct val="80000"/>
              </a:lnSpc>
              <a:buFont typeface="Wingdings" panose="05000000000000000000" pitchFamily="2" charset="2"/>
              <a:buNone/>
            </a:pPr>
            <a:r>
              <a:rPr lang="en-US" altLang="zh-CN" sz="2000" dirty="0"/>
              <a:t>    R.D. Bent (Indiana U.),  I.I. </a:t>
            </a:r>
            <a:r>
              <a:rPr lang="en-US" altLang="zh-CN" sz="2000" dirty="0" err="1"/>
              <a:t>Strakovsky</a:t>
            </a:r>
            <a:r>
              <a:rPr lang="en-US" altLang="zh-CN" sz="2000" dirty="0"/>
              <a:t> (Virginia Tech), </a:t>
            </a:r>
          </a:p>
          <a:p>
            <a:pPr eaLnBrk="1" hangingPunct="1">
              <a:lnSpc>
                <a:spcPct val="80000"/>
              </a:lnSpc>
              <a:buFont typeface="Wingdings" panose="05000000000000000000" pitchFamily="2" charset="2"/>
              <a:buNone/>
            </a:pPr>
            <a:r>
              <a:rPr lang="en-US" altLang="zh-CN" sz="2000" dirty="0"/>
              <a:t>    D. </a:t>
            </a:r>
            <a:r>
              <a:rPr lang="en-US" altLang="zh-CN" sz="2000" dirty="0" err="1"/>
              <a:t>Frekers</a:t>
            </a:r>
            <a:r>
              <a:rPr lang="en-US" altLang="zh-CN" sz="2000" dirty="0"/>
              <a:t>, M. </a:t>
            </a:r>
            <a:r>
              <a:rPr lang="en-US" altLang="zh-CN" sz="2000" dirty="0" err="1"/>
              <a:t>Hartig</a:t>
            </a:r>
            <a:r>
              <a:rPr lang="en-US" altLang="zh-CN" sz="2000" dirty="0"/>
              <a:t> (Muenster U.)</a:t>
            </a:r>
          </a:p>
        </p:txBody>
      </p:sp>
      <p:pic>
        <p:nvPicPr>
          <p:cNvPr id="583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53" y="3076687"/>
            <a:ext cx="9829800" cy="33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49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rrowheads="1"/>
          </p:cNvSpPr>
          <p:nvPr>
            <p:ph type="title"/>
          </p:nvPr>
        </p:nvSpPr>
        <p:spPr/>
        <p:txBody>
          <a:bodyPr/>
          <a:lstStyle/>
          <a:p>
            <a:pPr eaLnBrk="1" hangingPunct="1"/>
            <a:r>
              <a:rPr lang="en-US" altLang="zh-CN" sz="3200"/>
              <a:t>Other dibaryons in QDCSM</a:t>
            </a:r>
          </a:p>
        </p:txBody>
      </p:sp>
      <p:sp>
        <p:nvSpPr>
          <p:cNvPr id="59396" name="Rectangle 3"/>
          <p:cNvSpPr>
            <a:spLocks noGrp="1" noRot="1" noChangeArrowheads="1"/>
          </p:cNvSpPr>
          <p:nvPr>
            <p:ph type="body" idx="1"/>
          </p:nvPr>
        </p:nvSpPr>
        <p:spPr/>
        <p:txBody>
          <a:bodyPr/>
          <a:lstStyle/>
          <a:p>
            <a:pPr eaLnBrk="1" hangingPunct="1"/>
            <a:r>
              <a:rPr lang="en-US" altLang="zh-CN" sz="2400" dirty="0"/>
              <a:t>D</a:t>
            </a:r>
            <a:r>
              <a:rPr lang="en-US" altLang="zh-CN" sz="2400" baseline="-25000" dirty="0"/>
              <a:t>12</a:t>
            </a:r>
            <a:r>
              <a:rPr lang="en-US" altLang="zh-CN" sz="2400" dirty="0"/>
              <a:t> (IJ</a:t>
            </a:r>
            <a:r>
              <a:rPr lang="en-US" altLang="zh-CN" sz="2400" baseline="30000" dirty="0"/>
              <a:t>P</a:t>
            </a:r>
            <a:r>
              <a:rPr lang="en-US" altLang="zh-CN" sz="2400" dirty="0"/>
              <a:t>=12</a:t>
            </a:r>
            <a:r>
              <a:rPr lang="en-US" altLang="zh-CN" sz="2400" baseline="30000" dirty="0"/>
              <a:t>+</a:t>
            </a:r>
            <a:r>
              <a:rPr lang="en-US" altLang="zh-CN" sz="2400" dirty="0"/>
              <a:t>):            M=2168 MeV, </a:t>
            </a:r>
            <a:r>
              <a:rPr lang="el-GR" altLang="zh-CN" sz="2400" dirty="0">
                <a:cs typeface="Arial" panose="020B0604020202020204" pitchFamily="34" charset="0"/>
              </a:rPr>
              <a:t>Γ</a:t>
            </a:r>
            <a:r>
              <a:rPr lang="en-US" altLang="zh-CN" sz="2400" dirty="0">
                <a:cs typeface="Arial" panose="020B0604020202020204" pitchFamily="34" charset="0"/>
              </a:rPr>
              <a:t>=121 MeV </a:t>
            </a:r>
          </a:p>
          <a:p>
            <a:pPr eaLnBrk="1" hangingPunct="1">
              <a:buFont typeface="Wingdings" panose="05000000000000000000" pitchFamily="2" charset="2"/>
              <a:buNone/>
            </a:pPr>
            <a:r>
              <a:rPr lang="en-US" altLang="zh-CN" sz="2400" dirty="0">
                <a:cs typeface="Arial" panose="020B0604020202020204" pitchFamily="34" charset="0"/>
              </a:rPr>
              <a:t>    Experimental signal:</a:t>
            </a:r>
            <a:r>
              <a:rPr lang="en-US" altLang="zh-CN" sz="2400" dirty="0"/>
              <a:t> M=2148 MeV, </a:t>
            </a:r>
            <a:r>
              <a:rPr lang="el-GR" altLang="zh-CN" sz="2400" dirty="0">
                <a:cs typeface="Arial" panose="020B0604020202020204" pitchFamily="34" charset="0"/>
              </a:rPr>
              <a:t>Γ</a:t>
            </a:r>
            <a:r>
              <a:rPr lang="en-US" altLang="zh-CN" sz="2400" dirty="0">
                <a:cs typeface="Arial" panose="020B0604020202020204" pitchFamily="34" charset="0"/>
              </a:rPr>
              <a:t>=118 MeV</a:t>
            </a:r>
          </a:p>
          <a:p>
            <a:pPr eaLnBrk="1" hangingPunct="1">
              <a:buFont typeface="Wingdings" panose="05000000000000000000" pitchFamily="2" charset="2"/>
              <a:buNone/>
            </a:pPr>
            <a:endParaRPr lang="en-US" altLang="zh-CN" sz="2400" dirty="0">
              <a:cs typeface="Arial" panose="020B0604020202020204" pitchFamily="34" charset="0"/>
            </a:endParaRPr>
          </a:p>
          <a:p>
            <a:pPr eaLnBrk="1" hangingPunct="1"/>
            <a:r>
              <a:rPr lang="en-US" altLang="zh-CN" sz="2400" dirty="0">
                <a:cs typeface="Arial" panose="020B0604020202020204" pitchFamily="34" charset="0"/>
              </a:rPr>
              <a:t>N</a:t>
            </a:r>
            <a:r>
              <a:rPr lang="el-GR" altLang="zh-CN" sz="2400" dirty="0">
                <a:cs typeface="Arial" panose="020B0604020202020204" pitchFamily="34" charset="0"/>
              </a:rPr>
              <a:t>Ω</a:t>
            </a:r>
            <a:r>
              <a:rPr lang="en-US" altLang="zh-CN" sz="2400" dirty="0"/>
              <a:t>(IJ</a:t>
            </a:r>
            <a:r>
              <a:rPr lang="en-US" altLang="zh-CN" sz="2400" baseline="30000" dirty="0"/>
              <a:t>P</a:t>
            </a:r>
            <a:r>
              <a:rPr lang="en-US" altLang="zh-CN" sz="2400" dirty="0"/>
              <a:t>=1/2 2</a:t>
            </a:r>
            <a:r>
              <a:rPr lang="en-US" altLang="zh-CN" sz="2400" baseline="30000" dirty="0"/>
              <a:t>+</a:t>
            </a:r>
            <a:r>
              <a:rPr lang="en-US" altLang="zh-CN" sz="2400" dirty="0"/>
              <a:t>):        M=2549--2566 MeV, </a:t>
            </a:r>
            <a:r>
              <a:rPr lang="el-GR" altLang="zh-CN" sz="2400" dirty="0">
                <a:cs typeface="Arial" panose="020B0604020202020204" pitchFamily="34" charset="0"/>
              </a:rPr>
              <a:t>Γ</a:t>
            </a:r>
            <a:r>
              <a:rPr lang="en-US" altLang="zh-CN" sz="2400" dirty="0">
                <a:cs typeface="Arial" panose="020B0604020202020204" pitchFamily="34" charset="0"/>
              </a:rPr>
              <a:t>&lt; 1 MeV </a:t>
            </a:r>
          </a:p>
          <a:p>
            <a:pPr eaLnBrk="1" hangingPunct="1"/>
            <a:endParaRPr lang="en-US" altLang="zh-CN" sz="2400" dirty="0">
              <a:cs typeface="Arial" panose="020B0604020202020204" pitchFamily="34" charset="0"/>
            </a:endParaRPr>
          </a:p>
          <a:p>
            <a:pPr eaLnBrk="1" hangingPunct="1"/>
            <a:r>
              <a:rPr lang="el-GR" altLang="zh-CN" sz="2400" dirty="0">
                <a:cs typeface="Arial" panose="020B0604020202020204" pitchFamily="34" charset="0"/>
              </a:rPr>
              <a:t>ΩΩ</a:t>
            </a:r>
            <a:r>
              <a:rPr lang="en-US" altLang="zh-CN" sz="2400" dirty="0"/>
              <a:t>(IJ</a:t>
            </a:r>
            <a:r>
              <a:rPr lang="en-US" altLang="zh-CN" sz="2400" baseline="30000" dirty="0"/>
              <a:t>P</a:t>
            </a:r>
            <a:r>
              <a:rPr lang="en-US" altLang="zh-CN" sz="2400" dirty="0"/>
              <a:t>=00</a:t>
            </a:r>
            <a:r>
              <a:rPr lang="en-US" altLang="zh-CN" sz="2400" baseline="30000" dirty="0"/>
              <a:t>+</a:t>
            </a:r>
            <a:r>
              <a:rPr lang="en-US" altLang="zh-CN" sz="2400" dirty="0"/>
              <a:t>):           M ~ 3300 MeV</a:t>
            </a:r>
            <a:r>
              <a:rPr lang="en-US" altLang="zh-CN" sz="2400" dirty="0">
                <a:cs typeface="Arial" panose="020B0604020202020204" pitchFamily="34" charset="0"/>
              </a:rPr>
              <a:t> </a:t>
            </a:r>
          </a:p>
          <a:p>
            <a:pPr eaLnBrk="1" hangingPunct="1"/>
            <a:endParaRPr lang="en-US" altLang="zh-CN" sz="2400" dirty="0">
              <a:cs typeface="Arial" panose="020B0604020202020204" pitchFamily="34" charset="0"/>
            </a:endParaRPr>
          </a:p>
          <a:p>
            <a:pPr eaLnBrk="1" hangingPunct="1"/>
            <a:endParaRPr lang="el-GR" altLang="zh-CN" sz="2400" dirty="0">
              <a:cs typeface="Arial" panose="020B0604020202020204" pitchFamily="34" charset="0"/>
            </a:endParaRPr>
          </a:p>
        </p:txBody>
      </p:sp>
    </p:spTree>
    <p:extLst>
      <p:ext uri="{BB962C8B-B14F-4D97-AF65-F5344CB8AC3E}">
        <p14:creationId xmlns:p14="http://schemas.microsoft.com/office/powerpoint/2010/main" val="181823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7171" name="Rectangle 2"/>
          <p:cNvSpPr>
            <a:spLocks noGrp="1" noRot="1" noChangeArrowheads="1"/>
          </p:cNvSpPr>
          <p:nvPr>
            <p:ph type="title"/>
          </p:nvPr>
        </p:nvSpPr>
        <p:spPr>
          <a:xfrm>
            <a:off x="580913" y="0"/>
            <a:ext cx="10273553" cy="989704"/>
          </a:xfrm>
        </p:spPr>
        <p:txBody>
          <a:bodyPr/>
          <a:lstStyle/>
          <a:p>
            <a:pPr eaLnBrk="1" hangingPunct="1"/>
            <a:r>
              <a:rPr lang="en-US" altLang="zh-CN" sz="3600" dirty="0"/>
              <a:t>     Discover of d*: WASA-at-COSY measurements</a:t>
            </a:r>
          </a:p>
        </p:txBody>
      </p:sp>
      <p:sp>
        <p:nvSpPr>
          <p:cNvPr id="7172" name="Rectangle 3"/>
          <p:cNvSpPr>
            <a:spLocks noGrp="1" noRot="1" noChangeArrowheads="1"/>
          </p:cNvSpPr>
          <p:nvPr>
            <p:ph type="body" idx="1"/>
          </p:nvPr>
        </p:nvSpPr>
        <p:spPr>
          <a:xfrm>
            <a:off x="1919288" y="1628775"/>
            <a:ext cx="8540750" cy="4846638"/>
          </a:xfrm>
        </p:spPr>
        <p:txBody>
          <a:bodyPr/>
          <a:lstStyle/>
          <a:p>
            <a:pPr eaLnBrk="1" hangingPunct="1">
              <a:buFont typeface="Wingdings" panose="05000000000000000000" pitchFamily="2" charset="2"/>
              <a:buNone/>
            </a:pPr>
            <a:r>
              <a:rPr lang="en-US" altLang="zh-CN"/>
              <a:t> </a:t>
            </a:r>
          </a:p>
        </p:txBody>
      </p:sp>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228" y="1077119"/>
            <a:ext cx="7906871"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41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additive="base">
                                        <p:cTn id="7" dur="500" fill="hold"/>
                                        <p:tgtEl>
                                          <p:spTgt spid="150532"/>
                                        </p:tgtEl>
                                        <p:attrNameLst>
                                          <p:attrName>ppt_x</p:attrName>
                                        </p:attrNameLst>
                                      </p:cBhvr>
                                      <p:tavLst>
                                        <p:tav tm="0">
                                          <p:val>
                                            <p:strVal val="0-#ppt_w/2"/>
                                          </p:val>
                                        </p:tav>
                                        <p:tav tm="100000">
                                          <p:val>
                                            <p:strVal val="#ppt_x"/>
                                          </p:val>
                                        </p:tav>
                                      </p:tavLst>
                                    </p:anim>
                                    <p:anim calcmode="lin" valueType="num">
                                      <p:cBhvr additive="base">
                                        <p:cTn id="8" dur="500" fill="hold"/>
                                        <p:tgtEl>
                                          <p:spTgt spid="150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838200" y="75305"/>
            <a:ext cx="10515600" cy="451820"/>
          </a:xfrm>
        </p:spPr>
        <p:txBody>
          <a:bodyPr>
            <a:normAutofit fontScale="90000"/>
          </a:bodyPr>
          <a:lstStyle/>
          <a:p>
            <a:endParaRPr lang="zh-CN" altLang="en-US" dirty="0"/>
          </a:p>
        </p:txBody>
      </p:sp>
      <p:sp>
        <p:nvSpPr>
          <p:cNvPr id="8195" name="内容占位符 2"/>
          <p:cNvSpPr>
            <a:spLocks noGrp="1"/>
          </p:cNvSpPr>
          <p:nvPr>
            <p:ph idx="1"/>
          </p:nvPr>
        </p:nvSpPr>
        <p:spPr/>
        <p:txBody>
          <a:bodyPr/>
          <a:lstStyle/>
          <a:p>
            <a:endParaRPr lang="zh-CN" altLang="en-US" dirty="0"/>
          </a:p>
        </p:txBody>
      </p:sp>
      <p:sp>
        <p:nvSpPr>
          <p:cNvPr id="8196" name="页脚占位符 3"/>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88678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66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838200" y="0"/>
            <a:ext cx="10515600" cy="1463040"/>
          </a:xfrm>
        </p:spPr>
        <p:txBody>
          <a:bodyPr/>
          <a:lstStyle/>
          <a:p>
            <a:r>
              <a:rPr lang="en-US" altLang="zh-CN" sz="2800" dirty="0"/>
              <a:t>                                      </a:t>
            </a:r>
            <a:r>
              <a:rPr lang="en-US" altLang="zh-CN" sz="4000" dirty="0"/>
              <a:t>I. Introduction</a:t>
            </a:r>
            <a:br>
              <a:rPr lang="en-US" altLang="zh-CN" sz="4000" dirty="0"/>
            </a:br>
            <a:r>
              <a:rPr lang="en-US" altLang="zh-CN" sz="4000" dirty="0"/>
              <a:t>             </a:t>
            </a:r>
            <a:r>
              <a:rPr lang="en-US" altLang="zh-CN" sz="2800" dirty="0"/>
              <a:t>Similarity of  nuclear force and molecular </a:t>
            </a:r>
            <a:r>
              <a:rPr lang="en-US" altLang="zh-CN" sz="2800" dirty="0" err="1"/>
              <a:t>frce</a:t>
            </a:r>
            <a:endParaRPr lang="en-US" altLang="zh-CN" sz="2800" dirty="0"/>
          </a:p>
        </p:txBody>
      </p:sp>
      <p:sp>
        <p:nvSpPr>
          <p:cNvPr id="217091" name="Rectangle 3"/>
          <p:cNvSpPr>
            <a:spLocks noGrp="1" noRot="1" noChangeArrowheads="1"/>
          </p:cNvSpPr>
          <p:nvPr>
            <p:ph type="body" idx="1"/>
          </p:nvPr>
        </p:nvSpPr>
        <p:spPr/>
        <p:txBody>
          <a:bodyPr/>
          <a:lstStyle/>
          <a:p>
            <a:pPr marL="0" indent="0">
              <a:buNone/>
            </a:pPr>
            <a:r>
              <a:rPr lang="en-US" altLang="zh-CN" dirty="0"/>
              <a:t>                                              Similarity</a:t>
            </a:r>
          </a:p>
          <a:p>
            <a:pPr>
              <a:buFont typeface="Wingdings" panose="05000000000000000000" pitchFamily="2" charset="2"/>
              <a:buNone/>
            </a:pPr>
            <a:r>
              <a:rPr lang="en-US" altLang="zh-CN" sz="2400" dirty="0"/>
              <a:t>                     electron percolation                      quark delocalization</a:t>
            </a:r>
          </a:p>
        </p:txBody>
      </p:sp>
      <p:pic>
        <p:nvPicPr>
          <p:cNvPr id="217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781300"/>
            <a:ext cx="38163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170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781300"/>
            <a:ext cx="4932362" cy="329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5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9219" name="Rectangle 2"/>
          <p:cNvSpPr>
            <a:spLocks noGrp="1" noRot="1" noChangeArrowheads="1"/>
          </p:cNvSpPr>
          <p:nvPr>
            <p:ph type="title"/>
          </p:nvPr>
        </p:nvSpPr>
        <p:spPr/>
        <p:txBody>
          <a:bodyPr/>
          <a:lstStyle/>
          <a:p>
            <a:pPr eaLnBrk="1" hangingPunct="1"/>
            <a:r>
              <a:rPr lang="en-US" altLang="zh-CN"/>
              <a:t> </a:t>
            </a:r>
          </a:p>
        </p:txBody>
      </p:sp>
      <p:sp>
        <p:nvSpPr>
          <p:cNvPr id="9220" name="Rectangle 3"/>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a:t>
            </a:r>
          </a:p>
        </p:txBody>
      </p:sp>
      <p:pic>
        <p:nvPicPr>
          <p:cNvPr id="92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9" y="166689"/>
            <a:ext cx="62960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617" y="1"/>
            <a:ext cx="8509298"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50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additive="base">
                                        <p:cTn id="7" dur="500" fill="hold"/>
                                        <p:tgtEl>
                                          <p:spTgt spid="157701"/>
                                        </p:tgtEl>
                                        <p:attrNameLst>
                                          <p:attrName>ppt_x</p:attrName>
                                        </p:attrNameLst>
                                      </p:cBhvr>
                                      <p:tavLst>
                                        <p:tav tm="0">
                                          <p:val>
                                            <p:strVal val="#ppt_x"/>
                                          </p:val>
                                        </p:tav>
                                        <p:tav tm="100000">
                                          <p:val>
                                            <p:strVal val="#ppt_x"/>
                                          </p:val>
                                        </p:tav>
                                      </p:tavLst>
                                    </p:anim>
                                    <p:anim calcmode="lin" valueType="num">
                                      <p:cBhvr additive="base">
                                        <p:cTn id="8" dur="500" fill="hold"/>
                                        <p:tgtEl>
                                          <p:spTgt spid="157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rrowheads="1"/>
          </p:cNvSpPr>
          <p:nvPr>
            <p:ph type="title"/>
          </p:nvPr>
        </p:nvSpPr>
        <p:spPr/>
        <p:txBody>
          <a:bodyPr/>
          <a:lstStyle/>
          <a:p>
            <a:pPr eaLnBrk="1" hangingPunct="1"/>
            <a:r>
              <a:rPr lang="en-US" altLang="zh-CN"/>
              <a:t> </a:t>
            </a:r>
          </a:p>
        </p:txBody>
      </p:sp>
      <p:sp>
        <p:nvSpPr>
          <p:cNvPr id="10244" name="Rectangle 3"/>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a:t>
            </a: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108"/>
            <a:ext cx="630398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587" y="427309"/>
            <a:ext cx="5583219"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2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diamond(in)">
                                      <p:cBhvr>
                                        <p:cTn id="7" dur="10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页脚占位符 4"/>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sp>
        <p:nvSpPr>
          <p:cNvPr id="11267" name="Rectangle 2"/>
          <p:cNvSpPr>
            <a:spLocks noGrp="1" noRot="1" noChangeArrowheads="1"/>
          </p:cNvSpPr>
          <p:nvPr>
            <p:ph type="title"/>
          </p:nvPr>
        </p:nvSpPr>
        <p:spPr/>
        <p:txBody>
          <a:bodyPr/>
          <a:lstStyle/>
          <a:p>
            <a:pPr eaLnBrk="1" hangingPunct="1"/>
            <a:r>
              <a:rPr lang="en-US" altLang="zh-CN"/>
              <a:t> </a:t>
            </a:r>
          </a:p>
        </p:txBody>
      </p:sp>
      <p:sp>
        <p:nvSpPr>
          <p:cNvPr id="11268" name="Rectangle 3"/>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741" y="0"/>
            <a:ext cx="83264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361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endParaRPr lang="zh-CN" altLang="en-US"/>
          </a:p>
        </p:txBody>
      </p:sp>
      <p:sp>
        <p:nvSpPr>
          <p:cNvPr id="12291" name="内容占位符 2"/>
          <p:cNvSpPr>
            <a:spLocks noGrp="1"/>
          </p:cNvSpPr>
          <p:nvPr>
            <p:ph idx="1"/>
          </p:nvPr>
        </p:nvSpPr>
        <p:spPr/>
        <p:txBody>
          <a:bodyPr/>
          <a:lstStyle/>
          <a:p>
            <a:endParaRPr lang="zh-CN" altLang="en-US"/>
          </a:p>
        </p:txBody>
      </p:sp>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311" y="365126"/>
            <a:ext cx="10004611" cy="64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16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rrowheads="1"/>
          </p:cNvSpPr>
          <p:nvPr>
            <p:ph type="title"/>
          </p:nvPr>
        </p:nvSpPr>
        <p:spPr/>
        <p:txBody>
          <a:bodyPr/>
          <a:lstStyle/>
          <a:p>
            <a:pPr eaLnBrk="1" hangingPunct="1"/>
            <a:r>
              <a:rPr lang="en-US" altLang="zh-CN"/>
              <a:t> </a:t>
            </a:r>
          </a:p>
        </p:txBody>
      </p:sp>
      <p:sp>
        <p:nvSpPr>
          <p:cNvPr id="13316" name="Rectangle 5"/>
          <p:cNvSpPr>
            <a:spLocks noGrp="1" noRot="1" noChangeArrowheads="1"/>
          </p:cNvSpPr>
          <p:nvPr>
            <p:ph type="body" idx="1"/>
          </p:nvPr>
        </p:nvSpPr>
        <p:spPr/>
        <p:txBody>
          <a:bodyPr/>
          <a:lstStyle/>
          <a:p>
            <a:pPr eaLnBrk="1" hangingPunct="1">
              <a:buFont typeface="Wingdings" panose="05000000000000000000" pitchFamily="2" charset="2"/>
              <a:buNone/>
            </a:pPr>
            <a:r>
              <a:rPr lang="en-US" altLang="zh-CN"/>
              <a:t> </a:t>
            </a: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244476"/>
            <a:ext cx="6767513"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
            <a:ext cx="1219200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557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box(in)">
                                      <p:cBhvr>
                                        <p:cTn id="7" dur="500"/>
                                        <p:tgtEl>
                                          <p:spTgt spid="14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838200" y="0"/>
            <a:ext cx="10515600" cy="346879"/>
          </a:xfrm>
        </p:spPr>
        <p:txBody>
          <a:bodyPr>
            <a:normAutofit fontScale="90000"/>
          </a:bodyPr>
          <a:lstStyle/>
          <a:p>
            <a:endParaRPr lang="zh-CN" altLang="en-US" dirty="0"/>
          </a:p>
        </p:txBody>
      </p:sp>
      <p:sp>
        <p:nvSpPr>
          <p:cNvPr id="14339" name="页脚占位符 3"/>
          <p:cNvSpPr>
            <a:spLocks noGrp="1"/>
          </p:cNvSpPr>
          <p:nvPr>
            <p:ph type="ftr" sz="quarter" idx="11"/>
          </p:nvPr>
        </p:nvSpPr>
        <p:spPr>
          <a:noFill/>
        </p:spPr>
        <p:txBody>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US" altLang="zh-CN" sz="1400"/>
              <a:t>强子物理和奇特态理论物理高级研讨班, 日照, 2014.7</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0"/>
            <a:ext cx="4681538"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12141"/>
            <a:ext cx="5809128" cy="374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27800" y="3151991"/>
            <a:ext cx="5553038" cy="3706009"/>
          </a:xfrm>
          <a:noFill/>
        </p:spPr>
      </p:pic>
    </p:spTree>
    <p:extLst>
      <p:ext uri="{BB962C8B-B14F-4D97-AF65-F5344CB8AC3E}">
        <p14:creationId xmlns:p14="http://schemas.microsoft.com/office/powerpoint/2010/main" val="2981801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86062"/>
            <a:ext cx="10515600" cy="1054250"/>
          </a:xfrm>
        </p:spPr>
        <p:txBody>
          <a:bodyPr/>
          <a:lstStyle/>
          <a:p>
            <a:r>
              <a:rPr lang="en-US" altLang="zh-CN" dirty="0"/>
              <a:t>                       III. Conclusion</a:t>
            </a:r>
            <a:endParaRPr lang="zh-CN" altLang="en-US" dirty="0"/>
          </a:p>
        </p:txBody>
      </p:sp>
      <p:sp>
        <p:nvSpPr>
          <p:cNvPr id="3" name="内容占位符 2"/>
          <p:cNvSpPr>
            <a:spLocks noGrp="1"/>
          </p:cNvSpPr>
          <p:nvPr>
            <p:ph idx="1"/>
          </p:nvPr>
        </p:nvSpPr>
        <p:spPr>
          <a:xfrm>
            <a:off x="43031" y="1355464"/>
            <a:ext cx="12148969" cy="5502536"/>
          </a:xfrm>
        </p:spPr>
        <p:txBody>
          <a:bodyPr>
            <a:normAutofit/>
          </a:bodyPr>
          <a:lstStyle/>
          <a:p>
            <a:r>
              <a:rPr lang="en-US" altLang="zh-CN" dirty="0"/>
              <a:t>NN interaction can not be solely due to meson exchange, nucleon structure must play role.</a:t>
            </a:r>
          </a:p>
          <a:p>
            <a:r>
              <a:rPr lang="en-US" altLang="zh-CN" dirty="0"/>
              <a:t>Chiral perturbation hides the nucleon structure in the phenomenological contact terms.</a:t>
            </a:r>
          </a:p>
          <a:p>
            <a:r>
              <a:rPr lang="en-US" altLang="zh-CN" dirty="0"/>
              <a:t>Chiral perturbation and chiral quark model both describe the NN interaction well but have not explained the characteristic property of NN interaction-similar to the molecular force.</a:t>
            </a:r>
          </a:p>
          <a:p>
            <a:r>
              <a:rPr lang="en-US" altLang="zh-CN" dirty="0"/>
              <a:t>Quark delocalization and hidden color channel coupling model not only describes the NN scattering phase shifts and deuteron properties as well as meson exchange approaches but also explains the similarity of nuclear and</a:t>
            </a:r>
            <a:r>
              <a:rPr lang="zh-CN" altLang="en-US" dirty="0"/>
              <a:t> </a:t>
            </a:r>
            <a:r>
              <a:rPr lang="en-US" altLang="zh-CN" dirty="0"/>
              <a:t>molecular force, moreover it predicts that the IJP=03+ d* </a:t>
            </a:r>
            <a:r>
              <a:rPr lang="en-US" altLang="zh-CN" dirty="0" err="1"/>
              <a:t>dibaryon</a:t>
            </a:r>
            <a:r>
              <a:rPr lang="en-US" altLang="zh-CN" dirty="0"/>
              <a:t> is inevitable. This prediction has been confirmed by comprehensive WASA-at-COSY collaboration measurements, especially the polarized np scattering.</a:t>
            </a:r>
            <a:endParaRPr lang="zh-CN" altLang="en-US" dirty="0"/>
          </a:p>
        </p:txBody>
      </p:sp>
    </p:spTree>
    <p:extLst>
      <p:ext uri="{BB962C8B-B14F-4D97-AF65-F5344CB8AC3E}">
        <p14:creationId xmlns:p14="http://schemas.microsoft.com/office/powerpoint/2010/main" val="114802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1387736"/>
            <a:ext cx="12192001" cy="5470264"/>
          </a:xfrm>
        </p:spPr>
        <p:txBody>
          <a:bodyPr>
            <a:normAutofit fontScale="92500" lnSpcReduction="20000"/>
          </a:bodyPr>
          <a:lstStyle/>
          <a:p>
            <a:r>
              <a:rPr lang="en-US" altLang="zh-CN" sz="3600" dirty="0" err="1"/>
              <a:t>Critiscism</a:t>
            </a:r>
            <a:r>
              <a:rPr lang="en-US" altLang="zh-CN" sz="3600" dirty="0"/>
              <a:t> from P.W. Anderson:</a:t>
            </a:r>
          </a:p>
          <a:p>
            <a:pPr marL="0" indent="0">
              <a:buNone/>
            </a:pPr>
            <a:r>
              <a:rPr lang="en-US" altLang="zh-CN" sz="3000" dirty="0"/>
              <a:t>   Meson exchange model ignores nucleon internal structure, nuclear force can not be solely due to meson exchange.</a:t>
            </a:r>
          </a:p>
          <a:p>
            <a:pPr marL="0" indent="0">
              <a:buNone/>
            </a:pPr>
            <a:r>
              <a:rPr lang="en-US" altLang="zh-CN" sz="2400" dirty="0"/>
              <a:t>   Phys. Today, 53</a:t>
            </a:r>
            <a:r>
              <a:rPr lang="zh-CN" altLang="en-US" sz="2400" dirty="0"/>
              <a:t>（</a:t>
            </a:r>
            <a:r>
              <a:rPr lang="en-US" altLang="zh-CN" sz="2400" dirty="0"/>
              <a:t>2</a:t>
            </a:r>
            <a:r>
              <a:rPr lang="zh-CN" altLang="en-US" sz="2400" dirty="0"/>
              <a:t>），</a:t>
            </a:r>
            <a:r>
              <a:rPr lang="en-US" altLang="zh-CN" sz="2400" dirty="0"/>
              <a:t>11</a:t>
            </a:r>
            <a:r>
              <a:rPr lang="zh-CN" altLang="en-US" sz="2400" dirty="0"/>
              <a:t>（</a:t>
            </a:r>
            <a:r>
              <a:rPr lang="en-US" altLang="zh-CN" sz="2400" dirty="0"/>
              <a:t>2000</a:t>
            </a:r>
            <a:r>
              <a:rPr lang="zh-CN" altLang="en-US" sz="2400" dirty="0"/>
              <a:t>）</a:t>
            </a:r>
            <a:r>
              <a:rPr lang="en-US" altLang="zh-CN" sz="2400" dirty="0"/>
              <a:t>14</a:t>
            </a:r>
            <a:r>
              <a:rPr lang="zh-CN" altLang="en-US" sz="2400" dirty="0"/>
              <a:t>，</a:t>
            </a:r>
            <a:r>
              <a:rPr lang="en-US" altLang="zh-CN" sz="2400" dirty="0"/>
              <a:t>http://dx.doi.org/10.1063/1.882955</a:t>
            </a:r>
            <a:endParaRPr lang="en-US" altLang="zh-CN" dirty="0"/>
          </a:p>
          <a:p>
            <a:r>
              <a:rPr lang="en-US" altLang="zh-CN" sz="3600" dirty="0"/>
              <a:t>CPEP statement(2003):</a:t>
            </a:r>
          </a:p>
          <a:p>
            <a:pPr marL="0" indent="0">
              <a:buNone/>
            </a:pPr>
            <a:r>
              <a:rPr lang="en-US" altLang="zh-CN" sz="3600" dirty="0"/>
              <a:t> </a:t>
            </a:r>
            <a:r>
              <a:rPr lang="en-US" altLang="zh-CN" sz="3000" dirty="0"/>
              <a:t>The binding force to bind the nucleon into nucleus is a residual interaction, which is due to the color interaction between the color quark within the colorless nucleon. This is similar to the molecular bond, the interaction between the </a:t>
            </a:r>
            <a:r>
              <a:rPr lang="en-US" altLang="zh-CN" sz="3000" dirty="0" err="1"/>
              <a:t>chargeless</a:t>
            </a:r>
            <a:r>
              <a:rPr lang="en-US" altLang="zh-CN" sz="3000" dirty="0"/>
              <a:t> atom is due to the electric interaction between the electron within the </a:t>
            </a:r>
            <a:r>
              <a:rPr lang="en-US" altLang="zh-CN" sz="3000" dirty="0" err="1"/>
              <a:t>chargeless</a:t>
            </a:r>
            <a:r>
              <a:rPr lang="en-US" altLang="zh-CN" sz="3000" dirty="0"/>
              <a:t> atom. When two electric neutral atom close together, the electron cloud distorted due to delocalization of electron from one atom to </a:t>
            </a:r>
            <a:r>
              <a:rPr lang="en-US" altLang="zh-CN" sz="3000" dirty="0" err="1"/>
              <a:t>neighbouring</a:t>
            </a:r>
            <a:r>
              <a:rPr lang="en-US" altLang="zh-CN" sz="3000" dirty="0"/>
              <a:t> atom, this induces the residual interaction to bound the atom into molecular. Nucleus is a residual strong interaction bound molecule.</a:t>
            </a:r>
          </a:p>
        </p:txBody>
      </p:sp>
      <p:sp>
        <p:nvSpPr>
          <p:cNvPr id="4" name="标题 3"/>
          <p:cNvSpPr>
            <a:spLocks noGrp="1"/>
          </p:cNvSpPr>
          <p:nvPr>
            <p:ph type="title"/>
          </p:nvPr>
        </p:nvSpPr>
        <p:spPr>
          <a:xfrm>
            <a:off x="838200" y="0"/>
            <a:ext cx="10515600" cy="1581373"/>
          </a:xfrm>
        </p:spPr>
        <p:txBody>
          <a:bodyPr>
            <a:normAutofit/>
          </a:bodyPr>
          <a:lstStyle/>
          <a:p>
            <a:r>
              <a:rPr lang="en-US" altLang="zh-CN" dirty="0"/>
              <a:t>                   Statement of US CPEP</a:t>
            </a:r>
            <a:br>
              <a:rPr lang="en-US" altLang="zh-CN" dirty="0"/>
            </a:br>
            <a:r>
              <a:rPr lang="en-US" altLang="zh-CN" dirty="0"/>
              <a:t>           </a:t>
            </a:r>
            <a:r>
              <a:rPr lang="en-US" altLang="zh-CN" sz="3600" dirty="0"/>
              <a:t>(contemporary physics education project)</a:t>
            </a:r>
            <a:endParaRPr lang="zh-CN" altLang="en-US" sz="3600" dirty="0"/>
          </a:p>
        </p:txBody>
      </p:sp>
    </p:spTree>
    <p:extLst>
      <p:ext uri="{BB962C8B-B14F-4D97-AF65-F5344CB8AC3E}">
        <p14:creationId xmlns:p14="http://schemas.microsoft.com/office/powerpoint/2010/main" val="225693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194098"/>
          </a:xfrm>
        </p:spPr>
        <p:txBody>
          <a:bodyPr>
            <a:normAutofit fontScale="90000"/>
          </a:bodyPr>
          <a:lstStyle/>
          <a:p>
            <a:r>
              <a:rPr lang="en-US" altLang="zh-CN" dirty="0"/>
              <a:t>    II. Meson exchange and quark delocalization</a:t>
            </a:r>
            <a:endParaRPr lang="zh-CN" altLang="en-US" dirty="0"/>
          </a:p>
        </p:txBody>
      </p:sp>
      <p:sp>
        <p:nvSpPr>
          <p:cNvPr id="3" name="内容占位符 2"/>
          <p:cNvSpPr>
            <a:spLocks noGrp="1"/>
          </p:cNvSpPr>
          <p:nvPr>
            <p:ph idx="1"/>
          </p:nvPr>
        </p:nvSpPr>
        <p:spPr>
          <a:xfrm>
            <a:off x="0" y="1333947"/>
            <a:ext cx="12192000" cy="5524051"/>
          </a:xfrm>
        </p:spPr>
        <p:txBody>
          <a:bodyPr/>
          <a:lstStyle/>
          <a:p>
            <a:r>
              <a:rPr lang="en-US" altLang="zh-CN" dirty="0"/>
              <a:t>The orthodox model</a:t>
            </a:r>
            <a:r>
              <a:rPr lang="zh-CN" altLang="en-US" dirty="0"/>
              <a:t> </a:t>
            </a:r>
            <a:r>
              <a:rPr lang="en-US" altLang="zh-CN" dirty="0"/>
              <a:t>or theory of nuclear force is the meson exchange, from Yukawa meson exchange model through one boson exchange model to QCD based chiral perturbation. Both the one boson exchange and the chiral perturbation describe the vast NN scattering data and the deuteron bound state properties very well with about 30 parameters. However non of these model or theory explain the similarity of nuclear and molecular force.</a:t>
            </a:r>
          </a:p>
          <a:p>
            <a:r>
              <a:rPr lang="en-US" altLang="zh-CN" dirty="0"/>
              <a:t>Since the end of 1970’s the QCD based quark model has gone up on the stage, through worldwide over 30 years efforts quark model is  now good enough to describe the vast NN scattering data and deuteron bound state  properties as well as the meson exchange approach.</a:t>
            </a:r>
          </a:p>
          <a:p>
            <a:r>
              <a:rPr lang="en-US" altLang="zh-CN" dirty="0"/>
              <a:t>Quark model gives rise a non-local effective NN interaction potential due to quark exchange and so it is not as convenient as the meson exchange NN interaction potential to be used for nuclear structure and neutron star study.</a:t>
            </a:r>
            <a:endParaRPr lang="zh-CN" altLang="en-US" dirty="0"/>
          </a:p>
        </p:txBody>
      </p:sp>
    </p:spTree>
    <p:extLst>
      <p:ext uri="{BB962C8B-B14F-4D97-AF65-F5344CB8AC3E}">
        <p14:creationId xmlns:p14="http://schemas.microsoft.com/office/powerpoint/2010/main" val="234667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043491"/>
          </a:xfrm>
        </p:spPr>
        <p:txBody>
          <a:bodyPr/>
          <a:lstStyle/>
          <a:p>
            <a:r>
              <a:rPr lang="en-US" altLang="zh-CN" dirty="0"/>
              <a:t>             Two kinds of quark model</a:t>
            </a:r>
            <a:endParaRPr lang="zh-CN" altLang="en-US" dirty="0"/>
          </a:p>
        </p:txBody>
      </p:sp>
      <p:sp>
        <p:nvSpPr>
          <p:cNvPr id="3" name="内容占位符 2"/>
          <p:cNvSpPr>
            <a:spLocks noGrp="1"/>
          </p:cNvSpPr>
          <p:nvPr>
            <p:ph idx="1"/>
          </p:nvPr>
        </p:nvSpPr>
        <p:spPr>
          <a:xfrm>
            <a:off x="0" y="1204856"/>
            <a:ext cx="12113111" cy="5653144"/>
          </a:xfrm>
        </p:spPr>
        <p:txBody>
          <a:bodyPr/>
          <a:lstStyle/>
          <a:p>
            <a:r>
              <a:rPr lang="en-US" altLang="zh-CN" dirty="0"/>
              <a:t>There are two kinds of quark model which describes the NN interaction as well as the meson exchange approach.</a:t>
            </a:r>
          </a:p>
          <a:p>
            <a:endParaRPr lang="en-US" altLang="zh-CN" dirty="0"/>
          </a:p>
          <a:p>
            <a:r>
              <a:rPr lang="en-US" altLang="zh-CN" dirty="0"/>
              <a:t>The chiral quark model includes both meson exchange and gluon exchange. </a:t>
            </a:r>
          </a:p>
          <a:p>
            <a:pPr marL="0" indent="0">
              <a:buNone/>
            </a:pPr>
            <a:r>
              <a:rPr lang="en-US" altLang="zh-CN" dirty="0"/>
              <a:t> </a:t>
            </a:r>
          </a:p>
          <a:p>
            <a:pPr marL="0" indent="0">
              <a:buNone/>
            </a:pPr>
            <a:r>
              <a:rPr lang="en-US" altLang="zh-CN" dirty="0"/>
              <a:t> R. </a:t>
            </a:r>
            <a:r>
              <a:rPr lang="en-US" altLang="zh-CN" dirty="0" err="1"/>
              <a:t>Machleidt</a:t>
            </a:r>
            <a:r>
              <a:rPr lang="en-US" altLang="zh-CN" dirty="0"/>
              <a:t> criticism: Chiral quark model is mainly a duplicate of Bonn one</a:t>
            </a:r>
          </a:p>
          <a:p>
            <a:pPr marL="0" indent="0">
              <a:buNone/>
            </a:pPr>
            <a:r>
              <a:rPr lang="en-US" altLang="zh-CN" dirty="0"/>
              <a:t>boson exchange model.</a:t>
            </a:r>
          </a:p>
          <a:p>
            <a:pPr marL="0" indent="0">
              <a:buNone/>
            </a:pPr>
            <a:r>
              <a:rPr lang="en-US" altLang="zh-CN" dirty="0"/>
              <a:t>  My own view: Taking into account the nucleon internal structure with much less parameters (7 in comparison of 30 in meson exchange) explaining the repulsive core of NN interaction physically and vast NN scattering data as well as meson exchange approach, </a:t>
            </a:r>
            <a:r>
              <a:rPr lang="en-US" altLang="zh-CN" b="1" dirty="0"/>
              <a:t>but </a:t>
            </a:r>
            <a:r>
              <a:rPr lang="en-US" altLang="zh-CN" b="1" i="1" dirty="0"/>
              <a:t>leave the similarity between nuclear and molecular force unexplained.</a:t>
            </a:r>
            <a:endParaRPr lang="zh-CN" altLang="en-US" b="1" i="1" dirty="0"/>
          </a:p>
        </p:txBody>
      </p:sp>
    </p:spTree>
    <p:extLst>
      <p:ext uri="{BB962C8B-B14F-4D97-AF65-F5344CB8AC3E}">
        <p14:creationId xmlns:p14="http://schemas.microsoft.com/office/powerpoint/2010/main" val="284392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
            <a:ext cx="10515600" cy="1065006"/>
          </a:xfrm>
        </p:spPr>
        <p:txBody>
          <a:bodyPr/>
          <a:lstStyle/>
          <a:p>
            <a:r>
              <a:rPr lang="en-US" altLang="zh-CN" dirty="0"/>
              <a:t>       Hamiltonian of chiral quark model</a:t>
            </a:r>
            <a:endParaRPr lang="zh-CN" altLang="en-US" dirty="0"/>
          </a:p>
        </p:txBody>
      </p:sp>
      <p:pic>
        <p:nvPicPr>
          <p:cNvPr id="4"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7286" y="1301675"/>
            <a:ext cx="8444752" cy="557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8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978945"/>
          </a:xfrm>
        </p:spPr>
        <p:txBody>
          <a:bodyPr>
            <a:normAutofit fontScale="90000"/>
          </a:bodyPr>
          <a:lstStyle/>
          <a:p>
            <a:r>
              <a:rPr lang="en-US" altLang="zh-CN" dirty="0"/>
              <a:t>QDCSM(Quark delocalization, color screening model)</a:t>
            </a:r>
            <a:endParaRPr lang="zh-CN" altLang="en-US" dirty="0"/>
          </a:p>
        </p:txBody>
      </p:sp>
      <p:sp>
        <p:nvSpPr>
          <p:cNvPr id="3" name="内容占位符 2"/>
          <p:cNvSpPr>
            <a:spLocks noGrp="1"/>
          </p:cNvSpPr>
          <p:nvPr>
            <p:ph idx="1"/>
          </p:nvPr>
        </p:nvSpPr>
        <p:spPr>
          <a:xfrm>
            <a:off x="0" y="978946"/>
            <a:ext cx="12192001" cy="5879053"/>
          </a:xfrm>
        </p:spPr>
        <p:txBody>
          <a:bodyPr/>
          <a:lstStyle/>
          <a:p>
            <a:pPr marL="0" indent="0">
              <a:buNone/>
            </a:pPr>
            <a:r>
              <a:rPr lang="en-US" altLang="zh-CN" dirty="0"/>
              <a:t>                   </a:t>
            </a:r>
            <a:r>
              <a:rPr lang="en-US" altLang="zh-CN" dirty="0">
                <a:solidFill>
                  <a:srgbClr val="FF0000"/>
                </a:solidFill>
              </a:rPr>
              <a:t>color screening: intra-inter confinement different</a:t>
            </a:r>
          </a:p>
          <a:p>
            <a:pPr marL="0" indent="0">
              <a:buNone/>
            </a:pPr>
            <a:endParaRPr lang="zh-CN" altLang="en-US" dirty="0"/>
          </a:p>
        </p:txBody>
      </p:sp>
      <p:grpSp>
        <p:nvGrpSpPr>
          <p:cNvPr id="10" name="Group 13"/>
          <p:cNvGrpSpPr>
            <a:grpSpLocks/>
          </p:cNvGrpSpPr>
          <p:nvPr/>
        </p:nvGrpSpPr>
        <p:grpSpPr bwMode="auto">
          <a:xfrm>
            <a:off x="1506070" y="1592132"/>
            <a:ext cx="8541571" cy="4991547"/>
            <a:chOff x="839" y="799"/>
            <a:chExt cx="4218" cy="2238"/>
          </a:xfrm>
        </p:grpSpPr>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 y="799"/>
              <a:ext cx="4218"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2"/>
            <p:cNvSpPr>
              <a:spLocks/>
            </p:cNvSpPr>
            <p:nvPr/>
          </p:nvSpPr>
          <p:spPr bwMode="auto">
            <a:xfrm>
              <a:off x="1383" y="2613"/>
              <a:ext cx="46" cy="317"/>
            </a:xfrm>
            <a:prstGeom prst="leftBrace">
              <a:avLst>
                <a:gd name="adj1" fmla="val 5742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endParaRPr lang="zh-CN" altLang="en-US" sz="1800"/>
            </a:p>
          </p:txBody>
        </p:sp>
      </p:grpSp>
    </p:spTree>
    <p:extLst>
      <p:ext uri="{BB962C8B-B14F-4D97-AF65-F5344CB8AC3E}">
        <p14:creationId xmlns:p14="http://schemas.microsoft.com/office/powerpoint/2010/main" val="241460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rrowheads="1"/>
          </p:cNvSpPr>
          <p:nvPr>
            <p:ph type="title"/>
          </p:nvPr>
        </p:nvSpPr>
        <p:spPr/>
        <p:txBody>
          <a:bodyPr/>
          <a:lstStyle/>
          <a:p>
            <a:pPr eaLnBrk="1" hangingPunct="1"/>
            <a:r>
              <a:rPr lang="en-US" altLang="zh-CN"/>
              <a:t> </a:t>
            </a:r>
          </a:p>
        </p:txBody>
      </p:sp>
      <p:sp>
        <p:nvSpPr>
          <p:cNvPr id="45060" name="Rectangle 3"/>
          <p:cNvSpPr>
            <a:spLocks noGrp="1" noRot="1" noChangeArrowheads="1"/>
          </p:cNvSpPr>
          <p:nvPr>
            <p:ph type="body" sz="half" idx="1"/>
          </p:nvPr>
        </p:nvSpPr>
        <p:spPr>
          <a:xfrm>
            <a:off x="402167" y="0"/>
            <a:ext cx="11194577" cy="6858000"/>
          </a:xfrm>
        </p:spPr>
        <p:txBody>
          <a:bodyPr>
            <a:normAutofit/>
          </a:bodyPr>
          <a:lstStyle/>
          <a:p>
            <a:pPr eaLnBrk="1" hangingPunct="1">
              <a:lnSpc>
                <a:spcPct val="90000"/>
              </a:lnSpc>
            </a:pPr>
            <a:r>
              <a:rPr lang="en-US" altLang="zh-CN" dirty="0">
                <a:solidFill>
                  <a:srgbClr val="FF3300"/>
                </a:solidFill>
              </a:rPr>
              <a:t>Quark delocalization</a:t>
            </a:r>
            <a:r>
              <a:rPr lang="en-US" altLang="zh-CN" dirty="0"/>
              <a:t>:</a:t>
            </a:r>
          </a:p>
          <a:p>
            <a:pPr eaLnBrk="1" hangingPunct="1">
              <a:lnSpc>
                <a:spcPct val="90000"/>
              </a:lnSpc>
              <a:buFont typeface="Wingdings" panose="05000000000000000000" pitchFamily="2" charset="2"/>
              <a:buNone/>
            </a:pPr>
            <a:endParaRPr lang="en-US" altLang="zh-CN" dirty="0"/>
          </a:p>
          <a:p>
            <a:pPr eaLnBrk="1" hangingPunct="1">
              <a:lnSpc>
                <a:spcPct val="90000"/>
              </a:lnSpc>
              <a:buFont typeface="Wingdings" panose="05000000000000000000" pitchFamily="2" charset="2"/>
              <a:buNone/>
            </a:pPr>
            <a:endParaRPr lang="en-US" altLang="zh-CN" sz="2400" dirty="0"/>
          </a:p>
          <a:p>
            <a:pPr eaLnBrk="1" hangingPunct="1">
              <a:lnSpc>
                <a:spcPct val="90000"/>
              </a:lnSpc>
              <a:buFont typeface="Wingdings" panose="05000000000000000000" pitchFamily="2" charset="2"/>
              <a:buNone/>
            </a:pPr>
            <a:endParaRPr lang="en-US" altLang="zh-CN" sz="2400" dirty="0"/>
          </a:p>
          <a:p>
            <a:pPr eaLnBrk="1" hangingPunct="1">
              <a:lnSpc>
                <a:spcPct val="90000"/>
              </a:lnSpc>
              <a:buFont typeface="Wingdings" panose="05000000000000000000" pitchFamily="2" charset="2"/>
              <a:buNone/>
            </a:pPr>
            <a:endParaRPr lang="en-US" altLang="zh-CN" sz="2400" dirty="0"/>
          </a:p>
          <a:p>
            <a:pPr eaLnBrk="1" hangingPunct="1">
              <a:lnSpc>
                <a:spcPct val="90000"/>
              </a:lnSpc>
              <a:buFont typeface="Wingdings" panose="05000000000000000000" pitchFamily="2" charset="2"/>
              <a:buNone/>
            </a:pPr>
            <a:endParaRPr lang="en-US" altLang="zh-CN" sz="2400" dirty="0"/>
          </a:p>
          <a:p>
            <a:pPr eaLnBrk="1" hangingPunct="1">
              <a:lnSpc>
                <a:spcPct val="90000"/>
              </a:lnSpc>
              <a:buFont typeface="Wingdings" panose="05000000000000000000" pitchFamily="2" charset="2"/>
              <a:buNone/>
            </a:pPr>
            <a:r>
              <a:rPr lang="en-US" altLang="zh-CN" dirty="0"/>
              <a:t>     </a:t>
            </a:r>
          </a:p>
          <a:p>
            <a:pPr eaLnBrk="1" hangingPunct="1">
              <a:lnSpc>
                <a:spcPct val="90000"/>
              </a:lnSpc>
              <a:buFont typeface="Wingdings" panose="05000000000000000000" pitchFamily="2" charset="2"/>
              <a:buNone/>
            </a:pPr>
            <a:r>
              <a:rPr lang="en-US" altLang="zh-CN" dirty="0"/>
              <a:t>the parameter </a:t>
            </a:r>
            <a:r>
              <a:rPr lang="el-GR" altLang="zh-CN" dirty="0">
                <a:cs typeface="Arial" panose="020B0604020202020204" pitchFamily="34" charset="0"/>
              </a:rPr>
              <a:t>ε</a:t>
            </a:r>
            <a:r>
              <a:rPr lang="en-US" altLang="zh-CN" dirty="0">
                <a:cs typeface="Arial" panose="020B0604020202020204" pitchFamily="34" charset="0"/>
              </a:rPr>
              <a:t> </a:t>
            </a:r>
            <a:r>
              <a:rPr lang="en-US" altLang="zh-CN" dirty="0"/>
              <a:t>is determined by system dynamics</a:t>
            </a:r>
            <a:r>
              <a:rPr lang="zh-CN" altLang="en-US" dirty="0"/>
              <a:t>。</a:t>
            </a:r>
          </a:p>
          <a:p>
            <a:pPr eaLnBrk="1" hangingPunct="1">
              <a:lnSpc>
                <a:spcPct val="90000"/>
              </a:lnSpc>
              <a:buFont typeface="Wingdings" panose="05000000000000000000" pitchFamily="2" charset="2"/>
              <a:buNone/>
            </a:pPr>
            <a:r>
              <a:rPr lang="zh-CN" altLang="en-US" dirty="0"/>
              <a:t>    </a:t>
            </a:r>
            <a:endParaRPr lang="zh-CN" altLang="zh-CN" dirty="0"/>
          </a:p>
          <a:p>
            <a:pPr eaLnBrk="1" hangingPunct="1">
              <a:lnSpc>
                <a:spcPct val="90000"/>
              </a:lnSpc>
            </a:pPr>
            <a:r>
              <a:rPr lang="zh-CN" altLang="zh-CN" dirty="0"/>
              <a:t>The main advantage of QDCSM : </a:t>
            </a:r>
          </a:p>
          <a:p>
            <a:pPr eaLnBrk="1" hangingPunct="1">
              <a:lnSpc>
                <a:spcPct val="90000"/>
              </a:lnSpc>
              <a:buFont typeface="Wingdings" panose="05000000000000000000" pitchFamily="2" charset="2"/>
              <a:buNone/>
            </a:pPr>
            <a:r>
              <a:rPr lang="en-US" altLang="zh-CN" dirty="0"/>
              <a:t>    </a:t>
            </a:r>
            <a:r>
              <a:rPr lang="zh-CN" altLang="zh-CN" dirty="0"/>
              <a:t>the delocalization parameter is determined through its own dynamics, so multiquark</a:t>
            </a:r>
            <a:r>
              <a:rPr lang="en-US" altLang="zh-CN" dirty="0"/>
              <a:t> </a:t>
            </a:r>
            <a:r>
              <a:rPr lang="zh-CN" altLang="zh-CN" dirty="0"/>
              <a:t>system choose its most favorable configuration</a:t>
            </a:r>
            <a:r>
              <a:rPr lang="en-US" altLang="zh-CN" dirty="0"/>
              <a:t> </a:t>
            </a:r>
            <a:r>
              <a:rPr lang="zh-CN" altLang="zh-CN" dirty="0"/>
              <a:t>by variation. </a:t>
            </a:r>
            <a:endParaRPr lang="en-US" altLang="zh-CN" dirty="0"/>
          </a:p>
        </p:txBody>
      </p:sp>
      <p:graphicFrame>
        <p:nvGraphicFramePr>
          <p:cNvPr id="45061" name="Object 4"/>
          <p:cNvGraphicFramePr>
            <a:graphicFrameLocks noGrp="1" noChangeAspect="1"/>
          </p:cNvGraphicFramePr>
          <p:nvPr>
            <p:ph sz="half" idx="2"/>
            <p:extLst>
              <p:ext uri="{D42A27DB-BD31-4B8C-83A1-F6EECF244321}">
                <p14:modId xmlns:p14="http://schemas.microsoft.com/office/powerpoint/2010/main" val="1792875540"/>
              </p:ext>
            </p:extLst>
          </p:nvPr>
        </p:nvGraphicFramePr>
        <p:xfrm>
          <a:off x="1097280" y="952500"/>
          <a:ext cx="9348395" cy="1919792"/>
        </p:xfrm>
        <a:graphic>
          <a:graphicData uri="http://schemas.openxmlformats.org/presentationml/2006/ole">
            <mc:AlternateContent xmlns:mc="http://schemas.openxmlformats.org/markup-compatibility/2006">
              <mc:Choice xmlns:v="urn:schemas-microsoft-com:vml" Requires="v">
                <p:oleObj spid="_x0000_s1050" name="公式" r:id="rId3" imgW="3136900" imgH="711200" progId="Equation.3">
                  <p:embed/>
                </p:oleObj>
              </mc:Choice>
              <mc:Fallback>
                <p:oleObj name="公式" r:id="rId3" imgW="3136900" imgH="711200" progId="Equation.3">
                  <p:embed/>
                  <p:pic>
                    <p:nvPicPr>
                      <p:cNvPr id="4506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952500"/>
                        <a:ext cx="9348395" cy="19197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54214348"/>
      </p:ext>
    </p:extLst>
  </p:cSld>
  <p:clrMapOvr>
    <a:masterClrMapping/>
  </p:clrMapOvr>
  <p:transition spd="slow">
    <p:wheel spokes="1"/>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1392</Words>
  <Application>Microsoft Office PowerPoint</Application>
  <PresentationFormat>宽屏</PresentationFormat>
  <Paragraphs>141</Paragraphs>
  <Slides>36</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43" baseType="lpstr">
      <vt:lpstr>等线</vt:lpstr>
      <vt:lpstr>等线 Light</vt:lpstr>
      <vt:lpstr>宋体</vt:lpstr>
      <vt:lpstr>Arial</vt:lpstr>
      <vt:lpstr>Wingdings</vt:lpstr>
      <vt:lpstr>Office 主题​​</vt:lpstr>
      <vt:lpstr>公式</vt:lpstr>
      <vt:lpstr>Dibaryon search   based on NN interaction </vt:lpstr>
      <vt:lpstr>                               Outline</vt:lpstr>
      <vt:lpstr>                                      I. Introduction              Similarity of  nuclear force and molecular frce</vt:lpstr>
      <vt:lpstr>                   Statement of US CPEP            (contemporary physics education project)</vt:lpstr>
      <vt:lpstr>    II. Meson exchange and quark delocalization</vt:lpstr>
      <vt:lpstr>             Two kinds of quark model</vt:lpstr>
      <vt:lpstr>       Hamiltonian of chiral quark model</vt:lpstr>
      <vt:lpstr>QDCSM(Quark delocalization, color screening model)</vt:lpstr>
      <vt:lpstr> </vt:lpstr>
      <vt:lpstr> </vt:lpstr>
      <vt:lpstr>                         RGM+GCM</vt:lpstr>
      <vt:lpstr>                   QDCSM vs ChQM</vt:lpstr>
      <vt:lpstr>                         deuteron</vt:lpstr>
      <vt:lpstr>                      NN phase shifts</vt:lpstr>
      <vt:lpstr> </vt:lpstr>
      <vt:lpstr> </vt:lpstr>
      <vt:lpstr>PowerPoint 演示文稿</vt:lpstr>
      <vt:lpstr>PowerPoint 演示文稿</vt:lpstr>
      <vt:lpstr>PowerPoint 演示文稿</vt:lpstr>
      <vt:lpstr>PowerPoint 演示文稿</vt:lpstr>
      <vt:lpstr>Color screening is an effective description of                 hidden color channel coupling </vt:lpstr>
      <vt:lpstr>                                          Prediction of dibaryon          Nanjing-UCLA-LANL collaboration  </vt:lpstr>
      <vt:lpstr>PowerPoint 演示文稿</vt:lpstr>
      <vt:lpstr>PowerPoint 演示文稿</vt:lpstr>
      <vt:lpstr>                   Fashbach resonance</vt:lpstr>
      <vt:lpstr>          Proposals for d* searching </vt:lpstr>
      <vt:lpstr>Other dibaryons in QDCSM</vt:lpstr>
      <vt:lpstr>     Discover of d*: WASA-at-COSY measurements</vt:lpstr>
      <vt:lpstr>PowerPoint 演示文稿</vt:lpstr>
      <vt:lpstr> </vt:lpstr>
      <vt:lpstr> </vt:lpstr>
      <vt:lpstr> </vt:lpstr>
      <vt:lpstr>PowerPoint 演示文稿</vt:lpstr>
      <vt:lpstr> </vt:lpstr>
      <vt:lpstr>PowerPoint 演示文稿</vt:lpstr>
      <vt:lpstr>                       III.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past，present and future of nuclear force</dc:title>
  <dc:creator>pc</dc:creator>
  <cp:lastModifiedBy>pc</cp:lastModifiedBy>
  <cp:revision>81</cp:revision>
  <dcterms:created xsi:type="dcterms:W3CDTF">2016-07-25T07:28:42Z</dcterms:created>
  <dcterms:modified xsi:type="dcterms:W3CDTF">2016-10-31T01:46:27Z</dcterms:modified>
</cp:coreProperties>
</file>