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sldIdLst>
    <p:sldId id="256" r:id="rId2"/>
    <p:sldId id="336" r:id="rId3"/>
    <p:sldId id="259" r:id="rId4"/>
    <p:sldId id="257" r:id="rId5"/>
    <p:sldId id="332" r:id="rId6"/>
    <p:sldId id="260" r:id="rId7"/>
    <p:sldId id="262" r:id="rId8"/>
    <p:sldId id="265" r:id="rId9"/>
    <p:sldId id="264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333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28" r:id="rId40"/>
    <p:sldId id="329" r:id="rId41"/>
    <p:sldId id="330" r:id="rId42"/>
    <p:sldId id="331" r:id="rId43"/>
    <p:sldId id="334" r:id="rId4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94660"/>
  </p:normalViewPr>
  <p:slideViewPr>
    <p:cSldViewPr>
      <p:cViewPr varScale="1">
        <p:scale>
          <a:sx n="104" d="100"/>
          <a:sy n="104" d="100"/>
        </p:scale>
        <p:origin x="-18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6A220-2665-4663-827B-DE6DE180C43D}" type="datetimeFigureOut">
              <a:rPr lang="zh-CN" altLang="en-US" smtClean="0"/>
              <a:pPr/>
              <a:t>2016/10/28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E4019-D8B3-4B34-9BEE-9BD7A7F1A56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F44E1-E27A-4DEB-9000-4F4E74865C1C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E4019-D8B3-4B34-9BEE-9BD7A7F1A567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94AD-86CC-4A49-B9E1-1146D0967A65}" type="datetime1">
              <a:rPr lang="zh-CN" altLang="en-US" smtClean="0"/>
              <a:pPr/>
              <a:t>2016/10/28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2419-D02E-40A3-82CD-73F3D614DB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CDA8-27C0-4F1F-B4B8-364684D7C342}" type="datetime1">
              <a:rPr lang="zh-CN" altLang="en-US" smtClean="0"/>
              <a:pPr/>
              <a:t>2016/10/28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2419-D02E-40A3-82CD-73F3D614DB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E57A6-6B27-45CF-BAC9-9BB6386B90B4}" type="datetime1">
              <a:rPr lang="zh-CN" altLang="en-US" smtClean="0"/>
              <a:pPr/>
              <a:t>2016/10/28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2419-D02E-40A3-82CD-73F3D614DB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632F33C-31C6-4E26-AF2C-E2AEBB853FB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2016/10/28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13301C0-719F-416B-BEB3-C86191EFB20B}" type="slidenum">
              <a:rPr lang="en-US" altLang="zh-CN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87E8-020B-411D-98D4-4E8E28104318}" type="datetime1">
              <a:rPr lang="zh-CN" altLang="en-US" smtClean="0"/>
              <a:pPr/>
              <a:t>2016/10/28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2419-D02E-40A3-82CD-73F3D614DB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B34C-8F3B-49D6-A782-FBF9CDAEA961}" type="datetime1">
              <a:rPr lang="zh-CN" altLang="en-US" smtClean="0"/>
              <a:pPr/>
              <a:t>2016/10/28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2419-D02E-40A3-82CD-73F3D614DB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2147-FC35-4D49-A0B8-9072D07ED3E6}" type="datetime1">
              <a:rPr lang="zh-CN" altLang="en-US" smtClean="0"/>
              <a:pPr/>
              <a:t>2016/10/28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2419-D02E-40A3-82CD-73F3D614DB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77BD-8A11-4B19-BF3E-24CF33F66F91}" type="datetime1">
              <a:rPr lang="zh-CN" altLang="en-US" smtClean="0"/>
              <a:pPr/>
              <a:t>2016/10/28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2419-D02E-40A3-82CD-73F3D614DB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A537-DC5C-4C5C-865B-E8BAE20F6D9C}" type="datetime1">
              <a:rPr lang="zh-CN" altLang="en-US" smtClean="0"/>
              <a:pPr/>
              <a:t>2016/10/28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2419-D02E-40A3-82CD-73F3D614DB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F5FE5-203A-4997-8F68-D02CEFD63457}" type="datetime1">
              <a:rPr lang="zh-CN" altLang="en-US" smtClean="0"/>
              <a:pPr/>
              <a:t>2016/10/28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2419-D02E-40A3-82CD-73F3D614DB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0BEE-30F1-4F6B-9C89-7E66443C9C8C}" type="datetime1">
              <a:rPr lang="zh-CN" altLang="en-US" smtClean="0"/>
              <a:pPr/>
              <a:t>2016/10/28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2419-D02E-40A3-82CD-73F3D614DB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10A9-7709-4694-AE1B-D9C4AFFEF0B0}" type="datetime1">
              <a:rPr lang="zh-CN" altLang="en-US" smtClean="0"/>
              <a:pPr/>
              <a:t>2016/10/28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2419-D02E-40A3-82CD-73F3D614DB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2AE31-92A6-465F-BE16-432254EE25FD}" type="datetime1">
              <a:rPr lang="zh-CN" altLang="en-US" smtClean="0"/>
              <a:pPr/>
              <a:t>2016/10/28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D2419-D02E-40A3-82CD-73F3D614DB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5" Type="http://schemas.openxmlformats.org/officeDocument/2006/relationships/image" Target="../media/image127.png"/><Relationship Id="rId10" Type="http://schemas.openxmlformats.org/officeDocument/2006/relationships/image" Target="../media/image132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146.png"/><Relationship Id="rId5" Type="http://schemas.openxmlformats.org/officeDocument/2006/relationships/image" Target="../media/image140.png"/><Relationship Id="rId10" Type="http://schemas.openxmlformats.org/officeDocument/2006/relationships/image" Target="../media/image145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520" y="2130425"/>
            <a:ext cx="8496944" cy="1470025"/>
          </a:xfrm>
        </p:spPr>
        <p:txBody>
          <a:bodyPr>
            <a:no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</a:rPr>
              <a:t>Effective field theory </a:t>
            </a:r>
            <a:r>
              <a:rPr lang="en-US" altLang="zh-CN" sz="3200" dirty="0" smtClean="0"/>
              <a:t>for </a:t>
            </a:r>
            <a:br>
              <a:rPr lang="en-US" altLang="zh-CN" sz="3200" dirty="0" smtClean="0"/>
            </a:br>
            <a:r>
              <a:rPr lang="en-US" altLang="zh-CN" sz="3200" b="1" dirty="0" smtClean="0">
                <a:solidFill>
                  <a:srgbClr val="006600"/>
                </a:solidFill>
              </a:rPr>
              <a:t>electroweak</a:t>
            </a:r>
            <a:r>
              <a:rPr lang="en-US" altLang="zh-CN" sz="3200" dirty="0" smtClean="0"/>
              <a:t> and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dark matter </a:t>
            </a:r>
            <a:r>
              <a:rPr lang="en-US" altLang="zh-CN" sz="3200" dirty="0" smtClean="0"/>
              <a:t>phenomenology</a:t>
            </a:r>
            <a:endParaRPr lang="zh-CN" altLang="en-US" sz="32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张宏浩</a:t>
            </a:r>
            <a:endParaRPr lang="en-US" altLang="zh-CN" dirty="0" smtClean="0"/>
          </a:p>
          <a:p>
            <a:r>
              <a:rPr lang="zh-CN" altLang="en-US" dirty="0" smtClean="0"/>
              <a:t>中山大学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188640"/>
            <a:ext cx="5573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Electroweak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oblique</a:t>
            </a:r>
            <a:r>
              <a:rPr lang="en-US" altLang="zh-CN" sz="3200" dirty="0" smtClean="0"/>
              <a:t> parameters</a:t>
            </a:r>
            <a:endParaRPr lang="zh-CN" altLang="en-US" sz="3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23159"/>
            <a:ext cx="8431857" cy="281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908720"/>
            <a:ext cx="2675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[</a:t>
            </a:r>
            <a:r>
              <a:rPr lang="en-US" altLang="zh-CN" sz="2000" dirty="0" err="1" smtClean="0"/>
              <a:t>Peskin</a:t>
            </a:r>
            <a:r>
              <a:rPr lang="en-US" altLang="zh-CN" sz="2000" dirty="0" smtClean="0"/>
              <a:t>, Takeuchi. 1991]</a:t>
            </a:r>
            <a:endParaRPr lang="zh-CN" altLang="en-US" sz="2000" dirty="0"/>
          </a:p>
        </p:txBody>
      </p:sp>
      <p:pic>
        <p:nvPicPr>
          <p:cNvPr id="6" name="图片 5" descr="Pesk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2924944"/>
            <a:ext cx="997079" cy="149561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812360" y="4437112"/>
            <a:ext cx="801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rgbClr val="0000FF"/>
                </a:solidFill>
              </a:rPr>
              <a:t>Peskin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2419-D02E-40A3-82CD-73F3D614DB7D}" type="slidenum">
              <a:rPr lang="zh-CN" altLang="en-US" smtClean="0"/>
              <a:pPr/>
              <a:t>10</a:t>
            </a:fld>
            <a:endParaRPr lang="zh-CN" alt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412776"/>
            <a:ext cx="4147242" cy="214883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enovo\Desktop\QQ图片201610280339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487801"/>
            <a:ext cx="8748464" cy="5893527"/>
          </a:xfrm>
          <a:prstGeom prst="rect">
            <a:avLst/>
          </a:prstGeom>
          <a:noFill/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2419-D02E-40A3-82CD-73F3D614DB7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77126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FF"/>
                </a:solidFill>
              </a:rPr>
              <a:t>Electroweak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chiral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Lagrangian</a:t>
            </a:r>
            <a:r>
              <a:rPr lang="en-US" altLang="zh-CN" sz="2800" dirty="0" smtClean="0"/>
              <a:t> 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with the Higgs boson</a:t>
            </a:r>
          </a:p>
          <a:p>
            <a:pPr algn="ctr"/>
            <a:r>
              <a:rPr lang="en-US" altLang="zh-CN" sz="2800" dirty="0"/>
              <a:t>a</a:t>
            </a:r>
            <a:r>
              <a:rPr lang="en-US" altLang="zh-CN" sz="2800" dirty="0" smtClean="0"/>
              <a:t>nd the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oblique parameters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484784"/>
            <a:ext cx="3269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p^2 order terms include:</a:t>
            </a:r>
            <a:endParaRPr lang="zh-CN" altLang="en-US" sz="2400" dirty="0"/>
          </a:p>
        </p:txBody>
      </p:sp>
      <p:pic>
        <p:nvPicPr>
          <p:cNvPr id="4" name="图片 3" descr="O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484784"/>
            <a:ext cx="3486637" cy="4953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2132856"/>
            <a:ext cx="3269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p^4 order terms include:</a:t>
            </a:r>
            <a:endParaRPr lang="zh-CN" altLang="en-US" sz="2400" dirty="0"/>
          </a:p>
        </p:txBody>
      </p:sp>
      <p:pic>
        <p:nvPicPr>
          <p:cNvPr id="6" name="图片 5" descr="OW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234481"/>
            <a:ext cx="3353268" cy="552527"/>
          </a:xfrm>
          <a:prstGeom prst="rect">
            <a:avLst/>
          </a:prstGeom>
        </p:spPr>
      </p:pic>
      <p:pic>
        <p:nvPicPr>
          <p:cNvPr id="7" name="图片 6" descr="OW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2954561"/>
            <a:ext cx="4858428" cy="514422"/>
          </a:xfrm>
          <a:prstGeom prst="rect">
            <a:avLst/>
          </a:prstGeom>
        </p:spPr>
      </p:pic>
      <p:pic>
        <p:nvPicPr>
          <p:cNvPr id="8" name="图片 7" descr="STU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573016"/>
            <a:ext cx="8786874" cy="593797"/>
          </a:xfrm>
          <a:prstGeom prst="rect">
            <a:avLst/>
          </a:prstGeom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272139"/>
            <a:ext cx="2088232" cy="2392117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2419-D02E-40A3-82CD-73F3D614DB7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文本框 1"/>
              <p:cNvSpPr txBox="1"/>
              <p:nvPr/>
            </p:nvSpPr>
            <p:spPr>
              <a:xfrm>
                <a:off x="401053" y="343311"/>
                <a:ext cx="8375434" cy="17559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 smtClean="0"/>
                  <a:t>The </a:t>
                </a:r>
                <a:r>
                  <a:rPr lang="en-US" altLang="zh-CN" sz="2000" b="1" dirty="0" err="1" smtClean="0"/>
                  <a:t>Veltman</a:t>
                </a:r>
                <a:r>
                  <a:rPr lang="en-US" altLang="zh-CN" sz="2000" b="1" dirty="0" smtClean="0"/>
                  <a:t>  </a:t>
                </a:r>
                <a:r>
                  <a:rPr lang="en-US" altLang="zh-CN" sz="2000" b="1" i="1" dirty="0" smtClean="0">
                    <a:latin typeface="Symbol" panose="05050102010706020507" pitchFamily="18" charset="2"/>
                  </a:rPr>
                  <a:t>r  </a:t>
                </a:r>
                <a:r>
                  <a:rPr lang="en-US" altLang="zh-CN" sz="2000" b="1" dirty="0" smtClean="0"/>
                  <a:t>parameter</a:t>
                </a:r>
                <a:r>
                  <a:rPr lang="en-US" altLang="zh-CN" sz="2000" dirty="0" smtClean="0"/>
                  <a:t> 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CN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  <m:sup>
                            <m:r>
                              <a:rPr lang="en-US" altLang="zh-CN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altLang="zh-CN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  <m:sup>
                            <m:r>
                              <a:rPr lang="en-US" altLang="zh-CN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lang="en-US" altLang="zh-CN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altLang="zh-CN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4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W</m:t>
                            </m:r>
                          </m:sub>
                        </m:sSub>
                      </m:den>
                    </m:f>
                  </m:oMath>
                </a14:m>
                <a:endParaRPr lang="en-US" altLang="zh-CN" sz="2400" dirty="0" smtClean="0"/>
              </a:p>
              <a:p>
                <a:r>
                  <a:rPr lang="en-US" altLang="zh-CN" sz="2000" dirty="0" smtClean="0"/>
                  <a:t>        measures the relative strength of the neutral and charged currents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  <m:sup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p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bSup>
                          <m:sSub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den>
                    </m:f>
                  </m:oMath>
                </a14:m>
                <a:endParaRPr lang="zh-CN" altLang="en-US" sz="2400" dirty="0"/>
              </a:p>
              <a:p>
                <a:endParaRPr lang="zh-CN" altLang="en-US" sz="2000" dirty="0"/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53" y="343311"/>
                <a:ext cx="8375434" cy="1755930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8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文本框 3"/>
              <p:cNvSpPr txBox="1"/>
              <p:nvPr/>
            </p:nvSpPr>
            <p:spPr>
              <a:xfrm>
                <a:off x="2335426" y="6006902"/>
                <a:ext cx="45534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 smtClean="0"/>
                  <a:t>Standard model (SM):</a:t>
                </a:r>
                <a:r>
                  <a:rPr lang="en-US" altLang="zh-CN" sz="2000" dirty="0" smtClean="0"/>
                  <a:t>  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at tree level</a:t>
                </a:r>
                <a:endParaRPr lang="zh-CN" altLang="en-US" sz="2000" dirty="0"/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426" y="6006902"/>
                <a:ext cx="4553426" cy="400110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1339" t="-7576" r="-803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文本框 4"/>
              <p:cNvSpPr txBox="1"/>
              <p:nvPr/>
            </p:nvSpPr>
            <p:spPr>
              <a:xfrm>
                <a:off x="401053" y="1991647"/>
                <a:ext cx="8422177" cy="7518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 smtClean="0"/>
                  <a:t>An arbitrary number of Higgs </a:t>
                </a:r>
                <a:r>
                  <a:rPr lang="en-US" altLang="zh-CN" sz="2000" dirty="0" err="1" smtClean="0"/>
                  <a:t>multiplets</a:t>
                </a:r>
                <a:r>
                  <a:rPr lang="en-US" altLang="zh-CN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with </a:t>
                </a:r>
                <a:r>
                  <a:rPr lang="en-US" altLang="zh-CN" sz="2000" dirty="0" err="1" smtClean="0"/>
                  <a:t>isospin</a:t>
                </a:r>
                <a:r>
                  <a:rPr lang="en-US" altLang="zh-CN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 smtClean="0"/>
                  <a:t>, third component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altLang="zh-CN" sz="2000" dirty="0" smtClean="0"/>
                  <a:t>,</a:t>
                </a:r>
              </a:p>
              <a:p>
                <a:r>
                  <a:rPr lang="en-US" altLang="zh-CN" sz="2000" dirty="0" smtClean="0"/>
                  <a:t>and vacuum expectation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for electroweak symmetry breaking:</a:t>
                </a:r>
                <a:endParaRPr lang="zh-CN" altLang="en-US" sz="2000" dirty="0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53" y="1991647"/>
                <a:ext cx="8422177" cy="751809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797" t="-2439" b="-105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文本框 5"/>
              <p:cNvSpPr txBox="1"/>
              <p:nvPr/>
            </p:nvSpPr>
            <p:spPr>
              <a:xfrm>
                <a:off x="3031355" y="2905429"/>
                <a:ext cx="3161571" cy="7185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)−</m:t>
                                  </m:r>
                                  <m:sSup>
                                    <m:sSup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bSup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sSubSup>
                                <m:sSubSupPr>
                                  <m:ctrlPr>
                                    <a:rPr lang="en-US" altLang="zh-CN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Sup>
                                    <m:sSubSup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b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355" y="2905429"/>
                <a:ext cx="3161571" cy="718530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6192926" y="3331415"/>
            <a:ext cx="2744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[</a:t>
            </a:r>
            <a:r>
              <a:rPr lang="en-US" altLang="zh-CN" dirty="0" err="1" smtClean="0"/>
              <a:t>Djouadi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hep-ph</a:t>
            </a:r>
            <a:r>
              <a:rPr lang="en-US" altLang="zh-CN" dirty="0" smtClean="0"/>
              <a:t>/0503172]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文本框 7"/>
              <p:cNvSpPr txBox="1"/>
              <p:nvPr/>
            </p:nvSpPr>
            <p:spPr>
              <a:xfrm>
                <a:off x="1158470" y="4456413"/>
                <a:ext cx="69073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for an arbitrary number of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</a:rPr>
                  <a:t>doublet</a:t>
                </a:r>
                <a:r>
                  <a:rPr lang="en-US" altLang="zh-CN" sz="2000" dirty="0" smtClean="0"/>
                  <a:t> and </a:t>
                </a:r>
                <a:r>
                  <a:rPr lang="en-US" altLang="zh-CN" sz="2000" b="1" dirty="0" smtClean="0">
                    <a:solidFill>
                      <a:srgbClr val="FF0000"/>
                    </a:solidFill>
                  </a:rPr>
                  <a:t>singlet</a:t>
                </a:r>
                <a:r>
                  <a:rPr lang="en-US" altLang="zh-CN" sz="2000" dirty="0" smtClean="0"/>
                  <a:t> Higgs fields</a:t>
                </a:r>
                <a:endParaRPr lang="zh-CN" altLang="en-US" sz="2000" dirty="0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470" y="4456413"/>
                <a:ext cx="6907340" cy="400110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t="-7576" r="-618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下箭头 9"/>
          <p:cNvSpPr/>
          <p:nvPr/>
        </p:nvSpPr>
        <p:spPr>
          <a:xfrm>
            <a:off x="4475817" y="5517233"/>
            <a:ext cx="272646" cy="432048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文本框 10"/>
              <p:cNvSpPr txBox="1"/>
              <p:nvPr/>
            </p:nvSpPr>
            <p:spPr>
              <a:xfrm>
                <a:off x="768380" y="4940757"/>
                <a:ext cx="768751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/>
                  <a:t>(because the model has a </a:t>
                </a:r>
                <a:r>
                  <a:rPr lang="en-US" altLang="zh-CN" sz="2000" dirty="0" smtClean="0">
                    <a:solidFill>
                      <a:srgbClr val="0070C0"/>
                    </a:solidFill>
                  </a:rPr>
                  <a:t>custodial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SU</m:t>
                        </m:r>
                        <m:r>
                          <a:rPr lang="en-US" altLang="zh-CN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</m:oMath>
                </a14:m>
                <a:r>
                  <a:rPr lang="en-US" altLang="zh-CN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sz="2000" dirty="0" err="1" smtClean="0">
                    <a:solidFill>
                      <a:srgbClr val="0070C0"/>
                    </a:solidFill>
                  </a:rPr>
                  <a:t>globlal</a:t>
                </a:r>
                <a:r>
                  <a:rPr lang="en-US" altLang="zh-CN" sz="2000" dirty="0" smtClean="0">
                    <a:solidFill>
                      <a:srgbClr val="0070C0"/>
                    </a:solidFill>
                  </a:rPr>
                  <a:t> symmetry </a:t>
                </a:r>
                <a:r>
                  <a:rPr lang="en-US" altLang="zh-CN" sz="2000" dirty="0"/>
                  <a:t>in this case</a:t>
                </a:r>
                <a:r>
                  <a:rPr lang="en-US" altLang="zh-CN" sz="2000" dirty="0" smtClean="0"/>
                  <a:t>)</a:t>
                </a:r>
                <a:endParaRPr lang="zh-CN" altLang="en-US" sz="2000" dirty="0"/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380" y="4940757"/>
                <a:ext cx="7687518" cy="400110"/>
              </a:xfrm>
              <a:prstGeom prst="rect">
                <a:avLst/>
              </a:prstGeom>
              <a:blipFill rotWithShape="0">
                <a:blip r:embed="rId7" cstate="print"/>
                <a:stretch>
                  <a:fillRect l="-793" t="-7576" r="-1824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下箭头 11"/>
          <p:cNvSpPr/>
          <p:nvPr/>
        </p:nvSpPr>
        <p:spPr>
          <a:xfrm>
            <a:off x="4475817" y="3861048"/>
            <a:ext cx="272646" cy="432897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5293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52489" y="3232484"/>
            <a:ext cx="8566484" cy="28715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文本框 3"/>
              <p:cNvSpPr txBox="1"/>
              <p:nvPr/>
            </p:nvSpPr>
            <p:spPr>
              <a:xfrm>
                <a:off x="355140" y="648096"/>
                <a:ext cx="846218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 smtClean="0"/>
                  <a:t>The experimentally measured value for the </a:t>
                </a:r>
                <a14:m>
                  <m:oMath xmlns:m="http://schemas.openxmlformats.org/officeDocument/2006/math">
                    <m:r>
                      <a:rPr lang="zh-CN" altLang="en-US" sz="200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zh-CN" alt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000" dirty="0" smtClean="0">
                    <a:solidFill>
                      <a:schemeClr val="tx1"/>
                    </a:solidFill>
                  </a:rPr>
                  <a:t>parameter is </a:t>
                </a:r>
                <a:r>
                  <a:rPr lang="en-US" altLang="zh-CN" sz="2000" dirty="0" smtClean="0">
                    <a:solidFill>
                      <a:srgbClr val="FF0000"/>
                    </a:solidFill>
                  </a:rPr>
                  <a:t>extremely close to 1</a:t>
                </a:r>
                <a:r>
                  <a:rPr lang="en-US" altLang="zh-CN" sz="2000" dirty="0" smtClean="0"/>
                  <a:t>,</a:t>
                </a:r>
              </a:p>
              <a:p>
                <a:r>
                  <a:rPr lang="en-US" altLang="zh-CN" sz="2000" dirty="0" smtClean="0"/>
                  <a:t>putting stringent constraints on many new physics models</a:t>
                </a:r>
                <a:endParaRPr lang="zh-CN" altLang="en-US" sz="2000" dirty="0"/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40" y="648096"/>
                <a:ext cx="8462188" cy="707886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720" t="-4310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文本框 4"/>
              <p:cNvSpPr txBox="1"/>
              <p:nvPr/>
            </p:nvSpPr>
            <p:spPr>
              <a:xfrm>
                <a:off x="355140" y="3510510"/>
                <a:ext cx="8367419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 smtClean="0"/>
                  <a:t>It </a:t>
                </a:r>
                <a:r>
                  <a:rPr lang="en-US" altLang="zh-CN" sz="2000" dirty="0" smtClean="0">
                    <a:solidFill>
                      <a:schemeClr val="tx1"/>
                    </a:solidFill>
                  </a:rPr>
                  <a:t>has been argued that 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the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000" dirty="0" smtClean="0">
                    <a:solidFill>
                      <a:schemeClr val="tx1"/>
                    </a:solidFill>
                  </a:rPr>
                  <a:t>relation is naturally valid up to electroweak</a:t>
                </a:r>
              </a:p>
              <a:p>
                <a:r>
                  <a:rPr lang="en-US" altLang="zh-CN" sz="2000" dirty="0" err="1">
                    <a:solidFill>
                      <a:schemeClr val="tx1"/>
                    </a:solidFill>
                  </a:rPr>
                  <a:t>r</a:t>
                </a:r>
                <a:r>
                  <a:rPr lang="en-US" altLang="zh-CN" sz="2000" dirty="0" err="1" smtClean="0">
                    <a:solidFill>
                      <a:schemeClr val="tx1"/>
                    </a:solidFill>
                  </a:rPr>
                  <a:t>adiative</a:t>
                </a:r>
                <a:r>
                  <a:rPr lang="en-US" altLang="zh-CN" sz="2000" dirty="0" smtClean="0">
                    <a:solidFill>
                      <a:schemeClr val="tx1"/>
                    </a:solidFill>
                  </a:rPr>
                  <a:t> corrections in a large class of models in which the Higgs sector has an</a:t>
                </a:r>
              </a:p>
              <a:p>
                <a:r>
                  <a:rPr lang="en-US" altLang="zh-CN" sz="2000" dirty="0"/>
                  <a:t>u</a:t>
                </a:r>
                <a:r>
                  <a:rPr lang="en-US" altLang="zh-CN" sz="2000" dirty="0" smtClean="0"/>
                  <a:t>nbroken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SU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</m:oMath>
                </a14:m>
                <a:r>
                  <a:rPr lang="en-US" altLang="zh-CN" sz="2000" dirty="0"/>
                  <a:t> </a:t>
                </a:r>
                <a:r>
                  <a:rPr lang="en-US" altLang="zh-CN" sz="2000" dirty="0" err="1"/>
                  <a:t>globlal</a:t>
                </a:r>
                <a:r>
                  <a:rPr lang="en-US" altLang="zh-CN" sz="2000" dirty="0"/>
                  <a:t> </a:t>
                </a:r>
                <a:r>
                  <a:rPr lang="en-US" altLang="zh-CN" sz="2000" dirty="0" smtClean="0"/>
                  <a:t>symmetry, the so-called </a:t>
                </a:r>
                <a:r>
                  <a:rPr lang="en-US" altLang="zh-CN" sz="2000" b="1" dirty="0" smtClean="0">
                    <a:solidFill>
                      <a:srgbClr val="0070C0"/>
                    </a:solidFill>
                  </a:rPr>
                  <a:t>custodial symmetry</a:t>
                </a:r>
                <a:endParaRPr lang="zh-CN" altLang="en-US" sz="20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40" y="3510510"/>
                <a:ext cx="8367419" cy="1015663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728" t="-3614" b="-10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文本框 5"/>
              <p:cNvSpPr txBox="1"/>
              <p:nvPr/>
            </p:nvSpPr>
            <p:spPr>
              <a:xfrm>
                <a:off x="355140" y="4697626"/>
                <a:ext cx="839268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 smtClean="0"/>
                  <a:t>Therefore, even for </a:t>
                </a:r>
                <a:r>
                  <a:rPr lang="en-US" altLang="zh-CN" sz="2000" b="1" dirty="0" smtClean="0"/>
                  <a:t>strong dynamic models</a:t>
                </a:r>
                <a:r>
                  <a:rPr lang="en-US" altLang="zh-CN" sz="2000" dirty="0" smtClean="0"/>
                  <a:t>, such as </a:t>
                </a:r>
                <a:r>
                  <a:rPr lang="en-US" altLang="zh-CN" sz="2000" dirty="0" err="1" smtClean="0"/>
                  <a:t>technicolor</a:t>
                </a:r>
                <a:r>
                  <a:rPr lang="en-US" altLang="zh-CN" sz="2000" dirty="0" smtClean="0"/>
                  <a:t> models, a</a:t>
                </a:r>
              </a:p>
              <a:p>
                <a:r>
                  <a:rPr lang="en-US" altLang="zh-CN" sz="2000" dirty="0" smtClean="0"/>
                  <a:t>custodial symmetry can protect </a:t>
                </a:r>
                <a:r>
                  <a:rPr lang="en-US" altLang="zh-CN" sz="2000" dirty="0"/>
                  <a:t>the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sz="2000" dirty="0"/>
                  <a:t> </a:t>
                </a:r>
                <a:r>
                  <a:rPr lang="en-US" altLang="zh-CN" sz="2000" dirty="0"/>
                  <a:t>relation </a:t>
                </a:r>
                <a:r>
                  <a:rPr lang="en-US" altLang="zh-CN" sz="2000" dirty="0" smtClean="0"/>
                  <a:t>to all orders of interactions</a:t>
                </a:r>
                <a:endParaRPr lang="zh-CN" altLang="en-US" sz="2000" dirty="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40" y="4697626"/>
                <a:ext cx="8392682" cy="707886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726" t="-5172" b="-146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2820858" y="5485722"/>
            <a:ext cx="5878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[</a:t>
            </a:r>
            <a:r>
              <a:rPr lang="en-US" altLang="zh-CN" dirty="0" err="1" smtClean="0"/>
              <a:t>Sikivie</a:t>
            </a:r>
            <a:r>
              <a:rPr lang="en-US" altLang="zh-CN" dirty="0" smtClean="0"/>
              <a:t>, Susskind, </a:t>
            </a:r>
            <a:r>
              <a:rPr lang="en-US" altLang="zh-CN" dirty="0" err="1" smtClean="0"/>
              <a:t>Voloshin</a:t>
            </a:r>
            <a:r>
              <a:rPr lang="en-US" altLang="zh-CN" dirty="0"/>
              <a:t> </a:t>
            </a:r>
            <a:r>
              <a:rPr lang="en-US" altLang="zh-CN" dirty="0" smtClean="0"/>
              <a:t>&amp; </a:t>
            </a:r>
            <a:r>
              <a:rPr lang="en-US" altLang="zh-CN" dirty="0" err="1" smtClean="0"/>
              <a:t>Zakharov</a:t>
            </a:r>
            <a:r>
              <a:rPr lang="en-US" altLang="zh-CN" dirty="0" smtClean="0"/>
              <a:t>, NPB 173, 189 (1980)]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文本框 7"/>
              <p:cNvSpPr txBox="1"/>
              <p:nvPr/>
            </p:nvSpPr>
            <p:spPr>
              <a:xfrm>
                <a:off x="355140" y="1610424"/>
                <a:ext cx="763927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 smtClean="0"/>
                  <a:t>From the electroweak global fit, </a:t>
                </a:r>
                <a14:m>
                  <m:oMath xmlns:m="http://schemas.openxmlformats.org/officeDocument/2006/math"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00037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00023</m:t>
                    </m:r>
                  </m:oMath>
                </a14:m>
                <a:r>
                  <a:rPr lang="zh-CN" altLang="en-US" sz="2000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altLang="zh-CN" dirty="0"/>
                  <a:t>[PDG 2016]</a:t>
                </a:r>
                <a:endParaRPr lang="zh-CN" altLang="en-US" dirty="0"/>
              </a:p>
              <a:p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40" y="1610424"/>
                <a:ext cx="7639271" cy="707886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l="-798" t="-43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矩形 8"/>
              <p:cNvSpPr/>
              <p:nvPr/>
            </p:nvSpPr>
            <p:spPr>
              <a:xfrm>
                <a:off x="355140" y="2136679"/>
                <a:ext cx="8551380" cy="713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dirty="0" smtClean="0"/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/(</m:t>
                    </m:r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acc>
                      <m:accPr>
                        <m:chr m:val="̂"/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acc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describes new sources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SU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sub>
                    </m:sSub>
                  </m:oMath>
                </a14:m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breaking that cannot</a:t>
                </a:r>
              </a:p>
              <a:p>
                <a:r>
                  <a:rPr lang="en-US" altLang="zh-CN" sz="2000" dirty="0" smtClean="0"/>
                  <a:t>be accounted for by the SM Higgs doublet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effects</a:t>
                </a:r>
                <a:endParaRPr lang="zh-CN" altLang="en-US" sz="2000" dirty="0"/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40" y="2136679"/>
                <a:ext cx="8551380" cy="713593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l="-713" t="-4274" b="-145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2419-D02E-40A3-82CD-73F3D614DB7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1417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11136" y="320101"/>
            <a:ext cx="5606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70C0"/>
                </a:solidFill>
              </a:rPr>
              <a:t>Custodial symmetry in the standard model</a:t>
            </a:r>
            <a:endParaRPr lang="zh-CN" altLang="en-US" sz="24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文本框 5"/>
              <p:cNvSpPr txBox="1"/>
              <p:nvPr/>
            </p:nvSpPr>
            <p:spPr>
              <a:xfrm>
                <a:off x="319220" y="889597"/>
                <a:ext cx="7157472" cy="4081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 smtClean="0"/>
                  <a:t>SM scalar potential 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zh-CN" altLang="en-US" sz="2000" b="0" i="1" smtClean="0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000" dirty="0" smtClean="0"/>
                  <a:t> </a:t>
                </a:r>
                <a:r>
                  <a:rPr lang="en-US" altLang="zh-CN" sz="2000" dirty="0"/>
                  <a:t>is a function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20" y="889597"/>
                <a:ext cx="7157472" cy="408125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852" t="-5970" b="-268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文本框 7"/>
              <p:cNvSpPr txBox="1"/>
              <p:nvPr/>
            </p:nvSpPr>
            <p:spPr>
              <a:xfrm>
                <a:off x="319220" y="1491176"/>
                <a:ext cx="46593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 smtClean="0"/>
                  <a:t>Viewpoint of </a:t>
                </a:r>
                <a:r>
                  <a:rPr lang="en-US" altLang="zh-CN" sz="2000" dirty="0" smtClean="0">
                    <a:solidFill>
                      <a:schemeClr val="tx1"/>
                    </a:solidFill>
                  </a:rPr>
                  <a:t>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SU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000" dirty="0" err="1">
                    <a:solidFill>
                      <a:schemeClr val="tx1"/>
                    </a:solidFill>
                  </a:rPr>
                  <a:t>globlal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000" dirty="0" smtClean="0">
                    <a:solidFill>
                      <a:schemeClr val="tx1"/>
                    </a:solidFill>
                  </a:rPr>
                  <a:t>symmetry:</a:t>
                </a:r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20" y="1491176"/>
                <a:ext cx="4659352" cy="400110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1307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矩形 8"/>
              <p:cNvSpPr/>
              <p:nvPr/>
            </p:nvSpPr>
            <p:spPr>
              <a:xfrm>
                <a:off x="2786109" y="2953561"/>
                <a:ext cx="3560077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sSup>
                        <m:s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p>
                      </m:sSup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ℋ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ℋ</m:t>
                              </m:r>
                            </m:e>
                            <m:sup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109" y="2953561"/>
                <a:ext cx="3560077" cy="668516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矩形 9"/>
              <p:cNvSpPr/>
              <p:nvPr/>
            </p:nvSpPr>
            <p:spPr>
              <a:xfrm>
                <a:off x="2392733" y="2067965"/>
                <a:ext cx="4346831" cy="783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ℋ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sz="2000" dirty="0" smtClean="0"/>
                  <a:t>,</a:t>
                </a:r>
                <a:r>
                  <a:rPr lang="zh-CN" altLang="en-US" sz="2000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en-US" sz="2000" dirty="0" smtClean="0"/>
                  <a:t> </a:t>
                </a:r>
                <a:r>
                  <a:rPr lang="en-US" altLang="zh-CN" sz="2000" dirty="0" smtClean="0"/>
                  <a:t>is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SU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</m:oMath>
                </a14:m>
                <a:r>
                  <a:rPr lang="en-US" altLang="zh-CN" sz="2000" dirty="0" smtClean="0"/>
                  <a:t> </a:t>
                </a:r>
                <a:r>
                  <a:rPr lang="en-US" altLang="zh-CN" sz="2000" dirty="0" err="1" smtClean="0"/>
                  <a:t>indice</a:t>
                </a:r>
                <a:endParaRPr lang="zh-CN" altLang="en-US" sz="2000" dirty="0"/>
              </a:p>
            </p:txBody>
          </p:sp>
        </mc:Choice>
        <mc:Fallback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733" y="2067965"/>
                <a:ext cx="4346831" cy="783869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r="-7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文本框 10"/>
              <p:cNvSpPr txBox="1"/>
              <p:nvPr/>
            </p:nvSpPr>
            <p:spPr>
              <a:xfrm>
                <a:off x="319220" y="3833324"/>
                <a:ext cx="80211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/>
                  <a:t>V</a:t>
                </a:r>
                <a:r>
                  <a:rPr lang="en-US" altLang="zh-CN" sz="2000" dirty="0" smtClean="0"/>
                  <a:t>iewpoint of </a:t>
                </a:r>
                <a:r>
                  <a:rPr lang="en-US" altLang="zh-CN" sz="2000" dirty="0" smtClean="0">
                    <a:solidFill>
                      <a:schemeClr val="tx1"/>
                    </a:solidFill>
                  </a:rPr>
                  <a:t>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SO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000" dirty="0" smtClean="0">
                    <a:solidFill>
                      <a:schemeClr val="tx1"/>
                    </a:solidFill>
                  </a:rPr>
                  <a:t> global symmetry (isomorphic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SU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</m:sub>
                        </m:sSub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SU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</m:oMath>
                </a14:m>
                <a:r>
                  <a:rPr lang="en-US" altLang="zh-CN" sz="2000" dirty="0" smtClean="0">
                    <a:solidFill>
                      <a:schemeClr val="tx1"/>
                    </a:solidFill>
                  </a:rPr>
                  <a:t>):</a:t>
                </a:r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20" y="3833324"/>
                <a:ext cx="8021170" cy="400110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l="-760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矩形 11"/>
              <p:cNvSpPr/>
              <p:nvPr/>
            </p:nvSpPr>
            <p:spPr>
              <a:xfrm>
                <a:off x="1932129" y="4426888"/>
                <a:ext cx="5428537" cy="657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sz="2000" dirty="0" smtClean="0"/>
                  <a:t>,</a:t>
                </a:r>
                <a:r>
                  <a:rPr lang="zh-CN" altLang="en-US" sz="2000" dirty="0" smtClean="0"/>
                  <a:t>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129" y="4426888"/>
                <a:ext cx="5428537" cy="657552"/>
              </a:xfrm>
              <a:prstGeom prst="rect">
                <a:avLst/>
              </a:prstGeom>
              <a:blipFill rotWithShape="0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516216" y="1628800"/>
            <a:ext cx="1889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tensor language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4067944" y="1856232"/>
            <a:ext cx="2451728" cy="420640"/>
          </a:xfrm>
          <a:custGeom>
            <a:avLst/>
            <a:gdLst>
              <a:gd name="connsiteX0" fmla="*/ 2615184 w 2615184"/>
              <a:gd name="connsiteY0" fmla="*/ 0 h 512064"/>
              <a:gd name="connsiteX1" fmla="*/ 1801368 w 2615184"/>
              <a:gd name="connsiteY1" fmla="*/ 9144 h 512064"/>
              <a:gd name="connsiteX2" fmla="*/ 1618488 w 2615184"/>
              <a:gd name="connsiteY2" fmla="*/ 18288 h 512064"/>
              <a:gd name="connsiteX3" fmla="*/ 1517904 w 2615184"/>
              <a:gd name="connsiteY3" fmla="*/ 45720 h 512064"/>
              <a:gd name="connsiteX4" fmla="*/ 1344168 w 2615184"/>
              <a:gd name="connsiteY4" fmla="*/ 64008 h 512064"/>
              <a:gd name="connsiteX5" fmla="*/ 1261872 w 2615184"/>
              <a:gd name="connsiteY5" fmla="*/ 73152 h 512064"/>
              <a:gd name="connsiteX6" fmla="*/ 1161288 w 2615184"/>
              <a:gd name="connsiteY6" fmla="*/ 91440 h 512064"/>
              <a:gd name="connsiteX7" fmla="*/ 1042416 w 2615184"/>
              <a:gd name="connsiteY7" fmla="*/ 109728 h 512064"/>
              <a:gd name="connsiteX8" fmla="*/ 969264 w 2615184"/>
              <a:gd name="connsiteY8" fmla="*/ 118872 h 512064"/>
              <a:gd name="connsiteX9" fmla="*/ 905256 w 2615184"/>
              <a:gd name="connsiteY9" fmla="*/ 137160 h 512064"/>
              <a:gd name="connsiteX10" fmla="*/ 859536 w 2615184"/>
              <a:gd name="connsiteY10" fmla="*/ 146304 h 512064"/>
              <a:gd name="connsiteX11" fmla="*/ 795528 w 2615184"/>
              <a:gd name="connsiteY11" fmla="*/ 164592 h 512064"/>
              <a:gd name="connsiteX12" fmla="*/ 722376 w 2615184"/>
              <a:gd name="connsiteY12" fmla="*/ 182880 h 512064"/>
              <a:gd name="connsiteX13" fmla="*/ 685800 w 2615184"/>
              <a:gd name="connsiteY13" fmla="*/ 192024 h 512064"/>
              <a:gd name="connsiteX14" fmla="*/ 512064 w 2615184"/>
              <a:gd name="connsiteY14" fmla="*/ 219456 h 512064"/>
              <a:gd name="connsiteX15" fmla="*/ 475488 w 2615184"/>
              <a:gd name="connsiteY15" fmla="*/ 228600 h 512064"/>
              <a:gd name="connsiteX16" fmla="*/ 356616 w 2615184"/>
              <a:gd name="connsiteY16" fmla="*/ 246888 h 512064"/>
              <a:gd name="connsiteX17" fmla="*/ 310896 w 2615184"/>
              <a:gd name="connsiteY17" fmla="*/ 256032 h 512064"/>
              <a:gd name="connsiteX18" fmla="*/ 219456 w 2615184"/>
              <a:gd name="connsiteY18" fmla="*/ 283464 h 512064"/>
              <a:gd name="connsiteX19" fmla="*/ 192024 w 2615184"/>
              <a:gd name="connsiteY19" fmla="*/ 292608 h 512064"/>
              <a:gd name="connsiteX20" fmla="*/ 164592 w 2615184"/>
              <a:gd name="connsiteY20" fmla="*/ 310896 h 512064"/>
              <a:gd name="connsiteX21" fmla="*/ 128016 w 2615184"/>
              <a:gd name="connsiteY21" fmla="*/ 329184 h 512064"/>
              <a:gd name="connsiteX22" fmla="*/ 45720 w 2615184"/>
              <a:gd name="connsiteY22" fmla="*/ 402336 h 512064"/>
              <a:gd name="connsiteX23" fmla="*/ 9144 w 2615184"/>
              <a:gd name="connsiteY23" fmla="*/ 484632 h 512064"/>
              <a:gd name="connsiteX24" fmla="*/ 0 w 2615184"/>
              <a:gd name="connsiteY24" fmla="*/ 512064 h 512064"/>
              <a:gd name="connsiteX25" fmla="*/ 9144 w 2615184"/>
              <a:gd name="connsiteY25" fmla="*/ 484632 h 512064"/>
              <a:gd name="connsiteX26" fmla="*/ 73152 w 2615184"/>
              <a:gd name="connsiteY26" fmla="*/ 384048 h 512064"/>
              <a:gd name="connsiteX27" fmla="*/ 91440 w 2615184"/>
              <a:gd name="connsiteY27" fmla="*/ 329184 h 512064"/>
              <a:gd name="connsiteX28" fmla="*/ 36576 w 2615184"/>
              <a:gd name="connsiteY28" fmla="*/ 411480 h 512064"/>
              <a:gd name="connsiteX29" fmla="*/ 18288 w 2615184"/>
              <a:gd name="connsiteY29" fmla="*/ 438912 h 512064"/>
              <a:gd name="connsiteX30" fmla="*/ 91440 w 2615184"/>
              <a:gd name="connsiteY30" fmla="*/ 420624 h 512064"/>
              <a:gd name="connsiteX31" fmla="*/ 146304 w 2615184"/>
              <a:gd name="connsiteY31" fmla="*/ 374904 h 512064"/>
              <a:gd name="connsiteX32" fmla="*/ 164592 w 2615184"/>
              <a:gd name="connsiteY32" fmla="*/ 374904 h 51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615184" h="512064">
                <a:moveTo>
                  <a:pt x="2615184" y="0"/>
                </a:moveTo>
                <a:lnTo>
                  <a:pt x="1801368" y="9144"/>
                </a:lnTo>
                <a:cubicBezTo>
                  <a:pt x="1740342" y="10264"/>
                  <a:pt x="1679177" y="11786"/>
                  <a:pt x="1618488" y="18288"/>
                </a:cubicBezTo>
                <a:cubicBezTo>
                  <a:pt x="1422515" y="39285"/>
                  <a:pt x="1612695" y="28485"/>
                  <a:pt x="1517904" y="45720"/>
                </a:cubicBezTo>
                <a:cubicBezTo>
                  <a:pt x="1475202" y="53484"/>
                  <a:pt x="1381741" y="60251"/>
                  <a:pt x="1344168" y="64008"/>
                </a:cubicBezTo>
                <a:cubicBezTo>
                  <a:pt x="1316704" y="66754"/>
                  <a:pt x="1289304" y="70104"/>
                  <a:pt x="1261872" y="73152"/>
                </a:cubicBezTo>
                <a:cubicBezTo>
                  <a:pt x="1199292" y="88797"/>
                  <a:pt x="1246474" y="78334"/>
                  <a:pt x="1161288" y="91440"/>
                </a:cubicBezTo>
                <a:cubicBezTo>
                  <a:pt x="1070482" y="105410"/>
                  <a:pt x="1141846" y="96471"/>
                  <a:pt x="1042416" y="109728"/>
                </a:cubicBezTo>
                <a:cubicBezTo>
                  <a:pt x="1018058" y="112976"/>
                  <a:pt x="993503" y="114832"/>
                  <a:pt x="969264" y="118872"/>
                </a:cubicBezTo>
                <a:cubicBezTo>
                  <a:pt x="917952" y="127424"/>
                  <a:pt x="948740" y="126289"/>
                  <a:pt x="905256" y="137160"/>
                </a:cubicBezTo>
                <a:cubicBezTo>
                  <a:pt x="890178" y="140929"/>
                  <a:pt x="874614" y="142535"/>
                  <a:pt x="859536" y="146304"/>
                </a:cubicBezTo>
                <a:cubicBezTo>
                  <a:pt x="838009" y="151686"/>
                  <a:pt x="816969" y="158875"/>
                  <a:pt x="795528" y="164592"/>
                </a:cubicBezTo>
                <a:cubicBezTo>
                  <a:pt x="771242" y="171068"/>
                  <a:pt x="746760" y="176784"/>
                  <a:pt x="722376" y="182880"/>
                </a:cubicBezTo>
                <a:cubicBezTo>
                  <a:pt x="710184" y="185928"/>
                  <a:pt x="698213" y="190064"/>
                  <a:pt x="685800" y="192024"/>
                </a:cubicBezTo>
                <a:cubicBezTo>
                  <a:pt x="627888" y="201168"/>
                  <a:pt x="568943" y="205236"/>
                  <a:pt x="512064" y="219456"/>
                </a:cubicBezTo>
                <a:cubicBezTo>
                  <a:pt x="499872" y="222504"/>
                  <a:pt x="487811" y="226135"/>
                  <a:pt x="475488" y="228600"/>
                </a:cubicBezTo>
                <a:cubicBezTo>
                  <a:pt x="424881" y="238721"/>
                  <a:pt x="409316" y="238105"/>
                  <a:pt x="356616" y="246888"/>
                </a:cubicBezTo>
                <a:cubicBezTo>
                  <a:pt x="341286" y="249443"/>
                  <a:pt x="326068" y="252661"/>
                  <a:pt x="310896" y="256032"/>
                </a:cubicBezTo>
                <a:cubicBezTo>
                  <a:pt x="269438" y="265245"/>
                  <a:pt x="265044" y="268268"/>
                  <a:pt x="219456" y="283464"/>
                </a:cubicBezTo>
                <a:cubicBezTo>
                  <a:pt x="210312" y="286512"/>
                  <a:pt x="200044" y="287261"/>
                  <a:pt x="192024" y="292608"/>
                </a:cubicBezTo>
                <a:cubicBezTo>
                  <a:pt x="182880" y="298704"/>
                  <a:pt x="174134" y="305444"/>
                  <a:pt x="164592" y="310896"/>
                </a:cubicBezTo>
                <a:cubicBezTo>
                  <a:pt x="152757" y="317659"/>
                  <a:pt x="139851" y="322421"/>
                  <a:pt x="128016" y="329184"/>
                </a:cubicBezTo>
                <a:cubicBezTo>
                  <a:pt x="98416" y="346098"/>
                  <a:pt x="62813" y="376697"/>
                  <a:pt x="45720" y="402336"/>
                </a:cubicBezTo>
                <a:cubicBezTo>
                  <a:pt x="16739" y="445808"/>
                  <a:pt x="30907" y="419342"/>
                  <a:pt x="9144" y="484632"/>
                </a:cubicBezTo>
                <a:lnTo>
                  <a:pt x="0" y="512064"/>
                </a:lnTo>
                <a:cubicBezTo>
                  <a:pt x="0" y="512064"/>
                  <a:pt x="4833" y="493253"/>
                  <a:pt x="9144" y="484632"/>
                </a:cubicBezTo>
                <a:cubicBezTo>
                  <a:pt x="51503" y="399914"/>
                  <a:pt x="26443" y="430757"/>
                  <a:pt x="73152" y="384048"/>
                </a:cubicBezTo>
                <a:cubicBezTo>
                  <a:pt x="79248" y="365760"/>
                  <a:pt x="102133" y="313144"/>
                  <a:pt x="91440" y="329184"/>
                </a:cubicBezTo>
                <a:lnTo>
                  <a:pt x="36576" y="411480"/>
                </a:lnTo>
                <a:cubicBezTo>
                  <a:pt x="30480" y="420624"/>
                  <a:pt x="7512" y="441067"/>
                  <a:pt x="18288" y="438912"/>
                </a:cubicBezTo>
                <a:cubicBezTo>
                  <a:pt x="73459" y="427878"/>
                  <a:pt x="49264" y="434683"/>
                  <a:pt x="91440" y="420624"/>
                </a:cubicBezTo>
                <a:cubicBezTo>
                  <a:pt x="106670" y="405394"/>
                  <a:pt x="125086" y="383391"/>
                  <a:pt x="146304" y="374904"/>
                </a:cubicBezTo>
                <a:cubicBezTo>
                  <a:pt x="151964" y="372640"/>
                  <a:pt x="158496" y="374904"/>
                  <a:pt x="164592" y="374904"/>
                </a:cubicBezTo>
              </a:path>
            </a:pathLst>
          </a:custGeom>
          <a:ln w="254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79512" y="5589240"/>
            <a:ext cx="8498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The custodial symmetry is explicitly broken by the Yukawa couplings of fermions</a:t>
            </a:r>
          </a:p>
          <a:p>
            <a:r>
              <a:rPr lang="en-US" altLang="zh-CN" sz="2000" dirty="0" smtClean="0"/>
              <a:t> at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loop</a:t>
            </a:r>
            <a:r>
              <a:rPr lang="en-US" altLang="zh-CN" sz="2000" dirty="0" smtClean="0"/>
              <a:t> level.</a:t>
            </a:r>
            <a:endParaRPr lang="zh-CN" altLang="en-US" sz="2000" dirty="0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2419-D02E-40A3-82CD-73F3D614DB7D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0962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3024336" cy="186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348880"/>
            <a:ext cx="4631364" cy="822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17032"/>
            <a:ext cx="3818557" cy="157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645024"/>
            <a:ext cx="4320480" cy="247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99592" y="404664"/>
            <a:ext cx="7453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zh-CN" sz="2800" dirty="0" smtClean="0"/>
              <a:t>Custodial symmetry in the SM in </a:t>
            </a:r>
            <a:r>
              <a:rPr lang="it-IT" altLang="zh-CN" sz="2800" b="1" dirty="0" smtClean="0">
                <a:solidFill>
                  <a:srgbClr val="0000FF"/>
                </a:solidFill>
              </a:rPr>
              <a:t>matrix language</a:t>
            </a:r>
            <a:endParaRPr lang="zh-CN" altLang="en-US" sz="2800" b="1" dirty="0">
              <a:solidFill>
                <a:srgbClr val="0000FF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2419-D02E-40A3-82CD-73F3D614DB7D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36912"/>
            <a:ext cx="5328592" cy="207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620688"/>
            <a:ext cx="19145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5085184"/>
            <a:ext cx="4248472" cy="8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右箭头 4"/>
          <p:cNvSpPr/>
          <p:nvPr/>
        </p:nvSpPr>
        <p:spPr>
          <a:xfrm>
            <a:off x="467544" y="2996952"/>
            <a:ext cx="1080120" cy="36004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>
            <a:off x="539552" y="5301208"/>
            <a:ext cx="1080120" cy="36004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2419-D02E-40A3-82CD-73F3D614DB7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6268" y="2066072"/>
            <a:ext cx="3960440" cy="9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7544" y="1129968"/>
            <a:ext cx="79024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 smtClean="0"/>
              <a:t>Relations among the rho parameter, the oblique parameter T, </a:t>
            </a:r>
          </a:p>
          <a:p>
            <a:pPr algn="ctr"/>
            <a:r>
              <a:rPr lang="en-US" altLang="zh-CN" sz="2400" dirty="0" smtClean="0"/>
              <a:t>and the electroweak </a:t>
            </a:r>
            <a:r>
              <a:rPr lang="en-US" altLang="zh-CN" sz="2400" dirty="0" err="1" smtClean="0"/>
              <a:t>chiral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Lagrangian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611560" y="3218200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Usually it is obtained by the 1-loop Feynman diagrammatic calculation.</a:t>
            </a:r>
          </a:p>
          <a:p>
            <a:endParaRPr lang="en-US" altLang="zh-CN" sz="2400" dirty="0"/>
          </a:p>
          <a:p>
            <a:r>
              <a:rPr lang="en-US" altLang="zh-CN" sz="2400" dirty="0" smtClean="0"/>
              <a:t>In this work, we propose a simple </a:t>
            </a:r>
            <a:r>
              <a:rPr lang="en-US" altLang="zh-CN" sz="2400" dirty="0" err="1" smtClean="0"/>
              <a:t>nondiagrammatic</a:t>
            </a:r>
            <a:r>
              <a:rPr lang="en-US" altLang="zh-CN" sz="2400" dirty="0" smtClean="0"/>
              <a:t> calculation method.</a:t>
            </a:r>
          </a:p>
          <a:p>
            <a:endParaRPr lang="en-US" altLang="zh-CN" sz="2400" dirty="0"/>
          </a:p>
          <a:p>
            <a:r>
              <a:rPr lang="en-US" altLang="zh-CN" sz="2400" b="1" dirty="0" err="1" smtClean="0">
                <a:solidFill>
                  <a:srgbClr val="0000FF"/>
                </a:solidFill>
              </a:rPr>
              <a:t>H.H.Zhang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, </a:t>
            </a:r>
            <a:r>
              <a:rPr lang="en-US" altLang="zh-CN" sz="2400" b="1" dirty="0" err="1" smtClean="0">
                <a:solidFill>
                  <a:srgbClr val="0000FF"/>
                </a:solidFill>
              </a:rPr>
              <a:t>Eur.Phys.J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. C67 (2010) 51-56.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2419-D02E-40A3-82CD-73F3D614DB7D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8640"/>
            <a:ext cx="6437660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What are used in this method?</a:t>
            </a:r>
          </a:p>
          <a:p>
            <a:endParaRPr lang="en-US" altLang="zh-CN" sz="2800" dirty="0"/>
          </a:p>
          <a:p>
            <a:pPr>
              <a:buFont typeface="Arial" pitchFamily="34" charset="0"/>
              <a:buChar char="•"/>
            </a:pPr>
            <a:r>
              <a:rPr lang="en-US" altLang="zh-CN" sz="2800" dirty="0" smtClean="0"/>
              <a:t> path integral</a:t>
            </a:r>
          </a:p>
          <a:p>
            <a:pPr>
              <a:buFont typeface="Arial" pitchFamily="34" charset="0"/>
              <a:buChar char="•"/>
            </a:pPr>
            <a:endParaRPr lang="en-US" altLang="zh-CN" sz="2800" dirty="0" smtClean="0"/>
          </a:p>
          <a:p>
            <a:pPr>
              <a:buFont typeface="Arial" pitchFamily="34" charset="0"/>
              <a:buChar char="•"/>
            </a:pPr>
            <a:r>
              <a:rPr lang="en-US" altLang="zh-CN" sz="2800" dirty="0" smtClean="0"/>
              <a:t> electroweak </a:t>
            </a:r>
            <a:r>
              <a:rPr lang="en-US" altLang="zh-CN" sz="2800" dirty="0" err="1" smtClean="0"/>
              <a:t>chiral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Lagrangian</a:t>
            </a:r>
            <a:endParaRPr lang="en-US" altLang="zh-CN" sz="2800" dirty="0" smtClean="0"/>
          </a:p>
          <a:p>
            <a:pPr>
              <a:buFont typeface="Arial" pitchFamily="34" charset="0"/>
              <a:buChar char="•"/>
            </a:pPr>
            <a:endParaRPr lang="en-US" altLang="zh-CN" sz="2800" dirty="0" smtClean="0"/>
          </a:p>
          <a:p>
            <a:pPr>
              <a:buFont typeface="Arial" pitchFamily="34" charset="0"/>
              <a:buChar char="•"/>
            </a:pPr>
            <a:endParaRPr lang="en-US" altLang="zh-CN" sz="2800" dirty="0" smtClean="0"/>
          </a:p>
          <a:p>
            <a:pPr>
              <a:buFont typeface="Arial" pitchFamily="34" charset="0"/>
              <a:buChar char="•"/>
            </a:pPr>
            <a:r>
              <a:rPr lang="en-US" altLang="zh-CN" sz="2800" dirty="0" smtClean="0"/>
              <a:t> Schwinger proper time method</a:t>
            </a:r>
          </a:p>
          <a:p>
            <a:pPr>
              <a:buFont typeface="Arial" pitchFamily="34" charset="0"/>
              <a:buChar char="•"/>
            </a:pPr>
            <a:endParaRPr lang="en-US" altLang="zh-CN" sz="2800" dirty="0"/>
          </a:p>
          <a:p>
            <a:pPr>
              <a:buFont typeface="Arial" pitchFamily="34" charset="0"/>
              <a:buChar char="•"/>
            </a:pPr>
            <a:endParaRPr lang="en-US" altLang="zh-CN" sz="2800" dirty="0" smtClean="0"/>
          </a:p>
          <a:p>
            <a:pPr>
              <a:buFont typeface="Arial" pitchFamily="34" charset="0"/>
              <a:buChar char="•"/>
            </a:pPr>
            <a:endParaRPr lang="en-US" altLang="zh-CN" sz="2800" dirty="0"/>
          </a:p>
          <a:p>
            <a:pPr>
              <a:buFont typeface="Arial" pitchFamily="34" charset="0"/>
              <a:buChar char="•"/>
            </a:pPr>
            <a:r>
              <a:rPr lang="en-US" altLang="zh-CN" sz="2800" dirty="0" smtClean="0"/>
              <a:t> Consider the scalar source 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s</a:t>
            </a:r>
            <a:r>
              <a:rPr lang="en-US" altLang="zh-CN" sz="2800" dirty="0" smtClean="0"/>
              <a:t> as 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p^0</a:t>
            </a:r>
            <a:r>
              <a:rPr lang="en-US" altLang="zh-CN" sz="2800" dirty="0" smtClean="0"/>
              <a:t> order </a:t>
            </a:r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rather than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p^2</a:t>
            </a:r>
            <a:r>
              <a:rPr lang="en-US" altLang="zh-CN" sz="2800" dirty="0" smtClean="0"/>
              <a:t> order.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836712"/>
            <a:ext cx="3953048" cy="102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132856"/>
            <a:ext cx="3312368" cy="96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717032"/>
            <a:ext cx="4896544" cy="99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5445224"/>
            <a:ext cx="15430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5949280"/>
            <a:ext cx="1800200" cy="50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1520" y="5805264"/>
            <a:ext cx="5089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0000FF"/>
                </a:solidFill>
              </a:rPr>
              <a:t>亮点：</a:t>
            </a:r>
            <a:r>
              <a:rPr lang="zh-CN" altLang="en-US" dirty="0" smtClean="0"/>
              <a:t>只须在</a:t>
            </a:r>
            <a:r>
              <a:rPr lang="en-US" altLang="zh-CN" b="1" dirty="0" err="1" smtClean="0">
                <a:solidFill>
                  <a:srgbClr val="0000FF"/>
                </a:solidFill>
              </a:rPr>
              <a:t>Seely</a:t>
            </a:r>
            <a:r>
              <a:rPr lang="en-US" altLang="zh-CN" b="1" dirty="0" smtClean="0">
                <a:solidFill>
                  <a:srgbClr val="0000FF"/>
                </a:solidFill>
              </a:rPr>
              <a:t> Dewitt</a:t>
            </a:r>
            <a:r>
              <a:rPr lang="zh-CN" altLang="en-US" b="1" dirty="0" smtClean="0">
                <a:solidFill>
                  <a:srgbClr val="0000FF"/>
                </a:solidFill>
              </a:rPr>
              <a:t>展开</a:t>
            </a:r>
            <a:r>
              <a:rPr lang="zh-CN" altLang="en-US" dirty="0" smtClean="0"/>
              <a:t>中计算出这两项的</a:t>
            </a:r>
            <a:endParaRPr lang="en-US" altLang="zh-CN" dirty="0" smtClean="0"/>
          </a:p>
          <a:p>
            <a:r>
              <a:rPr lang="zh-CN" altLang="en-US" dirty="0" smtClean="0"/>
              <a:t>系数，就可简单地求得</a:t>
            </a:r>
            <a:r>
              <a:rPr lang="en-US" altLang="zh-CN" dirty="0" smtClean="0"/>
              <a:t>rho</a:t>
            </a:r>
            <a:r>
              <a:rPr lang="zh-CN" altLang="en-US" dirty="0" smtClean="0"/>
              <a:t>参数！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64288" y="4725144"/>
            <a:ext cx="1851813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传统上，人们</a:t>
            </a:r>
            <a:endParaRPr lang="en-US" altLang="zh-CN" dirty="0" smtClean="0"/>
          </a:p>
          <a:p>
            <a:r>
              <a:rPr lang="zh-CN" altLang="en-US" dirty="0" smtClean="0"/>
              <a:t>以为它们是</a:t>
            </a:r>
            <a:r>
              <a:rPr lang="en-US" altLang="zh-CN" dirty="0" smtClean="0"/>
              <a:t>p^6</a:t>
            </a:r>
          </a:p>
          <a:p>
            <a:r>
              <a:rPr lang="zh-CN" altLang="en-US" dirty="0" smtClean="0"/>
              <a:t>项，此前没有人关注过。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2419-D02E-40A3-82CD-73F3D614DB7D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2419-D02E-40A3-82CD-73F3D614DB7D}" type="slidenum">
              <a:rPr lang="zh-CN" altLang="en-US" smtClean="0"/>
              <a:pPr/>
              <a:t>2</a:t>
            </a:fld>
            <a:endParaRPr lang="zh-CN" altLang="en-US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176464" cy="304954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34917"/>
            <a:ext cx="4248472" cy="2990427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412776"/>
            <a:ext cx="4176464" cy="2938291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88024" y="332656"/>
            <a:ext cx="4185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广告：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r>
              <a:rPr lang="zh-CN" altLang="en-US" sz="2400" dirty="0" smtClean="0"/>
              <a:t>中山大学的粒子物理学科介绍</a:t>
            </a:r>
            <a:endParaRPr lang="zh-CN" altLang="en-US" sz="2400" dirty="0"/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581128"/>
            <a:ext cx="3960440" cy="17987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780928"/>
            <a:ext cx="6506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</a:rPr>
              <a:t>Effective field theory </a:t>
            </a:r>
            <a:r>
              <a:rPr lang="en-US" altLang="zh-CN" sz="3200" dirty="0" smtClean="0"/>
              <a:t>and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dark matter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2419-D02E-40A3-82CD-73F3D614DB7D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91527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2419-D02E-40A3-82CD-73F3D614DB7D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784976" cy="494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88560" y="54868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暗物质的直接探测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2419-D02E-40A3-82CD-73F3D614DB7D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81050"/>
            <a:ext cx="7673775" cy="514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88560" y="54868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暗物质的间接探测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2419-D02E-40A3-82CD-73F3D614DB7D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028" y="1052736"/>
            <a:ext cx="8781299" cy="557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19672" y="260648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高能对撞机的探测器与粒子重建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2419-D02E-40A3-82CD-73F3D614DB7D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753427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88560" y="548680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暗物质的对撞机探测</a:t>
            </a:r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2419-D02E-40A3-82CD-73F3D614DB7D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17563" y="387350"/>
            <a:ext cx="76001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ea typeface="黑体" pitchFamily="49" charset="-122"/>
              </a:rPr>
              <a:t>暗物质与标准模型费米子的有效相互作用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95536" y="1124744"/>
            <a:ext cx="8704627" cy="522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en-US" altLang="zh-CN" sz="2800" dirty="0"/>
              <a:t> </a:t>
            </a:r>
            <a:r>
              <a:rPr lang="zh-CN" altLang="en-US" sz="2800" dirty="0"/>
              <a:t>当相互作用过程的</a:t>
            </a:r>
            <a:r>
              <a:rPr lang="zh-CN" altLang="en-US" sz="2800" b="1" dirty="0">
                <a:solidFill>
                  <a:srgbClr val="7030A0"/>
                </a:solidFill>
              </a:rPr>
              <a:t>转移动量远</a:t>
            </a:r>
            <a:r>
              <a:rPr lang="zh-CN" altLang="en-US" sz="2800" b="1" dirty="0" smtClean="0">
                <a:solidFill>
                  <a:srgbClr val="7030A0"/>
                </a:solidFill>
              </a:rPr>
              <a:t>小于媒介粒子</a:t>
            </a:r>
            <a:r>
              <a:rPr lang="zh-CN" altLang="en-US" sz="2800" b="1" dirty="0">
                <a:solidFill>
                  <a:srgbClr val="7030A0"/>
                </a:solidFill>
              </a:rPr>
              <a:t>质量</a:t>
            </a:r>
            <a:r>
              <a:rPr lang="zh-CN" altLang="en-US" sz="2800" dirty="0"/>
              <a:t>时，</a:t>
            </a:r>
          </a:p>
          <a:p>
            <a:pPr>
              <a:lnSpc>
                <a:spcPct val="120000"/>
              </a:lnSpc>
            </a:pPr>
            <a:r>
              <a:rPr lang="zh-CN" altLang="en-US" sz="2800" dirty="0"/>
              <a:t>相互作用可以用</a:t>
            </a:r>
            <a:r>
              <a:rPr lang="zh-CN" altLang="en-US" sz="2800" b="1" dirty="0">
                <a:solidFill>
                  <a:srgbClr val="FF0000"/>
                </a:solidFill>
              </a:rPr>
              <a:t>有效理论</a:t>
            </a:r>
            <a:r>
              <a:rPr lang="zh-CN" altLang="en-US" sz="2800" dirty="0"/>
              <a:t>描述。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zh-CN" altLang="en-US" sz="2800" dirty="0"/>
              <a:t> 使用有效理论，通常能够把握研究问题的基本特征，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与模型细节相对无关</a:t>
            </a:r>
            <a:r>
              <a:rPr lang="zh-CN" altLang="en-US" sz="2800" dirty="0"/>
              <a:t>。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zh-CN" altLang="en-US" sz="2800" dirty="0"/>
              <a:t> 我们分别假定暗物质由自旋为 </a:t>
            </a:r>
            <a:r>
              <a:rPr lang="en-US" altLang="zh-CN" sz="2800" dirty="0"/>
              <a:t>0, 1/2, 1 </a:t>
            </a:r>
            <a:r>
              <a:rPr lang="zh-CN" altLang="en-US" sz="2800" dirty="0"/>
              <a:t>或 </a:t>
            </a:r>
            <a:r>
              <a:rPr lang="en-US" altLang="zh-CN" sz="2800" dirty="0"/>
              <a:t>3/2 </a:t>
            </a:r>
            <a:r>
              <a:rPr lang="zh-CN" altLang="en-US" sz="2800" dirty="0"/>
              <a:t>的粒</a:t>
            </a:r>
          </a:p>
          <a:p>
            <a:pPr>
              <a:lnSpc>
                <a:spcPct val="120000"/>
              </a:lnSpc>
            </a:pPr>
            <a:r>
              <a:rPr lang="zh-CN" altLang="en-US" sz="2800" dirty="0"/>
              <a:t>子组成，用</a:t>
            </a:r>
            <a:r>
              <a:rPr lang="zh-CN" altLang="en-US" sz="2800" b="1" dirty="0">
                <a:solidFill>
                  <a:srgbClr val="0000FF"/>
                </a:solidFill>
              </a:rPr>
              <a:t>有效算符</a:t>
            </a:r>
            <a:r>
              <a:rPr lang="zh-CN" altLang="en-US" sz="2800" dirty="0"/>
              <a:t>描述暗物质粒子与标准模型费米</a:t>
            </a:r>
          </a:p>
          <a:p>
            <a:pPr>
              <a:lnSpc>
                <a:spcPct val="120000"/>
              </a:lnSpc>
            </a:pPr>
            <a:r>
              <a:rPr lang="zh-CN" altLang="en-US" sz="2800" dirty="0"/>
              <a:t>子的相互作用，把</a:t>
            </a:r>
            <a:r>
              <a:rPr lang="zh-CN" altLang="en-US" sz="2800" b="1" dirty="0">
                <a:solidFill>
                  <a:srgbClr val="00B050"/>
                </a:solidFill>
              </a:rPr>
              <a:t>直接探测、间接探测和宇宙学丰度</a:t>
            </a:r>
          </a:p>
          <a:p>
            <a:pPr>
              <a:lnSpc>
                <a:spcPct val="120000"/>
              </a:lnSpc>
            </a:pPr>
            <a:r>
              <a:rPr lang="zh-CN" altLang="en-US" sz="2800" dirty="0"/>
              <a:t>的实验结果综合在一起进行比较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zh-CN" altLang="en-US" sz="2800" dirty="0"/>
              <a:t> 我们发现，在不同情况下，各类暗物质实验的</a:t>
            </a:r>
            <a:r>
              <a:rPr lang="zh-CN" altLang="en-US" sz="2800" b="1" dirty="0">
                <a:solidFill>
                  <a:srgbClr val="FF0000"/>
                </a:solidFill>
              </a:rPr>
              <a:t>灵敏</a:t>
            </a: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度</a:t>
            </a:r>
            <a:r>
              <a:rPr lang="zh-CN" altLang="en-US" sz="2800" dirty="0"/>
              <a:t>有些差别，具有一定的互补性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24128" y="6021288"/>
            <a:ext cx="3200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 smtClean="0">
                <a:solidFill>
                  <a:srgbClr val="0000FF"/>
                </a:solidFill>
              </a:rPr>
              <a:t>Nucl.Phys</a:t>
            </a:r>
            <a:r>
              <a:rPr lang="en-US" altLang="zh-CN" b="1" dirty="0" smtClean="0">
                <a:solidFill>
                  <a:srgbClr val="0000FF"/>
                </a:solidFill>
              </a:rPr>
              <a:t>. B854 (2012) 350-374</a:t>
            </a:r>
          </a:p>
          <a:p>
            <a:r>
              <a:rPr lang="en-US" altLang="zh-CN" b="1" dirty="0" err="1" smtClean="0">
                <a:solidFill>
                  <a:srgbClr val="0000FF"/>
                </a:solidFill>
              </a:rPr>
              <a:t>Nucl.Phys</a:t>
            </a:r>
            <a:r>
              <a:rPr lang="en-US" altLang="zh-CN" b="1" dirty="0" smtClean="0">
                <a:solidFill>
                  <a:srgbClr val="0000FF"/>
                </a:solidFill>
              </a:rPr>
              <a:t>. B860 (2012) 115-151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87338" y="317500"/>
            <a:ext cx="3779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ea typeface="黑体" pitchFamily="49" charset="-122"/>
              </a:rPr>
              <a:t>自旋为 </a:t>
            </a:r>
            <a:r>
              <a:rPr lang="en-US" altLang="zh-CN" sz="2800" b="1" dirty="0">
                <a:solidFill>
                  <a:schemeClr val="accent2"/>
                </a:solidFill>
                <a:ea typeface="黑体" pitchFamily="49" charset="-122"/>
              </a:rPr>
              <a:t>0 </a:t>
            </a:r>
            <a:r>
              <a:rPr lang="zh-CN" altLang="en-US" sz="2800" b="1" dirty="0">
                <a:solidFill>
                  <a:schemeClr val="accent2"/>
                </a:solidFill>
                <a:ea typeface="黑体" pitchFamily="49" charset="-122"/>
              </a:rPr>
              <a:t>的暗物质粒子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188913"/>
            <a:ext cx="4592638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429000"/>
            <a:ext cx="4587875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1052513"/>
            <a:ext cx="2592387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2038350"/>
            <a:ext cx="3602037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0550" y="2973388"/>
            <a:ext cx="3189288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0975" y="4005263"/>
            <a:ext cx="4103688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323850" y="5151438"/>
            <a:ext cx="378180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</a:rPr>
              <a:t>黄色区域</a:t>
            </a:r>
            <a:r>
              <a:rPr lang="zh-CN" altLang="en-US" sz="2800" dirty="0"/>
              <a:t>为考虑到可微</a:t>
            </a:r>
          </a:p>
          <a:p>
            <a:r>
              <a:rPr lang="zh-CN" altLang="en-US" sz="2800" dirty="0"/>
              <a:t>扰条件时有效理论不成</a:t>
            </a:r>
          </a:p>
          <a:p>
            <a:r>
              <a:rPr lang="zh-CN" altLang="en-US" sz="2800" dirty="0"/>
              <a:t>立的区域</a:t>
            </a: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2419-D02E-40A3-82CD-73F3D614DB7D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07963" y="115888"/>
            <a:ext cx="4076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ea typeface="黑体" pitchFamily="49" charset="-122"/>
              </a:rPr>
              <a:t>自旋为 </a:t>
            </a:r>
            <a:r>
              <a:rPr lang="en-US" altLang="zh-CN" sz="2800" b="1">
                <a:solidFill>
                  <a:schemeClr val="accent2"/>
                </a:solidFill>
                <a:ea typeface="黑体" pitchFamily="49" charset="-122"/>
              </a:rPr>
              <a:t>1/2 </a:t>
            </a:r>
            <a:r>
              <a:rPr lang="zh-CN" altLang="en-US" sz="2800" b="1">
                <a:solidFill>
                  <a:schemeClr val="accent2"/>
                </a:solidFill>
                <a:ea typeface="黑体" pitchFamily="49" charset="-122"/>
              </a:rPr>
              <a:t>的暗物质粒子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188913"/>
            <a:ext cx="4570413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524250"/>
            <a:ext cx="4548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688975"/>
            <a:ext cx="201295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4413" y="1341438"/>
            <a:ext cx="2405062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113" y="2055813"/>
            <a:ext cx="2549525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0400" y="2781300"/>
            <a:ext cx="297497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650" y="3441700"/>
            <a:ext cx="2693988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4863" y="4149725"/>
            <a:ext cx="24717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7563" y="4868863"/>
            <a:ext cx="24590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4213" y="5530850"/>
            <a:ext cx="2951162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4213" y="6165850"/>
            <a:ext cx="29511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2419-D02E-40A3-82CD-73F3D614DB7D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87338" y="260350"/>
            <a:ext cx="3779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ea typeface="黑体" pitchFamily="49" charset="-122"/>
              </a:rPr>
              <a:t>自旋为 </a:t>
            </a:r>
            <a:r>
              <a:rPr lang="en-US" altLang="zh-CN" sz="2800" b="1">
                <a:solidFill>
                  <a:schemeClr val="accent2"/>
                </a:solidFill>
                <a:ea typeface="黑体" pitchFamily="49" charset="-122"/>
              </a:rPr>
              <a:t>1 </a:t>
            </a:r>
            <a:r>
              <a:rPr lang="zh-CN" altLang="en-US" sz="2800" b="1">
                <a:solidFill>
                  <a:schemeClr val="accent2"/>
                </a:solidFill>
                <a:ea typeface="黑体" pitchFamily="49" charset="-122"/>
              </a:rPr>
              <a:t>的暗物质粒子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234950"/>
            <a:ext cx="4527550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573463"/>
            <a:ext cx="4516438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896938"/>
            <a:ext cx="22987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188" y="1636713"/>
            <a:ext cx="304165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2349500"/>
            <a:ext cx="36718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0113" y="2997200"/>
            <a:ext cx="272732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363" y="3716338"/>
            <a:ext cx="343693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8313" y="4365625"/>
            <a:ext cx="3441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9875" y="5157788"/>
            <a:ext cx="387032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950" y="5949950"/>
            <a:ext cx="41719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2419-D02E-40A3-82CD-73F3D614DB7D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ownloads\Free-Converter.com-standard_model_of_elementary_particles-746549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4506998" cy="33843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260648"/>
            <a:ext cx="6595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</a:rPr>
              <a:t>The standard model </a:t>
            </a:r>
            <a:r>
              <a:rPr lang="en-US" altLang="zh-CN" sz="3200" dirty="0" smtClean="0"/>
              <a:t>of particle physics</a:t>
            </a:r>
            <a:endParaRPr lang="zh-CN" altLang="en-US" sz="32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A5AE8-78F7-41C8-8E66-3A36697901DA}" type="slidenum">
              <a:rPr lang="zh-CN" altLang="en-US" smtClean="0"/>
              <a:pPr/>
              <a:t>3</a:t>
            </a:fld>
            <a:endParaRPr lang="zh-CN" altLang="en-US"/>
          </a:p>
        </p:txBody>
      </p:sp>
      <p:pic>
        <p:nvPicPr>
          <p:cNvPr id="7" name="Picture 2" descr="C:\Users\lenovo\Pictures\cernmu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77072"/>
            <a:ext cx="3456384" cy="2425229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019122"/>
            <a:ext cx="2703587" cy="2913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50825" y="101600"/>
            <a:ext cx="4076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ea typeface="黑体" pitchFamily="49" charset="-122"/>
              </a:rPr>
              <a:t>自旋为 </a:t>
            </a:r>
            <a:r>
              <a:rPr lang="en-US" altLang="zh-CN" sz="2800" b="1">
                <a:solidFill>
                  <a:schemeClr val="accent2"/>
                </a:solidFill>
                <a:ea typeface="黑体" pitchFamily="49" charset="-122"/>
              </a:rPr>
              <a:t>3/2 </a:t>
            </a:r>
            <a:r>
              <a:rPr lang="zh-CN" altLang="en-US" sz="2800" b="1">
                <a:solidFill>
                  <a:schemeClr val="accent2"/>
                </a:solidFill>
                <a:ea typeface="黑体" pitchFamily="49" charset="-122"/>
              </a:rPr>
              <a:t>的暗物质粒子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188913"/>
            <a:ext cx="4556125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3500438"/>
            <a:ext cx="4527550" cy="31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620713"/>
            <a:ext cx="207168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4888" y="1254125"/>
            <a:ext cx="24145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3763" y="1844675"/>
            <a:ext cx="2525712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675" y="2478088"/>
            <a:ext cx="29337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6438" y="3068638"/>
            <a:ext cx="28575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288" y="3686175"/>
            <a:ext cx="3462337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0825" y="4292600"/>
            <a:ext cx="38703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750" y="4922838"/>
            <a:ext cx="32639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3850" y="5572125"/>
            <a:ext cx="378301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8588" y="6215063"/>
            <a:ext cx="4156075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2419-D02E-40A3-82CD-73F3D614DB7D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88640"/>
            <a:ext cx="8403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已经有这么多暗物质模型了</a:t>
            </a:r>
          </a:p>
          <a:p>
            <a:r>
              <a:rPr lang="zh-CN" altLang="en-US" sz="2400" dirty="0" smtClean="0"/>
              <a:t>在高能物理数据库</a:t>
            </a:r>
            <a:r>
              <a:rPr lang="en-US" altLang="zh-CN" sz="2400" dirty="0" smtClean="0"/>
              <a:t>SPIRES</a:t>
            </a:r>
            <a:r>
              <a:rPr lang="zh-CN" altLang="en-US" sz="2400" dirty="0" smtClean="0"/>
              <a:t>，“暗物质”论文数量多达四千多篇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7328891" cy="368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512" y="5085184"/>
            <a:ext cx="8807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为什么还要考虑这一个暗物质候选模型：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最小暗物质模型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？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endParaRPr lang="zh-CN" altLang="en-US" sz="2400" b="1" dirty="0" smtClean="0">
              <a:solidFill>
                <a:srgbClr val="FF0000"/>
              </a:solidFill>
            </a:endParaRPr>
          </a:p>
          <a:p>
            <a:r>
              <a:rPr lang="zh-CN" altLang="en-US" sz="2400" b="1" dirty="0" smtClean="0">
                <a:solidFill>
                  <a:srgbClr val="0000FF"/>
                </a:solidFill>
              </a:rPr>
              <a:t>最小暗物质模型只有一个参数：暗物质质量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M</a:t>
            </a:r>
            <a:r>
              <a:rPr lang="zh-CN" altLang="en-US" sz="2400" b="1" dirty="0" smtClean="0">
                <a:solidFill>
                  <a:srgbClr val="0000FF"/>
                </a:solidFill>
              </a:rPr>
              <a:t>，具有可预言性！</a:t>
            </a:r>
            <a:endParaRPr lang="zh-CN" altLang="en-US" sz="24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2419-D02E-40A3-82CD-73F3D614DB7D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852936"/>
            <a:ext cx="7632848" cy="38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922338" y="332656"/>
            <a:ext cx="70126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ea typeface="黑体" pitchFamily="49" charset="-122"/>
              </a:rPr>
              <a:t>最小暗物质</a:t>
            </a:r>
            <a:r>
              <a:rPr lang="zh-CN" altLang="en-US" sz="3200" dirty="0">
                <a:solidFill>
                  <a:srgbClr val="0000FF"/>
                </a:solidFill>
                <a:ea typeface="黑体" pitchFamily="49" charset="-122"/>
              </a:rPr>
              <a:t> </a:t>
            </a:r>
            <a:r>
              <a:rPr lang="en-US" altLang="zh-CN" sz="3200" b="1" dirty="0">
                <a:solidFill>
                  <a:srgbClr val="0000FF"/>
                </a:solidFill>
                <a:ea typeface="黑体" pitchFamily="49" charset="-122"/>
              </a:rPr>
              <a:t>(minimal dark matter) </a:t>
            </a:r>
            <a:r>
              <a:rPr lang="zh-CN" altLang="en-US" sz="3200" b="1" dirty="0">
                <a:solidFill>
                  <a:srgbClr val="0000FF"/>
                </a:solidFill>
                <a:ea typeface="黑体" pitchFamily="49" charset="-122"/>
              </a:rPr>
              <a:t>模型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284663" y="1052513"/>
            <a:ext cx="4338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dirty="0"/>
              <a:t>[</a:t>
            </a:r>
            <a:r>
              <a:rPr lang="en-US" altLang="zh-CN" sz="2400" dirty="0" err="1"/>
              <a:t>Cirelli</a:t>
            </a:r>
            <a:r>
              <a:rPr lang="en-US" altLang="zh-CN" sz="2400" dirty="0"/>
              <a:t>, </a:t>
            </a:r>
            <a:r>
              <a:rPr lang="en-US" altLang="zh-CN" sz="2400" i="1" dirty="0"/>
              <a:t>et al</a:t>
            </a:r>
            <a:r>
              <a:rPr lang="en-US" altLang="zh-CN" sz="2400" dirty="0"/>
              <a:t>., </a:t>
            </a:r>
            <a:r>
              <a:rPr lang="en-US" altLang="zh-CN" sz="2400" dirty="0" err="1"/>
              <a:t>hep</a:t>
            </a:r>
            <a:r>
              <a:rPr lang="en-US" altLang="zh-CN" sz="2400" dirty="0"/>
              <a:t>-ph/0512090]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1556792"/>
            <a:ext cx="8005718" cy="12357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  <a:buFontTx/>
              <a:buChar char="•"/>
            </a:pPr>
            <a:r>
              <a:rPr lang="en-US" altLang="zh-CN" sz="2800" dirty="0" smtClean="0"/>
              <a:t> </a:t>
            </a:r>
            <a:r>
              <a:rPr lang="zh-CN" altLang="en-US" sz="2800" dirty="0" smtClean="0"/>
              <a:t>在标准模型基础上引入一个 </a:t>
            </a:r>
            <a:r>
              <a:rPr lang="en-US" altLang="zh-CN" sz="2800" dirty="0" smtClean="0"/>
              <a:t>SU(2)</a:t>
            </a:r>
            <a:r>
              <a:rPr lang="en-US" altLang="zh-CN" sz="2800" baseline="-25000" dirty="0" smtClean="0"/>
              <a:t>L</a:t>
            </a:r>
            <a:r>
              <a:rPr lang="en-US" altLang="zh-CN" sz="2800" dirty="0" smtClean="0"/>
              <a:t> ×U(1)</a:t>
            </a:r>
            <a:r>
              <a:rPr lang="en-US" altLang="zh-CN" sz="2800" baseline="-25000" dirty="0" smtClean="0"/>
              <a:t>Y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多重态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zh-CN" altLang="en-US" sz="2800" dirty="0" smtClean="0"/>
              <a:t> 多重态的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电中性分量</a:t>
            </a:r>
            <a:r>
              <a:rPr lang="zh-CN" altLang="en-US" sz="2800" dirty="0" smtClean="0"/>
              <a:t>是暗物质候选粒子</a:t>
            </a:r>
            <a:endParaRPr lang="zh-CN" altLang="en-US" sz="2800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2419-D02E-40A3-82CD-73F3D614DB7D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922338" y="411163"/>
            <a:ext cx="70126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ea typeface="黑体" pitchFamily="49" charset="-122"/>
              </a:rPr>
              <a:t>最小暗物质</a:t>
            </a:r>
            <a:r>
              <a:rPr lang="zh-CN" altLang="en-US" sz="3200" dirty="0">
                <a:solidFill>
                  <a:srgbClr val="0000FF"/>
                </a:solidFill>
                <a:ea typeface="黑体" pitchFamily="49" charset="-122"/>
              </a:rPr>
              <a:t> </a:t>
            </a:r>
            <a:r>
              <a:rPr lang="en-US" altLang="zh-CN" sz="3200" b="1" dirty="0">
                <a:solidFill>
                  <a:srgbClr val="0000FF"/>
                </a:solidFill>
                <a:ea typeface="黑体" pitchFamily="49" charset="-122"/>
              </a:rPr>
              <a:t>(minimal dark matter) </a:t>
            </a:r>
            <a:r>
              <a:rPr lang="zh-CN" altLang="en-US" sz="3200" b="1" dirty="0">
                <a:solidFill>
                  <a:srgbClr val="0000FF"/>
                </a:solidFill>
                <a:ea typeface="黑体" pitchFamily="49" charset="-122"/>
              </a:rPr>
              <a:t>模型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25450" y="1543050"/>
            <a:ext cx="8467383" cy="485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buFontTx/>
              <a:buChar char="•"/>
            </a:pPr>
            <a:r>
              <a:rPr lang="en-US" altLang="zh-CN" sz="2800" dirty="0"/>
              <a:t> </a:t>
            </a:r>
            <a:r>
              <a:rPr lang="zh-CN" altLang="en-US" sz="2800" dirty="0"/>
              <a:t>在标准模型基础上引入一个 </a:t>
            </a:r>
            <a:r>
              <a:rPr lang="en-US" altLang="zh-CN" sz="2800" dirty="0"/>
              <a:t>SU(2)</a:t>
            </a:r>
            <a:r>
              <a:rPr lang="en-US" altLang="zh-CN" sz="2800" baseline="-25000" dirty="0"/>
              <a:t>L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×U(1)</a:t>
            </a:r>
            <a:r>
              <a:rPr lang="en-US" altLang="zh-CN" sz="2800" baseline="-25000" dirty="0" smtClean="0"/>
              <a:t>Y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多重态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>
              <a:lnSpc>
                <a:spcPct val="140000"/>
              </a:lnSpc>
              <a:buFontTx/>
              <a:buChar char="•"/>
            </a:pPr>
            <a:r>
              <a:rPr lang="zh-CN" altLang="en-US" sz="2800" dirty="0"/>
              <a:t> 多重态的</a:t>
            </a:r>
            <a:r>
              <a:rPr lang="zh-CN" altLang="en-US" sz="2800" b="1" dirty="0">
                <a:solidFill>
                  <a:srgbClr val="0000FF"/>
                </a:solidFill>
              </a:rPr>
              <a:t>电中性分量</a:t>
            </a:r>
            <a:r>
              <a:rPr lang="zh-CN" altLang="en-US" sz="2800" dirty="0"/>
              <a:t>是暗物质候选粒子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zh-CN" altLang="en-US" sz="2800" dirty="0"/>
              <a:t> 电弱圈图修正使</a:t>
            </a:r>
            <a:r>
              <a:rPr lang="zh-CN" altLang="en-US" sz="2800" b="1" dirty="0">
                <a:solidFill>
                  <a:srgbClr val="00B050"/>
                </a:solidFill>
              </a:rPr>
              <a:t>带电分量的质量比中性分量大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zh-CN" altLang="en-US" sz="2800" dirty="0"/>
              <a:t> 若多重态所在</a:t>
            </a:r>
            <a:r>
              <a:rPr lang="zh-CN" altLang="en-US" sz="2800" b="1" dirty="0">
                <a:solidFill>
                  <a:srgbClr val="FF0000"/>
                </a:solidFill>
              </a:rPr>
              <a:t>表示维数 </a:t>
            </a:r>
            <a:r>
              <a:rPr lang="en-US" altLang="zh-CN" sz="2800" b="1" dirty="0">
                <a:solidFill>
                  <a:srgbClr val="FF0000"/>
                </a:solidFill>
              </a:rPr>
              <a:t>n </a:t>
            </a:r>
            <a:r>
              <a:rPr lang="zh-CN" altLang="en-US" sz="2800" b="1" dirty="0">
                <a:solidFill>
                  <a:srgbClr val="FF0000"/>
                </a:solidFill>
              </a:rPr>
              <a:t>足够高</a:t>
            </a:r>
            <a:r>
              <a:rPr lang="zh-CN" altLang="en-US" sz="2800" dirty="0"/>
              <a:t>，电弱规范对称性</a:t>
            </a:r>
          </a:p>
          <a:p>
            <a:pPr>
              <a:lnSpc>
                <a:spcPct val="140000"/>
              </a:lnSpc>
            </a:pPr>
            <a:r>
              <a:rPr lang="zh-CN" altLang="en-US" sz="2800" dirty="0"/>
              <a:t>会</a:t>
            </a:r>
            <a:r>
              <a:rPr lang="zh-CN" altLang="en-US" sz="2800" b="1" dirty="0">
                <a:solidFill>
                  <a:srgbClr val="FF0000"/>
                </a:solidFill>
              </a:rPr>
              <a:t>禁戒多重态与标准模型粒子的耦合</a:t>
            </a:r>
            <a:r>
              <a:rPr lang="zh-CN" altLang="en-US" sz="2800" dirty="0"/>
              <a:t>，使暗物质稳定</a:t>
            </a:r>
          </a:p>
          <a:p>
            <a:pPr>
              <a:lnSpc>
                <a:spcPct val="140000"/>
              </a:lnSpc>
            </a:pPr>
            <a:r>
              <a:rPr lang="zh-CN" altLang="en-US" sz="2800" dirty="0"/>
              <a:t>            费米子：</a:t>
            </a:r>
            <a:r>
              <a:rPr lang="en-US" altLang="zh-CN" sz="2800" dirty="0"/>
              <a:t>n </a:t>
            </a:r>
            <a:r>
              <a:rPr lang="en-US" altLang="zh-CN" sz="2800" dirty="0">
                <a:cs typeface="Arial" charset="0"/>
              </a:rPr>
              <a:t>≥ </a:t>
            </a:r>
            <a:r>
              <a:rPr lang="en-US" altLang="zh-CN" sz="2800" dirty="0"/>
              <a:t>5          </a:t>
            </a:r>
            <a:r>
              <a:rPr lang="zh-CN" altLang="en-US" sz="2800" dirty="0"/>
              <a:t>标量：</a:t>
            </a:r>
            <a:r>
              <a:rPr lang="en-US" altLang="zh-CN" sz="2800" dirty="0"/>
              <a:t>n ≥ 7</a:t>
            </a:r>
          </a:p>
          <a:p>
            <a:pPr>
              <a:lnSpc>
                <a:spcPct val="140000"/>
              </a:lnSpc>
            </a:pPr>
            <a:r>
              <a:rPr lang="en-US" altLang="zh-CN" sz="2800" dirty="0"/>
              <a:t>       </a:t>
            </a:r>
            <a:r>
              <a:rPr lang="zh-CN" altLang="en-US" sz="2800" dirty="0"/>
              <a:t>这是一种偶然对称性 </a:t>
            </a:r>
            <a:r>
              <a:rPr lang="en-US" altLang="zh-CN" sz="2800" dirty="0"/>
              <a:t>(accidental symmetry)</a:t>
            </a:r>
            <a:r>
              <a:rPr lang="zh-CN" altLang="en-US" sz="2800" dirty="0"/>
              <a:t>，比</a:t>
            </a:r>
          </a:p>
          <a:p>
            <a:pPr>
              <a:lnSpc>
                <a:spcPct val="140000"/>
              </a:lnSpc>
            </a:pPr>
            <a:r>
              <a:rPr lang="zh-CN" altLang="en-US" sz="2800" dirty="0" smtClean="0"/>
              <a:t>人为地引入 </a:t>
            </a:r>
            <a:r>
              <a:rPr lang="en-US" altLang="zh-CN" sz="2800" dirty="0"/>
              <a:t>Z</a:t>
            </a:r>
            <a:r>
              <a:rPr lang="en-US" altLang="zh-CN" sz="2800" baseline="-25000" dirty="0"/>
              <a:t>2 </a:t>
            </a:r>
            <a:r>
              <a:rPr lang="zh-CN" altLang="en-US" sz="2800" dirty="0"/>
              <a:t>对称性的一般</a:t>
            </a:r>
            <a:r>
              <a:rPr lang="zh-CN" altLang="en-US" sz="2800" dirty="0" smtClean="0"/>
              <a:t>方法显得更加</a:t>
            </a:r>
            <a:r>
              <a:rPr lang="zh-CN" altLang="en-US" sz="2800" dirty="0"/>
              <a:t>自然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4284663" y="1052513"/>
            <a:ext cx="4338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dirty="0"/>
              <a:t>[</a:t>
            </a:r>
            <a:r>
              <a:rPr lang="en-US" altLang="zh-CN" sz="2400" dirty="0" err="1"/>
              <a:t>Cirelli</a:t>
            </a:r>
            <a:r>
              <a:rPr lang="en-US" altLang="zh-CN" sz="2400" dirty="0"/>
              <a:t>, </a:t>
            </a:r>
            <a:r>
              <a:rPr lang="en-US" altLang="zh-CN" sz="2400" i="1" dirty="0"/>
              <a:t>et al</a:t>
            </a:r>
            <a:r>
              <a:rPr lang="en-US" altLang="zh-CN" sz="2400" dirty="0"/>
              <a:t>., </a:t>
            </a:r>
            <a:r>
              <a:rPr lang="en-US" altLang="zh-CN" sz="2400" dirty="0" err="1"/>
              <a:t>hep</a:t>
            </a:r>
            <a:r>
              <a:rPr lang="en-US" altLang="zh-CN" sz="2400" dirty="0"/>
              <a:t>-ph/0512090]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01C0-719F-416B-BEB3-C86191EFB20B}" type="slidenum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55600" y="322263"/>
            <a:ext cx="8744702" cy="233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zh-CN" altLang="en-US" sz="2800" dirty="0" smtClean="0"/>
              <a:t> 多重态</a:t>
            </a:r>
            <a:r>
              <a:rPr lang="zh-CN" altLang="en-US" sz="2800" dirty="0"/>
              <a:t>的引入会影响弱耦合常数 </a:t>
            </a:r>
            <a:r>
              <a:rPr lang="en-US" altLang="zh-CN" sz="2800" dirty="0"/>
              <a:t>g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 </a:t>
            </a:r>
            <a:r>
              <a:rPr lang="zh-CN" altLang="en-US" sz="2800" dirty="0"/>
              <a:t>的跑动。如果要求</a:t>
            </a:r>
          </a:p>
          <a:p>
            <a:pPr>
              <a:lnSpc>
                <a:spcPct val="130000"/>
              </a:lnSpc>
            </a:pPr>
            <a:r>
              <a:rPr lang="zh-CN" altLang="en-US" sz="2800" dirty="0"/>
              <a:t> 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g</a:t>
            </a:r>
            <a:r>
              <a:rPr lang="en-US" altLang="zh-CN" sz="2800" baseline="-25000" dirty="0" smtClean="0"/>
              <a:t>2</a:t>
            </a:r>
            <a:r>
              <a:rPr lang="en-US" altLang="zh-CN" sz="2800" dirty="0" smtClean="0"/>
              <a:t> </a:t>
            </a:r>
            <a:r>
              <a:rPr lang="zh-CN" altLang="en-US" sz="2800" dirty="0"/>
              <a:t>能够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一直到</a:t>
            </a:r>
            <a:r>
              <a:rPr lang="zh-CN" altLang="en-US" sz="2800" b="1" dirty="0">
                <a:solidFill>
                  <a:srgbClr val="FF0000"/>
                </a:solidFill>
              </a:rPr>
              <a:t>普朗克能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标都不遇到朗道极点</a:t>
            </a:r>
            <a:r>
              <a:rPr lang="zh-CN" altLang="en-US" sz="2800" dirty="0" smtClean="0"/>
              <a:t>，</a:t>
            </a:r>
            <a:r>
              <a:rPr lang="zh-CN" altLang="en-US" sz="2800" dirty="0"/>
              <a:t>可以给</a:t>
            </a:r>
          </a:p>
          <a:p>
            <a:pPr>
              <a:lnSpc>
                <a:spcPct val="130000"/>
              </a:lnSpc>
            </a:pPr>
            <a:r>
              <a:rPr lang="zh-CN" altLang="en-US" sz="2800" dirty="0" smtClean="0"/>
              <a:t> 出 </a:t>
            </a:r>
            <a:r>
              <a:rPr lang="en-US" altLang="zh-CN" sz="2800" dirty="0"/>
              <a:t>n </a:t>
            </a:r>
            <a:r>
              <a:rPr lang="zh-CN" altLang="en-US" sz="2800" dirty="0"/>
              <a:t>的上限。</a:t>
            </a:r>
          </a:p>
          <a:p>
            <a:pPr>
              <a:lnSpc>
                <a:spcPct val="130000"/>
              </a:lnSpc>
            </a:pPr>
            <a:r>
              <a:rPr lang="zh-CN" altLang="en-US" sz="2800" dirty="0"/>
              <a:t>        </a:t>
            </a:r>
            <a:r>
              <a:rPr lang="en-US" altLang="zh-CN" sz="2800" dirty="0" err="1"/>
              <a:t>Majorana</a:t>
            </a:r>
            <a:r>
              <a:rPr lang="zh-CN" altLang="en-US" sz="2800" dirty="0"/>
              <a:t>费米子：</a:t>
            </a:r>
            <a:r>
              <a:rPr lang="en-US" altLang="zh-CN" sz="2800" dirty="0"/>
              <a:t>n </a:t>
            </a:r>
            <a:r>
              <a:rPr lang="en-US" altLang="zh-CN" sz="2800" dirty="0">
                <a:latin typeface="宋体" pitchFamily="2" charset="-122"/>
              </a:rPr>
              <a:t>≤</a:t>
            </a:r>
            <a:r>
              <a:rPr lang="en-US" altLang="zh-CN" sz="2800" dirty="0"/>
              <a:t> 5      </a:t>
            </a:r>
            <a:r>
              <a:rPr lang="zh-CN" altLang="en-US" sz="2800" dirty="0"/>
              <a:t>实标量</a:t>
            </a:r>
            <a:r>
              <a:rPr lang="zh-CN" altLang="en-US" sz="2800" dirty="0" smtClean="0"/>
              <a:t>：</a:t>
            </a:r>
            <a:r>
              <a:rPr lang="en-US" altLang="zh-CN" sz="2800" dirty="0" smtClean="0"/>
              <a:t> n </a:t>
            </a:r>
            <a:r>
              <a:rPr lang="en-US" altLang="zh-CN" sz="2800" dirty="0" smtClean="0">
                <a:latin typeface="宋体" pitchFamily="2" charset="-122"/>
              </a:rPr>
              <a:t>≤</a:t>
            </a:r>
            <a:r>
              <a:rPr lang="en-US" altLang="zh-CN" sz="2800" dirty="0" smtClean="0"/>
              <a:t> 8</a:t>
            </a:r>
            <a:endParaRPr lang="en-US" altLang="zh-CN" sz="2800" dirty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23528" y="2708920"/>
            <a:ext cx="8792215" cy="401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zh-CN" altLang="en-US" sz="2800" dirty="0" smtClean="0"/>
              <a:t> 不过</a:t>
            </a:r>
            <a:r>
              <a:rPr lang="zh-CN" altLang="en-US" sz="2800" dirty="0"/>
              <a:t>，标量多重态的情况没这么简单。标量</a:t>
            </a:r>
            <a:r>
              <a:rPr lang="zh-CN" altLang="en-US" sz="2800" dirty="0" smtClean="0"/>
              <a:t>多重态</a:t>
            </a:r>
            <a:endParaRPr lang="zh-CN" altLang="en-US" sz="2800" dirty="0"/>
          </a:p>
          <a:p>
            <a:pPr>
              <a:lnSpc>
                <a:spcPct val="130000"/>
              </a:lnSpc>
            </a:pPr>
            <a:r>
              <a:rPr lang="zh-CN" altLang="en-US" sz="2800" dirty="0" smtClean="0"/>
              <a:t>  存在多种</a:t>
            </a: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</a:rPr>
              <a:t>自相</a:t>
            </a: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</a:rPr>
              <a:t>互作用</a:t>
            </a:r>
            <a:r>
              <a:rPr lang="zh-CN" altLang="en-US" sz="2800" dirty="0"/>
              <a:t>，以及与 </a:t>
            </a:r>
            <a:r>
              <a:rPr lang="en-US" altLang="zh-CN" sz="2800" dirty="0"/>
              <a:t>Higgs </a:t>
            </a:r>
            <a:r>
              <a:rPr lang="zh-CN" altLang="en-US" sz="2800" dirty="0"/>
              <a:t>场的</a:t>
            </a:r>
            <a:r>
              <a:rPr lang="zh-CN" altLang="en-US" sz="2800" dirty="0" smtClean="0"/>
              <a:t>相互作用。</a:t>
            </a:r>
            <a:endParaRPr lang="en-US" altLang="zh-CN" sz="2800" dirty="0" smtClean="0"/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zh-CN" sz="2800" dirty="0" smtClean="0"/>
              <a:t>  </a:t>
            </a:r>
            <a:r>
              <a:rPr lang="zh-CN" altLang="en-US" sz="2800" dirty="0" smtClean="0"/>
              <a:t>最近</a:t>
            </a:r>
            <a:r>
              <a:rPr lang="zh-CN" altLang="en-US" sz="2800" dirty="0"/>
              <a:t>有</a:t>
            </a:r>
            <a:r>
              <a:rPr lang="zh-CN" altLang="en-US" sz="2800" dirty="0" smtClean="0"/>
              <a:t>研究</a:t>
            </a:r>
            <a:r>
              <a:rPr lang="en-US" altLang="zh-CN" sz="2400" dirty="0" smtClean="0"/>
              <a:t>[Hamada, </a:t>
            </a:r>
            <a:r>
              <a:rPr lang="en-US" altLang="zh-CN" sz="2400" i="1" dirty="0" smtClean="0"/>
              <a:t>et al</a:t>
            </a:r>
            <a:r>
              <a:rPr lang="en-US" altLang="zh-CN" sz="2400" dirty="0" smtClean="0"/>
              <a:t>., arXiv:1505.01721]</a:t>
            </a:r>
            <a:r>
              <a:rPr lang="zh-CN" altLang="en-US" sz="2800" dirty="0" smtClean="0"/>
              <a:t>表明 ，</a:t>
            </a:r>
            <a:endParaRPr lang="zh-CN" altLang="en-US" sz="2800" dirty="0"/>
          </a:p>
          <a:p>
            <a:pPr>
              <a:lnSpc>
                <a:spcPct val="130000"/>
              </a:lnSpc>
            </a:pPr>
            <a:r>
              <a:rPr lang="zh-CN" altLang="en-US" sz="2800" dirty="0" smtClean="0"/>
              <a:t>  七</a:t>
            </a:r>
            <a:r>
              <a:rPr lang="zh-CN" altLang="en-US" sz="2800" dirty="0"/>
              <a:t>重态标量的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四次自相</a:t>
            </a:r>
            <a:r>
              <a:rPr lang="zh-CN" altLang="en-US" sz="2800" b="1" dirty="0">
                <a:solidFill>
                  <a:srgbClr val="FF0000"/>
                </a:solidFill>
              </a:rPr>
              <a:t>互作用耦合常数在 </a:t>
            </a:r>
            <a:r>
              <a:rPr lang="en-US" altLang="zh-CN" sz="2800" b="1" dirty="0">
                <a:solidFill>
                  <a:srgbClr val="FF0000"/>
                </a:solidFill>
              </a:rPr>
              <a:t>10</a:t>
            </a:r>
            <a:r>
              <a:rPr lang="en-US" altLang="zh-CN" sz="2800" b="1" baseline="30000" dirty="0">
                <a:solidFill>
                  <a:srgbClr val="FF0000"/>
                </a:solidFill>
              </a:rPr>
              <a:t>8 </a:t>
            </a:r>
            <a:r>
              <a:rPr lang="en-US" altLang="zh-CN" sz="2800" b="1" dirty="0" err="1">
                <a:solidFill>
                  <a:srgbClr val="FF0000"/>
                </a:solidFill>
              </a:rPr>
              <a:t>GeV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</a:rPr>
              <a:t>  能</a:t>
            </a:r>
            <a:r>
              <a:rPr lang="zh-CN" altLang="en-US" sz="2800" b="1" dirty="0">
                <a:solidFill>
                  <a:srgbClr val="FF0000"/>
                </a:solidFill>
              </a:rPr>
              <a:t>标处就会遇到朗道极点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pPr>
              <a:lnSpc>
                <a:spcPct val="130000"/>
              </a:lnSpc>
              <a:buFont typeface="Arial" pitchFamily="34" charset="0"/>
              <a:buChar char="•"/>
            </a:pPr>
            <a:r>
              <a:rPr lang="zh-CN" altLang="en-US" sz="2800" dirty="0" smtClean="0"/>
              <a:t> 我们进一步研究了在什么情况</a:t>
            </a:r>
            <a:r>
              <a:rPr lang="zh-CN" altLang="en-US" sz="2800" dirty="0"/>
              <a:t>下可以</a:t>
            </a:r>
            <a:r>
              <a:rPr lang="zh-CN" altLang="en-US" sz="2800" b="1" dirty="0">
                <a:solidFill>
                  <a:srgbClr val="0000FF"/>
                </a:solidFill>
              </a:rPr>
              <a:t>将朗道极点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提升</a:t>
            </a:r>
            <a:endParaRPr lang="en-US" altLang="zh-CN" sz="2800" b="1" dirty="0" smtClean="0">
              <a:solidFill>
                <a:srgbClr val="0000FF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 smtClean="0">
                <a:solidFill>
                  <a:srgbClr val="0000FF"/>
                </a:solidFill>
              </a:rPr>
              <a:t>   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到</a:t>
            </a:r>
            <a:r>
              <a:rPr lang="zh-CN" altLang="en-US" sz="2800" b="1" dirty="0">
                <a:solidFill>
                  <a:srgbClr val="0000FF"/>
                </a:solidFill>
              </a:rPr>
              <a:t>更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高能</a:t>
            </a:r>
            <a:r>
              <a:rPr lang="zh-CN" altLang="en-US" sz="2800" b="1" dirty="0">
                <a:solidFill>
                  <a:srgbClr val="0000FF"/>
                </a:solidFill>
              </a:rPr>
              <a:t>标</a:t>
            </a:r>
            <a:r>
              <a:rPr lang="zh-CN" altLang="en-US" sz="2800" dirty="0"/>
              <a:t>上</a:t>
            </a:r>
            <a:r>
              <a:rPr lang="zh-CN" altLang="en-US" sz="2800" dirty="0" smtClean="0"/>
              <a:t>。</a:t>
            </a:r>
            <a:r>
              <a:rPr lang="en-US" altLang="zh-CN" sz="2800" dirty="0" smtClean="0"/>
              <a:t>             </a:t>
            </a:r>
            <a:r>
              <a:rPr lang="en-US" altLang="zh-CN" sz="2000" b="1" dirty="0" err="1" smtClean="0">
                <a:solidFill>
                  <a:srgbClr val="0000FF"/>
                </a:solidFill>
              </a:rPr>
              <a:t>Phys.Rev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. D92 (2015) 115004</a:t>
            </a:r>
            <a:endParaRPr lang="zh-CN" alt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2419-D02E-40A3-82CD-73F3D614DB7D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074863" y="304800"/>
            <a:ext cx="54879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ea typeface="黑体" pitchFamily="49" charset="-122"/>
              </a:rPr>
              <a:t>七重态实标量最小暗物质模型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50825" y="884238"/>
            <a:ext cx="231775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/>
              <a:t>七重态实标量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998538"/>
            <a:ext cx="6408738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50825" y="1560513"/>
            <a:ext cx="338455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/>
              <a:t>动能项和规范耦合项</a:t>
            </a: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2352675"/>
            <a:ext cx="8964612" cy="425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2419-D02E-40A3-82CD-73F3D614DB7D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95288" y="115888"/>
            <a:ext cx="1250950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/>
              <a:t>势能项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000" y="333375"/>
            <a:ext cx="6107113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95288" y="1628775"/>
            <a:ext cx="8661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dirty="0"/>
              <a:t>Higgs </a:t>
            </a:r>
            <a:r>
              <a:rPr lang="zh-CN" altLang="en-US" sz="2800" dirty="0"/>
              <a:t>场破缺后，第五项会贡献到七重态树图质量上：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2339975"/>
            <a:ext cx="2225675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95288" y="3068638"/>
            <a:ext cx="6816725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/>
              <a:t>当 </a:t>
            </a:r>
            <a:r>
              <a:rPr lang="en-US" altLang="zh-CN" sz="2800"/>
              <a:t>m</a:t>
            </a:r>
            <a:r>
              <a:rPr lang="en-US" altLang="zh-CN" sz="2800" baseline="-25000"/>
              <a:t>0 </a:t>
            </a:r>
            <a:r>
              <a:rPr lang="en-US" altLang="zh-CN" sz="2800"/>
              <a:t>&gt;&gt; m</a:t>
            </a:r>
            <a:r>
              <a:rPr lang="en-US" altLang="zh-CN" sz="2800" baseline="-25000"/>
              <a:t>Z</a:t>
            </a:r>
            <a:r>
              <a:rPr lang="en-US" altLang="zh-CN" sz="2800"/>
              <a:t> </a:t>
            </a:r>
            <a:r>
              <a:rPr lang="zh-CN" altLang="en-US" sz="2800"/>
              <a:t>时，一圈图引起的质量劈裂为</a:t>
            </a:r>
            <a:endParaRPr lang="zh-CN" altLang="el-GR" sz="2800"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3860800"/>
            <a:ext cx="2667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8400" y="3897313"/>
            <a:ext cx="4802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323528" y="4653136"/>
            <a:ext cx="8590878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dirty="0"/>
              <a:t>    </a:t>
            </a:r>
            <a:r>
              <a:rPr lang="zh-CN" altLang="en-US" sz="2800" dirty="0"/>
              <a:t>为零时，</a:t>
            </a:r>
            <a:r>
              <a:rPr lang="zh-CN" altLang="en-US" sz="2800" dirty="0" smtClean="0"/>
              <a:t>暗物质遗迹密度</a:t>
            </a:r>
            <a:r>
              <a:rPr lang="en-US" altLang="zh-CN" sz="2800" dirty="0" smtClean="0"/>
              <a:t>(relic density)</a:t>
            </a:r>
            <a:r>
              <a:rPr lang="zh-CN" altLang="en-US" sz="2800" dirty="0" smtClean="0"/>
              <a:t>观测值</a:t>
            </a:r>
            <a:r>
              <a:rPr lang="zh-CN" altLang="en-US" sz="2800" dirty="0"/>
              <a:t>对应于</a:t>
            </a:r>
          </a:p>
          <a:p>
            <a:pPr>
              <a:lnSpc>
                <a:spcPct val="140000"/>
              </a:lnSpc>
            </a:pPr>
            <a:r>
              <a:rPr lang="zh-CN" altLang="en-US" sz="2800" dirty="0">
                <a:ea typeface="Arial Unicode MS" pitchFamily="34" charset="-122"/>
                <a:cs typeface="Arial Unicode MS" pitchFamily="34" charset="-122"/>
              </a:rPr>
              <a:t>               </a:t>
            </a:r>
            <a:r>
              <a:rPr lang="en-US" altLang="zh-CN" sz="2800" dirty="0">
                <a:ea typeface="Arial Unicode MS" pitchFamily="34" charset="-122"/>
                <a:cs typeface="Arial Unicode MS" pitchFamily="34" charset="-122"/>
              </a:rPr>
              <a:t>m</a:t>
            </a:r>
            <a:r>
              <a:rPr lang="en-US" altLang="zh-CN" sz="2800" baseline="-25000" dirty="0">
                <a:ea typeface="Arial Unicode MS" pitchFamily="34" charset="-122"/>
                <a:cs typeface="Arial Unicode MS" pitchFamily="34" charset="-122"/>
              </a:rPr>
              <a:t>0</a:t>
            </a:r>
            <a:r>
              <a:rPr lang="en-US" altLang="zh-CN" sz="2800" dirty="0">
                <a:ea typeface="Arial Unicode MS" pitchFamily="34" charset="-122"/>
                <a:cs typeface="Arial Unicode MS" pitchFamily="34" charset="-122"/>
              </a:rPr>
              <a:t> = 8.8 </a:t>
            </a:r>
            <a:r>
              <a:rPr lang="en-US" altLang="zh-CN" sz="2800" dirty="0" err="1">
                <a:ea typeface="Arial Unicode MS" pitchFamily="34" charset="-122"/>
                <a:cs typeface="Arial Unicode MS" pitchFamily="34" charset="-122"/>
              </a:rPr>
              <a:t>TeV</a:t>
            </a:r>
            <a:r>
              <a:rPr lang="en-US" altLang="zh-CN" sz="2800" dirty="0">
                <a:ea typeface="Arial Unicode MS" pitchFamily="34" charset="-122"/>
                <a:cs typeface="Arial Unicode MS" pitchFamily="34" charset="-122"/>
              </a:rPr>
              <a:t> (</a:t>
            </a:r>
            <a:r>
              <a:rPr lang="zh-CN" altLang="en-US" sz="2800" dirty="0">
                <a:ea typeface="Arial Unicode MS" pitchFamily="34" charset="-122"/>
                <a:cs typeface="Arial Unicode MS" pitchFamily="34" charset="-122"/>
              </a:rPr>
              <a:t>不考虑索末菲效应</a:t>
            </a:r>
            <a:r>
              <a:rPr lang="en-US" altLang="zh-CN" sz="2800" dirty="0">
                <a:ea typeface="Arial Unicode MS" pitchFamily="34" charset="-122"/>
                <a:cs typeface="Arial Unicode MS" pitchFamily="34" charset="-122"/>
              </a:rPr>
              <a:t>)</a:t>
            </a:r>
          </a:p>
          <a:p>
            <a:pPr>
              <a:lnSpc>
                <a:spcPct val="140000"/>
              </a:lnSpc>
            </a:pPr>
            <a:r>
              <a:rPr lang="en-US" altLang="zh-CN" sz="2800" dirty="0">
                <a:ea typeface="Arial Unicode MS" pitchFamily="34" charset="-122"/>
                <a:cs typeface="Arial Unicode MS" pitchFamily="34" charset="-122"/>
              </a:rPr>
              <a:t>               m</a:t>
            </a:r>
            <a:r>
              <a:rPr lang="en-US" altLang="zh-CN" sz="2800" baseline="-25000" dirty="0">
                <a:ea typeface="Arial Unicode MS" pitchFamily="34" charset="-122"/>
                <a:cs typeface="Arial Unicode MS" pitchFamily="34" charset="-122"/>
              </a:rPr>
              <a:t>0</a:t>
            </a:r>
            <a:r>
              <a:rPr lang="en-US" altLang="zh-CN" sz="2800" dirty="0">
                <a:ea typeface="Arial Unicode MS" pitchFamily="34" charset="-122"/>
                <a:cs typeface="Arial Unicode MS" pitchFamily="34" charset="-122"/>
              </a:rPr>
              <a:t> = 25 </a:t>
            </a:r>
            <a:r>
              <a:rPr lang="en-US" altLang="zh-CN" sz="2800" dirty="0" err="1">
                <a:ea typeface="Arial Unicode MS" pitchFamily="34" charset="-122"/>
                <a:cs typeface="Arial Unicode MS" pitchFamily="34" charset="-122"/>
              </a:rPr>
              <a:t>TeV</a:t>
            </a:r>
            <a:r>
              <a:rPr lang="en-US" altLang="zh-CN" sz="2800" dirty="0">
                <a:ea typeface="Arial Unicode MS" pitchFamily="34" charset="-122"/>
                <a:cs typeface="Arial Unicode MS" pitchFamily="34" charset="-122"/>
              </a:rPr>
              <a:t>  (</a:t>
            </a:r>
            <a:r>
              <a:rPr lang="zh-CN" altLang="en-US" sz="2800" dirty="0">
                <a:ea typeface="Arial Unicode MS" pitchFamily="34" charset="-122"/>
                <a:cs typeface="Arial Unicode MS" pitchFamily="34" charset="-122"/>
              </a:rPr>
              <a:t>考虑索末菲效应</a:t>
            </a:r>
            <a:r>
              <a:rPr lang="en-US" altLang="zh-CN" sz="2800" dirty="0">
                <a:ea typeface="Arial Unicode MS" pitchFamily="34" charset="-122"/>
                <a:cs typeface="Arial Unicode MS" pitchFamily="34" charset="-122"/>
              </a:rPr>
              <a:t>)</a:t>
            </a:r>
            <a:endParaRPr lang="zh-CN" altLang="el-GR" sz="2800" dirty="0"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797152"/>
            <a:ext cx="4286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185" name="Object 17"/>
          <p:cNvGraphicFramePr>
            <a:graphicFrameLocks noChangeAspect="1"/>
          </p:cNvGraphicFramePr>
          <p:nvPr/>
        </p:nvGraphicFramePr>
        <p:xfrm>
          <a:off x="4851400" y="2540000"/>
          <a:ext cx="914400" cy="198438"/>
        </p:xfrm>
        <a:graphic>
          <a:graphicData uri="http://schemas.openxmlformats.org/presentationml/2006/ole">
            <p:oleObj spid="_x0000_s16386" name="Equation" r:id="rId8" imgW="914400" imgH="198720" progId="Equation.DSMT4">
              <p:embed/>
            </p:oleObj>
          </a:graphicData>
        </a:graphic>
      </p:graphicFrame>
      <p:sp>
        <p:nvSpPr>
          <p:cNvPr id="12" name="椭圆形标注 11"/>
          <p:cNvSpPr/>
          <p:nvPr/>
        </p:nvSpPr>
        <p:spPr>
          <a:xfrm>
            <a:off x="5004048" y="692696"/>
            <a:ext cx="2232248" cy="1008112"/>
          </a:xfrm>
          <a:prstGeom prst="wedgeEllipseCallout">
            <a:avLst>
              <a:gd name="adj1" fmla="val 59386"/>
              <a:gd name="adj2" fmla="val 101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7523043" y="908720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</a:rPr>
              <a:t>这一项被大多数</a:t>
            </a:r>
            <a:endParaRPr lang="en-US" altLang="zh-CN" sz="1600" b="1" dirty="0" smtClean="0">
              <a:solidFill>
                <a:srgbClr val="FF0000"/>
              </a:solidFill>
            </a:endParaRPr>
          </a:p>
          <a:p>
            <a:r>
              <a:rPr lang="zh-CN" altLang="en-US" sz="1600" b="1" dirty="0" smtClean="0">
                <a:solidFill>
                  <a:srgbClr val="FF0000"/>
                </a:solidFill>
              </a:rPr>
              <a:t>文献忽略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2419-D02E-40A3-82CD-73F3D614DB7D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95288" y="3140075"/>
            <a:ext cx="8185382" cy="63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dirty="0" smtClean="0"/>
              <a:t>在                      </a:t>
            </a:r>
            <a:r>
              <a:rPr lang="zh-CN" altLang="en-US" sz="2800" dirty="0"/>
              <a:t>处</a:t>
            </a:r>
            <a:r>
              <a:rPr lang="zh-CN" altLang="en-US" sz="2800" b="1" dirty="0">
                <a:solidFill>
                  <a:srgbClr val="0000FF"/>
                </a:solidFill>
              </a:rPr>
              <a:t>加入七重态实标量之后的 </a:t>
            </a:r>
            <a:r>
              <a:rPr lang="en-US" altLang="zh-CN" sz="2800" b="1" dirty="0">
                <a:solidFill>
                  <a:srgbClr val="0000FF"/>
                </a:solidFill>
              </a:rPr>
              <a:t>beta </a:t>
            </a:r>
            <a:r>
              <a:rPr lang="zh-CN" altLang="en-US" sz="2800" b="1" dirty="0">
                <a:solidFill>
                  <a:srgbClr val="0000FF"/>
                </a:solidFill>
              </a:rPr>
              <a:t>函数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00" y="3979863"/>
            <a:ext cx="8723313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163" y="5849938"/>
            <a:ext cx="52133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852488"/>
            <a:ext cx="84963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5426075" y="5948363"/>
            <a:ext cx="2635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（系数非常大！）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95288" y="115888"/>
            <a:ext cx="4986337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/>
              <a:t>标准模型耦合常数的 </a:t>
            </a:r>
            <a:r>
              <a:rPr lang="en-US" altLang="zh-CN" sz="2800"/>
              <a:t>beta </a:t>
            </a:r>
            <a:r>
              <a:rPr lang="zh-CN" altLang="en-US" sz="2800"/>
              <a:t>函数</a:t>
            </a:r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3390900"/>
            <a:ext cx="696912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6375" y="3355975"/>
            <a:ext cx="108108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2419-D02E-40A3-82CD-73F3D614DB7D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250825" y="5610225"/>
            <a:ext cx="6577442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 dirty="0" smtClean="0"/>
              <a:t>若                              </a:t>
            </a:r>
            <a:r>
              <a:rPr lang="zh-CN" altLang="en-US" sz="2800" dirty="0"/>
              <a:t>，朗道极点能标</a:t>
            </a:r>
          </a:p>
          <a:p>
            <a:pPr>
              <a:lnSpc>
                <a:spcPct val="120000"/>
              </a:lnSpc>
            </a:pPr>
            <a:r>
              <a:rPr lang="zh-CN" altLang="en-US" sz="2800" dirty="0" smtClean="0"/>
              <a:t>若                      </a:t>
            </a:r>
            <a:r>
              <a:rPr lang="zh-CN" altLang="en-US" sz="2800" dirty="0"/>
              <a:t>，                </a:t>
            </a:r>
            <a:r>
              <a:rPr lang="en-US" altLang="zh-CN" sz="2000" dirty="0"/>
              <a:t>(</a:t>
            </a:r>
            <a:r>
              <a:rPr lang="zh-CN" altLang="en-US" sz="2000" dirty="0"/>
              <a:t>不满足真空稳定性</a:t>
            </a:r>
            <a:r>
              <a:rPr lang="en-US" altLang="zh-CN" sz="2000" dirty="0"/>
              <a:t>)</a:t>
            </a:r>
            <a:r>
              <a:rPr lang="zh-CN" altLang="en-US" sz="2800" dirty="0"/>
              <a:t>，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2708275"/>
            <a:ext cx="81375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85763" y="173038"/>
            <a:ext cx="3028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/>
              <a:t>真空稳定性条件：</a:t>
            </a: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279525"/>
            <a:ext cx="35036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1196975"/>
            <a:ext cx="3862388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050" y="765175"/>
            <a:ext cx="9017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155700" y="677863"/>
            <a:ext cx="895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/>
              <a:t>对于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5508625" y="677863"/>
            <a:ext cx="895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/>
              <a:t>对于</a:t>
            </a:r>
          </a:p>
        </p:txBody>
      </p:sp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25" y="765175"/>
            <a:ext cx="9652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650" y="5661025"/>
            <a:ext cx="2589213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84863" y="5708650"/>
            <a:ext cx="293528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650" y="6237288"/>
            <a:ext cx="14573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39975" y="6165850"/>
            <a:ext cx="1700213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5" name="Picture 1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35738" y="6181725"/>
            <a:ext cx="22129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2419-D02E-40A3-82CD-73F3D614DB7D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50825" y="885825"/>
            <a:ext cx="87598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 dirty="0"/>
              <a:t>为了提升朗道极点能标，引入</a:t>
            </a:r>
            <a:r>
              <a:rPr lang="en-US" altLang="zh-CN" sz="2800" dirty="0"/>
              <a:t>1</a:t>
            </a:r>
            <a:r>
              <a:rPr lang="zh-CN" altLang="en-US" sz="2800" dirty="0"/>
              <a:t>个</a:t>
            </a:r>
            <a:r>
              <a:rPr lang="zh-CN" altLang="en-US" sz="2800" b="1" dirty="0">
                <a:solidFill>
                  <a:srgbClr val="FF0000"/>
                </a:solidFill>
              </a:rPr>
              <a:t>三重态费米子场</a:t>
            </a:r>
            <a:r>
              <a:rPr lang="zh-CN" altLang="en-US" sz="2800" dirty="0"/>
              <a:t>和</a:t>
            </a:r>
            <a:r>
              <a:rPr lang="en-US" altLang="zh-CN" sz="2800" dirty="0"/>
              <a:t>1</a:t>
            </a:r>
            <a:r>
              <a:rPr lang="zh-CN" altLang="en-US" sz="2800" dirty="0"/>
              <a:t>个</a:t>
            </a:r>
          </a:p>
          <a:p>
            <a:r>
              <a:rPr lang="zh-CN" altLang="en-US" sz="2800" b="1" dirty="0">
                <a:solidFill>
                  <a:srgbClr val="FF0000"/>
                </a:solidFill>
              </a:rPr>
              <a:t>五重态费米子场</a:t>
            </a:r>
            <a:r>
              <a:rPr lang="zh-CN" altLang="en-US" sz="2800" dirty="0"/>
              <a:t>，与</a:t>
            </a:r>
            <a:r>
              <a:rPr lang="zh-CN" altLang="en-US" sz="2800" b="1" dirty="0">
                <a:solidFill>
                  <a:srgbClr val="0000FF"/>
                </a:solidFill>
              </a:rPr>
              <a:t>七重态标量场</a:t>
            </a:r>
            <a:r>
              <a:rPr lang="zh-CN" altLang="en-US" sz="2800" dirty="0"/>
              <a:t>发生 </a:t>
            </a:r>
            <a:r>
              <a:rPr lang="en-US" altLang="zh-CN" sz="2800" dirty="0"/>
              <a:t>Yukawa </a:t>
            </a:r>
            <a:r>
              <a:rPr lang="zh-CN" altLang="en-US" sz="2800" dirty="0"/>
              <a:t>耦合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665538" y="257175"/>
            <a:ext cx="19768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  <a:ea typeface="黑体" pitchFamily="49" charset="-122"/>
              </a:rPr>
              <a:t>7-3-5 </a:t>
            </a: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ea typeface="黑体" pitchFamily="49" charset="-122"/>
              </a:rPr>
              <a:t>模型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957388"/>
            <a:ext cx="5562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50825" y="3054350"/>
            <a:ext cx="8820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三重态费米子场</a:t>
            </a:r>
            <a:r>
              <a:rPr lang="zh-CN" altLang="en-US" sz="2800" dirty="0"/>
              <a:t>可通过第二项构建 </a:t>
            </a:r>
            <a:r>
              <a:rPr lang="en-US" altLang="zh-CN" sz="2800" dirty="0"/>
              <a:t>type-III seesaw </a:t>
            </a:r>
            <a:r>
              <a:rPr lang="zh-CN" altLang="en-US" sz="2800" dirty="0"/>
              <a:t>机制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50825" y="3716338"/>
            <a:ext cx="35639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/>
              <a:t>对 </a:t>
            </a:r>
            <a:r>
              <a:rPr lang="en-US" altLang="zh-CN" sz="2800"/>
              <a:t>beta </a:t>
            </a:r>
            <a:r>
              <a:rPr lang="zh-CN" altLang="en-US" sz="2800"/>
              <a:t>函数的影响：</a:t>
            </a:r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5" y="4365625"/>
            <a:ext cx="40481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4250" y="4508500"/>
            <a:ext cx="4098925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2419-D02E-40A3-82CD-73F3D614DB7D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260648"/>
            <a:ext cx="6587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Some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problems</a:t>
            </a:r>
            <a:r>
              <a:rPr lang="en-US" altLang="zh-CN" sz="3200" dirty="0" smtClean="0"/>
              <a:t> of the standard model</a:t>
            </a:r>
            <a:endParaRPr lang="zh-CN" alt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4029" y="1052736"/>
            <a:ext cx="3420219" cy="912570"/>
          </a:xfrm>
          <a:prstGeom prst="rect">
            <a:avLst/>
          </a:prstGeom>
          <a:noFill/>
          <a:ln w="25400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7584" y="1124744"/>
            <a:ext cx="4771563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800" dirty="0" smtClean="0"/>
              <a:t> triviality</a:t>
            </a:r>
          </a:p>
          <a:p>
            <a:pPr>
              <a:buFont typeface="Arial" pitchFamily="34" charset="0"/>
              <a:buChar char="•"/>
            </a:pPr>
            <a:endParaRPr lang="en-US" altLang="zh-CN" sz="2800" dirty="0" smtClean="0"/>
          </a:p>
          <a:p>
            <a:pPr>
              <a:buFont typeface="Arial" pitchFamily="34" charset="0"/>
              <a:buChar char="•"/>
            </a:pPr>
            <a:r>
              <a:rPr lang="en-US" altLang="zh-CN" sz="2800" dirty="0" smtClean="0"/>
              <a:t> hierarchy problem</a:t>
            </a:r>
          </a:p>
          <a:p>
            <a:pPr>
              <a:buFont typeface="Arial" pitchFamily="34" charset="0"/>
              <a:buChar char="•"/>
            </a:pPr>
            <a:endParaRPr lang="en-US" altLang="zh-CN" sz="2800" dirty="0" smtClean="0"/>
          </a:p>
          <a:p>
            <a:pPr>
              <a:buFont typeface="Arial" pitchFamily="34" charset="0"/>
              <a:buChar char="•"/>
            </a:pPr>
            <a:endParaRPr lang="en-US" altLang="zh-CN" sz="2800" dirty="0" smtClean="0"/>
          </a:p>
          <a:p>
            <a:pPr>
              <a:buFont typeface="Arial" pitchFamily="34" charset="0"/>
              <a:buChar char="•"/>
            </a:pPr>
            <a:r>
              <a:rPr lang="en-US" altLang="zh-CN" sz="2800" dirty="0" smtClean="0"/>
              <a:t> too many parameters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800" dirty="0" smtClean="0"/>
              <a:t> existence of dark matter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800" dirty="0" smtClean="0"/>
              <a:t> smallness of neutrino mass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800" dirty="0" smtClean="0"/>
              <a:t> matter/antimatter asymmetry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800" dirty="0" smtClean="0"/>
              <a:t> vacuum stability</a:t>
            </a:r>
          </a:p>
          <a:p>
            <a:r>
              <a:rPr lang="en-US" altLang="zh-CN" sz="2800" dirty="0" smtClean="0"/>
              <a:t>……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47664" y="5949280"/>
            <a:ext cx="6766083" cy="52322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The SM may be just an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effective field theory</a:t>
            </a:r>
            <a:r>
              <a:rPr lang="en-US" altLang="zh-CN" sz="2800" dirty="0" smtClean="0"/>
              <a:t>.</a:t>
            </a:r>
            <a:endParaRPr lang="zh-CN" altLang="en-US" sz="2800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2419-D02E-40A3-82CD-73F3D614DB7D}" type="slidenum">
              <a:rPr lang="zh-CN" altLang="en-US" smtClean="0"/>
              <a:pPr/>
              <a:t>4</a:t>
            </a:fld>
            <a:endParaRPr lang="zh-CN" altLang="en-US"/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204864"/>
            <a:ext cx="4741341" cy="1145519"/>
          </a:xfrm>
          <a:prstGeom prst="rect">
            <a:avLst/>
          </a:prstGeom>
          <a:noFill/>
          <a:ln w="25400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50825" y="385763"/>
            <a:ext cx="8648521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zh-CN" altLang="en-US" sz="2800" dirty="0"/>
              <a:t>我们发现，</a:t>
            </a:r>
            <a:r>
              <a:rPr lang="en-US" altLang="zh-CN" sz="2800" b="1" dirty="0">
                <a:solidFill>
                  <a:srgbClr val="0000FF"/>
                </a:solidFill>
              </a:rPr>
              <a:t>y </a:t>
            </a:r>
            <a:r>
              <a:rPr lang="zh-CN" altLang="en-US" sz="2800" b="1" dirty="0">
                <a:solidFill>
                  <a:srgbClr val="0000FF"/>
                </a:solidFill>
              </a:rPr>
              <a:t>的跑动与 </a:t>
            </a:r>
            <a:r>
              <a:rPr lang="en-US" altLang="zh-CN" sz="2800" b="1" dirty="0">
                <a:solidFill>
                  <a:srgbClr val="0000FF"/>
                </a:solidFill>
              </a:rPr>
              <a:t>g</a:t>
            </a:r>
            <a:r>
              <a:rPr lang="en-US" altLang="zh-CN" sz="2800" b="1" baseline="-25000" dirty="0">
                <a:solidFill>
                  <a:srgbClr val="0000FF"/>
                </a:solidFill>
              </a:rPr>
              <a:t>2</a:t>
            </a:r>
            <a:r>
              <a:rPr lang="en-US" altLang="zh-CN" sz="2800" b="1" dirty="0">
                <a:solidFill>
                  <a:srgbClr val="0000FF"/>
                </a:solidFill>
              </a:rPr>
              <a:t> </a:t>
            </a:r>
            <a:r>
              <a:rPr lang="zh-CN" altLang="en-US" sz="2800" b="1" dirty="0">
                <a:solidFill>
                  <a:srgbClr val="0000FF"/>
                </a:solidFill>
              </a:rPr>
              <a:t>的跑动强烈相关</a:t>
            </a:r>
            <a:r>
              <a:rPr lang="zh-CN" altLang="en-US" sz="2800" dirty="0"/>
              <a:t>。当 </a:t>
            </a:r>
            <a:r>
              <a:rPr lang="en-US" altLang="zh-CN" sz="2800" dirty="0"/>
              <a:t>y </a:t>
            </a:r>
            <a:r>
              <a:rPr lang="zh-CN" altLang="en-US" sz="2800" dirty="0"/>
              <a:t>的取</a:t>
            </a:r>
          </a:p>
          <a:p>
            <a:pPr>
              <a:lnSpc>
                <a:spcPct val="85000"/>
              </a:lnSpc>
            </a:pPr>
            <a:endParaRPr lang="zh-CN" altLang="en-US" sz="2800" dirty="0"/>
          </a:p>
          <a:p>
            <a:pPr>
              <a:lnSpc>
                <a:spcPct val="85000"/>
              </a:lnSpc>
            </a:pPr>
            <a:r>
              <a:rPr lang="zh-CN" altLang="en-US" sz="2800" dirty="0"/>
              <a:t>值为                                   时，可得 </a:t>
            </a:r>
            <a:r>
              <a:rPr lang="zh-CN" altLang="en-US" sz="2800" dirty="0" smtClean="0"/>
              <a:t>                            </a:t>
            </a:r>
            <a:r>
              <a:rPr lang="zh-CN" altLang="en-US" sz="2800" dirty="0"/>
              <a:t>。否则</a:t>
            </a:r>
          </a:p>
          <a:p>
            <a:pPr>
              <a:lnSpc>
                <a:spcPct val="85000"/>
              </a:lnSpc>
            </a:pPr>
            <a:endParaRPr lang="zh-CN" altLang="en-US" sz="2800" dirty="0"/>
          </a:p>
          <a:p>
            <a:pPr>
              <a:lnSpc>
                <a:spcPct val="85000"/>
              </a:lnSpc>
            </a:pPr>
            <a:r>
              <a:rPr lang="zh-CN" altLang="en-US" sz="2800" dirty="0"/>
              <a:t> </a:t>
            </a:r>
            <a:r>
              <a:rPr lang="en-US" altLang="zh-CN" sz="2800" dirty="0"/>
              <a:t>y </a:t>
            </a:r>
            <a:r>
              <a:rPr lang="zh-CN" altLang="en-US" sz="2800" dirty="0"/>
              <a:t>的朗道极点将早于 </a:t>
            </a:r>
            <a:r>
              <a:rPr lang="en-US" altLang="zh-CN" sz="2800" dirty="0"/>
              <a:t>g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 </a:t>
            </a:r>
            <a:r>
              <a:rPr lang="zh-CN" altLang="en-US" sz="2800" dirty="0"/>
              <a:t>的朗道极点出现。若允许精细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3286125"/>
            <a:ext cx="8820150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725" y="838200"/>
            <a:ext cx="32543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1071563"/>
            <a:ext cx="15668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50825" y="2514600"/>
            <a:ext cx="8810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 dirty="0"/>
              <a:t>调节初值，至多可将朗道极点能标推迟到                   。</a:t>
            </a:r>
          </a:p>
        </p:txBody>
      </p:sp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2546350"/>
            <a:ext cx="185737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7050" y="6237288"/>
            <a:ext cx="1930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188" y="4437063"/>
            <a:ext cx="2046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188" y="4868863"/>
            <a:ext cx="2359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188" y="5302250"/>
            <a:ext cx="22955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3800" y="4419600"/>
            <a:ext cx="19050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0" name="Picture 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40313" y="4870450"/>
            <a:ext cx="23399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81" name="Picture 1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76825" y="5302250"/>
            <a:ext cx="22002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2419-D02E-40A3-82CD-73F3D614DB7D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773238"/>
            <a:ext cx="7345362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50825" y="260350"/>
            <a:ext cx="87185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/>
              <a:t>精细调节 </a:t>
            </a:r>
            <a:r>
              <a:rPr lang="en-US" altLang="zh-CN" sz="2800"/>
              <a:t>y </a:t>
            </a:r>
            <a:r>
              <a:rPr lang="zh-CN" altLang="en-US" sz="2800"/>
              <a:t>的初值，将耦合常数演化至 </a:t>
            </a:r>
            <a:r>
              <a:rPr lang="en-US" altLang="zh-CN" sz="2800"/>
              <a:t>10</a:t>
            </a:r>
            <a:r>
              <a:rPr lang="en-US" altLang="zh-CN" sz="2800" baseline="30000"/>
              <a:t>14</a:t>
            </a:r>
            <a:r>
              <a:rPr lang="en-US" altLang="zh-CN" sz="2800"/>
              <a:t> GeV</a:t>
            </a:r>
            <a:r>
              <a:rPr lang="zh-CN" altLang="en-US" sz="2800"/>
              <a:t>（略</a:t>
            </a:r>
          </a:p>
          <a:p>
            <a:r>
              <a:rPr lang="zh-CN" altLang="en-US" sz="2800"/>
              <a:t>低于朗道极点能标），则可用真空稳定性和微扰性条件</a:t>
            </a:r>
          </a:p>
          <a:p>
            <a:r>
              <a:rPr lang="zh-CN" altLang="en-US" sz="2800"/>
              <a:t>限制七重态的耦合常数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2419-D02E-40A3-82CD-73F3D614DB7D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419225"/>
            <a:ext cx="651033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74650" y="225425"/>
            <a:ext cx="84455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/>
              <a:t>直接探测实验 </a:t>
            </a:r>
            <a:r>
              <a:rPr lang="en-US" altLang="zh-CN" sz="2800"/>
              <a:t>LUX</a:t>
            </a:r>
            <a:r>
              <a:rPr lang="zh-CN" altLang="en-US" sz="2800"/>
              <a:t>、间接探测实验 </a:t>
            </a:r>
            <a:r>
              <a:rPr lang="en-US" altLang="zh-CN" sz="2800"/>
              <a:t>Fermi-LAT</a:t>
            </a:r>
            <a:r>
              <a:rPr lang="zh-CN" altLang="en-US" sz="2800"/>
              <a:t>、真空</a:t>
            </a:r>
          </a:p>
          <a:p>
            <a:pPr>
              <a:lnSpc>
                <a:spcPct val="110000"/>
              </a:lnSpc>
            </a:pPr>
            <a:r>
              <a:rPr lang="zh-CN" altLang="en-US" sz="2800"/>
              <a:t>稳定性和微扰性条件对模型参数的限制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2419-D02E-40A3-82CD-73F3D614DB7D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2419-D02E-40A3-82CD-73F3D614DB7D}" type="slidenum">
              <a:rPr lang="zh-CN" altLang="en-US" smtClean="0"/>
              <a:pPr/>
              <a:t>43</a:t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60143" y="1124744"/>
            <a:ext cx="829105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dirty="0" smtClean="0"/>
              <a:t>总结</a:t>
            </a:r>
          </a:p>
          <a:p>
            <a:endParaRPr lang="zh-CN" altLang="en-US" sz="2800" dirty="0" smtClean="0"/>
          </a:p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 用手征有效场论计算电弱精细参数时，要重新分析</a:t>
            </a:r>
            <a:endParaRPr lang="en-US" altLang="zh-CN" sz="2800" dirty="0" smtClean="0"/>
          </a:p>
          <a:p>
            <a:r>
              <a:rPr lang="zh-CN" altLang="en-US" sz="2800" dirty="0" smtClean="0"/>
              <a:t>  数幂，不能照搬</a:t>
            </a:r>
            <a:r>
              <a:rPr lang="en-US" altLang="zh-CN" sz="2800" dirty="0" smtClean="0"/>
              <a:t>QCD</a:t>
            </a:r>
            <a:r>
              <a:rPr lang="zh-CN" altLang="en-US" sz="2800" dirty="0" smtClean="0"/>
              <a:t>的手征拉氏量的数幂。</a:t>
            </a:r>
            <a:endParaRPr lang="en-US" altLang="zh-CN" sz="2800" dirty="0" smtClean="0"/>
          </a:p>
          <a:p>
            <a:endParaRPr lang="zh-CN" altLang="en-US" sz="2800" dirty="0" smtClean="0"/>
          </a:p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 暗物质有效模型可用于模型无关的研究，便于与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</a:t>
            </a:r>
            <a:r>
              <a:rPr lang="zh-CN" altLang="en-US" sz="2800" dirty="0" smtClean="0"/>
              <a:t>实验比照。</a:t>
            </a:r>
            <a:endParaRPr lang="en-US" altLang="zh-CN" sz="2800" dirty="0" smtClean="0"/>
          </a:p>
          <a:p>
            <a:endParaRPr lang="zh-CN" altLang="en-US" sz="2800" dirty="0" smtClean="0"/>
          </a:p>
          <a:p>
            <a:pPr>
              <a:buFont typeface="Arial" pitchFamily="34" charset="0"/>
              <a:buChar char="•"/>
            </a:pPr>
            <a:r>
              <a:rPr lang="zh-CN" altLang="en-US" sz="2800" dirty="0" smtClean="0"/>
              <a:t> 七重态最小暗物质模型存在朗道极点等一些理论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</a:t>
            </a:r>
            <a:r>
              <a:rPr lang="zh-CN" altLang="en-US" sz="2800" dirty="0" smtClean="0"/>
              <a:t>问题，加入费米子可得到一定程度的缓解。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780928"/>
            <a:ext cx="7611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</a:rPr>
              <a:t>Effective field theory </a:t>
            </a:r>
            <a:r>
              <a:rPr lang="en-US" altLang="zh-CN" sz="3200" dirty="0" smtClean="0"/>
              <a:t>and </a:t>
            </a:r>
            <a:r>
              <a:rPr lang="en-US" altLang="zh-CN" sz="3200" b="1" dirty="0" smtClean="0">
                <a:solidFill>
                  <a:srgbClr val="006600"/>
                </a:solidFill>
              </a:rPr>
              <a:t>the rho parameter</a:t>
            </a:r>
            <a:endParaRPr lang="zh-CN" altLang="en-US" sz="3200" b="1" dirty="0">
              <a:solidFill>
                <a:srgbClr val="006600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2419-D02E-40A3-82CD-73F3D614DB7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4608512" cy="5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72816"/>
            <a:ext cx="6768752" cy="132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157192"/>
            <a:ext cx="5976664" cy="138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212976"/>
            <a:ext cx="5616624" cy="38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4221088"/>
            <a:ext cx="5976664" cy="82710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5536" y="332656"/>
            <a:ext cx="8442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Gasser-</a:t>
            </a:r>
            <a:r>
              <a:rPr lang="en-US" altLang="zh-CN" sz="2400" dirty="0" err="1" smtClean="0"/>
              <a:t>Leutwyler</a:t>
            </a:r>
            <a:r>
              <a:rPr lang="en-US" altLang="zh-CN" sz="2400" dirty="0" smtClean="0"/>
              <a:t> 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QCD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chiral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Lagrangian</a:t>
            </a:r>
            <a:r>
              <a:rPr lang="en-US" altLang="zh-CN" sz="2400" dirty="0" smtClean="0"/>
              <a:t> for </a:t>
            </a:r>
            <a:r>
              <a:rPr lang="en-US" altLang="zh-CN" sz="2400" dirty="0" err="1" smtClean="0"/>
              <a:t>pseudoscalar</a:t>
            </a:r>
            <a:r>
              <a:rPr lang="en-US" altLang="zh-CN" sz="2400" dirty="0" smtClean="0"/>
              <a:t> mesons</a:t>
            </a:r>
            <a:endParaRPr lang="zh-CN" altLang="en-US" sz="24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3645024"/>
            <a:ext cx="2952328" cy="39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2419-D02E-40A3-82CD-73F3D614DB7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QQ图片2016102803083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789040"/>
            <a:ext cx="6644214" cy="2820712"/>
          </a:xfrm>
          <a:prstGeom prst="rect">
            <a:avLst/>
          </a:prstGeom>
          <a:noFill/>
          <a:ln w="25400">
            <a:solidFill>
              <a:schemeClr val="accent3">
                <a:lumMod val="40000"/>
                <a:lumOff val="60000"/>
              </a:schemeClr>
            </a:solidFill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492896"/>
            <a:ext cx="5184576" cy="1081998"/>
          </a:xfrm>
          <a:prstGeom prst="rect">
            <a:avLst/>
          </a:prstGeom>
          <a:noFill/>
          <a:ln w="254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9552" y="260648"/>
            <a:ext cx="8274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</a:rPr>
              <a:t>Electroweak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chiral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Lagrangian</a:t>
            </a:r>
            <a:r>
              <a:rPr lang="en-US" altLang="zh-CN" sz="2800" dirty="0" smtClean="0"/>
              <a:t>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without the Higgs boson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980728"/>
            <a:ext cx="259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[</a:t>
            </a:r>
            <a:r>
              <a:rPr lang="en-US" altLang="zh-CN" sz="2000" dirty="0" err="1" smtClean="0"/>
              <a:t>Appelquist</a:t>
            </a:r>
            <a:r>
              <a:rPr lang="en-US" altLang="zh-CN" sz="2000" dirty="0" smtClean="0"/>
              <a:t>, Wu. 1993]</a:t>
            </a:r>
            <a:endParaRPr lang="zh-CN" altLang="en-US" sz="20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884510"/>
            <a:ext cx="4108501" cy="1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3528" y="2852936"/>
            <a:ext cx="1277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p^2 order:</a:t>
            </a:r>
            <a:endParaRPr lang="zh-CN" alt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4757082"/>
            <a:ext cx="1277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p^4 order:</a:t>
            </a:r>
            <a:endParaRPr lang="zh-CN" altLang="en-US" sz="2000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2419-D02E-40A3-82CD-73F3D614DB7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27229"/>
            <a:ext cx="5976664" cy="2313739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91882"/>
            <a:ext cx="5472608" cy="290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6731" y="4437112"/>
            <a:ext cx="2893741" cy="185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536" y="260648"/>
            <a:ext cx="8244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Another 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equivalent</a:t>
            </a:r>
            <a:r>
              <a:rPr lang="en-US" altLang="zh-CN" sz="2400" dirty="0" smtClean="0"/>
              <a:t> formulation of electroweak </a:t>
            </a:r>
            <a:r>
              <a:rPr lang="en-US" altLang="zh-CN" sz="2400" dirty="0" err="1" smtClean="0"/>
              <a:t>chiral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Lagrangian</a:t>
            </a:r>
            <a:endParaRPr lang="zh-CN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588224" y="1187460"/>
            <a:ext cx="2493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[</a:t>
            </a:r>
            <a:r>
              <a:rPr lang="en-US" altLang="zh-CN" dirty="0" err="1" smtClean="0"/>
              <a:t>H.H.Zhang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Q.Wang</a:t>
            </a:r>
            <a:r>
              <a:rPr lang="en-US" altLang="zh-CN" dirty="0" smtClean="0"/>
              <a:t>. 06]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2419-D02E-40A3-82CD-73F3D614DB7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03178" y="304060"/>
            <a:ext cx="7367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Electroweak </a:t>
            </a:r>
            <a:r>
              <a:rPr lang="en-US" altLang="zh-CN" sz="2000" dirty="0" err="1" smtClean="0"/>
              <a:t>radiative</a:t>
            </a:r>
            <a:r>
              <a:rPr lang="en-US" altLang="zh-CN" sz="2000" dirty="0" smtClean="0"/>
              <a:t> corrections can be categorized into two classes</a:t>
            </a:r>
            <a:endParaRPr lang="zh-CN" altLang="en-US" sz="2000" dirty="0"/>
          </a:p>
        </p:txBody>
      </p:sp>
      <p:sp>
        <p:nvSpPr>
          <p:cNvPr id="7" name="文本框 6"/>
          <p:cNvSpPr txBox="1"/>
          <p:nvPr/>
        </p:nvSpPr>
        <p:spPr>
          <a:xfrm>
            <a:off x="303178" y="3255584"/>
            <a:ext cx="6424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0070C0"/>
                </a:solidFill>
              </a:rPr>
              <a:t>Oblique corrections </a:t>
            </a:r>
            <a:r>
              <a:rPr lang="en-US" altLang="zh-CN" sz="2000" dirty="0" smtClean="0"/>
              <a:t>(gauge boson propagator corrections)</a:t>
            </a:r>
            <a:endParaRPr lang="zh-CN" altLang="en-US" sz="2000" dirty="0"/>
          </a:p>
        </p:txBody>
      </p:sp>
      <p:sp>
        <p:nvSpPr>
          <p:cNvPr id="8" name="文本框 7"/>
          <p:cNvSpPr txBox="1"/>
          <p:nvPr/>
        </p:nvSpPr>
        <p:spPr>
          <a:xfrm>
            <a:off x="303178" y="839361"/>
            <a:ext cx="6769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0070C0"/>
                </a:solidFill>
              </a:rPr>
              <a:t>Direct corrections </a:t>
            </a:r>
            <a:r>
              <a:rPr lang="en-US" altLang="zh-CN" sz="2000" dirty="0" smtClean="0"/>
              <a:t>(vertex, box and bremsstrahlung corrections)</a:t>
            </a:r>
            <a:endParaRPr lang="zh-CN" altLang="en-US" sz="20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6600" y="3820516"/>
            <a:ext cx="2363785" cy="14476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3339" y="1507957"/>
            <a:ext cx="2363785" cy="1447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9000" y="1536106"/>
            <a:ext cx="1793216" cy="144761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1023" y="1507956"/>
            <a:ext cx="2363785" cy="144761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03178" y="5512553"/>
            <a:ext cx="8390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Oblique corrections can be treated in a self-consistent and model-independent</a:t>
            </a:r>
          </a:p>
          <a:p>
            <a:r>
              <a:rPr lang="en-US" altLang="zh-CN" sz="2000" dirty="0" smtClean="0"/>
              <a:t>way through an effective </a:t>
            </a:r>
            <a:r>
              <a:rPr lang="en-US" altLang="zh-CN" sz="2000" dirty="0" err="1" smtClean="0"/>
              <a:t>lagrangian</a:t>
            </a:r>
            <a:r>
              <a:rPr lang="en-US" altLang="zh-CN" sz="2000" dirty="0" smtClean="0"/>
              <a:t> to incorporate a large class of Feynman</a:t>
            </a:r>
          </a:p>
          <a:p>
            <a:r>
              <a:rPr lang="en-US" altLang="zh-CN" sz="2000" dirty="0" smtClean="0"/>
              <a:t>diagrams into a few running couplings  </a:t>
            </a:r>
            <a:r>
              <a:rPr lang="en-US" altLang="zh-CN" dirty="0" smtClean="0"/>
              <a:t>[Kennedy &amp; Lynn, NPB 322, 1 (1989)]</a:t>
            </a:r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D2419-D02E-40A3-82CD-73F3D614DB7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6552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1371</Words>
  <Application>Microsoft Office PowerPoint</Application>
  <PresentationFormat>全屏显示(4:3)</PresentationFormat>
  <Paragraphs>231</Paragraphs>
  <Slides>43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45" baseType="lpstr">
      <vt:lpstr>Office 主题</vt:lpstr>
      <vt:lpstr>Equation</vt:lpstr>
      <vt:lpstr>Effective field theory for  electroweak and dark matter phenomenology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field approach for  electroweak and dark matter phenomenology</dc:title>
  <dc:creator>lenovo</dc:creator>
  <cp:lastModifiedBy>lenovo</cp:lastModifiedBy>
  <cp:revision>18</cp:revision>
  <dcterms:created xsi:type="dcterms:W3CDTF">2016-10-27T16:24:55Z</dcterms:created>
  <dcterms:modified xsi:type="dcterms:W3CDTF">2016-10-27T23:28:29Z</dcterms:modified>
</cp:coreProperties>
</file>