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  <p:sldMasterId id="2147484071" r:id="rId2"/>
    <p:sldMasterId id="2147484083" r:id="rId3"/>
  </p:sldMasterIdLst>
  <p:notesMasterIdLst>
    <p:notesMasterId r:id="rId42"/>
  </p:notesMasterIdLst>
  <p:sldIdLst>
    <p:sldId id="264" r:id="rId4"/>
    <p:sldId id="284" r:id="rId5"/>
    <p:sldId id="268" r:id="rId6"/>
    <p:sldId id="330" r:id="rId7"/>
    <p:sldId id="297" r:id="rId8"/>
    <p:sldId id="313" r:id="rId9"/>
    <p:sldId id="314" r:id="rId10"/>
    <p:sldId id="328" r:id="rId11"/>
    <p:sldId id="259" r:id="rId12"/>
    <p:sldId id="321" r:id="rId13"/>
    <p:sldId id="327" r:id="rId14"/>
    <p:sldId id="272" r:id="rId15"/>
    <p:sldId id="286" r:id="rId16"/>
    <p:sldId id="285" r:id="rId17"/>
    <p:sldId id="315" r:id="rId18"/>
    <p:sldId id="316" r:id="rId19"/>
    <p:sldId id="317" r:id="rId20"/>
    <p:sldId id="289" r:id="rId21"/>
    <p:sldId id="292" r:id="rId22"/>
    <p:sldId id="293" r:id="rId23"/>
    <p:sldId id="304" r:id="rId24"/>
    <p:sldId id="295" r:id="rId25"/>
    <p:sldId id="329" r:id="rId26"/>
    <p:sldId id="306" r:id="rId27"/>
    <p:sldId id="331" r:id="rId28"/>
    <p:sldId id="307" r:id="rId29"/>
    <p:sldId id="302" r:id="rId30"/>
    <p:sldId id="294" r:id="rId31"/>
    <p:sldId id="323" r:id="rId32"/>
    <p:sldId id="318" r:id="rId33"/>
    <p:sldId id="320" r:id="rId34"/>
    <p:sldId id="260" r:id="rId35"/>
    <p:sldId id="274" r:id="rId36"/>
    <p:sldId id="312" r:id="rId37"/>
    <p:sldId id="301" r:id="rId38"/>
    <p:sldId id="322" r:id="rId39"/>
    <p:sldId id="311" r:id="rId40"/>
    <p:sldId id="305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oudan" initials="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463" autoAdjust="0"/>
  </p:normalViewPr>
  <p:slideViewPr>
    <p:cSldViewPr>
      <p:cViewPr varScale="1">
        <p:scale>
          <a:sx n="92" d="100"/>
          <a:sy n="92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BA80B-2FA3-4A02-B5B0-AD6BEC67B32C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43023-1055-4B75-A8F6-60F0DEDD17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0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7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8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3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6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44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75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79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77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6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8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81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615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44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54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63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70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12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70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70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24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83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165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78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824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93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37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314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11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62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6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6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88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4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2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023-1055-4B75-A8F6-60F0DEDD17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06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3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4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3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62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2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0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2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69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86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6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445D-E49F-4EF0-9B70-BE65C14CD3E9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8EE9-9EF9-4DA7-BA15-E57C7D6D9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6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2016/11/1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1" Type="http://schemas.openxmlformats.org/officeDocument/2006/relationships/image" Target="../media/image270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7.png"/><Relationship Id="rId20" Type="http://schemas.openxmlformats.org/officeDocument/2006/relationships/image" Target="../media/image460.png"/><Relationship Id="rId1" Type="http://schemas.openxmlformats.org/officeDocument/2006/relationships/slideLayout" Target="../slideLayouts/slideLayout36.xml"/><Relationship Id="rId11" Type="http://schemas.openxmlformats.org/officeDocument/2006/relationships/image" Target="../media/image53.png"/><Relationship Id="rId15" Type="http://schemas.openxmlformats.org/officeDocument/2006/relationships/image" Target="../media/image36.png"/><Relationship Id="rId19" Type="http://schemas.openxmlformats.org/officeDocument/2006/relationships/image" Target="../media/image4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57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0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5" Type="http://schemas.openxmlformats.org/officeDocument/2006/relationships/image" Target="../media/image270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0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5.wmf"/><Relationship Id="rId12" Type="http://schemas.openxmlformats.org/officeDocument/2006/relationships/image" Target="../media/image400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20.png"/><Relationship Id="rId5" Type="http://schemas.openxmlformats.org/officeDocument/2006/relationships/image" Target="../media/image3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1.png"/><Relationship Id="rId5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0.png"/><Relationship Id="rId11" Type="http://schemas.openxmlformats.org/officeDocument/2006/relationships/image" Target="../media/image13.png"/><Relationship Id="rId5" Type="http://schemas.openxmlformats.org/officeDocument/2006/relationships/image" Target="../media/image76.png"/><Relationship Id="rId10" Type="http://schemas.openxmlformats.org/officeDocument/2006/relationships/image" Target="../media/image12.png"/><Relationship Id="rId4" Type="http://schemas.openxmlformats.org/officeDocument/2006/relationships/image" Target="../media/image80.png"/><Relationship Id="rId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20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000" y="1844823"/>
            <a:ext cx="6480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周丹</a:t>
            </a:r>
            <a:endParaRPr lang="en-US" altLang="zh-CN" sz="2800" dirty="0" smtClean="0"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2016.10.28-2016.11.02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广西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桂林</a:t>
            </a:r>
            <a:endParaRPr lang="zh-CN" altLang="en-US" sz="2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직사각형 11"/>
          <p:cNvSpPr>
            <a:spLocks noChangeArrowheads="1"/>
          </p:cNvSpPr>
          <p:nvPr/>
        </p:nvSpPr>
        <p:spPr bwMode="auto">
          <a:xfrm>
            <a:off x="0" y="6210000"/>
            <a:ext cx="9143999" cy="432000"/>
          </a:xfrm>
          <a:prstGeom prst="rect">
            <a:avLst/>
          </a:prstGeom>
          <a:solidFill>
            <a:schemeClr val="tx2"/>
          </a:solidFill>
          <a:ln w="25400" cap="flat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sym typeface="Malgun Gothic" pitchFamily="34" charset="-127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62017"/>
            <a:ext cx="3095625" cy="1095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6120000"/>
            <a:ext cx="404669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School </a:t>
            </a:r>
            <a:r>
              <a:rPr lang="en-US" altLang="zh-CN" sz="1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of Physics and Nuclear Energy </a:t>
            </a:r>
            <a:r>
              <a:rPr lang="en-US" altLang="zh-CN" sz="1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Engineering</a:t>
            </a:r>
            <a:r>
              <a:rPr lang="en-US" altLang="zh-CN" sz="1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, </a:t>
            </a:r>
            <a:endParaRPr lang="en-US" altLang="zh-CN" sz="1600" dirty="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r"/>
            <a:r>
              <a:rPr lang="en-US" altLang="zh-CN" sz="1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Beihang </a:t>
            </a:r>
            <a:r>
              <a:rPr lang="en-US" altLang="zh-CN" sz="1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University, </a:t>
            </a:r>
            <a:r>
              <a:rPr lang="en-US" altLang="zh-CN" sz="1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Beijing, China.</a:t>
            </a:r>
            <a:endParaRPr lang="zh-CN" altLang="en-US" sz="1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46579" y="1490880"/>
                <a:ext cx="802194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4000" b="1" cap="none" spc="100" dirty="0" smtClean="0">
                    <a:ln w="18000">
                      <a:solidFill>
                        <a:schemeClr val="accent1">
                          <a:satMod val="200000"/>
                          <a:tint val="72000"/>
                        </a:schemeClr>
                      </a:solidFill>
                      <a:prstDash val="solid"/>
                    </a:ln>
                    <a:solidFill>
                      <a:schemeClr val="tx1">
                        <a:alpha val="5700"/>
                      </a:schemeClr>
                    </a:solidFill>
                    <a:effectLst>
                      <a:outerShdw blurRad="25000" dist="20000" dir="16020000" algn="tl">
                        <a:schemeClr val="accent1">
                          <a:satMod val="200000"/>
                          <a:shade val="1000"/>
                          <a:alpha val="6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耦合道内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pc="100">
                            <a:ln w="18000">
                              <a:solidFill>
                                <a:schemeClr val="accent1">
                                  <a:satMod val="200000"/>
                                  <a:tint val="72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alpha val="5700"/>
                              </a:schemeClr>
                            </a:solidFill>
                            <a:effectLst>
                              <a:outerShdw blurRad="25000" dist="20000" dir="16020000" algn="tl">
                                <a:schemeClr val="accent1">
                                  <a:satMod val="200000"/>
                                  <a:shade val="1000"/>
                                  <a:alpha val="6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b="1" i="1" spc="100">
                            <a:ln w="18000">
                              <a:solidFill>
                                <a:schemeClr val="accent1">
                                  <a:satMod val="200000"/>
                                  <a:tint val="72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alpha val="5700"/>
                              </a:schemeClr>
                            </a:solidFill>
                            <a:effectLst>
                              <a:outerShdw blurRad="25000" dist="20000" dir="16020000" algn="tl">
                                <a:schemeClr val="accent1">
                                  <a:satMod val="200000"/>
                                  <a:shade val="1000"/>
                                  <a:alpha val="6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4000" b="1" i="1" spc="100">
                            <a:ln w="18000">
                              <a:solidFill>
                                <a:schemeClr val="accent1">
                                  <a:satMod val="200000"/>
                                  <a:tint val="72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tx1">
                                <a:alpha val="5700"/>
                              </a:schemeClr>
                            </a:solidFill>
                            <a:effectLst>
                              <a:outerShdw blurRad="25000" dist="20000" dir="16020000" algn="tl">
                                <a:schemeClr val="accent1">
                                  <a:satMod val="200000"/>
                                  <a:shade val="1000"/>
                                  <a:alpha val="6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4000" b="1" spc="100" dirty="0">
                    <a:ln w="18000">
                      <a:solidFill>
                        <a:schemeClr val="accent1">
                          <a:satMod val="200000"/>
                          <a:tint val="72000"/>
                        </a:schemeClr>
                      </a:solidFill>
                      <a:prstDash val="solid"/>
                    </a:ln>
                    <a:solidFill>
                      <a:schemeClr val="tx1">
                        <a:alpha val="5700"/>
                      </a:schemeClr>
                    </a:solidFill>
                    <a:effectLst>
                      <a:outerShdw blurRad="25000" dist="20000" dir="16020000" algn="tl">
                        <a:schemeClr val="accent1">
                          <a:satMod val="200000"/>
                          <a:shade val="1000"/>
                          <a:alpha val="60000"/>
                        </a:schemeClr>
                      </a:outerShdw>
                    </a:effectLst>
                    <a:latin typeface="+mj-lt"/>
                    <a:ea typeface="华文行楷" panose="02010800040101010101" pitchFamily="2" charset="-122"/>
                  </a:rPr>
                  <a:t>(892) </a:t>
                </a:r>
                <a:r>
                  <a:rPr lang="zh-CN" altLang="en-US" sz="4000" b="1" spc="100" dirty="0" smtClean="0">
                    <a:ln w="18000">
                      <a:solidFill>
                        <a:schemeClr val="accent1">
                          <a:satMod val="200000"/>
                          <a:tint val="72000"/>
                        </a:schemeClr>
                      </a:solidFill>
                      <a:prstDash val="solid"/>
                    </a:ln>
                    <a:solidFill>
                      <a:schemeClr val="tx1">
                        <a:alpha val="5700"/>
                      </a:schemeClr>
                    </a:solidFill>
                    <a:effectLst>
                      <a:outerShdw blurRad="25000" dist="20000" dir="16020000" algn="tl">
                        <a:schemeClr val="accent1">
                          <a:satMod val="200000"/>
                          <a:shade val="1000"/>
                          <a:alpha val="6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的有限体积效应</a:t>
                </a:r>
                <a:endParaRPr lang="zh-CN" altLang="en-US" sz="4000" b="1" cap="none" spc="100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tx1"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9" y="1490880"/>
                <a:ext cx="8021941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789211" y="3391400"/>
            <a:ext cx="35028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合作者：</a:t>
            </a:r>
            <a:r>
              <a:rPr lang="zh-CN" altLang="en-US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 陈</a:t>
            </a:r>
            <a:r>
              <a:rPr lang="zh-CN" altLang="en-US" sz="1600" dirty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华星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(</a:t>
            </a:r>
            <a:r>
              <a:rPr lang="zh-CN" altLang="en-US" sz="1600" dirty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北京航空航天大学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)</a:t>
            </a:r>
            <a:endParaRPr lang="en-US" altLang="zh-CN" sz="1600" dirty="0"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                 耿</a:t>
            </a:r>
            <a:r>
              <a:rPr lang="zh-CN" altLang="en-US" sz="1600" dirty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立升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(</a:t>
            </a:r>
            <a:r>
              <a:rPr lang="zh-CN" altLang="en-US" sz="1600" dirty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北京航空航天大学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         郭志辉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(</a:t>
            </a:r>
            <a:r>
              <a:rPr lang="zh-CN" altLang="en-US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河北师范大学</a:t>
            </a:r>
            <a:r>
              <a:rPr lang="en-US" altLang="zh-CN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)</a:t>
            </a:r>
            <a:endParaRPr lang="en-US" altLang="zh-CN" sz="1600" dirty="0"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                 </a:t>
            </a:r>
            <a:endParaRPr lang="en-US" altLang="zh-CN" sz="1600" dirty="0"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矩形 2068"/>
          <p:cNvSpPr/>
          <p:nvPr/>
        </p:nvSpPr>
        <p:spPr>
          <a:xfrm>
            <a:off x="1090653" y="2737592"/>
            <a:ext cx="1069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1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68000" y="684000"/>
            <a:ext cx="1710184" cy="461665"/>
            <a:chOff x="1043608" y="1217927"/>
            <a:chExt cx="1710184" cy="461665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理论框架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84000" y="1440000"/>
            <a:ext cx="26276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连续空间内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UChPT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90653" y="2060848"/>
                <a:ext cx="4201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𝑈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𝑃𝑇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领头阶的拉氏量表达式</a:t>
                </a:r>
                <a:endPara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53" y="2060848"/>
                <a:ext cx="4201427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744597"/>
            <a:ext cx="4676775" cy="59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681847"/>
            <a:ext cx="6145643" cy="10826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88024" y="6021288"/>
            <a:ext cx="395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-Hui </a:t>
            </a:r>
            <a:r>
              <a:rPr lang="en-US" altLang="zh-CN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J. A. </a:t>
            </a:r>
            <a:r>
              <a:rPr lang="en-US" altLang="zh-CN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Oller</a:t>
            </a:r>
            <a:r>
              <a:rPr lang="en-US" altLang="zh-CN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 034005 (2011)</a:t>
            </a:r>
            <a:endParaRPr lang="zh-CN" alt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矩形 2068"/>
          <p:cNvSpPr/>
          <p:nvPr/>
        </p:nvSpPr>
        <p:spPr>
          <a:xfrm>
            <a:off x="1090653" y="2737592"/>
            <a:ext cx="1069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1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68000" y="684000"/>
            <a:ext cx="1710184" cy="461665"/>
            <a:chOff x="1043608" y="1217927"/>
            <a:chExt cx="1710184" cy="461665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理论框架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84000" y="1440000"/>
            <a:ext cx="26276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连续空间内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UChPT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71418" y="2110575"/>
            <a:ext cx="5688632" cy="1470939"/>
            <a:chOff x="1471418" y="2110575"/>
            <a:chExt cx="5688632" cy="147093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1418" y="2110575"/>
              <a:ext cx="5688632" cy="147093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059832" y="2110575"/>
              <a:ext cx="4100218" cy="13904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7092" y="3971567"/>
            <a:ext cx="4520750" cy="1880759"/>
            <a:chOff x="1491410" y="3637272"/>
            <a:chExt cx="4520750" cy="188075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1410" y="3637272"/>
              <a:ext cx="4510700" cy="188075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501460" y="3709592"/>
              <a:ext cx="4510700" cy="17361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88024" y="6021288"/>
            <a:ext cx="395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-Hui </a:t>
            </a:r>
            <a:r>
              <a:rPr lang="en-US" altLang="zh-CN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J. A. </a:t>
            </a:r>
            <a:r>
              <a:rPr lang="en-US" altLang="zh-CN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Oller</a:t>
            </a:r>
            <a:r>
              <a:rPr lang="en-US" altLang="zh-CN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</a:t>
            </a:r>
            <a:r>
              <a:rPr lang="en-US" altLang="zh-CN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 034005 (2011)</a:t>
            </a:r>
            <a:endParaRPr lang="zh-CN" altLang="en-US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3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56516" y="3060554"/>
                <a:ext cx="6192687" cy="3376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600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{</m:t>
                      </m:r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log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log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1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zh-CN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zh-CN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CN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zh-CN" sz="1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          </m:t>
                    </m:r>
                    <m: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log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sSub>
                      <m:sSub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chemeClr val="bg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sz="16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zh-CN" altLang="zh-C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16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zh-CN" altLang="zh-C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zh-CN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 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log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)+2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sSub>
                      <m:sSubPr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))]}</m:t>
                    </m:r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16" y="3060554"/>
                <a:ext cx="6192687" cy="33760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68000" y="684000"/>
            <a:ext cx="1710184" cy="461665"/>
            <a:chOff x="1043608" y="1217927"/>
            <a:chExt cx="1710184" cy="461665"/>
          </a:xfrm>
        </p:grpSpPr>
        <p:sp>
          <p:nvSpPr>
            <p:cNvPr id="19" name="十字星 18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31608" y="121792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理论框架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4000" y="1440000"/>
            <a:ext cx="25699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连续空间内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UChPT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6000" y="1801290"/>
            <a:ext cx="719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对于</a:t>
            </a:r>
            <a:r>
              <a:rPr lang="zh-CN" altLang="en-US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具有两个质量分别为 </a:t>
            </a:r>
            <a:r>
              <a:rPr lang="en-US" altLang="zh-CN" sz="1600" i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en-US" altLang="zh-CN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zh-CN" altLang="en-US" sz="1600" i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 </a:t>
            </a:r>
            <a:r>
              <a:rPr lang="zh-CN" altLang="en-US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的介子传播子的 </a:t>
            </a:r>
            <a:r>
              <a:rPr lang="en-US" altLang="zh-CN" sz="1600" i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en-US" altLang="zh-CN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函数的定义为：</a:t>
            </a:r>
            <a:endParaRPr lang="en-US" altLang="zh-CN" sz="16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467092" y="2144000"/>
                <a:ext cx="5481319" cy="117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r>
                        <a:rPr lang="zh-CN" altLang="en-US" sz="160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zh-CN" alt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zh-CN" altLang="en-US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CN" alt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zh-CN" altLang="en-US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zh-CN" altLang="en-US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den>
                      </m:f>
                      <m:f>
                        <m:fPr>
                          <m:ctrlP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zh-CN" altLang="en-US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CN" alt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zh-CN" altLang="en-US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altLang="zh-CN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92" y="2144000"/>
                <a:ext cx="5481319" cy="11747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971600" y="3341397"/>
            <a:ext cx="2664296" cy="37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维数正规化法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115616" y="1966360"/>
            <a:ext cx="7600077" cy="2925280"/>
            <a:chOff x="732428" y="3773457"/>
            <a:chExt cx="7981369" cy="2925280"/>
          </a:xfrm>
        </p:grpSpPr>
        <p:grpSp>
          <p:nvGrpSpPr>
            <p:cNvPr id="10" name="组合 9"/>
            <p:cNvGrpSpPr/>
            <p:nvPr/>
          </p:nvGrpSpPr>
          <p:grpSpPr>
            <a:xfrm>
              <a:off x="732428" y="3773457"/>
              <a:ext cx="7981369" cy="2180076"/>
              <a:chOff x="911980" y="3588791"/>
              <a:chExt cx="7981369" cy="218007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11980" y="3588791"/>
                <a:ext cx="7981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动量截断法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：对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离散动量进行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求和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,</a:t>
                </a:r>
                <a:endParaRPr lang="zh-CN" altLang="en-US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1652427" y="4061861"/>
                    <a:ext cx="6126926" cy="17070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  <m:r>
                                            <a:rPr lang="zh-CN" alt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zh-CN" altLang="en-US" i="1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2427" y="4061861"/>
                    <a:ext cx="6126926" cy="170700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98922" y="5953533"/>
                  <a:ext cx="4275323" cy="745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CN" alt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, 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en-US" altLang="zh-CN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Ƶ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</a:t>
                  </a:r>
                  <a:endParaRPr lang="zh-CN" altLang="en-US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922" y="5953533"/>
                  <a:ext cx="4275323" cy="74520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/>
          <p:cNvGrpSpPr/>
          <p:nvPr/>
        </p:nvGrpSpPr>
        <p:grpSpPr>
          <a:xfrm>
            <a:off x="468000" y="684000"/>
            <a:ext cx="1710184" cy="461665"/>
            <a:chOff x="1043608" y="1217927"/>
            <a:chExt cx="1710184" cy="461665"/>
          </a:xfrm>
        </p:grpSpPr>
        <p:sp>
          <p:nvSpPr>
            <p:cNvPr id="24" name="十字星 2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理论框架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84000" y="1440000"/>
            <a:ext cx="26276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有限体积内的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UChPT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2842" y="1872000"/>
                <a:ext cx="7560840" cy="50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能级为散射振幅 </a:t>
                </a:r>
                <a:r>
                  <a:rPr lang="en-US" altLang="zh-CN" sz="1600" i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 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的奇点，通过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chemeClr val="bg1"/>
                            </a:solidFill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</m:acc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获得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42" y="1872000"/>
                <a:ext cx="7560840" cy="509307"/>
              </a:xfrm>
              <a:prstGeom prst="rect">
                <a:avLst/>
              </a:prstGeom>
              <a:blipFill rotWithShape="0">
                <a:blip r:embed="rId3"/>
                <a:stretch>
                  <a:fillRect l="-403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7164" y="5973671"/>
                <a:ext cx="41555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图为耦合道能级随有限盒子的大小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</a:rPr>
                      <m:t>𝐿</m:t>
                    </m:r>
                  </m:oMath>
                </a14:m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变化的能级图</a:t>
                </a:r>
                <a:endParaRPr lang="zh-CN" altLang="en-US" sz="14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164" y="5973671"/>
                <a:ext cx="415559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40" t="-6000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4" name="十字星 2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20000" y="1440000"/>
                <a:ext cx="1816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耦合</m:t>
                    </m:r>
                    <m:r>
                      <a:rPr lang="zh-CN" alt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道</m:t>
                    </m:r>
                  </m:oMath>
                </a14:m>
                <a:r>
                  <a:rPr lang="zh-CN" altLang="en-US" sz="20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能级</a:t>
                </a:r>
                <a:endParaRPr lang="zh-CN" altLang="en-US" sz="2000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181652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20" t="-19672" r="-335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782" y="2554531"/>
            <a:ext cx="5200650" cy="341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7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4" name="十字星 2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20000" y="1440000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树图</a:t>
            </a:r>
            <a:r>
              <a:rPr lang="en-US" altLang="zh-CN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圈图及共振态交换的贡献</a:t>
            </a:r>
            <a:endParaRPr lang="zh-CN" altLang="en-US" sz="2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36643" y="2344941"/>
            <a:ext cx="4572000" cy="2933700"/>
            <a:chOff x="1936643" y="2344941"/>
            <a:chExt cx="4572000" cy="29337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643" y="2344941"/>
              <a:ext cx="4572000" cy="2933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684595" y="3604068"/>
              <a:ext cx="601985" cy="36933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tree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4" name="十字星 2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20000" y="1440000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树图</a:t>
            </a:r>
            <a:r>
              <a:rPr lang="en-US" altLang="zh-CN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圈图及共振态交换的贡献</a:t>
            </a:r>
            <a:endParaRPr lang="zh-CN" altLang="en-US" sz="2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3528" y="2276872"/>
            <a:ext cx="4572000" cy="2933700"/>
            <a:chOff x="1936643" y="2344941"/>
            <a:chExt cx="4572000" cy="2933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643" y="2344941"/>
              <a:ext cx="4572000" cy="29337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711709" y="3685520"/>
              <a:ext cx="601985" cy="307777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</a:rPr>
                <a:t>tree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21474" y="2249341"/>
            <a:ext cx="4581525" cy="2952750"/>
            <a:chOff x="2235697" y="2204325"/>
            <a:chExt cx="4581525" cy="29527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5697" y="2204325"/>
              <a:ext cx="4581525" cy="29527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939620" y="3602063"/>
              <a:ext cx="936000" cy="323165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err="1" smtClean="0">
                  <a:solidFill>
                    <a:schemeClr val="bg1"/>
                  </a:solidFill>
                </a:rPr>
                <a:t>tree+res</a:t>
              </a:r>
              <a:endParaRPr lang="zh-CN" altLang="en-US" sz="15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5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4" name="十字星 2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20000" y="1440000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树图</a:t>
            </a:r>
            <a:r>
              <a:rPr lang="en-US" altLang="zh-CN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圈图及共振态交换的贡献</a:t>
            </a:r>
            <a:endParaRPr lang="zh-CN" altLang="en-US" sz="2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5172" y="2331450"/>
            <a:ext cx="4572000" cy="2933700"/>
            <a:chOff x="1936643" y="2344941"/>
            <a:chExt cx="4572000" cy="2933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643" y="2344941"/>
              <a:ext cx="4572000" cy="29337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711709" y="3685520"/>
              <a:ext cx="601985" cy="307777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</a:rPr>
                <a:t>tree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07289" y="2331450"/>
            <a:ext cx="4581525" cy="2952750"/>
            <a:chOff x="2235697" y="2204325"/>
            <a:chExt cx="4581525" cy="29527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5697" y="2204325"/>
              <a:ext cx="4581525" cy="295275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939620" y="3602063"/>
              <a:ext cx="936000" cy="323165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err="1" smtClean="0">
                  <a:solidFill>
                    <a:schemeClr val="bg1"/>
                  </a:solidFill>
                </a:rPr>
                <a:t>tree+res</a:t>
              </a:r>
              <a:endParaRPr lang="zh-CN" alt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59151" y="2340975"/>
            <a:ext cx="4524375" cy="2914650"/>
            <a:chOff x="4359151" y="2340975"/>
            <a:chExt cx="4524375" cy="29146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151" y="2340975"/>
              <a:ext cx="4524375" cy="291465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000064" y="3807825"/>
              <a:ext cx="1062061" cy="323165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err="1" smtClean="0">
                  <a:solidFill>
                    <a:schemeClr val="bg1"/>
                  </a:solidFill>
                </a:rPr>
                <a:t>tree+loop</a:t>
              </a:r>
              <a:endParaRPr lang="zh-CN" alt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43811" y="5419473"/>
            <a:ext cx="223224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圈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图贡献很小！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6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84000" y="1440000"/>
                <a:ext cx="245291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𝑲</m:t>
                    </m:r>
                    <m:r>
                      <a:rPr lang="zh-CN" alt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𝝅</m:t>
                    </m:r>
                    <m:r>
                      <a:rPr lang="zh-CN" alt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𝑲</m:t>
                    </m:r>
                    <m:r>
                      <a:rPr lang="zh-CN" alt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zh-CN" altLang="en-US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散射相移</a:t>
                </a:r>
                <a:endParaRPr lang="zh-CN" altLang="en-US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40000"/>
                <a:ext cx="2452916" cy="341632"/>
              </a:xfrm>
              <a:prstGeom prst="rect">
                <a:avLst/>
              </a:prstGeom>
              <a:blipFill rotWithShape="0">
                <a:blip r:embed="rId3"/>
                <a:stretch>
                  <a:fillRect l="-1489" t="-21429" r="-1737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8" name="十字星 27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276103"/>
            <a:ext cx="4968552" cy="31092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27784" y="2492896"/>
            <a:ext cx="17829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finite volume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infinite volume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623909" y="2686758"/>
            <a:ext cx="4263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592000" y="2946459"/>
            <a:ext cx="432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5999333" y="4797152"/>
            <a:ext cx="2859621" cy="461665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X. -L.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Ren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L. S.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Geng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J. Martin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Camalich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J. </a:t>
            </a:r>
            <a:r>
              <a:rPr lang="en-US" altLang="zh-CN" sz="12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Meng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H. Toki, JHEP </a:t>
            </a: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1212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073(2012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8703" y="1893848"/>
            <a:ext cx="7997635" cy="3800656"/>
            <a:chOff x="691200" y="1206722"/>
            <a:chExt cx="7997635" cy="3800656"/>
          </a:xfrm>
        </p:grpSpPr>
        <p:grpSp>
          <p:nvGrpSpPr>
            <p:cNvPr id="19" name="组合 18"/>
            <p:cNvGrpSpPr/>
            <p:nvPr/>
          </p:nvGrpSpPr>
          <p:grpSpPr>
            <a:xfrm>
              <a:off x="691200" y="1206722"/>
              <a:ext cx="7997635" cy="3800656"/>
              <a:chOff x="691200" y="1206722"/>
              <a:chExt cx="7997635" cy="3800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91200" y="1206722"/>
                    <a:ext cx="5629437" cy="3800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</a:t>
                    </a:r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衰变常数</a:t>
                    </a:r>
                    <a14:m>
                      <m:oMath xmlns:m="http://schemas.openxmlformats.org/officeDocument/2006/math">
                        <m:r>
                          <a:rPr lang="en-US" altLang="zh-CN" sz="16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CN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随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</m:oMath>
                    </a14:m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的变化关系：</a:t>
                    </a:r>
                    <a:endParaRPr lang="en-US" altLang="zh-CN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CN" sz="16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  <m:r>
                            <a:rPr lang="en-US" altLang="zh-C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=1+0.0</m:t>
                          </m:r>
                          <m:r>
                            <a:rPr lang="en-US" altLang="zh-C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altLang="zh-C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16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600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6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sz="16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−1)</m:t>
                          </m:r>
                        </m:oMath>
                      </m:oMathPara>
                    </a14:m>
                    <a:endParaRPr lang="en-US" altLang="zh-CN" sz="16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oMath>
                    </a14:m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与 </a:t>
                    </a:r>
                    <a14:m>
                      <m:oMath xmlns:m="http://schemas.openxmlformats.org/officeDocument/2006/math"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成正比，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  <m:r>
                          <a:rPr lang="en-US" altLang="zh-CN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oMath>
                    </a14:m>
                    <a:r>
                      <a:rPr lang="en-US" altLang="zh-CN" sz="1600" i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是保持不变的</a:t>
                    </a:r>
                    <a:endParaRPr lang="en-US" altLang="zh-CN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en-US" altLang="zh-CN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  </a:t>
                    </a:r>
                    <a:r>
                      <a:rPr lang="en-US" altLang="zh-CN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kaon, eta</a:t>
                    </a:r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介子的质量与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</m:oMath>
                    </a14:m>
                    <a:r>
                      <a:rPr lang="zh-CN" altLang="en-US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的关系：</a:t>
                    </a:r>
                    <a:endParaRPr lang="en-US" altLang="zh-CN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>
                      <a:lnSpc>
                        <a:spcPct val="200000"/>
                      </a:lnSpc>
                    </a:pPr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                             3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altLang="zh-C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a14:m>
                    <a:endParaRPr lang="zh-CN" altLang="en-US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00" y="1206722"/>
                    <a:ext cx="5629437" cy="380065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4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/>
              <p:cNvSpPr txBox="1"/>
              <p:nvPr/>
            </p:nvSpPr>
            <p:spPr>
              <a:xfrm>
                <a:off x="5664497" y="2238334"/>
                <a:ext cx="3024338" cy="64633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P. Boucaud </a:t>
                </a:r>
                <a:r>
                  <a:rPr lang="fr-FR" altLang="zh-CN" sz="1200" i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et al</a:t>
                </a:r>
                <a:r>
                  <a:rPr lang="fr-FR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. </a:t>
                </a:r>
                <a:r>
                  <a:rPr lang="fr-FR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, PLB 650,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304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(2007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);</a:t>
                </a:r>
              </a:p>
              <a:p>
                <a:r>
                  <a:rPr lang="en-US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S. R. </a:t>
                </a:r>
                <a:r>
                  <a:rPr lang="en-US" altLang="zh-CN" sz="1200" dirty="0" err="1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Beane</a:t>
                </a:r>
                <a:r>
                  <a:rPr lang="fr-FR" altLang="zh-CN" sz="1200" i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et al</a:t>
                </a:r>
                <a:r>
                  <a:rPr lang="fr-FR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.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, PRD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77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, 014505 (2008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);</a:t>
                </a:r>
              </a:p>
              <a:p>
                <a:r>
                  <a:rPr lang="it-IT" altLang="zh-CN" sz="12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J. Noaki et al., Proc. Sci. </a:t>
                </a:r>
                <a:r>
                  <a:rPr lang="it-IT" altLang="zh-CN" sz="12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LATTICE(2008)107.</a:t>
                </a:r>
                <a:endParaRPr lang="zh-CN" altLang="en-US" sz="12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2" name="十字星 1"/>
            <p:cNvSpPr/>
            <p:nvPr/>
          </p:nvSpPr>
          <p:spPr>
            <a:xfrm>
              <a:off x="814824" y="136800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十字星 27"/>
            <p:cNvSpPr/>
            <p:nvPr/>
          </p:nvSpPr>
          <p:spPr>
            <a:xfrm>
              <a:off x="835224" y="3455521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十字星 28"/>
            <p:cNvSpPr/>
            <p:nvPr/>
          </p:nvSpPr>
          <p:spPr>
            <a:xfrm>
              <a:off x="829145" y="291334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34" name="十字星 33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84000" y="1440000"/>
                <a:ext cx="2288127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b="1" dirty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参数</a:t>
                </a:r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的演变</a:t>
                </a:r>
                <a:endParaRPr lang="zh-CN" altLang="en-US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40000"/>
                <a:ext cx="2288127" cy="341632"/>
              </a:xfrm>
              <a:prstGeom prst="rect">
                <a:avLst/>
              </a:prstGeom>
              <a:blipFill rotWithShape="1">
                <a:blip r:embed="rId6"/>
                <a:stretch>
                  <a:fillRect l="-1596" t="-19643" r="-2128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999333" y="5373216"/>
            <a:ext cx="1020939" cy="30777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PACS-CS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7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7"/>
          <p:cNvSpPr>
            <a:spLocks noChangeArrowheads="1"/>
          </p:cNvSpPr>
          <p:nvPr/>
        </p:nvSpPr>
        <p:spPr bwMode="auto">
          <a:xfrm>
            <a:off x="252000" y="252000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marL="285750" indent="-285750" algn="ctr" fontAlgn="base" latinLnBrk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zh-CN" smtClean="0">
              <a:solidFill>
                <a:srgbClr val="FFFFFF"/>
              </a:solidFill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  <a:sym typeface="Malgun Gothic" pitchFamily="34" charset="-127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3063" y="965007"/>
            <a:ext cx="1040129" cy="430887"/>
            <a:chOff x="1043608" y="1217927"/>
            <a:chExt cx="1040129" cy="430887"/>
          </a:xfrm>
        </p:grpSpPr>
        <p:sp>
          <p:nvSpPr>
            <p:cNvPr id="8" name="十字星 7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31608" y="1217927"/>
              <a:ext cx="7521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简介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63063" y="1535729"/>
            <a:ext cx="1598698" cy="535916"/>
            <a:chOff x="1052502" y="1217927"/>
            <a:chExt cx="1598698" cy="535916"/>
          </a:xfrm>
        </p:grpSpPr>
        <p:sp>
          <p:nvSpPr>
            <p:cNvPr id="12" name="十字星 11"/>
            <p:cNvSpPr/>
            <p:nvPr/>
          </p:nvSpPr>
          <p:spPr>
            <a:xfrm>
              <a:off x="1052502" y="1375934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31608" y="1217927"/>
              <a:ext cx="1319592" cy="53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理论框架</a:t>
              </a:r>
              <a:endPara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3063" y="3270212"/>
            <a:ext cx="1901885" cy="535916"/>
            <a:chOff x="1033047" y="1217927"/>
            <a:chExt cx="1901885" cy="535916"/>
          </a:xfrm>
        </p:grpSpPr>
        <p:sp>
          <p:nvSpPr>
            <p:cNvPr id="21" name="十字星 20"/>
            <p:cNvSpPr/>
            <p:nvPr/>
          </p:nvSpPr>
          <p:spPr>
            <a:xfrm>
              <a:off x="1033047" y="1374651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608" y="1217927"/>
              <a:ext cx="1603324" cy="535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结果与讨论</a:t>
              </a:r>
              <a:endPara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3063" y="5301208"/>
            <a:ext cx="1040129" cy="430887"/>
            <a:chOff x="1043608" y="1217927"/>
            <a:chExt cx="1040129" cy="430887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7521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结论</a:t>
              </a:r>
              <a:endPara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05733" y="2072965"/>
            <a:ext cx="4472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60000"/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连续空间内的手征幺正方法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 </a:t>
            </a:r>
            <a:r>
              <a:rPr lang="en-US" altLang="zh-CN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UChPT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)</a:t>
            </a:r>
          </a:p>
          <a:p>
            <a:pPr marL="285750" lvl="0" indent="-285750">
              <a:lnSpc>
                <a:spcPct val="150000"/>
              </a:lnSpc>
              <a:buSzPct val="6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有限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体积内的手征幺正方法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05733" y="3847975"/>
                <a:ext cx="4472810" cy="1504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60000"/>
                  <a:buFont typeface="Wingdings" pitchFamily="2" charset="2"/>
                  <a:buChar char="l"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IJ=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zh-CN" altLang="en-US" sz="1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耦合道散射</m:t>
                    </m:r>
                  </m:oMath>
                </a14:m>
                <a:endParaRPr lang="en-US" altLang="zh-CN" sz="1600" b="1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60000"/>
                  <a:buFont typeface="Wingdings" pitchFamily="2" charset="2"/>
                  <a:buChar char="l"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IJ=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𝑲</m:t>
                    </m:r>
                    <m:r>
                      <a:rPr lang="zh-CN" alt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zh-CN" altLang="en-US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散射</a:t>
                </a:r>
                <a:endParaRPr lang="zh-CN" altLang="en-US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60000"/>
                  <a:buFont typeface="Wingdings" pitchFamily="2" charset="2"/>
                  <a:buChar char="l"/>
                </a:pPr>
                <a:endParaRPr lang="zh-CN" altLang="en-US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733" y="3847975"/>
                <a:ext cx="4472810" cy="15040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2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84000" y="1440000"/>
                <a:ext cx="3450304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不同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情况下的能级、相移</a:t>
                </a:r>
                <a:endParaRPr lang="zh-CN" altLang="en-US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40000"/>
                <a:ext cx="3450304" cy="341632"/>
              </a:xfrm>
              <a:prstGeom prst="rect">
                <a:avLst/>
              </a:prstGeom>
              <a:blipFill rotWithShape="1">
                <a:blip r:embed="rId11"/>
                <a:stretch>
                  <a:fillRect l="-1060" t="-19643" r="-106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/>
          <p:cNvGrpSpPr/>
          <p:nvPr/>
        </p:nvGrpSpPr>
        <p:grpSpPr>
          <a:xfrm>
            <a:off x="1235852" y="1973907"/>
            <a:ext cx="7127782" cy="288919"/>
            <a:chOff x="1283972" y="4281509"/>
            <a:chExt cx="7011745" cy="288919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281509"/>
              <a:ext cx="113142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318428"/>
              <a:ext cx="1060941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972" y="4282428"/>
              <a:ext cx="1165398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3725101" y="4333331"/>
            <a:ext cx="90227" cy="1498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1342" y="2365107"/>
            <a:ext cx="2877222" cy="187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342" y="4481065"/>
            <a:ext cx="2951133" cy="18123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5222" y="2366900"/>
            <a:ext cx="2892541" cy="187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59911" y="4450482"/>
            <a:ext cx="3015605" cy="18519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05284" y="2365107"/>
            <a:ext cx="2856000" cy="18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895892" y="5037881"/>
                <a:ext cx="1440160" cy="3385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成为束缚态</a:t>
                </a:r>
                <a:endParaRPr lang="zh-CN" altLang="en-US" sz="16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892" y="5037881"/>
                <a:ext cx="1440160" cy="338554"/>
              </a:xfrm>
              <a:prstGeom prst="rect">
                <a:avLst/>
              </a:prstGeom>
              <a:blipFill rotWithShape="0">
                <a:blip r:embed="rId20"/>
                <a:stretch>
                  <a:fillRect t="-5172" b="-1724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21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04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9" name="十字星 8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84000" y="1438362"/>
                <a:ext cx="4184222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不同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情况下的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zh-CN" altLang="en-US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、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zh-CN" altLang="en-US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zh-CN" alt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、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zh-CN" altLang="en-US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38362"/>
                <a:ext cx="4184222" cy="341632"/>
              </a:xfrm>
              <a:prstGeom prst="rect">
                <a:avLst/>
              </a:prstGeom>
              <a:blipFill rotWithShape="1">
                <a:blip r:embed="rId4"/>
                <a:stretch>
                  <a:fillRect l="-873" t="-214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1357474" y="2229959"/>
            <a:ext cx="6337971" cy="409457"/>
            <a:chOff x="1379616" y="3954542"/>
            <a:chExt cx="6272182" cy="409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379616" y="3994667"/>
                  <a:ext cx="6467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zh-CN" alt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616" y="3994667"/>
                  <a:ext cx="64672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173029" y="3954542"/>
                  <a:ext cx="8294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zh-CN" alt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029" y="3954542"/>
                  <a:ext cx="82941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7099870" y="3994667"/>
                  <a:ext cx="5519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zh-CN" alt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870" y="3994667"/>
                  <a:ext cx="55192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8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250750" y="2856107"/>
            <a:ext cx="8601884" cy="1902327"/>
            <a:chOff x="204035" y="3179234"/>
            <a:chExt cx="8601884" cy="19023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4035" y="3227561"/>
              <a:ext cx="2990118" cy="1854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3848" y="3179234"/>
              <a:ext cx="2822071" cy="1854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1169" y="3212209"/>
              <a:ext cx="2860964" cy="1854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270047" y="5325285"/>
                <a:ext cx="4526174" cy="71923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47" y="5325285"/>
                <a:ext cx="4526174" cy="7192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4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42939" y="2479765"/>
                <a:ext cx="46285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=2</m:t>
                    </m:r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=5</m:t>
                    </m:r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=3 </m:t>
                    </m:r>
                    <m:r>
                      <a:rPr lang="en-US" altLang="zh-CN" sz="1600" b="0" i="1" dirty="0">
                        <a:solidFill>
                          <a:schemeClr val="bg1"/>
                        </a:solidFill>
                        <a:latin typeface="Cambria Math"/>
                      </a:rPr>
                      <m:t>𝑓𝑚</m:t>
                    </m:r>
                  </m:oMath>
                </a14:m>
                <a:endParaRPr lang="zh-CN" altLang="en-US" sz="1600" i="1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39" y="2479765"/>
                <a:ext cx="4628548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99577"/>
                  </p:ext>
                </p:extLst>
              </p:nvPr>
            </p:nvGraphicFramePr>
            <p:xfrm>
              <a:off x="1918090" y="2958691"/>
              <a:ext cx="5678246" cy="1341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722"/>
                    <a:gridCol w="1933300"/>
                    <a:gridCol w="2016224"/>
                  </a:tblGrid>
                  <a:tr h="140569">
                    <a:tc>
                      <a:txBody>
                        <a:bodyPr/>
                        <a:lstStyle/>
                        <a:p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7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7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7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7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7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7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</a:t>
                          </a:r>
                          <a:r>
                            <a:rPr lang="en-US" altLang="zh-CN" sz="1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Results</a:t>
                          </a:r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926.9</m:t>
                                  </m:r>
                                </m:e>
                                <m:sub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−10.0</m:t>
                                  </m:r>
                                </m:sub>
                                <m:sup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+23.5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600" dirty="0" smtClean="0"/>
                            <a:t> </a:t>
                          </a:r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1171.7</m:t>
                                  </m:r>
                                </m:e>
                                <m:sub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−22.5</m:t>
                                  </m:r>
                                </m:sub>
                                <m:sup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+40.0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600" dirty="0" smtClean="0"/>
                            <a:t> </a:t>
                          </a:r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7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7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  <m:r>
                                    <a:rPr lang="en-US" altLang="zh-CN" sz="17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09.6</m:t>
                                  </m:r>
                                </m:e>
                                <m:sub>
                                  <m:r>
                                    <a:rPr lang="zh-CN" altLang="en-US" sz="17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7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34.6</m:t>
                                  </m:r>
                                </m:sub>
                                <m:sup>
                                  <m:r>
                                    <a:rPr lang="zh-CN" altLang="en-US" sz="17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altLang="zh-CN" sz="17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32.0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MeV</a:t>
                          </a:r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7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7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en-US" altLang="zh-CN" sz="17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175.3</m:t>
                                  </m:r>
                                </m:e>
                                <m:sub>
                                  <m:r>
                                    <a:rPr lang="zh-CN" altLang="en-US" sz="17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7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5.8</m:t>
                                  </m:r>
                                </m:sub>
                                <m:sup>
                                  <m:r>
                                    <a:rPr lang="zh-CN" altLang="en-US" sz="17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altLang="zh-CN" sz="17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US" altLang="zh-CN" sz="17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MeV</a:t>
                          </a:r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99577"/>
                  </p:ext>
                </p:extLst>
              </p:nvPr>
            </p:nvGraphicFramePr>
            <p:xfrm>
              <a:off x="1918090" y="2958691"/>
              <a:ext cx="5678246" cy="1341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722"/>
                    <a:gridCol w="1933300"/>
                    <a:gridCol w="2016224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623" t="-1724" r="-105346" b="-28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2175" t="-1724" r="-1208" b="-28448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</a:t>
                          </a:r>
                          <a:r>
                            <a:rPr lang="en-US" altLang="zh-CN" sz="1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Results</a:t>
                          </a:r>
                          <a:endParaRPr lang="zh-CN" altLang="en-US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623" t="-96721" r="-105346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2175" t="-96721" r="-1208" b="-170492"/>
                          </a:stretch>
                        </a:blipFill>
                      </a:tcPr>
                    </a:tc>
                  </a:tr>
                  <a:tr h="620332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623" t="-117647" r="-105346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2175" t="-117647" r="-1208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组合 7"/>
          <p:cNvGrpSpPr/>
          <p:nvPr/>
        </p:nvGrpSpPr>
        <p:grpSpPr>
          <a:xfrm>
            <a:off x="5921175" y="4913010"/>
            <a:ext cx="1446942" cy="969758"/>
            <a:chOff x="6735596" y="2077231"/>
            <a:chExt cx="1446942" cy="958548"/>
          </a:xfrm>
        </p:grpSpPr>
        <p:sp>
          <p:nvSpPr>
            <p:cNvPr id="5" name="圆角矩形标注 4"/>
            <p:cNvSpPr/>
            <p:nvPr/>
          </p:nvSpPr>
          <p:spPr>
            <a:xfrm>
              <a:off x="6735596" y="2077231"/>
              <a:ext cx="1446942" cy="654078"/>
            </a:xfrm>
            <a:prstGeom prst="wedgeRoundRectCallout">
              <a:avLst>
                <a:gd name="adj1" fmla="val -33864"/>
                <a:gd name="adj2" fmla="val 9528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11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6621" y="2396919"/>
              <a:ext cx="1404891" cy="63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与格点数据符合</a:t>
              </a:r>
              <a:r>
                <a: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较好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3" name="十字星 22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84000" y="1440000"/>
            <a:ext cx="21002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与格点数据比较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5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944710" y="4204550"/>
            <a:ext cx="4572000" cy="3765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Ziwen</a:t>
            </a:r>
            <a:r>
              <a:rPr lang="en-US" altLang="zh-CN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 and </a:t>
            </a:r>
            <a:r>
              <a:rPr lang="en-US" altLang="zh-CN" sz="1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altLang="zh-CN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Fu, Phys. Rev. D86, 094507</a:t>
            </a:r>
            <a:r>
              <a:rPr lang="en-US" altLang="zh-CN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(2012)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241136" y="1999220"/>
                <a:ext cx="46285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=266 </m:t>
                    </m:r>
                    <m:r>
                      <m:rPr>
                        <m:sty m:val="p"/>
                      </m:rP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=552 </m:t>
                    </m:r>
                    <m:r>
                      <m:rPr>
                        <m:sty m:val="p"/>
                      </m:rPr>
                      <a:rPr lang="en-US" altLang="zh-CN" sz="16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=1.98 </m:t>
                    </m:r>
                    <m:r>
                      <a:rPr lang="en-US" altLang="zh-CN" sz="1600" b="0" i="1" dirty="0">
                        <a:solidFill>
                          <a:schemeClr val="bg1"/>
                        </a:solidFill>
                        <a:latin typeface="Cambria Math"/>
                      </a:rPr>
                      <m:t>𝑓𝑚</m:t>
                    </m:r>
                  </m:oMath>
                </a14:m>
                <a:endParaRPr lang="zh-CN" altLang="en-US" sz="1600" i="1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36" y="1999220"/>
                <a:ext cx="4628548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319492"/>
                  </p:ext>
                </p:extLst>
              </p:nvPr>
            </p:nvGraphicFramePr>
            <p:xfrm>
              <a:off x="331640" y="2442201"/>
              <a:ext cx="8447540" cy="13247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722"/>
                    <a:gridCol w="1728722"/>
                    <a:gridCol w="1817195"/>
                    <a:gridCol w="1640249"/>
                    <a:gridCol w="1532652"/>
                  </a:tblGrid>
                  <a:tr h="141462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60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915.6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±3.0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1522.3</m:t>
                              </m:r>
                              <m:r>
                                <a:rPr lang="zh-CN" altLang="en-US" sz="160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.0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160.61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zh-CN" altLang="en-US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0.73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177.0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zh-CN" altLang="en-US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2.6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927.8</m:t>
                                  </m:r>
                                </m:e>
                                <m:sub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40.4</m:t>
                                  </m:r>
                                </m:sub>
                                <m:sup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altLang="zh-CN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0.1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151</m:t>
                                  </m:r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.0</m:t>
                                  </m:r>
                                </m:e>
                                <m:sub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6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10.5</m:t>
                                  </m:r>
                                </m:sub>
                                <m:sup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altLang="zh-CN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4.1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sz="1600" dirty="0" smtClean="0"/>
                            <a:t> </a:t>
                          </a:r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60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58.23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9.28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9.17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60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7</m:t>
                                        </m:r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</m:t>
                                        </m:r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.5</m:t>
                                        </m:r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5.15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3.76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16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319492"/>
                  </p:ext>
                </p:extLst>
              </p:nvPr>
            </p:nvGraphicFramePr>
            <p:xfrm>
              <a:off x="331640" y="2442201"/>
              <a:ext cx="8447540" cy="13247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722"/>
                    <a:gridCol w="1728722"/>
                    <a:gridCol w="1817195"/>
                    <a:gridCol w="1640249"/>
                    <a:gridCol w="1532652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52" t="-1818" r="-289789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940" t="-1818" r="-176174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2305" t="-1818" r="-95167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794" t="-1818" r="-1587" b="-3018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52" t="-91803" r="-289789" b="-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940" t="-91803" r="-176174" b="-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2305" t="-91803" r="-95167" b="-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794" t="-91803" r="-1587" b="-172131"/>
                          </a:stretch>
                        </a:blipFill>
                      </a:tcPr>
                    </a:tc>
                  </a:tr>
                  <a:tr h="618617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52" t="-114706" r="-289789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940" t="-114706" r="-176174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2305" t="-114706" r="-95167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794" t="-114706" r="-1587" b="-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组合 7"/>
          <p:cNvGrpSpPr/>
          <p:nvPr/>
        </p:nvGrpSpPr>
        <p:grpSpPr>
          <a:xfrm>
            <a:off x="1040622" y="5453203"/>
            <a:ext cx="1446942" cy="969758"/>
            <a:chOff x="6735596" y="2077231"/>
            <a:chExt cx="1446942" cy="958548"/>
          </a:xfrm>
        </p:grpSpPr>
        <p:sp>
          <p:nvSpPr>
            <p:cNvPr id="5" name="圆角矩形标注 4"/>
            <p:cNvSpPr/>
            <p:nvPr/>
          </p:nvSpPr>
          <p:spPr>
            <a:xfrm>
              <a:off x="6735596" y="2077231"/>
              <a:ext cx="1446942" cy="654078"/>
            </a:xfrm>
            <a:prstGeom prst="wedgeRoundRectCallout">
              <a:avLst>
                <a:gd name="adj1" fmla="val -33864"/>
                <a:gd name="adj2" fmla="val 9528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11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6621" y="2396919"/>
              <a:ext cx="1404891" cy="63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与格点数据符合</a:t>
              </a:r>
              <a:r>
                <a: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较好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3" name="十字星 22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84000" y="1440000"/>
            <a:ext cx="21002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与格点数据比较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5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0447395"/>
                  </p:ext>
                </p:extLst>
              </p:nvPr>
            </p:nvGraphicFramePr>
            <p:xfrm>
              <a:off x="1475656" y="4128804"/>
              <a:ext cx="579306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1"/>
                    <a:gridCol w="2065099"/>
                    <a:gridCol w="179694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zh-CN" altLang="en-US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 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a:rPr lang="en-US" altLang="zh-CN" sz="1600" b="0" i="1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91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  <m:r>
                                <a:rPr lang="en-US" altLang="zh-CN" sz="160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4  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.6</m:t>
                                </m:r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lang="en-US" altLang="zh-CN" sz="1600" i="0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en-US" altLang="zh-CN" sz="1600" b="0" i="0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.9 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</a:t>
                          </a:r>
                          <a:r>
                            <a:rPr lang="en-US" altLang="zh-CN" sz="1600" baseline="0" dirty="0" smtClean="0"/>
                            <a:t> 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903.67</m:t>
                                  </m:r>
                                </m:e>
                                <m:sub>
                                  <m:r>
                                    <a:rPr lang="zh-CN" altLang="en-US" sz="1600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</a:rPr>
                                    <m:t>34.5</m:t>
                                  </m:r>
                                </m:sub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+29.52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i="1" kern="120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kern="120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6.84</m:t>
                                    </m:r>
                                  </m:e>
                                  <m:sub>
                                    <m:r>
                                      <a:rPr lang="zh-CN" altLang="en-US" sz="16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0.74</m:t>
                                    </m:r>
                                  </m:sub>
                                  <m:sup>
                                    <m:r>
                                      <a:rPr lang="en-US" altLang="zh-CN" sz="1600" b="0" i="1" kern="120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+1.19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0447395"/>
                  </p:ext>
                </p:extLst>
              </p:nvPr>
            </p:nvGraphicFramePr>
            <p:xfrm>
              <a:off x="1475656" y="4128804"/>
              <a:ext cx="579306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1021"/>
                    <a:gridCol w="2065099"/>
                    <a:gridCol w="179694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3805" t="-1639" r="-88201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22712" t="-1639" r="-1356" b="-21475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 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3805" t="-101639" r="-88201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22712" t="-101639" r="-1356" b="-11475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</a:t>
                          </a:r>
                          <a:r>
                            <a:rPr lang="en-US" altLang="zh-CN" sz="1600" baseline="0" dirty="0" smtClean="0"/>
                            <a:t> 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3805" t="-201639" r="-88201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22712" t="-201639" r="-1356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41683" y="5135699"/>
                <a:ext cx="4256002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5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Prelovsek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et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al</m:t>
                      </m:r>
                      <m:r>
                        <m:rPr>
                          <m:nor/>
                        </m:rPr>
                        <a:rPr lang="en-US" altLang="zh-CN" sz="1500" i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., </m:t>
                      </m:r>
                      <m:r>
                        <m:rPr>
                          <m:nor/>
                        </m:rPr>
                        <a:rPr lang="en-US" altLang="zh-CN" sz="15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PRD</m:t>
                      </m:r>
                      <m:r>
                        <m:rPr>
                          <m:nor/>
                        </m:rPr>
                        <a:rPr lang="en-US" altLang="zh-CN" sz="15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5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88</m:t>
                      </m:r>
                      <m:r>
                        <m:rPr>
                          <m:nor/>
                        </m:rPr>
                        <a:rPr lang="en-US" altLang="zh-CN" sz="15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CN" sz="15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en-US" altLang="zh-CN" sz="15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 5, 054508 (2013)</m:t>
                      </m:r>
                    </m:oMath>
                  </m:oMathPara>
                </a14:m>
                <a:endParaRPr lang="en-US" altLang="zh-CN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83" y="5135699"/>
                <a:ext cx="4256002" cy="4385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813282" y="3754702"/>
            <a:ext cx="51607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B. Lang, Luka </a:t>
            </a:r>
            <a:r>
              <a:rPr lang="en-US" altLang="zh-CN" sz="1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Leskovee</a:t>
            </a:r>
            <a:r>
              <a:rPr lang="en-US" altLang="zh-CN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altLang="zh-CN" sz="1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al.,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altLang="zh-CN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Rev. D86, 054508(2012 </a:t>
            </a:r>
            <a:r>
              <a:rPr lang="en-US" altLang="zh-CN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1" name="十字星 20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4000" y="1440000"/>
            <a:ext cx="303640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与标准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Luscher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方法比较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1115616" y="1966360"/>
            <a:ext cx="7600077" cy="2925280"/>
            <a:chOff x="732428" y="3773457"/>
            <a:chExt cx="7981369" cy="2925280"/>
          </a:xfrm>
        </p:grpSpPr>
        <p:grpSp>
          <p:nvGrpSpPr>
            <p:cNvPr id="19" name="组合 18"/>
            <p:cNvGrpSpPr/>
            <p:nvPr/>
          </p:nvGrpSpPr>
          <p:grpSpPr>
            <a:xfrm>
              <a:off x="732428" y="3773457"/>
              <a:ext cx="7981369" cy="2180076"/>
              <a:chOff x="911980" y="3588791"/>
              <a:chExt cx="7981369" cy="2180076"/>
            </a:xfrm>
          </p:grpSpPr>
          <p:sp>
            <p:nvSpPr>
              <p:cNvPr id="24" name="TextBox 11"/>
              <p:cNvSpPr txBox="1"/>
              <p:nvPr/>
            </p:nvSpPr>
            <p:spPr>
              <a:xfrm>
                <a:off x="911980" y="3588791"/>
                <a:ext cx="7981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动量截断法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：对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离散动量进行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求和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,</a:t>
                </a:r>
                <a:endParaRPr lang="zh-CN" altLang="en-US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矩形 25"/>
                  <p:cNvSpPr/>
                  <p:nvPr/>
                </p:nvSpPr>
                <p:spPr>
                  <a:xfrm>
                    <a:off x="1652427" y="4061861"/>
                    <a:ext cx="6126926" cy="17070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  <m:r>
                                            <a:rPr lang="zh-CN" alt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zh-CN" altLang="en-US" i="1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2427" y="4061861"/>
                    <a:ext cx="6126926" cy="17070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0"/>
                <p:cNvSpPr txBox="1"/>
                <p:nvPr/>
              </p:nvSpPr>
              <p:spPr>
                <a:xfrm>
                  <a:off x="1498922" y="5953533"/>
                  <a:ext cx="4275323" cy="745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CN" alt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, 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en-US" altLang="zh-CN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Ƶ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</a:t>
                  </a:r>
                  <a:endParaRPr lang="zh-CN" altLang="en-US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922" y="5953533"/>
                  <a:ext cx="4275323" cy="7452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78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1" name="十字星 20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4000" y="1440000"/>
            <a:ext cx="303640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与标准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Luscher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方法比较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57086" y="2616897"/>
            <a:ext cx="4650119" cy="2640210"/>
            <a:chOff x="971600" y="1988840"/>
            <a:chExt cx="4650119" cy="2640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971600" y="1988840"/>
                  <a:ext cx="4650119" cy="2640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zh-CN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zh-CN" alt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oMath>
                    </m:oMathPara>
                  </a14:m>
                  <a:endParaRPr lang="en-US" altLang="zh-CN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𝐸</m:t>
                            </m:r>
                          </m:den>
                        </m:f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zh-CN" alt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en-US" altLang="zh-CN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𝐸</m:t>
                            </m:r>
                          </m:den>
                        </m:f>
                        <m: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88840"/>
                  <a:ext cx="4650119" cy="26402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1259632" y="2984890"/>
              <a:ext cx="1620000" cy="7200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3430" y="2152540"/>
            <a:ext cx="356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圈图函数</a:t>
            </a:r>
            <a:r>
              <a:rPr lang="zh-CN" altLang="en-US" sz="1600" i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积分部分还可写作</a:t>
            </a:r>
            <a:endParaRPr lang="zh-CN" altLang="en-US" sz="1600" i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94182" y="2358893"/>
            <a:ext cx="3096344" cy="1066405"/>
            <a:chOff x="4211961" y="2321816"/>
            <a:chExt cx="3096344" cy="1066405"/>
          </a:xfrm>
        </p:grpSpPr>
        <p:sp>
          <p:nvSpPr>
            <p:cNvPr id="5" name="TextBox 4"/>
            <p:cNvSpPr txBox="1"/>
            <p:nvPr/>
          </p:nvSpPr>
          <p:spPr>
            <a:xfrm>
              <a:off x="4798067" y="2685741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标准 </a:t>
              </a:r>
              <a:r>
                <a:rPr lang="en-US" altLang="zh-CN" sz="1600" b="1" dirty="0" err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Luscher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方法</a:t>
              </a:r>
              <a:endPara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>
              <a:off x="4211961" y="2321816"/>
              <a:ext cx="3096344" cy="1066405"/>
            </a:xfrm>
            <a:prstGeom prst="wedgeEllipseCallout">
              <a:avLst>
                <a:gd name="adj1" fmla="val -94103"/>
                <a:gd name="adj2" fmla="val 8326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0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dirty="0" smtClean="0">
                <a:solidFill>
                  <a:schemeClr val="bg1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1" name="十字星 20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4000" y="1440000"/>
            <a:ext cx="303640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与标准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Luscher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方法比较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08820" y="2226016"/>
            <a:ext cx="1985854" cy="906434"/>
            <a:chOff x="6508820" y="2226016"/>
            <a:chExt cx="1985854" cy="906434"/>
          </a:xfrm>
        </p:grpSpPr>
        <p:sp>
          <p:nvSpPr>
            <p:cNvPr id="29" name="云形标注 28"/>
            <p:cNvSpPr/>
            <p:nvPr/>
          </p:nvSpPr>
          <p:spPr>
            <a:xfrm>
              <a:off x="6508820" y="2226016"/>
              <a:ext cx="1985854" cy="906434"/>
            </a:xfrm>
            <a:prstGeom prst="cloudCallout">
              <a:avLst>
                <a:gd name="adj1" fmla="val -44688"/>
                <a:gd name="adj2" fmla="val 12327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09659" y="244587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有限体积效应</a:t>
              </a:r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07397" y="2445874"/>
            <a:ext cx="5001003" cy="2989793"/>
            <a:chOff x="1763688" y="3417662"/>
            <a:chExt cx="4600575" cy="284797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3417662"/>
              <a:ext cx="4600575" cy="2847975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2487564" y="3647932"/>
              <a:ext cx="1272409" cy="584775"/>
              <a:chOff x="2448000" y="2348880"/>
              <a:chExt cx="1272409" cy="58477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487564" y="2348880"/>
                <a:ext cx="1232845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      </a:t>
                </a:r>
                <a:r>
                  <a:rPr lang="en-US" altLang="zh-CN" sz="1400" dirty="0" err="1" smtClean="0">
                    <a:solidFill>
                      <a:schemeClr val="bg1"/>
                    </a:solidFill>
                  </a:rPr>
                  <a:t>UChPT</a:t>
                </a:r>
                <a:endParaRPr lang="en-US" altLang="zh-CN" sz="1400" dirty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        </a:t>
                </a:r>
                <a:r>
                  <a:rPr lang="en-US" altLang="zh-CN" sz="1400" dirty="0" err="1" smtClean="0">
                    <a:solidFill>
                      <a:schemeClr val="bg1"/>
                    </a:solidFill>
                  </a:rPr>
                  <a:t>Luscher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484000" y="2533546"/>
                <a:ext cx="39225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2448000" y="2780928"/>
                <a:ext cx="428252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4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52000"/>
            <a:ext cx="8643600" cy="6337300"/>
            <a:chOff x="250825" y="251591"/>
            <a:chExt cx="8643600" cy="6337300"/>
          </a:xfrm>
        </p:grpSpPr>
        <p:sp>
          <p:nvSpPr>
            <p:cNvPr id="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3" y="1988840"/>
                <a:ext cx="7272808" cy="2896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  逆过程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：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假设已有“格点”数据，利用手征幺正方法，拟合“格点”数据得到可观测的物 理值。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endParaRPr lang="en-US" altLang="zh-CN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格点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QCD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中，格点数据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较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少，所以在这里假设，前面计算得到的能级为“格点”数据；</a:t>
                </a:r>
                <a:endParaRPr lang="en-US" altLang="zh-CN" sz="14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“格点”数据取自最低的两个能级，每个能级取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个点，并且误差为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10 MeV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4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  相互作用势未知，假设在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阈值附近的相互作用势中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𝑉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itchFamily="2" charset="-122"/>
                      </a:rPr>
                      <m:t>𝑓</m:t>
                    </m:r>
                  </m:oMath>
                </a14:m>
                <a:r>
                  <a:rPr lang="en-US" altLang="zh-CN" sz="1600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未知。</a:t>
                </a:r>
                <a:endPara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600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1988840"/>
                <a:ext cx="7272808" cy="2896883"/>
              </a:xfrm>
              <a:prstGeom prst="rect">
                <a:avLst/>
              </a:prstGeom>
              <a:blipFill rotWithShape="0"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16" name="十字星 1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84000" y="1440000"/>
            <a:ext cx="39597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由格点数据到物理观测值的逆过程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十字星 17"/>
          <p:cNvSpPr/>
          <p:nvPr/>
        </p:nvSpPr>
        <p:spPr>
          <a:xfrm>
            <a:off x="972000" y="2160000"/>
            <a:ext cx="108000" cy="216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星 18"/>
          <p:cNvSpPr/>
          <p:nvPr/>
        </p:nvSpPr>
        <p:spPr>
          <a:xfrm>
            <a:off x="972000" y="4140000"/>
            <a:ext cx="108000" cy="216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/>
              <p:cNvSpPr txBox="1"/>
              <p:nvPr/>
            </p:nvSpPr>
            <p:spPr>
              <a:xfrm>
                <a:off x="1799422" y="4696305"/>
                <a:ext cx="5688632" cy="149226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itchFamily="2" charset="-122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itchFamily="2" charset="-122"/>
                                  <a:cs typeface="Times New Roman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itchFamily="2" charset="-122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=909.09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MeV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=62.31, 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=92.50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endParaRPr lang="en-US" altLang="zh-CN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mi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=0.040</m:t>
                      </m:r>
                    </m:oMath>
                  </m:oMathPara>
                </a14:m>
                <a:endParaRPr lang="en-US" altLang="zh-CN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22" y="4696305"/>
                <a:ext cx="5688632" cy="14922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5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5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53822"/>
              </p:ext>
            </p:extLst>
          </p:nvPr>
        </p:nvGraphicFramePr>
        <p:xfrm>
          <a:off x="6146800" y="3352800"/>
          <a:ext cx="914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4" imgW="914400" imgH="211680" progId="Equation.DSMT4">
                  <p:embed/>
                </p:oleObj>
              </mc:Choice>
              <mc:Fallback>
                <p:oleObj name="Equation" r:id="rId4" imgW="914400" imgH="211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1" name="十字星 20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2180" y="1440000"/>
            <a:ext cx="39597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由格点数据到物理观测值的逆过程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603167"/>
            <a:ext cx="4158678" cy="2725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7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07" y="2680585"/>
            <a:ext cx="4019985" cy="25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684000" y="1440000"/>
            <a:ext cx="26821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与单道能级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相移比较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8" name="十字星 27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117" y="779855"/>
                <a:ext cx="986762" cy="535468"/>
              </a:xfrm>
              <a:prstGeom prst="rect">
                <a:avLst/>
              </a:prstGeom>
              <a:blipFill rotWithShape="0">
                <a:blip r:embed="rId3"/>
                <a:stretch>
                  <a:fillRect l="-6790" r="-11728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44" y="3140968"/>
            <a:ext cx="4247651" cy="26227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7899" y="3140968"/>
            <a:ext cx="4059470" cy="2631138"/>
            <a:chOff x="351354" y="2603876"/>
            <a:chExt cx="4059470" cy="26311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354" y="2603876"/>
              <a:ext cx="4059470" cy="26311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241880" y="2844225"/>
              <a:ext cx="2049869" cy="584775"/>
              <a:chOff x="2512096" y="2689810"/>
              <a:chExt cx="1782954" cy="58477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512096" y="2689810"/>
                <a:ext cx="1782954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       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coupled-channel</a:t>
                </a:r>
                <a:endParaRPr lang="en-US" altLang="zh-CN" sz="1400" dirty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          one channel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2534815" y="2914545"/>
                <a:ext cx="4383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2534815" y="3140968"/>
                <a:ext cx="4383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932040" y="1723513"/>
                <a:ext cx="3265574" cy="7637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6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道</m:t>
                    </m:r>
                    <m:r>
                      <m:rPr>
                        <m:nor/>
                      </m:rPr>
                      <a:rPr lang="en-US" altLang="zh-CN" sz="1600" b="0" i="0" dirty="0" smtClean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 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)=−</m:t>
                    </m:r>
                    <m:f>
                      <m:fPr>
                        <m:ctrlP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zh-CN" altLang="en-US" sz="1600" i="1">
                        <a:solidFill>
                          <a:schemeClr val="bg1"/>
                        </a:solidFill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  <m:sup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num>
                      <m:den>
                        <m:sSubSup>
                          <m:sSubSupPr>
                            <m:ctrlP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zh-CN" alt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sz="1600" i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723513"/>
                <a:ext cx="3265574" cy="763799"/>
              </a:xfrm>
              <a:prstGeom prst="rect">
                <a:avLst/>
              </a:prstGeom>
              <a:blipFill rotWithShape="0">
                <a:blip r:embed="rId6"/>
                <a:stretch>
                  <a:fillRect l="-7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6574383" y="2487312"/>
            <a:ext cx="237626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1200" i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W. Xiao, </a:t>
            </a:r>
            <a:r>
              <a:rPr lang="en-US" altLang="zh-CN" sz="1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et </a:t>
            </a:r>
            <a:r>
              <a:rPr lang="en-US" altLang="zh-CN" sz="1200" i="1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al.EPJA</a:t>
            </a:r>
            <a:r>
              <a:rPr lang="en-US" altLang="zh-CN" sz="1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(2013)49:22</a:t>
            </a:r>
            <a:r>
              <a:rPr lang="en-US" altLang="zh-CN" sz="1200" i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1200" i="1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同侧圆角矩形 4"/>
          <p:cNvSpPr/>
          <p:nvPr/>
        </p:nvSpPr>
        <p:spPr>
          <a:xfrm>
            <a:off x="691552" y="146392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</p:txBody>
      </p:sp>
      <p:sp>
        <p:nvSpPr>
          <p:cNvPr id="21" name="모서리가 둥근 직사각형 7"/>
          <p:cNvSpPr>
            <a:spLocks noChangeArrowheads="1"/>
          </p:cNvSpPr>
          <p:nvPr/>
        </p:nvSpPr>
        <p:spPr bwMode="auto">
          <a:xfrm>
            <a:off x="250825" y="252000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ea typeface="Malgun Gothic" pitchFamily="34" charset="-127"/>
                <a:sym typeface="Malgun Gothic" pitchFamily="34" charset="-127"/>
              </a:rPr>
              <a:t>                               </a:t>
            </a:r>
            <a:endParaRPr lang="zh-CN" altLang="zh-CN" dirty="0" smtClean="0">
              <a:solidFill>
                <a:schemeClr val="bg1"/>
              </a:solidFill>
              <a:ea typeface="Malgun Gothic" pitchFamily="34" charset="-127"/>
              <a:sym typeface="Malgun Gothic" pitchFamily="34" charset="-127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47552" y="1334425"/>
            <a:ext cx="144000" cy="1440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50825" y="1126800"/>
            <a:ext cx="8643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4"/>
          <p:cNvSpPr/>
          <p:nvPr/>
        </p:nvSpPr>
        <p:spPr>
          <a:xfrm>
            <a:off x="691552" y="1307427"/>
            <a:ext cx="6025706" cy="649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27" name="十字星 26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1600" y="2051815"/>
            <a:ext cx="6972271" cy="3546035"/>
            <a:chOff x="1055709" y="2176896"/>
            <a:chExt cx="6972271" cy="3546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055709" y="2176896"/>
                  <a:ext cx="6972271" cy="35460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zh-CN" altLang="en-US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为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𝑆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=1</m:t>
                      </m:r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的轻矢量介子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。</a:t>
                  </a:r>
                  <a:endParaRPr lang="en-US" altLang="zh-CN" sz="1600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en-US" altLang="zh-CN" sz="1600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质量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：                        </a:t>
                  </a:r>
                  <a:endParaRPr lang="en-US" altLang="zh-CN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zh-CN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(770)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a14:m>
                  <a:endParaRPr lang="en-US" altLang="zh-CN" sz="1600" i="1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en-US" altLang="zh-CN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衰变宽度：</a:t>
                  </a:r>
                  <a:endParaRPr lang="en-US" altLang="zh-CN" sz="1600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l-GR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</m:oMath>
                  </a14:m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          </a:t>
                  </a:r>
                  <a:endParaRPr lang="en-US" altLang="zh-CN" sz="1600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en-US" altLang="zh-CN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主要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反应道：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zh-CN" alt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散射</a:t>
                  </a:r>
                  <a:endParaRPr lang="en-US" altLang="zh-CN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格点</a:t>
                  </a:r>
                  <a:r>
                    <a:rPr lang="en-US" altLang="zh-CN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QCD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可以提供相比较的数据。</a:t>
                  </a:r>
                  <a:endPara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709" y="2176896"/>
                  <a:ext cx="6972271" cy="35460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37" t="-516" b="-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582" y="2922531"/>
              <a:ext cx="1819415" cy="2456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0577" y="3903546"/>
              <a:ext cx="1476000" cy="21600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901243" y="3234559"/>
              <a:ext cx="720000" cy="28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23861" y="3617243"/>
              <a:ext cx="36847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i="1" dirty="0">
                  <a:solidFill>
                    <a:schemeClr val="bg1"/>
                  </a:solidFill>
                </a:rPr>
                <a:t>Hua-Xing </a:t>
              </a:r>
              <a:r>
                <a:rPr lang="en-US" altLang="zh-CN" sz="1100" i="1" dirty="0" smtClean="0">
                  <a:solidFill>
                    <a:schemeClr val="bg1"/>
                  </a:solidFill>
                </a:rPr>
                <a:t>Chen </a:t>
              </a:r>
              <a:r>
                <a:rPr lang="en-US" altLang="zh-CN" sz="1100" i="1" dirty="0">
                  <a:solidFill>
                    <a:schemeClr val="bg1"/>
                  </a:solidFill>
                </a:rPr>
                <a:t>and E. </a:t>
              </a:r>
              <a:r>
                <a:rPr lang="en-US" altLang="zh-CN" sz="1100" i="1" dirty="0" err="1" smtClean="0">
                  <a:solidFill>
                    <a:schemeClr val="bg1"/>
                  </a:solidFill>
                </a:rPr>
                <a:t>Oset</a:t>
              </a:r>
              <a:r>
                <a:rPr lang="en-US" altLang="zh-CN" sz="1100" i="1" dirty="0" smtClean="0">
                  <a:solidFill>
                    <a:schemeClr val="bg1"/>
                  </a:solidFill>
                </a:rPr>
                <a:t>, PRD87</a:t>
              </a:r>
              <a:r>
                <a:rPr lang="en-US" altLang="zh-CN" sz="1100" i="1" dirty="0">
                  <a:solidFill>
                    <a:schemeClr val="bg1"/>
                  </a:solidFill>
                </a:rPr>
                <a:t>, 016014 (2013)</a:t>
              </a:r>
              <a:endParaRPr lang="zh-CN" altLang="en-US" sz="1100" i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"/>
              <p:cNvSpPr txBox="1"/>
              <p:nvPr/>
            </p:nvSpPr>
            <p:spPr>
              <a:xfrm>
                <a:off x="684000" y="1440000"/>
                <a:ext cx="1993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(892)</a:t>
                </a:r>
                <a:endPara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4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40000"/>
                <a:ext cx="199318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835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237" y="2456137"/>
            <a:ext cx="3206304" cy="30766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14349" y="568056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PDG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1520" y="252000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53822"/>
              </p:ext>
            </p:extLst>
          </p:nvPr>
        </p:nvGraphicFramePr>
        <p:xfrm>
          <a:off x="6146800" y="3352800"/>
          <a:ext cx="914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4" imgW="914400" imgH="211680" progId="Equation.DSMT4">
                  <p:embed/>
                </p:oleObj>
              </mc:Choice>
              <mc:Fallback>
                <p:oleObj name="Equation" r:id="rId4" imgW="914400" imgH="211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1" name="十字星 20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82180" y="1440000"/>
                <a:ext cx="2520370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l-GR" altLang="zh-CN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altLang="zh-CN" b="1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 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散射能级与相移</a:t>
                </a:r>
                <a:endParaRPr lang="zh-CN" altLang="en-US" b="1" dirty="0">
                  <a:solidFill>
                    <a:schemeClr val="bg2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0" y="1440000"/>
                <a:ext cx="2520370" cy="341632"/>
              </a:xfrm>
              <a:prstGeom prst="rect">
                <a:avLst/>
              </a:prstGeom>
              <a:blipFill rotWithShape="0">
                <a:blip r:embed="rId6"/>
                <a:stretch>
                  <a:fillRect l="-1695" t="-19643" r="-169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" y="2419604"/>
            <a:ext cx="3826213" cy="256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196" y="2497725"/>
            <a:ext cx="3934576" cy="24080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2120" y="5207357"/>
            <a:ext cx="2041376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repulsive channel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53241" y="912420"/>
                <a:ext cx="986762" cy="52758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41" y="912420"/>
                <a:ext cx="986762" cy="527580"/>
              </a:xfrm>
              <a:prstGeom prst="rect">
                <a:avLst/>
              </a:prstGeom>
              <a:blipFill rotWithShape="0">
                <a:blip r:embed="rId9"/>
                <a:stretch>
                  <a:fillRect l="-6173" r="-12346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5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339752" y="3093786"/>
                <a:ext cx="47079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=266 </m:t>
                    </m:r>
                    <m:r>
                      <m:rPr>
                        <m:sty m:val="p"/>
                      </m:rP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=552 </m:t>
                    </m:r>
                    <m:r>
                      <m:rPr>
                        <m:sty m:val="p"/>
                      </m:rPr>
                      <a:rPr lang="en-US" altLang="zh-CN" sz="16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1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=1.98 </m:t>
                    </m:r>
                    <m:r>
                      <a:rPr lang="en-US" altLang="zh-CN" sz="1600" b="0" i="1" dirty="0">
                        <a:solidFill>
                          <a:schemeClr val="bg1"/>
                        </a:solidFill>
                        <a:latin typeface="Cambria Math"/>
                      </a:rPr>
                      <m:t>𝑓𝑚</m:t>
                    </m:r>
                  </m:oMath>
                </a14:m>
                <a:endParaRPr lang="zh-CN" altLang="en-US" sz="1600" i="1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93786"/>
                <a:ext cx="4707909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904589"/>
                  </p:ext>
                </p:extLst>
              </p:nvPr>
            </p:nvGraphicFramePr>
            <p:xfrm>
              <a:off x="1647371" y="3664797"/>
              <a:ext cx="5816077" cy="107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8485"/>
                    <a:gridCol w="2160240"/>
                    <a:gridCol w="2027352"/>
                  </a:tblGrid>
                  <a:tr h="141462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60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1535</m:t>
                              </m:r>
                              <m:r>
                                <a:rPr lang="zh-CN" altLang="en-US" sz="160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.6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  <m:r>
                                <a:rPr lang="en-US" altLang="zh-CN" sz="1600" i="1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4.8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−8.6</m:t>
                                    </m:r>
                                  </m:e>
                                  <m:sup>
                                    <m: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zh-CN" altLang="en-US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.8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1526.7</m:t>
                                  </m:r>
                                </m:e>
                                <m:sub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altLang="zh-CN" sz="16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en-US" altLang="zh-CN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.9</m:t>
                                  </m:r>
                                </m:sub>
                                <m:sup>
                                  <m:r>
                                    <a:rPr lang="zh-CN" altLang="en-US" sz="16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altLang="zh-CN" sz="160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2.2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  <m:r>
                                      <a:rPr lang="en-US" altLang="zh-CN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.36</m:t>
                                    </m:r>
                                  </m:e>
                                  <m:sub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0.81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en-US" sz="16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0.74</m:t>
                                        </m:r>
                                      </m:e>
                                      <m:sup>
                                        <m:r>
                                          <a:rPr lang="zh-CN" altLang="en-US" sz="1600" i="0" kern="120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∘</m:t>
                                        </m:r>
                                      </m:sup>
                                    </m:sSup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904589"/>
                  </p:ext>
                </p:extLst>
              </p:nvPr>
            </p:nvGraphicFramePr>
            <p:xfrm>
              <a:off x="1647371" y="3664797"/>
              <a:ext cx="5816077" cy="107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8485"/>
                    <a:gridCol w="2160240"/>
                    <a:gridCol w="2027352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5493" t="-1818" r="-94930" b="-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7087" t="-1818" r="-1201" b="-23636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5493" t="-91803" r="-9493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7087" t="-91803" r="-1201" b="-1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Our Results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5493" t="-191803" r="-9493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7087" t="-191803" r="-1201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组合 7"/>
          <p:cNvGrpSpPr/>
          <p:nvPr/>
        </p:nvGrpSpPr>
        <p:grpSpPr>
          <a:xfrm>
            <a:off x="7457403" y="2574621"/>
            <a:ext cx="1410129" cy="688442"/>
            <a:chOff x="6921662" y="2042867"/>
            <a:chExt cx="1410129" cy="688442"/>
          </a:xfrm>
        </p:grpSpPr>
        <p:sp>
          <p:nvSpPr>
            <p:cNvPr id="5" name="圆角矩形标注 4"/>
            <p:cNvSpPr/>
            <p:nvPr/>
          </p:nvSpPr>
          <p:spPr>
            <a:xfrm>
              <a:off x="6921662" y="2042867"/>
              <a:ext cx="1260876" cy="688442"/>
            </a:xfrm>
            <a:prstGeom prst="wedgeRoundRect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26900" y="2042867"/>
              <a:ext cx="1404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与格点数据符合较好</a:t>
              </a:r>
              <a:endPara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8000" y="684000"/>
            <a:ext cx="2019564" cy="461665"/>
            <a:chOff x="1043608" y="1217927"/>
            <a:chExt cx="2019564" cy="461665"/>
          </a:xfrm>
        </p:grpSpPr>
        <p:sp>
          <p:nvSpPr>
            <p:cNvPr id="23" name="十字星 22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1563" y="2121617"/>
            <a:ext cx="5878853" cy="584775"/>
            <a:chOff x="877400" y="3842119"/>
            <a:chExt cx="5878853" cy="584775"/>
          </a:xfrm>
        </p:grpSpPr>
        <p:sp>
          <p:nvSpPr>
            <p:cNvPr id="28" name="矩形 27"/>
            <p:cNvSpPr/>
            <p:nvPr/>
          </p:nvSpPr>
          <p:spPr>
            <a:xfrm>
              <a:off x="877400" y="3842119"/>
              <a:ext cx="58788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 文献 </a:t>
              </a:r>
              <a:r>
                <a:rPr lang="en-US" altLang="zh-CN" sz="15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C. B. Lang, Luka </a:t>
              </a:r>
              <a:r>
                <a:rPr lang="en-US" altLang="zh-CN" sz="1500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Leskovee</a:t>
              </a:r>
              <a:r>
                <a:rPr lang="en-US" altLang="zh-CN" sz="15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et </a:t>
              </a:r>
              <a:r>
                <a:rPr lang="en-US" altLang="zh-CN" sz="1500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al.,</a:t>
              </a:r>
              <a:r>
                <a:rPr lang="en-US" altLang="zh-CN" sz="15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Phys</a:t>
              </a:r>
              <a:r>
                <a:rPr lang="en-US" altLang="zh-CN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Rev. D86, 054508(2012 )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endParaRPr lang="zh-CN" altLang="en-US" sz="1600" dirty="0"/>
            </a:p>
          </p:txBody>
        </p:sp>
        <p:sp>
          <p:nvSpPr>
            <p:cNvPr id="31" name="十字星 30"/>
            <p:cNvSpPr/>
            <p:nvPr/>
          </p:nvSpPr>
          <p:spPr>
            <a:xfrm>
              <a:off x="972000" y="392400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682180" y="1440000"/>
            <a:ext cx="21002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与格点数据比较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74841" y="778043"/>
                <a:ext cx="986762" cy="52758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J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1" y="778043"/>
                <a:ext cx="986762" cy="527580"/>
              </a:xfrm>
              <a:prstGeom prst="rect">
                <a:avLst/>
              </a:prstGeom>
              <a:blipFill rotWithShape="0">
                <a:blip r:embed="rId5"/>
                <a:stretch>
                  <a:fillRect l="-6790" r="-11728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3" name="十字星 12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4000" y="1548000"/>
                <a:ext cx="7704856" cy="2234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利用手征幺正的方法研究了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IJ=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耦合道内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的有限体积效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应</a:t>
                </a:r>
                <a:endPara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计算了耦合道散射过程的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能级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，并研究了树图，圈图等的贡献；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与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格点结果在误差范围内符合的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很好；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与标准 </a:t>
                </a:r>
                <a:r>
                  <a:rPr lang="en-US" altLang="zh-CN" sz="1600" dirty="0" err="1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Luscher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方法进行了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比较；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与单道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l-GR" altLang="zh-CN" sz="16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散射 进行了比较。</a:t>
                </a:r>
                <a:endParaRPr lang="en-US" altLang="zh-CN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548000"/>
                <a:ext cx="7704856" cy="2234394"/>
              </a:xfrm>
              <a:prstGeom prst="rect">
                <a:avLst/>
              </a:prstGeom>
              <a:blipFill rotWithShape="0">
                <a:blip r:embed="rId3"/>
                <a:stretch>
                  <a:fillRect l="-712" b="-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3"/>
              <p:cNvSpPr txBox="1"/>
              <p:nvPr/>
            </p:nvSpPr>
            <p:spPr>
              <a:xfrm>
                <a:off x="634143" y="3861048"/>
                <a:ext cx="7704856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利用手征幺正的方法研究了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IJ=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l-GR" altLang="zh-CN" sz="20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散射</a:t>
                </a:r>
                <a:endPara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计算了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el-GR" altLang="zh-CN" sz="16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散射过程的能级及相移；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285750" indent="360000">
                  <a:lnSpc>
                    <a:spcPct val="150000"/>
                  </a:lnSpc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改变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pion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的质量，与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格点结果在误差范围内符合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的较好；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43" y="3861048"/>
                <a:ext cx="7704856" cy="1483868"/>
              </a:xfrm>
              <a:prstGeom prst="rect">
                <a:avLst/>
              </a:prstGeom>
              <a:blipFill rotWithShape="0">
                <a:blip r:embed="rId4"/>
                <a:stretch>
                  <a:fillRect l="-712" b="-2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53182" y="2636912"/>
            <a:ext cx="441011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Thank you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486" y="156427"/>
            <a:ext cx="9148231" cy="6662859"/>
            <a:chOff x="12359" y="251591"/>
            <a:chExt cx="9148231" cy="6662859"/>
          </a:xfrm>
        </p:grpSpPr>
        <p:grpSp>
          <p:nvGrpSpPr>
            <p:cNvPr id="4" name="组合 3"/>
            <p:cNvGrpSpPr/>
            <p:nvPr/>
          </p:nvGrpSpPr>
          <p:grpSpPr>
            <a:xfrm>
              <a:off x="12359" y="251591"/>
              <a:ext cx="9148231" cy="6662859"/>
              <a:chOff x="12359" y="231104"/>
              <a:chExt cx="9148231" cy="6662859"/>
            </a:xfrm>
          </p:grpSpPr>
          <p:sp>
            <p:nvSpPr>
              <p:cNvPr id="6" name="모서리가 둥근 직사각형 7"/>
              <p:cNvSpPr>
                <a:spLocks noChangeArrowheads="1"/>
              </p:cNvSpPr>
              <p:nvPr/>
            </p:nvSpPr>
            <p:spPr bwMode="auto">
              <a:xfrm>
                <a:off x="250825" y="231104"/>
                <a:ext cx="8642350" cy="6337300"/>
              </a:xfrm>
              <a:prstGeom prst="roundRect">
                <a:avLst>
                  <a:gd name="adj" fmla="val 7181"/>
                </a:avLst>
              </a:prstGeom>
              <a:solidFill>
                <a:schemeClr val="tx1"/>
              </a:solidFill>
              <a:ln w="25400" cap="flat" cmpd="sng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mtClean="0">
                  <a:solidFill>
                    <a:srgbClr val="FFFFFF"/>
                  </a:solidFill>
                  <a:ea typeface="Malgun Gothic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359" y="6544484"/>
                <a:ext cx="3604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latin typeface="宋体" pitchFamily="2" charset="-122"/>
                    <a:ea typeface="宋体" pitchFamily="2" charset="-122"/>
                  </a:rPr>
                  <a:t>周丹</a:t>
                </a:r>
                <a:r>
                  <a:rPr lang="en-US" altLang="zh-CN" sz="1400" dirty="0" smtClean="0"/>
                  <a:t>(</a:t>
                </a:r>
                <a:r>
                  <a:rPr lang="zh-CN" altLang="en-US" sz="1400" dirty="0" smtClean="0"/>
                  <a:t>北京航空航天大学</a:t>
                </a:r>
                <a:r>
                  <a:rPr lang="en-US" altLang="zh-CN" sz="1400" dirty="0" smtClean="0"/>
                  <a:t>)</a:t>
                </a:r>
                <a:endParaRPr lang="zh-CN" alt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矩形 7"/>
                  <p:cNvSpPr/>
                  <p:nvPr/>
                </p:nvSpPr>
                <p:spPr>
                  <a:xfrm>
                    <a:off x="6136254" y="6478465"/>
                    <a:ext cx="3024336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lnSpc>
                        <a:spcPct val="150000"/>
                      </a:lnSpc>
                    </a:pPr>
                    <a:r>
                      <a:rPr lang="zh-CN" altLang="en-US" sz="1400" dirty="0">
                        <a:solidFill>
                          <a:prstClr val="white"/>
                        </a:solidFill>
                        <a:latin typeface="宋体" pitchFamily="2" charset="-122"/>
                        <a:ea typeface="宋体" pitchFamily="2" charset="-122"/>
                      </a:rPr>
                      <a:t>有限体积内的</a:t>
                    </a:r>
                    <a14:m>
                      <m:oMath xmlns:m="http://schemas.openxmlformats.org/officeDocument/2006/math">
                        <m:r>
                          <a:rPr lang="en-US" altLang="zh-CN" sz="1400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a:rPr lang="en-US" altLang="zh-CN" sz="1400" i="1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𝐾</m:t>
                        </m:r>
                        <m:r>
                          <a:rPr lang="zh-CN" altLang="en-US" sz="1400" i="1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𝜋</m:t>
                        </m:r>
                        <m:r>
                          <a:rPr lang="en-US" altLang="zh-CN" sz="1400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 </m:t>
                        </m:r>
                      </m:oMath>
                    </a14:m>
                    <a:r>
                      <a:rPr lang="zh-CN" altLang="en-US" sz="1400" dirty="0">
                        <a:solidFill>
                          <a:prstClr val="white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rPr>
                      <a:t>相互作用</a:t>
                    </a:r>
                    <a:endParaRPr lang="en-US" altLang="zh-CN" sz="1400" dirty="0">
                      <a:solidFill>
                        <a:prstClr val="white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6254" y="6478465"/>
                    <a:ext cx="3024336" cy="4154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4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接连接符 4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6" y="1031636"/>
            <a:ext cx="5219700" cy="3381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956" y="3222438"/>
            <a:ext cx="52768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34235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5497" y="1896978"/>
                <a:ext cx="7238568" cy="260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  利用相移拟合得到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介子的物理性质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与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PDG 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数据的比较</a:t>
                </a:r>
                <a:endPara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7" y="1896978"/>
                <a:ext cx="7238568" cy="26023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85700"/>
              </p:ext>
            </p:extLst>
          </p:nvPr>
        </p:nvGraphicFramePr>
        <p:xfrm>
          <a:off x="6540500" y="33623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40500" y="33623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68000" y="665135"/>
            <a:ext cx="2019564" cy="461665"/>
            <a:chOff x="1043608" y="1217927"/>
            <a:chExt cx="2019564" cy="461665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结果与讨论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43653" y="1352834"/>
            <a:ext cx="52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zh-CN" altLang="en-US" sz="2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0997" y="4221088"/>
            <a:ext cx="3630989" cy="1371529"/>
            <a:chOff x="1040997" y="4114800"/>
            <a:chExt cx="3630989" cy="1371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040998" y="4114800"/>
                  <a:ext cx="3630988" cy="1371529"/>
                </a:xfrm>
                <a:prstGeom prst="rect">
                  <a:avLst/>
                </a:prstGeom>
                <a:ln w="19050"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zh-CN" altLang="en-US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89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5.16</m:t>
                          </m:r>
                        </m:e>
                        <m:sub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38.52</m:t>
                          </m:r>
                        </m:sub>
                        <m:sup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38.40</m:t>
                          </m:r>
                        </m:sup>
                      </m:sSubSup>
                    </m:oMath>
                  </a14:m>
                  <a:r>
                    <a:rPr lang="zh-CN" altLang="en-US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MeV</a:t>
                  </a:r>
                  <a:endParaRPr lang="en-US" altLang="zh-CN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zh-CN" altLang="en-US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6.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b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−0.</m:t>
                          </m:r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  <m:sup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+0.0</m:t>
                          </m:r>
                          <m: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endParaRPr lang="en-US" altLang="zh-CN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4.40</m:t>
                          </m:r>
                        </m:e>
                        <m:sub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10.00</m:t>
                          </m:r>
                        </m:sub>
                        <m:sup>
                          <m:r>
                            <a:rPr lang="zh-CN" alt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10.21</m:t>
                          </m:r>
                        </m:sup>
                      </m:sSubSup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m:t>MeV</m:t>
                      </m:r>
                    </m:oMath>
                  </a14:m>
                  <a:endParaRPr lang="en-US" altLang="zh-CN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998" y="4114800"/>
                  <a:ext cx="3630988" cy="137152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1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1040997" y="4116590"/>
              <a:ext cx="1000232" cy="36933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UChPT</a:t>
              </a:r>
              <a:endParaRPr lang="zh-CN" altLang="en-US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59473" y="4221088"/>
            <a:ext cx="3489053" cy="1376273"/>
            <a:chOff x="4602761" y="4114800"/>
            <a:chExt cx="3489053" cy="1376273"/>
          </a:xfrm>
        </p:grpSpPr>
        <p:grpSp>
          <p:nvGrpSpPr>
            <p:cNvPr id="10" name="组合 9"/>
            <p:cNvGrpSpPr/>
            <p:nvPr/>
          </p:nvGrpSpPr>
          <p:grpSpPr>
            <a:xfrm>
              <a:off x="4602761" y="4114800"/>
              <a:ext cx="3489053" cy="1376273"/>
              <a:chOff x="1687316" y="5301208"/>
              <a:chExt cx="3640468" cy="10801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87316" y="5302613"/>
                <a:ext cx="703971" cy="28985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PDG</a:t>
                </a:r>
                <a:endParaRPr lang="zh-CN" altLang="en-US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91679" y="5301208"/>
                <a:ext cx="3636105" cy="108012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5260481" y="4116590"/>
                  <a:ext cx="2814360" cy="12890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zh-CN" altLang="en-US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891.66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±0.26 </m:t>
                      </m:r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MeV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zh-CN" altLang="en-US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6.7</m:t>
                      </m:r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1.2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50.8</m:t>
                      </m:r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0.9 </m:t>
                      </m:r>
                    </m:oMath>
                  </a14:m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MeV</a:t>
                  </a:r>
                  <a:endParaRPr lang="zh-CN" alt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481" y="4116590"/>
                  <a:ext cx="2814360" cy="12890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866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84000" y="1440000"/>
                <a:ext cx="307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zh-CN" alt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b="1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的质量，</a:t>
                </a:r>
                <a:r>
                  <a:rPr lang="en-US" altLang="zh-CN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zh-CN" alt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zh-CN" alt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solidFill>
                      <a:schemeClr val="bg1"/>
                    </a:solidFill>
                    <a:latin typeface="宋体" pitchFamily="2" charset="-122"/>
                    <a:ea typeface="宋体" pitchFamily="2" charset="-122"/>
                  </a:rPr>
                  <a:t>，</a:t>
                </a:r>
                <a:r>
                  <a:rPr lang="en-US" altLang="zh-CN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𝜞</m:t>
                        </m:r>
                      </m:e>
                      <m:sub>
                        <m:sSup>
                          <m:sSupPr>
                            <m:ctrlP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zh-CN" alt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1440000"/>
                <a:ext cx="30717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90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十字星 33"/>
          <p:cNvSpPr/>
          <p:nvPr/>
        </p:nvSpPr>
        <p:spPr>
          <a:xfrm>
            <a:off x="972000" y="2016000"/>
            <a:ext cx="108000" cy="216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十字星 34"/>
          <p:cNvSpPr/>
          <p:nvPr/>
        </p:nvSpPr>
        <p:spPr>
          <a:xfrm>
            <a:off x="972000" y="3744000"/>
            <a:ext cx="108000" cy="216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34235" y="251591"/>
            <a:ext cx="8643600" cy="6337300"/>
            <a:chOff x="250825" y="251591"/>
            <a:chExt cx="8643600" cy="6337300"/>
          </a:xfrm>
        </p:grpSpPr>
        <p:sp>
          <p:nvSpPr>
            <p:cNvPr id="2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72948"/>
            <a:ext cx="6859563" cy="43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486" y="156427"/>
            <a:ext cx="9148231" cy="6662859"/>
            <a:chOff x="12359" y="251591"/>
            <a:chExt cx="9148231" cy="6662859"/>
          </a:xfrm>
        </p:grpSpPr>
        <p:grpSp>
          <p:nvGrpSpPr>
            <p:cNvPr id="4" name="组合 3"/>
            <p:cNvGrpSpPr/>
            <p:nvPr/>
          </p:nvGrpSpPr>
          <p:grpSpPr>
            <a:xfrm>
              <a:off x="12359" y="251591"/>
              <a:ext cx="9148231" cy="6662859"/>
              <a:chOff x="12359" y="231104"/>
              <a:chExt cx="9148231" cy="6662859"/>
            </a:xfrm>
          </p:grpSpPr>
          <p:sp>
            <p:nvSpPr>
              <p:cNvPr id="6" name="모서리가 둥근 직사각형 7"/>
              <p:cNvSpPr>
                <a:spLocks noChangeArrowheads="1"/>
              </p:cNvSpPr>
              <p:nvPr/>
            </p:nvSpPr>
            <p:spPr bwMode="auto">
              <a:xfrm>
                <a:off x="250825" y="231104"/>
                <a:ext cx="8642350" cy="6337300"/>
              </a:xfrm>
              <a:prstGeom prst="roundRect">
                <a:avLst>
                  <a:gd name="adj" fmla="val 7181"/>
                </a:avLst>
              </a:prstGeom>
              <a:solidFill>
                <a:schemeClr val="tx1"/>
              </a:solidFill>
              <a:ln w="25400" cap="flat" cmpd="sng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mtClean="0">
                  <a:solidFill>
                    <a:srgbClr val="FFFFFF"/>
                  </a:solidFill>
                  <a:ea typeface="Malgun Gothic" pitchFamily="34" charset="-127"/>
                  <a:sym typeface="Malgun Gothic" pitchFamily="34" charset="-127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359" y="6544484"/>
                <a:ext cx="36048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latin typeface="宋体" pitchFamily="2" charset="-122"/>
                    <a:ea typeface="宋体" pitchFamily="2" charset="-122"/>
                  </a:rPr>
                  <a:t>周丹</a:t>
                </a:r>
                <a:r>
                  <a:rPr lang="en-US" altLang="zh-CN" sz="1400" dirty="0" smtClean="0"/>
                  <a:t>(</a:t>
                </a:r>
                <a:r>
                  <a:rPr lang="zh-CN" altLang="en-US" sz="1400" dirty="0" smtClean="0"/>
                  <a:t>北京航空航天大学</a:t>
                </a:r>
                <a:r>
                  <a:rPr lang="en-US" altLang="zh-CN" sz="1400" dirty="0" smtClean="0"/>
                  <a:t>)</a:t>
                </a:r>
                <a:endParaRPr lang="zh-CN" alt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矩形 7"/>
                  <p:cNvSpPr/>
                  <p:nvPr/>
                </p:nvSpPr>
                <p:spPr>
                  <a:xfrm>
                    <a:off x="6136254" y="6478465"/>
                    <a:ext cx="3024336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lnSpc>
                        <a:spcPct val="150000"/>
                      </a:lnSpc>
                    </a:pPr>
                    <a:r>
                      <a:rPr lang="zh-CN" altLang="en-US" sz="1400" dirty="0">
                        <a:solidFill>
                          <a:prstClr val="white"/>
                        </a:solidFill>
                        <a:latin typeface="宋体" pitchFamily="2" charset="-122"/>
                        <a:ea typeface="宋体" pitchFamily="2" charset="-122"/>
                      </a:rPr>
                      <a:t>有限体积内的</a:t>
                    </a:r>
                    <a14:m>
                      <m:oMath xmlns:m="http://schemas.openxmlformats.org/officeDocument/2006/math">
                        <m:r>
                          <a:rPr lang="en-US" altLang="zh-CN" sz="1400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 </m:t>
                        </m:r>
                        <m:r>
                          <a:rPr lang="en-US" altLang="zh-CN" sz="1400" i="1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𝐾</m:t>
                        </m:r>
                        <m:r>
                          <a:rPr lang="zh-CN" altLang="en-US" sz="1400" i="1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𝜋</m:t>
                        </m:r>
                        <m:r>
                          <a:rPr lang="en-US" altLang="zh-CN" sz="1400">
                            <a:solidFill>
                              <a:prstClr val="white"/>
                            </a:solidFill>
                            <a:latin typeface="Cambria Math"/>
                            <a:ea typeface="+mj-ea"/>
                          </a:rPr>
                          <m:t> </m:t>
                        </m:r>
                      </m:oMath>
                    </a14:m>
                    <a:r>
                      <a:rPr lang="zh-CN" altLang="en-US" sz="1400" dirty="0">
                        <a:solidFill>
                          <a:prstClr val="white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rPr>
                      <a:t>相互作用</a:t>
                    </a:r>
                    <a:endParaRPr lang="en-US" altLang="zh-CN" sz="1400" dirty="0">
                      <a:solidFill>
                        <a:prstClr val="white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6254" y="6478465"/>
                    <a:ext cx="3024336" cy="4154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4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接连接符 4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791875" y="15567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The result </a:t>
            </a:r>
            <a:r>
              <a:rPr lang="en-US" altLang="zh-CN" dirty="0">
                <a:solidFill>
                  <a:schemeClr val="bg1"/>
                </a:solidFill>
              </a:rPr>
              <a:t>at large energy was obtained using a small volume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and could cause sizable finite-volume effects. Accordingly,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we would like to suggest lattice theorists to pay attention to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this effect when they extract the physical information using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the lattice data calculated in a (too) small box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4235" y="267323"/>
            <a:ext cx="8643600" cy="6337300"/>
            <a:chOff x="250825" y="251591"/>
            <a:chExt cx="8643600" cy="6337300"/>
          </a:xfrm>
        </p:grpSpPr>
        <p:sp>
          <p:nvSpPr>
            <p:cNvPr id="7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dirty="0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6" name="十字星 1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7870" y="4356000"/>
            <a:ext cx="4788256" cy="1976510"/>
            <a:chOff x="2057734" y="4548821"/>
            <a:chExt cx="4788256" cy="1976510"/>
          </a:xfrm>
        </p:grpSpPr>
        <p:sp>
          <p:nvSpPr>
            <p:cNvPr id="19" name="TextBox 18"/>
            <p:cNvSpPr txBox="1"/>
            <p:nvPr/>
          </p:nvSpPr>
          <p:spPr>
            <a:xfrm>
              <a:off x="2412456" y="4548821"/>
              <a:ext cx="1440000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拟合实验数据</a:t>
              </a:r>
              <a:endParaRPr lang="zh-CN" altLang="en-US" sz="1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8087" y="4564553"/>
              <a:ext cx="1224000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4">
                      <a:lumMod val="75000"/>
                    </a:schemeClr>
                  </a:solidFill>
                  <a:latin typeface="宋体" pitchFamily="2" charset="-122"/>
                  <a:ea typeface="宋体" pitchFamily="2" charset="-122"/>
                </a:rPr>
                <a:t>能级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、相移</a:t>
              </a:r>
              <a:endParaRPr lang="zh-CN" altLang="en-US" sz="1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>
              <a:off x="5544000" y="5040000"/>
              <a:ext cx="180000" cy="413833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8000" y="5580000"/>
              <a:ext cx="1584000" cy="396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“格点”数据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4085145" y="4610098"/>
              <a:ext cx="1008000" cy="216000"/>
            </a:xfrm>
            <a:prstGeom prst="right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4072" y="5470223"/>
              <a:ext cx="1944000" cy="61555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可</a:t>
              </a:r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观测物理量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质量、衰变宽度等</a:t>
              </a:r>
              <a:r>
                <a:rPr lang="zh-CN" altLang="en-US" sz="1600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）</a:t>
              </a:r>
            </a:p>
          </p:txBody>
        </p:sp>
        <p:sp>
          <p:nvSpPr>
            <p:cNvPr id="27" name="左箭头 26"/>
            <p:cNvSpPr/>
            <p:nvPr/>
          </p:nvSpPr>
          <p:spPr>
            <a:xfrm>
              <a:off x="4248000" y="5669999"/>
              <a:ext cx="719968" cy="216000"/>
            </a:xfrm>
            <a:prstGeom prst="left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120085" y="4716000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UChPT</a:t>
              </a:r>
              <a:endParaRPr lang="zh-CN" altLang="en-US" sz="16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580000" y="507600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假设</a:t>
              </a:r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259632" y="6155999"/>
              <a:ext cx="877163" cy="369332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逆过程</a:t>
              </a:r>
              <a:endPara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057734" y="5157192"/>
              <a:ext cx="4788256" cy="99880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72000" y="3060000"/>
            <a:ext cx="7272407" cy="1192699"/>
            <a:chOff x="972000" y="3060000"/>
            <a:chExt cx="7272407" cy="1192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1098220" y="3060000"/>
                  <a:ext cx="7146187" cy="11926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利用</a:t>
                  </a:r>
                  <a:r>
                    <a:rPr lang="zh-CN" altLang="en-US" sz="1600" b="1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手征幺正方法 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(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UChPT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)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对</a:t>
                  </a:r>
                  <a14:m>
                    <m:oMath xmlns:m="http://schemas.openxmlformats.org/officeDocument/2006/math"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zh-CN" alt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散射的实验数据进行拟合，在有限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体积内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获得能级，与格点数据进行比较，并假设能级点为“格点”数据，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从而拟合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得到可观测的物理量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。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20" y="3060000"/>
                  <a:ext cx="7146187" cy="11926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7" b="-6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十字星 36"/>
            <p:cNvSpPr/>
            <p:nvPr/>
          </p:nvSpPr>
          <p:spPr>
            <a:xfrm>
              <a:off x="972000" y="320400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十字星 33"/>
          <p:cNvSpPr/>
          <p:nvPr/>
        </p:nvSpPr>
        <p:spPr>
          <a:xfrm>
            <a:off x="969300" y="1564489"/>
            <a:ext cx="108000" cy="216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72135" y="1515267"/>
                <a:ext cx="6972271" cy="137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的质量：                   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(770)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altLang="zh-CN" sz="1600" i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的衰变宽度：                  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的主要反应道：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zh-CN" altLang="en-US" sz="1600" i="1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  <m:r>
                      <a:rPr lang="en-US" altLang="zh-CN" sz="16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散射</a:t>
                </a:r>
                <a:endParaRPr lang="zh-CN" altLang="en-US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35" y="1515267"/>
                <a:ext cx="6972271" cy="1377941"/>
              </a:xfrm>
              <a:prstGeom prst="rect">
                <a:avLst/>
              </a:prstGeom>
              <a:blipFill rotWithShape="0">
                <a:blip r:embed="rId6"/>
                <a:stretch>
                  <a:fillRect t="-2212" b="-2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593" y="1580477"/>
            <a:ext cx="1600000" cy="216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375" y="2091737"/>
            <a:ext cx="1476000" cy="21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48999" y="1572181"/>
            <a:ext cx="720000" cy="28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215325" y="1887934"/>
            <a:ext cx="211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chemeClr val="bg1"/>
                </a:solidFill>
              </a:rPr>
              <a:t>Hua-Xing </a:t>
            </a:r>
            <a:r>
              <a:rPr lang="en-US" altLang="zh-CN" sz="1200" i="1" dirty="0" smtClean="0">
                <a:solidFill>
                  <a:schemeClr val="bg1"/>
                </a:solidFill>
              </a:rPr>
              <a:t>Chen </a:t>
            </a:r>
            <a:r>
              <a:rPr lang="en-US" altLang="zh-CN" sz="1200" i="1" dirty="0">
                <a:solidFill>
                  <a:schemeClr val="bg1"/>
                </a:solidFill>
              </a:rPr>
              <a:t>and E. </a:t>
            </a:r>
            <a:r>
              <a:rPr lang="en-US" altLang="zh-CN" sz="1200" i="1" dirty="0" err="1" smtClean="0">
                <a:solidFill>
                  <a:schemeClr val="bg1"/>
                </a:solidFill>
              </a:rPr>
              <a:t>Oset</a:t>
            </a:r>
            <a:r>
              <a:rPr lang="en-US" altLang="zh-CN" sz="12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zh-CN" sz="1200" i="1" dirty="0" smtClean="0">
                <a:solidFill>
                  <a:schemeClr val="bg1"/>
                </a:solidFill>
              </a:rPr>
              <a:t>PRD87</a:t>
            </a:r>
            <a:r>
              <a:rPr lang="en-US" altLang="zh-CN" sz="1200" i="1" dirty="0">
                <a:solidFill>
                  <a:schemeClr val="bg1"/>
                </a:solidFill>
              </a:rPr>
              <a:t>, 016014 (2013)</a:t>
            </a:r>
            <a:endParaRPr lang="zh-CN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同侧圆角矩形 4"/>
          <p:cNvSpPr/>
          <p:nvPr/>
        </p:nvSpPr>
        <p:spPr>
          <a:xfrm>
            <a:off x="691552" y="146392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</p:txBody>
      </p:sp>
      <p:sp>
        <p:nvSpPr>
          <p:cNvPr id="21" name="모서리가 둥근 직사각형 7"/>
          <p:cNvSpPr>
            <a:spLocks noChangeArrowheads="1"/>
          </p:cNvSpPr>
          <p:nvPr/>
        </p:nvSpPr>
        <p:spPr bwMode="auto">
          <a:xfrm>
            <a:off x="250825" y="252000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ea typeface="Malgun Gothic" pitchFamily="34" charset="-127"/>
                <a:sym typeface="Malgun Gothic" pitchFamily="34" charset="-127"/>
              </a:rPr>
              <a:t>                               </a:t>
            </a:r>
            <a:endParaRPr lang="zh-CN" altLang="zh-CN" dirty="0" smtClean="0">
              <a:solidFill>
                <a:schemeClr val="bg1"/>
              </a:solidFill>
              <a:ea typeface="Malgun Gothic" pitchFamily="34" charset="-127"/>
              <a:sym typeface="Malgun Gothic" pitchFamily="34" charset="-127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47552" y="1334425"/>
            <a:ext cx="144000" cy="1440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50825" y="1126800"/>
            <a:ext cx="8643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4"/>
          <p:cNvSpPr/>
          <p:nvPr/>
        </p:nvSpPr>
        <p:spPr>
          <a:xfrm>
            <a:off x="691552" y="1307427"/>
            <a:ext cx="6025706" cy="649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27" name="十字星 26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4288030"/>
            <a:ext cx="3793040" cy="2191448"/>
            <a:chOff x="2184808" y="3645024"/>
            <a:chExt cx="4630755" cy="2880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08" y="3645024"/>
              <a:ext cx="4630755" cy="2880000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5089544" y="5446343"/>
              <a:ext cx="1274708" cy="574638"/>
              <a:chOff x="6140672" y="511085"/>
              <a:chExt cx="1274708" cy="574638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6140672" y="511085"/>
                <a:ext cx="1274708" cy="261610"/>
                <a:chOff x="6124186" y="549799"/>
                <a:chExt cx="1274708" cy="261610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6124186" y="549799"/>
                  <a:ext cx="127470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kern="0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altLang="zh-CN" sz="1100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altLang="zh-CN" sz="1100" kern="0" dirty="0" err="1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Estabrooks</a:t>
                  </a:r>
                  <a:r>
                    <a:rPr lang="en-US" altLang="zh-CN" sz="1100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1100" i="1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et al</a:t>
                  </a:r>
                  <a:r>
                    <a:rPr lang="en-US" altLang="zh-CN" sz="1100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zh-CN" altLang="en-US" sz="1100" dirty="0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6124186" y="69760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6140672" y="824113"/>
                <a:ext cx="1142392" cy="261610"/>
                <a:chOff x="6140672" y="824113"/>
                <a:chExt cx="1142392" cy="261610"/>
              </a:xfrm>
            </p:grpSpPr>
            <p:sp>
              <p:nvSpPr>
                <p:cNvPr id="43" name="等腰三角形 42"/>
                <p:cNvSpPr/>
                <p:nvPr/>
              </p:nvSpPr>
              <p:spPr>
                <a:xfrm>
                  <a:off x="6140672" y="900000"/>
                  <a:ext cx="103804" cy="108000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6176671" y="824113"/>
                  <a:ext cx="1106393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kern="0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altLang="zh-CN" sz="1100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. Mercer </a:t>
                  </a:r>
                  <a:r>
                    <a:rPr lang="en-US" altLang="zh-CN" sz="1100" i="1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et al</a:t>
                  </a:r>
                  <a:r>
                    <a:rPr lang="en-US" altLang="zh-CN" sz="1100" kern="0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.,</a:t>
                  </a:r>
                  <a:endParaRPr lang="zh-CN" altLang="en-US" sz="1100" dirty="0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684000" y="1440000"/>
            <a:ext cx="19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实验研究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28" y="1981054"/>
            <a:ext cx="4226572" cy="287798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112820" y="2707415"/>
            <a:ext cx="2315572" cy="1584176"/>
            <a:chOff x="5154276" y="2708920"/>
            <a:chExt cx="2315572" cy="158417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154276" y="2708920"/>
              <a:ext cx="2315572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457456" y="2708920"/>
              <a:ext cx="0" cy="15841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126164" y="4181740"/>
            <a:ext cx="1591094" cy="144016"/>
            <a:chOff x="5126164" y="4149080"/>
            <a:chExt cx="1591094" cy="14401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126164" y="4149080"/>
              <a:ext cx="159109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717258" y="4149080"/>
              <a:ext cx="0" cy="14401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6154381" y="3275244"/>
            <a:ext cx="237119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Malgun Gothic" pitchFamily="34" charset="-127"/>
                <a:sym typeface="Malgun Gothic" pitchFamily="34" charset="-127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accurate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同侧圆角矩形 4"/>
          <p:cNvSpPr/>
          <p:nvPr/>
        </p:nvSpPr>
        <p:spPr>
          <a:xfrm>
            <a:off x="691552" y="146392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</p:txBody>
      </p:sp>
      <p:sp>
        <p:nvSpPr>
          <p:cNvPr id="21" name="모서리가 둥근 직사각형 7"/>
          <p:cNvSpPr>
            <a:spLocks noChangeArrowheads="1"/>
          </p:cNvSpPr>
          <p:nvPr/>
        </p:nvSpPr>
        <p:spPr bwMode="auto">
          <a:xfrm>
            <a:off x="250824" y="251591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FFFFFF"/>
              </a:solidFill>
              <a:ea typeface="Malgun Gothic" pitchFamily="34" charset="-127"/>
              <a:sym typeface="Malgun Gothic" pitchFamily="34" charset="-127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47552" y="1334425"/>
            <a:ext cx="144000" cy="1440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50825" y="1126800"/>
            <a:ext cx="8643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4"/>
          <p:cNvSpPr/>
          <p:nvPr/>
        </p:nvSpPr>
        <p:spPr>
          <a:xfrm>
            <a:off x="641989" y="1286947"/>
            <a:ext cx="6025706" cy="649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188361"/>
                  </p:ext>
                </p:extLst>
              </p:nvPr>
            </p:nvGraphicFramePr>
            <p:xfrm>
              <a:off x="1691680" y="2672655"/>
              <a:ext cx="5760639" cy="747586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920213"/>
                    <a:gridCol w="1754669"/>
                    <a:gridCol w="20857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Lattice Results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926.9</m:t>
                                  </m:r>
                                </m:e>
                                <m:sub>
                                  <m:r>
                                    <a:rPr lang="zh-CN" altLang="en-US" sz="18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−10.0</m:t>
                                  </m:r>
                                </m:sub>
                                <m:sup>
                                  <m:r>
                                    <a:rPr lang="zh-CN" altLang="en-US" sz="18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+23.5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MeV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1171.7</m:t>
                                  </m:r>
                                </m:e>
                                <m:sub>
                                  <m:r>
                                    <a:rPr lang="zh-CN" altLang="en-US" sz="18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−22.5</m:t>
                                  </m:r>
                                </m:sub>
                                <m:sup>
                                  <m:r>
                                    <a:rPr lang="zh-CN" altLang="en-US" sz="1800" i="0" kern="120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+40.0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MeV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188361"/>
                  </p:ext>
                </p:extLst>
              </p:nvPr>
            </p:nvGraphicFramePr>
            <p:xfrm>
              <a:off x="1691680" y="2672655"/>
              <a:ext cx="5760639" cy="747586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920213"/>
                    <a:gridCol w="1754669"/>
                    <a:gridCol w="20857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0105" r="-119512" b="-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6316" r="-292" b="-127869"/>
                          </a:stretch>
                        </a:blipFill>
                      </a:tcPr>
                    </a:tc>
                  </a:tr>
                  <a:tr h="37674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Lattice Results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0105" t="-98387" r="-11951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6316" t="-98387" r="-292" b="-258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2555776" y="2357765"/>
                <a:ext cx="4320480" cy="33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/>
                      </a:rPr>
                      <m:t>240</m:t>
                    </m:r>
                    <m: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1" dirty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400" i="1" dirty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</m:oMath>
                </a14:m>
                <a:r>
                  <a:rPr lang="en-US" altLang="zh-CN" sz="1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12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=548 </m:t>
                    </m:r>
                    <m:r>
                      <m:rPr>
                        <m:sty m:val="p"/>
                      </m:rPr>
                      <a:rPr lang="en-US" altLang="zh-CN" sz="12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2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  <m:r>
                      <a:rPr lang="en-US" altLang="zh-CN" sz="12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12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=3 </m:t>
                    </m:r>
                    <m:r>
                      <a:rPr lang="en-US" altLang="zh-CN" sz="1200" i="1" dirty="0">
                        <a:solidFill>
                          <a:schemeClr val="bg1"/>
                        </a:solidFill>
                        <a:latin typeface="Cambria Math"/>
                      </a:rPr>
                      <m:t>𝑓𝑚</m:t>
                    </m:r>
                  </m:oMath>
                </a14:m>
                <a:endParaRPr lang="zh-CN" altLang="en-US" sz="11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57765"/>
                <a:ext cx="4320480" cy="332912"/>
              </a:xfrm>
              <a:prstGeom prst="rect">
                <a:avLst/>
              </a:prstGeom>
              <a:blipFill rotWithShape="0"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2651066" y="4230959"/>
                <a:ext cx="4585230" cy="33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CN" altLang="en-US" sz="1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266</m:t>
                    </m:r>
                    <m:r>
                      <a:rPr lang="en-US" altLang="zh-CN" sz="1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1" dirty="0">
                        <a:solidFill>
                          <a:prstClr val="black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zh-CN" altLang="en-US" sz="1400" dirty="0" smtClean="0"/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1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=552 </m:t>
                    </m:r>
                    <m:r>
                      <m:rPr>
                        <m:sty m:val="p"/>
                      </m:rPr>
                      <a:rPr lang="en-US" altLang="zh-CN" sz="1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MeV</m:t>
                    </m:r>
                    <m:r>
                      <a:rPr lang="zh-CN" altLang="en-US" sz="1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，</m:t>
                    </m:r>
                    <m:r>
                      <a:rPr lang="en-US" altLang="zh-CN" sz="1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1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=1.98 </m:t>
                    </m:r>
                    <m:r>
                      <a:rPr lang="en-US" altLang="zh-CN" sz="1400" b="0" i="1" dirty="0">
                        <a:solidFill>
                          <a:prstClr val="black"/>
                        </a:solidFill>
                        <a:latin typeface="Cambria Math"/>
                      </a:rPr>
                      <m:t>𝑓𝑚</m:t>
                    </m:r>
                  </m:oMath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66" y="4230959"/>
                <a:ext cx="4585230" cy="332912"/>
              </a:xfrm>
              <a:prstGeom prst="rect">
                <a:avLst/>
              </a:prstGeom>
              <a:blipFill rotWithShape="0">
                <a:blip r:embed="rId6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694570"/>
                  </p:ext>
                </p:extLst>
              </p:nvPr>
            </p:nvGraphicFramePr>
            <p:xfrm>
              <a:off x="323493" y="4573568"/>
              <a:ext cx="8498263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1291"/>
                    <a:gridCol w="1658862"/>
                    <a:gridCol w="1778045"/>
                    <a:gridCol w="1739170"/>
                    <a:gridCol w="1800895"/>
                  </a:tblGrid>
                  <a:tr h="13904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60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915.6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±3.0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1522.3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lang="zh-CN" altLang="en-US" sz="1600" i="0" kern="120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.0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 smtClean="0"/>
                            <a:t>MeV</a:t>
                          </a:r>
                          <a:endParaRPr lang="zh-CN" altLang="en-US" sz="1600" dirty="0"/>
                        </a:p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160.61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zh-CN" altLang="en-US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0.73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en-US" sz="16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177.0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zh-CN" altLang="en-US" sz="1600" i="0" kern="120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zh-CN" altLang="en-US" sz="160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2.6</m:t>
                                    </m:r>
                                  </m:e>
                                  <m:sup>
                                    <m:r>
                                      <a:rPr lang="zh-CN" altLang="en-US" sz="1600" i="0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694570"/>
                  </p:ext>
                </p:extLst>
              </p:nvPr>
            </p:nvGraphicFramePr>
            <p:xfrm>
              <a:off x="323493" y="4573568"/>
              <a:ext cx="8498263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1291"/>
                    <a:gridCol w="1658862"/>
                    <a:gridCol w="1778045"/>
                    <a:gridCol w="1739170"/>
                    <a:gridCol w="1800895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1912" r="-320956" b="-1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79381" r="-200000" b="-1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84266" r="-103497" b="-1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72542" r="-339" b="-174545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Lattice</a:t>
                          </a:r>
                          <a:r>
                            <a:rPr lang="en-US" altLang="zh-CN" sz="1600" baseline="0" dirty="0" smtClean="0"/>
                            <a:t> </a:t>
                          </a:r>
                          <a:r>
                            <a:rPr lang="en-US" altLang="zh-CN" sz="1600" dirty="0" smtClean="0"/>
                            <a:t>Results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1912" t="-57895" r="-32095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79381" t="-57895" r="-200000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84266" t="-57895" r="-10349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72542" t="-57895" r="-339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8" name="组合 17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9" name="十字星 18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84000" y="1440000"/>
            <a:ext cx="39180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格点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QCD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研究 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(Light pion mass)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38932" y="5850227"/>
                <a:ext cx="496056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𝟏</m:t>
                        </m:r>
                      </m:e>
                      <m:sup>
                        <m:r>
                          <a:rPr lang="zh-CN" altLang="en-US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sz="1400" b="1" i="1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14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Ziwen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Fu and </a:t>
                </a:r>
                <a:r>
                  <a:rPr lang="en-US" altLang="zh-CN" sz="14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Kan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Fu, Phys. Rev. D86, </a:t>
                </a:r>
                <a:r>
                  <a:rPr lang="en-US" altLang="zh-CN" sz="1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094507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(2012)</a:t>
                </a:r>
                <a:endParaRPr lang="en-US" altLang="zh-CN" sz="14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zh-CN" altLang="en-US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sz="1400" b="1" i="1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1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 B. Lang, Luka </a:t>
                </a:r>
                <a:r>
                  <a:rPr lang="en-US" altLang="zh-CN" sz="14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Leskovee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et al.,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Phys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Rev. D86, 054508(2012 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altLang="zh-CN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32" y="5850227"/>
                <a:ext cx="4960568" cy="738664"/>
              </a:xfrm>
              <a:prstGeom prst="rect">
                <a:avLst/>
              </a:prstGeom>
              <a:blipFill rotWithShape="1">
                <a:blip r:embed="rId9"/>
                <a:stretch>
                  <a:fillRect r="-1843" b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972000" y="1944000"/>
            <a:ext cx="1009722" cy="338554"/>
            <a:chOff x="963254" y="1902401"/>
            <a:chExt cx="1009722" cy="338554"/>
          </a:xfrm>
        </p:grpSpPr>
        <p:sp>
          <p:nvSpPr>
            <p:cNvPr id="30" name="十字星 29"/>
            <p:cNvSpPr/>
            <p:nvPr/>
          </p:nvSpPr>
          <p:spPr>
            <a:xfrm>
              <a:off x="963254" y="1955481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71254" y="1902401"/>
                  <a:ext cx="9017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chemeClr val="bg1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rPr>
                    <a:t>文献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zh-CN" alt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254" y="1902401"/>
                  <a:ext cx="901722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378"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963254" y="3699413"/>
            <a:ext cx="1032869" cy="338554"/>
            <a:chOff x="963254" y="3699413"/>
            <a:chExt cx="1032869" cy="338554"/>
          </a:xfrm>
        </p:grpSpPr>
        <p:sp>
          <p:nvSpPr>
            <p:cNvPr id="31" name="十字星 30"/>
            <p:cNvSpPr/>
            <p:nvPr/>
          </p:nvSpPr>
          <p:spPr>
            <a:xfrm>
              <a:off x="963254" y="3776079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1094401" y="3699413"/>
                  <a:ext cx="9017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chemeClr val="bg1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rPr>
                    <a:t>文献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zh-CN" alt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01" y="3699413"/>
                  <a:ext cx="901722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082"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64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同侧圆角矩形 4"/>
          <p:cNvSpPr/>
          <p:nvPr/>
        </p:nvSpPr>
        <p:spPr>
          <a:xfrm>
            <a:off x="691552" y="146392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</p:txBody>
      </p:sp>
      <p:sp>
        <p:nvSpPr>
          <p:cNvPr id="21" name="모서리가 둥근 직사각형 7"/>
          <p:cNvSpPr>
            <a:spLocks noChangeArrowheads="1"/>
          </p:cNvSpPr>
          <p:nvPr/>
        </p:nvSpPr>
        <p:spPr bwMode="auto">
          <a:xfrm>
            <a:off x="250825" y="251591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47552" y="1334425"/>
            <a:ext cx="144000" cy="1440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50825" y="1126800"/>
            <a:ext cx="8643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4"/>
          <p:cNvSpPr/>
          <p:nvPr/>
        </p:nvSpPr>
        <p:spPr>
          <a:xfrm>
            <a:off x="641989" y="1286947"/>
            <a:ext cx="6025706" cy="649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9" name="十字星 18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84000" y="1440000"/>
            <a:ext cx="39180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格点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QCD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研究 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(Heavy pion mass)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2000" y="1944000"/>
            <a:ext cx="1000104" cy="338554"/>
            <a:chOff x="963254" y="1902401"/>
            <a:chExt cx="1000104" cy="338554"/>
          </a:xfrm>
        </p:grpSpPr>
        <p:sp>
          <p:nvSpPr>
            <p:cNvPr id="30" name="十字星 29"/>
            <p:cNvSpPr/>
            <p:nvPr/>
          </p:nvSpPr>
          <p:spPr>
            <a:xfrm>
              <a:off x="963254" y="1955481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71254" y="1902401"/>
                  <a:ext cx="89210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chemeClr val="bg1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rPr>
                    <a:t>文献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zh-CN" alt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254" y="1902401"/>
                  <a:ext cx="892104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01"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0" y="2703934"/>
            <a:ext cx="8153595" cy="239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131840" y="5949280"/>
                <a:ext cx="56413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  <m:t>𝟑</m:t>
                        </m:r>
                      </m:e>
                      <m:sup>
                        <m:r>
                          <a:rPr lang="zh-CN" altLang="en-US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sz="1400" b="1" i="1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1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Jozef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J. </a:t>
                </a:r>
                <a:r>
                  <a:rPr lang="en-US" altLang="zh-CN" sz="1400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Dudek</a:t>
                </a:r>
                <a:r>
                  <a:rPr lang="en-US" altLang="zh-CN" sz="14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Robert G. </a:t>
                </a:r>
                <a:r>
                  <a:rPr lang="en-US" altLang="zh-CN" sz="14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Edwards et.al. </a:t>
                </a:r>
                <a:r>
                  <a:rPr lang="en-US" altLang="zh-CN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CN" sz="1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Phys. Rev. D86, 094507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(2012)</a:t>
                </a:r>
                <a:endParaRPr lang="en-US" altLang="zh-CN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949280"/>
                <a:ext cx="5641308" cy="415498"/>
              </a:xfrm>
              <a:prstGeom prst="rect">
                <a:avLst/>
              </a:prstGeom>
              <a:blipFill rotWithShape="0"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7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同侧圆角矩形 4"/>
          <p:cNvSpPr/>
          <p:nvPr/>
        </p:nvSpPr>
        <p:spPr>
          <a:xfrm>
            <a:off x="691552" y="146392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600" kern="1200"/>
          </a:p>
        </p:txBody>
      </p:sp>
      <p:sp>
        <p:nvSpPr>
          <p:cNvPr id="21" name="모서리가 둥근 직사각형 7"/>
          <p:cNvSpPr>
            <a:spLocks noChangeArrowheads="1"/>
          </p:cNvSpPr>
          <p:nvPr/>
        </p:nvSpPr>
        <p:spPr bwMode="auto">
          <a:xfrm>
            <a:off x="250825" y="251591"/>
            <a:ext cx="8642350" cy="6337300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 w="25400" cap="flat" cmpd="sng">
            <a:noFill/>
            <a:round/>
            <a:headEnd/>
            <a:tailEnd/>
          </a:ln>
        </p:spPr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FFFFFF"/>
              </a:solidFill>
              <a:ea typeface="Malgun Gothic" pitchFamily="34" charset="-127"/>
              <a:sym typeface="Malgun Gothic" pitchFamily="34" charset="-127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47552" y="1334425"/>
            <a:ext cx="144000" cy="1440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50825" y="1126800"/>
            <a:ext cx="8643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4"/>
          <p:cNvSpPr/>
          <p:nvPr/>
        </p:nvSpPr>
        <p:spPr>
          <a:xfrm>
            <a:off x="641989" y="1286947"/>
            <a:ext cx="6025706" cy="649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b="1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9" name="十字星 18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84000" y="1440000"/>
            <a:ext cx="39180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格点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QCD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研究 </a:t>
            </a:r>
            <a:r>
              <a:rPr lang="en-US" altLang="zh-CN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(Heavy pion mass)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2000" y="1944000"/>
            <a:ext cx="1000104" cy="338554"/>
            <a:chOff x="963254" y="1902401"/>
            <a:chExt cx="1000104" cy="338554"/>
          </a:xfrm>
        </p:grpSpPr>
        <p:sp>
          <p:nvSpPr>
            <p:cNvPr id="30" name="十字星 29"/>
            <p:cNvSpPr/>
            <p:nvPr/>
          </p:nvSpPr>
          <p:spPr>
            <a:xfrm>
              <a:off x="963254" y="1955481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71254" y="1902401"/>
                  <a:ext cx="89210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chemeClr val="bg1"/>
                      </a:solidFill>
                      <a:latin typeface="宋体" pitchFamily="2" charset="-122"/>
                      <a:ea typeface="宋体" pitchFamily="2" charset="-122"/>
                      <a:cs typeface="Times New Roman" pitchFamily="18" charset="0"/>
                    </a:rPr>
                    <a:t>文献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zh-CN" altLang="en-US" sz="1600" b="1" i="1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254" y="1902401"/>
                  <a:ext cx="892104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01" t="-7273" b="-2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52" y="2630402"/>
            <a:ext cx="8153595" cy="23909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91290" y="3140968"/>
            <a:ext cx="30099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1785" y="3140968"/>
            <a:ext cx="150495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834560" y="1810119"/>
            <a:ext cx="5130514" cy="4095750"/>
            <a:chOff x="1886518" y="2213080"/>
            <a:chExt cx="5130514" cy="4095750"/>
          </a:xfrm>
        </p:grpSpPr>
        <p:grpSp>
          <p:nvGrpSpPr>
            <p:cNvPr id="7" name="组合 6"/>
            <p:cNvGrpSpPr/>
            <p:nvPr/>
          </p:nvGrpSpPr>
          <p:grpSpPr>
            <a:xfrm>
              <a:off x="1886518" y="2213080"/>
              <a:ext cx="5095875" cy="4095750"/>
              <a:chOff x="1886518" y="2213080"/>
              <a:chExt cx="5095875" cy="409575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6518" y="2213080"/>
                <a:ext cx="5095875" cy="4095750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6936674" y="3420241"/>
                <a:ext cx="45719" cy="2967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940535" y="5733256"/>
              <a:ext cx="76497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31840" y="5949280"/>
                <a:ext cx="56413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  <m:t>𝟑</m:t>
                        </m:r>
                      </m:e>
                      <m:sup>
                        <m:r>
                          <a:rPr lang="zh-CN" altLang="en-US" sz="1400" b="1" i="1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sz="1400" b="1" i="1">
                        <a:solidFill>
                          <a:schemeClr val="bg1"/>
                        </a:solidFill>
                        <a:latin typeface="Cambria Math"/>
                        <a:ea typeface="宋体" pitchFamily="2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1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Jozef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J. </a:t>
                </a:r>
                <a:r>
                  <a:rPr lang="en-US" altLang="zh-CN" sz="1400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Dudek</a:t>
                </a:r>
                <a:r>
                  <a:rPr lang="en-US" altLang="zh-CN" sz="14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Robert G. </a:t>
                </a:r>
                <a:r>
                  <a:rPr lang="en-US" altLang="zh-CN" sz="14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Edwards et.al. </a:t>
                </a:r>
                <a:r>
                  <a:rPr lang="en-US" altLang="zh-CN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CN" sz="1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Phys. Rev. D86, 094507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(2012)</a:t>
                </a:r>
                <a:endParaRPr lang="en-US" altLang="zh-CN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949280"/>
                <a:ext cx="564130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004048" y="2630402"/>
                <a:ext cx="1663647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400</m:t>
                      </m:r>
                      <m: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30402"/>
                <a:ext cx="166364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0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2000" y="252000"/>
            <a:ext cx="8643600" cy="6337300"/>
            <a:chOff x="250825" y="251591"/>
            <a:chExt cx="8643600" cy="6337300"/>
          </a:xfrm>
        </p:grpSpPr>
        <p:sp>
          <p:nvSpPr>
            <p:cNvPr id="7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dirty="0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99591" y="1340768"/>
            <a:ext cx="7344815" cy="1338828"/>
            <a:chOff x="701370" y="1268760"/>
            <a:chExt cx="7344815" cy="1338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1370" y="1268760"/>
                  <a:ext cx="7344815" cy="1338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" indent="0">
                    <a:lnSpc>
                      <a:spcPct val="150000"/>
                    </a:lnSpc>
                    <a:buNone/>
                  </a:pP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  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格点 </a:t>
                  </a: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QCD 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：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将能级等格点数据转换成质量 </a:t>
                  </a:r>
                  <a:r>
                    <a:rPr lang="en-US" altLang="zh-CN" sz="16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m</a:t>
                  </a:r>
                  <a:r>
                    <a:rPr lang="en-US" altLang="zh-CN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和衰变宽度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600">
                          <a:solidFill>
                            <a:schemeClr val="bg1"/>
                          </a:solidFill>
                          <a:latin typeface="Cambria Math"/>
                          <a:ea typeface="宋体" pitchFamily="2" charset="-122"/>
                          <a:cs typeface="Times New Roman" pitchFamily="18" charset="0"/>
                        </a:rPr>
                        <m:t>Γ</m:t>
                      </m:r>
                    </m:oMath>
                  </a14:m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可观测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的物理量；</a:t>
                  </a:r>
                  <a:endParaRPr lang="en-US" altLang="zh-CN" sz="16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      </a:t>
                  </a:r>
                  <a:endParaRPr lang="en-US" altLang="zh-CN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70" y="1268760"/>
                  <a:ext cx="7344815" cy="13388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3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十字星 12"/>
            <p:cNvSpPr/>
            <p:nvPr/>
          </p:nvSpPr>
          <p:spPr>
            <a:xfrm>
              <a:off x="792000" y="144000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8000" y="684000"/>
            <a:ext cx="1091425" cy="461665"/>
            <a:chOff x="1043608" y="1217927"/>
            <a:chExt cx="1091425" cy="461665"/>
          </a:xfrm>
        </p:grpSpPr>
        <p:sp>
          <p:nvSpPr>
            <p:cNvPr id="16" name="十字星 1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1608" y="1217927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简介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80840" y="2099154"/>
            <a:ext cx="5128598" cy="615553"/>
            <a:chOff x="2107482" y="2482230"/>
            <a:chExt cx="5128598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2107482" y="2485783"/>
              <a:ext cx="1512000" cy="612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格点数据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能级等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)</a:t>
              </a:r>
              <a:endParaRPr lang="zh-CN" altLang="en-US" sz="16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2080" y="2482230"/>
              <a:ext cx="1944000" cy="61555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可</a:t>
              </a:r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观测物理量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质量、衰变宽度等</a:t>
              </a:r>
              <a:r>
                <a:rPr lang="zh-CN" altLang="en-US" sz="1600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）</a:t>
              </a: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3995936" y="2610006"/>
              <a:ext cx="1008000" cy="360000"/>
            </a:xfrm>
            <a:prstGeom prst="right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7870" y="4356000"/>
            <a:ext cx="4788256" cy="1976510"/>
            <a:chOff x="2057734" y="4548821"/>
            <a:chExt cx="4788256" cy="1976510"/>
          </a:xfrm>
        </p:grpSpPr>
        <p:sp>
          <p:nvSpPr>
            <p:cNvPr id="19" name="TextBox 18"/>
            <p:cNvSpPr txBox="1"/>
            <p:nvPr/>
          </p:nvSpPr>
          <p:spPr>
            <a:xfrm>
              <a:off x="2412456" y="4548821"/>
              <a:ext cx="1440000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拟合实验数据</a:t>
              </a:r>
              <a:endParaRPr lang="zh-CN" altLang="en-US" sz="1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8087" y="4564553"/>
              <a:ext cx="1224000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4">
                      <a:lumMod val="75000"/>
                    </a:schemeClr>
                  </a:solidFill>
                  <a:latin typeface="宋体" pitchFamily="2" charset="-122"/>
                  <a:ea typeface="宋体" pitchFamily="2" charset="-122"/>
                </a:rPr>
                <a:t>能级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、相移</a:t>
              </a:r>
              <a:endParaRPr lang="zh-CN" altLang="en-US" sz="1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>
              <a:off x="5544000" y="5040000"/>
              <a:ext cx="180000" cy="413833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8000" y="5580000"/>
              <a:ext cx="1584000" cy="396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“格点”数据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4085145" y="4610098"/>
              <a:ext cx="1008000" cy="216000"/>
            </a:xfrm>
            <a:prstGeom prst="right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4072" y="5470223"/>
              <a:ext cx="1944000" cy="61555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可</a:t>
              </a:r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观测物理量</a:t>
              </a:r>
              <a:endPara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质量、衰变宽度等</a:t>
              </a:r>
              <a:r>
                <a:rPr lang="zh-CN" altLang="en-US" sz="1600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）</a:t>
              </a:r>
            </a:p>
          </p:txBody>
        </p:sp>
        <p:sp>
          <p:nvSpPr>
            <p:cNvPr id="27" name="左箭头 26"/>
            <p:cNvSpPr/>
            <p:nvPr/>
          </p:nvSpPr>
          <p:spPr>
            <a:xfrm>
              <a:off x="4248000" y="5669999"/>
              <a:ext cx="719968" cy="216000"/>
            </a:xfrm>
            <a:prstGeom prst="left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120085" y="4716000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UChPT</a:t>
              </a:r>
              <a:endParaRPr lang="zh-CN" altLang="en-US" sz="16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580000" y="507600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假设</a:t>
              </a:r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259632" y="6155999"/>
              <a:ext cx="877163" cy="369332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逆过程</a:t>
              </a:r>
              <a:endParaRPr lang="zh-CN" altLang="en-US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057734" y="5157192"/>
              <a:ext cx="4788256" cy="99880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72000" y="3060000"/>
            <a:ext cx="7272407" cy="1192699"/>
            <a:chOff x="972000" y="3060000"/>
            <a:chExt cx="7272407" cy="1192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1098220" y="3060000"/>
                  <a:ext cx="7146187" cy="11926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利用</a:t>
                  </a:r>
                  <a:r>
                    <a:rPr lang="zh-CN" altLang="en-US" sz="1600" b="1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手征幺正方法 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(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UChPT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)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对</a:t>
                  </a:r>
                  <a14:m>
                    <m:oMath xmlns:m="http://schemas.openxmlformats.org/officeDocument/2006/math"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</a:rPr>
                        <m:t>𝐾</m:t>
                      </m:r>
                      <m:r>
                        <a:rPr lang="zh-CN" altLang="en-US" sz="160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CN" sz="160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散射的实验数据进行拟合，在有限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体积内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获得能级，与格点数据进行比较，并假设能级点为“格点”数据，</a:t>
                  </a:r>
                  <a:r>
                    <a:rPr lang="zh-CN" alt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从而拟合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得到可观测的物理量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。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20" y="3060000"/>
                  <a:ext cx="7146187" cy="11926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7" b="-6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十字星 36"/>
            <p:cNvSpPr/>
            <p:nvPr/>
          </p:nvSpPr>
          <p:spPr>
            <a:xfrm>
              <a:off x="972000" y="3204000"/>
              <a:ext cx="108000" cy="216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9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矩形 2068"/>
          <p:cNvSpPr/>
          <p:nvPr/>
        </p:nvSpPr>
        <p:spPr>
          <a:xfrm>
            <a:off x="1090653" y="2737592"/>
            <a:ext cx="1069347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52000" y="251591"/>
            <a:ext cx="8643600" cy="6337300"/>
            <a:chOff x="250825" y="251591"/>
            <a:chExt cx="8643600" cy="6337300"/>
          </a:xfrm>
        </p:grpSpPr>
        <p:sp>
          <p:nvSpPr>
            <p:cNvPr id="111" name="모서리가 둥근 직사각형 7"/>
            <p:cNvSpPr>
              <a:spLocks noChangeArrowheads="1"/>
            </p:cNvSpPr>
            <p:nvPr/>
          </p:nvSpPr>
          <p:spPr bwMode="auto">
            <a:xfrm>
              <a:off x="250825" y="251591"/>
              <a:ext cx="8642350" cy="6337300"/>
            </a:xfrm>
            <a:prstGeom prst="roundRect">
              <a:avLst>
                <a:gd name="adj" fmla="val 7181"/>
              </a:avLst>
            </a:prstGeom>
            <a:solidFill>
              <a:schemeClr val="tx1"/>
            </a:solidFill>
            <a:ln w="25400" cap="flat" cmpd="sng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FFFFFF"/>
                </a:solidFill>
                <a:ea typeface="Malgun Gothic" pitchFamily="34" charset="-127"/>
                <a:sym typeface="Malgun Gothic" pitchFamily="34" charset="-127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H="1">
              <a:off x="250825" y="1126800"/>
              <a:ext cx="8643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411761" y="3246037"/>
                <a:ext cx="432048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bg2"/>
                          </a:solidFill>
                          <a:latin typeface="Cambria Math"/>
                        </a:rPr>
                        <m:t>VGV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bg2"/>
                          </a:solidFill>
                          <a:latin typeface="Cambria Math"/>
                        </a:rPr>
                        <m:t>VGVGV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altLang="zh-CN" b="0" dirty="0" smtClean="0">
                  <a:solidFill>
                    <a:schemeClr val="bg2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dirty="0">
                          <a:solidFill>
                            <a:schemeClr val="bg2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b="0" i="0" dirty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altLang="zh-CN" dirty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zh-CN" b="0" i="1" dirty="0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solidFill>
                            <a:schemeClr val="bg2"/>
                          </a:solidFill>
                          <a:latin typeface="Cambria Math"/>
                        </a:rPr>
                        <m:t>VG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𝑉𝐺𝑉</m:t>
                          </m:r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𝑉𝐺𝑉𝐺𝑉</m:t>
                          </m:r>
                          <m:r>
                            <a:rPr lang="en-US" altLang="zh-CN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+…⋯</m:t>
                          </m:r>
                        </m:e>
                      </m:d>
                    </m:oMath>
                  </m:oMathPara>
                </a14:m>
                <a:endParaRPr lang="en-US" altLang="zh-CN" b="0" dirty="0" smtClean="0">
                  <a:solidFill>
                    <a:schemeClr val="bg2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>
                    <a:solidFill>
                      <a:schemeClr val="bg2"/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CN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𝑉𝐺𝑇</m:t>
                    </m:r>
                  </m:oMath>
                </a14:m>
                <a:endParaRPr lang="en-US" altLang="zh-CN" dirty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3246037"/>
                <a:ext cx="4320480" cy="1338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749673" y="4875872"/>
                <a:ext cx="499402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600" i="1" dirty="0" smtClean="0">
                    <a:solidFill>
                      <a:schemeClr val="bg2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BS </a:t>
                </a:r>
                <a:r>
                  <a:rPr lang="en-US" altLang="zh-CN" sz="1600" dirty="0" smtClean="0">
                    <a:solidFill>
                      <a:schemeClr val="bg2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(Bethe-</a:t>
                </a:r>
                <a:r>
                  <a:rPr lang="en-US" altLang="zh-CN" sz="1600" dirty="0" err="1" smtClean="0">
                    <a:solidFill>
                      <a:schemeClr val="bg2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Salpeter</a:t>
                </a:r>
                <a:r>
                  <a:rPr lang="en-US" altLang="zh-CN" sz="1600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) </a:t>
                </a:r>
                <a:r>
                  <a:rPr lang="zh-CN" altLang="en-US" sz="1600" b="1" dirty="0" smtClean="0">
                    <a:solidFill>
                      <a:schemeClr val="bg2"/>
                    </a:solidFill>
                    <a:latin typeface="宋体" pitchFamily="2" charset="-122"/>
                    <a:ea typeface="宋体" pitchFamily="2" charset="-122"/>
                  </a:rPr>
                  <a:t>方程</a:t>
                </a:r>
                <a:r>
                  <a:rPr lang="en-US" altLang="zh-CN" sz="1600" dirty="0" smtClean="0">
                    <a:solidFill>
                      <a:schemeClr val="bg2"/>
                    </a:solidFill>
                  </a:rPr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𝑉𝐺</m:t>
                          </m:r>
                          <m: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73" y="4875872"/>
                <a:ext cx="4994029" cy="1138773"/>
              </a:xfrm>
              <a:prstGeom prst="rect">
                <a:avLst/>
              </a:prstGeom>
              <a:blipFill rotWithShape="0">
                <a:blip r:embed="rId5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68000" y="684000"/>
            <a:ext cx="1710184" cy="461665"/>
            <a:chOff x="1043608" y="1217927"/>
            <a:chExt cx="1710184" cy="461665"/>
          </a:xfrm>
        </p:grpSpPr>
        <p:sp>
          <p:nvSpPr>
            <p:cNvPr id="26" name="十字星 25"/>
            <p:cNvSpPr/>
            <p:nvPr/>
          </p:nvSpPr>
          <p:spPr>
            <a:xfrm>
              <a:off x="1043608" y="1268760"/>
              <a:ext cx="288000" cy="36000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1608" y="121792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理论框架</a:t>
              </a:r>
              <a:endPara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84000" y="1440000"/>
            <a:ext cx="26276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连续空间内</a:t>
            </a:r>
            <a:r>
              <a:rPr lang="zh-CN" altLang="en-US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 </a:t>
            </a:r>
            <a:r>
              <a:rPr lang="en-US" altLang="zh-CN" b="1" dirty="0" err="1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UChPT</a:t>
            </a:r>
            <a:endParaRPr lang="zh-CN" altLang="en-US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84379" y="1985342"/>
            <a:ext cx="5400000" cy="1188000"/>
            <a:chOff x="1307079" y="1813967"/>
            <a:chExt cx="5493279" cy="123825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079" y="1813967"/>
              <a:ext cx="4829175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283" y="2347367"/>
              <a:ext cx="6000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5292080" y="5202960"/>
            <a:ext cx="1080120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On-shell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视">
  <a:themeElements>
    <a:clrScheme name="透视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视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透视">
  <a:themeElements>
    <a:clrScheme name="透视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视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4761</TotalTime>
  <Words>1441</Words>
  <Application>Microsoft Office PowerPoint</Application>
  <PresentationFormat>全屏显示(4:3)</PresentationFormat>
  <Paragraphs>377</Paragraphs>
  <Slides>38</Slides>
  <Notes>38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Courier</vt:lpstr>
      <vt:lpstr>Malgun Gothic</vt:lpstr>
      <vt:lpstr>方正舒体</vt:lpstr>
      <vt:lpstr>华文行楷</vt:lpstr>
      <vt:lpstr>华文隶书</vt:lpstr>
      <vt:lpstr>宋体</vt:lpstr>
      <vt:lpstr>Arial</vt:lpstr>
      <vt:lpstr>Calibri</vt:lpstr>
      <vt:lpstr>Cambria Math</vt:lpstr>
      <vt:lpstr>Times New Roman</vt:lpstr>
      <vt:lpstr>Wingdings</vt:lpstr>
      <vt:lpstr>透视</vt:lpstr>
      <vt:lpstr>自定义设计方案</vt:lpstr>
      <vt:lpstr>1_透视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Zhoudan</dc:creator>
  <cp:lastModifiedBy>周丹</cp:lastModifiedBy>
  <cp:revision>312</cp:revision>
  <dcterms:created xsi:type="dcterms:W3CDTF">2014-03-15T06:44:59Z</dcterms:created>
  <dcterms:modified xsi:type="dcterms:W3CDTF">2016-11-01T06:30:59Z</dcterms:modified>
</cp:coreProperties>
</file>