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74" r:id="rId5"/>
    <p:sldId id="259" r:id="rId6"/>
    <p:sldId id="276" r:id="rId7"/>
    <p:sldId id="266" r:id="rId8"/>
    <p:sldId id="275" r:id="rId9"/>
    <p:sldId id="260" r:id="rId10"/>
    <p:sldId id="277" r:id="rId11"/>
    <p:sldId id="280" r:id="rId12"/>
    <p:sldId id="283" r:id="rId13"/>
    <p:sldId id="284" r:id="rId14"/>
    <p:sldId id="281" r:id="rId15"/>
    <p:sldId id="282" r:id="rId16"/>
    <p:sldId id="262" r:id="rId17"/>
    <p:sldId id="278" r:id="rId18"/>
    <p:sldId id="261" r:id="rId19"/>
    <p:sldId id="258" r:id="rId20"/>
    <p:sldId id="270" r:id="rId21"/>
    <p:sldId id="273" r:id="rId2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085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5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0C2D-0967-4360-BAC9-B9564AD79A93}" type="datetimeFigureOut">
              <a:rPr lang="zh-CN" altLang="en-US" smtClean="0"/>
              <a:t>2016-5-17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FF6CF-FBC1-4761-886E-D10FDC0B3F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4708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0C2D-0967-4360-BAC9-B9564AD79A93}" type="datetimeFigureOut">
              <a:rPr lang="zh-CN" altLang="en-US" smtClean="0"/>
              <a:t>2016-5-17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FF6CF-FBC1-4761-886E-D10FDC0B3F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8001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0C2D-0967-4360-BAC9-B9564AD79A93}" type="datetimeFigureOut">
              <a:rPr lang="zh-CN" altLang="en-US" smtClean="0"/>
              <a:t>2016-5-17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FF6CF-FBC1-4761-886E-D10FDC0B3F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7255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0C2D-0967-4360-BAC9-B9564AD79A93}" type="datetimeFigureOut">
              <a:rPr lang="zh-CN" altLang="en-US" smtClean="0"/>
              <a:t>2016-5-17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FF6CF-FBC1-4761-886E-D10FDC0B3F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8588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0C2D-0967-4360-BAC9-B9564AD79A93}" type="datetimeFigureOut">
              <a:rPr lang="zh-CN" altLang="en-US" smtClean="0"/>
              <a:t>2016-5-17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FF6CF-FBC1-4761-886E-D10FDC0B3F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2240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0C2D-0967-4360-BAC9-B9564AD79A93}" type="datetimeFigureOut">
              <a:rPr lang="zh-CN" altLang="en-US" smtClean="0"/>
              <a:t>2016-5-17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FF6CF-FBC1-4761-886E-D10FDC0B3F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8985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0C2D-0967-4360-BAC9-B9564AD79A93}" type="datetimeFigureOut">
              <a:rPr lang="zh-CN" altLang="en-US" smtClean="0"/>
              <a:t>2016-5-17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FF6CF-FBC1-4761-886E-D10FDC0B3F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6663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0C2D-0967-4360-BAC9-B9564AD79A93}" type="datetimeFigureOut">
              <a:rPr lang="zh-CN" altLang="en-US" smtClean="0"/>
              <a:t>2016-5-17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FF6CF-FBC1-4761-886E-D10FDC0B3F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4541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0C2D-0967-4360-BAC9-B9564AD79A93}" type="datetimeFigureOut">
              <a:rPr lang="zh-CN" altLang="en-US" smtClean="0"/>
              <a:t>2016-5-17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FF6CF-FBC1-4761-886E-D10FDC0B3F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5724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0C2D-0967-4360-BAC9-B9564AD79A93}" type="datetimeFigureOut">
              <a:rPr lang="zh-CN" altLang="en-US" smtClean="0"/>
              <a:t>2016-5-17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FF6CF-FBC1-4761-886E-D10FDC0B3F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4373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0C2D-0967-4360-BAC9-B9564AD79A93}" type="datetimeFigureOut">
              <a:rPr lang="zh-CN" altLang="en-US" smtClean="0"/>
              <a:t>2016-5-17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FF6CF-FBC1-4761-886E-D10FDC0B3F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5220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30C2D-0967-4360-BAC9-B9564AD79A93}" type="datetimeFigureOut">
              <a:rPr lang="zh-CN" altLang="en-US" smtClean="0"/>
              <a:t>2016-5-17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FF6CF-FBC1-4761-886E-D10FDC0B3F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3896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2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Temperature in the Crust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03648" y="3717032"/>
            <a:ext cx="6400800" cy="1752600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sz="3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Lijuan</a:t>
            </a:r>
            <a:r>
              <a:rPr lang="en-US" altLang="zh-CN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He</a:t>
            </a:r>
          </a:p>
          <a:p>
            <a:endParaRPr lang="en-US" altLang="zh-CN" sz="2400" dirty="0" smtClean="0"/>
          </a:p>
          <a:p>
            <a:r>
              <a:rPr lang="en-US" altLang="zh-CN" sz="2400" dirty="0" smtClean="0"/>
              <a:t>Institute </a:t>
            </a:r>
            <a:r>
              <a:rPr lang="en-US" altLang="zh-CN" sz="2400" dirty="0"/>
              <a:t>of Geology and Geophysics,</a:t>
            </a:r>
            <a:endParaRPr lang="zh-CN" altLang="zh-CN" sz="2400" dirty="0"/>
          </a:p>
          <a:p>
            <a:r>
              <a:rPr lang="en-US" altLang="zh-CN" sz="2400" dirty="0"/>
              <a:t>Chinese Academy of Sciences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117726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908720"/>
            <a:ext cx="806489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   Determining crustal temperature: </a:t>
            </a:r>
          </a:p>
          <a:p>
            <a:r>
              <a:rPr lang="en-US" altLang="zh-CN" sz="2800" dirty="0" smtClean="0"/>
              <a:t>   What needs to be done?</a:t>
            </a:r>
          </a:p>
          <a:p>
            <a:endParaRPr lang="en-US" altLang="zh-CN" dirty="0"/>
          </a:p>
          <a:p>
            <a:r>
              <a:rPr lang="en-US" altLang="zh-CN" sz="2800" dirty="0" smtClean="0"/>
              <a:t>              </a:t>
            </a:r>
            <a:r>
              <a:rPr lang="en-US" altLang="zh-CN" sz="2800" dirty="0" smtClean="0">
                <a:solidFill>
                  <a:srgbClr val="0000CC"/>
                </a:solidFill>
              </a:rPr>
              <a:t>a. Equation</a:t>
            </a:r>
          </a:p>
          <a:p>
            <a:pPr marL="342900" indent="-342900">
              <a:buAutoNum type="arabicPeriod"/>
            </a:pPr>
            <a:endParaRPr lang="en-US" altLang="zh-CN" sz="2800" dirty="0"/>
          </a:p>
          <a:p>
            <a:r>
              <a:rPr lang="en-US" altLang="zh-CN" sz="2800" dirty="0" smtClean="0">
                <a:solidFill>
                  <a:srgbClr val="0000CC"/>
                </a:solidFill>
              </a:rPr>
              <a:t>              b. Heat flow</a:t>
            </a:r>
          </a:p>
          <a:p>
            <a:pPr marL="342900" indent="-342900">
              <a:buAutoNum type="arabicPeriod"/>
            </a:pPr>
            <a:endParaRPr lang="en-US" altLang="zh-CN" sz="2800" dirty="0" smtClean="0"/>
          </a:p>
          <a:p>
            <a:r>
              <a:rPr lang="en-US" altLang="zh-CN" sz="2800" dirty="0" smtClean="0">
                <a:solidFill>
                  <a:srgbClr val="FF0000"/>
                </a:solidFill>
              </a:rPr>
              <a:t>              c. Radiogenic heat production</a:t>
            </a:r>
            <a:endParaRPr lang="en-US" altLang="zh-CN" sz="2800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endParaRPr lang="en-US" altLang="zh-CN" sz="2800" dirty="0" smtClean="0"/>
          </a:p>
          <a:p>
            <a:r>
              <a:rPr lang="en-US" altLang="zh-CN" sz="2800" dirty="0" smtClean="0"/>
              <a:t>              d. Thermal conductivities of rocks</a:t>
            </a:r>
          </a:p>
          <a:p>
            <a:pPr marL="342900" indent="-342900">
              <a:buAutoNum type="arabicPeriod"/>
            </a:pPr>
            <a:endParaRPr lang="en-US" altLang="zh-CN" sz="2800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2" name="右箭头 1"/>
          <p:cNvSpPr/>
          <p:nvPr/>
        </p:nvSpPr>
        <p:spPr>
          <a:xfrm>
            <a:off x="867149" y="3789040"/>
            <a:ext cx="489204" cy="46760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6797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200" dirty="0" smtClean="0"/>
              <a:t>Vertical distribution of A in the crust</a:t>
            </a:r>
            <a:endParaRPr lang="zh-CN" altLang="en-US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987" y="2044879"/>
            <a:ext cx="2549691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754" y="4235574"/>
            <a:ext cx="20288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1403648" y="1583214"/>
            <a:ext cx="49668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rgbClr val="0000FF"/>
                </a:solidFill>
              </a:rPr>
              <a:t>the downward-decreasing exponential </a:t>
            </a:r>
            <a:r>
              <a:rPr lang="en-US" altLang="zh-CN" sz="2000" dirty="0" smtClean="0">
                <a:solidFill>
                  <a:srgbClr val="0000FF"/>
                </a:solidFill>
              </a:rPr>
              <a:t>model 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65204" y="5805264"/>
            <a:ext cx="8568952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dirty="0"/>
              <a:t>The exponential distribution model for radiogenic heat production has seen widespread use and acceptance since it was first proposed by </a:t>
            </a:r>
            <a:r>
              <a:rPr lang="en-US" altLang="zh-CN" dirty="0" err="1"/>
              <a:t>Lachenbruch</a:t>
            </a:r>
            <a:r>
              <a:rPr lang="en-US" altLang="zh-CN" dirty="0"/>
              <a:t> (1968).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83076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83568" y="2204864"/>
            <a:ext cx="78488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/>
              <a:t>Implement of the </a:t>
            </a:r>
            <a:r>
              <a:rPr lang="en-US" altLang="zh-CN" sz="2000" dirty="0" smtClean="0"/>
              <a:t>continental scientific </a:t>
            </a:r>
            <a:r>
              <a:rPr lang="en-US" altLang="zh-CN" sz="2000" dirty="0"/>
              <a:t>drilling made it possible to observe directly the </a:t>
            </a:r>
            <a:r>
              <a:rPr lang="en-US" altLang="zh-CN" sz="2000" dirty="0" smtClean="0"/>
              <a:t>detailed distribution </a:t>
            </a:r>
            <a:r>
              <a:rPr lang="en-US" altLang="zh-CN" sz="2000" dirty="0"/>
              <a:t>of the heat production in the upper part of the </a:t>
            </a:r>
            <a:r>
              <a:rPr lang="en-US" altLang="zh-CN" sz="2000" dirty="0" smtClean="0"/>
              <a:t>crust, and to verify the heat production model of crust.</a:t>
            </a:r>
          </a:p>
          <a:p>
            <a:endParaRPr lang="en-US" altLang="zh-CN" sz="2000" dirty="0"/>
          </a:p>
          <a:p>
            <a:r>
              <a:rPr lang="en-US" altLang="zh-CN" sz="2000" dirty="0" smtClean="0"/>
              <a:t>There are more than 20 </a:t>
            </a:r>
            <a:r>
              <a:rPr lang="en-US" altLang="zh-CN" sz="2000" dirty="0"/>
              <a:t>continental scientific </a:t>
            </a:r>
            <a:r>
              <a:rPr lang="en-US" altLang="zh-CN" sz="2000" dirty="0" smtClean="0"/>
              <a:t>drillings in the worldwide up to now, none of them has observed the downward-decreasing </a:t>
            </a:r>
            <a:r>
              <a:rPr lang="en-US" altLang="zh-CN" sz="2000" dirty="0"/>
              <a:t>exponential </a:t>
            </a:r>
            <a:r>
              <a:rPr lang="en-US" altLang="zh-CN" sz="2000" dirty="0" smtClean="0"/>
              <a:t>distribution.</a:t>
            </a:r>
            <a:endParaRPr lang="zh-CN" altLang="en-US" sz="2000" dirty="0"/>
          </a:p>
        </p:txBody>
      </p:sp>
      <p:sp>
        <p:nvSpPr>
          <p:cNvPr id="5" name="矩形 4"/>
          <p:cNvSpPr/>
          <p:nvPr/>
        </p:nvSpPr>
        <p:spPr>
          <a:xfrm>
            <a:off x="1979712" y="903039"/>
            <a:ext cx="47310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0000CC"/>
                </a:solidFill>
              </a:rPr>
              <a:t>Continental Scientific Drilling Project</a:t>
            </a:r>
            <a:endParaRPr lang="zh-CN" altLang="en-US" sz="2400" dirty="0">
              <a:solidFill>
                <a:srgbClr val="0000CC"/>
              </a:solidFill>
            </a:endParaRPr>
          </a:p>
        </p:txBody>
      </p:sp>
      <p:pic>
        <p:nvPicPr>
          <p:cNvPr id="6" name="Picture 13" descr="D:\HLJ\Document\超深钻\会议\对比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1" y="5013176"/>
            <a:ext cx="8423401" cy="1699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480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27584" y="780108"/>
            <a:ext cx="46203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accent5">
                    <a:lumMod val="50000"/>
                  </a:schemeClr>
                </a:solidFill>
              </a:rPr>
              <a:t>the Kola </a:t>
            </a:r>
            <a:r>
              <a:rPr lang="en-US" altLang="zh-CN" sz="2800" dirty="0" err="1" smtClean="0">
                <a:solidFill>
                  <a:schemeClr val="accent5">
                    <a:lumMod val="50000"/>
                  </a:schemeClr>
                </a:solidFill>
              </a:rPr>
              <a:t>superdeep</a:t>
            </a:r>
            <a:r>
              <a:rPr lang="en-US" altLang="zh-CN" sz="28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zh-CN" sz="2800" dirty="0">
                <a:solidFill>
                  <a:schemeClr val="accent5">
                    <a:lumMod val="50000"/>
                  </a:schemeClr>
                </a:solidFill>
              </a:rPr>
              <a:t>well SG-3</a:t>
            </a:r>
            <a:endParaRPr lang="zh-CN" altLang="en-US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16216" y="5877272"/>
            <a:ext cx="1984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(Popov et al., 1999)</a:t>
            </a:r>
            <a:endParaRPr lang="zh-CN" altLang="en-US" dirty="0"/>
          </a:p>
        </p:txBody>
      </p:sp>
      <p:grpSp>
        <p:nvGrpSpPr>
          <p:cNvPr id="6" name="组合 5"/>
          <p:cNvGrpSpPr/>
          <p:nvPr/>
        </p:nvGrpSpPr>
        <p:grpSpPr>
          <a:xfrm>
            <a:off x="933972" y="2459608"/>
            <a:ext cx="8065972" cy="3405336"/>
            <a:chOff x="1043608" y="2183904"/>
            <a:chExt cx="8065972" cy="3405336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358"/>
            <a:stretch/>
          </p:blipFill>
          <p:spPr bwMode="auto">
            <a:xfrm>
              <a:off x="1043608" y="2183904"/>
              <a:ext cx="8065972" cy="3405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组合 7"/>
            <p:cNvGrpSpPr/>
            <p:nvPr/>
          </p:nvGrpSpPr>
          <p:grpSpPr>
            <a:xfrm>
              <a:off x="4770276" y="2518420"/>
              <a:ext cx="3186100" cy="2854796"/>
              <a:chOff x="4770276" y="2518420"/>
              <a:chExt cx="3186100" cy="2854796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4770276" y="2518420"/>
                <a:ext cx="72988" cy="2854796"/>
                <a:chOff x="4770276" y="2518420"/>
                <a:chExt cx="72988" cy="2520280"/>
              </a:xfrm>
            </p:grpSpPr>
            <p:cxnSp>
              <p:nvCxnSpPr>
                <p:cNvPr id="12" name="直接连接符 11"/>
                <p:cNvCxnSpPr/>
                <p:nvPr/>
              </p:nvCxnSpPr>
              <p:spPr>
                <a:xfrm>
                  <a:off x="4770276" y="2518420"/>
                  <a:ext cx="0" cy="2520280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直接连接符 12"/>
                <p:cNvCxnSpPr/>
                <p:nvPr/>
              </p:nvCxnSpPr>
              <p:spPr>
                <a:xfrm>
                  <a:off x="4843264" y="2518420"/>
                  <a:ext cx="0" cy="2520280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" name="直接连接符 9"/>
              <p:cNvCxnSpPr/>
              <p:nvPr/>
            </p:nvCxnSpPr>
            <p:spPr>
              <a:xfrm>
                <a:off x="5436096" y="3945818"/>
                <a:ext cx="2520280" cy="0"/>
              </a:xfrm>
              <a:prstGeom prst="line">
                <a:avLst/>
              </a:prstGeom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>
                <a:off x="5436096" y="4509120"/>
                <a:ext cx="2520280" cy="0"/>
              </a:xfrm>
              <a:prstGeom prst="line">
                <a:avLst/>
              </a:prstGeom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44" y="270654"/>
            <a:ext cx="3048000" cy="203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03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12137"/>
            <a:ext cx="2160240" cy="5199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85955" y="6171882"/>
            <a:ext cx="2763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(</a:t>
            </a:r>
            <a:r>
              <a:rPr lang="en-US" altLang="zh-CN" dirty="0" err="1" smtClean="0"/>
              <a:t>Pribnow</a:t>
            </a:r>
            <a:r>
              <a:rPr lang="en-US" altLang="zh-CN" dirty="0" smtClean="0"/>
              <a:t> and Winter, 1997)</a:t>
            </a:r>
            <a:endParaRPr lang="zh-CN" alt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1038" b="7755"/>
          <a:stretch/>
        </p:blipFill>
        <p:spPr bwMode="auto">
          <a:xfrm>
            <a:off x="4945077" y="969957"/>
            <a:ext cx="3037646" cy="4883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12159" y="6093296"/>
            <a:ext cx="1684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(He et al., 2009)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104271" y="3212975"/>
            <a:ext cx="6783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accent5">
                    <a:lumMod val="50000"/>
                  </a:schemeClr>
                </a:solidFill>
              </a:rPr>
              <a:t>KTB</a:t>
            </a:r>
            <a:endParaRPr lang="zh-CN" altLang="en-US" sz="2400" b="1" dirty="0"/>
          </a:p>
        </p:txBody>
      </p:sp>
      <p:sp>
        <p:nvSpPr>
          <p:cNvPr id="10" name="矩形 9"/>
          <p:cNvSpPr/>
          <p:nvPr/>
        </p:nvSpPr>
        <p:spPr>
          <a:xfrm>
            <a:off x="7982723" y="3126014"/>
            <a:ext cx="7409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chemeClr val="accent5">
                    <a:lumMod val="50000"/>
                  </a:schemeClr>
                </a:solidFill>
              </a:rPr>
              <a:t>CCSD</a:t>
            </a:r>
            <a:endParaRPr lang="zh-CN" altLang="en-US" sz="2000" b="1" dirty="0"/>
          </a:p>
        </p:txBody>
      </p:sp>
      <p:sp>
        <p:nvSpPr>
          <p:cNvPr id="11" name="矩形 10"/>
          <p:cNvSpPr/>
          <p:nvPr/>
        </p:nvSpPr>
        <p:spPr>
          <a:xfrm>
            <a:off x="2478450" y="211167"/>
            <a:ext cx="39854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rgbClr val="0000CC"/>
                </a:solidFill>
              </a:rPr>
              <a:t>Continental Scientific Drilling Project</a:t>
            </a:r>
            <a:endParaRPr lang="zh-CN" altLang="en-US" sz="20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801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1484784"/>
            <a:ext cx="7615427" cy="46243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1800" y="548680"/>
            <a:ext cx="2865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/>
              <a:t>Multi-layer model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32210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2"/>
          <p:cNvSpPr txBox="1">
            <a:spLocks noChangeArrowheads="1"/>
          </p:cNvSpPr>
          <p:nvPr/>
        </p:nvSpPr>
        <p:spPr bwMode="auto">
          <a:xfrm>
            <a:off x="1043608" y="186330"/>
            <a:ext cx="6984776" cy="449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kern="100" dirty="0" smtClean="0">
                <a:effectLst/>
                <a:latin typeface="Calibri"/>
                <a:ea typeface="宋体"/>
                <a:cs typeface="Times New Roman"/>
              </a:rPr>
              <a:t>Radiogenic heat production in the Southeast China (Zhao et al., 1995)</a:t>
            </a:r>
            <a:endParaRPr lang="zh-CN" sz="2400" kern="100" dirty="0">
              <a:effectLst/>
              <a:latin typeface="Calibri"/>
              <a:ea typeface="宋体"/>
              <a:cs typeface="Times New Roman"/>
            </a:endParaRPr>
          </a:p>
        </p:txBody>
      </p:sp>
      <p:pic>
        <p:nvPicPr>
          <p:cNvPr id="6" name="图片 5" descr="C:\Users\user\Desktop\AA.JPG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18" y="520734"/>
            <a:ext cx="5251607" cy="568563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195736" y="3789040"/>
            <a:ext cx="844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granite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660233" y="2440220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Meso</a:t>
            </a:r>
            <a:r>
              <a:rPr lang="en-US" altLang="zh-CN" dirty="0" smtClean="0"/>
              <a:t>-Cenozoic volcanic rocks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75656" y="6306186"/>
            <a:ext cx="5164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Such large high-A area is rare in the global continents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419306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908720"/>
            <a:ext cx="806489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   Determining crustal temperature: </a:t>
            </a:r>
          </a:p>
          <a:p>
            <a:r>
              <a:rPr lang="en-US" altLang="zh-CN" sz="2800" dirty="0" smtClean="0"/>
              <a:t>   What needs to be done?</a:t>
            </a:r>
          </a:p>
          <a:p>
            <a:endParaRPr lang="en-US" altLang="zh-CN" dirty="0"/>
          </a:p>
          <a:p>
            <a:r>
              <a:rPr lang="en-US" altLang="zh-CN" sz="2800" dirty="0" smtClean="0"/>
              <a:t>              </a:t>
            </a:r>
            <a:r>
              <a:rPr lang="en-US" altLang="zh-CN" sz="2800" dirty="0" smtClean="0">
                <a:solidFill>
                  <a:srgbClr val="0000CC"/>
                </a:solidFill>
              </a:rPr>
              <a:t>a. Equation</a:t>
            </a:r>
          </a:p>
          <a:p>
            <a:pPr marL="342900" indent="-342900">
              <a:buAutoNum type="arabicPeriod"/>
            </a:pPr>
            <a:endParaRPr lang="en-US" altLang="zh-CN" sz="2800" dirty="0"/>
          </a:p>
          <a:p>
            <a:r>
              <a:rPr lang="en-US" altLang="zh-CN" sz="2800" dirty="0" smtClean="0">
                <a:solidFill>
                  <a:srgbClr val="0000CC"/>
                </a:solidFill>
              </a:rPr>
              <a:t>              b. Heat flow</a:t>
            </a:r>
          </a:p>
          <a:p>
            <a:pPr marL="342900" indent="-342900">
              <a:buAutoNum type="arabicPeriod"/>
            </a:pPr>
            <a:endParaRPr lang="en-US" altLang="zh-CN" sz="2800" dirty="0" smtClean="0"/>
          </a:p>
          <a:p>
            <a:r>
              <a:rPr lang="en-US" altLang="zh-CN" sz="2800" dirty="0" smtClean="0">
                <a:solidFill>
                  <a:srgbClr val="FF0000"/>
                </a:solidFill>
              </a:rPr>
              <a:t>              </a:t>
            </a:r>
            <a:r>
              <a:rPr lang="en-US" altLang="zh-CN" sz="2800" dirty="0" smtClean="0">
                <a:solidFill>
                  <a:srgbClr val="0000CC"/>
                </a:solidFill>
              </a:rPr>
              <a:t>c. Radiogenic heat production</a:t>
            </a:r>
            <a:endParaRPr lang="en-US" altLang="zh-CN" sz="2800" dirty="0">
              <a:solidFill>
                <a:srgbClr val="0000CC"/>
              </a:solidFill>
            </a:endParaRPr>
          </a:p>
          <a:p>
            <a:pPr marL="342900" indent="-342900">
              <a:buAutoNum type="arabicPeriod"/>
            </a:pPr>
            <a:endParaRPr lang="en-US" altLang="zh-CN" sz="2800" dirty="0" smtClean="0"/>
          </a:p>
          <a:p>
            <a:r>
              <a:rPr lang="en-US" altLang="zh-CN" sz="2800" dirty="0" smtClean="0"/>
              <a:t>              </a:t>
            </a:r>
            <a:r>
              <a:rPr lang="en-US" altLang="zh-CN" sz="2800" dirty="0" smtClean="0">
                <a:solidFill>
                  <a:srgbClr val="FF0000"/>
                </a:solidFill>
              </a:rPr>
              <a:t>d. Thermal conductivities of rocks</a:t>
            </a:r>
            <a:endParaRPr lang="en-US" altLang="zh-CN" dirty="0" smtClean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2" name="右箭头 1"/>
          <p:cNvSpPr/>
          <p:nvPr/>
        </p:nvSpPr>
        <p:spPr>
          <a:xfrm>
            <a:off x="867149" y="4653136"/>
            <a:ext cx="489204" cy="46760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563888" y="5710034"/>
            <a:ext cx="216024" cy="45527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1609132"/>
              </p:ext>
            </p:extLst>
          </p:nvPr>
        </p:nvGraphicFramePr>
        <p:xfrm>
          <a:off x="2771775" y="5741988"/>
          <a:ext cx="207645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9" name="公式" r:id="rId3" imgW="1130040" imgH="228600" progId="Equation.3">
                  <p:embed/>
                </p:oleObj>
              </mc:Choice>
              <mc:Fallback>
                <p:oleObj name="公式" r:id="rId3" imgW="1130040" imgH="228600" progId="Equation.3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5741988"/>
                        <a:ext cx="2076450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538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46970"/>
            <a:ext cx="7702550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4869160"/>
            <a:ext cx="82193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Detailed simulation of crustal temperature acquires deep understanding about </a:t>
            </a:r>
            <a:r>
              <a:rPr lang="en-US" altLang="zh-CN" sz="2000" dirty="0" smtClean="0"/>
              <a:t>heat flow, the </a:t>
            </a:r>
            <a:r>
              <a:rPr lang="en-US" altLang="zh-CN" sz="2000" dirty="0" smtClean="0"/>
              <a:t>crustal structure and the thermo-physical properties of </a:t>
            </a:r>
            <a:r>
              <a:rPr lang="en-US" altLang="zh-CN" sz="2000" dirty="0" smtClean="0"/>
              <a:t>rocks.</a:t>
            </a:r>
            <a:endParaRPr lang="zh-CN" alt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052736"/>
            <a:ext cx="7911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2D/3D numerical modeling of temperature field based on software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0210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273583"/>
              </p:ext>
            </p:extLst>
          </p:nvPr>
        </p:nvGraphicFramePr>
        <p:xfrm>
          <a:off x="107504" y="692697"/>
          <a:ext cx="8784978" cy="59174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6224"/>
                <a:gridCol w="1512168"/>
                <a:gridCol w="1296144"/>
                <a:gridCol w="1656184"/>
                <a:gridCol w="1224136"/>
                <a:gridCol w="1080122"/>
              </a:tblGrid>
              <a:tr h="444576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Parameters</a:t>
                      </a:r>
                      <a:endParaRPr lang="zh-CN" sz="160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kern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Values</a:t>
                      </a:r>
                      <a:endParaRPr lang="zh-CN" sz="160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 smtClean="0">
                          <a:solidFill>
                            <a:srgbClr val="FF0000"/>
                          </a:solidFill>
                          <a:effectLst/>
                        </a:rPr>
                        <a:t>Error</a:t>
                      </a:r>
                      <a:r>
                        <a:rPr lang="en-US" sz="1600" kern="0" baseline="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600" kern="0" dirty="0" smtClean="0">
                          <a:solidFill>
                            <a:srgbClr val="FF0000"/>
                          </a:solidFill>
                          <a:effectLst/>
                        </a:rPr>
                        <a:t>( </a:t>
                      </a:r>
                      <a:r>
                        <a:rPr lang="en-US" sz="1600" kern="0" dirty="0">
                          <a:solidFill>
                            <a:srgbClr val="FF0000"/>
                          </a:solidFill>
                          <a:effectLst/>
                        </a:rPr>
                        <a:t>%)</a:t>
                      </a:r>
                      <a:endParaRPr lang="zh-CN" sz="16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 smtClean="0">
                          <a:effectLst/>
                        </a:rPr>
                        <a:t>Thermal</a:t>
                      </a:r>
                      <a:r>
                        <a:rPr lang="en-US" sz="1600" kern="0" baseline="0" dirty="0" smtClean="0">
                          <a:effectLst/>
                        </a:rPr>
                        <a:t> thickness of L</a:t>
                      </a:r>
                      <a:r>
                        <a:rPr lang="en-US" sz="1600" kern="0" dirty="0" smtClean="0">
                          <a:effectLst/>
                        </a:rPr>
                        <a:t>( </a:t>
                      </a:r>
                      <a:r>
                        <a:rPr lang="en-US" sz="1600" kern="0" dirty="0">
                          <a:effectLst/>
                        </a:rPr>
                        <a:t>%)</a:t>
                      </a:r>
                      <a:endParaRPr lang="zh-CN" sz="160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i="1" kern="0" dirty="0" smtClean="0">
                          <a:solidFill>
                            <a:srgbClr val="FF0000"/>
                          </a:solidFill>
                          <a:effectLst/>
                        </a:rPr>
                        <a:t>T</a:t>
                      </a:r>
                      <a:r>
                        <a:rPr lang="en-US" sz="1600" kern="0" dirty="0" smtClean="0">
                          <a:solidFill>
                            <a:srgbClr val="FF0000"/>
                          </a:solidFill>
                          <a:effectLst/>
                        </a:rPr>
                        <a:t> of Moho</a:t>
                      </a:r>
                      <a:r>
                        <a:rPr lang="en-US" sz="1600" kern="0" baseline="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600" kern="0" dirty="0" smtClean="0">
                          <a:solidFill>
                            <a:srgbClr val="FF0000"/>
                          </a:solidFill>
                          <a:effectLst/>
                        </a:rPr>
                        <a:t>(%)</a:t>
                      </a:r>
                      <a:endParaRPr lang="zh-CN" sz="16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kern="0" dirty="0" smtClean="0">
                          <a:effectLst/>
                        </a:rPr>
                        <a:t>Mantle  Q</a:t>
                      </a:r>
                      <a:r>
                        <a:rPr lang="en-US" sz="1600" kern="0" dirty="0" smtClean="0">
                          <a:effectLst/>
                        </a:rPr>
                        <a:t>(%)</a:t>
                      </a:r>
                      <a:endParaRPr lang="zh-CN" sz="160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18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2400" kern="0" dirty="0" smtClean="0">
                          <a:effectLst/>
                        </a:rPr>
                        <a:t>Heat flow</a:t>
                      </a:r>
                      <a:endParaRPr lang="zh-CN" sz="240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62 mW·m</a:t>
                      </a:r>
                      <a:r>
                        <a:rPr lang="en-US" sz="1600" kern="0" baseline="30000" dirty="0">
                          <a:effectLst/>
                        </a:rPr>
                        <a:t>-2</a:t>
                      </a:r>
                      <a:endParaRPr lang="zh-CN" sz="160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FF0000"/>
                          </a:solidFill>
                          <a:effectLst/>
                        </a:rPr>
                        <a:t>+10</a:t>
                      </a:r>
                      <a:endParaRPr lang="zh-CN" sz="16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-18</a:t>
                      </a:r>
                      <a:endParaRPr lang="zh-CN" sz="16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FF0000"/>
                          </a:solidFill>
                          <a:effectLst/>
                        </a:rPr>
                        <a:t>+14</a:t>
                      </a:r>
                      <a:endParaRPr lang="zh-CN" sz="16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+19</a:t>
                      </a:r>
                      <a:endParaRPr lang="zh-CN" sz="16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18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2400" kern="0" dirty="0" smtClean="0">
                          <a:effectLst/>
                        </a:rPr>
                        <a:t>Thickness</a:t>
                      </a:r>
                      <a:endParaRPr lang="zh-CN" sz="240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 </a:t>
                      </a:r>
                      <a:endParaRPr lang="zh-CN" sz="160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zh-CN" sz="16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 </a:t>
                      </a:r>
                      <a:endParaRPr lang="zh-CN" sz="160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zh-CN" sz="16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 </a:t>
                      </a:r>
                      <a:endParaRPr lang="zh-CN" sz="16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1841">
                <a:tc>
                  <a:txBody>
                    <a:bodyPr/>
                    <a:lstStyle/>
                    <a:p>
                      <a:pPr indent="171450" algn="just">
                        <a:spcAft>
                          <a:spcPts val="0"/>
                        </a:spcAft>
                      </a:pPr>
                      <a:r>
                        <a:rPr lang="en-US" altLang="zh-CN" sz="1600" kern="0" dirty="0" smtClean="0">
                          <a:effectLst/>
                        </a:rPr>
                        <a:t>sediments</a:t>
                      </a:r>
                      <a:endParaRPr lang="zh-CN" altLang="zh-CN" sz="1600" kern="100" dirty="0">
                        <a:effectLst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2.5 km</a:t>
                      </a:r>
                      <a:endParaRPr lang="zh-CN" sz="16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FF0000"/>
                          </a:solidFill>
                          <a:effectLst/>
                        </a:rPr>
                        <a:t>+10</a:t>
                      </a:r>
                      <a:endParaRPr lang="zh-CN" sz="16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-0.1</a:t>
                      </a:r>
                      <a:endParaRPr lang="zh-CN" sz="160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FF0000"/>
                          </a:solidFill>
                          <a:effectLst/>
                        </a:rPr>
                        <a:t>+0.2</a:t>
                      </a:r>
                      <a:endParaRPr lang="zh-CN" sz="16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+0.02</a:t>
                      </a:r>
                      <a:endParaRPr lang="zh-CN" sz="16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18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   </a:t>
                      </a:r>
                      <a:r>
                        <a:rPr lang="en-US" altLang="zh-CN" sz="1600" kern="0" dirty="0" smtClean="0">
                          <a:effectLst/>
                        </a:rPr>
                        <a:t>Upper-Mid</a:t>
                      </a:r>
                      <a:r>
                        <a:rPr lang="en-US" altLang="zh-CN" sz="1600" kern="0" baseline="0" dirty="0" smtClean="0">
                          <a:effectLst/>
                        </a:rPr>
                        <a:t>  </a:t>
                      </a:r>
                      <a:r>
                        <a:rPr lang="en-US" altLang="zh-CN" sz="1600" kern="0" dirty="0" smtClean="0">
                          <a:effectLst/>
                        </a:rPr>
                        <a:t>crust</a:t>
                      </a:r>
                      <a:endParaRPr lang="zh-CN" altLang="zh-CN" sz="1600" kern="100" dirty="0">
                        <a:effectLst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22 km</a:t>
                      </a:r>
                      <a:endParaRPr lang="zh-CN" sz="16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FF0000"/>
                          </a:solidFill>
                          <a:effectLst/>
                        </a:rPr>
                        <a:t>+10</a:t>
                      </a:r>
                      <a:endParaRPr lang="zh-CN" sz="16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+5</a:t>
                      </a:r>
                      <a:endParaRPr lang="zh-CN" sz="160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FF0000"/>
                          </a:solidFill>
                          <a:effectLst/>
                        </a:rPr>
                        <a:t>+2</a:t>
                      </a:r>
                      <a:endParaRPr lang="zh-CN" sz="16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-7</a:t>
                      </a:r>
                      <a:endParaRPr lang="zh-CN" sz="16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1841">
                <a:tc>
                  <a:txBody>
                    <a:bodyPr/>
                    <a:lstStyle/>
                    <a:p>
                      <a:pPr indent="171450" algn="just">
                        <a:spcAft>
                          <a:spcPts val="0"/>
                        </a:spcAft>
                      </a:pPr>
                      <a:r>
                        <a:rPr lang="en-US" altLang="zh-CN" sz="1600" kern="0" dirty="0" smtClean="0">
                          <a:effectLst/>
                        </a:rPr>
                        <a:t>Lower crust</a:t>
                      </a:r>
                      <a:endParaRPr lang="zh-CN" sz="160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14 km</a:t>
                      </a:r>
                      <a:endParaRPr lang="zh-CN" sz="16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FF0000"/>
                          </a:solidFill>
                          <a:effectLst/>
                        </a:rPr>
                        <a:t>+10</a:t>
                      </a:r>
                      <a:endParaRPr lang="zh-CN" sz="16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+0.4</a:t>
                      </a:r>
                      <a:endParaRPr lang="zh-CN" sz="160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FF0000"/>
                          </a:solidFill>
                          <a:effectLst/>
                        </a:rPr>
                        <a:t>+3</a:t>
                      </a:r>
                      <a:endParaRPr lang="zh-CN" sz="16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-1</a:t>
                      </a:r>
                      <a:endParaRPr lang="zh-CN" sz="16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54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400" kern="0" dirty="0" smtClean="0">
                          <a:effectLst/>
                        </a:rPr>
                        <a:t>A</a:t>
                      </a:r>
                      <a:endParaRPr lang="zh-CN" sz="240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 </a:t>
                      </a:r>
                      <a:endParaRPr lang="zh-CN" sz="16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zh-CN" sz="16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 </a:t>
                      </a:r>
                      <a:endParaRPr lang="zh-CN" sz="16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zh-CN" sz="16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 </a:t>
                      </a:r>
                      <a:endParaRPr lang="zh-CN" sz="16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43681">
                <a:tc>
                  <a:txBody>
                    <a:bodyPr/>
                    <a:lstStyle/>
                    <a:p>
                      <a:pPr indent="171450" algn="just">
                        <a:spcAft>
                          <a:spcPts val="0"/>
                        </a:spcAft>
                      </a:pPr>
                      <a:r>
                        <a:rPr lang="en-US" altLang="zh-CN" sz="1600" kern="0" dirty="0" smtClean="0">
                          <a:effectLst/>
                        </a:rPr>
                        <a:t>sediments</a:t>
                      </a:r>
                      <a:endParaRPr lang="zh-CN" altLang="zh-CN" sz="1600" kern="100" dirty="0">
                        <a:effectLst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1.08 </a:t>
                      </a:r>
                      <a:r>
                        <a:rPr lang="el-GR" sz="1600" kern="0">
                          <a:effectLst/>
                        </a:rPr>
                        <a:t>μ</a:t>
                      </a:r>
                      <a:r>
                        <a:rPr lang="en-US" sz="1600" kern="0">
                          <a:effectLst/>
                        </a:rPr>
                        <a:t>W·m</a:t>
                      </a:r>
                      <a:r>
                        <a:rPr lang="en-US" sz="1600" kern="0" baseline="30000">
                          <a:effectLst/>
                        </a:rPr>
                        <a:t>-3</a:t>
                      </a:r>
                      <a:endParaRPr lang="zh-CN" sz="16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FF0000"/>
                          </a:solidFill>
                          <a:effectLst/>
                        </a:rPr>
                        <a:t>+10</a:t>
                      </a:r>
                      <a:endParaRPr lang="zh-CN" sz="16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+1</a:t>
                      </a:r>
                      <a:endParaRPr lang="zh-CN" sz="16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FF0000"/>
                          </a:solidFill>
                          <a:effectLst/>
                        </a:rPr>
                        <a:t>+0.6</a:t>
                      </a:r>
                      <a:endParaRPr lang="zh-CN" sz="16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-1</a:t>
                      </a:r>
                      <a:endParaRPr lang="zh-CN" sz="16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18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   </a:t>
                      </a:r>
                      <a:r>
                        <a:rPr lang="en-US" altLang="zh-CN" sz="1600" kern="0" dirty="0" smtClean="0">
                          <a:effectLst/>
                        </a:rPr>
                        <a:t>Upper-Mid</a:t>
                      </a:r>
                      <a:r>
                        <a:rPr lang="en-US" altLang="zh-CN" sz="1600" kern="0" baseline="0" dirty="0" smtClean="0">
                          <a:effectLst/>
                        </a:rPr>
                        <a:t>  </a:t>
                      </a:r>
                      <a:r>
                        <a:rPr lang="en-US" altLang="zh-CN" sz="1600" kern="0" dirty="0" smtClean="0">
                          <a:effectLst/>
                        </a:rPr>
                        <a:t>crust</a:t>
                      </a:r>
                      <a:endParaRPr lang="zh-CN" altLang="zh-CN" sz="1600" kern="100" dirty="0">
                        <a:effectLst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1.1 </a:t>
                      </a:r>
                      <a:r>
                        <a:rPr lang="el-GR" sz="1600" kern="0">
                          <a:effectLst/>
                        </a:rPr>
                        <a:t>μ</a:t>
                      </a:r>
                      <a:r>
                        <a:rPr lang="en-US" sz="1600" kern="0">
                          <a:effectLst/>
                        </a:rPr>
                        <a:t>W·m</a:t>
                      </a:r>
                      <a:r>
                        <a:rPr lang="en-US" sz="1600" kern="0" baseline="30000">
                          <a:effectLst/>
                        </a:rPr>
                        <a:t>-3</a:t>
                      </a:r>
                      <a:endParaRPr lang="zh-CN" sz="16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FF0000"/>
                          </a:solidFill>
                          <a:effectLst/>
                        </a:rPr>
                        <a:t>+10</a:t>
                      </a:r>
                      <a:endParaRPr lang="zh-CN" sz="16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+7</a:t>
                      </a:r>
                      <a:endParaRPr lang="zh-CN" sz="16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FF0000"/>
                          </a:solidFill>
                          <a:effectLst/>
                        </a:rPr>
                        <a:t>-3</a:t>
                      </a:r>
                      <a:endParaRPr lang="zh-CN" sz="16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-7</a:t>
                      </a:r>
                      <a:endParaRPr lang="zh-CN" sz="16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1841">
                <a:tc>
                  <a:txBody>
                    <a:bodyPr/>
                    <a:lstStyle/>
                    <a:p>
                      <a:pPr indent="171450" algn="just">
                        <a:spcAft>
                          <a:spcPts val="0"/>
                        </a:spcAft>
                      </a:pPr>
                      <a:r>
                        <a:rPr lang="en-US" altLang="zh-CN" sz="1600" kern="0" dirty="0" smtClean="0">
                          <a:effectLst/>
                        </a:rPr>
                        <a:t>Lower</a:t>
                      </a:r>
                      <a:r>
                        <a:rPr lang="en-US" altLang="zh-CN" sz="1600" kern="0" baseline="0" dirty="0" smtClean="0">
                          <a:effectLst/>
                        </a:rPr>
                        <a:t> crust</a:t>
                      </a:r>
                      <a:endParaRPr lang="zh-CN" altLang="zh-CN" sz="1600" kern="100" dirty="0">
                        <a:effectLst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0.3</a:t>
                      </a:r>
                      <a:r>
                        <a:rPr lang="el-GR" sz="1600" kern="0">
                          <a:effectLst/>
                        </a:rPr>
                        <a:t>μ</a:t>
                      </a:r>
                      <a:r>
                        <a:rPr lang="en-US" sz="1600" kern="0">
                          <a:effectLst/>
                        </a:rPr>
                        <a:t>W·m</a:t>
                      </a:r>
                      <a:r>
                        <a:rPr lang="en-US" sz="1600" kern="0" baseline="30000">
                          <a:effectLst/>
                        </a:rPr>
                        <a:t>-3</a:t>
                      </a:r>
                      <a:endParaRPr lang="zh-CN" sz="16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FF0000"/>
                          </a:solidFill>
                          <a:effectLst/>
                        </a:rPr>
                        <a:t>+10</a:t>
                      </a:r>
                      <a:endParaRPr lang="zh-CN" sz="16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+1</a:t>
                      </a:r>
                      <a:endParaRPr lang="zh-CN" sz="16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FF0000"/>
                          </a:solidFill>
                          <a:effectLst/>
                        </a:rPr>
                        <a:t>-0.2</a:t>
                      </a:r>
                      <a:endParaRPr lang="zh-CN" sz="16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-1</a:t>
                      </a:r>
                      <a:endParaRPr lang="zh-CN" sz="16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1841">
                <a:tc>
                  <a:txBody>
                    <a:bodyPr/>
                    <a:lstStyle/>
                    <a:p>
                      <a:pPr indent="171450" algn="just">
                        <a:spcAft>
                          <a:spcPts val="0"/>
                        </a:spcAft>
                      </a:pPr>
                      <a:r>
                        <a:rPr lang="en-US" altLang="zh-CN" sz="1600" kern="0" dirty="0" smtClean="0">
                          <a:effectLst/>
                        </a:rPr>
                        <a:t>Upper mantle</a:t>
                      </a:r>
                      <a:endParaRPr lang="zh-CN" altLang="zh-CN" sz="1600" kern="100" dirty="0">
                        <a:effectLst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0 </a:t>
                      </a:r>
                      <a:r>
                        <a:rPr lang="el-GR" sz="1600" kern="0">
                          <a:effectLst/>
                        </a:rPr>
                        <a:t>μ</a:t>
                      </a:r>
                      <a:r>
                        <a:rPr lang="en-US" sz="1600" kern="0">
                          <a:effectLst/>
                        </a:rPr>
                        <a:t>W·m</a:t>
                      </a:r>
                      <a:r>
                        <a:rPr lang="en-US" sz="1600" kern="0" baseline="30000">
                          <a:effectLst/>
                        </a:rPr>
                        <a:t>-3</a:t>
                      </a:r>
                      <a:endParaRPr lang="zh-CN" sz="16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 dirty="0" smtClean="0">
                          <a:solidFill>
                            <a:srgbClr val="FF0000"/>
                          </a:solidFill>
                          <a:effectLst/>
                        </a:rPr>
                        <a:t>0.03 </a:t>
                      </a:r>
                      <a:r>
                        <a:rPr lang="el-GR" sz="1600" kern="0" dirty="0" smtClean="0">
                          <a:solidFill>
                            <a:srgbClr val="FF0000"/>
                          </a:solidFill>
                          <a:effectLst/>
                        </a:rPr>
                        <a:t>μ</a:t>
                      </a:r>
                      <a:r>
                        <a:rPr lang="en-US" sz="1600" kern="0" dirty="0" smtClean="0">
                          <a:solidFill>
                            <a:srgbClr val="FF0000"/>
                          </a:solidFill>
                          <a:effectLst/>
                        </a:rPr>
                        <a:t>W·m</a:t>
                      </a:r>
                      <a:r>
                        <a:rPr lang="en-US" sz="1600" kern="0" baseline="30000" dirty="0" smtClean="0">
                          <a:solidFill>
                            <a:srgbClr val="FF0000"/>
                          </a:solidFill>
                          <a:effectLst/>
                        </a:rPr>
                        <a:t>-3</a:t>
                      </a:r>
                      <a:endParaRPr lang="zh-CN" sz="16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+2</a:t>
                      </a:r>
                      <a:endParaRPr lang="zh-CN" sz="16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FF0000"/>
                          </a:solidFill>
                          <a:effectLst/>
                        </a:rPr>
                        <a:t>+0.01</a:t>
                      </a:r>
                      <a:endParaRPr lang="zh-CN" sz="16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0</a:t>
                      </a:r>
                      <a:endParaRPr lang="zh-CN" sz="16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54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400" kern="0" dirty="0" smtClean="0">
                          <a:effectLst/>
                        </a:rPr>
                        <a:t>K</a:t>
                      </a:r>
                      <a:endParaRPr lang="zh-CN" sz="240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 </a:t>
                      </a:r>
                      <a:endParaRPr lang="zh-CN" sz="16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zh-CN" sz="16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 </a:t>
                      </a:r>
                      <a:endParaRPr lang="zh-CN" sz="16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zh-CN" sz="16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 </a:t>
                      </a:r>
                      <a:endParaRPr lang="zh-CN" sz="160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5304">
                <a:tc>
                  <a:txBody>
                    <a:bodyPr/>
                    <a:lstStyle/>
                    <a:p>
                      <a:pPr indent="171450" algn="just">
                        <a:spcAft>
                          <a:spcPts val="0"/>
                        </a:spcAft>
                      </a:pPr>
                      <a:r>
                        <a:rPr lang="en-US" altLang="zh-CN" sz="1600" kern="0" dirty="0" smtClean="0">
                          <a:effectLst/>
                        </a:rPr>
                        <a:t>sediments</a:t>
                      </a:r>
                      <a:endParaRPr lang="zh-CN" sz="160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2.2 W·m</a:t>
                      </a:r>
                      <a:r>
                        <a:rPr lang="en-US" sz="1600" kern="0" baseline="30000">
                          <a:effectLst/>
                        </a:rPr>
                        <a:t>-1</a:t>
                      </a:r>
                      <a:r>
                        <a:rPr lang="en-US" sz="1600" kern="0">
                          <a:effectLst/>
                        </a:rPr>
                        <a:t>K</a:t>
                      </a:r>
                      <a:r>
                        <a:rPr lang="en-US" sz="1600" kern="0" baseline="30000">
                          <a:effectLst/>
                        </a:rPr>
                        <a:t>-1</a:t>
                      </a:r>
                      <a:endParaRPr lang="zh-CN" sz="16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FF0000"/>
                          </a:solidFill>
                          <a:effectLst/>
                        </a:rPr>
                        <a:t>+10</a:t>
                      </a:r>
                      <a:endParaRPr lang="zh-CN" sz="16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+1</a:t>
                      </a:r>
                      <a:endParaRPr lang="zh-CN" sz="16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FF0000"/>
                          </a:solidFill>
                          <a:effectLst/>
                        </a:rPr>
                        <a:t>+1</a:t>
                      </a:r>
                      <a:endParaRPr lang="zh-CN" sz="16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0</a:t>
                      </a:r>
                      <a:endParaRPr lang="zh-CN" sz="160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436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   </a:t>
                      </a:r>
                      <a:r>
                        <a:rPr lang="en-US" sz="1600" kern="0" dirty="0" smtClean="0">
                          <a:effectLst/>
                        </a:rPr>
                        <a:t>Upper-Mid</a:t>
                      </a:r>
                      <a:r>
                        <a:rPr lang="en-US" sz="1600" kern="0" baseline="0" dirty="0" smtClean="0">
                          <a:effectLst/>
                        </a:rPr>
                        <a:t>  </a:t>
                      </a:r>
                      <a:r>
                        <a:rPr lang="en-US" altLang="zh-CN" sz="1600" kern="0" dirty="0" smtClean="0">
                          <a:effectLst/>
                        </a:rPr>
                        <a:t>crust</a:t>
                      </a:r>
                      <a:endParaRPr lang="zh-CN" sz="160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2.56 W·m</a:t>
                      </a:r>
                      <a:r>
                        <a:rPr lang="en-US" sz="1600" kern="0" baseline="30000">
                          <a:effectLst/>
                        </a:rPr>
                        <a:t>-1</a:t>
                      </a:r>
                      <a:r>
                        <a:rPr lang="en-US" sz="1600" kern="0">
                          <a:effectLst/>
                        </a:rPr>
                        <a:t>K</a:t>
                      </a:r>
                      <a:r>
                        <a:rPr lang="en-US" sz="1600" kern="0" baseline="30000">
                          <a:effectLst/>
                        </a:rPr>
                        <a:t>-1</a:t>
                      </a:r>
                      <a:endParaRPr lang="zh-CN" sz="16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FF0000"/>
                          </a:solidFill>
                          <a:effectLst/>
                        </a:rPr>
                        <a:t>+10</a:t>
                      </a:r>
                      <a:endParaRPr lang="zh-CN" sz="16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+3</a:t>
                      </a:r>
                      <a:endParaRPr lang="zh-CN" sz="16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FF0000"/>
                          </a:solidFill>
                          <a:effectLst/>
                        </a:rPr>
                        <a:t>+5</a:t>
                      </a:r>
                      <a:endParaRPr lang="zh-CN" sz="16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0</a:t>
                      </a:r>
                      <a:endParaRPr lang="zh-CN" sz="160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2423">
                <a:tc>
                  <a:txBody>
                    <a:bodyPr/>
                    <a:lstStyle/>
                    <a:p>
                      <a:pPr indent="171450" algn="just">
                        <a:spcAft>
                          <a:spcPts val="0"/>
                        </a:spcAft>
                      </a:pPr>
                      <a:r>
                        <a:rPr lang="en-US" altLang="zh-CN" sz="1600" kern="0" dirty="0" smtClean="0">
                          <a:effectLst/>
                        </a:rPr>
                        <a:t>Lower</a:t>
                      </a:r>
                      <a:r>
                        <a:rPr lang="en-US" altLang="zh-CN" sz="1600" kern="0" baseline="0" dirty="0" smtClean="0">
                          <a:effectLst/>
                        </a:rPr>
                        <a:t> crust</a:t>
                      </a:r>
                      <a:endParaRPr lang="zh-CN" sz="160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2.6 W·m</a:t>
                      </a:r>
                      <a:r>
                        <a:rPr lang="en-US" sz="1600" kern="0" baseline="30000">
                          <a:effectLst/>
                        </a:rPr>
                        <a:t>-1</a:t>
                      </a:r>
                      <a:r>
                        <a:rPr lang="en-US" sz="1600" kern="0">
                          <a:effectLst/>
                        </a:rPr>
                        <a:t>K</a:t>
                      </a:r>
                      <a:r>
                        <a:rPr lang="en-US" sz="1600" kern="0" baseline="30000">
                          <a:effectLst/>
                        </a:rPr>
                        <a:t>-1</a:t>
                      </a:r>
                      <a:endParaRPr lang="zh-CN" sz="16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FF0000"/>
                          </a:solidFill>
                          <a:effectLst/>
                        </a:rPr>
                        <a:t>+10</a:t>
                      </a:r>
                      <a:endParaRPr lang="zh-CN" sz="16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+2</a:t>
                      </a:r>
                      <a:endParaRPr lang="zh-CN" sz="16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FF0000"/>
                          </a:solidFill>
                          <a:effectLst/>
                        </a:rPr>
                        <a:t>+3</a:t>
                      </a:r>
                      <a:endParaRPr lang="zh-CN" sz="16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0</a:t>
                      </a:r>
                      <a:endParaRPr lang="zh-CN" sz="160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43681">
                <a:tc>
                  <a:txBody>
                    <a:bodyPr/>
                    <a:lstStyle/>
                    <a:p>
                      <a:pPr indent="171450" algn="just">
                        <a:spcAft>
                          <a:spcPts val="0"/>
                        </a:spcAft>
                      </a:pPr>
                      <a:r>
                        <a:rPr lang="en-US" altLang="zh-CN" sz="1600" kern="0" dirty="0" smtClean="0">
                          <a:effectLst/>
                        </a:rPr>
                        <a:t>Upper mantle</a:t>
                      </a:r>
                      <a:endParaRPr lang="zh-CN" sz="160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3.2 W·m</a:t>
                      </a:r>
                      <a:r>
                        <a:rPr lang="en-US" sz="1600" kern="0" baseline="30000">
                          <a:effectLst/>
                        </a:rPr>
                        <a:t>-1</a:t>
                      </a:r>
                      <a:r>
                        <a:rPr lang="en-US" sz="1600" kern="0">
                          <a:effectLst/>
                        </a:rPr>
                        <a:t>K</a:t>
                      </a:r>
                      <a:r>
                        <a:rPr lang="en-US" sz="1600" kern="0" baseline="30000">
                          <a:effectLst/>
                        </a:rPr>
                        <a:t>-1</a:t>
                      </a:r>
                      <a:endParaRPr lang="zh-CN" sz="16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FF0000"/>
                          </a:solidFill>
                          <a:effectLst/>
                        </a:rPr>
                        <a:t>+10</a:t>
                      </a:r>
                      <a:endParaRPr lang="zh-CN" sz="16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+6</a:t>
                      </a:r>
                      <a:endParaRPr lang="zh-CN" sz="160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FF0000"/>
                          </a:solidFill>
                          <a:effectLst/>
                        </a:rPr>
                        <a:t>0.01</a:t>
                      </a:r>
                      <a:endParaRPr lang="zh-CN" sz="16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0</a:t>
                      </a:r>
                      <a:endParaRPr lang="zh-CN" sz="160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39552" y="260648"/>
            <a:ext cx="58208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pPr lvl="0" indent="3175"/>
            <a:r>
              <a:rPr lang="en-US" altLang="zh-CN" sz="2400" dirty="0"/>
              <a:t>Uncertainty </a:t>
            </a:r>
            <a:r>
              <a:rPr lang="en-US" altLang="zh-CN" sz="2400" dirty="0" smtClean="0"/>
              <a:t>analysis of thermal modeling </a:t>
            </a:r>
            <a:endParaRPr kumimoji="0" lang="zh-CN" alt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035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908720"/>
            <a:ext cx="806489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   Determining crustal temperature: </a:t>
            </a:r>
          </a:p>
          <a:p>
            <a:r>
              <a:rPr lang="en-US" altLang="zh-CN" sz="2800" dirty="0" smtClean="0"/>
              <a:t>   What needs to be done?</a:t>
            </a:r>
          </a:p>
          <a:p>
            <a:endParaRPr lang="en-US" altLang="zh-CN" dirty="0"/>
          </a:p>
          <a:p>
            <a:r>
              <a:rPr lang="en-US" altLang="zh-CN" sz="2800" dirty="0" smtClean="0"/>
              <a:t>              </a:t>
            </a:r>
            <a:r>
              <a:rPr lang="en-US" altLang="zh-CN" sz="2800" dirty="0" smtClean="0">
                <a:solidFill>
                  <a:srgbClr val="FF0000"/>
                </a:solidFill>
              </a:rPr>
              <a:t>a. Equation</a:t>
            </a:r>
          </a:p>
          <a:p>
            <a:pPr marL="342900" indent="-342900">
              <a:buAutoNum type="arabicPeriod"/>
            </a:pPr>
            <a:endParaRPr lang="en-US" altLang="zh-CN" sz="2800" dirty="0"/>
          </a:p>
          <a:p>
            <a:r>
              <a:rPr lang="en-US" altLang="zh-CN" sz="2800" dirty="0" smtClean="0"/>
              <a:t>              b. Heat flow</a:t>
            </a:r>
          </a:p>
          <a:p>
            <a:pPr marL="342900" indent="-342900">
              <a:buAutoNum type="arabicPeriod"/>
            </a:pPr>
            <a:endParaRPr lang="en-US" altLang="zh-CN" sz="2800" dirty="0" smtClean="0"/>
          </a:p>
          <a:p>
            <a:r>
              <a:rPr lang="en-US" altLang="zh-CN" sz="2800" dirty="0" smtClean="0"/>
              <a:t>              c. Radiogenic heat production</a:t>
            </a:r>
            <a:endParaRPr lang="en-US" altLang="zh-CN" sz="2800" dirty="0"/>
          </a:p>
          <a:p>
            <a:pPr marL="342900" indent="-342900">
              <a:buAutoNum type="arabicPeriod"/>
            </a:pPr>
            <a:endParaRPr lang="en-US" altLang="zh-CN" sz="2800" dirty="0" smtClean="0"/>
          </a:p>
          <a:p>
            <a:r>
              <a:rPr lang="en-US" altLang="zh-CN" sz="2800" dirty="0" smtClean="0"/>
              <a:t>              d. Thermal conductivities of rocks</a:t>
            </a:r>
          </a:p>
          <a:p>
            <a:pPr marL="342900" indent="-342900">
              <a:buAutoNum type="arabicPeriod"/>
            </a:pPr>
            <a:endParaRPr lang="en-US" altLang="zh-CN" sz="2800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5" name="右箭头 4"/>
          <p:cNvSpPr/>
          <p:nvPr/>
        </p:nvSpPr>
        <p:spPr>
          <a:xfrm>
            <a:off x="755576" y="2060848"/>
            <a:ext cx="489204" cy="46760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5853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86848" y="980728"/>
            <a:ext cx="82801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/>
              <a:t>1. Importance of crustal thermal structure for Geo-neutrinos</a:t>
            </a:r>
          </a:p>
          <a:p>
            <a:pPr marL="271463" indent="-271463"/>
            <a:r>
              <a:rPr lang="en-US" altLang="zh-CN" sz="2000" dirty="0" smtClean="0"/>
              <a:t>2. Significance of Geo-neutrinos for secular </a:t>
            </a:r>
            <a:r>
              <a:rPr lang="en-US" altLang="zh-CN" sz="2000" dirty="0"/>
              <a:t>cooling and thermal structure of </a:t>
            </a:r>
            <a:r>
              <a:rPr lang="en-US" altLang="zh-CN" sz="2000" dirty="0" smtClean="0"/>
              <a:t>  earth: Provided that the crustal contribution to the </a:t>
            </a:r>
            <a:r>
              <a:rPr lang="en-US" altLang="zh-CN" sz="2000" dirty="0" err="1" smtClean="0"/>
              <a:t>geoneutrino</a:t>
            </a:r>
            <a:r>
              <a:rPr lang="en-US" altLang="zh-CN" sz="2000" dirty="0" smtClean="0"/>
              <a:t> flux can be very precisely calculated, it will be possible to put robust constraints on mantel radioactivity and its contribution to the Earth’s </a:t>
            </a:r>
            <a:r>
              <a:rPr lang="en-US" altLang="zh-CN" sz="2000" dirty="0"/>
              <a:t>energy </a:t>
            </a:r>
            <a:r>
              <a:rPr lang="en-US" altLang="zh-CN" sz="2000" dirty="0" smtClean="0"/>
              <a:t>budget (</a:t>
            </a:r>
            <a:r>
              <a:rPr lang="en-US" altLang="zh-CN" sz="2000" dirty="0" err="1" smtClean="0"/>
              <a:t>Mareschal</a:t>
            </a:r>
            <a:r>
              <a:rPr lang="en-US" altLang="zh-CN" sz="2000" dirty="0" smtClean="0"/>
              <a:t> </a:t>
            </a:r>
            <a:r>
              <a:rPr lang="en-US" altLang="zh-CN" sz="2000" dirty="0"/>
              <a:t>et al., </a:t>
            </a:r>
            <a:r>
              <a:rPr lang="en-US" altLang="zh-CN" sz="2000" dirty="0" smtClean="0"/>
              <a:t>2012).</a:t>
            </a:r>
            <a:endParaRPr lang="zh-CN" altLang="en-US" sz="2000" dirty="0"/>
          </a:p>
        </p:txBody>
      </p:sp>
      <p:sp>
        <p:nvSpPr>
          <p:cNvPr id="6" name="矩形 5"/>
          <p:cNvSpPr/>
          <p:nvPr/>
        </p:nvSpPr>
        <p:spPr>
          <a:xfrm>
            <a:off x="396304" y="247581"/>
            <a:ext cx="34873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effectLst/>
              </a:rPr>
              <a:t>Concluding remarks</a:t>
            </a:r>
            <a:endParaRPr lang="zh-CN" altLang="en-US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365" y="2774074"/>
            <a:ext cx="3593246" cy="3416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87149" y="6309499"/>
            <a:ext cx="2417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(</a:t>
            </a:r>
            <a:r>
              <a:rPr lang="en-US" altLang="zh-CN" dirty="0" err="1" smtClean="0"/>
              <a:t>Mareschal</a:t>
            </a:r>
            <a:r>
              <a:rPr lang="en-US" altLang="zh-CN" dirty="0" smtClean="0"/>
              <a:t> et al., 2012)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2580609" y="3141802"/>
            <a:ext cx="107328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15%</a:t>
            </a:r>
            <a:endParaRPr lang="zh-CN" alt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2192526" y="4869075"/>
            <a:ext cx="99683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28%</a:t>
            </a:r>
            <a:endParaRPr lang="zh-CN" alt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558826" y="3726577"/>
            <a:ext cx="100529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37%</a:t>
            </a:r>
            <a:endParaRPr lang="zh-CN" alt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355976" y="6017111"/>
            <a:ext cx="100821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20%</a:t>
            </a:r>
            <a:endParaRPr lang="zh-CN" alt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68164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797027" y="2967335"/>
            <a:ext cx="35499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Thank you !</a:t>
            </a:r>
            <a:endParaRPr lang="zh-CN" alt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1718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1999589"/>
              </p:ext>
            </p:extLst>
          </p:nvPr>
        </p:nvGraphicFramePr>
        <p:xfrm>
          <a:off x="1547664" y="980728"/>
          <a:ext cx="4947181" cy="709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4" name="公式" r:id="rId3" imgW="2692400" imgH="406400" progId="Equation.3">
                  <p:embed/>
                </p:oleObj>
              </mc:Choice>
              <mc:Fallback>
                <p:oleObj name="公式" r:id="rId3" imgW="2692400" imgH="4064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980728"/>
                        <a:ext cx="4947181" cy="7092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9552" y="287070"/>
            <a:ext cx="8075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Temperature field of Earth </a:t>
            </a:r>
            <a:r>
              <a:rPr lang="en-US" altLang="zh-CN" sz="2800" dirty="0" smtClean="0"/>
              <a:t>and</a:t>
            </a:r>
            <a:r>
              <a:rPr lang="en-US" altLang="zh-CN" sz="2400" dirty="0" smtClean="0"/>
              <a:t> transient heat transfer equation</a:t>
            </a:r>
            <a:endParaRPr lang="zh-CN" altLang="en-US" sz="240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148" y="1698380"/>
            <a:ext cx="6531962" cy="4898972"/>
          </a:xfrm>
          <a:prstGeom prst="rect">
            <a:avLst/>
          </a:prstGeom>
        </p:spPr>
      </p:pic>
      <p:pic>
        <p:nvPicPr>
          <p:cNvPr id="5128" name="Picture 8" descr="http://gs.sysu.edu.cn/geoscience2008/expand_res/chapter02/images/tempreture%20of%20the%20earth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85516"/>
            <a:ext cx="1896145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346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zhongxue.k618.cn/kxsk/hjkxg/twq/201301/W02013011132529624078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85"/>
          <a:stretch/>
        </p:blipFill>
        <p:spPr bwMode="auto">
          <a:xfrm>
            <a:off x="146090" y="167840"/>
            <a:ext cx="4762500" cy="347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244" y="4195688"/>
            <a:ext cx="4196258" cy="235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525" y="1650440"/>
            <a:ext cx="4103602" cy="254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55051" y="548679"/>
            <a:ext cx="3592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Effects of water circulation on temperature field</a:t>
            </a:r>
            <a:endParaRPr lang="zh-CN" alt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4456600"/>
            <a:ext cx="4355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Low-Medium temperature </a:t>
            </a:r>
            <a:r>
              <a:rPr lang="en-US" altLang="zh-CN" sz="2000" dirty="0"/>
              <a:t>g</a:t>
            </a:r>
            <a:r>
              <a:rPr lang="en-US" altLang="zh-CN" sz="2000" dirty="0" smtClean="0"/>
              <a:t>eothermal resources are widespread in the Southeast China </a:t>
            </a:r>
            <a:endParaRPr lang="zh-CN" alt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22435" y="5733256"/>
            <a:ext cx="319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Faults, detailed crustal structure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4084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F:\科研\华北\拉张模型\模拟\文章图件\博士论文\热结构模拟方法示意图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2276" y="2984252"/>
            <a:ext cx="6101862" cy="316835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0705731"/>
              </p:ext>
            </p:extLst>
          </p:nvPr>
        </p:nvGraphicFramePr>
        <p:xfrm>
          <a:off x="2995104" y="2060848"/>
          <a:ext cx="2872499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" name="公式" r:id="rId4" imgW="1130040" imgH="228600" progId="Equation.3">
                  <p:embed/>
                </p:oleObj>
              </mc:Choice>
              <mc:Fallback>
                <p:oleObj name="公式" r:id="rId4" imgW="1130040" imgH="228600" progId="Equation.3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5104" y="2060848"/>
                        <a:ext cx="2872499" cy="5040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804248" y="980728"/>
            <a:ext cx="2123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Boundary conditions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131836"/>
            <a:ext cx="2481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From transient to steady</a:t>
            </a:r>
            <a:endParaRPr lang="zh-CN" altLang="en-US" dirty="0"/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78583"/>
              </p:ext>
            </p:extLst>
          </p:nvPr>
        </p:nvGraphicFramePr>
        <p:xfrm>
          <a:off x="1493852" y="623931"/>
          <a:ext cx="4946650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" name="公式" r:id="rId6" imgW="2692400" imgH="406400" progId="Equation.3">
                  <p:embed/>
                </p:oleObj>
              </mc:Choice>
              <mc:Fallback>
                <p:oleObj name="公式" r:id="rId6" imgW="2692400" imgH="406400" progId="Equation.3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3852" y="623931"/>
                        <a:ext cx="4946650" cy="70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下箭头 2"/>
          <p:cNvSpPr/>
          <p:nvPr/>
        </p:nvSpPr>
        <p:spPr>
          <a:xfrm>
            <a:off x="3855290" y="1350060"/>
            <a:ext cx="576064" cy="59813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535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908720"/>
            <a:ext cx="806489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   Determining crustal temperature: </a:t>
            </a:r>
          </a:p>
          <a:p>
            <a:r>
              <a:rPr lang="en-US" altLang="zh-CN" sz="2800" dirty="0" smtClean="0"/>
              <a:t>   What needs to be done?</a:t>
            </a:r>
          </a:p>
          <a:p>
            <a:endParaRPr lang="en-US" altLang="zh-CN" dirty="0"/>
          </a:p>
          <a:p>
            <a:r>
              <a:rPr lang="en-US" altLang="zh-CN" sz="2800" dirty="0" smtClean="0"/>
              <a:t>              </a:t>
            </a:r>
            <a:r>
              <a:rPr lang="en-US" altLang="zh-CN" sz="2800" dirty="0" smtClean="0">
                <a:solidFill>
                  <a:srgbClr val="0000CC"/>
                </a:solidFill>
              </a:rPr>
              <a:t>a. Equation</a:t>
            </a:r>
          </a:p>
          <a:p>
            <a:pPr marL="342900" indent="-342900">
              <a:buAutoNum type="arabicPeriod"/>
            </a:pPr>
            <a:endParaRPr lang="en-US" altLang="zh-CN" sz="2800" dirty="0"/>
          </a:p>
          <a:p>
            <a:r>
              <a:rPr lang="en-US" altLang="zh-CN" sz="2800" dirty="0" smtClean="0"/>
              <a:t>              </a:t>
            </a:r>
            <a:r>
              <a:rPr lang="en-US" altLang="zh-CN" sz="2800" dirty="0" smtClean="0">
                <a:solidFill>
                  <a:srgbClr val="FF0000"/>
                </a:solidFill>
              </a:rPr>
              <a:t>b. Heat flow</a:t>
            </a:r>
          </a:p>
          <a:p>
            <a:pPr marL="342900" indent="-342900">
              <a:buAutoNum type="arabicPeriod"/>
            </a:pPr>
            <a:endParaRPr lang="en-US" altLang="zh-CN" sz="2800" dirty="0" smtClean="0"/>
          </a:p>
          <a:p>
            <a:r>
              <a:rPr lang="en-US" altLang="zh-CN" sz="2800" dirty="0" smtClean="0"/>
              <a:t>              c. Radiogenic heat production</a:t>
            </a:r>
            <a:endParaRPr lang="en-US" altLang="zh-CN" sz="2800" dirty="0"/>
          </a:p>
          <a:p>
            <a:pPr marL="342900" indent="-342900">
              <a:buAutoNum type="arabicPeriod"/>
            </a:pPr>
            <a:endParaRPr lang="en-US" altLang="zh-CN" sz="2800" dirty="0" smtClean="0"/>
          </a:p>
          <a:p>
            <a:r>
              <a:rPr lang="en-US" altLang="zh-CN" sz="2800" dirty="0" smtClean="0"/>
              <a:t>              d. Thermal conductivities of rocks</a:t>
            </a:r>
          </a:p>
          <a:p>
            <a:pPr marL="342900" indent="-342900">
              <a:buAutoNum type="arabicPeriod"/>
            </a:pPr>
            <a:endParaRPr lang="en-US" altLang="zh-CN" sz="2800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3" name="右箭头 2"/>
          <p:cNvSpPr/>
          <p:nvPr/>
        </p:nvSpPr>
        <p:spPr>
          <a:xfrm>
            <a:off x="853485" y="2982087"/>
            <a:ext cx="489204" cy="46760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763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3" descr="新版热流图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576" y="332656"/>
            <a:ext cx="7990408" cy="6317453"/>
          </a:xfrm>
          <a:noFill/>
        </p:spPr>
      </p:pic>
    </p:spTree>
    <p:extLst>
      <p:ext uri="{BB962C8B-B14F-4D97-AF65-F5344CB8AC3E}">
        <p14:creationId xmlns:p14="http://schemas.microsoft.com/office/powerpoint/2010/main" val="359444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6" y="161121"/>
            <a:ext cx="9144000" cy="64651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5661248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(921)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445977" y="6377500"/>
            <a:ext cx="295703" cy="2487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956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F:\科研\华北\拉张模型\模拟\文章图件\博士论文\拉张模型剖面拟合\黄骅岩石圈、地壳厚度、热流的拟合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4070"/>
          <a:stretch/>
        </p:blipFill>
        <p:spPr bwMode="auto">
          <a:xfrm>
            <a:off x="1343373" y="764704"/>
            <a:ext cx="6021866" cy="1512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3" descr="F:\科研\华北\拉张模型\模拟\文章图件\博士论文\拉张模型剖面拟合\廊固热流、莫霍面拟合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7401"/>
          <a:stretch/>
        </p:blipFill>
        <p:spPr bwMode="auto">
          <a:xfrm>
            <a:off x="1343373" y="2564904"/>
            <a:ext cx="6021866" cy="136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 descr="F:\科研\华北\拉张模型\模拟\文章图件\博士论文\热结构模拟方法示意图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6995" y="4369130"/>
            <a:ext cx="7056784" cy="2304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44279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2498</TotalTime>
  <Words>639</Words>
  <Application>Microsoft Office PowerPoint</Application>
  <PresentationFormat>全屏显示(4:3)</PresentationFormat>
  <Paragraphs>185</Paragraphs>
  <Slides>21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3" baseType="lpstr">
      <vt:lpstr>Office 主题​​</vt:lpstr>
      <vt:lpstr>公式</vt:lpstr>
      <vt:lpstr>Temperature in the Crust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Vertical distribution of A in the crust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relation between temperature with the depth in the Crust</dc:title>
  <dc:creator>userx</dc:creator>
  <cp:lastModifiedBy>userx</cp:lastModifiedBy>
  <cp:revision>79</cp:revision>
  <dcterms:created xsi:type="dcterms:W3CDTF">2016-05-10T02:59:19Z</dcterms:created>
  <dcterms:modified xsi:type="dcterms:W3CDTF">2016-05-17T03:11:53Z</dcterms:modified>
</cp:coreProperties>
</file>