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  <p:sldId id="261" r:id="rId3"/>
    <p:sldId id="275" r:id="rId4"/>
    <p:sldId id="290" r:id="rId5"/>
    <p:sldId id="292" r:id="rId6"/>
    <p:sldId id="307" r:id="rId7"/>
    <p:sldId id="303" r:id="rId8"/>
    <p:sldId id="294" r:id="rId9"/>
    <p:sldId id="293" r:id="rId10"/>
    <p:sldId id="317" r:id="rId11"/>
    <p:sldId id="310" r:id="rId12"/>
    <p:sldId id="313" r:id="rId13"/>
    <p:sldId id="314" r:id="rId14"/>
    <p:sldId id="316" r:id="rId15"/>
    <p:sldId id="315" r:id="rId16"/>
    <p:sldId id="298" r:id="rId17"/>
    <p:sldId id="318" r:id="rId18"/>
    <p:sldId id="319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66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2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Lattice </a:t>
            </a:r>
            <a:r>
              <a:rPr lang="en-US" altLang="zh-CN" b="1" dirty="0">
                <a:solidFill>
                  <a:srgbClr val="0070C0"/>
                </a:solidFill>
              </a:rPr>
              <a:t>design for CEPC PDR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Yiwei</a:t>
            </a:r>
            <a:r>
              <a:rPr lang="en-US" altLang="zh-CN" dirty="0" smtClean="0"/>
              <a:t> Wang, Feng Su, </a:t>
            </a:r>
            <a:r>
              <a:rPr lang="en-US" altLang="zh-CN" dirty="0" err="1" smtClean="0"/>
              <a:t>Jie</a:t>
            </a:r>
            <a:r>
              <a:rPr lang="en-US" altLang="zh-CN" dirty="0" smtClean="0"/>
              <a:t> Gao</a:t>
            </a:r>
          </a:p>
          <a:p>
            <a:endParaRPr lang="en-US" altLang="zh-CN" dirty="0" smtClean="0"/>
          </a:p>
          <a:p>
            <a:r>
              <a:rPr lang="en-US" altLang="zh-CN" sz="2400" dirty="0" smtClean="0"/>
              <a:t>27</a:t>
            </a:r>
            <a:r>
              <a:rPr lang="en-US" altLang="zh-CN" sz="2400" baseline="30000" dirty="0" smtClean="0"/>
              <a:t>th</a:t>
            </a:r>
            <a:r>
              <a:rPr lang="en-US" altLang="zh-CN" sz="2400" dirty="0" smtClean="0"/>
              <a:t> May 2016, CEPC AP meeting</a:t>
            </a:r>
            <a:endParaRPr lang="zh-CN" altLang="en-US" sz="2400" dirty="0"/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1224383" cy="1148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19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922114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solidFill>
                  <a:srgbClr val="0070C0"/>
                </a:solidFill>
              </a:rPr>
              <a:t>P</a:t>
            </a:r>
            <a:r>
              <a:rPr lang="en-US" altLang="zh-CN" sz="3600" b="1" dirty="0" smtClean="0">
                <a:solidFill>
                  <a:srgbClr val="0070C0"/>
                </a:solidFill>
              </a:rPr>
              <a:t>hase </a:t>
            </a:r>
            <a:r>
              <a:rPr lang="en-US" altLang="zh-CN" sz="3600" b="1" dirty="0">
                <a:solidFill>
                  <a:srgbClr val="0070C0"/>
                </a:solidFill>
              </a:rPr>
              <a:t>advance between sections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63" y="1233461"/>
            <a:ext cx="3666779" cy="1835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327732" y="836712"/>
            <a:ext cx="2325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90/90 non-interleaved</a:t>
            </a:r>
            <a:endParaRPr lang="zh-CN" altLang="en-US" b="1" dirty="0"/>
          </a:p>
        </p:txBody>
      </p:sp>
      <p:sp>
        <p:nvSpPr>
          <p:cNvPr id="7" name="矩形 6"/>
          <p:cNvSpPr/>
          <p:nvPr/>
        </p:nvSpPr>
        <p:spPr>
          <a:xfrm>
            <a:off x="251520" y="1196752"/>
            <a:ext cx="41764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 smtClean="0"/>
              <a:t>SF1     </a:t>
            </a:r>
            <a:r>
              <a:rPr lang="en-US" altLang="zh-CN" sz="1200" dirty="0"/>
              <a:t>=(L =.39999999999999997  K2 =.9680546863280827 )       </a:t>
            </a:r>
            <a:endParaRPr lang="en-US" altLang="zh-CN" sz="1200" dirty="0" smtClean="0"/>
          </a:p>
          <a:p>
            <a:r>
              <a:rPr lang="en-US" altLang="zh-CN" sz="1200" dirty="0" smtClean="0"/>
              <a:t>SD1     </a:t>
            </a:r>
            <a:r>
              <a:rPr lang="en-US" altLang="zh-CN" sz="1200" dirty="0"/>
              <a:t>=(L =.39999999999999997  K2 =-1.8843252788821787 )</a:t>
            </a:r>
            <a:endParaRPr lang="zh-CN" alt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115616" y="620688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ARC_3</a:t>
            </a:r>
            <a:endParaRPr lang="zh-CN" altLang="en-US" sz="1400" dirty="0"/>
          </a:p>
        </p:txBody>
      </p:sp>
      <p:sp>
        <p:nvSpPr>
          <p:cNvPr id="13" name="矩形 12"/>
          <p:cNvSpPr/>
          <p:nvPr/>
        </p:nvSpPr>
        <p:spPr>
          <a:xfrm>
            <a:off x="4504195" y="908720"/>
            <a:ext cx="2325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90/90 non-interleaved</a:t>
            </a:r>
            <a:endParaRPr lang="zh-CN" alt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380830" y="692696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ARC_4</a:t>
            </a:r>
            <a:endParaRPr lang="zh-CN" altLang="en-US" sz="1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833" y="1340768"/>
            <a:ext cx="3465567" cy="1746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080679"/>
            <a:ext cx="4032448" cy="1660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115519"/>
            <a:ext cx="3816424" cy="1565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组合 18"/>
          <p:cNvGrpSpPr/>
          <p:nvPr/>
        </p:nvGrpSpPr>
        <p:grpSpPr>
          <a:xfrm>
            <a:off x="4572000" y="3456005"/>
            <a:ext cx="2160562" cy="1396966"/>
            <a:chOff x="4644008" y="4990097"/>
            <a:chExt cx="2747582" cy="1679263"/>
          </a:xfrm>
        </p:grpSpPr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4008" y="4990097"/>
              <a:ext cx="2747582" cy="1679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TextBox 16"/>
            <p:cNvSpPr txBox="1"/>
            <p:nvPr/>
          </p:nvSpPr>
          <p:spPr>
            <a:xfrm>
              <a:off x="5968542" y="5050344"/>
              <a:ext cx="122413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b="1" dirty="0" smtClean="0"/>
                <a:t>w/o sync. motion</a:t>
              </a:r>
              <a:endParaRPr lang="zh-CN" altLang="en-US" sz="1100" b="1" dirty="0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39700" y="3429000"/>
            <a:ext cx="2228044" cy="1368152"/>
            <a:chOff x="327732" y="5013176"/>
            <a:chExt cx="2666826" cy="1605971"/>
          </a:xfrm>
        </p:grpSpPr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732" y="5013176"/>
              <a:ext cx="2666826" cy="16059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TextBox 25"/>
            <p:cNvSpPr txBox="1"/>
            <p:nvPr/>
          </p:nvSpPr>
          <p:spPr>
            <a:xfrm>
              <a:off x="1691680" y="5039598"/>
              <a:ext cx="122413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b="1" dirty="0" smtClean="0"/>
                <a:t>w/o sync. motion</a:t>
              </a:r>
              <a:endParaRPr lang="zh-CN" altLang="en-US" sz="1100" b="1" dirty="0"/>
            </a:p>
          </p:txBody>
        </p:sp>
      </p:grpSp>
      <p:sp>
        <p:nvSpPr>
          <p:cNvPr id="20" name="矩形 19"/>
          <p:cNvSpPr/>
          <p:nvPr/>
        </p:nvSpPr>
        <p:spPr>
          <a:xfrm>
            <a:off x="4499992" y="1236966"/>
            <a:ext cx="4104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 smtClean="0"/>
              <a:t>SF1     </a:t>
            </a:r>
            <a:r>
              <a:rPr lang="en-US" altLang="zh-CN" sz="1200" dirty="0"/>
              <a:t>=(L =.39999999999999997  K2 =.9680546863397813 )</a:t>
            </a:r>
            <a:endParaRPr lang="zh-CN" altLang="en-US" sz="1200" dirty="0"/>
          </a:p>
          <a:p>
            <a:r>
              <a:rPr lang="nn-NO" altLang="zh-CN" sz="1200" dirty="0" smtClean="0"/>
              <a:t>SD1     </a:t>
            </a:r>
            <a:r>
              <a:rPr lang="nn-NO" altLang="zh-CN" sz="1200" dirty="0"/>
              <a:t>=(L =.39999999999999997  K2 =-1.8843252788338383 )</a:t>
            </a:r>
            <a:endParaRPr lang="zh-CN" altLang="en-US" sz="1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491326"/>
            <a:ext cx="2267744" cy="1377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1131" y="3448188"/>
            <a:ext cx="2208861" cy="1348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412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000" b="1" dirty="0" smtClean="0">
                <a:solidFill>
                  <a:srgbClr val="0070C0"/>
                </a:solidFill>
              </a:rPr>
              <a:t>PDR</a:t>
            </a:r>
            <a:endParaRPr lang="zh-CN" altLang="en-US" sz="4000" b="1" dirty="0">
              <a:solidFill>
                <a:srgbClr val="0070C0"/>
              </a:solidFill>
            </a:endParaRPr>
          </a:p>
        </p:txBody>
      </p:sp>
      <p:pic>
        <p:nvPicPr>
          <p:cNvPr id="3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980728"/>
            <a:ext cx="7677150" cy="3805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75" y="4869160"/>
            <a:ext cx="7829673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0" y="652534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OGX [m]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496" y="544522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OGY [m]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23007" y="332656"/>
            <a:ext cx="30414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Adjust phase advance  to be integer for 2*PDR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88261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000" b="1" dirty="0" smtClean="0">
                <a:solidFill>
                  <a:srgbClr val="0070C0"/>
                </a:solidFill>
              </a:rPr>
              <a:t>Geometry of ARC+PDR</a:t>
            </a:r>
            <a:endParaRPr lang="zh-CN" altLang="en-US" sz="4000" b="1" dirty="0">
              <a:solidFill>
                <a:srgbClr val="0070C0"/>
              </a:solidFill>
            </a:endParaRPr>
          </a:p>
        </p:txBody>
      </p:sp>
      <p:pic>
        <p:nvPicPr>
          <p:cNvPr id="3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89" y="1209674"/>
            <a:ext cx="8342883" cy="481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46609"/>
            <a:ext cx="6486525" cy="504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052736"/>
            <a:ext cx="2448272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直接箭头连接符 6"/>
          <p:cNvCxnSpPr/>
          <p:nvPr/>
        </p:nvCxnSpPr>
        <p:spPr>
          <a:xfrm flipH="1">
            <a:off x="6156176" y="3432064"/>
            <a:ext cx="122413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729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000" b="1" dirty="0" smtClean="0">
                <a:solidFill>
                  <a:srgbClr val="0070C0"/>
                </a:solidFill>
              </a:rPr>
              <a:t>Para of ARC+PDR</a:t>
            </a:r>
            <a:endParaRPr lang="zh-CN" altLang="en-US" sz="4000" b="1" dirty="0">
              <a:solidFill>
                <a:srgbClr val="0070C0"/>
              </a:solidFill>
            </a:endParaRPr>
          </a:p>
        </p:txBody>
      </p:sp>
      <p:pic>
        <p:nvPicPr>
          <p:cNvPr id="3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6825"/>
            <a:ext cx="8514048" cy="475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矩形 8"/>
          <p:cNvSpPr/>
          <p:nvPr/>
        </p:nvSpPr>
        <p:spPr>
          <a:xfrm>
            <a:off x="179512" y="4941168"/>
            <a:ext cx="4176464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1619672" y="6021287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</a:rPr>
              <a:t>Emittance growth is too much!</a:t>
            </a:r>
          </a:p>
          <a:p>
            <a:r>
              <a:rPr lang="en-US" altLang="zh-CN" sz="2400" b="1" dirty="0" smtClean="0">
                <a:solidFill>
                  <a:srgbClr val="FF0000"/>
                </a:solidFill>
              </a:rPr>
              <a:t>The bending region should be optimized.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7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Chromaticity correction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724128" y="1268760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w/o </a:t>
            </a:r>
            <a:r>
              <a:rPr lang="en-US" altLang="zh-CN" sz="2400" dirty="0" err="1" smtClean="0">
                <a:solidFill>
                  <a:srgbClr val="FF0000"/>
                </a:solidFill>
              </a:rPr>
              <a:t>sextupoles</a:t>
            </a:r>
            <a:r>
              <a:rPr lang="en-US" altLang="zh-CN" sz="2400" dirty="0" smtClean="0">
                <a:solidFill>
                  <a:srgbClr val="FF0000"/>
                </a:solidFill>
              </a:rPr>
              <a:t> in PDR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4468069" y="2634018"/>
            <a:ext cx="4186808" cy="2583160"/>
            <a:chOff x="179512" y="1915091"/>
            <a:chExt cx="5198309" cy="3149526"/>
          </a:xfrm>
        </p:grpSpPr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2" y="1915091"/>
              <a:ext cx="5198309" cy="31495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矩形 3"/>
            <p:cNvSpPr/>
            <p:nvPr/>
          </p:nvSpPr>
          <p:spPr>
            <a:xfrm>
              <a:off x="2384960" y="2032778"/>
              <a:ext cx="1851276" cy="369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dirty="0"/>
                <a:t>w/o sync. motion</a:t>
              </a:r>
              <a:endParaRPr lang="zh-CN" altLang="en-US" b="1" dirty="0"/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0" y="2634018"/>
            <a:ext cx="4114800" cy="2579819"/>
            <a:chOff x="4644008" y="4990097"/>
            <a:chExt cx="2747582" cy="1679263"/>
          </a:xfrm>
        </p:grpSpPr>
        <p:pic>
          <p:nvPicPr>
            <p:cNvPr id="9" name="Picture 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4008" y="4990097"/>
              <a:ext cx="2747582" cy="1679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16"/>
            <p:cNvSpPr txBox="1"/>
            <p:nvPr/>
          </p:nvSpPr>
          <p:spPr>
            <a:xfrm>
              <a:off x="5968542" y="5050344"/>
              <a:ext cx="122413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b="1" dirty="0" smtClean="0"/>
                <a:t>w/o sync. motion</a:t>
              </a:r>
              <a:endParaRPr lang="zh-CN" altLang="en-US" sz="11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12488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First result of DA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724128" y="1268760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Sign of the </a:t>
            </a:r>
            <a:r>
              <a:rPr lang="en-US" altLang="zh-CN" dirty="0" err="1"/>
              <a:t>s</a:t>
            </a:r>
            <a:r>
              <a:rPr lang="en-US" altLang="zh-CN" dirty="0" err="1" smtClean="0"/>
              <a:t>extupole</a:t>
            </a:r>
            <a:r>
              <a:rPr lang="en-US" altLang="zh-CN" dirty="0" smtClean="0"/>
              <a:t> in PDRL and PDRR should be </a:t>
            </a:r>
            <a:r>
              <a:rPr lang="en-US" altLang="zh-CN" dirty="0" err="1" smtClean="0"/>
              <a:t>oppisite</a:t>
            </a:r>
            <a:r>
              <a:rPr lang="en-US" altLang="zh-CN" dirty="0" smtClean="0"/>
              <a:t>.</a:t>
            </a:r>
            <a:endParaRPr lang="zh-CN" altLang="en-US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797152"/>
            <a:ext cx="4027934" cy="181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25144"/>
            <a:ext cx="4104456" cy="1852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4235" y="1998887"/>
            <a:ext cx="4694269" cy="2366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114583"/>
            <a:ext cx="4464496" cy="2250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124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000" dirty="0"/>
              <a:t>An ARC lattice designed for the CEPC PDR</a:t>
            </a:r>
          </a:p>
          <a:p>
            <a:pPr lvl="1"/>
            <a:r>
              <a:rPr lang="en-US" altLang="zh-CN" sz="2000" dirty="0">
                <a:sym typeface="Symbol"/>
              </a:rPr>
              <a:t>FODO cell, </a:t>
            </a:r>
            <a:r>
              <a:rPr lang="en-US" altLang="zh-CN" sz="2000" dirty="0"/>
              <a:t>90</a:t>
            </a:r>
            <a:r>
              <a:rPr lang="en-US" altLang="zh-CN" sz="2000" dirty="0">
                <a:sym typeface="Symbol"/>
              </a:rPr>
              <a:t>  </a:t>
            </a:r>
            <a:r>
              <a:rPr lang="en-US" altLang="zh-CN" sz="2000" dirty="0"/>
              <a:t>/90</a:t>
            </a:r>
            <a:r>
              <a:rPr lang="en-US" altLang="zh-CN" sz="2000" dirty="0">
                <a:sym typeface="Symbol"/>
              </a:rPr>
              <a:t> , non-interleaved </a:t>
            </a:r>
            <a:r>
              <a:rPr lang="en-US" altLang="zh-CN" sz="2000" dirty="0" err="1">
                <a:sym typeface="Symbol"/>
              </a:rPr>
              <a:t>sextupole</a:t>
            </a:r>
            <a:r>
              <a:rPr lang="en-US" altLang="zh-CN" sz="2000" dirty="0">
                <a:sym typeface="Symbol"/>
              </a:rPr>
              <a:t> scheme</a:t>
            </a:r>
          </a:p>
          <a:p>
            <a:pPr lvl="1"/>
            <a:r>
              <a:rPr lang="en-US" altLang="zh-CN" sz="2000" dirty="0">
                <a:sym typeface="Symbol"/>
              </a:rPr>
              <a:t>Most of the lattice parameters are consistent with the design goal</a:t>
            </a:r>
          </a:p>
          <a:p>
            <a:r>
              <a:rPr lang="en-US" altLang="zh-CN" sz="2000" dirty="0">
                <a:sym typeface="Symbol"/>
              </a:rPr>
              <a:t>The dynamic aperture is optimized directly.</a:t>
            </a:r>
          </a:p>
          <a:p>
            <a:pPr lvl="1"/>
            <a:r>
              <a:rPr lang="en-US" altLang="zh-CN" sz="2000" dirty="0">
                <a:sym typeface="Symbol"/>
              </a:rPr>
              <a:t>2 families: (5555) for </a:t>
            </a:r>
            <a:r>
              <a:rPr lang="en-US" altLang="zh-CN" sz="2000" dirty="0" err="1">
                <a:sym typeface="Symbol"/>
              </a:rPr>
              <a:t>dp</a:t>
            </a:r>
            <a:r>
              <a:rPr lang="en-US" altLang="zh-CN" sz="2000" dirty="0">
                <a:sym typeface="Symbol"/>
              </a:rPr>
              <a:t>/p=0,  (15 10) for </a:t>
            </a:r>
            <a:r>
              <a:rPr lang="en-US" altLang="zh-CN" sz="2000" dirty="0" err="1">
                <a:sym typeface="Symbol"/>
              </a:rPr>
              <a:t>dp</a:t>
            </a:r>
            <a:r>
              <a:rPr lang="en-US" altLang="zh-CN" sz="2000" dirty="0">
                <a:sym typeface="Symbol"/>
              </a:rPr>
              <a:t>/p=2</a:t>
            </a:r>
            <a:r>
              <a:rPr lang="en-US" altLang="zh-CN" sz="2000" dirty="0" smtClean="0">
                <a:sym typeface="Symbol"/>
              </a:rPr>
              <a:t>%</a:t>
            </a:r>
          </a:p>
          <a:p>
            <a:pPr lvl="2"/>
            <a:r>
              <a:rPr lang="en-US" altLang="zh-CN" sz="2000" dirty="0">
                <a:sym typeface="Symbol"/>
              </a:rPr>
              <a:t>2 families: </a:t>
            </a:r>
            <a:r>
              <a:rPr lang="en-US" altLang="zh-CN" sz="2000" dirty="0" smtClean="0">
                <a:sym typeface="Symbol"/>
              </a:rPr>
              <a:t>(60</a:t>
            </a:r>
            <a:r>
              <a:rPr lang="en-US" altLang="zh-CN" sz="2000" dirty="0">
                <a:sym typeface="Symbol"/>
              </a:rPr>
              <a:t>55) for </a:t>
            </a:r>
            <a:r>
              <a:rPr lang="en-US" altLang="zh-CN" sz="2000" dirty="0" err="1">
                <a:sym typeface="Symbol"/>
              </a:rPr>
              <a:t>dp</a:t>
            </a:r>
            <a:r>
              <a:rPr lang="en-US" altLang="zh-CN" sz="2000" dirty="0">
                <a:sym typeface="Symbol"/>
              </a:rPr>
              <a:t>/p=0,  </a:t>
            </a:r>
            <a:r>
              <a:rPr lang="en-US" altLang="zh-CN" sz="2000" dirty="0" smtClean="0">
                <a:sym typeface="Symbol"/>
              </a:rPr>
              <a:t>(20 20</a:t>
            </a:r>
            <a:r>
              <a:rPr lang="en-US" altLang="zh-CN" sz="2000" dirty="0">
                <a:sym typeface="Symbol"/>
              </a:rPr>
              <a:t>) for </a:t>
            </a:r>
            <a:r>
              <a:rPr lang="en-US" altLang="zh-CN" sz="2000" dirty="0" err="1">
                <a:sym typeface="Symbol"/>
              </a:rPr>
              <a:t>dp</a:t>
            </a:r>
            <a:r>
              <a:rPr lang="en-US" altLang="zh-CN" sz="2000" dirty="0">
                <a:sym typeface="Symbol"/>
              </a:rPr>
              <a:t>/p=2</a:t>
            </a:r>
            <a:r>
              <a:rPr lang="en-US" altLang="zh-CN" sz="2000" smtClean="0">
                <a:sym typeface="Symbol"/>
              </a:rPr>
              <a:t>% </a:t>
            </a:r>
            <a:endParaRPr lang="en-US" altLang="zh-CN" sz="2000" dirty="0">
              <a:sym typeface="Symbol"/>
            </a:endParaRPr>
          </a:p>
          <a:p>
            <a:pPr lvl="1"/>
            <a:r>
              <a:rPr lang="en-US" altLang="zh-CN" sz="2000" dirty="0">
                <a:sym typeface="Symbol"/>
              </a:rPr>
              <a:t>8 families: (5555) for </a:t>
            </a:r>
            <a:r>
              <a:rPr lang="en-US" altLang="zh-CN" sz="2000" dirty="0" err="1">
                <a:sym typeface="Symbol"/>
              </a:rPr>
              <a:t>dp</a:t>
            </a:r>
            <a:r>
              <a:rPr lang="en-US" altLang="zh-CN" sz="2000" dirty="0">
                <a:sym typeface="Symbol"/>
              </a:rPr>
              <a:t>/p=0,  (2718) for </a:t>
            </a:r>
            <a:r>
              <a:rPr lang="en-US" altLang="zh-CN" sz="2000" dirty="0" err="1">
                <a:sym typeface="Symbol"/>
              </a:rPr>
              <a:t>dp</a:t>
            </a:r>
            <a:r>
              <a:rPr lang="en-US" altLang="zh-CN" sz="2000" dirty="0">
                <a:sym typeface="Symbol"/>
              </a:rPr>
              <a:t>/p=2%</a:t>
            </a:r>
          </a:p>
          <a:p>
            <a:pPr lvl="1"/>
            <a:r>
              <a:rPr lang="en-US" altLang="zh-CN" sz="2000" dirty="0">
                <a:sym typeface="Symbol"/>
              </a:rPr>
              <a:t>Further optimization is possible: initial setting, more families</a:t>
            </a:r>
          </a:p>
          <a:p>
            <a:r>
              <a:rPr lang="en-US" altLang="zh-CN" sz="2000" dirty="0">
                <a:sym typeface="Symbol"/>
              </a:rPr>
              <a:t>A larger ring has a bigger DA.</a:t>
            </a:r>
          </a:p>
        </p:txBody>
      </p:sp>
    </p:spTree>
    <p:extLst>
      <p:ext uri="{BB962C8B-B14F-4D97-AF65-F5344CB8AC3E}">
        <p14:creationId xmlns:p14="http://schemas.microsoft.com/office/powerpoint/2010/main" val="219639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44824"/>
            <a:ext cx="6525070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标题 1"/>
          <p:cNvSpPr txBox="1">
            <a:spLocks/>
          </p:cNvSpPr>
          <p:nvPr/>
        </p:nvSpPr>
        <p:spPr>
          <a:xfrm>
            <a:off x="662880" y="125760"/>
            <a:ext cx="8229600" cy="71095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600" b="1" dirty="0" smtClean="0">
                <a:solidFill>
                  <a:srgbClr val="0070C0"/>
                </a:solidFill>
              </a:rPr>
              <a:t>DA vs</a:t>
            </a:r>
            <a:r>
              <a:rPr lang="en-US" altLang="zh-CN" sz="3600" b="1" dirty="0">
                <a:solidFill>
                  <a:srgbClr val="0070C0"/>
                </a:solidFill>
              </a:rPr>
              <a:t>. </a:t>
            </a:r>
            <a:r>
              <a:rPr lang="en-US" altLang="zh-CN" sz="3600" b="1" dirty="0" err="1" smtClean="0">
                <a:solidFill>
                  <a:srgbClr val="0070C0"/>
                </a:solidFill>
              </a:rPr>
              <a:t>Circumfence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pic>
        <p:nvPicPr>
          <p:cNvPr id="5" name="Picture 8" descr="logo_main2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15616" y="764704"/>
            <a:ext cx="7848872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If fix emittance, L</a:t>
            </a:r>
            <a:r>
              <a:rPr lang="en-US" altLang="zh-CN" sz="2800" b="1" dirty="0" smtClean="0">
                <a:sym typeface="Symbol"/>
              </a:rPr>
              <a:t>  </a:t>
            </a:r>
            <a:r>
              <a:rPr lang="en-US" altLang="zh-CN" sz="2800" b="1" dirty="0" err="1" smtClean="0">
                <a:sym typeface="Symbol"/>
              </a:rPr>
              <a:t>Dx</a:t>
            </a:r>
            <a:r>
              <a:rPr lang="en-US" altLang="zh-CN" sz="2800" b="1" dirty="0" smtClean="0">
                <a:sym typeface="Symbol"/>
              </a:rPr>
              <a:t>    K2  DA </a:t>
            </a:r>
          </a:p>
          <a:p>
            <a:r>
              <a:rPr lang="en-US" altLang="zh-CN" sz="2800" b="1" dirty="0" smtClean="0">
                <a:sym typeface="Symbol"/>
              </a:rPr>
              <a:t>(</a:t>
            </a:r>
            <a:r>
              <a:rPr lang="en-US" altLang="zh-CN" sz="2800" b="1" dirty="0">
                <a:sym typeface="Symbol"/>
              </a:rPr>
              <a:t>FODO cell, </a:t>
            </a:r>
            <a:r>
              <a:rPr lang="en-US" altLang="zh-CN" sz="2800" b="1" dirty="0"/>
              <a:t>90</a:t>
            </a:r>
            <a:r>
              <a:rPr lang="en-US" altLang="zh-CN" sz="2800" b="1" dirty="0">
                <a:sym typeface="Symbol"/>
              </a:rPr>
              <a:t>  </a:t>
            </a:r>
            <a:r>
              <a:rPr lang="en-US" altLang="zh-CN" sz="2800" b="1" dirty="0"/>
              <a:t>/90</a:t>
            </a:r>
            <a:r>
              <a:rPr lang="en-US" altLang="zh-CN" sz="2800" b="1" dirty="0">
                <a:sym typeface="Symbol"/>
              </a:rPr>
              <a:t> </a:t>
            </a:r>
            <a:r>
              <a:rPr lang="en-US" altLang="zh-CN" sz="2800" b="1" dirty="0" smtClean="0">
                <a:sym typeface="Symbol"/>
              </a:rPr>
              <a:t>)</a:t>
            </a:r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099571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altLang="zh-CN" sz="3600" b="1" dirty="0" err="1">
                <a:solidFill>
                  <a:srgbClr val="0070C0"/>
                </a:solidFill>
              </a:rPr>
              <a:t>Soure</a:t>
            </a:r>
            <a:r>
              <a:rPr lang="en-US" altLang="zh-CN" sz="3600" b="1" dirty="0">
                <a:solidFill>
                  <a:srgbClr val="0070C0"/>
                </a:solidFill>
              </a:rPr>
              <a:t> of the high order </a:t>
            </a:r>
            <a:r>
              <a:rPr lang="en-US" altLang="zh-CN" sz="3600" b="1" dirty="0" err="1">
                <a:solidFill>
                  <a:srgbClr val="0070C0"/>
                </a:solidFill>
              </a:rPr>
              <a:t>chromaticities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84784"/>
            <a:ext cx="6127600" cy="1451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116791"/>
            <a:ext cx="7272808" cy="211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5404377"/>
            <a:ext cx="3063799" cy="317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5576" y="1052736"/>
            <a:ext cx="4824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Consider only quadrupoles and </a:t>
            </a:r>
            <a:r>
              <a:rPr lang="en-US" altLang="zh-CN" sz="2000" dirty="0" err="1" smtClean="0"/>
              <a:t>sextupoles</a:t>
            </a:r>
            <a:r>
              <a:rPr lang="en-US" altLang="zh-CN" sz="2000" dirty="0" smtClean="0"/>
              <a:t>:</a:t>
            </a:r>
            <a:endParaRPr lang="zh-CN" altLang="en-US" sz="2000" dirty="0"/>
          </a:p>
        </p:txBody>
      </p:sp>
      <p:grpSp>
        <p:nvGrpSpPr>
          <p:cNvPr id="6" name="组合 5"/>
          <p:cNvGrpSpPr/>
          <p:nvPr/>
        </p:nvGrpSpPr>
        <p:grpSpPr>
          <a:xfrm>
            <a:off x="755576" y="5805264"/>
            <a:ext cx="3168352" cy="342248"/>
            <a:chOff x="755576" y="5679529"/>
            <a:chExt cx="4320480" cy="485775"/>
          </a:xfrm>
        </p:grpSpPr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5722198"/>
              <a:ext cx="2762250" cy="41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6" name="Picture 8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23481" y="5679529"/>
              <a:ext cx="1552575" cy="485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" name="组合 6"/>
          <p:cNvGrpSpPr/>
          <p:nvPr/>
        </p:nvGrpSpPr>
        <p:grpSpPr>
          <a:xfrm>
            <a:off x="755576" y="6309319"/>
            <a:ext cx="3063800" cy="360041"/>
            <a:chOff x="739155" y="6165304"/>
            <a:chExt cx="4343400" cy="457200"/>
          </a:xfrm>
        </p:grpSpPr>
        <p:pic>
          <p:nvPicPr>
            <p:cNvPr id="2057" name="Picture 9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155" y="6165304"/>
              <a:ext cx="27527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8" name="Picture 10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1880" y="6193879"/>
              <a:ext cx="1590675" cy="428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3942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8568952" cy="504056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CEPC primary parameter </a:t>
            </a: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wangdou20160325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520246"/>
              </p:ext>
            </p:extLst>
          </p:nvPr>
        </p:nvGraphicFramePr>
        <p:xfrm>
          <a:off x="251520" y="836712"/>
          <a:ext cx="8208912" cy="5931338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296144"/>
                <a:gridCol w="1296144"/>
                <a:gridCol w="1296144"/>
                <a:gridCol w="1080120"/>
                <a:gridCol w="1152128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lumi.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(GeV)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(GeV)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(mrad)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0.74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0.46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1100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45.4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31.2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15.6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0.25/0.00136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0.268 /0.00124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2.45/0.0074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2.06 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1.02/0.003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0.62/0.0028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24.8/0.1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23.5/0.088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10.1/0.056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7.9/0.053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0.006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0.074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0.073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3.25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3.09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3.09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656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0070C0"/>
                </a:solidFill>
              </a:rPr>
              <a:t>Considerations on ARC </a:t>
            </a:r>
            <a:r>
              <a:rPr lang="en-US" altLang="zh-CN" sz="3600" b="1" dirty="0">
                <a:solidFill>
                  <a:srgbClr val="0070C0"/>
                </a:solidFill>
              </a:rPr>
              <a:t>lattice design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3"/>
            <a:ext cx="8579296" cy="2232248"/>
          </a:xfrm>
        </p:spPr>
        <p:txBody>
          <a:bodyPr>
            <a:normAutofit/>
          </a:bodyPr>
          <a:lstStyle/>
          <a:p>
            <a:r>
              <a:rPr lang="en-US" altLang="zh-CN" sz="2400" dirty="0">
                <a:sym typeface="Symbol"/>
              </a:rPr>
              <a:t>FODO cell, </a:t>
            </a:r>
            <a:r>
              <a:rPr lang="en-US" altLang="zh-CN" sz="2400" dirty="0"/>
              <a:t>90</a:t>
            </a:r>
            <a:r>
              <a:rPr lang="en-US" altLang="zh-CN" sz="2400" dirty="0">
                <a:sym typeface="Symbol"/>
              </a:rPr>
              <a:t>  </a:t>
            </a:r>
            <a:r>
              <a:rPr lang="en-US" altLang="zh-CN" sz="2400" dirty="0"/>
              <a:t>/90</a:t>
            </a:r>
            <a:r>
              <a:rPr lang="en-US" altLang="zh-CN" sz="2400" dirty="0">
                <a:sym typeface="Symbol"/>
              </a:rPr>
              <a:t> </a:t>
            </a:r>
            <a:endParaRPr lang="zh-CN" altLang="en-US" sz="2400" dirty="0"/>
          </a:p>
          <a:p>
            <a:pPr lvl="1"/>
            <a:r>
              <a:rPr lang="en-US" altLang="zh-CN" sz="2400" dirty="0" smtClean="0">
                <a:sym typeface="Symbol"/>
              </a:rPr>
              <a:t>non-interleaved </a:t>
            </a:r>
            <a:r>
              <a:rPr lang="en-US" altLang="zh-CN" sz="2400" dirty="0" err="1">
                <a:sym typeface="Symbol"/>
              </a:rPr>
              <a:t>sextupole</a:t>
            </a:r>
            <a:r>
              <a:rPr lang="en-US" altLang="zh-CN" sz="2400" dirty="0">
                <a:sym typeface="Symbol"/>
              </a:rPr>
              <a:t> scheme </a:t>
            </a:r>
            <a:endParaRPr lang="en-US" altLang="zh-CN" sz="2400" dirty="0" smtClean="0">
              <a:sym typeface="Symbol"/>
            </a:endParaRPr>
          </a:p>
          <a:p>
            <a:pPr lvl="1"/>
            <a:r>
              <a:rPr lang="en-US" altLang="zh-CN" sz="2400" dirty="0" smtClean="0">
                <a:sym typeface="Symbol"/>
              </a:rPr>
              <a:t>n=5</a:t>
            </a:r>
            <a:endParaRPr lang="en-US" altLang="zh-CN" sz="2400" dirty="0">
              <a:sym typeface="Symbol"/>
            </a:endParaRPr>
          </a:p>
          <a:p>
            <a:pPr lvl="1"/>
            <a:r>
              <a:rPr lang="en-US" altLang="zh-CN" sz="2400" dirty="0">
                <a:sym typeface="Symbol"/>
              </a:rPr>
              <a:t>All 3</a:t>
            </a:r>
            <a:r>
              <a:rPr lang="en-US" altLang="zh-CN" sz="2400" baseline="30000" dirty="0">
                <a:sym typeface="Symbol"/>
              </a:rPr>
              <a:t>rd</a:t>
            </a:r>
            <a:r>
              <a:rPr lang="en-US" altLang="zh-CN" sz="2400" dirty="0">
                <a:sym typeface="Symbol"/>
              </a:rPr>
              <a:t> and 4</a:t>
            </a:r>
            <a:r>
              <a:rPr lang="en-US" altLang="zh-CN" sz="2400" baseline="30000" dirty="0">
                <a:sym typeface="Symbol"/>
              </a:rPr>
              <a:t>th</a:t>
            </a:r>
            <a:r>
              <a:rPr lang="en-US" altLang="zh-CN" sz="2400" dirty="0">
                <a:sym typeface="Symbol"/>
              </a:rPr>
              <a:t> RDT due to </a:t>
            </a:r>
            <a:r>
              <a:rPr lang="en-US" altLang="zh-CN" sz="2400" dirty="0" err="1">
                <a:sym typeface="Symbol"/>
              </a:rPr>
              <a:t>sextupoles</a:t>
            </a:r>
            <a:r>
              <a:rPr lang="en-US" altLang="zh-CN" sz="2400" dirty="0">
                <a:sym typeface="Symbol"/>
              </a:rPr>
              <a:t> </a:t>
            </a:r>
            <a:r>
              <a:rPr lang="en-US" altLang="zh-CN" sz="2400" dirty="0" smtClean="0">
                <a:sym typeface="Symbol"/>
              </a:rPr>
              <a:t>cancelled</a:t>
            </a:r>
          </a:p>
          <a:p>
            <a:pPr lvl="1"/>
            <a:r>
              <a:rPr lang="en-US" altLang="zh-CN" sz="2400" dirty="0">
                <a:sym typeface="Symbol"/>
              </a:rPr>
              <a:t>Amplitude-dependent tune </a:t>
            </a:r>
            <a:r>
              <a:rPr lang="en-US" altLang="zh-CN" sz="2400" dirty="0" smtClean="0">
                <a:sym typeface="Symbol"/>
              </a:rPr>
              <a:t>shift is very small</a:t>
            </a:r>
            <a:endParaRPr lang="en-US" altLang="zh-CN" sz="2400" dirty="0">
              <a:sym typeface="Symbol"/>
            </a:endParaRPr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899592" y="3501008"/>
            <a:ext cx="29523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 err="1" smtClean="0"/>
              <a:t>Ncell</a:t>
            </a:r>
            <a:r>
              <a:rPr lang="en-US" altLang="zh-CN" sz="1600" dirty="0"/>
              <a:t>= 120</a:t>
            </a:r>
          </a:p>
          <a:p>
            <a:r>
              <a:rPr lang="en-US" altLang="zh-CN" sz="1600" dirty="0"/>
              <a:t>LB= 19.96</a:t>
            </a:r>
          </a:p>
          <a:p>
            <a:r>
              <a:rPr lang="en-US" altLang="zh-CN" sz="1600" dirty="0" err="1"/>
              <a:t>Lcell</a:t>
            </a:r>
            <a:r>
              <a:rPr lang="en-US" altLang="zh-CN" sz="1600" dirty="0"/>
              <a:t>= 47.92</a:t>
            </a:r>
          </a:p>
          <a:p>
            <a:r>
              <a:rPr lang="en-US" altLang="zh-CN" sz="1600" dirty="0"/>
              <a:t>theta= .0032188449319567555</a:t>
            </a:r>
          </a:p>
          <a:p>
            <a:r>
              <a:rPr lang="en-US" altLang="zh-CN" sz="1600" dirty="0" err="1"/>
              <a:t>Lring</a:t>
            </a:r>
            <a:r>
              <a:rPr lang="en-US" altLang="zh-CN" sz="1600" dirty="0"/>
              <a:t>= 54820.479999999996</a:t>
            </a:r>
          </a:p>
          <a:p>
            <a:r>
              <a:rPr lang="en-US" altLang="zh-CN" sz="1600" dirty="0"/>
              <a:t>Nstr1= 18</a:t>
            </a:r>
          </a:p>
          <a:p>
            <a:r>
              <a:rPr lang="en-US" altLang="zh-CN" sz="1600" dirty="0"/>
              <a:t>Nstr2= 20</a:t>
            </a:r>
          </a:p>
          <a:p>
            <a:r>
              <a:rPr lang="en-US" altLang="zh-CN" sz="1600" dirty="0" err="1"/>
              <a:t>Vrfc</a:t>
            </a:r>
            <a:r>
              <a:rPr lang="en-US" altLang="zh-CN" sz="1600" dirty="0"/>
              <a:t>= 220625000</a:t>
            </a:r>
          </a:p>
          <a:p>
            <a:r>
              <a:rPr lang="en-US" altLang="zh-CN" sz="1600" dirty="0" err="1"/>
              <a:t>frf</a:t>
            </a:r>
            <a:r>
              <a:rPr lang="en-US" altLang="zh-CN" sz="1600" dirty="0"/>
              <a:t>= </a:t>
            </a:r>
            <a:r>
              <a:rPr lang="en-US" altLang="zh-CN" sz="1600" dirty="0" smtClean="0"/>
              <a:t>6.5e+08</a:t>
            </a:r>
            <a:endParaRPr lang="en-US" altLang="zh-CN" sz="1600" dirty="0"/>
          </a:p>
        </p:txBody>
      </p:sp>
    </p:spTree>
    <p:extLst>
      <p:ext uri="{BB962C8B-B14F-4D97-AF65-F5344CB8AC3E}">
        <p14:creationId xmlns:p14="http://schemas.microsoft.com/office/powerpoint/2010/main" val="68569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1520" y="476672"/>
            <a:ext cx="1512168" cy="600164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200" b="1" dirty="0"/>
              <a:t>NIP=2</a:t>
            </a:r>
          </a:p>
          <a:p>
            <a:r>
              <a:rPr lang="en-US" altLang="zh-CN" sz="1200" b="1" dirty="0" err="1"/>
              <a:t>Eng</a:t>
            </a:r>
            <a:r>
              <a:rPr lang="en-US" altLang="zh-CN" sz="1200" b="1" dirty="0"/>
              <a:t>=120</a:t>
            </a:r>
          </a:p>
          <a:p>
            <a:r>
              <a:rPr lang="en-US" altLang="zh-CN" sz="1200" b="1" dirty="0" err="1"/>
              <a:t>Lring</a:t>
            </a:r>
            <a:r>
              <a:rPr lang="en-US" altLang="zh-CN" sz="1200" b="1" dirty="0"/>
              <a:t>=54820.48</a:t>
            </a:r>
            <a:endParaRPr lang="en-US" altLang="zh-CN" sz="1200" b="1" dirty="0" smtClean="0"/>
          </a:p>
          <a:p>
            <a:r>
              <a:rPr lang="en-US" altLang="zh-CN" sz="1200" b="1" dirty="0" smtClean="0"/>
              <a:t>U0=2.933</a:t>
            </a:r>
          </a:p>
          <a:p>
            <a:r>
              <a:rPr lang="en-US" altLang="zh-CN" sz="1200" b="1" dirty="0" err="1" smtClean="0"/>
              <a:t>thetaC</a:t>
            </a:r>
            <a:r>
              <a:rPr lang="en-US" altLang="zh-CN" sz="1200" b="1" dirty="0" smtClean="0"/>
              <a:t>=-</a:t>
            </a:r>
            <a:endParaRPr lang="en-US" altLang="zh-CN" sz="1200" b="1" dirty="0"/>
          </a:p>
          <a:p>
            <a:r>
              <a:rPr lang="en-US" altLang="zh-CN" sz="1200" b="1" dirty="0" err="1" smtClean="0"/>
              <a:t>thetaP</a:t>
            </a:r>
            <a:r>
              <a:rPr lang="en-US" altLang="zh-CN" sz="1200" b="1" dirty="0" smtClean="0"/>
              <a:t>=-</a:t>
            </a:r>
            <a:endParaRPr lang="en-US" altLang="zh-CN" sz="1200" b="1" dirty="0"/>
          </a:p>
          <a:p>
            <a:r>
              <a:rPr lang="en-US" altLang="zh-CN" sz="1200" b="1" dirty="0"/>
              <a:t>Ne=2.67</a:t>
            </a:r>
          </a:p>
          <a:p>
            <a:r>
              <a:rPr lang="en-US" altLang="zh-CN" sz="1200" b="1" dirty="0" err="1"/>
              <a:t>Nb</a:t>
            </a:r>
            <a:r>
              <a:rPr lang="en-US" altLang="zh-CN" sz="1200" b="1" dirty="0"/>
              <a:t>=44</a:t>
            </a:r>
          </a:p>
          <a:p>
            <a:r>
              <a:rPr lang="en-US" altLang="zh-CN" sz="1200" b="1" dirty="0" err="1"/>
              <a:t>Ib</a:t>
            </a:r>
            <a:r>
              <a:rPr lang="en-US" altLang="zh-CN" sz="1200" b="1" dirty="0"/>
              <a:t>=.0105</a:t>
            </a:r>
          </a:p>
          <a:p>
            <a:r>
              <a:rPr lang="en-US" altLang="zh-CN" sz="1200" b="1" dirty="0" err="1" smtClean="0"/>
              <a:t>Pbeam</a:t>
            </a:r>
            <a:r>
              <a:rPr lang="en-US" altLang="zh-CN" sz="1200" b="1" dirty="0" smtClean="0"/>
              <a:t>=30.800</a:t>
            </a:r>
          </a:p>
          <a:p>
            <a:r>
              <a:rPr lang="en-US" altLang="zh-CN" sz="1200" b="1" dirty="0" err="1" smtClean="0"/>
              <a:t>rhoB</a:t>
            </a:r>
            <a:r>
              <a:rPr lang="en-US" altLang="zh-CN" sz="1200" b="1" dirty="0" smtClean="0"/>
              <a:t>=6200</a:t>
            </a:r>
            <a:endParaRPr lang="en-US" altLang="zh-CN" sz="1200" b="1" dirty="0"/>
          </a:p>
          <a:p>
            <a:r>
              <a:rPr lang="en-US" altLang="zh-CN" sz="1200" b="1" dirty="0" err="1" smtClean="0">
                <a:solidFill>
                  <a:srgbClr val="FF0000"/>
                </a:solidFill>
              </a:rPr>
              <a:t>alfap</a:t>
            </a:r>
            <a:r>
              <a:rPr lang="en-US" altLang="zh-CN" sz="1200" b="1" dirty="0" smtClean="0">
                <a:solidFill>
                  <a:srgbClr val="FF0000"/>
                </a:solidFill>
              </a:rPr>
              <a:t>=-</a:t>
            </a:r>
            <a:endParaRPr lang="en-US" altLang="zh-CN" sz="1200" b="1" dirty="0">
              <a:solidFill>
                <a:srgbClr val="FF0000"/>
              </a:solidFill>
            </a:endParaRPr>
          </a:p>
          <a:p>
            <a:r>
              <a:rPr lang="en-US" altLang="zh-CN" sz="1200" b="1" dirty="0" err="1"/>
              <a:t>bxstar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bystar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smtClean="0"/>
              <a:t>ex=2.094e-09</a:t>
            </a:r>
            <a:endParaRPr lang="en-US" altLang="zh-CN" sz="1200" b="1" dirty="0"/>
          </a:p>
          <a:p>
            <a:r>
              <a:rPr lang="en-US" altLang="zh-CN" sz="1200" b="1" dirty="0" err="1"/>
              <a:t>ey</a:t>
            </a:r>
            <a:r>
              <a:rPr lang="en-US" altLang="zh-CN" sz="1200" b="1" dirty="0"/>
              <a:t>=0</a:t>
            </a:r>
          </a:p>
          <a:p>
            <a:r>
              <a:rPr lang="en-US" altLang="zh-CN" sz="1200" b="1" dirty="0" err="1"/>
              <a:t>sigxIP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sigyIP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ksix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ksiy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Vrf</a:t>
            </a:r>
            <a:r>
              <a:rPr lang="en-US" altLang="zh-CN" sz="1200" b="1" dirty="0"/>
              <a:t>=3.53e+09</a:t>
            </a:r>
          </a:p>
          <a:p>
            <a:r>
              <a:rPr lang="en-US" altLang="zh-CN" sz="1200" b="1" dirty="0" err="1" smtClean="0"/>
              <a:t>frf</a:t>
            </a:r>
            <a:r>
              <a:rPr lang="en-US" altLang="zh-CN" sz="1200" b="1" dirty="0" smtClean="0"/>
              <a:t>=6.5e+08</a:t>
            </a:r>
            <a:endParaRPr lang="en-US" altLang="zh-CN" sz="1200" b="1" dirty="0"/>
          </a:p>
          <a:p>
            <a:r>
              <a:rPr lang="en-US" altLang="zh-CN" sz="1200" b="1" dirty="0" err="1">
                <a:solidFill>
                  <a:srgbClr val="FF0000"/>
                </a:solidFill>
              </a:rPr>
              <a:t>sigmaz</a:t>
            </a:r>
            <a:r>
              <a:rPr lang="en-US" altLang="zh-CN" sz="1200" b="1" dirty="0">
                <a:solidFill>
                  <a:srgbClr val="FF0000"/>
                </a:solidFill>
              </a:rPr>
              <a:t>=.</a:t>
            </a:r>
            <a:r>
              <a:rPr lang="en-US" altLang="zh-CN" sz="1200" b="1" dirty="0" smtClean="0">
                <a:solidFill>
                  <a:srgbClr val="FF0000"/>
                </a:solidFill>
              </a:rPr>
              <a:t>00264</a:t>
            </a:r>
          </a:p>
          <a:p>
            <a:r>
              <a:rPr lang="en-US" altLang="zh-CN" sz="1200" b="1" dirty="0" err="1" smtClean="0"/>
              <a:t>sigmazt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Phom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sigmae</a:t>
            </a:r>
            <a:r>
              <a:rPr lang="en-US" altLang="zh-CN" sz="1200" b="1" dirty="0"/>
              <a:t>=.</a:t>
            </a:r>
            <a:r>
              <a:rPr lang="en-US" altLang="zh-CN" sz="1200" b="1" dirty="0" smtClean="0"/>
              <a:t>00130</a:t>
            </a:r>
            <a:endParaRPr lang="en-US" altLang="zh-CN" sz="1200" b="1" dirty="0"/>
          </a:p>
          <a:p>
            <a:r>
              <a:rPr lang="en-US" altLang="zh-CN" sz="1200" b="1" dirty="0" err="1"/>
              <a:t>eapt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eaptrf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ngamma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tbs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Fhg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Lmax</a:t>
            </a:r>
            <a:r>
              <a:rPr lang="en-US" altLang="zh-CN" sz="1200" b="1" dirty="0"/>
              <a:t>=-</a:t>
            </a:r>
            <a:endParaRPr lang="zh-CN" altLang="en-US" sz="1200" b="1" dirty="0"/>
          </a:p>
        </p:txBody>
      </p:sp>
      <p:sp>
        <p:nvSpPr>
          <p:cNvPr id="3" name="矩形 2"/>
          <p:cNvSpPr/>
          <p:nvPr/>
        </p:nvSpPr>
        <p:spPr>
          <a:xfrm>
            <a:off x="1907704" y="476672"/>
            <a:ext cx="3744416" cy="600164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200" b="1" dirty="0" smtClean="0"/>
              <a:t>NIP=2                    </a:t>
            </a:r>
            <a:r>
              <a:rPr lang="en-US" altLang="zh-CN" sz="1200" b="1" dirty="0"/>
              <a:t>! Number of IPs [1]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Eng</a:t>
            </a:r>
            <a:r>
              <a:rPr lang="en-US" altLang="zh-CN" sz="1200" b="1" dirty="0" smtClean="0"/>
              <a:t>=120                  </a:t>
            </a:r>
            <a:r>
              <a:rPr lang="en-US" altLang="zh-CN" sz="1200" b="1" dirty="0"/>
              <a:t>! Energy [GeV]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Lring</a:t>
            </a:r>
            <a:r>
              <a:rPr lang="en-US" altLang="zh-CN" sz="1200" b="1" dirty="0" smtClean="0"/>
              <a:t>=54*1E3             </a:t>
            </a:r>
            <a:r>
              <a:rPr lang="en-US" altLang="zh-CN" sz="1200" b="1" dirty="0"/>
              <a:t>! Circumference [m]  </a:t>
            </a:r>
            <a:endParaRPr lang="en-US" altLang="zh-CN" sz="1200" b="1" dirty="0" smtClean="0"/>
          </a:p>
          <a:p>
            <a:r>
              <a:rPr lang="en-US" altLang="zh-CN" sz="1200" b="1" dirty="0" smtClean="0"/>
              <a:t>U0=2.96                  </a:t>
            </a:r>
            <a:r>
              <a:rPr lang="en-US" altLang="zh-CN" sz="1200" b="1" dirty="0"/>
              <a:t>! SR loss/turn [GeV]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thetaC</a:t>
            </a:r>
            <a:r>
              <a:rPr lang="en-US" altLang="zh-CN" sz="1200" b="1" dirty="0" smtClean="0"/>
              <a:t>=15                </a:t>
            </a:r>
            <a:r>
              <a:rPr lang="en-US" altLang="zh-CN" sz="1200" b="1" dirty="0"/>
              <a:t>! Half crossing angle [</a:t>
            </a:r>
            <a:r>
              <a:rPr lang="en-US" altLang="zh-CN" sz="1200" b="1" dirty="0" err="1"/>
              <a:t>mrad</a:t>
            </a:r>
            <a:r>
              <a:rPr lang="en-US" altLang="zh-CN" sz="1200" b="1" dirty="0"/>
              <a:t>]  </a:t>
            </a:r>
            <a:r>
              <a:rPr lang="en-US" altLang="zh-CN" sz="1200" b="1" dirty="0" err="1"/>
              <a:t>thetaP</a:t>
            </a:r>
            <a:r>
              <a:rPr lang="en-US" altLang="zh-CN" sz="1200" b="1" dirty="0"/>
              <a:t>=2.6               ! </a:t>
            </a:r>
            <a:r>
              <a:rPr lang="en-US" altLang="zh-CN" sz="1200" b="1" dirty="0" err="1"/>
              <a:t>Piwinski</a:t>
            </a:r>
            <a:r>
              <a:rPr lang="en-US" altLang="zh-CN" sz="1200" b="1" dirty="0"/>
              <a:t> angle [1]  </a:t>
            </a:r>
            <a:endParaRPr lang="en-US" altLang="zh-CN" sz="1200" b="1" dirty="0" smtClean="0"/>
          </a:p>
          <a:p>
            <a:r>
              <a:rPr lang="en-US" altLang="zh-CN" sz="1200" b="1" dirty="0" smtClean="0"/>
              <a:t>Ne=2.67              </a:t>
            </a:r>
            <a:r>
              <a:rPr lang="en-US" altLang="zh-CN" sz="1200" b="1" dirty="0"/>
              <a:t>	   ! Ne/bunch [10^11]  </a:t>
            </a:r>
            <a:r>
              <a:rPr lang="en-US" altLang="zh-CN" sz="1200" b="1" dirty="0" err="1"/>
              <a:t>Nb</a:t>
            </a:r>
            <a:r>
              <a:rPr lang="en-US" altLang="zh-CN" sz="1200" b="1" dirty="0"/>
              <a:t>=44                    ! bunch number [1]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Ib</a:t>
            </a:r>
            <a:r>
              <a:rPr lang="en-US" altLang="zh-CN" sz="1200" b="1" dirty="0" smtClean="0"/>
              <a:t>=10.5*1e-3             </a:t>
            </a:r>
            <a:r>
              <a:rPr lang="en-US" altLang="zh-CN" sz="1200" b="1" dirty="0"/>
              <a:t>! Beam current[A]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Pbeam</a:t>
            </a:r>
            <a:r>
              <a:rPr lang="en-US" altLang="zh-CN" sz="1200" b="1" dirty="0" smtClean="0"/>
              <a:t>=31.2               </a:t>
            </a:r>
            <a:r>
              <a:rPr lang="en-US" altLang="zh-CN" sz="1200" b="1" dirty="0"/>
              <a:t>! SR power/beam [MW]  </a:t>
            </a:r>
            <a:r>
              <a:rPr lang="en-US" altLang="zh-CN" sz="1200" b="1" dirty="0" err="1"/>
              <a:t>rhoB</a:t>
            </a:r>
            <a:r>
              <a:rPr lang="en-US" altLang="zh-CN" sz="1200" b="1" dirty="0"/>
              <a:t>=6.2*1e3             ! Bending radius [m] </a:t>
            </a:r>
            <a:endParaRPr lang="en-US" altLang="zh-CN" sz="1200" b="1" dirty="0" smtClean="0"/>
          </a:p>
          <a:p>
            <a:r>
              <a:rPr lang="en-US" altLang="zh-CN" sz="1200" b="1" dirty="0" err="1" smtClean="0">
                <a:solidFill>
                  <a:srgbClr val="FF0000"/>
                </a:solidFill>
              </a:rPr>
              <a:t>alfap</a:t>
            </a:r>
            <a:r>
              <a:rPr lang="en-US" altLang="zh-CN" sz="1200" b="1" dirty="0" smtClean="0">
                <a:solidFill>
                  <a:srgbClr val="FF0000"/>
                </a:solidFill>
              </a:rPr>
              <a:t>=2.2e-5             </a:t>
            </a:r>
            <a:r>
              <a:rPr lang="en-US" altLang="zh-CN" sz="1200" b="1" dirty="0">
                <a:solidFill>
                  <a:srgbClr val="FF0000"/>
                </a:solidFill>
              </a:rPr>
              <a:t>! Momentum compaction [1]  </a:t>
            </a:r>
            <a:r>
              <a:rPr lang="en-US" altLang="zh-CN" sz="1200" b="1" dirty="0" err="1"/>
              <a:t>bxstar</a:t>
            </a:r>
            <a:r>
              <a:rPr lang="en-US" altLang="zh-CN" sz="1200" b="1" dirty="0"/>
              <a:t>=0.268             ! beta x at IP [m]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bystar</a:t>
            </a:r>
            <a:r>
              <a:rPr lang="en-US" altLang="zh-CN" sz="1200" b="1" dirty="0" smtClean="0"/>
              <a:t>=0.00124           </a:t>
            </a:r>
            <a:r>
              <a:rPr lang="en-US" altLang="zh-CN" sz="1200" b="1" dirty="0"/>
              <a:t>! beta y at IP [m]  </a:t>
            </a:r>
            <a:endParaRPr lang="en-US" altLang="zh-CN" sz="1200" b="1" dirty="0" smtClean="0"/>
          </a:p>
          <a:p>
            <a:r>
              <a:rPr lang="en-US" altLang="zh-CN" sz="1200" b="1" dirty="0" smtClean="0"/>
              <a:t>ex=2.06*1e-9             </a:t>
            </a:r>
            <a:r>
              <a:rPr lang="en-US" altLang="zh-CN" sz="1200" b="1" dirty="0"/>
              <a:t>! emittance x [m*rad]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ey</a:t>
            </a:r>
            <a:r>
              <a:rPr lang="en-US" altLang="zh-CN" sz="1200" b="1" dirty="0" smtClean="0"/>
              <a:t>=0.0062*1e-9           </a:t>
            </a:r>
            <a:r>
              <a:rPr lang="en-US" altLang="zh-CN" sz="1200" b="1" dirty="0"/>
              <a:t>! emittance y [m*rad]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sigxIP</a:t>
            </a:r>
            <a:r>
              <a:rPr lang="en-US" altLang="zh-CN" sz="1200" b="1" dirty="0" smtClean="0"/>
              <a:t>=23.5*1e-6         </a:t>
            </a:r>
            <a:r>
              <a:rPr lang="en-US" altLang="zh-CN" sz="1200" b="1" dirty="0"/>
              <a:t>! beam size x at IP [m]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sigyIP</a:t>
            </a:r>
            <a:r>
              <a:rPr lang="en-US" altLang="zh-CN" sz="1200" b="1" dirty="0" smtClean="0"/>
              <a:t>=0.088*1e-6        </a:t>
            </a:r>
            <a:r>
              <a:rPr lang="en-US" altLang="zh-CN" sz="1200" b="1" dirty="0"/>
              <a:t>! beam size y at IP [m]  </a:t>
            </a:r>
            <a:r>
              <a:rPr lang="en-US" altLang="zh-CN" sz="1200" b="1" dirty="0" err="1"/>
              <a:t>ksix</a:t>
            </a:r>
            <a:r>
              <a:rPr lang="en-US" altLang="zh-CN" sz="1200" b="1" dirty="0"/>
              <a:t>=0.032               ! </a:t>
            </a:r>
            <a:r>
              <a:rPr lang="en-US" altLang="zh-CN" sz="1200" b="1" dirty="0" err="1"/>
              <a:t>ksix</a:t>
            </a:r>
            <a:r>
              <a:rPr lang="en-US" altLang="zh-CN" sz="1200" b="1" dirty="0"/>
              <a:t>/IP [1]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ksiy</a:t>
            </a:r>
            <a:r>
              <a:rPr lang="en-US" altLang="zh-CN" sz="1200" b="1" dirty="0" smtClean="0"/>
              <a:t>=0.11                </a:t>
            </a:r>
            <a:r>
              <a:rPr lang="en-US" altLang="zh-CN" sz="1200" b="1" dirty="0"/>
              <a:t>! </a:t>
            </a:r>
            <a:r>
              <a:rPr lang="en-US" altLang="zh-CN" sz="1200" b="1" dirty="0" err="1"/>
              <a:t>ksiy</a:t>
            </a:r>
            <a:r>
              <a:rPr lang="en-US" altLang="zh-CN" sz="1200" b="1" dirty="0"/>
              <a:t>/IP [1]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Vrf</a:t>
            </a:r>
            <a:r>
              <a:rPr lang="en-US" altLang="zh-CN" sz="1200" b="1" dirty="0" smtClean="0"/>
              <a:t>=3.53*1e9             </a:t>
            </a:r>
            <a:r>
              <a:rPr lang="en-US" altLang="zh-CN" sz="1200" b="1" dirty="0"/>
              <a:t>! </a:t>
            </a:r>
            <a:r>
              <a:rPr lang="en-US" altLang="zh-CN" sz="1200" b="1" dirty="0" err="1"/>
              <a:t>Vrf</a:t>
            </a:r>
            <a:r>
              <a:rPr lang="en-US" altLang="zh-CN" sz="1200" b="1" dirty="0"/>
              <a:t> [V] </a:t>
            </a:r>
            <a:endParaRPr lang="en-US" altLang="zh-CN" sz="1200" b="1" dirty="0" smtClean="0"/>
          </a:p>
          <a:p>
            <a:r>
              <a:rPr lang="en-US" altLang="zh-CN" sz="1200" b="1" dirty="0" smtClean="0"/>
              <a:t> </a:t>
            </a:r>
            <a:r>
              <a:rPr lang="en-US" altLang="zh-CN" sz="1200" b="1" dirty="0" err="1"/>
              <a:t>frf</a:t>
            </a:r>
            <a:r>
              <a:rPr lang="en-US" altLang="zh-CN" sz="1200" b="1" dirty="0"/>
              <a:t>=650*1e6              ! </a:t>
            </a:r>
            <a:r>
              <a:rPr lang="en-US" altLang="zh-CN" sz="1200" b="1" dirty="0" err="1"/>
              <a:t>frf</a:t>
            </a:r>
            <a:r>
              <a:rPr lang="en-US" altLang="zh-CN" sz="1200" b="1" dirty="0"/>
              <a:t> [Hz]  </a:t>
            </a:r>
            <a:endParaRPr lang="en-US" altLang="zh-CN" sz="1200" b="1" dirty="0" smtClean="0"/>
          </a:p>
          <a:p>
            <a:r>
              <a:rPr lang="en-US" altLang="zh-CN" sz="1200" b="1" dirty="0" err="1" smtClean="0">
                <a:solidFill>
                  <a:srgbClr val="FF0000"/>
                </a:solidFill>
              </a:rPr>
              <a:t>sigmaz</a:t>
            </a:r>
            <a:r>
              <a:rPr lang="en-US" altLang="zh-CN" sz="1200" b="1" dirty="0" smtClean="0">
                <a:solidFill>
                  <a:srgbClr val="FF0000"/>
                </a:solidFill>
              </a:rPr>
              <a:t>=3.0               </a:t>
            </a:r>
            <a:r>
              <a:rPr lang="en-US" altLang="zh-CN" sz="1200" b="1" dirty="0">
                <a:solidFill>
                  <a:srgbClr val="FF0000"/>
                </a:solidFill>
              </a:rPr>
              <a:t>! Nature </a:t>
            </a:r>
            <a:r>
              <a:rPr lang="en-US" altLang="zh-CN" sz="1200" b="1" dirty="0" err="1">
                <a:solidFill>
                  <a:srgbClr val="FF0000"/>
                </a:solidFill>
              </a:rPr>
              <a:t>sigmaz</a:t>
            </a:r>
            <a:r>
              <a:rPr lang="en-US" altLang="zh-CN" sz="1200" b="1" dirty="0">
                <a:solidFill>
                  <a:srgbClr val="FF0000"/>
                </a:solidFill>
              </a:rPr>
              <a:t> [mm]  </a:t>
            </a:r>
            <a:endParaRPr lang="en-US" altLang="zh-CN" sz="1200" b="1" dirty="0" smtClean="0">
              <a:solidFill>
                <a:srgbClr val="FF0000"/>
              </a:solidFill>
            </a:endParaRPr>
          </a:p>
          <a:p>
            <a:r>
              <a:rPr lang="en-US" altLang="zh-CN" sz="1200" b="1" dirty="0" err="1" smtClean="0"/>
              <a:t>sigmazt</a:t>
            </a:r>
            <a:r>
              <a:rPr lang="en-US" altLang="zh-CN" sz="1200" b="1" dirty="0" smtClean="0"/>
              <a:t>=4.0              </a:t>
            </a:r>
            <a:r>
              <a:rPr lang="en-US" altLang="zh-CN" sz="1200" b="1" dirty="0"/>
              <a:t>! Total </a:t>
            </a:r>
            <a:r>
              <a:rPr lang="en-US" altLang="zh-CN" sz="1200" b="1" dirty="0" err="1"/>
              <a:t>sigmaz</a:t>
            </a:r>
            <a:r>
              <a:rPr lang="en-US" altLang="zh-CN" sz="1200" b="1" dirty="0"/>
              <a:t> [mm]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Phom</a:t>
            </a:r>
            <a:r>
              <a:rPr lang="en-US" altLang="zh-CN" sz="1200" b="1" dirty="0" smtClean="0"/>
              <a:t>=1.3                 </a:t>
            </a:r>
            <a:r>
              <a:rPr lang="en-US" altLang="zh-CN" sz="1200" b="1" dirty="0"/>
              <a:t>! HOM power/cavity [kw]  </a:t>
            </a:r>
            <a:r>
              <a:rPr lang="en-US" altLang="zh-CN" sz="1200" b="1" dirty="0" err="1"/>
              <a:t>sigmae</a:t>
            </a:r>
            <a:r>
              <a:rPr lang="en-US" altLang="zh-CN" sz="1200" b="1" dirty="0"/>
              <a:t>=0.13/100          ! Energy spread [1]  </a:t>
            </a:r>
            <a:r>
              <a:rPr lang="en-US" altLang="zh-CN" sz="1200" b="1" dirty="0" err="1"/>
              <a:t>eapt</a:t>
            </a:r>
            <a:r>
              <a:rPr lang="en-US" altLang="zh-CN" sz="1200" b="1" dirty="0"/>
              <a:t>=2/100               ! energy acceptance [1]  </a:t>
            </a:r>
            <a:r>
              <a:rPr lang="en-US" altLang="zh-CN" sz="1200" b="1" dirty="0" err="1"/>
              <a:t>eaptrf</a:t>
            </a:r>
            <a:r>
              <a:rPr lang="en-US" altLang="zh-CN" sz="1200" b="1" dirty="0"/>
              <a:t>=2.1/100           ! energy acceptance by RF [1]  </a:t>
            </a:r>
            <a:r>
              <a:rPr lang="en-US" altLang="zh-CN" sz="1200" b="1" dirty="0" err="1"/>
              <a:t>ngamma</a:t>
            </a:r>
            <a:r>
              <a:rPr lang="en-US" altLang="zh-CN" sz="1200" b="1" dirty="0"/>
              <a:t>=0.47              ! number of gamma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tbs</a:t>
            </a:r>
            <a:r>
              <a:rPr lang="en-US" altLang="zh-CN" sz="1200" b="1" dirty="0" smtClean="0"/>
              <a:t>=32                   </a:t>
            </a:r>
            <a:r>
              <a:rPr lang="en-US" altLang="zh-CN" sz="1200" b="1" dirty="0"/>
              <a:t>! life time due to </a:t>
            </a:r>
            <a:r>
              <a:rPr lang="en-US" altLang="zh-CN" sz="1200" b="1" dirty="0" err="1"/>
              <a:t>beamstrahlung</a:t>
            </a:r>
            <a:r>
              <a:rPr lang="en-US" altLang="zh-CN" sz="1200" b="1" dirty="0"/>
              <a:t> [min]  </a:t>
            </a:r>
            <a:r>
              <a:rPr lang="en-US" altLang="zh-CN" sz="1200" b="1" dirty="0" err="1"/>
              <a:t>Fhg</a:t>
            </a:r>
            <a:r>
              <a:rPr lang="en-US" altLang="zh-CN" sz="1200" b="1" dirty="0"/>
              <a:t>=0.81                 ! Factor of hour glass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Lmax</a:t>
            </a:r>
            <a:r>
              <a:rPr lang="en-US" altLang="zh-CN" sz="1200" b="1" dirty="0" smtClean="0"/>
              <a:t>=2.01                </a:t>
            </a:r>
            <a:r>
              <a:rPr lang="en-US" altLang="zh-CN" sz="1200" b="1" dirty="0"/>
              <a:t>! </a:t>
            </a:r>
            <a:r>
              <a:rPr lang="en-US" altLang="zh-CN" sz="1200" b="1" dirty="0" err="1"/>
              <a:t>Lmax</a:t>
            </a:r>
            <a:r>
              <a:rPr lang="en-US" altLang="zh-CN" sz="1200" b="1" dirty="0"/>
              <a:t>/IP [10^34/cm^2/s]</a:t>
            </a:r>
            <a:endParaRPr lang="zh-CN" altLang="en-US" sz="1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1663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t</a:t>
            </a:r>
            <a:r>
              <a:rPr lang="en-US" altLang="zh-CN" b="1" dirty="0" smtClean="0"/>
              <a:t>his lattice</a:t>
            </a:r>
            <a:endParaRPr lang="zh-CN" alt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123728" y="116632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kern="100" dirty="0">
                <a:cs typeface="Times New Roman"/>
              </a:rPr>
              <a:t>H-low </a:t>
            </a:r>
            <a:r>
              <a:rPr lang="en-US" altLang="zh-CN" b="1" kern="100" dirty="0" smtClean="0">
                <a:cs typeface="Times New Roman"/>
              </a:rPr>
              <a:t>power</a:t>
            </a:r>
            <a:r>
              <a:rPr lang="en-US" altLang="zh-CN" dirty="0" smtClean="0"/>
              <a:t> wangdou20160325</a:t>
            </a:r>
            <a:endParaRPr lang="zh-CN" alt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0178" y="1700808"/>
            <a:ext cx="2523237" cy="79663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219" y="986675"/>
            <a:ext cx="2811269" cy="57011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13066" y="6474822"/>
            <a:ext cx="8175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/>
              <a:t>Damping time 15ms, i.e. 82 turns; filling factor 72.2% </a:t>
            </a:r>
            <a:endParaRPr lang="zh-CN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05701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06090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solidFill>
                  <a:srgbClr val="0070C0"/>
                </a:solidFill>
              </a:rPr>
              <a:t>ARC lattice</a:t>
            </a:r>
            <a:endParaRPr lang="zh-CN" alt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53" y="980728"/>
            <a:ext cx="3876039" cy="2664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964" y="980728"/>
            <a:ext cx="3751460" cy="2664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195736" y="68340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FODO cell</a:t>
            </a:r>
            <a:endParaRPr lang="zh-CN" alt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580112" y="69269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Dispersion Suppressor</a:t>
            </a:r>
            <a:endParaRPr lang="zh-CN" alt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419872" y="3635732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Sextupole</a:t>
            </a:r>
            <a:r>
              <a:rPr lang="en-US" altLang="zh-CN" b="1" dirty="0" smtClean="0"/>
              <a:t> </a:t>
            </a:r>
            <a:r>
              <a:rPr lang="en-US" altLang="zh-CN" b="1" dirty="0"/>
              <a:t>configuration</a:t>
            </a:r>
            <a:endParaRPr lang="zh-CN" alt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21981"/>
            <a:ext cx="7848872" cy="2647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49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06090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solidFill>
                  <a:srgbClr val="0070C0"/>
                </a:solidFill>
              </a:rPr>
              <a:t>ARC </a:t>
            </a:r>
            <a:r>
              <a:rPr lang="en-US" altLang="zh-CN" sz="3600" b="1" dirty="0" smtClean="0">
                <a:solidFill>
                  <a:srgbClr val="0070C0"/>
                </a:solidFill>
              </a:rPr>
              <a:t>lattice (cont.)</a:t>
            </a:r>
            <a:endParaRPr lang="zh-CN" altLang="en-US" sz="36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08" y="1350060"/>
            <a:ext cx="7734300" cy="5247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491880" y="90872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Whole ARC (</a:t>
            </a:r>
            <a:r>
              <a:rPr lang="en-US" altLang="zh-CN" b="1" dirty="0"/>
              <a:t>w/o </a:t>
            </a:r>
            <a:r>
              <a:rPr lang="en-US" altLang="zh-CN" b="1" dirty="0" smtClean="0"/>
              <a:t>FFS,PDR)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98417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solidFill>
                  <a:srgbClr val="0070C0"/>
                </a:solidFill>
              </a:rPr>
              <a:t>2 families of </a:t>
            </a:r>
            <a:r>
              <a:rPr lang="en-US" altLang="zh-CN" sz="3600" b="1" dirty="0" err="1">
                <a:solidFill>
                  <a:srgbClr val="0070C0"/>
                </a:solidFill>
              </a:rPr>
              <a:t>sextupoles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4459365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275" y="3861048"/>
            <a:ext cx="4655797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98365" y="3986101"/>
            <a:ext cx="1722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No strong resonance line in </a:t>
            </a:r>
            <a:r>
              <a:rPr lang="en-US" altLang="zh-CN" sz="1400" dirty="0" err="1" smtClean="0"/>
              <a:t>dp</a:t>
            </a:r>
            <a:r>
              <a:rPr lang="en-US" altLang="zh-CN" sz="1400" dirty="0" smtClean="0"/>
              <a:t>/p=2%</a:t>
            </a:r>
            <a:endParaRPr lang="zh-CN" altLang="en-US" sz="1400" dirty="0"/>
          </a:p>
        </p:txBody>
      </p:sp>
      <p:sp>
        <p:nvSpPr>
          <p:cNvPr id="7" name="矩形 6"/>
          <p:cNvSpPr/>
          <p:nvPr/>
        </p:nvSpPr>
        <p:spPr>
          <a:xfrm>
            <a:off x="1172520" y="1124744"/>
            <a:ext cx="2325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90/90 non-interleaved</a:t>
            </a:r>
            <a:endParaRPr lang="zh-CN" altLang="en-US" b="1" dirty="0"/>
          </a:p>
        </p:txBody>
      </p:sp>
      <p:sp>
        <p:nvSpPr>
          <p:cNvPr id="11" name="矩形 10"/>
          <p:cNvSpPr/>
          <p:nvPr/>
        </p:nvSpPr>
        <p:spPr>
          <a:xfrm>
            <a:off x="4860032" y="1196752"/>
            <a:ext cx="41764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 smtClean="0"/>
              <a:t>SF1     </a:t>
            </a:r>
            <a:r>
              <a:rPr lang="en-US" altLang="zh-CN" sz="1200" dirty="0"/>
              <a:t>=(L =.39999999999999997  K2 =.9680546863280827 )       </a:t>
            </a:r>
            <a:endParaRPr lang="en-US" altLang="zh-CN" sz="1200" dirty="0" smtClean="0"/>
          </a:p>
          <a:p>
            <a:r>
              <a:rPr lang="en-US" altLang="zh-CN" sz="1200" dirty="0" smtClean="0"/>
              <a:t>SD1     </a:t>
            </a:r>
            <a:r>
              <a:rPr lang="en-US" altLang="zh-CN" sz="1200" dirty="0"/>
              <a:t>=(L =.39999999999999997  K2 =-1.8843252788821787 )</a:t>
            </a:r>
            <a:endParaRPr lang="zh-CN" alt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2049155" y="908720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ARC_3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6149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CN" sz="3600" b="1" dirty="0">
                <a:solidFill>
                  <a:srgbClr val="0070C0"/>
                </a:solidFill>
              </a:rPr>
              <a:t>Optimization of DA with </a:t>
            </a:r>
            <a:r>
              <a:rPr lang="en-US" altLang="zh-CN" sz="3600" b="1" dirty="0" smtClean="0">
                <a:solidFill>
                  <a:srgbClr val="0070C0"/>
                </a:solidFill>
              </a:rPr>
              <a:t/>
            </a:r>
            <a:br>
              <a:rPr lang="en-US" altLang="zh-CN" sz="3600" b="1" dirty="0" smtClean="0">
                <a:solidFill>
                  <a:srgbClr val="0070C0"/>
                </a:solidFill>
              </a:rPr>
            </a:br>
            <a:r>
              <a:rPr lang="en-US" altLang="zh-CN" sz="3600" b="1" dirty="0" smtClean="0">
                <a:solidFill>
                  <a:srgbClr val="0070C0"/>
                </a:solidFill>
              </a:rPr>
              <a:t>non-interleaved </a:t>
            </a:r>
            <a:r>
              <a:rPr lang="en-US" altLang="zh-CN" sz="3600" b="1" dirty="0" err="1">
                <a:solidFill>
                  <a:srgbClr val="0070C0"/>
                </a:solidFill>
              </a:rPr>
              <a:t>sextupoles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95325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Optimize bandwidth of Q vs. </a:t>
            </a:r>
            <a:r>
              <a:rPr lang="en-US" altLang="zh-CN" sz="2400" dirty="0" err="1" smtClean="0">
                <a:sym typeface="Symbol"/>
              </a:rPr>
              <a:t>dp</a:t>
            </a:r>
            <a:r>
              <a:rPr lang="en-US" altLang="zh-CN" sz="2400" dirty="0" smtClean="0">
                <a:sym typeface="Symbol"/>
              </a:rPr>
              <a:t>/p and constraint the break down of –I</a:t>
            </a:r>
          </a:p>
          <a:p>
            <a:pPr lvl="1"/>
            <a:r>
              <a:rPr lang="en-US" altLang="zh-CN" sz="2400" dirty="0" smtClean="0">
                <a:sym typeface="Symbol"/>
              </a:rPr>
              <a:t>In SAD, Q(</a:t>
            </a:r>
            <a:r>
              <a:rPr lang="en-US" altLang="zh-CN" sz="2400" dirty="0" err="1" smtClean="0">
                <a:sym typeface="Symbol"/>
              </a:rPr>
              <a:t>dp</a:t>
            </a:r>
            <a:r>
              <a:rPr lang="en-US" altLang="zh-CN" sz="2400" dirty="0" smtClean="0">
                <a:sym typeface="Symbol"/>
              </a:rPr>
              <a:t>/p) is calculated w/o synchrotron motion. However, the results will be very different between w/ and w/o </a:t>
            </a:r>
            <a:r>
              <a:rPr lang="en-US" altLang="zh-CN" sz="2400" dirty="0">
                <a:sym typeface="Symbol"/>
              </a:rPr>
              <a:t>synchrotron </a:t>
            </a:r>
            <a:r>
              <a:rPr lang="en-US" altLang="zh-CN" sz="2400" dirty="0" smtClean="0">
                <a:sym typeface="Symbol"/>
              </a:rPr>
              <a:t>motion esp. </a:t>
            </a:r>
            <a:r>
              <a:rPr lang="en-US" altLang="zh-CN" sz="2400" dirty="0" err="1" smtClean="0">
                <a:sym typeface="Symbol"/>
              </a:rPr>
              <a:t>dp</a:t>
            </a:r>
            <a:r>
              <a:rPr lang="en-US" altLang="zh-CN" sz="2400" dirty="0" smtClean="0">
                <a:sym typeface="Symbol"/>
              </a:rPr>
              <a:t>/p is large.</a:t>
            </a:r>
          </a:p>
          <a:p>
            <a:r>
              <a:rPr lang="en-US" altLang="zh-CN" sz="2400" dirty="0" smtClean="0">
                <a:sym typeface="Symbol"/>
              </a:rPr>
              <a:t>Optimize the DA vs. </a:t>
            </a:r>
            <a:r>
              <a:rPr lang="en-US" altLang="zh-CN" sz="2400" dirty="0" err="1" smtClean="0">
                <a:sym typeface="Symbol"/>
              </a:rPr>
              <a:t>dp</a:t>
            </a:r>
            <a:r>
              <a:rPr lang="en-US" altLang="zh-CN" sz="2400" dirty="0" smtClean="0">
                <a:sym typeface="Symbol"/>
              </a:rPr>
              <a:t>/p directly</a:t>
            </a:r>
          </a:p>
          <a:p>
            <a:pPr lvl="1"/>
            <a:r>
              <a:rPr lang="en-US" altLang="zh-CN" sz="2400" dirty="0" smtClean="0">
                <a:sym typeface="Symbol"/>
              </a:rPr>
              <a:t>Four cases should be optimized together: </a:t>
            </a:r>
            <a:r>
              <a:rPr lang="en-US" altLang="zh-CN" sz="2400" dirty="0" smtClean="0">
                <a:solidFill>
                  <a:srgbClr val="FF0000"/>
                </a:solidFill>
                <a:sym typeface="Symbol"/>
              </a:rPr>
              <a:t>(0,0),(0,Pi/2), (Pi/2,</a:t>
            </a:r>
            <a:r>
              <a:rPr lang="en-US" altLang="zh-CN" sz="2400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altLang="zh-CN" sz="2400" dirty="0" smtClean="0">
                <a:solidFill>
                  <a:srgbClr val="FF0000"/>
                </a:solidFill>
                <a:sym typeface="Symbol"/>
              </a:rPr>
              <a:t>0),</a:t>
            </a:r>
            <a:r>
              <a:rPr lang="en-US" altLang="zh-CN" sz="2400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altLang="zh-CN" sz="2400" dirty="0" smtClean="0">
                <a:solidFill>
                  <a:srgbClr val="FF0000"/>
                </a:solidFill>
                <a:sym typeface="Symbol"/>
              </a:rPr>
              <a:t>(Pi/2,Pi/2)</a:t>
            </a:r>
          </a:p>
          <a:p>
            <a:pPr lvl="1"/>
            <a:r>
              <a:rPr lang="en-US" altLang="zh-CN" sz="2400" dirty="0" smtClean="0">
                <a:sym typeface="Symbol"/>
              </a:rPr>
              <a:t>w/ damping, w/o damping</a:t>
            </a:r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866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0070C0"/>
                </a:solidFill>
              </a:rPr>
              <a:t>8 </a:t>
            </a:r>
            <a:r>
              <a:rPr lang="en-US" altLang="zh-CN" sz="3600" b="1" dirty="0">
                <a:solidFill>
                  <a:srgbClr val="0070C0"/>
                </a:solidFill>
              </a:rPr>
              <a:t>families of </a:t>
            </a:r>
            <a:r>
              <a:rPr lang="en-US" altLang="zh-CN" sz="3600" b="1" dirty="0" err="1" smtClean="0">
                <a:solidFill>
                  <a:srgbClr val="0070C0"/>
                </a:solidFill>
              </a:rPr>
              <a:t>sextupoles</a:t>
            </a:r>
            <a:r>
              <a:rPr lang="en-US" altLang="zh-CN" sz="3600" b="1" dirty="0" smtClean="0">
                <a:solidFill>
                  <a:srgbClr val="0070C0"/>
                </a:solidFill>
              </a:rPr>
              <a:t> (1)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13" y="908720"/>
            <a:ext cx="4870943" cy="244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717032"/>
            <a:ext cx="5005605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矩形 21"/>
          <p:cNvSpPr/>
          <p:nvPr/>
        </p:nvSpPr>
        <p:spPr>
          <a:xfrm>
            <a:off x="5004048" y="1196752"/>
            <a:ext cx="42484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/>
              <a:t>SF1     =(L =.39999999999999997  K2 =1.0049552085951383 )</a:t>
            </a:r>
            <a:endParaRPr lang="zh-CN" altLang="en-US" sz="1200" dirty="0"/>
          </a:p>
          <a:p>
            <a:r>
              <a:rPr lang="nn-NO" altLang="zh-CN" sz="1200" dirty="0" smtClean="0"/>
              <a:t>SD1     </a:t>
            </a:r>
            <a:r>
              <a:rPr lang="nn-NO" altLang="zh-CN" sz="1200" dirty="0"/>
              <a:t>=(L =.39999999999999997  K2 =-1.8774102185487131 )</a:t>
            </a:r>
            <a:endParaRPr lang="zh-CN" altLang="en-US" sz="1200" dirty="0"/>
          </a:p>
          <a:p>
            <a:r>
              <a:rPr lang="nl-NL" altLang="zh-CN" sz="1200" dirty="0"/>
              <a:t>SF13    =(L =.39999999999999997  K2 =.9570321356746315 )</a:t>
            </a:r>
            <a:endParaRPr lang="zh-CN" altLang="en-US" sz="1200" dirty="0"/>
          </a:p>
          <a:p>
            <a:r>
              <a:rPr lang="nn-NO" altLang="zh-CN" sz="1200" dirty="0" smtClean="0"/>
              <a:t>SD13    </a:t>
            </a:r>
            <a:r>
              <a:rPr lang="nn-NO" altLang="zh-CN" sz="1200" dirty="0"/>
              <a:t>=(L =.39999999999999997  K2 =-1.8569945561714651 )</a:t>
            </a:r>
            <a:endParaRPr lang="zh-CN" altLang="en-US" sz="1200" dirty="0"/>
          </a:p>
          <a:p>
            <a:r>
              <a:rPr lang="nl-NL" altLang="zh-CN" sz="1200" dirty="0"/>
              <a:t>SF25    =(L =.39999999999999997  K2 =.9829370588944072 )</a:t>
            </a:r>
            <a:endParaRPr lang="zh-CN" altLang="en-US" sz="1200" dirty="0"/>
          </a:p>
          <a:p>
            <a:r>
              <a:rPr lang="nn-NO" altLang="zh-CN" sz="1200" dirty="0" smtClean="0"/>
              <a:t>SD25    </a:t>
            </a:r>
            <a:r>
              <a:rPr lang="nn-NO" altLang="zh-CN" sz="1200" dirty="0"/>
              <a:t>=(L =.39999999999999997  K2 =-1.848948069693812 )</a:t>
            </a:r>
            <a:endParaRPr lang="zh-CN" altLang="en-US" sz="1200" dirty="0"/>
          </a:p>
          <a:p>
            <a:r>
              <a:rPr lang="nl-NL" altLang="zh-CN" sz="1200" dirty="0"/>
              <a:t>SF37    =(L =.39999999999999997  K2 =1.012913577646016 )</a:t>
            </a:r>
            <a:endParaRPr lang="zh-CN" altLang="en-US" sz="1200" dirty="0"/>
          </a:p>
          <a:p>
            <a:r>
              <a:rPr lang="nn-NO" altLang="zh-CN" sz="1200" dirty="0" smtClean="0"/>
              <a:t>SD37    </a:t>
            </a:r>
            <a:r>
              <a:rPr lang="nn-NO" altLang="zh-CN" sz="1200" dirty="0"/>
              <a:t>=(L =.39999999999999997  K2 =-1.8893114648552132 )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14898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17998</TotalTime>
  <Words>974</Words>
  <Application>Microsoft Office PowerPoint</Application>
  <PresentationFormat>全屏显示(4:3)</PresentationFormat>
  <Paragraphs>320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4" baseType="lpstr">
      <vt:lpstr>宋体</vt:lpstr>
      <vt:lpstr>Arial</vt:lpstr>
      <vt:lpstr>Calibri</vt:lpstr>
      <vt:lpstr>Symbol</vt:lpstr>
      <vt:lpstr>Times New Roman</vt:lpstr>
      <vt:lpstr>Office 主题</vt:lpstr>
      <vt:lpstr>Lattice design for CEPC PDR</vt:lpstr>
      <vt:lpstr>CEPC primary parameter （wangdou20160325）</vt:lpstr>
      <vt:lpstr>Considerations on ARC lattice design</vt:lpstr>
      <vt:lpstr>PowerPoint 演示文稿</vt:lpstr>
      <vt:lpstr>ARC lattice</vt:lpstr>
      <vt:lpstr>ARC lattice (cont.)</vt:lpstr>
      <vt:lpstr>2 families of sextupoles</vt:lpstr>
      <vt:lpstr>Optimization of DA with  non-interleaved sextupoles</vt:lpstr>
      <vt:lpstr>8 families of sextupoles (1)</vt:lpstr>
      <vt:lpstr>Phase advance between sections</vt:lpstr>
      <vt:lpstr>PDR</vt:lpstr>
      <vt:lpstr>Geometry of ARC+PDR</vt:lpstr>
      <vt:lpstr>Para of ARC+PDR</vt:lpstr>
      <vt:lpstr>Chromaticity correction</vt:lpstr>
      <vt:lpstr>First result of DA</vt:lpstr>
      <vt:lpstr>Summary</vt:lpstr>
      <vt:lpstr>PowerPoint 演示文稿</vt:lpstr>
      <vt:lpstr>Soure of the high order chromaticities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yiwei</dc:creator>
  <cp:lastModifiedBy>lenovo</cp:lastModifiedBy>
  <cp:revision>744</cp:revision>
  <dcterms:created xsi:type="dcterms:W3CDTF">2016-03-31T11:13:45Z</dcterms:created>
  <dcterms:modified xsi:type="dcterms:W3CDTF">2016-05-27T02:32:11Z</dcterms:modified>
</cp:coreProperties>
</file>