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324" r:id="rId4"/>
    <p:sldId id="325" r:id="rId5"/>
    <p:sldId id="32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68" y="-72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Lattice </a:t>
            </a:r>
            <a:r>
              <a:rPr lang="en-US" altLang="zh-CN" b="1" dirty="0">
                <a:solidFill>
                  <a:srgbClr val="0070C0"/>
                </a:solidFill>
              </a:rPr>
              <a:t>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3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Jun 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0246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Para of ARC+PDR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6825"/>
            <a:ext cx="8514048" cy="47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179512" y="4941168"/>
            <a:ext cx="417646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619672" y="6021287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Emittance growth is too much!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The bending region should be optimized.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73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Emittance growth </a:t>
            </a:r>
            <a:r>
              <a:rPr lang="en-US" altLang="zh-CN" dirty="0" smtClean="0"/>
              <a:t>source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454541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/>
              <a:t> </a:t>
            </a:r>
            <a:r>
              <a:rPr lang="en-US" altLang="zh-CN" sz="1600" dirty="0" err="1"/>
              <a:t>Cq</a:t>
            </a:r>
            <a:r>
              <a:rPr lang="en-US" altLang="zh-CN" sz="1600" dirty="0"/>
              <a:t>*(120/0.511E-3)^2/1*I5x[[-1]]/I2[[-1]]</a:t>
            </a:r>
          </a:p>
          <a:p>
            <a:r>
              <a:rPr lang="en-US" altLang="zh-CN" sz="1600" dirty="0"/>
              <a:t>Out[15]:= 3.3103495751811973e-09</a:t>
            </a:r>
            <a:endParaRPr lang="zh-CN" alt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13" y="1535225"/>
            <a:ext cx="1725811" cy="59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09312"/>
            <a:ext cx="2160240" cy="42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818" y="2852936"/>
            <a:ext cx="1527990" cy="49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组合 7"/>
          <p:cNvGrpSpPr/>
          <p:nvPr/>
        </p:nvGrpSpPr>
        <p:grpSpPr>
          <a:xfrm>
            <a:off x="1349383" y="3573016"/>
            <a:ext cx="2934585" cy="308979"/>
            <a:chOff x="4461864" y="2176461"/>
            <a:chExt cx="5364654" cy="485775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3643" y="2176461"/>
              <a:ext cx="3952875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1864" y="2227261"/>
              <a:ext cx="1333500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766" y="4077072"/>
            <a:ext cx="1111002" cy="28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组合 10"/>
          <p:cNvGrpSpPr/>
          <p:nvPr/>
        </p:nvGrpSpPr>
        <p:grpSpPr>
          <a:xfrm>
            <a:off x="4283968" y="1340768"/>
            <a:ext cx="3380427" cy="2529572"/>
            <a:chOff x="805555" y="4365104"/>
            <a:chExt cx="3380427" cy="2529572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3" y="4365104"/>
              <a:ext cx="2976329" cy="2232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805555" y="5003884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dirty="0" smtClean="0"/>
                <a:t>I5x</a:t>
              </a:r>
              <a:endParaRPr lang="zh-CN" alt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90455" y="6525344"/>
              <a:ext cx="585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</a:t>
              </a:r>
              <a:endParaRPr lang="zh-CN" altLang="en-US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355976" y="4005064"/>
            <a:ext cx="3341985" cy="2529572"/>
            <a:chOff x="4254351" y="4365104"/>
            <a:chExt cx="3341985" cy="252957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8843" y="4365104"/>
              <a:ext cx="2957493" cy="2232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6146839" y="6525344"/>
              <a:ext cx="585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</a:t>
              </a:r>
              <a:endParaRPr lang="zh-CN" alt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54351" y="5013176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altLang="zh-CN" dirty="0" smtClean="0"/>
                <a:t>I2</a:t>
              </a:r>
              <a:endParaRPr lang="zh-CN" altLang="en-US" dirty="0"/>
            </a:p>
          </p:txBody>
        </p:sp>
      </p:grpSp>
      <p:pic>
        <p:nvPicPr>
          <p:cNvPr id="19" name="Picture 8" descr="logo_main20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4624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82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Emittance growth </a:t>
            </a:r>
            <a:r>
              <a:rPr lang="en-US" altLang="zh-CN" sz="3600" dirty="0"/>
              <a:t>source(cont.)</a:t>
            </a:r>
            <a:endParaRPr lang="zh-CN" altLang="en-US" sz="3600" dirty="0"/>
          </a:p>
        </p:txBody>
      </p:sp>
      <p:sp>
        <p:nvSpPr>
          <p:cNvPr id="5" name="矩形 4"/>
          <p:cNvSpPr/>
          <p:nvPr/>
        </p:nvSpPr>
        <p:spPr>
          <a:xfrm>
            <a:off x="2555776" y="5336048"/>
            <a:ext cx="70567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b="1" dirty="0"/>
              <a:t># 1 </a:t>
            </a:r>
            <a:r>
              <a:rPr lang="en-US" altLang="zh-CN" sz="1000" b="1" dirty="0" err="1"/>
              <a:t>ss</a:t>
            </a:r>
            <a:r>
              <a:rPr lang="en-US" altLang="zh-CN" sz="1000" b="1" dirty="0"/>
              <a:t>, </a:t>
            </a:r>
            <a:r>
              <a:rPr lang="en-US" altLang="zh-CN" sz="1000" b="1" dirty="0" smtClean="0"/>
              <a:t>             2 </a:t>
            </a:r>
            <a:r>
              <a:rPr lang="en-US" altLang="zh-CN" sz="1000" b="1" dirty="0"/>
              <a:t>name, </a:t>
            </a:r>
            <a:r>
              <a:rPr lang="en-US" altLang="zh-CN" sz="1000" b="1" dirty="0" smtClean="0"/>
              <a:t>         3 </a:t>
            </a:r>
            <a:r>
              <a:rPr lang="en-US" altLang="zh-CN" sz="1000" b="1" dirty="0"/>
              <a:t>type</a:t>
            </a:r>
            <a:r>
              <a:rPr lang="en-US" altLang="zh-CN" sz="1000" b="1" dirty="0" smtClean="0"/>
              <a:t>,         </a:t>
            </a:r>
            <a:r>
              <a:rPr lang="en-US" altLang="zh-CN" sz="1000" b="1" dirty="0"/>
              <a:t>4 </a:t>
            </a:r>
            <a:r>
              <a:rPr lang="en-US" altLang="zh-CN" sz="1000" b="1" dirty="0" err="1"/>
              <a:t>ll</a:t>
            </a:r>
            <a:r>
              <a:rPr lang="en-US" altLang="zh-CN" sz="1000" b="1" dirty="0" smtClean="0"/>
              <a:t>,            </a:t>
            </a:r>
            <a:r>
              <a:rPr lang="en-US" altLang="zh-CN" sz="1000" b="1" dirty="0"/>
              <a:t>5 k0, </a:t>
            </a:r>
            <a:r>
              <a:rPr lang="en-US" altLang="zh-CN" sz="1000" b="1" dirty="0" smtClean="0"/>
              <a:t>                 6 </a:t>
            </a:r>
            <a:r>
              <a:rPr lang="en-US" altLang="zh-CN" sz="1000" b="1" dirty="0" err="1"/>
              <a:t>hx</a:t>
            </a:r>
            <a:r>
              <a:rPr lang="en-US" altLang="zh-CN" sz="1000" b="1" dirty="0"/>
              <a:t>, </a:t>
            </a:r>
            <a:r>
              <a:rPr lang="en-US" altLang="zh-CN" sz="1000" b="1" dirty="0" smtClean="0"/>
              <a:t>               7 </a:t>
            </a:r>
            <a:r>
              <a:rPr lang="en-US" altLang="zh-CN" sz="1000" b="1" dirty="0" err="1"/>
              <a:t>hy</a:t>
            </a:r>
            <a:r>
              <a:rPr lang="en-US" altLang="zh-CN" sz="1000" b="1" dirty="0"/>
              <a:t>, </a:t>
            </a:r>
            <a:r>
              <a:rPr lang="en-US" altLang="zh-CN" sz="1000" b="1" dirty="0" smtClean="0"/>
              <a:t>        8 </a:t>
            </a:r>
            <a:r>
              <a:rPr lang="en-US" altLang="zh-CN" sz="1000" b="1" dirty="0"/>
              <a:t>I2, </a:t>
            </a:r>
            <a:r>
              <a:rPr lang="en-US" altLang="zh-CN" sz="1000" b="1" dirty="0" smtClean="0"/>
              <a:t>                   9 </a:t>
            </a:r>
            <a:r>
              <a:rPr lang="en-US" altLang="zh-CN" sz="1000" b="1" dirty="0"/>
              <a:t>I5x</a:t>
            </a:r>
            <a:r>
              <a:rPr lang="zh-CN" altLang="en-US" sz="1000" b="1" dirty="0" smtClean="0"/>
              <a:t> </a:t>
            </a:r>
            <a:endParaRPr lang="en-US" altLang="zh-CN" sz="1000" b="1" dirty="0" smtClean="0"/>
          </a:p>
          <a:p>
            <a:r>
              <a:rPr lang="en-US" altLang="zh-CN" sz="1000" dirty="0" smtClean="0"/>
              <a:t>13759.495     </a:t>
            </a:r>
            <a:r>
              <a:rPr lang="en-US" altLang="zh-CN" sz="1000" dirty="0"/>
              <a:t>SEPTUML.1     BEND          .75           -.001416667   1.62647044E-4 0             2.52753398E-4 2.5221389E-11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13760.245     SEPTUML.1     BEND          .75           -.001416667   5.86817293E-4 0             2.54258606E-4 2.6472706E-11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13760.995     SEPTUML.1     BEND          .75           -.001416667   .001280679    0             2.55763814E-4 2.9203599E-11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13761.745     SEPTUML.1     BEND          .75           -.001416667   .002247713    0             2.57269023E-4 3.3996574E-11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13766.2220833 BSEP1L.1      BEND          .204166667    .001574185    .002604845    0             2.5777496E-4  3.6071173E-11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13766.42625   BSEP1L.1      BEND          .204166667    .001574185    .00217032     0             2.58280897E-4 3.7799699E-11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13766.6304166 BSEP1L.1      BEND          .204166667    .001574185    .001770866    0             2.58786834E-4 3.9210085E-11</a:t>
            </a:r>
            <a:endParaRPr lang="zh-CN" altLang="en-US" sz="1000" dirty="0"/>
          </a:p>
          <a:p>
            <a:r>
              <a:rPr lang="zh-CN" altLang="en-US" sz="1000" dirty="0"/>
              <a:t> </a:t>
            </a:r>
            <a:r>
              <a:rPr lang="en-US" altLang="zh-CN" sz="1000" dirty="0"/>
              <a:t>13766.8345833 BSEP1L.1      BEND          .204166667    .001574185    .001408064    0             2.59292771E-4 4.0331521E-11</a:t>
            </a:r>
            <a:endParaRPr lang="zh-CN" altLang="en-US" sz="10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111" y="798423"/>
            <a:ext cx="2832315" cy="212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463" y="764704"/>
            <a:ext cx="2989001" cy="222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箭头连接符 7"/>
          <p:cNvCxnSpPr/>
          <p:nvPr/>
        </p:nvCxnSpPr>
        <p:spPr>
          <a:xfrm flipH="1">
            <a:off x="3455208" y="1879686"/>
            <a:ext cx="3456383" cy="58235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911591" y="1194468"/>
            <a:ext cx="427405" cy="158417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3169674"/>
            <a:ext cx="2746106" cy="2060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2" y="3149552"/>
            <a:ext cx="2772976" cy="2081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15"/>
          <p:cNvSpPr/>
          <p:nvPr/>
        </p:nvSpPr>
        <p:spPr>
          <a:xfrm>
            <a:off x="7380312" y="2331232"/>
            <a:ext cx="7729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b="1" dirty="0"/>
              <a:t> </a:t>
            </a:r>
            <a:r>
              <a:rPr lang="en-US" altLang="zh-CN" sz="1100" b="1" dirty="0" smtClean="0"/>
              <a:t>SEPTUML</a:t>
            </a:r>
            <a:endParaRPr lang="zh-CN" altLang="en-US" sz="1100" b="1" dirty="0"/>
          </a:p>
        </p:txBody>
      </p:sp>
      <p:sp>
        <p:nvSpPr>
          <p:cNvPr id="17" name="矩形 16"/>
          <p:cNvSpPr/>
          <p:nvPr/>
        </p:nvSpPr>
        <p:spPr>
          <a:xfrm>
            <a:off x="7406190" y="1484784"/>
            <a:ext cx="606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b="1" dirty="0" smtClean="0"/>
              <a:t>BSEP1L</a:t>
            </a:r>
            <a:endParaRPr lang="zh-CN" altLang="en-US" sz="1400" b="1" dirty="0"/>
          </a:p>
        </p:txBody>
      </p:sp>
      <p:pic>
        <p:nvPicPr>
          <p:cNvPr id="13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299682" y="1556792"/>
            <a:ext cx="400110" cy="3693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altLang="zh-CN" sz="1400" dirty="0" smtClean="0"/>
              <a:t>I5x</a:t>
            </a:r>
            <a:endParaRPr lang="zh-CN" alt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986599" y="2852936"/>
            <a:ext cx="585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S</a:t>
            </a:r>
            <a:endParaRPr lang="zh-CN" alt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436096" y="1619508"/>
            <a:ext cx="400110" cy="3693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altLang="zh-CN" sz="1400" dirty="0" smtClean="0"/>
              <a:t>I5x</a:t>
            </a:r>
            <a:endParaRPr lang="zh-CN" alt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7298967" y="2905199"/>
            <a:ext cx="585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S</a:t>
            </a:r>
            <a:endParaRPr lang="zh-CN" altLang="en-US" sz="1400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85" y="1175185"/>
            <a:ext cx="1725811" cy="59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98831"/>
            <a:ext cx="2160240" cy="42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90" y="2442455"/>
            <a:ext cx="1527990" cy="49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41" y="3552069"/>
            <a:ext cx="2162311" cy="30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55" y="3194847"/>
            <a:ext cx="729454" cy="23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38" y="4083924"/>
            <a:ext cx="1111002" cy="28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995936" y="5137447"/>
            <a:ext cx="585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S</a:t>
            </a:r>
            <a:endParaRPr lang="zh-CN" alt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7452320" y="5157192"/>
            <a:ext cx="585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S</a:t>
            </a:r>
            <a:endParaRPr lang="zh-CN" alt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2371690" y="3552069"/>
            <a:ext cx="400110" cy="75031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altLang="zh-CN" sz="1400" dirty="0" smtClean="0"/>
              <a:t>1/</a:t>
            </a:r>
            <a:r>
              <a:rPr lang="en-US" altLang="zh-CN" sz="1400" dirty="0" smtClean="0">
                <a:sym typeface="Symbol"/>
              </a:rPr>
              <a:t>^3</a:t>
            </a:r>
            <a:endParaRPr lang="zh-CN" alt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5580112" y="3933056"/>
            <a:ext cx="400110" cy="3693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altLang="zh-CN" sz="1400" dirty="0" err="1"/>
              <a:t>H</a:t>
            </a:r>
            <a:r>
              <a:rPr lang="en-US" altLang="zh-CN" sz="1400" dirty="0" err="1" smtClean="0"/>
              <a:t>x</a:t>
            </a:r>
            <a:endParaRPr lang="zh-CN" altLang="en-US" sz="1400" dirty="0"/>
          </a:p>
        </p:txBody>
      </p:sp>
      <p:sp>
        <p:nvSpPr>
          <p:cNvPr id="34" name="矩形 33"/>
          <p:cNvSpPr/>
          <p:nvPr/>
        </p:nvSpPr>
        <p:spPr>
          <a:xfrm>
            <a:off x="2862927" y="4491472"/>
            <a:ext cx="7729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b="1" dirty="0"/>
              <a:t> </a:t>
            </a:r>
            <a:r>
              <a:rPr lang="en-US" altLang="zh-CN" sz="1100" b="1" dirty="0" smtClean="0"/>
              <a:t>SEPTUML</a:t>
            </a:r>
            <a:endParaRPr lang="zh-CN" altLang="en-US" sz="1100" b="1" dirty="0"/>
          </a:p>
        </p:txBody>
      </p:sp>
      <p:sp>
        <p:nvSpPr>
          <p:cNvPr id="35" name="矩形 34"/>
          <p:cNvSpPr/>
          <p:nvPr/>
        </p:nvSpPr>
        <p:spPr>
          <a:xfrm>
            <a:off x="2888805" y="3645024"/>
            <a:ext cx="606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b="1" dirty="0" smtClean="0"/>
              <a:t>BSEP1L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9293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18362</TotalTime>
  <Words>497</Words>
  <Application>Microsoft Office PowerPoint</Application>
  <PresentationFormat>全屏显示(4:3)</PresentationFormat>
  <Paragraphs>213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Lattice design for CEPC PDR</vt:lpstr>
      <vt:lpstr>CEPC primary parameter （wangdou20160325）</vt:lpstr>
      <vt:lpstr>Para of ARC+PDR</vt:lpstr>
      <vt:lpstr>Emittance growth source</vt:lpstr>
      <vt:lpstr>Emittance growth source(cont.)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831</cp:revision>
  <dcterms:created xsi:type="dcterms:W3CDTF">2016-03-31T11:13:45Z</dcterms:created>
  <dcterms:modified xsi:type="dcterms:W3CDTF">2016-06-03T06:10:02Z</dcterms:modified>
</cp:coreProperties>
</file>