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3"/>
    <p:sldId id="275" r:id="rId4"/>
    <p:sldId id="277" r:id="rId5"/>
    <p:sldId id="278" r:id="rId7"/>
    <p:sldId id="262" r:id="rId8"/>
    <p:sldId id="260" r:id="rId9"/>
    <p:sldId id="279" r:id="rId10"/>
    <p:sldId id="265" r:id="rId11"/>
    <p:sldId id="257" r:id="rId12"/>
    <p:sldId id="258" r:id="rId13"/>
    <p:sldId id="259" r:id="rId14"/>
    <p:sldId id="263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47528" y="1124745"/>
            <a:ext cx="8568952" cy="1368152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P</a:t>
            </a:r>
            <a:r>
              <a:rPr lang="en-US" altLang="zh-CN" b="1" dirty="0" smtClean="0">
                <a:solidFill>
                  <a:schemeClr val="tx1"/>
                </a:solidFill>
              </a:rPr>
              <a:t>retzel scheme of CEPC</a:t>
            </a:r>
            <a:endParaRPr lang="en-US" altLang="zh-CN" b="1" dirty="0" smtClean="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325549" y="3643387"/>
            <a:ext cx="7344816" cy="1080120"/>
          </a:xfrm>
        </p:spPr>
        <p:txBody>
          <a:bodyPr>
            <a:normAutofit fontScale="95000"/>
          </a:bodyPr>
          <a:lstStyle/>
          <a:p>
            <a:r>
              <a:rPr lang="en-US" altLang="zh-CN" b="1" dirty="0" smtClean="0">
                <a:solidFill>
                  <a:srgbClr val="2E1FF3"/>
                </a:solidFill>
              </a:rPr>
              <a:t>J. Wu, H. </a:t>
            </a:r>
            <a:r>
              <a:rPr lang="en-US" altLang="zh-CN" b="1" dirty="0" err="1" smtClean="0">
                <a:solidFill>
                  <a:srgbClr val="2E1FF3"/>
                </a:solidFill>
              </a:rPr>
              <a:t>Geng</a:t>
            </a:r>
            <a:r>
              <a:rPr lang="en-US" altLang="zh-CN" b="1" dirty="0" smtClean="0">
                <a:solidFill>
                  <a:srgbClr val="2E1FF3"/>
                </a:solidFill>
              </a:rPr>
              <a:t>, G. </a:t>
            </a:r>
            <a:r>
              <a:rPr lang="en-US" altLang="zh-CN" b="1" dirty="0" err="1" smtClean="0">
                <a:solidFill>
                  <a:srgbClr val="2E1FF3"/>
                </a:solidFill>
              </a:rPr>
              <a:t>Xu</a:t>
            </a:r>
            <a:r>
              <a:rPr lang="en-US" altLang="zh-CN" b="1" dirty="0">
                <a:solidFill>
                  <a:srgbClr val="2E1FF3"/>
                </a:solidFill>
              </a:rPr>
              <a:t>, Y. Zhang, Q. Qin, </a:t>
            </a:r>
            <a:r>
              <a:rPr lang="en-US" altLang="zh-CN" b="1" dirty="0" smtClean="0">
                <a:solidFill>
                  <a:srgbClr val="2E1FF3"/>
                </a:solidFill>
              </a:rPr>
              <a:t>J. Gao, W. Chou, Y</a:t>
            </a:r>
            <a:r>
              <a:rPr lang="en-US" altLang="zh-CN" b="1" dirty="0">
                <a:solidFill>
                  <a:srgbClr val="2E1FF3"/>
                </a:solidFill>
              </a:rPr>
              <a:t>. </a:t>
            </a:r>
            <a:r>
              <a:rPr lang="en-US" altLang="zh-CN" b="1" dirty="0" err="1">
                <a:solidFill>
                  <a:srgbClr val="2E1FF3"/>
                </a:solidFill>
              </a:rPr>
              <a:t>Guo</a:t>
            </a:r>
            <a:r>
              <a:rPr lang="en-US" altLang="zh-CN" b="1" dirty="0">
                <a:solidFill>
                  <a:srgbClr val="2E1FF3"/>
                </a:solidFill>
              </a:rPr>
              <a:t>, N</a:t>
            </a:r>
            <a:r>
              <a:rPr lang="en-US" altLang="zh-CN" b="1" dirty="0" smtClean="0">
                <a:solidFill>
                  <a:srgbClr val="2E1FF3"/>
                </a:solidFill>
              </a:rPr>
              <a:t>. Wang, Y. Peng, X. Cui, T. </a:t>
            </a:r>
            <a:r>
              <a:rPr lang="en-US" altLang="zh-CN" b="1" dirty="0" err="1" smtClean="0">
                <a:solidFill>
                  <a:srgbClr val="2E1FF3"/>
                </a:solidFill>
              </a:rPr>
              <a:t>Yue</a:t>
            </a:r>
            <a:r>
              <a:rPr lang="en-US" altLang="zh-CN" b="1" dirty="0" smtClean="0">
                <a:solidFill>
                  <a:srgbClr val="2E1FF3"/>
                </a:solidFill>
              </a:rPr>
              <a:t>, Z. </a:t>
            </a:r>
            <a:r>
              <a:rPr lang="en-US" altLang="zh-CN" b="1" dirty="0" err="1" smtClean="0">
                <a:solidFill>
                  <a:srgbClr val="2E1FF3"/>
                </a:solidFill>
              </a:rPr>
              <a:t>Duan</a:t>
            </a:r>
            <a:r>
              <a:rPr lang="en-US" altLang="zh-CN" b="1" dirty="0" smtClean="0">
                <a:solidFill>
                  <a:srgbClr val="2E1FF3"/>
                </a:solidFill>
              </a:rPr>
              <a:t>, Y. Wang, D. Wang, S. Bai, F. Su</a:t>
            </a:r>
            <a:endParaRPr lang="en-US" altLang="zh-CN" b="1" dirty="0" smtClean="0">
              <a:solidFill>
                <a:srgbClr val="2E1FF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whole ring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38655" y="1598295"/>
            <a:ext cx="7592695" cy="49199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16710" y="544195"/>
            <a:ext cx="8643620" cy="61023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9310" y="271145"/>
            <a:ext cx="10515600" cy="1325563"/>
          </a:xfrm>
        </p:spPr>
        <p:txBody>
          <a:bodyPr/>
          <a:p>
            <a:r>
              <a:rPr lang="en-US" altLang="zh-CN"/>
              <a:t>dynamic aperture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124835" y="1911985"/>
            <a:ext cx="7797165" cy="4512945"/>
          </a:xfrm>
          <a:prstGeom prst="rect">
            <a:avLst/>
          </a:prstGeom>
        </p:spPr>
      </p:pic>
      <p:sp>
        <p:nvSpPr>
          <p:cNvPr id="9" name="内容占位符 2"/>
          <p:cNvSpPr txBox="1"/>
          <p:nvPr/>
        </p:nvSpPr>
        <p:spPr>
          <a:xfrm>
            <a:off x="1109345" y="1507490"/>
            <a:ext cx="7416800" cy="589280"/>
          </a:xfrm>
          <a:prstGeom prst="rect">
            <a:avLst/>
          </a:prstGeom>
        </p:spPr>
        <p:txBody>
          <a:bodyPr>
            <a:normAutofit/>
          </a:bodyPr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240 turns is tracked for dynamic aperture</a:t>
            </a:r>
            <a:endParaRPr lang="en-US" altLang="zh-CN" sz="2400" dirty="0" smtClean="0"/>
          </a:p>
          <a:p>
            <a:pPr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CN" sz="24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altLang="zh-CN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83665" y="202565"/>
            <a:ext cx="10515600" cy="1325563"/>
          </a:xfrm>
        </p:spPr>
        <p:txBody>
          <a:bodyPr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9" name="矩形 8"/>
          <p:cNvSpPr/>
          <p:nvPr/>
        </p:nvSpPr>
        <p:spPr>
          <a:xfrm>
            <a:off x="1138555" y="1410335"/>
            <a:ext cx="9553575" cy="4959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800" kern="0" dirty="0"/>
              <a:t> </a:t>
            </a:r>
            <a:r>
              <a:rPr lang="en-US" altLang="zh-CN" sz="2800" kern="0" dirty="0" smtClean="0"/>
              <a:t>CEPC is a Circular Electron Positron Collider to study the Higgs boson</a:t>
            </a:r>
            <a:endParaRPr lang="en-US" altLang="zh-CN" sz="2800" kern="0" dirty="0"/>
          </a:p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800" kern="0" dirty="0"/>
              <a:t> </a:t>
            </a:r>
            <a:r>
              <a:rPr lang="en-US" altLang="zh-CN" sz="2800" kern="0" dirty="0" smtClean="0"/>
              <a:t>Critical parameters: </a:t>
            </a:r>
            <a:endParaRPr lang="en-US" altLang="zh-CN" sz="2800" kern="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000" kern="0" dirty="0" smtClean="0"/>
              <a:t>Beam energy: 120GeV</a:t>
            </a:r>
            <a:endParaRPr lang="en-US" altLang="zh-CN" sz="2000" kern="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000" kern="0" dirty="0" smtClean="0"/>
              <a:t>Circumference</a:t>
            </a:r>
            <a:r>
              <a:rPr lang="en-US" altLang="zh-CN" sz="2000" kern="0" dirty="0"/>
              <a:t>: </a:t>
            </a:r>
            <a:r>
              <a:rPr lang="en-US" altLang="zh-CN" sz="2000" kern="0" dirty="0" smtClean="0"/>
              <a:t>54 </a:t>
            </a:r>
            <a:r>
              <a:rPr lang="en-US" altLang="zh-CN" sz="2000" kern="0" dirty="0"/>
              <a:t>km</a:t>
            </a:r>
            <a:endParaRPr lang="en-US" altLang="zh-CN" sz="2000" kern="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000" kern="0" dirty="0"/>
              <a:t>SR power: </a:t>
            </a:r>
            <a:r>
              <a:rPr lang="en-US" altLang="zh-CN" sz="2000" kern="0" dirty="0" smtClean="0"/>
              <a:t>51.7 </a:t>
            </a:r>
            <a:r>
              <a:rPr lang="en-US" altLang="zh-CN" sz="2000" kern="0" dirty="0"/>
              <a:t>MW/beam</a:t>
            </a:r>
            <a:endParaRPr lang="en-US" altLang="zh-CN" sz="2000" kern="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000" kern="0" dirty="0" smtClean="0"/>
              <a:t>8*arcs</a:t>
            </a:r>
            <a:endParaRPr lang="en-US" altLang="zh-CN" sz="2000" kern="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000" kern="0" dirty="0"/>
              <a:t>2*IPs</a:t>
            </a:r>
            <a:endParaRPr lang="en-US" altLang="zh-CN" sz="2000" kern="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000" kern="0" dirty="0"/>
              <a:t>8 RF cavity sections (distributed)</a:t>
            </a:r>
            <a:endParaRPr lang="en-US" altLang="zh-CN" sz="2000" kern="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000" kern="0" dirty="0" smtClean="0"/>
              <a:t>Filling </a:t>
            </a:r>
            <a:r>
              <a:rPr lang="en-US" altLang="zh-CN" sz="2000" kern="0" dirty="0"/>
              <a:t>factor of the ring: </a:t>
            </a:r>
            <a:r>
              <a:rPr lang="en-US" altLang="zh-CN" sz="2000" kern="0" dirty="0" smtClean="0"/>
              <a:t>~70%</a:t>
            </a:r>
            <a:endParaRPr lang="en-US" altLang="zh-CN" sz="2000" kern="0" dirty="0"/>
          </a:p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zh-CN" sz="2800" kern="0" dirty="0" smtClean="0"/>
              <a:t> Length of the straight sections are compatible with </a:t>
            </a:r>
            <a:r>
              <a:rPr lang="en-US" altLang="zh-CN" sz="2800" kern="0" dirty="0" err="1" smtClean="0"/>
              <a:t>SppC</a:t>
            </a:r>
            <a:r>
              <a:rPr lang="en-US" altLang="zh-CN" sz="2800" kern="0" dirty="0" smtClean="0"/>
              <a:t> requirement</a:t>
            </a:r>
            <a:endParaRPr lang="en-US" altLang="zh-CN" sz="2800" kern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221" y="2283099"/>
            <a:ext cx="353972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>
          <a:xfrm>
            <a:off x="1947199" y="22923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>
                <a:solidFill>
                  <a:schemeClr val="tx1"/>
                </a:solidFill>
              </a:rPr>
              <a:t>Pretzel scheme 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9" name="内容占位符 2"/>
          <p:cNvSpPr txBox="1"/>
          <p:nvPr/>
        </p:nvSpPr>
        <p:spPr>
          <a:xfrm>
            <a:off x="1720394" y="1285270"/>
            <a:ext cx="7344816" cy="165618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Horizontal separation is adopted to avoid big coupling</a:t>
            </a:r>
            <a:endParaRPr lang="en-US" altLang="zh-CN" sz="2400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No orbit in RF section to avoid beam instability and HOM in the </a:t>
            </a:r>
            <a:r>
              <a:rPr lang="en-US" altLang="zh-CN" sz="2400" dirty="0"/>
              <a:t>c</a:t>
            </a:r>
            <a:r>
              <a:rPr lang="en-US" altLang="zh-CN" sz="2400" dirty="0" smtClean="0"/>
              <a:t>avity</a:t>
            </a:r>
            <a:endParaRPr lang="en-US" altLang="zh-CN" sz="2400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One pair of electrostatic separators for each arc</a:t>
            </a:r>
            <a:endParaRPr lang="en-US" altLang="zh-CN" sz="2400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altLang="zh-CN" sz="24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715" y="2956609"/>
            <a:ext cx="3779912" cy="3909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237" y="3068960"/>
            <a:ext cx="4523868" cy="307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872164" y="472609"/>
            <a:ext cx="8316416" cy="767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400">
                <a:latin typeface="+mj-lt"/>
                <a:ea typeface="+mj-ea"/>
                <a:cs typeface="+mj-cs"/>
              </a:rPr>
              <a:t>Principles of pretzel scheme </a:t>
            </a:r>
            <a:endParaRPr lang="zh-CN" altLang="en-US" sz="2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3" name="内容占位符 2"/>
          <p:cNvSpPr txBox="1"/>
          <p:nvPr/>
        </p:nvSpPr>
        <p:spPr>
          <a:xfrm>
            <a:off x="1968207" y="1268759"/>
            <a:ext cx="7944217" cy="11852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altLang="zh-CN" sz="2400" dirty="0" smtClean="0"/>
              <a:t>For our lattice, it is comprised of 60/60 degree FODO cells, every 6 cells have a phase advance of 2Pi, so the relationship can be written as:</a:t>
            </a:r>
            <a:endParaRPr lang="en-US" altLang="zh-CN" sz="2400" dirty="0" smtClean="0"/>
          </a:p>
          <a:p>
            <a:pPr marL="0" indent="0">
              <a:buNone/>
            </a:pPr>
            <a:endParaRPr lang="en-US" altLang="zh-CN" sz="2400" dirty="0" smtClean="0"/>
          </a:p>
        </p:txBody>
      </p:sp>
      <p:graphicFrame>
        <p:nvGraphicFramePr>
          <p:cNvPr id="14" name="对象 3"/>
          <p:cNvGraphicFramePr>
            <a:graphicFrameLocks noChangeAspect="1"/>
          </p:cNvGraphicFramePr>
          <p:nvPr/>
        </p:nvGraphicFramePr>
        <p:xfrm>
          <a:off x="3071664" y="2420938"/>
          <a:ext cx="3672408" cy="48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" name="Equation" r:id="rId1" imgW="46329600" imgH="6096000" progId="Equation.DSMT4">
                  <p:embed/>
                </p:oleObj>
              </mc:Choice>
              <mc:Fallback>
                <p:oleObj name="Equation" r:id="rId1" imgW="46329600" imgH="6096000" progId="Equation.DSMT4">
                  <p:embed/>
                  <p:pic>
                    <p:nvPicPr>
                      <p:cNvPr id="0" name="图片 22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664" y="2420938"/>
                        <a:ext cx="3672408" cy="48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内容占位符 2"/>
          <p:cNvSpPr txBox="1"/>
          <p:nvPr/>
        </p:nvSpPr>
        <p:spPr>
          <a:xfrm>
            <a:off x="1972646" y="2996951"/>
            <a:ext cx="8335313" cy="897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altLang="zh-CN" sz="2400" dirty="0" smtClean="0"/>
              <a:t>For 50 bunches, there are 100 collision points in total, thus the ring circumference must be</a:t>
            </a:r>
            <a:endParaRPr lang="en-US" altLang="zh-CN" sz="2400" dirty="0" smtClean="0"/>
          </a:p>
          <a:p>
            <a:pPr>
              <a:buFont typeface="Wingdings" pitchFamily="2" charset="2"/>
              <a:buChar char="Ø"/>
            </a:pPr>
            <a:endParaRPr lang="en-US" altLang="zh-CN" sz="2400" dirty="0" smtClean="0"/>
          </a:p>
          <a:p>
            <a:pPr marL="0" indent="0">
              <a:buNone/>
            </a:pPr>
            <a:endParaRPr lang="en-US" altLang="zh-CN" sz="2400" dirty="0" smtClean="0"/>
          </a:p>
        </p:txBody>
      </p:sp>
      <p:graphicFrame>
        <p:nvGraphicFramePr>
          <p:cNvPr id="16" name="对象 10"/>
          <p:cNvGraphicFramePr>
            <a:graphicFrameLocks noChangeAspect="1"/>
          </p:cNvGraphicFramePr>
          <p:nvPr/>
        </p:nvGraphicFramePr>
        <p:xfrm>
          <a:off x="3143672" y="3908426"/>
          <a:ext cx="2817887" cy="429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Equation" r:id="rId3" imgW="38100000" imgH="5791200" progId="Equation.DSMT4">
                  <p:embed/>
                </p:oleObj>
              </mc:Choice>
              <mc:Fallback>
                <p:oleObj name="Equation" r:id="rId3" imgW="38100000" imgH="5791200" progId="Equation.DSMT4">
                  <p:embed/>
                  <p:pic>
                    <p:nvPicPr>
                      <p:cNvPr id="0" name="图片 22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672" y="3908426"/>
                        <a:ext cx="2817887" cy="4290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内容占位符 2"/>
          <p:cNvSpPr txBox="1"/>
          <p:nvPr/>
        </p:nvSpPr>
        <p:spPr>
          <a:xfrm>
            <a:off x="1937151" y="4509120"/>
            <a:ext cx="4158849" cy="21602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altLang="zh-CN" sz="2400" dirty="0" smtClean="0"/>
              <a:t>For a ring with circumference of ~50km, N=2, which means there is one collision point every 4Pi phase advance. The exact length of the ring is 56640m.</a:t>
            </a:r>
            <a:endParaRPr lang="en-US" altLang="zh-CN" sz="2400" dirty="0" smtClean="0"/>
          </a:p>
          <a:p>
            <a:pPr>
              <a:buFont typeface="Wingdings" pitchFamily="2" charset="2"/>
              <a:buChar char="Ø"/>
            </a:pPr>
            <a:endParaRPr lang="en-US" altLang="zh-CN" sz="2400" dirty="0" smtClean="0"/>
          </a:p>
          <a:p>
            <a:pPr marL="0" indent="0">
              <a:buNone/>
            </a:pPr>
            <a:endParaRPr lang="en-US" altLang="zh-CN" sz="24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6168008" y="3471903"/>
            <a:ext cx="4176463" cy="3275456"/>
            <a:chOff x="3491881" y="2045857"/>
            <a:chExt cx="5652120" cy="4701502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1" y="2045857"/>
              <a:ext cx="5652120" cy="4701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Oval 22"/>
            <p:cNvSpPr/>
            <p:nvPr/>
          </p:nvSpPr>
          <p:spPr>
            <a:xfrm>
              <a:off x="4427984" y="3186259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788024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076056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5364088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5724128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6012160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6300192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660232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948264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7236296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7596336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884368" y="3212976"/>
              <a:ext cx="72008" cy="987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advTm="3296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twiss etc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658745" y="1825625"/>
            <a:ext cx="687387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55215" y="1602740"/>
            <a:ext cx="6985635" cy="4745355"/>
          </a:xfrm>
          <a:prstGeom prst="rect">
            <a:avLst/>
          </a:prstGeom>
        </p:spPr>
      </p:pic>
      <p:sp>
        <p:nvSpPr>
          <p:cNvPr id="3" name="标题 2"/>
          <p:cNvSpPr/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chromaticity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19710"/>
            <a:ext cx="10515600" cy="1325563"/>
          </a:xfrm>
        </p:spPr>
        <p:txBody>
          <a:bodyPr/>
          <a:p>
            <a:r>
              <a:rPr lang="en-US" altLang="zh-CN"/>
              <a:t>add pretzel correction(matching)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2037715" y="1405890"/>
            <a:ext cx="6155055" cy="5031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200"/>
              <a:t>fix AXI 0 AYI 0  !BYI 27.44 BXI 81.17</a:t>
            </a:r>
            <a:endParaRPr lang="zh-CN" altLang="en-US" sz="1200"/>
          </a:p>
          <a:p>
            <a:r>
              <a:rPr lang="zh-CN" altLang="en-US" sz="1200"/>
              <a:t>fix EXI 0 EPXI 0 </a:t>
            </a:r>
            <a:endParaRPr lang="zh-CN" altLang="en-US" sz="1200"/>
          </a:p>
          <a:p>
            <a:r>
              <a:rPr lang="zh-CN" altLang="en-US" sz="1200"/>
              <a:t>fit QFH1C.2 QFH1C.4 nx 2  11</a:t>
            </a:r>
            <a:endParaRPr lang="zh-CN" altLang="en-US" sz="1200"/>
          </a:p>
          <a:p>
            <a:r>
              <a:rPr lang="zh-CN" altLang="en-US" sz="1200"/>
              <a:t>fit QFH1C.2 QFH1C.4 ny 2  11</a:t>
            </a:r>
            <a:endParaRPr lang="zh-CN" altLang="en-US" sz="1200"/>
          </a:p>
          <a:p>
            <a:r>
              <a:rPr lang="zh-CN" altLang="en-US" sz="1200"/>
              <a:t>fit QFH1C.4 QFH1C.6 nx 2  11</a:t>
            </a:r>
            <a:endParaRPr lang="zh-CN" altLang="en-US" sz="1200"/>
          </a:p>
          <a:p>
            <a:r>
              <a:rPr lang="zh-CN" altLang="en-US" sz="1200"/>
              <a:t>fit QFH1C.4 QFH1C.6 ny 2  11</a:t>
            </a:r>
            <a:endParaRPr lang="zh-CN" altLang="en-US" sz="1200"/>
          </a:p>
          <a:p>
            <a:r>
              <a:rPr lang="zh-CN" altLang="en-US" sz="1200"/>
              <a:t>fit QFH1C.1 QFH1C.3 nx 2  11</a:t>
            </a:r>
            <a:endParaRPr lang="zh-CN" altLang="en-US" sz="1200"/>
          </a:p>
          <a:p>
            <a:r>
              <a:rPr lang="zh-CN" altLang="en-US" sz="1200"/>
              <a:t>fit QFH1C.1 QFH1C.3 ny 2  11</a:t>
            </a:r>
            <a:endParaRPr lang="zh-CN" altLang="en-US" sz="1200"/>
          </a:p>
          <a:p>
            <a:r>
              <a:rPr lang="zh-CN" altLang="en-US" sz="1200"/>
              <a:t>fit QFH1C.7 QFH1C.9 nx 2  11</a:t>
            </a:r>
            <a:endParaRPr lang="zh-CN" altLang="en-US" sz="1200"/>
          </a:p>
          <a:p>
            <a:r>
              <a:rPr lang="zh-CN" altLang="en-US" sz="1200"/>
              <a:t>fit QFH1C.7 QFH1C.9 ny 2  11</a:t>
            </a:r>
            <a:endParaRPr lang="zh-CN" altLang="en-US" sz="1200"/>
          </a:p>
          <a:p>
            <a:r>
              <a:rPr lang="zh-CN" altLang="en-US" sz="1200"/>
              <a:t>fit BSP1H.1 BSP2H.1 nx 22.5 11</a:t>
            </a:r>
            <a:endParaRPr lang="zh-CN" altLang="en-US" sz="1200"/>
          </a:p>
          <a:p>
            <a:r>
              <a:rPr lang="zh-CN" altLang="en-US" sz="1200"/>
              <a:t>fit AX 0 11</a:t>
            </a:r>
            <a:endParaRPr lang="zh-CN" altLang="en-US" sz="1200"/>
          </a:p>
          <a:p>
            <a:r>
              <a:rPr lang="zh-CN" altLang="en-US" sz="1200"/>
              <a:t>fit AY 0 11</a:t>
            </a:r>
            <a:endParaRPr lang="zh-CN" altLang="en-US" sz="1200"/>
          </a:p>
          <a:p>
            <a:r>
              <a:rPr lang="zh-CN" altLang="en-US" sz="1200"/>
              <a:t>fit dx 0 11</a:t>
            </a:r>
            <a:endParaRPr lang="zh-CN" altLang="en-US" sz="1200"/>
          </a:p>
          <a:p>
            <a:r>
              <a:rPr lang="zh-CN" altLang="en-US" sz="1200"/>
              <a:t>fit dpx 0 11</a:t>
            </a:r>
            <a:endParaRPr lang="zh-CN" altLang="en-US" sz="1200"/>
          </a:p>
          <a:p>
            <a:r>
              <a:rPr lang="zh-CN" altLang="en-US" sz="1200"/>
              <a:t>fit ex 0 11</a:t>
            </a:r>
            <a:endParaRPr lang="zh-CN" altLang="en-US" sz="1200"/>
          </a:p>
          <a:p>
            <a:r>
              <a:rPr lang="zh-CN" altLang="en-US" sz="1200"/>
              <a:t>fit epx 0 11</a:t>
            </a:r>
            <a:endParaRPr lang="zh-CN" altLang="en-US" sz="1200"/>
          </a:p>
          <a:p>
            <a:r>
              <a:rPr lang="zh-CN" altLang="en-US" sz="1200"/>
              <a:t>FitFunction:=Twiss["BX","BSP1H.1"]-Twiss["BX","BSP2H.1"]</a:t>
            </a:r>
            <a:endParaRPr lang="zh-CN" altLang="en-US" sz="1200"/>
          </a:p>
          <a:p>
            <a:r>
              <a:rPr lang="zh-CN" altLang="en-US" sz="1200"/>
              <a:t>FitFunction:=Mod[(Twiss["NX","BSP2H.1"]-Twiss["NX","BSP1H.1"])/2/Pi,1]-0.5</a:t>
            </a:r>
            <a:endParaRPr lang="zh-CN" altLang="en-US" sz="1200"/>
          </a:p>
          <a:p>
            <a:r>
              <a:rPr lang="zh-CN" altLang="en-US" sz="1200"/>
              <a:t>FitFunction:=Twiss["BX","$$$"]-Twiss["BX","^^^"]</a:t>
            </a:r>
            <a:endParaRPr lang="zh-CN" altLang="en-US" sz="1200"/>
          </a:p>
          <a:p>
            <a:r>
              <a:rPr lang="zh-CN" altLang="en-US" sz="1200"/>
              <a:t>FitFunction:=Twiss["BY","$$$"]-Twiss["BY","^^^"]</a:t>
            </a:r>
            <a:endParaRPr lang="zh-CN" altLang="en-US" sz="1200"/>
          </a:p>
          <a:p>
            <a:r>
              <a:rPr lang="zh-CN" altLang="en-US" sz="1200"/>
              <a:t>free q*H*C</a:t>
            </a:r>
            <a:endParaRPr lang="zh-CN" altLang="en-US" sz="1200"/>
          </a:p>
          <a:p>
            <a:r>
              <a:rPr lang="zh-CN" altLang="en-US" sz="1200"/>
              <a:t>free Q*RH</a:t>
            </a:r>
            <a:endParaRPr lang="zh-CN" altLang="en-US" sz="1200"/>
          </a:p>
          <a:p>
            <a:r>
              <a:rPr lang="zh-CN" altLang="en-US" sz="1200"/>
              <a:t>!fit nx 25.176588  11</a:t>
            </a:r>
            <a:endParaRPr lang="zh-CN" altLang="en-US" sz="1200"/>
          </a:p>
          <a:p>
            <a:r>
              <a:rPr lang="zh-CN" altLang="en-US" sz="1200"/>
              <a:t>fit ny 25.31335   11</a:t>
            </a:r>
            <a:endParaRPr lang="zh-CN" altLang="en-US" sz="1200"/>
          </a:p>
          <a:p>
            <a:r>
              <a:rPr lang="zh-CN" altLang="en-US" sz="1200"/>
              <a:t>free Q*M*H</a:t>
            </a:r>
            <a:endParaRPr lang="zh-CN" altLang="en-US" sz="1200"/>
          </a:p>
          <a:p>
            <a:r>
              <a:rPr lang="zh-CN" altLang="en-US" sz="1200"/>
              <a:t>free S*</a:t>
            </a:r>
            <a:endParaRPr lang="zh-CN" altLang="en-US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arc(1/8 ring)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886710" y="1825625"/>
            <a:ext cx="641794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667635" y="1681480"/>
            <a:ext cx="6643370" cy="4495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1891</Words>
  <Application>WPS 演示</Application>
  <PresentationFormat>宽屏</PresentationFormat>
  <Paragraphs>81</Paragraphs>
  <Slides>12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Office 主题</vt:lpstr>
      <vt:lpstr>Equation.DSMT4</vt:lpstr>
      <vt:lpstr>Pretzel scheme of CEPC</vt:lpstr>
      <vt:lpstr>PowerPoint 演示文稿</vt:lpstr>
      <vt:lpstr>Pretzel scheme (1)</vt:lpstr>
      <vt:lpstr>PowerPoint 演示文稿</vt:lpstr>
      <vt:lpstr>chromaticity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wujin</dc:creator>
  <cp:lastModifiedBy>wujin</cp:lastModifiedBy>
  <cp:revision>8</cp:revision>
  <dcterms:created xsi:type="dcterms:W3CDTF">2016-06-02T16:06:00Z</dcterms:created>
  <dcterms:modified xsi:type="dcterms:W3CDTF">2016-06-03T01:05:53Z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2052-10.1.0.5745</vt:lpwstr>
  </property>
</Properties>
</file>