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425" r:id="rId4"/>
    <p:sldId id="329" r:id="rId5"/>
    <p:sldId id="427" r:id="rId6"/>
    <p:sldId id="428" r:id="rId7"/>
    <p:sldId id="430" r:id="rId8"/>
    <p:sldId id="429" r:id="rId9"/>
    <p:sldId id="473" r:id="rId10"/>
    <p:sldId id="431" r:id="rId11"/>
    <p:sldId id="426" r:id="rId12"/>
    <p:sldId id="433" r:id="rId13"/>
    <p:sldId id="477" r:id="rId14"/>
    <p:sldId id="435" r:id="rId15"/>
    <p:sldId id="474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44" r:id="rId24"/>
    <p:sldId id="476" r:id="rId25"/>
    <p:sldId id="445" r:id="rId26"/>
    <p:sldId id="446" r:id="rId27"/>
    <p:sldId id="478" r:id="rId28"/>
    <p:sldId id="448" r:id="rId29"/>
    <p:sldId id="450" r:id="rId30"/>
    <p:sldId id="457" r:id="rId31"/>
    <p:sldId id="471" r:id="rId32"/>
    <p:sldId id="468" r:id="rId33"/>
    <p:sldId id="454" r:id="rId34"/>
    <p:sldId id="480" r:id="rId3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58BB"/>
    <a:srgbClr val="FF00FF"/>
    <a:srgbClr val="D7DFBF"/>
    <a:srgbClr val="0099CC"/>
    <a:srgbClr val="307AE8"/>
    <a:srgbClr val="F57E1B"/>
    <a:srgbClr val="B3C50B"/>
    <a:srgbClr val="0F3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3" autoAdjust="0"/>
  </p:normalViewPr>
  <p:slideViewPr>
    <p:cSldViewPr>
      <p:cViewPr varScale="1">
        <p:scale>
          <a:sx n="89" d="100"/>
          <a:sy n="89" d="100"/>
        </p:scale>
        <p:origin x="13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C27FD5A-A9D8-4971-86B3-77D98E4F2677}" type="datetimeFigureOut">
              <a:rPr lang="zh-CN" altLang="en-US"/>
              <a:pPr>
                <a:defRPr/>
              </a:pPr>
              <a:t>2016/6/26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35A860D-EF2A-4DAC-9E05-3F95B8DF6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964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F3A1FB-59FE-49D3-BB4B-4F6189E5652E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8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5859B68-DDB3-44BA-B8A2-B362E47D0B95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5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81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84FDB73-7C3F-4197-86DE-69A54D397E24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1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981549C-AEC7-4170-9859-623ED6F305E9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41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371A395-E942-40F3-A383-422256711757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04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09AF1BF-DFAB-4441-9B37-F0AC1E92BCA7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15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20291AC-8030-44FB-8749-2AC2E3C28F63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86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9E96504-4A76-4119-9BB2-58300FDB1E11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7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87DD7-1CB4-4A42-AE9F-D5EA71AE651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265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24517-AD12-4875-84CA-F094C8FDAF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692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C71FF-2DBC-4177-9F64-BD13A0BA9D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131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CBC49-279F-42C9-B1E8-F14F1BD281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83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3E31-3FA5-4500-86FC-F43284B701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536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0A74-9B1B-4A9E-A7C9-F0ECB63346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508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D13-5286-4D1B-BB8E-6A701F6E2F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078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9364E-4F2B-4C8B-85FC-EB85AEFFAF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709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AFB65-6BAC-462B-B706-FE4CD10921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770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34BC-2986-4C6D-B0D2-8E53D9DB71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223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12BAE-0799-4AC2-BF42-A7A2CB0B3FA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751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6239317-04D8-4A25-9D91-7214DBFF60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0" y="2420938"/>
            <a:ext cx="9144000" cy="14700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3000"/>
              </a:spcBef>
              <a:defRPr/>
            </a:pPr>
            <a:r>
              <a:rPr lang="zh-CN" altLang="en-US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中国散裂中子源工程进展</a:t>
            </a:r>
          </a:p>
        </p:txBody>
      </p:sp>
      <p:pic>
        <p:nvPicPr>
          <p:cNvPr id="3075" name="Picture 5" descr="I:\工作\照片\基建\刘捷2015年10月\拍摄散裂.2015.10.期间\新建文件夹\新建文件夹\DSC_0336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26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1"/>
          <p:cNvSpPr>
            <a:spLocks noChangeArrowheads="1"/>
          </p:cNvSpPr>
          <p:nvPr/>
        </p:nvSpPr>
        <p:spPr bwMode="auto">
          <a:xfrm>
            <a:off x="0" y="4797152"/>
            <a:ext cx="9144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马力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2016.6.27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7" name="Picture 7" descr="C:\Users\windows\Desktop\DSC_0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0"/>
            <a:ext cx="3032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C:\Users\windows\AppData\Roaming\Tencent\Users\87651557\QQ\WinTemp\RichOle\F($RE2B(LP6WI]SC_$%94N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30892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68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692275" y="260350"/>
            <a:ext cx="0" cy="36718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23850" y="1557338"/>
            <a:ext cx="424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TextBox 39"/>
          <p:cNvSpPr txBox="1">
            <a:spLocks noChangeArrowheads="1"/>
          </p:cNvSpPr>
          <p:nvPr/>
        </p:nvSpPr>
        <p:spPr bwMode="auto">
          <a:xfrm>
            <a:off x="395288" y="762000"/>
            <a:ext cx="1152525" cy="6461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3792538" y="2200275"/>
            <a:ext cx="474662" cy="49371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01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138" y="2185988"/>
            <a:ext cx="2160587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项目概述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3792538" y="2871788"/>
            <a:ext cx="474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344" name="TextBox 11"/>
          <p:cNvSpPr txBox="1">
            <a:spLocks noChangeArrowheads="1"/>
          </p:cNvSpPr>
          <p:nvPr/>
        </p:nvSpPr>
        <p:spPr bwMode="auto">
          <a:xfrm>
            <a:off x="4529138" y="2871788"/>
            <a:ext cx="2160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工程进展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3792538" y="4316413"/>
            <a:ext cx="474662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04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529138" y="4302125"/>
            <a:ext cx="2447925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 smtClean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结束语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792538" y="3595688"/>
            <a:ext cx="474662" cy="493712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03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4529138" y="3581400"/>
            <a:ext cx="2447925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未来规划</a:t>
            </a:r>
          </a:p>
        </p:txBody>
      </p:sp>
    </p:spTree>
    <p:custDataLst>
      <p:tags r:id="rId1"/>
    </p:custDataLst>
  </p:cSld>
  <p:clrMapOvr>
    <a:masterClrMapping/>
  </p:clrMapOvr>
  <p:transition advTm="3371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12543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总体进展</a:t>
            </a:r>
          </a:p>
        </p:txBody>
      </p:sp>
      <p:sp>
        <p:nvSpPr>
          <p:cNvPr id="16390" name="内容占位符 2"/>
          <p:cNvSpPr txBox="1">
            <a:spLocks/>
          </p:cNvSpPr>
          <p:nvPr/>
        </p:nvSpPr>
        <p:spPr bwMode="auto">
          <a:xfrm>
            <a:off x="325438" y="981075"/>
            <a:ext cx="8494712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土建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主体工程（主装置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区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辅助配套区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以及室外工程）已基本完成，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今年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月将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完成剩余工程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量。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工艺设备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批量生产大部完成，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直线加速器设备已基本安装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完毕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（计划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完成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DTL2-4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），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也大部安装完毕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（计划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月完成），靶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站和谱仪设备正在安装。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月直线加速器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开始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分段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调束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计划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月底开始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束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打靶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出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中子束，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2018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年工程竣工验收。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时间虽然紧迫，但是工艺设备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安装和调试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正在按计划紧张有序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进行。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391" name="Picture 17" descr="C:\Users\windows\Desktop\直线加速器设备_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" y="4221088"/>
            <a:ext cx="30337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 descr="C:\Users\windows\Desktop\提供给科技周照片\提供给科技周照片\环形加速器的磁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80" y="4230613"/>
            <a:ext cx="30114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"/>
          <p:cNvSpPr txBox="1">
            <a:spLocks noChangeArrowheads="1"/>
          </p:cNvSpPr>
          <p:nvPr/>
        </p:nvSpPr>
        <p:spPr bwMode="auto">
          <a:xfrm>
            <a:off x="34925" y="6229276"/>
            <a:ext cx="303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直线加速器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3098800" y="6227688"/>
            <a:ext cx="301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环形加速器</a:t>
            </a:r>
          </a:p>
        </p:txBody>
      </p:sp>
      <p:sp>
        <p:nvSpPr>
          <p:cNvPr id="16396" name="TextBox 11"/>
          <p:cNvSpPr txBox="1">
            <a:spLocks noChangeArrowheads="1"/>
          </p:cNvSpPr>
          <p:nvPr/>
        </p:nvSpPr>
        <p:spPr bwMode="auto">
          <a:xfrm>
            <a:off x="6140450" y="6222926"/>
            <a:ext cx="296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靶站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21089"/>
            <a:ext cx="3059832" cy="2016124"/>
          </a:xfrm>
          <a:prstGeom prst="rect">
            <a:avLst/>
          </a:prstGeom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91752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土建工程进展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383899"/>
              </p:ext>
            </p:extLst>
          </p:nvPr>
        </p:nvGraphicFramePr>
        <p:xfrm>
          <a:off x="539552" y="1196752"/>
          <a:ext cx="8136259" cy="4320480"/>
        </p:xfrm>
        <a:graphic>
          <a:graphicData uri="http://schemas.openxmlformats.org/drawingml/2006/table">
            <a:tbl>
              <a:tblPr/>
              <a:tblGrid>
                <a:gridCol w="1464132"/>
                <a:gridCol w="6672127"/>
              </a:tblGrid>
              <a:tr h="480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区域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itchFamily="2" charset="-122"/>
                        </a:rPr>
                        <a:t>完成情况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宋体" pitchFamily="2" charset="-122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484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主装置区</a:t>
                      </a:r>
                      <a:endParaRPr kumimoji="0" lang="en-US" altLang="zh-CN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栋单体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排风中心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于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2013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年交付使用，直线设备楼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于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2014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年交付使用，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LRBT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RTBT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RCS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设备楼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，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以及靶站低温厅、设备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楼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、实验楼、顶部大厅于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2015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年交付使用。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目前正进行谱仪大厅及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靶站地下室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的收尾工作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，计划于今年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月完成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。</a:t>
                      </a:r>
                      <a:endParaRPr kumimoji="0" lang="en-US" altLang="zh-CN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5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辅助配套区</a:t>
                      </a:r>
                      <a:endParaRPr kumimoji="0" lang="en-US" altLang="zh-CN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栋单体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测试实验楼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、测试实验楼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、冷冻站、综合实验楼、综合服务楼、维修站及仓库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辐射防护实验楼，于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2013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年分三次全部交付使用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，其中综合实验楼提前半年交付使用。</a:t>
                      </a:r>
                      <a:endParaRPr kumimoji="0" lang="en-US" altLang="zh-CN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0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室外工程</a:t>
                      </a:r>
                      <a:endParaRPr kumimoji="0" lang="en-US" altLang="zh-CN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buFontTx/>
                        <a:buNone/>
                        <a:defRPr/>
                      </a:pP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室外市政、消防给水、冷却塔加压管道、喷淋加压管道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电力管铺设全部完成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。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现正进行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园区</a:t>
                      </a:r>
                      <a:r>
                        <a:rPr kumimoji="0" lang="zh-CN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道路的收尾施工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，计划于今年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月完成。园区绿化工程计划于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月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zh-CN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日完成。</a:t>
                      </a:r>
                      <a:endParaRPr kumimoji="0" lang="en-US" altLang="zh-CN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31" marR="91431"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组合 15"/>
          <p:cNvGrpSpPr>
            <a:grpSpLocks/>
          </p:cNvGrpSpPr>
          <p:nvPr/>
        </p:nvGrpSpPr>
        <p:grpSpPr bwMode="auto">
          <a:xfrm>
            <a:off x="0" y="-2"/>
            <a:ext cx="10429874" cy="3571872"/>
            <a:chOff x="0" y="3005688"/>
            <a:chExt cx="10429940" cy="3775353"/>
          </a:xfrm>
        </p:grpSpPr>
        <p:pic>
          <p:nvPicPr>
            <p:cNvPr id="2053" name="Picture 4" descr="01、中国散裂中子源（水平村）装置地（A拍摄点）副本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05688"/>
              <a:ext cx="9144000" cy="3775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TextBox 17"/>
            <p:cNvSpPr txBox="1">
              <a:spLocks noChangeArrowheads="1"/>
            </p:cNvSpPr>
            <p:nvPr/>
          </p:nvSpPr>
          <p:spPr bwMode="auto">
            <a:xfrm>
              <a:off x="6643726" y="3211987"/>
              <a:ext cx="3786214" cy="39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>
                  <a:solidFill>
                    <a:srgbClr val="FFFF00"/>
                  </a:solidFill>
                </a:rPr>
                <a:t>2009</a:t>
              </a:r>
              <a:r>
                <a:rPr lang="zh-CN" altLang="en-US" b="1">
                  <a:solidFill>
                    <a:srgbClr val="FFFF00"/>
                  </a:solidFill>
                </a:rPr>
                <a:t>年</a:t>
              </a:r>
              <a:r>
                <a:rPr lang="en-US" altLang="zh-CN" b="1">
                  <a:solidFill>
                    <a:srgbClr val="FFFF00"/>
                  </a:solidFill>
                </a:rPr>
                <a:t>5</a:t>
              </a:r>
              <a:r>
                <a:rPr lang="zh-CN" altLang="en-US" b="1">
                  <a:solidFill>
                    <a:srgbClr val="FFFF00"/>
                  </a:solidFill>
                </a:rPr>
                <a:t>月</a:t>
              </a:r>
              <a:r>
                <a:rPr lang="en-US" altLang="zh-CN" b="1">
                  <a:solidFill>
                    <a:srgbClr val="FFFF00"/>
                  </a:solidFill>
                </a:rPr>
                <a:t>9</a:t>
              </a:r>
              <a:r>
                <a:rPr lang="zh-CN" altLang="en-US" b="1">
                  <a:solidFill>
                    <a:srgbClr val="FFFF00"/>
                  </a:solidFill>
                </a:rPr>
                <a:t>日拍摄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" y="3571875"/>
            <a:ext cx="9144000" cy="3274099"/>
          </a:xfrm>
          <a:prstGeom prst="rect">
            <a:avLst/>
          </a:prstGeom>
        </p:spPr>
      </p:pic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6643688" y="3630613"/>
            <a:ext cx="2411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FFFF00"/>
                </a:solidFill>
              </a:rPr>
              <a:t>2016</a:t>
            </a:r>
            <a:r>
              <a:rPr lang="zh-CN" altLang="en-US" b="1" dirty="0" smtClean="0">
                <a:solidFill>
                  <a:srgbClr val="FFFF00"/>
                </a:solidFill>
              </a:rPr>
              <a:t>年</a:t>
            </a:r>
            <a:r>
              <a:rPr lang="en-US" altLang="zh-CN" b="1" dirty="0" smtClean="0">
                <a:solidFill>
                  <a:srgbClr val="FFFF00"/>
                </a:solidFill>
              </a:rPr>
              <a:t>6</a:t>
            </a:r>
            <a:r>
              <a:rPr lang="zh-CN" altLang="en-US" b="1" dirty="0" smtClean="0">
                <a:solidFill>
                  <a:srgbClr val="FFFF00"/>
                </a:solidFill>
              </a:rPr>
              <a:t>月</a:t>
            </a:r>
            <a:r>
              <a:rPr lang="en-US" altLang="zh-CN" b="1" dirty="0" smtClean="0">
                <a:solidFill>
                  <a:srgbClr val="FFFF00"/>
                </a:solidFill>
              </a:rPr>
              <a:t>22</a:t>
            </a:r>
            <a:r>
              <a:rPr lang="zh-CN" altLang="en-US" b="1" dirty="0" smtClean="0">
                <a:solidFill>
                  <a:srgbClr val="FFFF00"/>
                </a:solidFill>
              </a:rPr>
              <a:t>日</a:t>
            </a:r>
            <a:r>
              <a:rPr lang="zh-CN" altLang="en-US" b="1" dirty="0">
                <a:solidFill>
                  <a:srgbClr val="FFFF00"/>
                </a:solidFill>
              </a:rPr>
              <a:t>拍摄</a:t>
            </a:r>
          </a:p>
        </p:txBody>
      </p:sp>
    </p:spTree>
    <p:extLst>
      <p:ext uri="{BB962C8B-B14F-4D97-AF65-F5344CB8AC3E}">
        <p14:creationId xmlns:p14="http://schemas.microsoft.com/office/powerpoint/2010/main" val="549462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 descr="C:\Users\Administrator\Desktop\临时中转\photo\刘捷201510\DSC_7715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"/>
            <a:ext cx="449999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矩形 8"/>
          <p:cNvSpPr>
            <a:spLocks noChangeArrowheads="1"/>
          </p:cNvSpPr>
          <p:nvPr/>
        </p:nvSpPr>
        <p:spPr bwMode="auto">
          <a:xfrm>
            <a:off x="4644009" y="11736"/>
            <a:ext cx="1835696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</a:rPr>
              <a:t>已</a:t>
            </a:r>
            <a:r>
              <a:rPr lang="zh-CN" altLang="en-US" sz="1800" b="1" dirty="0" smtClean="0">
                <a:latin typeface="Arial" panose="020B0604020202020204" pitchFamily="34" charset="0"/>
              </a:rPr>
              <a:t>完成</a:t>
            </a:r>
            <a:r>
              <a:rPr lang="zh-CN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直线隧道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4624795"/>
            <a:ext cx="4499363" cy="2236093"/>
          </a:xfrm>
          <a:prstGeom prst="rect">
            <a:avLst/>
          </a:prstGeom>
        </p:spPr>
      </p:pic>
      <p:sp>
        <p:nvSpPr>
          <p:cNvPr id="18" name="矩形 8"/>
          <p:cNvSpPr>
            <a:spLocks noChangeArrowheads="1"/>
          </p:cNvSpPr>
          <p:nvPr/>
        </p:nvSpPr>
        <p:spPr bwMode="auto">
          <a:xfrm>
            <a:off x="4644009" y="4624795"/>
            <a:ext cx="2952328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latin typeface="Arial" panose="020B0604020202020204" pitchFamily="34" charset="0"/>
              </a:rPr>
              <a:t>基本完成</a:t>
            </a:r>
            <a:r>
              <a:rPr lang="zh-CN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谱仪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大厅</a:t>
            </a:r>
            <a:r>
              <a:rPr lang="zh-CN" altLang="en-US" sz="1800" b="1" dirty="0">
                <a:latin typeface="Arial" panose="020B0604020202020204" pitchFamily="34" charset="0"/>
              </a:rPr>
              <a:t>室内</a:t>
            </a:r>
            <a:r>
              <a:rPr lang="zh-CN" altLang="en-US" sz="1800" b="1" dirty="0" smtClean="0">
                <a:latin typeface="Arial" panose="020B0604020202020204" pitchFamily="34" charset="0"/>
              </a:rPr>
              <a:t>工程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pic>
        <p:nvPicPr>
          <p:cNvPr id="19" name="Picture 12" descr="C:\Users\Administrator\Desktop\临时中转\photo\江丽君\2016.5.11\DSC_0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1"/>
          <a:stretch>
            <a:fillRect/>
          </a:stretch>
        </p:blipFill>
        <p:spPr bwMode="auto">
          <a:xfrm>
            <a:off x="-4054" y="2317560"/>
            <a:ext cx="4583534" cy="226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8"/>
          <p:cNvSpPr>
            <a:spLocks noChangeArrowheads="1"/>
          </p:cNvSpPr>
          <p:nvPr/>
        </p:nvSpPr>
        <p:spPr bwMode="auto">
          <a:xfrm>
            <a:off x="2769" y="2317560"/>
            <a:ext cx="230710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</a:rPr>
              <a:t>已</a:t>
            </a:r>
            <a:r>
              <a:rPr lang="zh-CN" altLang="en-US" sz="1800" b="1" dirty="0" smtClean="0">
                <a:latin typeface="Arial" panose="020B0604020202020204" pitchFamily="34" charset="0"/>
              </a:rPr>
              <a:t>完成</a:t>
            </a:r>
            <a:r>
              <a:rPr lang="en-US" altLang="zh-CN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RCS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环设备</a:t>
            </a:r>
            <a:r>
              <a:rPr lang="zh-CN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楼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pic>
        <p:nvPicPr>
          <p:cNvPr id="21" name="Picture 11" descr="C:\Users\Administrator\Desktop\临时中转\photo\江丽君\2016.5.11\DSC_01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9" b="24727"/>
          <a:stretch>
            <a:fillRect/>
          </a:stretch>
        </p:blipFill>
        <p:spPr bwMode="auto">
          <a:xfrm>
            <a:off x="2768" y="0"/>
            <a:ext cx="4576711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8"/>
          <p:cNvSpPr>
            <a:spLocks noChangeArrowheads="1"/>
          </p:cNvSpPr>
          <p:nvPr/>
        </p:nvSpPr>
        <p:spPr bwMode="auto">
          <a:xfrm>
            <a:off x="1" y="0"/>
            <a:ext cx="205172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</a:rPr>
              <a:t>已</a:t>
            </a:r>
            <a:r>
              <a:rPr lang="zh-CN" altLang="en-US" sz="1800" b="1" dirty="0" smtClean="0">
                <a:latin typeface="Arial" panose="020B0604020202020204" pitchFamily="34" charset="0"/>
              </a:rPr>
              <a:t>完成</a:t>
            </a:r>
            <a:r>
              <a:rPr lang="zh-CN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直线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设备</a:t>
            </a:r>
            <a:r>
              <a:rPr lang="zh-CN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楼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pic>
        <p:nvPicPr>
          <p:cNvPr id="23" name="Picture 2" descr="C:\Users\Administrator\Desktop\桌面-备份\photo\zhaojs\20160622\提供给马力\DSC_02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5" y="4624795"/>
            <a:ext cx="4583534" cy="22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8"/>
          <p:cNvSpPr>
            <a:spLocks noChangeArrowheads="1"/>
          </p:cNvSpPr>
          <p:nvPr/>
        </p:nvSpPr>
        <p:spPr bwMode="auto">
          <a:xfrm>
            <a:off x="-4055" y="4624795"/>
            <a:ext cx="3419872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</a:rPr>
              <a:t>基本</a:t>
            </a:r>
            <a:r>
              <a:rPr lang="zh-CN" altLang="en-US" sz="1800" b="1" dirty="0" smtClean="0">
                <a:latin typeface="Arial" panose="020B0604020202020204" pitchFamily="34" charset="0"/>
              </a:rPr>
              <a:t>完成</a:t>
            </a:r>
            <a:r>
              <a:rPr lang="zh-CN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靶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站谱仪大厅</a:t>
            </a:r>
            <a:r>
              <a:rPr lang="zh-CN" altLang="en-US" sz="1800" b="1" dirty="0" smtClean="0">
                <a:latin typeface="Arial" panose="020B0604020202020204" pitchFamily="34" charset="0"/>
              </a:rPr>
              <a:t>室外工程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pic>
        <p:nvPicPr>
          <p:cNvPr id="25" name="Picture 14" descr="C:\Users\Administrator\Desktop\临时中转\photo\江丽君\2016.5.11\DSC_02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315927"/>
            <a:ext cx="4499363" cy="226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8"/>
          <p:cNvSpPr>
            <a:spLocks noChangeArrowheads="1"/>
          </p:cNvSpPr>
          <p:nvPr/>
        </p:nvSpPr>
        <p:spPr bwMode="auto">
          <a:xfrm>
            <a:off x="4644009" y="2324637"/>
            <a:ext cx="2091084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anose="020B0604020202020204" pitchFamily="34" charset="0"/>
              </a:rPr>
              <a:t>已</a:t>
            </a:r>
            <a:r>
              <a:rPr lang="zh-CN" altLang="en-US" sz="1800" b="1" dirty="0" smtClean="0">
                <a:latin typeface="Arial" panose="020B0604020202020204" pitchFamily="34" charset="0"/>
              </a:rPr>
              <a:t>完成</a:t>
            </a:r>
            <a:r>
              <a:rPr lang="en-US" altLang="zh-CN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RCS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环</a:t>
            </a:r>
            <a:r>
              <a:rPr lang="zh-CN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隧道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4872038" y="6524625"/>
            <a:ext cx="303212" cy="180975"/>
          </a:xfrm>
          <a:noFill/>
        </p:spPr>
        <p:txBody>
          <a:bodyPr/>
          <a:lstStyle/>
          <a:p>
            <a:fld id="{3E0E376E-9F35-4142-8D5C-C17895D2F0DD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  <p:pic>
        <p:nvPicPr>
          <p:cNvPr id="19459" name="Picture 6" descr="C:\Users\Administrator\Desktop\临时中转\photo\zhaojs\20160302\江\测1内1.JPG"/>
          <p:cNvPicPr>
            <a:picLocks noChangeAspect="1" noChangeArrowheads="1"/>
          </p:cNvPicPr>
          <p:nvPr/>
        </p:nvPicPr>
        <p:blipFill>
          <a:blip r:embed="rId2" cstate="print"/>
          <a:srcRect t="9712"/>
          <a:stretch>
            <a:fillRect/>
          </a:stretch>
        </p:blipFill>
        <p:spPr bwMode="auto">
          <a:xfrm>
            <a:off x="4643439" y="0"/>
            <a:ext cx="45005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C:\Users\Administrator\Desktop\临时中转\photo\zhaojs\20160302\江\测1外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9" descr="C:\Users\Administrator\Desktop\临时中转\photo\zhaojs\20160302\江\测量外贸.JPG"/>
          <p:cNvPicPr>
            <a:picLocks noChangeAspect="1" noChangeArrowheads="1"/>
          </p:cNvPicPr>
          <p:nvPr/>
        </p:nvPicPr>
        <p:blipFill>
          <a:blip r:embed="rId4" cstate="print"/>
          <a:srcRect b="9671"/>
          <a:stretch>
            <a:fillRect/>
          </a:stretch>
        </p:blipFill>
        <p:spPr bwMode="auto">
          <a:xfrm>
            <a:off x="0" y="2419350"/>
            <a:ext cx="457200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0" descr="C:\Users\Administrator\Desktop\临时中转\photo\zhaojs\20160302\江\测2内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2419350"/>
            <a:ext cx="4500561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矩形 8"/>
          <p:cNvSpPr>
            <a:spLocks noChangeArrowheads="1"/>
          </p:cNvSpPr>
          <p:nvPr/>
        </p:nvSpPr>
        <p:spPr bwMode="auto">
          <a:xfrm>
            <a:off x="1" y="0"/>
            <a:ext cx="2627784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已</a:t>
            </a:r>
            <a:r>
              <a:rPr lang="zh-CN" altLang="en-US" b="1" dirty="0" smtClean="0"/>
              <a:t>完成</a:t>
            </a:r>
            <a:r>
              <a:rPr lang="zh-CN" altLang="en-US" b="1" dirty="0" smtClean="0">
                <a:solidFill>
                  <a:srgbClr val="FF0000"/>
                </a:solidFill>
              </a:rPr>
              <a:t>测试</a:t>
            </a:r>
            <a:r>
              <a:rPr lang="zh-CN" altLang="en-US" b="1" dirty="0" smtClean="0">
                <a:solidFill>
                  <a:srgbClr val="FF0000"/>
                </a:solidFill>
              </a:rPr>
              <a:t>实验厅</a:t>
            </a:r>
            <a:r>
              <a:rPr lang="en-US" altLang="zh-CN" b="1" dirty="0" smtClean="0">
                <a:solidFill>
                  <a:srgbClr val="FF0000"/>
                </a:solidFill>
              </a:rPr>
              <a:t>1</a:t>
            </a:r>
            <a:r>
              <a:rPr lang="zh-CN" altLang="en-US" b="1" dirty="0" smtClean="0"/>
              <a:t>室外</a:t>
            </a:r>
            <a:endParaRPr lang="zh-CN" altLang="en-US" b="1" dirty="0"/>
          </a:p>
        </p:txBody>
      </p:sp>
      <p:sp>
        <p:nvSpPr>
          <p:cNvPr id="19464" name="矩形 8"/>
          <p:cNvSpPr>
            <a:spLocks noChangeArrowheads="1"/>
          </p:cNvSpPr>
          <p:nvPr/>
        </p:nvSpPr>
        <p:spPr bwMode="auto">
          <a:xfrm>
            <a:off x="4643439" y="-1604"/>
            <a:ext cx="2665437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已</a:t>
            </a:r>
            <a:r>
              <a:rPr lang="zh-CN" altLang="en-US" b="1" dirty="0" smtClean="0"/>
              <a:t>完成</a:t>
            </a:r>
            <a:r>
              <a:rPr lang="zh-CN" altLang="en-US" b="1" dirty="0" smtClean="0">
                <a:solidFill>
                  <a:srgbClr val="FF0000"/>
                </a:solidFill>
              </a:rPr>
              <a:t>测试</a:t>
            </a:r>
            <a:r>
              <a:rPr lang="zh-CN" altLang="en-US" b="1" dirty="0" smtClean="0">
                <a:solidFill>
                  <a:srgbClr val="FF0000"/>
                </a:solidFill>
              </a:rPr>
              <a:t>实验厅</a:t>
            </a:r>
            <a:r>
              <a:rPr lang="en-US" altLang="zh-CN" b="1" dirty="0" smtClean="0">
                <a:solidFill>
                  <a:srgbClr val="FF0000"/>
                </a:solidFill>
              </a:rPr>
              <a:t>1</a:t>
            </a:r>
            <a:r>
              <a:rPr lang="zh-CN" altLang="en-US" b="1" dirty="0" smtClean="0"/>
              <a:t>室内</a:t>
            </a:r>
            <a:endParaRPr lang="zh-CN" altLang="en-US" b="1" dirty="0"/>
          </a:p>
        </p:txBody>
      </p:sp>
      <p:sp>
        <p:nvSpPr>
          <p:cNvPr id="19465" name="矩形 8"/>
          <p:cNvSpPr>
            <a:spLocks noChangeArrowheads="1"/>
          </p:cNvSpPr>
          <p:nvPr/>
        </p:nvSpPr>
        <p:spPr bwMode="auto">
          <a:xfrm>
            <a:off x="1" y="2419350"/>
            <a:ext cx="2627784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已</a:t>
            </a:r>
            <a:r>
              <a:rPr lang="zh-CN" altLang="en-US" b="1" dirty="0" smtClean="0"/>
              <a:t>完成</a:t>
            </a:r>
            <a:r>
              <a:rPr lang="zh-CN" altLang="en-US" b="1" dirty="0" smtClean="0">
                <a:solidFill>
                  <a:srgbClr val="FF0000"/>
                </a:solidFill>
              </a:rPr>
              <a:t>测试</a:t>
            </a:r>
            <a:r>
              <a:rPr lang="zh-CN" altLang="en-US" b="1" dirty="0" smtClean="0">
                <a:solidFill>
                  <a:srgbClr val="FF0000"/>
                </a:solidFill>
              </a:rPr>
              <a:t>实验厅</a:t>
            </a:r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r>
              <a:rPr lang="zh-CN" altLang="en-US" b="1" dirty="0" smtClean="0"/>
              <a:t>室外</a:t>
            </a:r>
            <a:endParaRPr lang="zh-CN" altLang="en-US" b="1" dirty="0"/>
          </a:p>
        </p:txBody>
      </p:sp>
      <p:sp>
        <p:nvSpPr>
          <p:cNvPr id="19466" name="矩形 8"/>
          <p:cNvSpPr>
            <a:spLocks noChangeArrowheads="1"/>
          </p:cNvSpPr>
          <p:nvPr/>
        </p:nvSpPr>
        <p:spPr bwMode="auto">
          <a:xfrm>
            <a:off x="4643439" y="2396270"/>
            <a:ext cx="2665437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已</a:t>
            </a:r>
            <a:r>
              <a:rPr lang="zh-CN" altLang="en-US" b="1" dirty="0" smtClean="0"/>
              <a:t>完成</a:t>
            </a:r>
            <a:r>
              <a:rPr lang="zh-CN" altLang="en-US" b="1" dirty="0" smtClean="0">
                <a:solidFill>
                  <a:srgbClr val="FF0000"/>
                </a:solidFill>
              </a:rPr>
              <a:t>测试</a:t>
            </a:r>
            <a:r>
              <a:rPr lang="zh-CN" altLang="en-US" b="1" dirty="0" smtClean="0">
                <a:solidFill>
                  <a:srgbClr val="FF0000"/>
                </a:solidFill>
              </a:rPr>
              <a:t>实验厅</a:t>
            </a:r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r>
              <a:rPr lang="zh-CN" altLang="en-US" b="1" dirty="0" smtClean="0"/>
              <a:t>室内</a:t>
            </a:r>
            <a:endParaRPr lang="zh-CN" altLang="en-US" b="1" dirty="0"/>
          </a:p>
        </p:txBody>
      </p:sp>
      <p:pic>
        <p:nvPicPr>
          <p:cNvPr id="19467" name="Picture 14" descr="C:\Users\Administrator\Desktop\临时中转\photo\zhaojs\20160302\IMG_0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57750"/>
            <a:ext cx="3000376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5" descr="C:\Users\Administrator\Desktop\临时中转\photo\zhaojs\20160302\IMG_08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857750"/>
            <a:ext cx="298797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矩形 8"/>
          <p:cNvSpPr>
            <a:spLocks noChangeArrowheads="1"/>
          </p:cNvSpPr>
          <p:nvPr/>
        </p:nvSpPr>
        <p:spPr bwMode="auto">
          <a:xfrm>
            <a:off x="0" y="4857750"/>
            <a:ext cx="1619102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已</a:t>
            </a:r>
            <a:r>
              <a:rPr lang="zh-CN" altLang="en-US" b="1" dirty="0" smtClean="0"/>
              <a:t>完成</a:t>
            </a:r>
            <a:r>
              <a:rPr lang="zh-CN" altLang="en-US" b="1" dirty="0" smtClean="0">
                <a:solidFill>
                  <a:srgbClr val="FF0000"/>
                </a:solidFill>
              </a:rPr>
              <a:t>冷冻站</a:t>
            </a:r>
            <a:endParaRPr lang="zh-CN" altLang="en-US" b="1" dirty="0"/>
          </a:p>
        </p:txBody>
      </p:sp>
      <p:sp>
        <p:nvSpPr>
          <p:cNvPr id="19470" name="矩形 8"/>
          <p:cNvSpPr>
            <a:spLocks noChangeArrowheads="1"/>
          </p:cNvSpPr>
          <p:nvPr/>
        </p:nvSpPr>
        <p:spPr bwMode="auto">
          <a:xfrm>
            <a:off x="3072383" y="4857750"/>
            <a:ext cx="2291705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已</a:t>
            </a:r>
            <a:r>
              <a:rPr lang="zh-CN" altLang="en-US" b="1" dirty="0" smtClean="0"/>
              <a:t>完成</a:t>
            </a:r>
            <a:r>
              <a:rPr lang="zh-CN" altLang="en-US" b="1" dirty="0" smtClean="0">
                <a:solidFill>
                  <a:srgbClr val="FF0000"/>
                </a:solidFill>
              </a:rPr>
              <a:t>维修</a:t>
            </a:r>
            <a:r>
              <a:rPr lang="zh-CN" altLang="en-US" b="1" dirty="0">
                <a:solidFill>
                  <a:srgbClr val="FF0000"/>
                </a:solidFill>
              </a:rPr>
              <a:t>站及</a:t>
            </a:r>
            <a:r>
              <a:rPr lang="zh-CN" altLang="en-US" b="1" dirty="0" smtClean="0">
                <a:solidFill>
                  <a:srgbClr val="FF0000"/>
                </a:solidFill>
              </a:rPr>
              <a:t>仓库</a:t>
            </a:r>
            <a:endParaRPr lang="zh-CN" altLang="en-US" b="1" dirty="0"/>
          </a:p>
        </p:txBody>
      </p:sp>
      <p:pic>
        <p:nvPicPr>
          <p:cNvPr id="19471" name="Picture 16" descr="C:\Users\Administrator\Desktop\临时中转\photo\zhaojs\20160302\IMG_08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875213"/>
            <a:ext cx="2987824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2" name="矩形 8"/>
          <p:cNvSpPr>
            <a:spLocks noChangeArrowheads="1"/>
          </p:cNvSpPr>
          <p:nvPr/>
        </p:nvSpPr>
        <p:spPr bwMode="auto">
          <a:xfrm>
            <a:off x="6156176" y="4857750"/>
            <a:ext cx="2026493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已</a:t>
            </a:r>
            <a:r>
              <a:rPr lang="zh-CN" altLang="en-US" b="1" dirty="0" smtClean="0"/>
              <a:t>完成</a:t>
            </a:r>
            <a:r>
              <a:rPr lang="zh-CN" altLang="en-US" b="1" dirty="0" smtClean="0">
                <a:solidFill>
                  <a:srgbClr val="FF0000"/>
                </a:solidFill>
              </a:rPr>
              <a:t>综合</a:t>
            </a:r>
            <a:r>
              <a:rPr lang="zh-CN" altLang="en-US" b="1" dirty="0">
                <a:solidFill>
                  <a:srgbClr val="FF0000"/>
                </a:solidFill>
              </a:rPr>
              <a:t>实验</a:t>
            </a:r>
            <a:r>
              <a:rPr lang="zh-CN" altLang="en-US" b="1" dirty="0" smtClean="0">
                <a:solidFill>
                  <a:srgbClr val="FF0000"/>
                </a:solidFill>
              </a:rPr>
              <a:t>楼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2422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5574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加速器进展</a:t>
            </a:r>
          </a:p>
        </p:txBody>
      </p:sp>
      <p:sp>
        <p:nvSpPr>
          <p:cNvPr id="20486" name="内容占位符 2"/>
          <p:cNvSpPr txBox="1">
            <a:spLocks/>
          </p:cNvSpPr>
          <p:nvPr/>
        </p:nvSpPr>
        <p:spPr bwMode="auto">
          <a:xfrm>
            <a:off x="214313" y="980728"/>
            <a:ext cx="865663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大部分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设备的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批量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生产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已完成。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2014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月加速器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首台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设备在直线隧道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安装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开始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安装。目前加速器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设备处于全面安装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阶段。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4~7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月，前端系统（包括离子源、低能传输线、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RFQ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加速器、中能传输线）完成安装和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调束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月，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DTL1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完成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调束。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优化设备安装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、调试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计划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压缩安装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调试的时间，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加班加点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确保工程按原计划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竣工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487" name="Picture 5" descr="C:\Users\windows\Desktop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933056"/>
            <a:ext cx="9147175" cy="292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5574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加速器进展</a:t>
            </a:r>
          </a:p>
        </p:txBody>
      </p:sp>
      <p:pic>
        <p:nvPicPr>
          <p:cNvPr id="21510" name="Picture 2" descr="C:\Users\Administrator\Desktop\临时中转\photo\江丽君\2016.4.1\DSC_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34" y="2111201"/>
            <a:ext cx="273261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825701"/>
            <a:ext cx="39973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标题 1"/>
          <p:cNvSpPr txBox="1">
            <a:spLocks/>
          </p:cNvSpPr>
          <p:nvPr/>
        </p:nvSpPr>
        <p:spPr bwMode="auto">
          <a:xfrm>
            <a:off x="571759" y="836712"/>
            <a:ext cx="8010266" cy="107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直线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隧道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设备除</a:t>
            </a: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DTL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外基本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完成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安装。</a:t>
            </a:r>
            <a:endParaRPr lang="en-US" altLang="zh-CN" sz="2200" b="1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今年</a:t>
            </a:r>
            <a:r>
              <a:rPr lang="zh-CN" altLang="en-US" sz="2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目标</a:t>
            </a:r>
            <a:r>
              <a:rPr lang="zh-CN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月底完成</a:t>
            </a: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DTL2~4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安装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，并开始高功率老练，</a:t>
            </a: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10~12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月进行直线加速器与</a:t>
            </a: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LRBT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联合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调束。</a:t>
            </a:r>
          </a:p>
        </p:txBody>
      </p:sp>
      <p:pic>
        <p:nvPicPr>
          <p:cNvPr id="21513" name="图片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771726"/>
            <a:ext cx="48609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4" name="组合 59"/>
          <p:cNvGrpSpPr>
            <a:grpSpLocks/>
          </p:cNvGrpSpPr>
          <p:nvPr/>
        </p:nvGrpSpPr>
        <p:grpSpPr bwMode="auto">
          <a:xfrm>
            <a:off x="358775" y="2096914"/>
            <a:ext cx="2763283" cy="2179637"/>
            <a:chOff x="179121" y="1772815"/>
            <a:chExt cx="2762685" cy="2179488"/>
          </a:xfrm>
        </p:grpSpPr>
        <p:pic>
          <p:nvPicPr>
            <p:cNvPr id="2153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31" y="1772815"/>
              <a:ext cx="2582275" cy="165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8" name="文本框 10"/>
            <p:cNvSpPr txBox="1">
              <a:spLocks noChangeArrowheads="1"/>
            </p:cNvSpPr>
            <p:nvPr/>
          </p:nvSpPr>
          <p:spPr bwMode="auto">
            <a:xfrm>
              <a:off x="392059" y="3054291"/>
              <a:ext cx="2549747" cy="33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离子源和低能传输线</a:t>
              </a:r>
            </a:p>
          </p:txBody>
        </p:sp>
        <p:cxnSp>
          <p:nvCxnSpPr>
            <p:cNvPr id="21539" name="直接箭头连接符 21"/>
            <p:cNvCxnSpPr>
              <a:cxnSpLocks noChangeShapeType="1"/>
            </p:cNvCxnSpPr>
            <p:nvPr/>
          </p:nvCxnSpPr>
          <p:spPr bwMode="auto">
            <a:xfrm flipH="1">
              <a:off x="179121" y="3418138"/>
              <a:ext cx="1278533" cy="53416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515" name="组合 60"/>
          <p:cNvGrpSpPr>
            <a:grpSpLocks/>
          </p:cNvGrpSpPr>
          <p:nvPr/>
        </p:nvGrpSpPr>
        <p:grpSpPr bwMode="auto">
          <a:xfrm>
            <a:off x="1187450" y="3403426"/>
            <a:ext cx="4752703" cy="957263"/>
            <a:chOff x="1142388" y="3078480"/>
            <a:chExt cx="4865834" cy="958061"/>
          </a:xfrm>
        </p:grpSpPr>
        <p:sp>
          <p:nvSpPr>
            <p:cNvPr id="21535" name="文本框 13"/>
            <p:cNvSpPr txBox="1">
              <a:spLocks noChangeArrowheads="1"/>
            </p:cNvSpPr>
            <p:nvPr/>
          </p:nvSpPr>
          <p:spPr bwMode="auto">
            <a:xfrm>
              <a:off x="3204254" y="3078480"/>
              <a:ext cx="2803968" cy="3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漂移管直线加速器</a:t>
              </a:r>
            </a:p>
          </p:txBody>
        </p:sp>
        <p:cxnSp>
          <p:nvCxnSpPr>
            <p:cNvPr id="21536" name="直接箭头连接符 21"/>
            <p:cNvCxnSpPr>
              <a:cxnSpLocks noChangeShapeType="1"/>
            </p:cNvCxnSpPr>
            <p:nvPr/>
          </p:nvCxnSpPr>
          <p:spPr bwMode="auto">
            <a:xfrm flipH="1">
              <a:off x="1142388" y="3436428"/>
              <a:ext cx="3465616" cy="60011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516" name="组合 64"/>
          <p:cNvGrpSpPr>
            <a:grpSpLocks/>
          </p:cNvGrpSpPr>
          <p:nvPr/>
        </p:nvGrpSpPr>
        <p:grpSpPr bwMode="auto">
          <a:xfrm>
            <a:off x="684213" y="4336876"/>
            <a:ext cx="5255939" cy="2476500"/>
            <a:chOff x="664462" y="3976862"/>
            <a:chExt cx="4920671" cy="2476474"/>
          </a:xfrm>
        </p:grpSpPr>
        <p:pic>
          <p:nvPicPr>
            <p:cNvPr id="21532" name="图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824" y="4707174"/>
              <a:ext cx="2558309" cy="174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3" name="文本框 15"/>
            <p:cNvSpPr txBox="1">
              <a:spLocks noChangeArrowheads="1"/>
            </p:cNvSpPr>
            <p:nvPr/>
          </p:nvSpPr>
          <p:spPr bwMode="auto">
            <a:xfrm>
              <a:off x="3021060" y="6078869"/>
              <a:ext cx="2496649" cy="33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中能传输线</a:t>
              </a:r>
            </a:p>
          </p:txBody>
        </p:sp>
        <p:cxnSp>
          <p:nvCxnSpPr>
            <p:cNvPr id="21534" name="直接箭头连接符 21"/>
            <p:cNvCxnSpPr>
              <a:cxnSpLocks noChangeShapeType="1"/>
            </p:cNvCxnSpPr>
            <p:nvPr/>
          </p:nvCxnSpPr>
          <p:spPr bwMode="auto">
            <a:xfrm flipH="1" flipV="1">
              <a:off x="664462" y="3976862"/>
              <a:ext cx="3679765" cy="730312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517" name="组合 65"/>
          <p:cNvGrpSpPr>
            <a:grpSpLocks/>
          </p:cNvGrpSpPr>
          <p:nvPr/>
        </p:nvGrpSpPr>
        <p:grpSpPr bwMode="auto">
          <a:xfrm>
            <a:off x="6008470" y="4336877"/>
            <a:ext cx="2580623" cy="2476501"/>
            <a:chOff x="6007531" y="4012724"/>
            <a:chExt cx="2581859" cy="2477133"/>
          </a:xfrm>
        </p:grpSpPr>
        <p:pic>
          <p:nvPicPr>
            <p:cNvPr id="21529" name="图片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531" y="4743696"/>
              <a:ext cx="2568435" cy="1746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0" name="文本框 11"/>
            <p:cNvSpPr txBox="1">
              <a:spLocks noChangeArrowheads="1"/>
            </p:cNvSpPr>
            <p:nvPr/>
          </p:nvSpPr>
          <p:spPr bwMode="auto">
            <a:xfrm>
              <a:off x="6014601" y="6094733"/>
              <a:ext cx="2574789" cy="338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直线加速器至环传输线</a:t>
              </a:r>
            </a:p>
          </p:txBody>
        </p:sp>
        <p:cxnSp>
          <p:nvCxnSpPr>
            <p:cNvPr id="21531" name="直接箭头连接符 21"/>
            <p:cNvCxnSpPr>
              <a:cxnSpLocks noChangeShapeType="1"/>
            </p:cNvCxnSpPr>
            <p:nvPr/>
          </p:nvCxnSpPr>
          <p:spPr bwMode="auto">
            <a:xfrm flipH="1" flipV="1">
              <a:off x="6083986" y="4012724"/>
              <a:ext cx="1328750" cy="694451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18" name="文本框 42"/>
          <p:cNvSpPr txBox="1">
            <a:spLocks noChangeArrowheads="1"/>
          </p:cNvSpPr>
          <p:nvPr/>
        </p:nvSpPr>
        <p:spPr bwMode="auto">
          <a:xfrm>
            <a:off x="2604221" y="4463886"/>
            <a:ext cx="398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直线加速器及至环传输线平面布局</a:t>
            </a:r>
          </a:p>
        </p:txBody>
      </p:sp>
      <p:grpSp>
        <p:nvGrpSpPr>
          <p:cNvPr id="21519" name="组合 8"/>
          <p:cNvGrpSpPr>
            <a:grpSpLocks/>
          </p:cNvGrpSpPr>
          <p:nvPr/>
        </p:nvGrpSpPr>
        <p:grpSpPr bwMode="auto">
          <a:xfrm>
            <a:off x="539750" y="4346401"/>
            <a:ext cx="2595766" cy="2452688"/>
            <a:chOff x="539354" y="4023360"/>
            <a:chExt cx="2595542" cy="2451286"/>
          </a:xfrm>
        </p:grpSpPr>
        <p:cxnSp>
          <p:nvCxnSpPr>
            <p:cNvPr id="21526" name="直接箭头连接符 21"/>
            <p:cNvCxnSpPr>
              <a:cxnSpLocks noChangeShapeType="1"/>
            </p:cNvCxnSpPr>
            <p:nvPr/>
          </p:nvCxnSpPr>
          <p:spPr bwMode="auto">
            <a:xfrm flipH="1" flipV="1">
              <a:off x="571500" y="4023360"/>
              <a:ext cx="1070580" cy="701784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1527" name="图片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725144"/>
              <a:ext cx="2595344" cy="1749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8" name="文本框 12"/>
            <p:cNvSpPr txBox="1">
              <a:spLocks noChangeArrowheads="1"/>
            </p:cNvSpPr>
            <p:nvPr/>
          </p:nvSpPr>
          <p:spPr bwMode="auto">
            <a:xfrm>
              <a:off x="539354" y="6114668"/>
              <a:ext cx="2582085" cy="338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射频四极加速器</a:t>
              </a:r>
            </a:p>
          </p:txBody>
        </p:sp>
      </p:grpSp>
      <p:grpSp>
        <p:nvGrpSpPr>
          <p:cNvPr id="21520" name="组合 2"/>
          <p:cNvGrpSpPr>
            <a:grpSpLocks/>
          </p:cNvGrpSpPr>
          <p:nvPr/>
        </p:nvGrpSpPr>
        <p:grpSpPr bwMode="auto">
          <a:xfrm>
            <a:off x="6015347" y="2098501"/>
            <a:ext cx="2573557" cy="2178050"/>
            <a:chOff x="6015371" y="1630363"/>
            <a:chExt cx="2573339" cy="2178050"/>
          </a:xfrm>
        </p:grpSpPr>
        <p:grpSp>
          <p:nvGrpSpPr>
            <p:cNvPr id="21522" name="组合 1"/>
            <p:cNvGrpSpPr>
              <a:grpSpLocks/>
            </p:cNvGrpSpPr>
            <p:nvPr/>
          </p:nvGrpSpPr>
          <p:grpSpPr bwMode="auto">
            <a:xfrm>
              <a:off x="6025650" y="1630363"/>
              <a:ext cx="2550025" cy="2178050"/>
              <a:chOff x="6025650" y="1630363"/>
              <a:chExt cx="2550025" cy="2178050"/>
            </a:xfrm>
          </p:grpSpPr>
          <p:pic>
            <p:nvPicPr>
              <p:cNvPr id="21524" name="图片 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5650" y="1630363"/>
                <a:ext cx="2550025" cy="1711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1525" name="直接箭头连接符 21"/>
              <p:cNvCxnSpPr>
                <a:cxnSpLocks noChangeShapeType="1"/>
              </p:cNvCxnSpPr>
              <p:nvPr/>
            </p:nvCxnSpPr>
            <p:spPr bwMode="auto">
              <a:xfrm>
                <a:off x="7434263" y="3341688"/>
                <a:ext cx="738187" cy="466725"/>
              </a:xfrm>
              <a:prstGeom prst="straightConnector1">
                <a:avLst/>
              </a:prstGeom>
              <a:noFill/>
              <a:ln w="127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523" name="文本框 11"/>
            <p:cNvSpPr txBox="1">
              <a:spLocks noChangeArrowheads="1"/>
            </p:cNvSpPr>
            <p:nvPr/>
          </p:nvSpPr>
          <p:spPr bwMode="auto">
            <a:xfrm>
              <a:off x="6015371" y="2961130"/>
              <a:ext cx="25733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直线加速器至环传输线</a:t>
              </a:r>
            </a:p>
          </p:txBody>
        </p:sp>
      </p:grpSp>
      <p:sp>
        <p:nvSpPr>
          <p:cNvPr id="40" name="圆角矩形 39"/>
          <p:cNvSpPr/>
          <p:nvPr/>
        </p:nvSpPr>
        <p:spPr>
          <a:xfrm>
            <a:off x="539750" y="864766"/>
            <a:ext cx="8024387" cy="1133896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5574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加速器进展</a:t>
            </a:r>
          </a:p>
        </p:txBody>
      </p:sp>
      <p:sp>
        <p:nvSpPr>
          <p:cNvPr id="22534" name="标题 1"/>
          <p:cNvSpPr txBox="1">
            <a:spLocks/>
          </p:cNvSpPr>
          <p:nvPr/>
        </p:nvSpPr>
        <p:spPr bwMode="auto">
          <a:xfrm>
            <a:off x="468313" y="903461"/>
            <a:ext cx="8280400" cy="91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隧道主要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设备已完成安装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就位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sz="2200" b="1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今年</a:t>
            </a:r>
            <a:r>
              <a:rPr lang="zh-CN" altLang="en-US" sz="2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目标：</a:t>
            </a: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日完成</a:t>
            </a: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设备调试，争取年底开始</a:t>
            </a: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调束。</a:t>
            </a:r>
            <a:endParaRPr lang="zh-CN" altLang="en-US" sz="2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535" name="组合 10"/>
          <p:cNvGrpSpPr>
            <a:grpSpLocks/>
          </p:cNvGrpSpPr>
          <p:nvPr/>
        </p:nvGrpSpPr>
        <p:grpSpPr bwMode="auto">
          <a:xfrm>
            <a:off x="1808163" y="1883618"/>
            <a:ext cx="5500687" cy="4857750"/>
            <a:chOff x="1504983" y="1293813"/>
            <a:chExt cx="5838825" cy="5564187"/>
          </a:xfrm>
        </p:grpSpPr>
        <p:pic>
          <p:nvPicPr>
            <p:cNvPr id="22537" name="图片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7" t="29291" r="13583" b="24406"/>
            <a:stretch>
              <a:fillRect/>
            </a:stretch>
          </p:blipFill>
          <p:spPr bwMode="auto">
            <a:xfrm>
              <a:off x="1504983" y="1293813"/>
              <a:ext cx="5838825" cy="556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8" name="组合 33"/>
            <p:cNvGrpSpPr>
              <a:grpSpLocks/>
            </p:cNvGrpSpPr>
            <p:nvPr/>
          </p:nvGrpSpPr>
          <p:grpSpPr bwMode="auto">
            <a:xfrm>
              <a:off x="2193958" y="1773238"/>
              <a:ext cx="2276475" cy="2195512"/>
              <a:chOff x="2166857" y="2021523"/>
              <a:chExt cx="2275571" cy="2196304"/>
            </a:xfrm>
          </p:grpSpPr>
          <p:pic>
            <p:nvPicPr>
              <p:cNvPr id="22554" name="图片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6857" y="2528901"/>
                <a:ext cx="2275571" cy="1688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555" name="直接箭头连接符 24"/>
              <p:cNvCxnSpPr>
                <a:cxnSpLocks noChangeShapeType="1"/>
              </p:cNvCxnSpPr>
              <p:nvPr/>
            </p:nvCxnSpPr>
            <p:spPr bwMode="auto">
              <a:xfrm flipH="1" flipV="1">
                <a:off x="2591734" y="2021523"/>
                <a:ext cx="712909" cy="507378"/>
              </a:xfrm>
              <a:prstGeom prst="straightConnector1">
                <a:avLst/>
              </a:prstGeom>
              <a:noFill/>
              <a:ln w="254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539" name="组合 35"/>
            <p:cNvGrpSpPr>
              <a:grpSpLocks/>
            </p:cNvGrpSpPr>
            <p:nvPr/>
          </p:nvGrpSpPr>
          <p:grpSpPr bwMode="auto">
            <a:xfrm>
              <a:off x="2189196" y="4208463"/>
              <a:ext cx="2281237" cy="2266950"/>
              <a:chOff x="2045921" y="4279697"/>
              <a:chExt cx="2281178" cy="2268253"/>
            </a:xfrm>
          </p:grpSpPr>
          <p:pic>
            <p:nvPicPr>
              <p:cNvPr id="22552" name="图片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5921" y="4279697"/>
                <a:ext cx="2281178" cy="167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553" name="直接箭头连接符 24"/>
              <p:cNvCxnSpPr>
                <a:cxnSpLocks noChangeShapeType="1"/>
              </p:cNvCxnSpPr>
              <p:nvPr/>
            </p:nvCxnSpPr>
            <p:spPr bwMode="auto">
              <a:xfrm flipH="1">
                <a:off x="2476723" y="5952554"/>
                <a:ext cx="709787" cy="595396"/>
              </a:xfrm>
              <a:prstGeom prst="straightConnector1">
                <a:avLst/>
              </a:prstGeom>
              <a:noFill/>
              <a:ln w="254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540" name="组合 36"/>
            <p:cNvGrpSpPr>
              <a:grpSpLocks/>
            </p:cNvGrpSpPr>
            <p:nvPr/>
          </p:nvGrpSpPr>
          <p:grpSpPr bwMode="auto">
            <a:xfrm>
              <a:off x="4570446" y="4221163"/>
              <a:ext cx="2319337" cy="2124075"/>
              <a:chOff x="4471116" y="4257092"/>
              <a:chExt cx="2319134" cy="2124236"/>
            </a:xfrm>
          </p:grpSpPr>
          <p:pic>
            <p:nvPicPr>
              <p:cNvPr id="22550" name="图片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1116" y="4257092"/>
                <a:ext cx="2319134" cy="1659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551" name="直接箭头连接符 24"/>
              <p:cNvCxnSpPr>
                <a:cxnSpLocks noChangeShapeType="1"/>
              </p:cNvCxnSpPr>
              <p:nvPr/>
            </p:nvCxnSpPr>
            <p:spPr bwMode="auto">
              <a:xfrm>
                <a:off x="5630683" y="5916166"/>
                <a:ext cx="758136" cy="465162"/>
              </a:xfrm>
              <a:prstGeom prst="straightConnector1">
                <a:avLst/>
              </a:prstGeom>
              <a:noFill/>
              <a:ln w="254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541" name="组合 34"/>
            <p:cNvGrpSpPr>
              <a:grpSpLocks/>
            </p:cNvGrpSpPr>
            <p:nvPr/>
          </p:nvGrpSpPr>
          <p:grpSpPr bwMode="auto">
            <a:xfrm>
              <a:off x="4606960" y="1751012"/>
              <a:ext cx="2282826" cy="2219324"/>
              <a:chOff x="5061797" y="2035733"/>
              <a:chExt cx="2281706" cy="2218825"/>
            </a:xfrm>
          </p:grpSpPr>
          <p:cxnSp>
            <p:nvCxnSpPr>
              <p:cNvPr id="22548" name="直接箭头连接符 24"/>
              <p:cNvCxnSpPr>
                <a:cxnSpLocks noChangeShapeType="1"/>
              </p:cNvCxnSpPr>
              <p:nvPr/>
            </p:nvCxnSpPr>
            <p:spPr bwMode="auto">
              <a:xfrm flipV="1">
                <a:off x="6202650" y="2035733"/>
                <a:ext cx="442249" cy="529027"/>
              </a:xfrm>
              <a:prstGeom prst="straightConnector1">
                <a:avLst/>
              </a:prstGeom>
              <a:noFill/>
              <a:ln w="254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22549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1797" y="2564760"/>
                <a:ext cx="2281706" cy="1689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542" name="图片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958" y="2292350"/>
              <a:ext cx="227647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16"/>
            <a:stretch>
              <a:fillRect/>
            </a:stretch>
          </p:blipFill>
          <p:spPr bwMode="auto">
            <a:xfrm>
              <a:off x="4610133" y="2276475"/>
              <a:ext cx="2284413" cy="169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958" y="2276475"/>
              <a:ext cx="2276475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图片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58" y="2276475"/>
              <a:ext cx="2282825" cy="17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图片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5"/>
            <a:stretch>
              <a:fillRect/>
            </a:stretch>
          </p:blipFill>
          <p:spPr bwMode="auto">
            <a:xfrm>
              <a:off x="4606958" y="2276475"/>
              <a:ext cx="227965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图片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958" y="2276475"/>
              <a:ext cx="2276475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圆角矩形 30"/>
          <p:cNvSpPr/>
          <p:nvPr/>
        </p:nvSpPr>
        <p:spPr>
          <a:xfrm>
            <a:off x="468313" y="908720"/>
            <a:ext cx="8280400" cy="90805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5574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加速器进展</a:t>
            </a:r>
          </a:p>
        </p:txBody>
      </p:sp>
      <p:sp>
        <p:nvSpPr>
          <p:cNvPr id="32" name="矩形 31"/>
          <p:cNvSpPr/>
          <p:nvPr/>
        </p:nvSpPr>
        <p:spPr>
          <a:xfrm>
            <a:off x="323528" y="980728"/>
            <a:ext cx="2663825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直线加速器前端调束</a:t>
            </a:r>
          </a:p>
        </p:txBody>
      </p:sp>
      <p:sp>
        <p:nvSpPr>
          <p:cNvPr id="33" name="矩形 32"/>
          <p:cNvSpPr/>
          <p:nvPr/>
        </p:nvSpPr>
        <p:spPr>
          <a:xfrm>
            <a:off x="323528" y="1556792"/>
            <a:ext cx="8496944" cy="13033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560" name="Rectangle 3"/>
          <p:cNvSpPr txBox="1">
            <a:spLocks noChangeArrowheads="1"/>
          </p:cNvSpPr>
          <p:nvPr/>
        </p:nvSpPr>
        <p:spPr bwMode="auto">
          <a:xfrm>
            <a:off x="323528" y="1556792"/>
            <a:ext cx="8424936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2015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zh-CN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6</a:t>
            </a:r>
            <a:r>
              <a:rPr lang="zh-CN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日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前端系统设备完成安装，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开始调束。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zh-CN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21</a:t>
            </a:r>
            <a:r>
              <a:rPr lang="zh-CN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日，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RFQ</a:t>
            </a:r>
            <a:r>
              <a:rPr lang="zh-CN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加速器成功出束</a:t>
            </a:r>
            <a:r>
              <a:rPr lang="zh-CN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，出口处负氢离子束流峰值</a:t>
            </a:r>
            <a:r>
              <a:rPr lang="zh-CN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流强达到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28mA@3MeV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超过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15mA</a:t>
            </a:r>
            <a:r>
              <a:rPr lang="zh-CN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的设计值 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3561" name="Picture 3" descr="C:\Users\Administrator\Desktop\临时中转\RF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0655"/>
            <a:ext cx="46926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140968"/>
            <a:ext cx="44275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3"/>
          <p:cNvSpPr>
            <a:spLocks noChangeArrowheads="1"/>
          </p:cNvSpPr>
          <p:nvPr/>
        </p:nvSpPr>
        <p:spPr bwMode="auto">
          <a:xfrm>
            <a:off x="4716463" y="5941318"/>
            <a:ext cx="44275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zh-CN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测到的</a:t>
            </a:r>
            <a:r>
              <a:rPr lang="en-US" altLang="zh-CN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MEBT</a:t>
            </a:r>
            <a:r>
              <a:rPr lang="zh-CN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束流信号</a:t>
            </a:r>
            <a:endParaRPr lang="zh-CN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692275" y="260350"/>
            <a:ext cx="0" cy="36718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23850" y="1557338"/>
            <a:ext cx="424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" name="TextBox 39"/>
          <p:cNvSpPr txBox="1">
            <a:spLocks noChangeArrowheads="1"/>
          </p:cNvSpPr>
          <p:nvPr/>
        </p:nvSpPr>
        <p:spPr bwMode="auto">
          <a:xfrm>
            <a:off x="395288" y="762000"/>
            <a:ext cx="1152525" cy="6461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3792538" y="2200275"/>
            <a:ext cx="4746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26" name="TextBox 11"/>
          <p:cNvSpPr txBox="1">
            <a:spLocks noChangeArrowheads="1"/>
          </p:cNvSpPr>
          <p:nvPr/>
        </p:nvSpPr>
        <p:spPr bwMode="auto">
          <a:xfrm>
            <a:off x="4529138" y="2185988"/>
            <a:ext cx="2160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项目概述</a:t>
            </a: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3792538" y="2871788"/>
            <a:ext cx="474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4529138" y="2871788"/>
            <a:ext cx="2160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工程进展</a:t>
            </a:r>
          </a:p>
        </p:txBody>
      </p:sp>
      <p:sp>
        <p:nvSpPr>
          <p:cNvPr id="5129" name="TextBox 6"/>
          <p:cNvSpPr txBox="1">
            <a:spLocks noChangeArrowheads="1"/>
          </p:cNvSpPr>
          <p:nvPr/>
        </p:nvSpPr>
        <p:spPr bwMode="auto">
          <a:xfrm>
            <a:off x="3792538" y="4316413"/>
            <a:ext cx="474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4529138" y="4302125"/>
            <a:ext cx="2447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dirty="0" smtClean="0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结束语</a:t>
            </a:r>
            <a:endParaRPr lang="zh-CN" altLang="en-US" dirty="0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31" name="TextBox 6"/>
          <p:cNvSpPr txBox="1">
            <a:spLocks noChangeArrowheads="1"/>
          </p:cNvSpPr>
          <p:nvPr/>
        </p:nvSpPr>
        <p:spPr bwMode="auto">
          <a:xfrm>
            <a:off x="3792538" y="3595688"/>
            <a:ext cx="4746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32" name="TextBox 11"/>
          <p:cNvSpPr txBox="1">
            <a:spLocks noChangeArrowheads="1"/>
          </p:cNvSpPr>
          <p:nvPr/>
        </p:nvSpPr>
        <p:spPr bwMode="auto">
          <a:xfrm>
            <a:off x="4529138" y="3581400"/>
            <a:ext cx="2447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未来规划</a:t>
            </a:r>
          </a:p>
        </p:txBody>
      </p:sp>
    </p:spTree>
    <p:custDataLst>
      <p:tags r:id="rId1"/>
    </p:custDataLst>
  </p:cSld>
  <p:clrMapOvr>
    <a:masterClrMapping/>
  </p:clrMapOvr>
  <p:transition advTm="3371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5574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加速器进展</a:t>
            </a:r>
          </a:p>
        </p:txBody>
      </p:sp>
      <p:sp>
        <p:nvSpPr>
          <p:cNvPr id="9" name="矩形 8"/>
          <p:cNvSpPr/>
          <p:nvPr/>
        </p:nvSpPr>
        <p:spPr>
          <a:xfrm>
            <a:off x="323528" y="1052736"/>
            <a:ext cx="3095625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</a:t>
            </a:r>
            <a:r>
              <a:rPr lang="en-US" altLang="zh-CN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DTL1# </a:t>
            </a:r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腔调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</a:t>
            </a:r>
          </a:p>
        </p:txBody>
      </p:sp>
      <p:sp>
        <p:nvSpPr>
          <p:cNvPr id="10" name="矩形 9"/>
          <p:cNvSpPr/>
          <p:nvPr/>
        </p:nvSpPr>
        <p:spPr>
          <a:xfrm>
            <a:off x="323528" y="1628800"/>
            <a:ext cx="8496943" cy="9361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584" name="矩形 2"/>
          <p:cNvSpPr>
            <a:spLocks noChangeArrowheads="1"/>
          </p:cNvSpPr>
          <p:nvPr/>
        </p:nvSpPr>
        <p:spPr bwMode="auto">
          <a:xfrm>
            <a:off x="323528" y="1668066"/>
            <a:ext cx="8496943" cy="84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2016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上旬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DTL1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开始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调束，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18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日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DTL1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出口峰值流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强达到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18mA@20MeV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超过</a:t>
            </a: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15mA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的设计值，束流传输效率接近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100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%</a:t>
            </a: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4585" name="图片 10" descr="DTL-1流强测量20160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20" y="2856951"/>
            <a:ext cx="4201480" cy="28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矩形 11"/>
          <p:cNvSpPr>
            <a:spLocks noChangeArrowheads="1"/>
          </p:cNvSpPr>
          <p:nvPr/>
        </p:nvSpPr>
        <p:spPr bwMode="auto">
          <a:xfrm>
            <a:off x="5003800" y="5715908"/>
            <a:ext cx="414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zh-CN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测到的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DTL</a:t>
            </a:r>
            <a:r>
              <a:rPr lang="zh-CN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束流信号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pic>
        <p:nvPicPr>
          <p:cNvPr id="24587" name="Picture 2" descr="C:\Users\Administrator\Desktop\临时中转\photo\江丽君\2016.4.1\DSC_0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6951"/>
            <a:ext cx="4873082" cy="323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91752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靶站谱仪进展</a:t>
            </a:r>
          </a:p>
        </p:txBody>
      </p:sp>
      <p:sp>
        <p:nvSpPr>
          <p:cNvPr id="25606" name="内容占位符 2"/>
          <p:cNvSpPr txBox="1">
            <a:spLocks/>
          </p:cNvSpPr>
          <p:nvPr/>
        </p:nvSpPr>
        <p:spPr bwMode="auto">
          <a:xfrm>
            <a:off x="214313" y="922337"/>
            <a:ext cx="8750300" cy="30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靶站大厅主体施工完成，靶站底部钢屏蔽、基座、密封筒、氦容器等已安装就位。地面上部屏蔽体、中子束线开关、热室、地下室等正在安装。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79412" lvl="1" indent="0" algn="just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计划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将完成绝大部分靶站设备的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安装，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核心设备靶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慢化器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反射体（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TMR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）将与其辅助系统（低温、水冷等）开始联合调试。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中子谱仪设备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样机完成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验收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，正式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件正加紧制造、测试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开始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台谱仪基础和固定屏蔽体的施工。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79412" lvl="1" indent="0" algn="just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计划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开始谱仪联合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调试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607" name="Picture 2" descr="C:\Users\windows\Desktop\20160408鱼骨图_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149080"/>
            <a:ext cx="9175750" cy="269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59904" y="142875"/>
            <a:ext cx="279992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靶站谱仪进展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252413" y="1162050"/>
            <a:ext cx="4806950" cy="98266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68313" y="989013"/>
            <a:ext cx="1225550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靶体插件</a:t>
            </a:r>
          </a:p>
        </p:txBody>
      </p:sp>
      <p:sp>
        <p:nvSpPr>
          <p:cNvPr id="26632" name="矩形 1"/>
          <p:cNvSpPr>
            <a:spLocks noChangeArrowheads="1"/>
          </p:cNvSpPr>
          <p:nvPr/>
        </p:nvSpPr>
        <p:spPr bwMode="auto">
          <a:xfrm>
            <a:off x="487363" y="13700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钽包钨，多家合作单位开展预制研究后招投标，完成出厂验收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6633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338388"/>
            <a:ext cx="3214687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05880"/>
            <a:ext cx="321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Box 17"/>
          <p:cNvSpPr txBox="1">
            <a:spLocks noChangeArrowheads="1"/>
          </p:cNvSpPr>
          <p:nvPr/>
        </p:nvSpPr>
        <p:spPr bwMode="auto">
          <a:xfrm>
            <a:off x="5580063" y="3804707"/>
            <a:ext cx="3214687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+mn-ea"/>
                <a:ea typeface="+mn-ea"/>
              </a:rPr>
              <a:t>靶片与靶容器组装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50825" y="2451100"/>
            <a:ext cx="4806950" cy="1133475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68313" y="2276475"/>
            <a:ext cx="1800225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靶体维护拖车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06388" y="3967163"/>
            <a:ext cx="4805362" cy="1255712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85775" y="3727450"/>
            <a:ext cx="1565275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</a:t>
            </a:r>
          </a:p>
        </p:txBody>
      </p:sp>
      <p:sp>
        <p:nvSpPr>
          <p:cNvPr id="26640" name="矩形 2"/>
          <p:cNvSpPr>
            <a:spLocks noChangeArrowheads="1"/>
          </p:cNvSpPr>
          <p:nvPr/>
        </p:nvSpPr>
        <p:spPr bwMode="auto">
          <a:xfrm>
            <a:off x="436563" y="2724150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全部零部件正在加工，二三段基座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、锁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紧和传动等基本完成加工</a:t>
            </a:r>
          </a:p>
        </p:txBody>
      </p:sp>
      <p:sp>
        <p:nvSpPr>
          <p:cNvPr id="26641" name="矩形 3"/>
          <p:cNvSpPr>
            <a:spLocks noChangeArrowheads="1"/>
          </p:cNvSpPr>
          <p:nvPr/>
        </p:nvSpPr>
        <p:spPr bwMode="auto">
          <a:xfrm>
            <a:off x="395536" y="4127500"/>
            <a:ext cx="4787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完成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软硬件设计和出厂测试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完成在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上海宝冶与拖车联调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将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在东莞现场进行安装调试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319088" y="5611813"/>
            <a:ext cx="4805362" cy="985837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98475" y="5373688"/>
            <a:ext cx="1565275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增制备件</a:t>
            </a:r>
          </a:p>
        </p:txBody>
      </p:sp>
      <p:sp>
        <p:nvSpPr>
          <p:cNvPr id="26644" name="矩形 4"/>
          <p:cNvSpPr>
            <a:spLocks noChangeArrowheads="1"/>
          </p:cNvSpPr>
          <p:nvPr/>
        </p:nvSpPr>
        <p:spPr bwMode="auto">
          <a:xfrm>
            <a:off x="468313" y="5818188"/>
            <a:ext cx="4572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膨胀法兰和靶体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插件（国际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专家建议和制造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经验）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664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4298057"/>
            <a:ext cx="3419475" cy="193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6" name="矩形 14"/>
          <p:cNvSpPr>
            <a:spLocks noChangeArrowheads="1"/>
          </p:cNvSpPr>
          <p:nvPr/>
        </p:nvSpPr>
        <p:spPr bwMode="auto">
          <a:xfrm>
            <a:off x="5522913" y="6237312"/>
            <a:ext cx="3406775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+mn-ea"/>
                <a:ea typeface="+mn-ea"/>
              </a:rPr>
              <a:t>靶体维护拖车</a:t>
            </a:r>
            <a:endParaRPr lang="en-US" altLang="zh-CN" sz="1600" b="1" dirty="0">
              <a:latin typeface="+mn-ea"/>
              <a:ea typeface="+mn-ea"/>
            </a:endParaRP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84551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靶站谱仪进展</a:t>
            </a:r>
          </a:p>
        </p:txBody>
      </p:sp>
      <p:sp>
        <p:nvSpPr>
          <p:cNvPr id="9" name="矩形 8"/>
          <p:cNvSpPr/>
          <p:nvPr/>
        </p:nvSpPr>
        <p:spPr>
          <a:xfrm>
            <a:off x="179388" y="874713"/>
            <a:ext cx="1079500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慢化器</a:t>
            </a:r>
          </a:p>
        </p:txBody>
      </p:sp>
      <p:sp>
        <p:nvSpPr>
          <p:cNvPr id="10" name="矩形 9"/>
          <p:cNvSpPr/>
          <p:nvPr/>
        </p:nvSpPr>
        <p:spPr>
          <a:xfrm>
            <a:off x="209550" y="1412875"/>
            <a:ext cx="4332983" cy="2616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656" name="矩形 1"/>
          <p:cNvSpPr>
            <a:spLocks noChangeArrowheads="1"/>
          </p:cNvSpPr>
          <p:nvPr/>
        </p:nvSpPr>
        <p:spPr bwMode="auto">
          <a:xfrm>
            <a:off x="250825" y="1412875"/>
            <a:ext cx="4291708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液氢慢化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器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层薄壁套装容器，加工焊接难度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极大，国内首次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设计和制造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耦合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液氢慢化器完成零件加工，组装焊接即将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完成。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退耦合窄化液氢慢化器和退耦合水慢化器完成大部分零件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加工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7661" name="矩形 2"/>
          <p:cNvSpPr>
            <a:spLocks noChangeArrowheads="1"/>
          </p:cNvSpPr>
          <p:nvPr/>
        </p:nvSpPr>
        <p:spPr bwMode="auto">
          <a:xfrm>
            <a:off x="4716015" y="1465263"/>
            <a:ext cx="4104457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完成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上部及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中部反射体插件加工，下部反射体插件完成不锈钢块加工，铝容器正在精加工，工时远超预期。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完成铍反射体在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哈萨克斯坦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ULBA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的加工制造，已到货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59734" y="908050"/>
            <a:ext cx="1568450" cy="46831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反射体插件</a:t>
            </a:r>
          </a:p>
        </p:txBody>
      </p:sp>
      <p:sp>
        <p:nvSpPr>
          <p:cNvPr id="16" name="矩形 15"/>
          <p:cNvSpPr/>
          <p:nvPr/>
        </p:nvSpPr>
        <p:spPr>
          <a:xfrm>
            <a:off x="4644008" y="1412875"/>
            <a:ext cx="4320605" cy="2616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664" name="矩形 3"/>
          <p:cNvSpPr>
            <a:spLocks noChangeArrowheads="1"/>
          </p:cNvSpPr>
          <p:nvPr/>
        </p:nvSpPr>
        <p:spPr bwMode="auto">
          <a:xfrm>
            <a:off x="251520" y="4005064"/>
            <a:ext cx="63745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计划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完成所有出厂测试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及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运抵现场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图片 3073" descr="mmexport14431540130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5" y="4432302"/>
            <a:ext cx="319087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本框 3087"/>
          <p:cNvSpPr txBox="1">
            <a:spLocks noChangeArrowheads="1"/>
          </p:cNvSpPr>
          <p:nvPr/>
        </p:nvSpPr>
        <p:spPr bwMode="auto">
          <a:xfrm>
            <a:off x="323528" y="6501404"/>
            <a:ext cx="6302504" cy="341119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 algn="ctr">
              <a:defRPr/>
            </a:pPr>
            <a:r>
              <a:rPr lang="zh-CN" altLang="en-US" sz="1600" b="1" dirty="0" smtClean="0">
                <a:latin typeface="华文中宋" pitchFamily="2" charset="-122"/>
                <a:ea typeface="华文中宋" pitchFamily="2" charset="-122"/>
              </a:rPr>
              <a:t>耦合液氢慢化器</a:t>
            </a:r>
            <a:endParaRPr lang="zh-CN" altLang="en-US" sz="1600" b="1" dirty="0"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19" name="图片 7" descr="2015-11-17 0920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716" y="4081462"/>
            <a:ext cx="2104756" cy="27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429702"/>
            <a:ext cx="3071834" cy="204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文本框 3085"/>
          <p:cNvSpPr txBox="1">
            <a:spLocks noChangeArrowheads="1"/>
          </p:cNvSpPr>
          <p:nvPr/>
        </p:nvSpPr>
        <p:spPr bwMode="auto">
          <a:xfrm>
            <a:off x="6721136" y="6453336"/>
            <a:ext cx="2099336" cy="341119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下部反射体铝容器</a:t>
            </a:r>
            <a:endParaRPr lang="zh-CN" altLang="en-US" sz="1600" b="1" dirty="0"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84551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靶站谱仪进展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946150"/>
            <a:ext cx="936352" cy="46831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氦容器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179512" y="1484784"/>
            <a:ext cx="4788024" cy="499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靶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站内部核心设备之一，靶体、慢化器系统接口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基准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单体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体积、重量最大的设备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623888" lvl="1" indent="-2667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设备总高：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8.3m</a:t>
            </a:r>
          </a:p>
          <a:p>
            <a:pPr marL="623888" lvl="1" indent="-2667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最大外径：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4.48m</a:t>
            </a:r>
          </a:p>
          <a:p>
            <a:pPr marL="623888" lvl="1" indent="-2667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主体材质：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304L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不锈钢</a:t>
            </a:r>
          </a:p>
          <a:p>
            <a:pPr marL="623888" lvl="1" indent="-2667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设计寿命：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年</a:t>
            </a:r>
          </a:p>
          <a:p>
            <a:pPr marL="623888" lvl="1" indent="-2667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最大吊装质量：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63t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结构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复杂，整体完全采用有限元分析设计优化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制造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、装配工艺复杂，精度要求高</a:t>
            </a:r>
          </a:p>
          <a:p>
            <a:pPr marL="642938" lvl="1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靶</a:t>
            </a:r>
            <a:r>
              <a:rPr lang="zh-CN" altLang="en-US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体、质子束窗密封面粗糙度</a:t>
            </a:r>
            <a:r>
              <a:rPr lang="en-US" altLang="zh-CN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0.2μm</a:t>
            </a:r>
            <a:r>
              <a:rPr lang="zh-CN" altLang="en-US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，中子束道内衬镉，安装定位精度小于</a:t>
            </a:r>
            <a:r>
              <a:rPr lang="en-US" altLang="zh-CN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0.5mm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加工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、焊接控制变形难度大</a:t>
            </a:r>
          </a:p>
          <a:p>
            <a:pPr marL="623888" indent="-2667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20~50mm</a:t>
            </a:r>
            <a:r>
              <a:rPr lang="zh-CN" altLang="en-US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不锈钢中厚板焊接，中子接管方位偏差小于</a:t>
            </a:r>
            <a:r>
              <a:rPr lang="en-US" altLang="zh-CN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2mm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氦容器已安装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就位</a:t>
            </a:r>
            <a:endParaRPr lang="zh-CN" altLang="en-US" sz="2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图片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0921" y="1517650"/>
            <a:ext cx="39655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2"/>
          <p:cNvGrpSpPr>
            <a:grpSpLocks noChangeAspect="1"/>
          </p:cNvGrpSpPr>
          <p:nvPr/>
        </p:nvGrpSpPr>
        <p:grpSpPr bwMode="auto">
          <a:xfrm>
            <a:off x="5070921" y="4447729"/>
            <a:ext cx="3965575" cy="2005607"/>
            <a:chOff x="0" y="0"/>
            <a:chExt cx="5624043" cy="2546335"/>
          </a:xfrm>
        </p:grpSpPr>
        <p:pic>
          <p:nvPicPr>
            <p:cNvPr id="21" name="图片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970756" cy="126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图片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276668"/>
              <a:ext cx="1970756" cy="126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92762" y="0"/>
              <a:ext cx="1631281" cy="2531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87911" y="0"/>
              <a:ext cx="1989646" cy="1265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7911" y="1276668"/>
              <a:ext cx="1987825" cy="1269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矩形 25"/>
          <p:cNvSpPr/>
          <p:nvPr/>
        </p:nvSpPr>
        <p:spPr>
          <a:xfrm>
            <a:off x="144016" y="1484313"/>
            <a:ext cx="4860032" cy="499504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41937"/>
      </p:ext>
    </p:extLst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773511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靶站谱仪进展</a:t>
            </a:r>
          </a:p>
        </p:txBody>
      </p:sp>
      <p:sp>
        <p:nvSpPr>
          <p:cNvPr id="9" name="矩形 8"/>
          <p:cNvSpPr/>
          <p:nvPr/>
        </p:nvSpPr>
        <p:spPr>
          <a:xfrm>
            <a:off x="-3175" y="4213225"/>
            <a:ext cx="9183688" cy="460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7DDA"/>
              </a:solidFill>
            </a:endParaRPr>
          </a:p>
        </p:txBody>
      </p:sp>
      <p:sp>
        <p:nvSpPr>
          <p:cNvPr id="10" name="TextBox 42"/>
          <p:cNvSpPr txBox="1">
            <a:spLocks noChangeArrowheads="1"/>
          </p:cNvSpPr>
          <p:nvPr/>
        </p:nvSpPr>
        <p:spPr bwMode="auto">
          <a:xfrm>
            <a:off x="274638" y="4005263"/>
            <a:ext cx="1131887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技术难点</a:t>
            </a:r>
            <a:endParaRPr lang="zh-CN" altLang="en-US" sz="18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0" name="矩形 1"/>
          <p:cNvSpPr>
            <a:spLocks noChangeArrowheads="1"/>
          </p:cNvSpPr>
          <p:nvPr/>
        </p:nvSpPr>
        <p:spPr bwMode="auto">
          <a:xfrm>
            <a:off x="-3175" y="4365104"/>
            <a:ext cx="479107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4770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高辐射环境下要求运行平稳与可靠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重复定位要求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±1mm 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J-PARC ±2mm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整机考核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5000</a:t>
            </a: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次，部件考核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10000</a:t>
            </a:r>
            <a:r>
              <a:rPr lang="zh-CN" altLang="en-US" sz="1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次。</a:t>
            </a:r>
            <a:endParaRPr lang="en-US" altLang="zh-CN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验收</a:t>
            </a: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结果：</a:t>
            </a:r>
            <a:endParaRPr lang="en-US" altLang="zh-CN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2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中子束线开关插水压缸运行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次无泄漏，密封圈无磨损与水解现象，失压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小时后水压缸下降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0.5mm</a:t>
            </a:r>
          </a:p>
          <a:p>
            <a:pPr lvl="2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中子束线插件重复定位精度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±0.28mm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512" y="946150"/>
            <a:ext cx="1565275" cy="46831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中子束线开关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9674" y="1484313"/>
            <a:ext cx="5659438" cy="24495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683" name="矩形 2"/>
          <p:cNvSpPr>
            <a:spLocks noChangeArrowheads="1"/>
          </p:cNvSpPr>
          <p:nvPr/>
        </p:nvSpPr>
        <p:spPr bwMode="auto">
          <a:xfrm>
            <a:off x="251520" y="1563688"/>
            <a:ext cx="5459413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月完成首套中子束线开关出厂验收，各项指标均达到或优于设计指标。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月完成总重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1500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余吨固定屏蔽加工、预组装、出厂验收，已分批运至现场。</a:t>
            </a: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月底完成其余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19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套中子束线开关加工、验收并分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批次运至现场，正在安装。</a:t>
            </a:r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2600"/>
            <a:ext cx="1512887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89" y="4292600"/>
            <a:ext cx="1312863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67" y="4292600"/>
            <a:ext cx="1341437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TextBox 10"/>
          <p:cNvSpPr>
            <a:spLocks noChangeArrowheads="1"/>
          </p:cNvSpPr>
          <p:nvPr/>
        </p:nvSpPr>
        <p:spPr bwMode="auto">
          <a:xfrm>
            <a:off x="4860032" y="6492874"/>
            <a:ext cx="4248472" cy="33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中子束线开关组装过程</a:t>
            </a:r>
          </a:p>
        </p:txBody>
      </p:sp>
      <p:pic>
        <p:nvPicPr>
          <p:cNvPr id="286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38045"/>
            <a:ext cx="29956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TextBox 6"/>
          <p:cNvSpPr txBox="1">
            <a:spLocks noChangeArrowheads="1"/>
          </p:cNvSpPr>
          <p:nvPr/>
        </p:nvSpPr>
        <p:spPr bwMode="auto">
          <a:xfrm>
            <a:off x="5996112" y="3306470"/>
            <a:ext cx="28243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浮动定位结构</a:t>
            </a: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84551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靶站谱仪进展</a:t>
            </a:r>
          </a:p>
        </p:txBody>
      </p:sp>
      <p:sp>
        <p:nvSpPr>
          <p:cNvPr id="29702" name="矩形 1"/>
          <p:cNvSpPr>
            <a:spLocks noChangeArrowheads="1"/>
          </p:cNvSpPr>
          <p:nvPr/>
        </p:nvSpPr>
        <p:spPr bwMode="auto">
          <a:xfrm>
            <a:off x="510084" y="1556792"/>
            <a:ext cx="484505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靶站水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冷却系统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台压力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容器属于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不可更换设备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，已顺利完成验收，各项验收指标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均达到或优于设计要求，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特别是改进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优化了灌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铅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工艺，灌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铅合格率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达到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9703" name="Picture 4" descr="c:\users\administrator\appdata\roaming\360se6\User Data\temp\B1F90FE2BA4E1ECB13E28B142C53D6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39" y="1028700"/>
            <a:ext cx="2857500" cy="189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433885" y="1019175"/>
            <a:ext cx="1872332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靶站水</a:t>
            </a:r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冷却系统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4046" y="1555750"/>
            <a:ext cx="4938713" cy="169381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6109" y="3573016"/>
            <a:ext cx="1130027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低温</a:t>
            </a:r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6271" y="4149080"/>
            <a:ext cx="4949825" cy="214989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708" name="矩形 14"/>
          <p:cNvSpPr>
            <a:spLocks noChangeArrowheads="1"/>
          </p:cNvSpPr>
          <p:nvPr/>
        </p:nvSpPr>
        <p:spPr bwMode="auto">
          <a:xfrm>
            <a:off x="462459" y="4130229"/>
            <a:ext cx="4892675" cy="213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氦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循环系统（由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氦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制冷机、储气罐、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常温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管路等组成）和氢循环系统（由冷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箱、低温管路、配气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等组成）处于设备安装阶段。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开始系统调试。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709" name="Picture 5" descr="C:\Users\Administrator\Desktop\WP_20160404_10_23_59_Pro_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64" y="4941168"/>
            <a:ext cx="2857500" cy="180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6" descr="C:\Users\Administrator\Desktop\WP_20160404_10_25_56_Pro_L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64" y="2996952"/>
            <a:ext cx="285750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17" name="Rectangle 8"/>
          <p:cNvSpPr txBox="1">
            <a:spLocks noChangeArrowheads="1"/>
          </p:cNvSpPr>
          <p:nvPr/>
        </p:nvSpPr>
        <p:spPr bwMode="auto">
          <a:xfrm>
            <a:off x="259904" y="142875"/>
            <a:ext cx="272792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靶站谱仪</a:t>
            </a:r>
            <a:r>
              <a:rPr kumimoji="1"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进展</a:t>
            </a:r>
            <a:endParaRPr kumimoji="1"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078" name="矩形 16"/>
          <p:cNvSpPr>
            <a:spLocks noChangeArrowheads="1"/>
          </p:cNvSpPr>
          <p:nvPr/>
        </p:nvSpPr>
        <p:spPr bwMode="auto">
          <a:xfrm>
            <a:off x="4782318" y="3215383"/>
            <a:ext cx="3857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/>
              <a:t>通用粉末衍射</a:t>
            </a:r>
            <a:r>
              <a:rPr lang="zh-CN" altLang="en-US" sz="1600" b="1" dirty="0" smtClean="0"/>
              <a:t>仪</a:t>
            </a:r>
            <a:endParaRPr lang="zh-CN" altLang="en-US" sz="1600" b="1" dirty="0"/>
          </a:p>
        </p:txBody>
      </p:sp>
      <p:sp>
        <p:nvSpPr>
          <p:cNvPr id="3079" name="内容占位符 2"/>
          <p:cNvSpPr txBox="1">
            <a:spLocks/>
          </p:cNvSpPr>
          <p:nvPr/>
        </p:nvSpPr>
        <p:spPr bwMode="auto">
          <a:xfrm>
            <a:off x="429195" y="1538049"/>
            <a:ext cx="3926782" cy="187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just" eaLnBrk="1" hangingPunct="1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ea typeface="黑体" panose="02010609060101010101" pitchFamily="49" charset="-122"/>
                <a:cs typeface="Arial" panose="020B0604020202020204" pitchFamily="34" charset="0"/>
              </a:rPr>
              <a:t>通用粉末衍射</a:t>
            </a:r>
            <a:r>
              <a:rPr lang="zh-CN" altLang="en-US" sz="2000" b="1" dirty="0" smtClean="0">
                <a:ea typeface="黑体" panose="02010609060101010101" pitchFamily="49" charset="-122"/>
                <a:cs typeface="Arial" panose="020B0604020202020204" pitchFamily="34" charset="0"/>
              </a:rPr>
              <a:t>仪</a:t>
            </a:r>
            <a:r>
              <a:rPr lang="zh-CN" altLang="en-US" sz="2000" b="1" dirty="0"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 smtClean="0">
                <a:ea typeface="黑体" panose="02010609060101010101" pitchFamily="49" charset="-122"/>
                <a:cs typeface="Arial" panose="020B0604020202020204" pitchFamily="34" charset="0"/>
              </a:rPr>
              <a:t>GPPD</a:t>
            </a:r>
            <a:r>
              <a:rPr lang="zh-CN" altLang="en-US" sz="2000" b="1" dirty="0" smtClean="0">
                <a:ea typeface="黑体" panose="02010609060101010101" pitchFamily="49" charset="-122"/>
                <a:cs typeface="Arial" panose="020B0604020202020204" pitchFamily="34" charset="0"/>
              </a:rPr>
              <a:t>）已经完成</a:t>
            </a:r>
            <a:r>
              <a:rPr lang="zh-CN" altLang="zh-CN" sz="2000" b="1" dirty="0" smtClean="0">
                <a:ea typeface="黑体" panose="02010609060101010101" pitchFamily="49" charset="-122"/>
                <a:cs typeface="Arial" panose="020B0604020202020204" pitchFamily="34" charset="0"/>
              </a:rPr>
              <a:t>固定</a:t>
            </a:r>
            <a:r>
              <a:rPr lang="zh-CN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屏蔽体</a:t>
            </a:r>
            <a:r>
              <a:rPr lang="zh-CN" altLang="en-US" sz="2000" b="1" dirty="0">
                <a:ea typeface="黑体" panose="02010609060101010101" pitchFamily="49" charset="-122"/>
                <a:cs typeface="Arial" panose="020B0604020202020204" pitchFamily="34" charset="0"/>
              </a:rPr>
              <a:t>第一阶段</a:t>
            </a:r>
            <a:r>
              <a:rPr lang="en-US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29</a:t>
            </a:r>
            <a:r>
              <a:rPr lang="zh-CN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块基台预埋</a:t>
            </a:r>
            <a:r>
              <a:rPr lang="zh-CN" altLang="zh-CN" sz="2000" b="1" dirty="0" smtClean="0">
                <a:ea typeface="黑体" panose="02010609060101010101" pitchFamily="49" charset="-122"/>
                <a:cs typeface="Arial" panose="020B0604020202020204" pitchFamily="34" charset="0"/>
              </a:rPr>
              <a:t>钢板</a:t>
            </a:r>
            <a:r>
              <a:rPr lang="zh-CN" altLang="en-US" sz="2000" b="1" dirty="0" smtClean="0"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zh-CN" sz="2000" b="1" dirty="0" smtClean="0">
                <a:ea typeface="黑体" panose="02010609060101010101" pitchFamily="49" charset="-122"/>
                <a:cs typeface="Arial" panose="020B0604020202020204" pitchFamily="34" charset="0"/>
              </a:rPr>
              <a:t>以及</a:t>
            </a:r>
            <a:r>
              <a:rPr lang="zh-CN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基台预埋管安装</a:t>
            </a:r>
            <a:r>
              <a:rPr lang="zh-CN" altLang="en-US" sz="2000" b="1" dirty="0">
                <a:ea typeface="黑体" panose="02010609060101010101" pitchFamily="49" charset="-122"/>
                <a:cs typeface="Arial" panose="020B0604020202020204" pitchFamily="34" charset="0"/>
              </a:rPr>
              <a:t>和</a:t>
            </a:r>
            <a:r>
              <a:rPr lang="zh-CN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验收。</a:t>
            </a:r>
            <a:r>
              <a:rPr lang="zh-CN" altLang="en-US" sz="2000" b="1" dirty="0">
                <a:ea typeface="黑体" panose="02010609060101010101" pitchFamily="49" charset="-122"/>
                <a:cs typeface="Arial" panose="020B0604020202020204" pitchFamily="34" charset="0"/>
              </a:rPr>
              <a:t>目前正在进行散射室浇筑。</a:t>
            </a:r>
            <a:r>
              <a:rPr lang="zh-CN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0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9196" y="1024949"/>
            <a:ext cx="1622524" cy="45983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谱仪现场安装</a:t>
            </a:r>
          </a:p>
        </p:txBody>
      </p:sp>
      <p:sp>
        <p:nvSpPr>
          <p:cNvPr id="3081" name="矩形 16"/>
          <p:cNvSpPr>
            <a:spLocks noChangeArrowheads="1"/>
          </p:cNvSpPr>
          <p:nvPr/>
        </p:nvSpPr>
        <p:spPr bwMode="auto">
          <a:xfrm>
            <a:off x="429194" y="6114782"/>
            <a:ext cx="39987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/>
              <a:t>多功能中子反射仪正在进行基台</a:t>
            </a:r>
            <a:r>
              <a:rPr lang="zh-CN" altLang="en-US" sz="1600" b="1" dirty="0" smtClean="0"/>
              <a:t>安装</a:t>
            </a:r>
            <a:endParaRPr lang="zh-CN" altLang="en-US" sz="1600" b="1" dirty="0"/>
          </a:p>
        </p:txBody>
      </p:sp>
      <p:sp>
        <p:nvSpPr>
          <p:cNvPr id="3082" name="TextBox 26"/>
          <p:cNvSpPr txBox="1">
            <a:spLocks noChangeArrowheads="1"/>
          </p:cNvSpPr>
          <p:nvPr/>
        </p:nvSpPr>
        <p:spPr bwMode="auto">
          <a:xfrm>
            <a:off x="4746822" y="6114782"/>
            <a:ext cx="3929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/>
              <a:t>小角散射仪正在进行基台安装</a:t>
            </a:r>
          </a:p>
        </p:txBody>
      </p:sp>
      <p:pic>
        <p:nvPicPr>
          <p:cNvPr id="3084" name="Picture 15" descr="C:\Users\Administrator\Desktop\桌面-备份\photo\zhaojs\20160622\DSC_02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6" y="3738518"/>
            <a:ext cx="399878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6" descr="C:\Users\Administrator\Desktop\桌面-备份\photo\zhaojs\20160622\DSC_02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88" y="3738518"/>
            <a:ext cx="392836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429194" y="1555750"/>
            <a:ext cx="3998789" cy="190587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18" y="1052736"/>
            <a:ext cx="3857625" cy="21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7170"/>
      </p:ext>
    </p:extLst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84151" y="142855"/>
            <a:ext cx="280367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公用设施进展</a:t>
            </a:r>
          </a:p>
        </p:txBody>
      </p:sp>
      <p:sp>
        <p:nvSpPr>
          <p:cNvPr id="31750" name="矩形 6"/>
          <p:cNvSpPr>
            <a:spLocks noChangeArrowheads="1"/>
          </p:cNvSpPr>
          <p:nvPr/>
        </p:nvSpPr>
        <p:spPr bwMode="auto">
          <a:xfrm>
            <a:off x="184150" y="1196975"/>
            <a:ext cx="4103688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通用设备的公开招标基本完成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变电站与冷冻站：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月完成，满足直线设备调试要求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直线加速器通用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设施：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月完成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RCS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LRBT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通用设施：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月完成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RTBT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和靶站通用设施：正在进行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安装。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75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196975"/>
            <a:ext cx="221138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" descr="C:\Users\lenovo\AppData\Roaming\Tencent\Users\43015105\QQ\WinTemp\RichOle\K5GRKWH%96HLGHA$HD2D8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214438"/>
            <a:ext cx="21986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24175"/>
            <a:ext cx="22447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2924175"/>
            <a:ext cx="21986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4581525"/>
            <a:ext cx="22542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4581525"/>
            <a:ext cx="22050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692275" y="260350"/>
            <a:ext cx="0" cy="36718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23850" y="1557338"/>
            <a:ext cx="424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TextBox 39"/>
          <p:cNvSpPr txBox="1">
            <a:spLocks noChangeArrowheads="1"/>
          </p:cNvSpPr>
          <p:nvPr/>
        </p:nvSpPr>
        <p:spPr bwMode="auto">
          <a:xfrm>
            <a:off x="395288" y="762000"/>
            <a:ext cx="1152525" cy="6461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3792538" y="2200275"/>
            <a:ext cx="474662" cy="49371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01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138" y="2185988"/>
            <a:ext cx="2160587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项目概述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3792538" y="2871788"/>
            <a:ext cx="474662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02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529138" y="2871788"/>
            <a:ext cx="2160587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工程进展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3792538" y="4316413"/>
            <a:ext cx="474662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04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529138" y="4302125"/>
            <a:ext cx="2447925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 smtClean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结束语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33803" name="TextBox 6"/>
          <p:cNvSpPr txBox="1">
            <a:spLocks noChangeArrowheads="1"/>
          </p:cNvSpPr>
          <p:nvPr/>
        </p:nvSpPr>
        <p:spPr bwMode="auto">
          <a:xfrm>
            <a:off x="3792538" y="3595688"/>
            <a:ext cx="4746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804" name="TextBox 11"/>
          <p:cNvSpPr txBox="1">
            <a:spLocks noChangeArrowheads="1"/>
          </p:cNvSpPr>
          <p:nvPr/>
        </p:nvSpPr>
        <p:spPr bwMode="auto">
          <a:xfrm>
            <a:off x="4529138" y="3581400"/>
            <a:ext cx="2447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未来规划</a:t>
            </a:r>
          </a:p>
        </p:txBody>
      </p:sp>
    </p:spTree>
    <p:custDataLst>
      <p:tags r:id="rId1"/>
    </p:custDataLst>
  </p:cSld>
  <p:clrMapOvr>
    <a:masterClrMapping/>
  </p:clrMapOvr>
  <p:transition advTm="3371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692275" y="260350"/>
            <a:ext cx="0" cy="36718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23850" y="1557338"/>
            <a:ext cx="424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2" name="TextBox 39"/>
          <p:cNvSpPr txBox="1">
            <a:spLocks noChangeArrowheads="1"/>
          </p:cNvSpPr>
          <p:nvPr/>
        </p:nvSpPr>
        <p:spPr bwMode="auto">
          <a:xfrm>
            <a:off x="395288" y="762000"/>
            <a:ext cx="1152525" cy="6461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3792538" y="2200275"/>
            <a:ext cx="4746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>
              <a:solidFill>
                <a:srgbClr val="007DD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4529138" y="2185988"/>
            <a:ext cx="2160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613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813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0013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7213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88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DDA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项目概述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3792538" y="2871788"/>
            <a:ext cx="474662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02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529138" y="2871788"/>
            <a:ext cx="2160587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工程进展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3792538" y="4316413"/>
            <a:ext cx="474662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04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529138" y="4302125"/>
            <a:ext cx="2447925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 smtClean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结束语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792538" y="3595688"/>
            <a:ext cx="474662" cy="493712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03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4529138" y="3581400"/>
            <a:ext cx="2447925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latin typeface="Impact" pitchFamily="34" charset="0"/>
                <a:ea typeface="微软雅黑" pitchFamily="34" charset="-122"/>
              </a:rPr>
              <a:t>未来规划</a:t>
            </a:r>
          </a:p>
        </p:txBody>
      </p:sp>
    </p:spTree>
    <p:custDataLst>
      <p:tags r:id="rId1"/>
    </p:custDataLst>
  </p:cSld>
  <p:clrMapOvr>
    <a:masterClrMapping/>
  </p:clrMapOvr>
  <p:transition advTm="33719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0208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谱仪规划</a:t>
            </a:r>
          </a:p>
        </p:txBody>
      </p:sp>
      <p:sp>
        <p:nvSpPr>
          <p:cNvPr id="39942" name="矩形 26"/>
          <p:cNvSpPr>
            <a:spLocks noChangeArrowheads="1"/>
          </p:cNvSpPr>
          <p:nvPr/>
        </p:nvSpPr>
        <p:spPr bwMode="auto">
          <a:xfrm>
            <a:off x="3090863" y="5727700"/>
            <a:ext cx="275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亚太中子散射协会第十一届执行委员会会议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279400" y="1340768"/>
            <a:ext cx="4508500" cy="2229989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940718"/>
            <a:ext cx="2347913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推动谱仪建设合作</a:t>
            </a:r>
          </a:p>
        </p:txBody>
      </p:sp>
      <p:sp>
        <p:nvSpPr>
          <p:cNvPr id="39945" name="矩形 12"/>
          <p:cNvSpPr>
            <a:spLocks noChangeArrowheads="1"/>
          </p:cNvSpPr>
          <p:nvPr/>
        </p:nvSpPr>
        <p:spPr bwMode="auto">
          <a:xfrm>
            <a:off x="300038" y="1412776"/>
            <a:ext cx="4415978" cy="216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268288" indent="-2682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just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CN" altLang="en-US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根据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国内外中子科学研究应用的发展重点和用户需求，规划</a:t>
            </a:r>
            <a:r>
              <a:rPr lang="zh-CN" altLang="en-US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建设的</a:t>
            </a:r>
            <a:r>
              <a:rPr lang="en-US" altLang="zh-CN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20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台</a:t>
            </a:r>
            <a:r>
              <a:rPr lang="zh-CN" altLang="en-US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谱仪可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提供全波段、全能量的</a:t>
            </a:r>
            <a:r>
              <a:rPr lang="zh-CN" altLang="en-US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中子束。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lvl="1" algn="just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CN" altLang="en-US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除提前启动向国家发改委申请二期谱仪建设项目外，积极吸引用户自筹资金在</a:t>
            </a:r>
            <a:r>
              <a:rPr lang="en-US" altLang="zh-CN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1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上建设谱仪。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946" name="Picture 1" descr="C:\Documents and Settings\Administrator\Application Data\Tencent\Users\87651557\QQ\WinTemp\RichOle\_[{(F66]7T[SK3OWG~2X9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41497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-3176" y="3616643"/>
            <a:ext cx="9150351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7DDA"/>
              </a:solidFill>
            </a:endParaRPr>
          </a:p>
        </p:txBody>
      </p:sp>
      <p:sp>
        <p:nvSpPr>
          <p:cNvPr id="16" name="TextBox 42"/>
          <p:cNvSpPr txBox="1">
            <a:spLocks noChangeArrowheads="1"/>
          </p:cNvSpPr>
          <p:nvPr/>
        </p:nvSpPr>
        <p:spPr bwMode="auto">
          <a:xfrm>
            <a:off x="6227763" y="3408363"/>
            <a:ext cx="2054225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谱仪共建合作意向</a:t>
            </a:r>
            <a:endParaRPr lang="zh-CN" altLang="en-US" sz="18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23850" y="3716338"/>
            <a:ext cx="842486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广东大科学中心（预计经费约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3~5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亿元人民币）</a:t>
            </a:r>
            <a:endParaRPr lang="en-US" altLang="zh-CN" sz="1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57150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针对广东省优势产业和技术研发需求，广东大科学中心支持建设</a:t>
            </a:r>
            <a:r>
              <a:rPr lang="en-US" altLang="zh-CN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3-5</a:t>
            </a:r>
            <a:r>
              <a:rPr lang="zh-CN" altLang="en-US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台谱仪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，用于开展相关领域的技术研发。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珠三角地区</a:t>
            </a:r>
          </a:p>
          <a:p>
            <a:pPr marL="57150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香港大学、香港中文大学、香港科技大学、香港城市大学等香港地区高校拟联合建设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1~2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台</a:t>
            </a:r>
            <a:r>
              <a:rPr lang="zh-CN" altLang="en-US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“香港谱仪”</a:t>
            </a:r>
          </a:p>
          <a:p>
            <a:pPr marL="57150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中国科学院广州分院、广东省科学院拟共建</a:t>
            </a:r>
            <a:r>
              <a:rPr lang="en-US" altLang="zh-CN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台谱仪</a:t>
            </a:r>
          </a:p>
          <a:p>
            <a:pPr marL="57150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中山大学、华南理工大学等高校拟联合建设</a:t>
            </a:r>
            <a:r>
              <a:rPr lang="en-US" altLang="zh-CN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1-2</a:t>
            </a:r>
            <a:r>
              <a:rPr lang="zh-CN" altLang="en-US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台谱仪 </a:t>
            </a:r>
          </a:p>
          <a:p>
            <a:pPr marL="57150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南方科技大学准备筹建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台</a:t>
            </a:r>
            <a:r>
              <a:rPr lang="zh-CN" altLang="en-US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“南科大谱仪”</a:t>
            </a:r>
          </a:p>
          <a:p>
            <a:pPr marL="571500" indent="-285750"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东莞理工学院牵头拟建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台</a:t>
            </a:r>
            <a:r>
              <a:rPr lang="zh-CN" altLang="en-US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“东莞谱仪”</a:t>
            </a:r>
            <a:r>
              <a:rPr lang="en-US" altLang="zh-CN" sz="1600" b="1" dirty="0" smtClean="0">
                <a:solidFill>
                  <a:srgbClr val="1558BB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8765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束流扩展应用</a:t>
            </a:r>
          </a:p>
        </p:txBody>
      </p:sp>
      <p:sp>
        <p:nvSpPr>
          <p:cNvPr id="19" name="矩形 18"/>
          <p:cNvSpPr/>
          <p:nvPr/>
        </p:nvSpPr>
        <p:spPr>
          <a:xfrm>
            <a:off x="196726" y="1052513"/>
            <a:ext cx="1134914" cy="46831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/>
              </a:rPr>
              <a:t>质子束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423" name="矩形 26"/>
          <p:cNvSpPr>
            <a:spLocks noChangeArrowheads="1"/>
          </p:cNvSpPr>
          <p:nvPr/>
        </p:nvSpPr>
        <p:spPr bwMode="auto">
          <a:xfrm>
            <a:off x="3090863" y="5727700"/>
            <a:ext cx="275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亚太中子散射协会第十一届执行委员会会议</a:t>
            </a:r>
          </a:p>
        </p:txBody>
      </p:sp>
      <p:sp>
        <p:nvSpPr>
          <p:cNvPr id="60424" name="内容占位符 2"/>
          <p:cNvSpPr>
            <a:spLocks noGrp="1"/>
          </p:cNvSpPr>
          <p:nvPr/>
        </p:nvSpPr>
        <p:spPr bwMode="auto">
          <a:xfrm>
            <a:off x="71438" y="1628800"/>
            <a:ext cx="3852862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高功率质子加速器有一定的国际地位，国内缺少高能量的质子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加速器。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除了作为驱动器产生次级束（中子束、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束和中微子束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）外，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质子束本身也有很好的应用前景，包括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中能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质子束和高能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质子束</a:t>
            </a:r>
          </a:p>
        </p:txBody>
      </p:sp>
      <p:pic>
        <p:nvPicPr>
          <p:cNvPr id="604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6949" b="12668"/>
          <a:stretch>
            <a:fillRect/>
          </a:stretch>
        </p:blipFill>
        <p:spPr bwMode="auto">
          <a:xfrm>
            <a:off x="3924300" y="1268413"/>
            <a:ext cx="51292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8765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束流扩展应用</a:t>
            </a:r>
          </a:p>
        </p:txBody>
      </p:sp>
      <p:sp>
        <p:nvSpPr>
          <p:cNvPr id="56326" name="矩形 6"/>
          <p:cNvSpPr>
            <a:spLocks noChangeArrowheads="1"/>
          </p:cNvSpPr>
          <p:nvPr/>
        </p:nvSpPr>
        <p:spPr bwMode="auto">
          <a:xfrm>
            <a:off x="251520" y="1503363"/>
            <a:ext cx="8606158" cy="217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587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能区从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eV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至百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MeV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的高强度白光中子源是核数据测量研究非常重要的实验平台，对国家核安全、先进核能技术、核天体物理和基础物理等研究领域非常重要。</a:t>
            </a:r>
          </a:p>
          <a:p>
            <a:pPr algn="just" eaLnBrk="1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基于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高功率质子加速器建设国际领先的第三代白光中子源，具有得天独厚的优势，并得到了国内相关研究单位的高度认同，签署合作协议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共同推进。</a:t>
            </a:r>
          </a:p>
        </p:txBody>
      </p:sp>
      <p:sp>
        <p:nvSpPr>
          <p:cNvPr id="19" name="矩形 18"/>
          <p:cNvSpPr/>
          <p:nvPr/>
        </p:nvSpPr>
        <p:spPr>
          <a:xfrm>
            <a:off x="250924" y="981075"/>
            <a:ext cx="1728788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白光中子源</a:t>
            </a:r>
          </a:p>
        </p:txBody>
      </p:sp>
      <p:sp>
        <p:nvSpPr>
          <p:cNvPr id="56328" name="矩形 26"/>
          <p:cNvSpPr>
            <a:spLocks noChangeArrowheads="1"/>
          </p:cNvSpPr>
          <p:nvPr/>
        </p:nvSpPr>
        <p:spPr bwMode="auto">
          <a:xfrm>
            <a:off x="3090863" y="5727700"/>
            <a:ext cx="275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亚太中子散射协会第十一届执行委员会会议</a:t>
            </a:r>
          </a:p>
        </p:txBody>
      </p:sp>
      <p:sp>
        <p:nvSpPr>
          <p:cNvPr id="9" name="矩形 8"/>
          <p:cNvSpPr/>
          <p:nvPr/>
        </p:nvSpPr>
        <p:spPr>
          <a:xfrm>
            <a:off x="214314" y="1484313"/>
            <a:ext cx="8694568" cy="21960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6330" name="矩形 1"/>
          <p:cNvSpPr>
            <a:spLocks noChangeArrowheads="1"/>
          </p:cNvSpPr>
          <p:nvPr/>
        </p:nvSpPr>
        <p:spPr bwMode="auto">
          <a:xfrm>
            <a:off x="218058" y="3754438"/>
            <a:ext cx="3561854" cy="28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利用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束流打靶反角方向的废弃中子束建设反角白光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中子源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已将中子束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线部分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纳入工程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建设内容，同时得到了其他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个合作单位经费和人员支持；争取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年下半年开始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首批实验。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6332" name="Picture 2" descr="E:\JobSummary\nBack\pictures\schem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74" y="3860800"/>
            <a:ext cx="5057606" cy="21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176539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结束语</a:t>
            </a:r>
          </a:p>
        </p:txBody>
      </p:sp>
      <p:sp>
        <p:nvSpPr>
          <p:cNvPr id="65542" name="TextBox 10"/>
          <p:cNvSpPr txBox="1">
            <a:spLocks noChangeArrowheads="1"/>
          </p:cNvSpPr>
          <p:nvPr/>
        </p:nvSpPr>
        <p:spPr bwMode="auto">
          <a:xfrm>
            <a:off x="323528" y="1001432"/>
            <a:ext cx="8423275" cy="510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是国家“十二五规划”项目，是迄今为止我国单项投资规模最大的重大科技基础设施。</a:t>
            </a: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具有国际先进性，将为我国材料科学、生命科学、物理、化学等领域提供强有力的研究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手段。</a:t>
            </a:r>
            <a:endParaRPr lang="en-US" altLang="zh-CN" sz="2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于</a:t>
            </a: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2011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月开工建设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在参建各方的共同努力，以及中科院和广东省的大力支持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，克服了重重困难，目前工程建设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进展总体比较顺利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土建基本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结束，工艺设备安装按计划紧张有序进行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，直线加速器已经开始调束。</a:t>
            </a:r>
            <a:endParaRPr lang="en-US" altLang="zh-CN" sz="2200" b="1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工期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十分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紧迫，要严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把质量关，力争按计划完成工程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建设，在</a:t>
            </a:r>
            <a:r>
              <a:rPr lang="en-US" altLang="zh-CN" sz="2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r>
              <a:rPr lang="zh-CN" altLang="en-US" sz="2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年秋天</a:t>
            </a:r>
            <a:r>
              <a:rPr lang="zh-CN" altLang="en-US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获得中子束流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，确保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2018</a:t>
            </a:r>
            <a:r>
              <a:rPr lang="zh-CN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按时竣工</a:t>
            </a:r>
            <a:r>
              <a:rPr lang="zh-CN" altLang="en-US" sz="2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验收。</a:t>
            </a:r>
            <a:endParaRPr lang="en-US" altLang="zh-CN" sz="2200" b="1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要多渠道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争取中子谱仪的建设，积极培养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用户，最大限度发挥</a:t>
            </a:r>
            <a:r>
              <a:rPr lang="en-US" altLang="zh-CN" sz="2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作用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Administrator\Desktop\临时中转\photo\马应林\航拍图20160511（1）\航拍图20160511（1）\DJI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70" y="-27384"/>
            <a:ext cx="9177469" cy="688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矩形 8"/>
          <p:cNvSpPr>
            <a:spLocks noChangeArrowheads="1"/>
          </p:cNvSpPr>
          <p:nvPr/>
        </p:nvSpPr>
        <p:spPr bwMode="auto">
          <a:xfrm>
            <a:off x="214313" y="428625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540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谢谢！</a:t>
            </a:r>
            <a:endParaRPr lang="en-US" altLang="zh-CN" sz="540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172" name="矩形 8"/>
          <p:cNvSpPr>
            <a:spLocks noChangeArrowheads="1"/>
          </p:cNvSpPr>
          <p:nvPr/>
        </p:nvSpPr>
        <p:spPr bwMode="auto">
          <a:xfrm>
            <a:off x="-71438" y="785813"/>
            <a:ext cx="935831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54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感谢各位专家对</a:t>
            </a:r>
            <a:endParaRPr lang="en-US" altLang="zh-CN" sz="54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54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散裂中子源的关心和支持！</a:t>
            </a:r>
            <a:endParaRPr lang="en-US" altLang="zh-CN" sz="54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60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12543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项目简介</a:t>
            </a:r>
          </a:p>
        </p:txBody>
      </p:sp>
      <p:sp>
        <p:nvSpPr>
          <p:cNvPr id="9222" name="Rectangle 5"/>
          <p:cNvSpPr txBox="1">
            <a:spLocks noChangeArrowheads="1"/>
          </p:cNvSpPr>
          <p:nvPr/>
        </p:nvSpPr>
        <p:spPr bwMode="auto">
          <a:xfrm>
            <a:off x="179388" y="1196975"/>
            <a:ext cx="44640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主管部门：中国科学院</a:t>
            </a:r>
          </a:p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共建部门：广东省人民政府</a:t>
            </a:r>
          </a:p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法人单位：高能物理研究所</a:t>
            </a:r>
          </a:p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共建单位：物理研究所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23" name="Rectangle 6"/>
          <p:cNvSpPr txBox="1">
            <a:spLocks noChangeArrowheads="1"/>
          </p:cNvSpPr>
          <p:nvPr/>
        </p:nvSpPr>
        <p:spPr bwMode="auto">
          <a:xfrm>
            <a:off x="4463728" y="1196975"/>
            <a:ext cx="428473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选址：广东省东莞市大朗镇</a:t>
            </a:r>
          </a:p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2011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年初设批复：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16.699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亿元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2016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调整批复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18.6632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亿元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建设周期：开工之日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起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6.5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endParaRPr lang="zh-CN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4"/>
          <p:cNvSpPr>
            <a:spLocks noChangeArrowheads="1"/>
          </p:cNvSpPr>
          <p:nvPr/>
        </p:nvSpPr>
        <p:spPr bwMode="auto">
          <a:xfrm>
            <a:off x="4500563" y="2997200"/>
            <a:ext cx="4392612" cy="30003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61950" indent="-361950" algn="just" eaLnBrk="1" hangingPunct="1">
              <a:lnSpc>
                <a:spcPct val="120000"/>
              </a:lnSpc>
              <a:spcAft>
                <a:spcPts val="600"/>
              </a:spcAft>
              <a:tabLst>
                <a:tab pos="271463" algn="l"/>
              </a:tabLst>
              <a:defRPr/>
            </a:pPr>
            <a:r>
              <a:rPr lang="zh-CN" altLang="en-US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广东省配套：</a:t>
            </a:r>
            <a:endParaRPr lang="en-US" altLang="zh-CN" b="1" dirty="0">
              <a:solidFill>
                <a:srgbClr val="0000FF"/>
              </a:solidFill>
              <a:ea typeface="华文中宋" pitchFamily="2" charset="-122"/>
              <a:cs typeface="Arial" panose="020B0604020202020204" pitchFamily="34" charset="0"/>
            </a:endParaRPr>
          </a:p>
          <a:p>
            <a:pPr marL="269875" indent="-269875" algn="just" eaLnBrk="1" hangingPunct="1">
              <a:lnSpc>
                <a:spcPct val="120000"/>
              </a:lnSpc>
              <a:spcAft>
                <a:spcPts val="300"/>
              </a:spcAft>
              <a:buFont typeface="Wingdings" pitchFamily="2" charset="2"/>
              <a:buChar char="Ø"/>
              <a:tabLst>
                <a:tab pos="271463" algn="l"/>
              </a:tabLst>
              <a:defRPr/>
            </a:pPr>
            <a:r>
              <a:rPr lang="en-US" altLang="zh-CN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1000</a:t>
            </a: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亩装置用</a:t>
            </a:r>
            <a:r>
              <a:rPr lang="zh-CN" altLang="en-US" sz="1600" b="1" dirty="0" smtClean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地（一</a:t>
            </a: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期</a:t>
            </a:r>
            <a:r>
              <a:rPr lang="en-US" altLang="zh-CN" sz="1600" b="1" dirty="0" smtClean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402</a:t>
            </a:r>
            <a:r>
              <a:rPr lang="zh-CN" altLang="en-US" sz="1600" b="1" dirty="0" smtClean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亩</a:t>
            </a: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），七通一平</a:t>
            </a:r>
            <a:endParaRPr lang="en-US" altLang="zh-CN" sz="1600" b="1" dirty="0">
              <a:solidFill>
                <a:srgbClr val="0000FF"/>
              </a:solidFill>
              <a:ea typeface="华文中宋" pitchFamily="2" charset="-122"/>
              <a:cs typeface="Arial" panose="020B0604020202020204" pitchFamily="34" charset="0"/>
            </a:endParaRPr>
          </a:p>
          <a:p>
            <a:pPr marL="269875" indent="-269875" algn="just" eaLnBrk="1" hangingPunct="1">
              <a:lnSpc>
                <a:spcPct val="120000"/>
              </a:lnSpc>
              <a:spcAft>
                <a:spcPts val="300"/>
              </a:spcAft>
              <a:buFont typeface="Wingdings" pitchFamily="2" charset="2"/>
              <a:buChar char="Ø"/>
              <a:tabLst>
                <a:tab pos="271463" algn="l"/>
              </a:tabLst>
              <a:defRPr/>
            </a:pP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松山湖区 </a:t>
            </a:r>
            <a:r>
              <a:rPr lang="en-US" altLang="zh-CN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50</a:t>
            </a: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亩住宅用地</a:t>
            </a:r>
            <a:endParaRPr lang="en-US" altLang="zh-CN" sz="1600" b="1" dirty="0">
              <a:solidFill>
                <a:srgbClr val="0000FF"/>
              </a:solidFill>
              <a:ea typeface="华文中宋" pitchFamily="2" charset="-122"/>
              <a:cs typeface="Arial" panose="020B0604020202020204" pitchFamily="34" charset="0"/>
            </a:endParaRPr>
          </a:p>
          <a:p>
            <a:pPr marL="269875" indent="-269875" algn="just" eaLnBrk="1" hangingPunct="1">
              <a:lnSpc>
                <a:spcPct val="120000"/>
              </a:lnSpc>
              <a:spcAft>
                <a:spcPts val="300"/>
              </a:spcAft>
              <a:buFont typeface="Wingdings" pitchFamily="2" charset="2"/>
              <a:buChar char="Ø"/>
              <a:tabLst>
                <a:tab pos="271463" algn="l"/>
              </a:tabLst>
              <a:defRPr/>
            </a:pPr>
            <a:r>
              <a:rPr lang="en-US" altLang="zh-CN" sz="1600" b="1" dirty="0">
                <a:solidFill>
                  <a:srgbClr val="FF0000"/>
                </a:solidFill>
                <a:ea typeface="华文中宋" pitchFamily="2" charset="-122"/>
                <a:cs typeface="Arial" panose="020B0604020202020204" pitchFamily="34" charset="0"/>
              </a:rPr>
              <a:t>5</a:t>
            </a:r>
            <a:r>
              <a:rPr lang="zh-CN" altLang="en-US" sz="1600" b="1" dirty="0">
                <a:solidFill>
                  <a:srgbClr val="FF0000"/>
                </a:solidFill>
                <a:ea typeface="华文中宋" pitchFamily="2" charset="-122"/>
                <a:cs typeface="Arial" panose="020B0604020202020204" pitchFamily="34" charset="0"/>
              </a:rPr>
              <a:t>亿元的配套建设经费</a:t>
            </a:r>
            <a:endParaRPr lang="en-US" altLang="zh-CN" sz="1600" b="1" dirty="0">
              <a:solidFill>
                <a:srgbClr val="FF0000"/>
              </a:solidFill>
              <a:ea typeface="华文中宋" pitchFamily="2" charset="-122"/>
              <a:cs typeface="Arial" panose="020B0604020202020204" pitchFamily="34" charset="0"/>
            </a:endParaRPr>
          </a:p>
          <a:p>
            <a:pPr marL="269875" indent="-269875" algn="just" eaLnBrk="1" hangingPunct="1">
              <a:lnSpc>
                <a:spcPct val="120000"/>
              </a:lnSpc>
              <a:spcAft>
                <a:spcPts val="300"/>
              </a:spcAft>
              <a:buFont typeface="Wingdings" pitchFamily="2" charset="2"/>
              <a:buChar char="Ø"/>
              <a:tabLst>
                <a:tab pos="271463" algn="l"/>
              </a:tabLst>
              <a:defRPr/>
            </a:pPr>
            <a:r>
              <a:rPr lang="en-US" altLang="zh-CN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110kV</a:t>
            </a: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变电站 </a:t>
            </a:r>
          </a:p>
          <a:p>
            <a:pPr marL="269875" indent="-269875" algn="just" eaLnBrk="1" hangingPunct="1">
              <a:lnSpc>
                <a:spcPct val="120000"/>
              </a:lnSpc>
              <a:spcAft>
                <a:spcPts val="300"/>
              </a:spcAft>
              <a:buFont typeface="Wingdings" pitchFamily="2" charset="2"/>
              <a:buChar char="Ø"/>
              <a:tabLst>
                <a:tab pos="271463" algn="l"/>
              </a:tabLst>
              <a:defRPr/>
            </a:pP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专用道路</a:t>
            </a:r>
            <a:endParaRPr lang="en-US" altLang="zh-CN" sz="1600" b="1" dirty="0">
              <a:solidFill>
                <a:srgbClr val="0000FF"/>
              </a:solidFill>
              <a:ea typeface="华文中宋" pitchFamily="2" charset="-122"/>
              <a:cs typeface="Arial" panose="020B0604020202020204" pitchFamily="34" charset="0"/>
            </a:endParaRPr>
          </a:p>
          <a:p>
            <a:pPr marL="269875" indent="-269875" algn="just" eaLnBrk="1" hangingPunct="1">
              <a:lnSpc>
                <a:spcPct val="120000"/>
              </a:lnSpc>
              <a:spcAft>
                <a:spcPts val="300"/>
              </a:spcAft>
              <a:buFont typeface="Wingdings" pitchFamily="2" charset="2"/>
              <a:buChar char="Ø"/>
              <a:tabLst>
                <a:tab pos="271463" algn="l"/>
              </a:tabLst>
              <a:defRPr/>
            </a:pP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护坡</a:t>
            </a:r>
            <a:endParaRPr lang="en-US" altLang="zh-CN" sz="1600" b="1" dirty="0">
              <a:solidFill>
                <a:srgbClr val="0000FF"/>
              </a:solidFill>
              <a:ea typeface="华文中宋" pitchFamily="2" charset="-122"/>
              <a:cs typeface="Arial" panose="020B0604020202020204" pitchFamily="34" charset="0"/>
            </a:endParaRPr>
          </a:p>
          <a:p>
            <a:pPr marL="269875" indent="-269875" algn="just" eaLnBrk="1" hangingPunct="1">
              <a:lnSpc>
                <a:spcPct val="120000"/>
              </a:lnSpc>
              <a:spcAft>
                <a:spcPts val="300"/>
              </a:spcAft>
              <a:buFont typeface="Wingdings" pitchFamily="2" charset="2"/>
              <a:buChar char="Ø"/>
              <a:tabLst>
                <a:tab pos="271463" algn="l"/>
              </a:tabLst>
              <a:defRPr/>
            </a:pPr>
            <a:r>
              <a:rPr lang="zh-CN" altLang="en-US" sz="1600" b="1" dirty="0">
                <a:solidFill>
                  <a:srgbClr val="0000FF"/>
                </a:solidFill>
                <a:ea typeface="华文中宋" pitchFamily="2" charset="-122"/>
                <a:cs typeface="Arial" panose="020B0604020202020204" pitchFamily="34" charset="0"/>
              </a:rPr>
              <a:t>负责土建代建，并解决土建超支经费</a:t>
            </a:r>
          </a:p>
        </p:txBody>
      </p:sp>
      <p:pic>
        <p:nvPicPr>
          <p:cNvPr id="9225" name="Picture 2" descr="C:\Users\Administrator\Desktop\7542921ED3A3AEA10BF38C00AE57B6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001963"/>
            <a:ext cx="42132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矩形 13"/>
          <p:cNvSpPr>
            <a:spLocks noChangeArrowheads="1"/>
          </p:cNvSpPr>
          <p:nvPr/>
        </p:nvSpPr>
        <p:spPr bwMode="auto">
          <a:xfrm>
            <a:off x="168275" y="6030913"/>
            <a:ext cx="4475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2011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日散裂中子源奠基建设</a:t>
            </a: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12543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总体指标</a:t>
            </a:r>
          </a:p>
        </p:txBody>
      </p:sp>
      <p:sp>
        <p:nvSpPr>
          <p:cNvPr id="11" name="矩形 10"/>
          <p:cNvSpPr/>
          <p:nvPr/>
        </p:nvSpPr>
        <p:spPr>
          <a:xfrm>
            <a:off x="468313" y="1340768"/>
            <a:ext cx="1511399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设计指标</a:t>
            </a:r>
          </a:p>
        </p:txBody>
      </p:sp>
      <p:graphicFrame>
        <p:nvGraphicFramePr>
          <p:cNvPr id="12" name="Group 4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56732"/>
              </p:ext>
            </p:extLst>
          </p:nvPr>
        </p:nvGraphicFramePr>
        <p:xfrm>
          <a:off x="468313" y="1845593"/>
          <a:ext cx="8280400" cy="935038"/>
        </p:xfrm>
        <a:graphic>
          <a:graphicData uri="http://schemas.openxmlformats.org/drawingml/2006/table">
            <a:tbl>
              <a:tblPr/>
              <a:tblGrid>
                <a:gridCol w="1233703"/>
                <a:gridCol w="1430425"/>
                <a:gridCol w="1152056"/>
                <a:gridCol w="1224059"/>
                <a:gridCol w="1504477"/>
                <a:gridCol w="1735680"/>
              </a:tblGrid>
              <a:tr h="5999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束流功率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(kW)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脉冲重复频率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(Hz)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平均流强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l-GR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A)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束流能量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(GeV)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中子效率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(n/proton/</a:t>
                      </a:r>
                      <a:r>
                        <a:rPr kumimoji="0" lang="en-US" altLang="zh-CN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sr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600" b="1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中子通量</a:t>
                      </a: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pt-BR" sz="1600" b="1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(n/cm</a:t>
                      </a:r>
                      <a:r>
                        <a:rPr lang="pt-BR" sz="1600" b="1" baseline="300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600" b="1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/s</a:t>
                      </a:r>
                      <a:r>
                        <a:rPr lang="pt-BR" sz="1600" b="1" dirty="0" smtClean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@)</a:t>
                      </a:r>
                      <a:r>
                        <a:rPr lang="en-US" altLang="zh-CN" sz="1600" b="1" dirty="0" smtClean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14m)</a:t>
                      </a:r>
                      <a:endParaRPr lang="zh-CN" sz="1600" b="1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0.1 </a:t>
                      </a:r>
                    </a:p>
                  </a:txBody>
                  <a:tcPr marL="91434" marR="91434" marT="45649" marB="4564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1600" b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7</a:t>
                      </a:r>
                      <a:endParaRPr lang="zh-CN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468313" y="4026818"/>
            <a:ext cx="1511399" cy="4667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验收指标</a:t>
            </a:r>
          </a:p>
        </p:txBody>
      </p:sp>
      <p:graphicFrame>
        <p:nvGraphicFramePr>
          <p:cNvPr id="14" name="Group 4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638232"/>
              </p:ext>
            </p:extLst>
          </p:nvPr>
        </p:nvGraphicFramePr>
        <p:xfrm>
          <a:off x="468313" y="4530056"/>
          <a:ext cx="8280400" cy="914400"/>
        </p:xfrm>
        <a:graphic>
          <a:graphicData uri="http://schemas.openxmlformats.org/drawingml/2006/table">
            <a:tbl>
              <a:tblPr/>
              <a:tblGrid>
                <a:gridCol w="1233703"/>
                <a:gridCol w="1430425"/>
                <a:gridCol w="1152056"/>
                <a:gridCol w="1224059"/>
                <a:gridCol w="1504477"/>
                <a:gridCol w="1735680"/>
              </a:tblGrid>
              <a:tr h="4079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束流功率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(kW)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脉冲重复频率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(Hz)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平均流强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l-GR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A)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束流能量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(GeV)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中子效率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(n/proton/</a:t>
                      </a:r>
                      <a:r>
                        <a:rPr kumimoji="0" lang="en-US" altLang="zh-CN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sr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600" b="1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中子通量</a:t>
                      </a: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pt-BR" sz="1600" b="1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(n/cm</a:t>
                      </a:r>
                      <a:r>
                        <a:rPr lang="pt-BR" sz="1600" b="1" baseline="30000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600" b="1" dirty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/s</a:t>
                      </a:r>
                      <a:r>
                        <a:rPr lang="pt-BR" sz="1600" b="1" dirty="0" smtClean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@)</a:t>
                      </a:r>
                      <a:r>
                        <a:rPr lang="en-US" altLang="zh-CN" sz="1600" b="1" dirty="0" smtClean="0"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14m)</a:t>
                      </a:r>
                      <a:endParaRPr lang="zh-CN" sz="1600" b="1" dirty="0"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5×10</a:t>
                      </a:r>
                      <a:r>
                        <a:rPr kumimoji="0" lang="en-US" altLang="zh-CN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-3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5</a:t>
                      </a:r>
                      <a:endParaRPr lang="zh-CN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94" name="矩形 1"/>
          <p:cNvSpPr>
            <a:spLocks noChangeArrowheads="1"/>
          </p:cNvSpPr>
          <p:nvPr/>
        </p:nvSpPr>
        <p:spPr bwMode="auto">
          <a:xfrm>
            <a:off x="468313" y="2996531"/>
            <a:ext cx="7154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注：</a:t>
            </a:r>
            <a:r>
              <a:rPr lang="zh-CN" altLang="en-US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自项目竣工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验收后三年内达到总体设计指标</a:t>
            </a: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12543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建设内容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8513"/>
            <a:ext cx="60960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50825" y="1052513"/>
            <a:ext cx="85693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zh-CN" altLang="en-US" sz="2000" b="1" dirty="0" smtClean="0">
                <a:ea typeface="微软雅黑" panose="020B0503020204020204" pitchFamily="34" charset="-122"/>
                <a:cs typeface="Arial" panose="020B0604020202020204" pitchFamily="34" charset="0"/>
              </a:rPr>
              <a:t>项目</a:t>
            </a:r>
            <a:r>
              <a:rPr lang="zh-CN" altLang="en-US" sz="2000" b="1" dirty="0">
                <a:ea typeface="微软雅黑" panose="020B0503020204020204" pitchFamily="34" charset="-122"/>
                <a:cs typeface="Arial" panose="020B0604020202020204" pitchFamily="34" charset="0"/>
              </a:rPr>
              <a:t>建设内容包括一台负氢离子直线加速器、一台快循环同步加速器（</a:t>
            </a:r>
            <a:r>
              <a:rPr lang="en-US" altLang="zh-CN" sz="2000" b="1" dirty="0"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000" b="1" dirty="0">
                <a:ea typeface="微软雅黑" panose="020B0503020204020204" pitchFamily="34" charset="-122"/>
                <a:cs typeface="Arial" panose="020B0604020202020204" pitchFamily="34" charset="0"/>
              </a:rPr>
              <a:t>）、一个靶站、</a:t>
            </a:r>
            <a:r>
              <a:rPr lang="en-US" altLang="zh-CN" sz="2000" b="1" dirty="0"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000" b="1" dirty="0">
                <a:ea typeface="微软雅黑" panose="020B0503020204020204" pitchFamily="34" charset="-122"/>
                <a:cs typeface="Arial" panose="020B0604020202020204" pitchFamily="34" charset="0"/>
              </a:rPr>
              <a:t>台中子谱仪，以及与其配套的辅助设施和土建工程。</a:t>
            </a:r>
          </a:p>
        </p:txBody>
      </p:sp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419064"/>
              </p:ext>
            </p:extLst>
          </p:nvPr>
        </p:nvGraphicFramePr>
        <p:xfrm>
          <a:off x="6329363" y="2276475"/>
          <a:ext cx="2706687" cy="3775099"/>
        </p:xfrm>
        <a:graphic>
          <a:graphicData uri="http://schemas.openxmlformats.org/drawingml/2006/table">
            <a:tbl>
              <a:tblPr/>
              <a:tblGrid>
                <a:gridCol w="1410989"/>
                <a:gridCol w="648072"/>
                <a:gridCol w="647626"/>
              </a:tblGrid>
              <a:tr h="438686">
                <a:tc>
                  <a:txBody>
                    <a:bodyPr/>
                    <a:lstStyle>
                      <a:lvl1pPr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一期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二期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55">
                <a:tc>
                  <a:txBody>
                    <a:bodyPr/>
                    <a:lstStyle>
                      <a:lvl1pPr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质子束功率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 (kW)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100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500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55">
                <a:tc>
                  <a:txBody>
                    <a:bodyPr/>
                    <a:lstStyle>
                      <a:lvl1pPr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脉冲重复频率 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(Hz)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25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25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113">
                <a:tc>
                  <a:txBody>
                    <a:bodyPr/>
                    <a:lstStyle>
                      <a:lvl1pPr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靶站数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55">
                <a:tc>
                  <a:txBody>
                    <a:bodyPr/>
                    <a:lstStyle>
                      <a:lvl1pPr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束流平均流强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A)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62.5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312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55">
                <a:tc>
                  <a:txBody>
                    <a:bodyPr/>
                    <a:lstStyle>
                      <a:lvl1pPr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束流能量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zh-CN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GeV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1.6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1.6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55">
                <a:tc>
                  <a:txBody>
                    <a:bodyPr/>
                    <a:lstStyle>
                      <a:lvl1pPr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RCS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注入能量 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MeV)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80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4D5E68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250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91425" marR="91425" marT="45690" marB="456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3" y="142875"/>
            <a:ext cx="212543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土建工程</a:t>
            </a:r>
          </a:p>
        </p:txBody>
      </p:sp>
      <p:sp>
        <p:nvSpPr>
          <p:cNvPr id="12295" name="Rectangle 3"/>
          <p:cNvSpPr txBox="1">
            <a:spLocks noChangeArrowheads="1"/>
          </p:cNvSpPr>
          <p:nvPr/>
        </p:nvSpPr>
        <p:spPr bwMode="auto">
          <a:xfrm>
            <a:off x="394965" y="1577975"/>
            <a:ext cx="828198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总建筑面积约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70000m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，其中主装置区（包括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直线设备楼及隧道、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RCS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设备楼及隧道、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束流输运线设备楼及隧道，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靶站谱仪</a:t>
            </a:r>
            <a:r>
              <a:rPr lang="zh-CN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大厅等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33159m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；辅助区（包括测试厅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，维修仓库、冷冻站、辐射防护楼、综合实验楼及综合服务楼等）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37008m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23528" y="1584325"/>
            <a:ext cx="8424862" cy="1412875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313" y="1077913"/>
            <a:ext cx="5183807" cy="4302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一期工程园区占地面积</a:t>
            </a:r>
            <a:r>
              <a:rPr lang="en-US" altLang="zh-CN" sz="2000" b="1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26762.2m</a:t>
            </a:r>
            <a:r>
              <a:rPr lang="en-US" altLang="zh-CN" sz="2000" b="1" baseline="300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402</a:t>
            </a:r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亩）</a:t>
            </a:r>
            <a:endParaRPr lang="en-US" altLang="zh-CN" sz="20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 descr="C:\Users\Administrator\Desktop\临时中转\photo\马应林\航拍图20160511（1）\航拍图20160511（1）\DJI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8085" r="5115" b="14751"/>
          <a:stretch>
            <a:fillRect/>
          </a:stretch>
        </p:blipFill>
        <p:spPr bwMode="auto">
          <a:xfrm>
            <a:off x="1187624" y="3100368"/>
            <a:ext cx="6768926" cy="37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5364088" y="3131121"/>
            <a:ext cx="251345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FFFF00"/>
                </a:solidFill>
              </a:rPr>
              <a:t>2016</a:t>
            </a:r>
            <a:r>
              <a:rPr lang="zh-CN" altLang="en-US" b="1" dirty="0">
                <a:solidFill>
                  <a:srgbClr val="FFFF00"/>
                </a:solidFill>
              </a:rPr>
              <a:t>年</a:t>
            </a:r>
            <a:r>
              <a:rPr lang="en-US" altLang="zh-CN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月</a:t>
            </a:r>
            <a:r>
              <a:rPr lang="en-US" altLang="zh-CN" b="1" dirty="0">
                <a:solidFill>
                  <a:srgbClr val="FFFF00"/>
                </a:solidFill>
              </a:rPr>
              <a:t>11</a:t>
            </a:r>
            <a:r>
              <a:rPr lang="zh-CN" altLang="en-US" b="1" dirty="0">
                <a:solidFill>
                  <a:srgbClr val="FFFF00"/>
                </a:solidFill>
              </a:rPr>
              <a:t>日航拍</a:t>
            </a: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14315" y="142875"/>
            <a:ext cx="28241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中子谱仪</a:t>
            </a:r>
            <a:r>
              <a:rPr kumimoji="1"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规划</a:t>
            </a:r>
            <a:endParaRPr kumimoji="1"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36279"/>
            <a:ext cx="576103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组合 97"/>
          <p:cNvGrpSpPr>
            <a:grpSpLocks/>
          </p:cNvGrpSpPr>
          <p:nvPr/>
        </p:nvGrpSpPr>
        <p:grpSpPr bwMode="auto">
          <a:xfrm>
            <a:off x="395288" y="1547267"/>
            <a:ext cx="8429625" cy="4618037"/>
            <a:chOff x="285750" y="1428750"/>
            <a:chExt cx="8429626" cy="4622979"/>
          </a:xfrm>
        </p:grpSpPr>
        <p:sp>
          <p:nvSpPr>
            <p:cNvPr id="13324" name="Text Box 4"/>
            <p:cNvSpPr txBox="1">
              <a:spLocks noChangeArrowheads="1"/>
            </p:cNvSpPr>
            <p:nvPr/>
          </p:nvSpPr>
          <p:spPr bwMode="auto">
            <a:xfrm>
              <a:off x="1258888" y="5072063"/>
              <a:ext cx="2743200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高分辨直接几何非弹性散射仪</a:t>
              </a:r>
            </a:p>
          </p:txBody>
        </p:sp>
        <p:sp>
          <p:nvSpPr>
            <p:cNvPr id="13325" name="Oval 5"/>
            <p:cNvSpPr>
              <a:spLocks noChangeArrowheads="1"/>
            </p:cNvSpPr>
            <p:nvPr/>
          </p:nvSpPr>
          <p:spPr bwMode="auto">
            <a:xfrm>
              <a:off x="3795713" y="2762250"/>
              <a:ext cx="1423987" cy="15255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1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26" name="Line 6"/>
            <p:cNvSpPr>
              <a:spLocks noChangeShapeType="1"/>
            </p:cNvSpPr>
            <p:nvPr/>
          </p:nvSpPr>
          <p:spPr bwMode="auto">
            <a:xfrm flipV="1">
              <a:off x="2428874" y="3455888"/>
              <a:ext cx="3511278" cy="40173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7" name="Line 7"/>
            <p:cNvSpPr>
              <a:spLocks noChangeShapeType="1"/>
            </p:cNvSpPr>
            <p:nvPr/>
          </p:nvSpPr>
          <p:spPr bwMode="auto">
            <a:xfrm flipV="1">
              <a:off x="3357563" y="3071813"/>
              <a:ext cx="2643187" cy="928687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8" name="Line 8"/>
            <p:cNvSpPr>
              <a:spLocks noChangeShapeType="1"/>
            </p:cNvSpPr>
            <p:nvPr/>
          </p:nvSpPr>
          <p:spPr bwMode="auto">
            <a:xfrm>
              <a:off x="3071813" y="3500438"/>
              <a:ext cx="2928937" cy="21431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9" name="Line 9"/>
            <p:cNvSpPr>
              <a:spLocks noChangeShapeType="1"/>
            </p:cNvSpPr>
            <p:nvPr/>
          </p:nvSpPr>
          <p:spPr bwMode="auto">
            <a:xfrm flipV="1">
              <a:off x="2928938" y="2214563"/>
              <a:ext cx="3857625" cy="2357437"/>
            </a:xfrm>
            <a:prstGeom prst="line">
              <a:avLst/>
            </a:prstGeom>
            <a:noFill/>
            <a:ln w="31750">
              <a:solidFill>
                <a:srgbClr val="3333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0" name="Line 10"/>
            <p:cNvSpPr>
              <a:spLocks noChangeShapeType="1"/>
            </p:cNvSpPr>
            <p:nvPr/>
          </p:nvSpPr>
          <p:spPr bwMode="auto">
            <a:xfrm flipV="1">
              <a:off x="3500438" y="1428750"/>
              <a:ext cx="3571875" cy="3071813"/>
            </a:xfrm>
            <a:prstGeom prst="line">
              <a:avLst/>
            </a:prstGeom>
            <a:noFill/>
            <a:ln w="31750">
              <a:solidFill>
                <a:srgbClr val="3333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1" name="Line 11"/>
            <p:cNvSpPr>
              <a:spLocks noChangeShapeType="1"/>
            </p:cNvSpPr>
            <p:nvPr/>
          </p:nvSpPr>
          <p:spPr bwMode="auto">
            <a:xfrm flipV="1">
              <a:off x="3429000" y="1714500"/>
              <a:ext cx="2714625" cy="3214688"/>
            </a:xfrm>
            <a:prstGeom prst="line">
              <a:avLst/>
            </a:prstGeom>
            <a:noFill/>
            <a:ln w="31750">
              <a:solidFill>
                <a:srgbClr val="3333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2" name="Line 12"/>
            <p:cNvSpPr>
              <a:spLocks noChangeShapeType="1"/>
            </p:cNvSpPr>
            <p:nvPr/>
          </p:nvSpPr>
          <p:spPr bwMode="auto">
            <a:xfrm>
              <a:off x="3082925" y="2846388"/>
              <a:ext cx="2927350" cy="1524000"/>
            </a:xfrm>
            <a:prstGeom prst="line">
              <a:avLst/>
            </a:prstGeom>
            <a:noFill/>
            <a:ln w="31750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3" name="Line 13"/>
            <p:cNvSpPr>
              <a:spLocks noChangeShapeType="1"/>
            </p:cNvSpPr>
            <p:nvPr/>
          </p:nvSpPr>
          <p:spPr bwMode="auto">
            <a:xfrm>
              <a:off x="3429000" y="2643188"/>
              <a:ext cx="2581275" cy="2239962"/>
            </a:xfrm>
            <a:prstGeom prst="line">
              <a:avLst/>
            </a:prstGeom>
            <a:noFill/>
            <a:ln w="31750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4" name="Line 14"/>
            <p:cNvSpPr>
              <a:spLocks noChangeShapeType="1"/>
            </p:cNvSpPr>
            <p:nvPr/>
          </p:nvSpPr>
          <p:spPr bwMode="auto">
            <a:xfrm>
              <a:off x="4500563" y="3573463"/>
              <a:ext cx="1000125" cy="1212850"/>
            </a:xfrm>
            <a:prstGeom prst="line">
              <a:avLst/>
            </a:prstGeom>
            <a:noFill/>
            <a:ln w="31750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258888" y="4335449"/>
              <a:ext cx="1554162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通用粉末衍射仪</a:t>
              </a:r>
            </a:p>
          </p:txBody>
        </p:sp>
        <p:sp>
          <p:nvSpPr>
            <p:cNvPr id="13336" name="Text Box 16"/>
            <p:cNvSpPr txBox="1">
              <a:spLocks noChangeArrowheads="1"/>
            </p:cNvSpPr>
            <p:nvPr/>
          </p:nvSpPr>
          <p:spPr bwMode="auto">
            <a:xfrm>
              <a:off x="971550" y="4708525"/>
              <a:ext cx="2511425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低能逆几何非弹性散射仪</a:t>
              </a:r>
            </a:p>
          </p:txBody>
        </p:sp>
        <p:sp>
          <p:nvSpPr>
            <p:cNvPr id="13337" name="Text Box 17"/>
            <p:cNvSpPr txBox="1">
              <a:spLocks noChangeArrowheads="1"/>
            </p:cNvSpPr>
            <p:nvPr/>
          </p:nvSpPr>
          <p:spPr bwMode="auto">
            <a:xfrm>
              <a:off x="285750" y="4000500"/>
              <a:ext cx="2946400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高能直接几何非弹性散射仪</a:t>
              </a:r>
            </a:p>
          </p:txBody>
        </p:sp>
        <p:sp>
          <p:nvSpPr>
            <p:cNvPr id="13338" name="Text Box 18"/>
            <p:cNvSpPr txBox="1">
              <a:spLocks noChangeArrowheads="1"/>
            </p:cNvSpPr>
            <p:nvPr/>
          </p:nvSpPr>
          <p:spPr bwMode="auto">
            <a:xfrm>
              <a:off x="6010275" y="4293096"/>
              <a:ext cx="1919288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液体反射仪</a:t>
              </a:r>
            </a:p>
          </p:txBody>
        </p:sp>
        <p:sp>
          <p:nvSpPr>
            <p:cNvPr id="13339" name="Text Box 19"/>
            <p:cNvSpPr txBox="1">
              <a:spLocks noChangeArrowheads="1"/>
            </p:cNvSpPr>
            <p:nvPr/>
          </p:nvSpPr>
          <p:spPr bwMode="auto">
            <a:xfrm>
              <a:off x="6012161" y="4701655"/>
              <a:ext cx="1381622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1400" b="1" u="sng" dirty="0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多功能</a:t>
              </a:r>
              <a:r>
                <a:rPr lang="zh-CN" altLang="en-US" sz="1400" b="1" dirty="0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反射</a:t>
              </a:r>
              <a:r>
                <a:rPr lang="zh-CN" altLang="en-US" sz="1400" b="1" u="sng" dirty="0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仪</a:t>
              </a:r>
            </a:p>
          </p:txBody>
        </p:sp>
        <p:sp>
          <p:nvSpPr>
            <p:cNvPr id="13340" name="Text Box 20"/>
            <p:cNvSpPr txBox="1">
              <a:spLocks noChangeArrowheads="1"/>
            </p:cNvSpPr>
            <p:nvPr/>
          </p:nvSpPr>
          <p:spPr bwMode="auto">
            <a:xfrm>
              <a:off x="5059363" y="4970241"/>
              <a:ext cx="1218406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小角散射</a:t>
              </a:r>
              <a:r>
                <a:rPr lang="zh-CN" altLang="en-US" sz="1400" b="1" u="sng" dirty="0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仪</a:t>
              </a:r>
            </a:p>
          </p:txBody>
        </p:sp>
        <p:sp>
          <p:nvSpPr>
            <p:cNvPr id="13341" name="Text Box 21"/>
            <p:cNvSpPr txBox="1">
              <a:spLocks noChangeArrowheads="1"/>
            </p:cNvSpPr>
            <p:nvPr/>
          </p:nvSpPr>
          <p:spPr bwMode="auto">
            <a:xfrm>
              <a:off x="5981700" y="3302001"/>
              <a:ext cx="22542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全散射粉末衍射仪</a:t>
              </a:r>
            </a:p>
          </p:txBody>
        </p:sp>
        <p:sp>
          <p:nvSpPr>
            <p:cNvPr id="13342" name="Text Box 22"/>
            <p:cNvSpPr txBox="1">
              <a:spLocks noChangeArrowheads="1"/>
            </p:cNvSpPr>
            <p:nvPr/>
          </p:nvSpPr>
          <p:spPr bwMode="auto">
            <a:xfrm>
              <a:off x="642938" y="3357563"/>
              <a:ext cx="2471737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逆几何化学谱仪</a:t>
              </a:r>
            </a:p>
          </p:txBody>
        </p:sp>
        <p:sp>
          <p:nvSpPr>
            <p:cNvPr id="13343" name="Text Box 23"/>
            <p:cNvSpPr txBox="1">
              <a:spLocks noChangeArrowheads="1"/>
            </p:cNvSpPr>
            <p:nvPr/>
          </p:nvSpPr>
          <p:spPr bwMode="auto">
            <a:xfrm>
              <a:off x="566738" y="3700463"/>
              <a:ext cx="1917700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高压粉末衍射仪</a:t>
              </a:r>
            </a:p>
          </p:txBody>
        </p:sp>
        <p:sp>
          <p:nvSpPr>
            <p:cNvPr id="13344" name="Text Box 24"/>
            <p:cNvSpPr txBox="1">
              <a:spLocks noChangeArrowheads="1"/>
            </p:cNvSpPr>
            <p:nvPr/>
          </p:nvSpPr>
          <p:spPr bwMode="auto">
            <a:xfrm>
              <a:off x="6012160" y="3573016"/>
              <a:ext cx="1927225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 </a:t>
              </a:r>
              <a:r>
                <a:rPr lang="zh-CN" altLang="en-US" sz="14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谱仪与热中子成像</a:t>
              </a:r>
            </a:p>
          </p:txBody>
        </p:sp>
        <p:sp>
          <p:nvSpPr>
            <p:cNvPr id="13345" name="Text Box 25"/>
            <p:cNvSpPr txBox="1">
              <a:spLocks noChangeArrowheads="1"/>
            </p:cNvSpPr>
            <p:nvPr/>
          </p:nvSpPr>
          <p:spPr bwMode="auto">
            <a:xfrm>
              <a:off x="6072188" y="2857500"/>
              <a:ext cx="2255837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单晶衍射仪</a:t>
              </a:r>
            </a:p>
          </p:txBody>
        </p:sp>
        <p:sp>
          <p:nvSpPr>
            <p:cNvPr id="13346" name="Text Box 26"/>
            <p:cNvSpPr txBox="1">
              <a:spLocks noChangeArrowheads="1"/>
            </p:cNvSpPr>
            <p:nvPr/>
          </p:nvSpPr>
          <p:spPr bwMode="auto">
            <a:xfrm>
              <a:off x="1571625" y="2041525"/>
              <a:ext cx="245268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大气中子测试谱仪</a:t>
              </a:r>
            </a:p>
          </p:txBody>
        </p:sp>
        <p:sp>
          <p:nvSpPr>
            <p:cNvPr id="13347" name="Text Box 27"/>
            <p:cNvSpPr txBox="1">
              <a:spLocks noChangeArrowheads="1"/>
            </p:cNvSpPr>
            <p:nvPr/>
          </p:nvSpPr>
          <p:spPr bwMode="auto">
            <a:xfrm>
              <a:off x="1180307" y="2708920"/>
              <a:ext cx="1938337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低</a:t>
              </a:r>
              <a:r>
                <a:rPr lang="en-US" altLang="zh-CN" sz="1400" b="1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zh-CN" altLang="en-US" sz="1400" b="1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小角散射仪</a:t>
              </a:r>
            </a:p>
          </p:txBody>
        </p:sp>
        <p:sp>
          <p:nvSpPr>
            <p:cNvPr id="13348" name="Text Box 28"/>
            <p:cNvSpPr txBox="1">
              <a:spLocks noChangeArrowheads="1"/>
            </p:cNvSpPr>
            <p:nvPr/>
          </p:nvSpPr>
          <p:spPr bwMode="auto">
            <a:xfrm>
              <a:off x="1812925" y="2413000"/>
              <a:ext cx="1482725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中子物理谱仪</a:t>
              </a:r>
            </a:p>
          </p:txBody>
        </p:sp>
        <p:sp>
          <p:nvSpPr>
            <p:cNvPr id="13349" name="Text Box 29"/>
            <p:cNvSpPr txBox="1">
              <a:spLocks noChangeArrowheads="1"/>
            </p:cNvSpPr>
            <p:nvPr/>
          </p:nvSpPr>
          <p:spPr bwMode="auto">
            <a:xfrm>
              <a:off x="6643688" y="1714500"/>
              <a:ext cx="1997075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高分辨粉末衍射仪</a:t>
              </a:r>
            </a:p>
          </p:txBody>
        </p:sp>
        <p:sp>
          <p:nvSpPr>
            <p:cNvPr id="13350" name="Text Box 30"/>
            <p:cNvSpPr txBox="1">
              <a:spLocks noChangeArrowheads="1"/>
            </p:cNvSpPr>
            <p:nvPr/>
          </p:nvSpPr>
          <p:spPr bwMode="auto">
            <a:xfrm>
              <a:off x="6403976" y="2294715"/>
              <a:ext cx="1839912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工程材料衍射仪</a:t>
              </a:r>
              <a:endParaRPr lang="zh-CN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51" name="Line 31"/>
            <p:cNvSpPr>
              <a:spLocks noChangeShapeType="1"/>
            </p:cNvSpPr>
            <p:nvPr/>
          </p:nvSpPr>
          <p:spPr bwMode="auto">
            <a:xfrm>
              <a:off x="1187450" y="5805488"/>
              <a:ext cx="474663" cy="0"/>
            </a:xfrm>
            <a:prstGeom prst="line">
              <a:avLst/>
            </a:prstGeom>
            <a:noFill/>
            <a:ln w="31750">
              <a:solidFill>
                <a:srgbClr val="3333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2" name="Line 32"/>
            <p:cNvSpPr>
              <a:spLocks noChangeShapeType="1"/>
            </p:cNvSpPr>
            <p:nvPr/>
          </p:nvSpPr>
          <p:spPr bwMode="auto">
            <a:xfrm>
              <a:off x="3635375" y="5805488"/>
              <a:ext cx="633413" cy="0"/>
            </a:xfrm>
            <a:prstGeom prst="line">
              <a:avLst/>
            </a:prstGeom>
            <a:noFill/>
            <a:ln w="31750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3" name="Line 33"/>
            <p:cNvSpPr>
              <a:spLocks noChangeShapeType="1"/>
            </p:cNvSpPr>
            <p:nvPr/>
          </p:nvSpPr>
          <p:spPr bwMode="auto">
            <a:xfrm>
              <a:off x="6084888" y="5805488"/>
              <a:ext cx="554037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4" name="Text Box 34"/>
            <p:cNvSpPr txBox="1">
              <a:spLocks noChangeArrowheads="1"/>
            </p:cNvSpPr>
            <p:nvPr/>
          </p:nvSpPr>
          <p:spPr bwMode="auto">
            <a:xfrm>
              <a:off x="4356100" y="5589588"/>
              <a:ext cx="1295400" cy="46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1200" b="1" dirty="0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耦合液氢慢化器 </a:t>
              </a:r>
              <a:r>
                <a:rPr lang="en-US" altLang="zh-CN" sz="1200" b="1" dirty="0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(20K)</a:t>
              </a:r>
            </a:p>
          </p:txBody>
        </p:sp>
        <p:sp>
          <p:nvSpPr>
            <p:cNvPr id="13355" name="Text Box 35"/>
            <p:cNvSpPr txBox="1">
              <a:spLocks noChangeArrowheads="1"/>
            </p:cNvSpPr>
            <p:nvPr/>
          </p:nvSpPr>
          <p:spPr bwMode="auto">
            <a:xfrm>
              <a:off x="6804025" y="5589588"/>
              <a:ext cx="14398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12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退耦合水慢化器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200" b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(300K)</a:t>
              </a:r>
            </a:p>
          </p:txBody>
        </p:sp>
        <p:sp>
          <p:nvSpPr>
            <p:cNvPr id="13356" name="Line 37"/>
            <p:cNvSpPr>
              <a:spLocks noChangeShapeType="1"/>
            </p:cNvSpPr>
            <p:nvPr/>
          </p:nvSpPr>
          <p:spPr bwMode="auto">
            <a:xfrm flipH="1">
              <a:off x="4032250" y="3779838"/>
              <a:ext cx="395288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7" name="Line 38"/>
            <p:cNvSpPr>
              <a:spLocks noChangeShapeType="1"/>
            </p:cNvSpPr>
            <p:nvPr/>
          </p:nvSpPr>
          <p:spPr bwMode="auto">
            <a:xfrm>
              <a:off x="4586288" y="3779838"/>
              <a:ext cx="395287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8" name="Line 39"/>
            <p:cNvSpPr>
              <a:spLocks noChangeShapeType="1"/>
            </p:cNvSpPr>
            <p:nvPr/>
          </p:nvSpPr>
          <p:spPr bwMode="auto">
            <a:xfrm>
              <a:off x="4032250" y="4287838"/>
              <a:ext cx="0" cy="593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9" name="Line 40"/>
            <p:cNvSpPr>
              <a:spLocks noChangeShapeType="1"/>
            </p:cNvSpPr>
            <p:nvPr/>
          </p:nvSpPr>
          <p:spPr bwMode="auto">
            <a:xfrm>
              <a:off x="4981575" y="4287838"/>
              <a:ext cx="0" cy="6778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0" name="Line 41"/>
            <p:cNvSpPr>
              <a:spLocks noChangeShapeType="1"/>
            </p:cNvSpPr>
            <p:nvPr/>
          </p:nvSpPr>
          <p:spPr bwMode="auto">
            <a:xfrm>
              <a:off x="4427538" y="3779838"/>
              <a:ext cx="0" cy="1101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1" name="Line 42"/>
            <p:cNvSpPr>
              <a:spLocks noChangeShapeType="1"/>
            </p:cNvSpPr>
            <p:nvPr/>
          </p:nvSpPr>
          <p:spPr bwMode="auto">
            <a:xfrm>
              <a:off x="4586288" y="3779838"/>
              <a:ext cx="0" cy="1101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2" name="Line 43"/>
            <p:cNvSpPr>
              <a:spLocks noChangeShapeType="1"/>
            </p:cNvSpPr>
            <p:nvPr/>
          </p:nvSpPr>
          <p:spPr bwMode="auto">
            <a:xfrm flipH="1">
              <a:off x="4032250" y="3863975"/>
              <a:ext cx="395288" cy="509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3" name="Line 44"/>
            <p:cNvSpPr>
              <a:spLocks noChangeShapeType="1"/>
            </p:cNvSpPr>
            <p:nvPr/>
          </p:nvSpPr>
          <p:spPr bwMode="auto">
            <a:xfrm flipH="1">
              <a:off x="4032250" y="4033838"/>
              <a:ext cx="395288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4" name="Line 45"/>
            <p:cNvSpPr>
              <a:spLocks noChangeShapeType="1"/>
            </p:cNvSpPr>
            <p:nvPr/>
          </p:nvSpPr>
          <p:spPr bwMode="auto">
            <a:xfrm flipH="1">
              <a:off x="4032250" y="4203700"/>
              <a:ext cx="395288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5" name="Line 46"/>
            <p:cNvSpPr>
              <a:spLocks noChangeShapeType="1"/>
            </p:cNvSpPr>
            <p:nvPr/>
          </p:nvSpPr>
          <p:spPr bwMode="auto">
            <a:xfrm flipH="1">
              <a:off x="4032250" y="4373563"/>
              <a:ext cx="395288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6" name="Line 47"/>
            <p:cNvSpPr>
              <a:spLocks noChangeShapeType="1"/>
            </p:cNvSpPr>
            <p:nvPr/>
          </p:nvSpPr>
          <p:spPr bwMode="auto">
            <a:xfrm flipH="1">
              <a:off x="4191000" y="4541838"/>
              <a:ext cx="236538" cy="339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7" name="Line 48"/>
            <p:cNvSpPr>
              <a:spLocks noChangeShapeType="1"/>
            </p:cNvSpPr>
            <p:nvPr/>
          </p:nvSpPr>
          <p:spPr bwMode="auto">
            <a:xfrm flipH="1">
              <a:off x="4349750" y="4795838"/>
              <a:ext cx="77788" cy="85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8" name="Line 49"/>
            <p:cNvSpPr>
              <a:spLocks noChangeShapeType="1"/>
            </p:cNvSpPr>
            <p:nvPr/>
          </p:nvSpPr>
          <p:spPr bwMode="auto">
            <a:xfrm>
              <a:off x="4586288" y="3949700"/>
              <a:ext cx="395287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69" name="Line 50"/>
            <p:cNvSpPr>
              <a:spLocks noChangeShapeType="1"/>
            </p:cNvSpPr>
            <p:nvPr/>
          </p:nvSpPr>
          <p:spPr bwMode="auto">
            <a:xfrm>
              <a:off x="4586288" y="4117975"/>
              <a:ext cx="395287" cy="509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0" name="Line 51"/>
            <p:cNvSpPr>
              <a:spLocks noChangeShapeType="1"/>
            </p:cNvSpPr>
            <p:nvPr/>
          </p:nvSpPr>
          <p:spPr bwMode="auto">
            <a:xfrm>
              <a:off x="4586288" y="4287838"/>
              <a:ext cx="395287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1" name="Line 52"/>
            <p:cNvSpPr>
              <a:spLocks noChangeShapeType="1"/>
            </p:cNvSpPr>
            <p:nvPr/>
          </p:nvSpPr>
          <p:spPr bwMode="auto">
            <a:xfrm>
              <a:off x="4586288" y="4457700"/>
              <a:ext cx="395287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2" name="Line 53"/>
            <p:cNvSpPr>
              <a:spLocks noChangeShapeType="1"/>
            </p:cNvSpPr>
            <p:nvPr/>
          </p:nvSpPr>
          <p:spPr bwMode="auto">
            <a:xfrm>
              <a:off x="4586288" y="4627563"/>
              <a:ext cx="238125" cy="3381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3" name="Text Box 54"/>
            <p:cNvSpPr txBox="1">
              <a:spLocks noChangeArrowheads="1"/>
            </p:cNvSpPr>
            <p:nvPr/>
          </p:nvSpPr>
          <p:spPr bwMode="auto">
            <a:xfrm>
              <a:off x="3857625" y="5072063"/>
              <a:ext cx="1344613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质子束</a:t>
              </a:r>
            </a:p>
          </p:txBody>
        </p:sp>
        <p:sp>
          <p:nvSpPr>
            <p:cNvPr id="13374" name="Line 55"/>
            <p:cNvSpPr>
              <a:spLocks noChangeShapeType="1"/>
            </p:cNvSpPr>
            <p:nvPr/>
          </p:nvSpPr>
          <p:spPr bwMode="auto">
            <a:xfrm flipV="1">
              <a:off x="4586288" y="2933700"/>
              <a:ext cx="395287" cy="508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5" name="Line 56"/>
            <p:cNvSpPr>
              <a:spLocks noChangeShapeType="1"/>
            </p:cNvSpPr>
            <p:nvPr/>
          </p:nvSpPr>
          <p:spPr bwMode="auto">
            <a:xfrm>
              <a:off x="4032250" y="2847975"/>
              <a:ext cx="395288" cy="592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6" name="Line 57"/>
            <p:cNvSpPr>
              <a:spLocks noChangeShapeType="1"/>
            </p:cNvSpPr>
            <p:nvPr/>
          </p:nvSpPr>
          <p:spPr bwMode="auto">
            <a:xfrm flipV="1">
              <a:off x="4032250" y="2084388"/>
              <a:ext cx="0" cy="763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7" name="Line 58"/>
            <p:cNvSpPr>
              <a:spLocks noChangeShapeType="1"/>
            </p:cNvSpPr>
            <p:nvPr/>
          </p:nvSpPr>
          <p:spPr bwMode="auto">
            <a:xfrm flipV="1">
              <a:off x="4981575" y="2084388"/>
              <a:ext cx="0" cy="847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8" name="Line 59"/>
            <p:cNvSpPr>
              <a:spLocks noChangeShapeType="1"/>
            </p:cNvSpPr>
            <p:nvPr/>
          </p:nvSpPr>
          <p:spPr bwMode="auto">
            <a:xfrm>
              <a:off x="4032250" y="2084388"/>
              <a:ext cx="9493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79" name="Line 60"/>
            <p:cNvSpPr>
              <a:spLocks noChangeShapeType="1"/>
            </p:cNvSpPr>
            <p:nvPr/>
          </p:nvSpPr>
          <p:spPr bwMode="auto">
            <a:xfrm>
              <a:off x="4427538" y="2762250"/>
              <a:ext cx="0" cy="6778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0" name="Line 61"/>
            <p:cNvSpPr>
              <a:spLocks noChangeShapeType="1"/>
            </p:cNvSpPr>
            <p:nvPr/>
          </p:nvSpPr>
          <p:spPr bwMode="auto">
            <a:xfrm flipV="1">
              <a:off x="4586288" y="2762250"/>
              <a:ext cx="395287" cy="509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1" name="Line 62"/>
            <p:cNvSpPr>
              <a:spLocks noChangeShapeType="1"/>
            </p:cNvSpPr>
            <p:nvPr/>
          </p:nvSpPr>
          <p:spPr bwMode="auto">
            <a:xfrm flipV="1">
              <a:off x="4586288" y="2592388"/>
              <a:ext cx="395287" cy="509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2" name="Line 63"/>
            <p:cNvSpPr>
              <a:spLocks noChangeShapeType="1"/>
            </p:cNvSpPr>
            <p:nvPr/>
          </p:nvSpPr>
          <p:spPr bwMode="auto">
            <a:xfrm flipV="1">
              <a:off x="4824413" y="2425700"/>
              <a:ext cx="157162" cy="1698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3" name="Line 64"/>
            <p:cNvSpPr>
              <a:spLocks noChangeShapeType="1"/>
            </p:cNvSpPr>
            <p:nvPr/>
          </p:nvSpPr>
          <p:spPr bwMode="auto">
            <a:xfrm flipV="1">
              <a:off x="4824413" y="2254250"/>
              <a:ext cx="157162" cy="1714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4" name="Line 65"/>
            <p:cNvSpPr>
              <a:spLocks noChangeShapeType="1"/>
            </p:cNvSpPr>
            <p:nvPr/>
          </p:nvSpPr>
          <p:spPr bwMode="auto">
            <a:xfrm flipV="1">
              <a:off x="4745038" y="2084388"/>
              <a:ext cx="236537" cy="255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5" name="Line 66"/>
            <p:cNvSpPr>
              <a:spLocks noChangeShapeType="1"/>
            </p:cNvSpPr>
            <p:nvPr/>
          </p:nvSpPr>
          <p:spPr bwMode="auto">
            <a:xfrm flipV="1">
              <a:off x="4349750" y="3186113"/>
              <a:ext cx="77788" cy="85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6" name="Line 67"/>
            <p:cNvSpPr>
              <a:spLocks noChangeShapeType="1"/>
            </p:cNvSpPr>
            <p:nvPr/>
          </p:nvSpPr>
          <p:spPr bwMode="auto">
            <a:xfrm flipV="1">
              <a:off x="4270375" y="3016250"/>
              <a:ext cx="157163" cy="1698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7" name="Line 68"/>
            <p:cNvSpPr>
              <a:spLocks noChangeShapeType="1"/>
            </p:cNvSpPr>
            <p:nvPr/>
          </p:nvSpPr>
          <p:spPr bwMode="auto">
            <a:xfrm flipV="1">
              <a:off x="4191000" y="2847975"/>
              <a:ext cx="236538" cy="25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8" name="Line 69"/>
            <p:cNvSpPr>
              <a:spLocks noChangeShapeType="1"/>
            </p:cNvSpPr>
            <p:nvPr/>
          </p:nvSpPr>
          <p:spPr bwMode="auto">
            <a:xfrm flipV="1">
              <a:off x="4111625" y="2762250"/>
              <a:ext cx="238125" cy="25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89" name="Line 70"/>
            <p:cNvSpPr>
              <a:spLocks noChangeShapeType="1"/>
            </p:cNvSpPr>
            <p:nvPr/>
          </p:nvSpPr>
          <p:spPr bwMode="auto">
            <a:xfrm flipV="1">
              <a:off x="4032250" y="2763838"/>
              <a:ext cx="158750" cy="1698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0" name="Line 71"/>
            <p:cNvSpPr>
              <a:spLocks noChangeShapeType="1"/>
            </p:cNvSpPr>
            <p:nvPr/>
          </p:nvSpPr>
          <p:spPr bwMode="auto">
            <a:xfrm flipV="1">
              <a:off x="4032250" y="2595563"/>
              <a:ext cx="158750" cy="1698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1" name="Line 72"/>
            <p:cNvSpPr>
              <a:spLocks noChangeShapeType="1"/>
            </p:cNvSpPr>
            <p:nvPr/>
          </p:nvSpPr>
          <p:spPr bwMode="auto">
            <a:xfrm flipV="1">
              <a:off x="4032250" y="2424113"/>
              <a:ext cx="158750" cy="1682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2" name="Line 73"/>
            <p:cNvSpPr>
              <a:spLocks noChangeShapeType="1"/>
            </p:cNvSpPr>
            <p:nvPr/>
          </p:nvSpPr>
          <p:spPr bwMode="auto">
            <a:xfrm flipV="1">
              <a:off x="4032250" y="2084388"/>
              <a:ext cx="317500" cy="339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3" name="Line 74"/>
            <p:cNvSpPr>
              <a:spLocks noChangeShapeType="1"/>
            </p:cNvSpPr>
            <p:nvPr/>
          </p:nvSpPr>
          <p:spPr bwMode="auto">
            <a:xfrm flipV="1">
              <a:off x="4032250" y="2084388"/>
              <a:ext cx="158750" cy="1698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4" name="Line 75"/>
            <p:cNvSpPr>
              <a:spLocks noChangeShapeType="1"/>
            </p:cNvSpPr>
            <p:nvPr/>
          </p:nvSpPr>
          <p:spPr bwMode="auto">
            <a:xfrm flipV="1">
              <a:off x="4270375" y="2084388"/>
              <a:ext cx="236538" cy="25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5" name="Line 76"/>
            <p:cNvSpPr>
              <a:spLocks noChangeShapeType="1"/>
            </p:cNvSpPr>
            <p:nvPr/>
          </p:nvSpPr>
          <p:spPr bwMode="auto">
            <a:xfrm flipV="1">
              <a:off x="4427538" y="2084388"/>
              <a:ext cx="238125" cy="25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6" name="Line 77"/>
            <p:cNvSpPr>
              <a:spLocks noChangeShapeType="1"/>
            </p:cNvSpPr>
            <p:nvPr/>
          </p:nvSpPr>
          <p:spPr bwMode="auto">
            <a:xfrm flipH="1">
              <a:off x="4586288" y="2084388"/>
              <a:ext cx="238125" cy="255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7" name="Text Box 78"/>
            <p:cNvSpPr txBox="1">
              <a:spLocks noChangeArrowheads="1"/>
            </p:cNvSpPr>
            <p:nvPr/>
          </p:nvSpPr>
          <p:spPr bwMode="auto">
            <a:xfrm>
              <a:off x="3578225" y="1600200"/>
              <a:ext cx="2016125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靶冷却系统</a:t>
              </a:r>
            </a:p>
          </p:txBody>
        </p:sp>
        <p:sp>
          <p:nvSpPr>
            <p:cNvPr id="13398" name="Line 79"/>
            <p:cNvSpPr>
              <a:spLocks noChangeShapeType="1"/>
            </p:cNvSpPr>
            <p:nvPr/>
          </p:nvSpPr>
          <p:spPr bwMode="auto">
            <a:xfrm flipV="1">
              <a:off x="4506913" y="4203700"/>
              <a:ext cx="0" cy="9318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99" name="Rectangle 80"/>
            <p:cNvSpPr>
              <a:spLocks noChangeArrowheads="1"/>
            </p:cNvSpPr>
            <p:nvPr/>
          </p:nvSpPr>
          <p:spPr bwMode="auto">
            <a:xfrm>
              <a:off x="4270375" y="2424113"/>
              <a:ext cx="474663" cy="25400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1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00" name="Line 81"/>
            <p:cNvSpPr>
              <a:spLocks noChangeShapeType="1"/>
            </p:cNvSpPr>
            <p:nvPr/>
          </p:nvSpPr>
          <p:spPr bwMode="auto">
            <a:xfrm>
              <a:off x="4506913" y="2592388"/>
              <a:ext cx="0" cy="847725"/>
            </a:xfrm>
            <a:prstGeom prst="line">
              <a:avLst/>
            </a:prstGeom>
            <a:noFill/>
            <a:ln w="38100">
              <a:solidFill>
                <a:srgbClr val="CC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01" name="Line 83"/>
            <p:cNvSpPr>
              <a:spLocks noChangeShapeType="1"/>
            </p:cNvSpPr>
            <p:nvPr/>
          </p:nvSpPr>
          <p:spPr bwMode="auto">
            <a:xfrm flipH="1">
              <a:off x="4191000" y="2763838"/>
              <a:ext cx="2365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02" name="Line 84"/>
            <p:cNvSpPr>
              <a:spLocks noChangeShapeType="1"/>
            </p:cNvSpPr>
            <p:nvPr/>
          </p:nvSpPr>
          <p:spPr bwMode="auto">
            <a:xfrm flipV="1">
              <a:off x="4191000" y="2339975"/>
              <a:ext cx="0" cy="4238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03" name="Line 85"/>
            <p:cNvSpPr>
              <a:spLocks noChangeShapeType="1"/>
            </p:cNvSpPr>
            <p:nvPr/>
          </p:nvSpPr>
          <p:spPr bwMode="auto">
            <a:xfrm>
              <a:off x="4191000" y="2339975"/>
              <a:ext cx="633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04" name="Line 86"/>
            <p:cNvSpPr>
              <a:spLocks noChangeShapeType="1"/>
            </p:cNvSpPr>
            <p:nvPr/>
          </p:nvSpPr>
          <p:spPr bwMode="auto">
            <a:xfrm>
              <a:off x="4824413" y="2339975"/>
              <a:ext cx="0" cy="4238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05" name="Line 87"/>
            <p:cNvSpPr>
              <a:spLocks noChangeShapeType="1"/>
            </p:cNvSpPr>
            <p:nvPr/>
          </p:nvSpPr>
          <p:spPr bwMode="auto">
            <a:xfrm flipV="1">
              <a:off x="4586288" y="2763838"/>
              <a:ext cx="0" cy="677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06" name="Line 88"/>
            <p:cNvSpPr>
              <a:spLocks noChangeShapeType="1"/>
            </p:cNvSpPr>
            <p:nvPr/>
          </p:nvSpPr>
          <p:spPr bwMode="auto">
            <a:xfrm>
              <a:off x="4586288" y="2763838"/>
              <a:ext cx="238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07" name="Text Box 89"/>
            <p:cNvSpPr txBox="1">
              <a:spLocks noChangeArrowheads="1"/>
            </p:cNvSpPr>
            <p:nvPr/>
          </p:nvSpPr>
          <p:spPr bwMode="auto">
            <a:xfrm>
              <a:off x="5380038" y="1460846"/>
              <a:ext cx="1527175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背散射谱仪</a:t>
              </a:r>
            </a:p>
          </p:txBody>
        </p:sp>
        <p:sp>
          <p:nvSpPr>
            <p:cNvPr id="13408" name="Text Box 102"/>
            <p:cNvSpPr txBox="1">
              <a:spLocks noChangeArrowheads="1"/>
            </p:cNvSpPr>
            <p:nvPr/>
          </p:nvSpPr>
          <p:spPr bwMode="auto">
            <a:xfrm>
              <a:off x="1763713" y="5589588"/>
              <a:ext cx="2109787" cy="46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1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窄化退耦合液氢慢化器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zh-CN" sz="1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(20K</a:t>
              </a:r>
              <a:r>
                <a:rPr lang="zh-CN" altLang="en-US" sz="1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）</a:t>
              </a:r>
            </a:p>
          </p:txBody>
        </p:sp>
        <p:sp>
          <p:nvSpPr>
            <p:cNvPr id="13409" name="Line 12"/>
            <p:cNvSpPr>
              <a:spLocks noChangeShapeType="1"/>
            </p:cNvSpPr>
            <p:nvPr/>
          </p:nvSpPr>
          <p:spPr bwMode="auto">
            <a:xfrm>
              <a:off x="3286125" y="3286125"/>
              <a:ext cx="2714625" cy="714375"/>
            </a:xfrm>
            <a:prstGeom prst="line">
              <a:avLst/>
            </a:prstGeom>
            <a:noFill/>
            <a:ln w="31750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10" name="Text Box 20"/>
            <p:cNvSpPr txBox="1">
              <a:spLocks noChangeArrowheads="1"/>
            </p:cNvSpPr>
            <p:nvPr/>
          </p:nvSpPr>
          <p:spPr bwMode="auto">
            <a:xfrm>
              <a:off x="6072188" y="3911601"/>
              <a:ext cx="2643188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冷中子成像</a:t>
              </a:r>
            </a:p>
          </p:txBody>
        </p:sp>
        <p:sp>
          <p:nvSpPr>
            <p:cNvPr id="13411" name="Text Box 27"/>
            <p:cNvSpPr txBox="1">
              <a:spLocks noChangeArrowheads="1"/>
            </p:cNvSpPr>
            <p:nvPr/>
          </p:nvSpPr>
          <p:spPr bwMode="auto">
            <a:xfrm>
              <a:off x="1357313" y="3071812"/>
              <a:ext cx="1938337" cy="30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自旋回波谱仪</a:t>
              </a:r>
            </a:p>
          </p:txBody>
        </p:sp>
        <p:sp>
          <p:nvSpPr>
            <p:cNvPr id="13412" name="Line 14"/>
            <p:cNvSpPr>
              <a:spLocks noChangeShapeType="1"/>
            </p:cNvSpPr>
            <p:nvPr/>
          </p:nvSpPr>
          <p:spPr bwMode="auto">
            <a:xfrm>
              <a:off x="3708400" y="2565400"/>
              <a:ext cx="792163" cy="1006475"/>
            </a:xfrm>
            <a:prstGeom prst="line">
              <a:avLst/>
            </a:prstGeom>
            <a:noFill/>
            <a:ln w="317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320" name="椭圆 6"/>
          <p:cNvSpPr>
            <a:spLocks noChangeArrowheads="1"/>
          </p:cNvSpPr>
          <p:nvPr/>
        </p:nvSpPr>
        <p:spPr bwMode="auto">
          <a:xfrm>
            <a:off x="1331913" y="4450804"/>
            <a:ext cx="1711325" cy="28575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1" name="椭圆 6"/>
          <p:cNvSpPr>
            <a:spLocks noChangeArrowheads="1"/>
          </p:cNvSpPr>
          <p:nvPr/>
        </p:nvSpPr>
        <p:spPr bwMode="auto">
          <a:xfrm>
            <a:off x="5884863" y="4816672"/>
            <a:ext cx="1711325" cy="29290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2" name="椭圆 6"/>
          <p:cNvSpPr>
            <a:spLocks noChangeArrowheads="1"/>
          </p:cNvSpPr>
          <p:nvPr/>
        </p:nvSpPr>
        <p:spPr bwMode="auto">
          <a:xfrm>
            <a:off x="5003800" y="5104705"/>
            <a:ext cx="1497013" cy="299316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3" name="TextBox 3"/>
          <p:cNvSpPr txBox="1">
            <a:spLocks noChangeArrowheads="1"/>
          </p:cNvSpPr>
          <p:nvPr/>
        </p:nvSpPr>
        <p:spPr bwMode="auto">
          <a:xfrm>
            <a:off x="233363" y="1072604"/>
            <a:ext cx="5580062" cy="400050"/>
          </a:xfrm>
          <a:prstGeom prst="rect">
            <a:avLst/>
          </a:prstGeom>
          <a:gradFill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条中子通道，一期工程建造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台中子谱仪</a:t>
            </a: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175" y="728663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6550" y="728663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325438" y="120649"/>
            <a:ext cx="32384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总体</a:t>
            </a:r>
            <a:r>
              <a:rPr kumimoji="1"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  <a:cs typeface="Arial" panose="020B0604020202020204" pitchFamily="34" charset="0"/>
              </a:rPr>
              <a:t>进展和计划</a:t>
            </a:r>
            <a:endParaRPr kumimoji="1"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67544" y="1124744"/>
            <a:ext cx="82804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国家发改委批复项目建议书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2008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月 </a:t>
            </a:r>
          </a:p>
          <a:p>
            <a:pPr eaLnBrk="1" hangingPunct="1">
              <a:spcAft>
                <a:spcPts val="600"/>
              </a:spcAft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国家发改委批复可行性研究报告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2011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月 </a:t>
            </a:r>
          </a:p>
          <a:p>
            <a:pPr eaLnBrk="1" hangingPunct="1">
              <a:spcAft>
                <a:spcPts val="600"/>
              </a:spcAft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初步设计报告批复   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2011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5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月 </a:t>
            </a: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开工报告批复，开工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工程奠基仪式               </a:t>
            </a:r>
            <a:r>
              <a:rPr lang="zh-CN" altLang="en-US" sz="2000" b="1" dirty="0" smtClean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       </a:t>
            </a:r>
            <a:r>
              <a:rPr lang="en-US" altLang="zh-CN" sz="20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2011</a:t>
            </a:r>
            <a:r>
              <a:rPr lang="zh-CN" altLang="en-US" sz="20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年</a:t>
            </a:r>
            <a:r>
              <a:rPr lang="en-US" altLang="zh-CN" sz="20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10</a:t>
            </a:r>
            <a:r>
              <a:rPr lang="zh-CN" altLang="en-US" sz="20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月</a:t>
            </a:r>
            <a:r>
              <a:rPr lang="en-US" altLang="zh-CN" sz="20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20</a:t>
            </a:r>
            <a:r>
              <a:rPr lang="zh-CN" altLang="en-US" sz="20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日 </a:t>
            </a:r>
            <a:endParaRPr lang="en-US" altLang="zh-CN" sz="2000" b="1" dirty="0">
              <a:solidFill>
                <a:srgbClr val="FF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建安工程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– 2016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设备加工与制造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– 2017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安装与测试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2013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– 2017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直线加速器开始安装  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2014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初步设计报告调整批复       </a:t>
            </a:r>
            <a:r>
              <a:rPr lang="zh-CN" altLang="en-US" sz="20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       </a:t>
            </a:r>
            <a:r>
              <a:rPr lang="en-US" altLang="zh-CN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2015</a:t>
            </a:r>
            <a:r>
              <a:rPr lang="zh-CN" altLang="en-US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年</a:t>
            </a:r>
            <a:r>
              <a:rPr lang="en-US" altLang="zh-CN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12</a:t>
            </a:r>
            <a:r>
              <a:rPr lang="zh-CN" altLang="en-US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月 </a:t>
            </a:r>
            <a:endParaRPr lang="en-US" altLang="zh-CN" sz="2000" b="1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快循环同步加速器开始调束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2016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出第一束中子试验束 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工程验收            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 eaLnBrk="1" hangingPunct="1">
              <a:spcAft>
                <a:spcPts val="600"/>
              </a:spcAft>
              <a:buClr>
                <a:schemeClr val="tx1"/>
              </a:buClr>
            </a:pPr>
            <a:endParaRPr lang="en-US" altLang="zh-CN" sz="2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817945"/>
      </p:ext>
    </p:extLst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16502</TotalTime>
  <Words>2762</Words>
  <Application>Microsoft Office PowerPoint</Application>
  <PresentationFormat>全屏显示(4:3)</PresentationFormat>
  <Paragraphs>345</Paragraphs>
  <Slides>34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7" baseType="lpstr">
      <vt:lpstr>黑体</vt:lpstr>
      <vt:lpstr>华文琥珀</vt:lpstr>
      <vt:lpstr>华文中宋</vt:lpstr>
      <vt:lpstr>宋体</vt:lpstr>
      <vt:lpstr>微软雅黑</vt:lpstr>
      <vt:lpstr>Arial</vt:lpstr>
      <vt:lpstr>Calibri</vt:lpstr>
      <vt:lpstr>Franklin Gothic Medium</vt:lpstr>
      <vt:lpstr>Impact</vt:lpstr>
      <vt:lpstr>Symbol</vt:lpstr>
      <vt:lpstr>Times New Roman</vt:lpstr>
      <vt:lpstr>Wingdings</vt:lpstr>
      <vt:lpstr>Office 主题</vt:lpstr>
      <vt:lpstr>中国散裂中子源工程进展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马力</cp:lastModifiedBy>
  <cp:revision>942</cp:revision>
  <dcterms:created xsi:type="dcterms:W3CDTF">2011-02-21T08:42:51Z</dcterms:created>
  <dcterms:modified xsi:type="dcterms:W3CDTF">2016-06-26T02:33:59Z</dcterms:modified>
</cp:coreProperties>
</file>