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0" r:id="rId2"/>
    <p:sldMasterId id="2147483708" r:id="rId3"/>
  </p:sldMasterIdLst>
  <p:notesMasterIdLst>
    <p:notesMasterId r:id="rId22"/>
  </p:notesMasterIdLst>
  <p:handoutMasterIdLst>
    <p:handoutMasterId r:id="rId23"/>
  </p:handoutMasterIdLst>
  <p:sldIdLst>
    <p:sldId id="257" r:id="rId4"/>
    <p:sldId id="320" r:id="rId5"/>
    <p:sldId id="371" r:id="rId6"/>
    <p:sldId id="356" r:id="rId7"/>
    <p:sldId id="396" r:id="rId8"/>
    <p:sldId id="357" r:id="rId9"/>
    <p:sldId id="397" r:id="rId10"/>
    <p:sldId id="398" r:id="rId11"/>
    <p:sldId id="399" r:id="rId12"/>
    <p:sldId id="400" r:id="rId13"/>
    <p:sldId id="391" r:id="rId14"/>
    <p:sldId id="378" r:id="rId15"/>
    <p:sldId id="405" r:id="rId16"/>
    <p:sldId id="394" r:id="rId17"/>
    <p:sldId id="395" r:id="rId18"/>
    <p:sldId id="406" r:id="rId19"/>
    <p:sldId id="377" r:id="rId20"/>
    <p:sldId id="277"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C6D"/>
    <a:srgbClr val="00CCFF"/>
    <a:srgbClr val="58ABC8"/>
    <a:srgbClr val="9933FF"/>
    <a:srgbClr val="FFFF99"/>
    <a:srgbClr val="A56753"/>
    <a:srgbClr val="006600"/>
    <a:srgbClr val="FF99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4" autoAdjust="0"/>
    <p:restoredTop sz="87004" autoAdjust="0"/>
  </p:normalViewPr>
  <p:slideViewPr>
    <p:cSldViewPr>
      <p:cViewPr>
        <p:scale>
          <a:sx n="60" d="100"/>
          <a:sy n="60" d="100"/>
        </p:scale>
        <p:origin x="-468"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1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17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kumimoji="1" sz="1200">
                <a:latin typeface="Times New Roman" pitchFamily="18" charset="0"/>
              </a:defRPr>
            </a:lvl1pPr>
          </a:lstStyle>
          <a:p>
            <a:pPr>
              <a:defRPr/>
            </a:pPr>
            <a:endParaRPr lang="en-US" altLang="zh-CN"/>
          </a:p>
        </p:txBody>
      </p:sp>
      <p:sp>
        <p:nvSpPr>
          <p:cNvPr id="317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latinLnBrk="1">
              <a:defRPr kumimoji="1" sz="1200">
                <a:latin typeface="Times New Roman" pitchFamily="18" charset="0"/>
              </a:defRPr>
            </a:lvl1pPr>
          </a:lstStyle>
          <a:p>
            <a:pPr>
              <a:defRPr/>
            </a:pPr>
            <a:fld id="{EF28E21B-231D-422F-BBC6-A2A99AC29251}" type="slidenum">
              <a:rPr lang="en-US" altLang="zh-CN"/>
              <a:pPr>
                <a:defRPr/>
              </a:pPr>
              <a:t>‹#›</a:t>
            </a:fld>
            <a:endParaRPr lang="en-US" altLang="zh-CN"/>
          </a:p>
        </p:txBody>
      </p:sp>
    </p:spTree>
    <p:extLst>
      <p:ext uri="{BB962C8B-B14F-4D97-AF65-F5344CB8AC3E}">
        <p14:creationId xmlns:p14="http://schemas.microsoft.com/office/powerpoint/2010/main" val="14174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07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kumimoji="1" sz="1200">
                <a:latin typeface="Times New Roman" pitchFamily="18" charset="0"/>
              </a:defRPr>
            </a:lvl1pPr>
          </a:lstStyle>
          <a:p>
            <a:pPr>
              <a:defRPr/>
            </a:pPr>
            <a:endParaRPr lang="en-US" altLang="zh-CN"/>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latinLnBrk="1">
              <a:defRPr kumimoji="1" sz="1200">
                <a:latin typeface="Times New Roman" pitchFamily="18" charset="0"/>
              </a:defRPr>
            </a:lvl1pPr>
          </a:lstStyle>
          <a:p>
            <a:pPr>
              <a:defRPr/>
            </a:pPr>
            <a:endParaRPr lang="en-US" altLang="zh-CN"/>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latinLnBrk="1">
              <a:defRPr kumimoji="1" sz="1200">
                <a:latin typeface="Times New Roman" pitchFamily="18" charset="0"/>
              </a:defRPr>
            </a:lvl1pPr>
          </a:lstStyle>
          <a:p>
            <a:pPr>
              <a:defRPr/>
            </a:pPr>
            <a:fld id="{5F2194DE-7D89-49F1-9E34-25289F384EE4}" type="slidenum">
              <a:rPr lang="en-US" altLang="zh-CN"/>
              <a:pPr>
                <a:defRPr/>
              </a:pPr>
              <a:t>‹#›</a:t>
            </a:fld>
            <a:endParaRPr lang="en-US" altLang="zh-CN"/>
          </a:p>
        </p:txBody>
      </p:sp>
    </p:spTree>
    <p:extLst>
      <p:ext uri="{BB962C8B-B14F-4D97-AF65-F5344CB8AC3E}">
        <p14:creationId xmlns:p14="http://schemas.microsoft.com/office/powerpoint/2010/main" val="660283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宋体" pitchFamily="2" charset="-122"/>
              </a:defRPr>
            </a:lvl1pPr>
            <a:lvl2pPr marL="742950" indent="-285750" eaLnBrk="0" hangingPunct="0">
              <a:spcBef>
                <a:spcPct val="30000"/>
              </a:spcBef>
              <a:defRPr sz="1200">
                <a:solidFill>
                  <a:schemeClr val="tx1"/>
                </a:solidFill>
                <a:latin typeface="Times New Roman" pitchFamily="18" charset="0"/>
                <a:ea typeface="宋体" pitchFamily="2" charset="-122"/>
              </a:defRPr>
            </a:lvl2pPr>
            <a:lvl3pPr marL="1143000" indent="-228600" eaLnBrk="0" hangingPunct="0">
              <a:spcBef>
                <a:spcPct val="30000"/>
              </a:spcBef>
              <a:defRPr sz="1200">
                <a:solidFill>
                  <a:schemeClr val="tx1"/>
                </a:solidFill>
                <a:latin typeface="Times New Roman" pitchFamily="18" charset="0"/>
                <a:ea typeface="宋体" pitchFamily="2" charset="-122"/>
              </a:defRPr>
            </a:lvl3pPr>
            <a:lvl4pPr marL="1600200" indent="-228600" eaLnBrk="0" hangingPunct="0">
              <a:spcBef>
                <a:spcPct val="30000"/>
              </a:spcBef>
              <a:defRPr sz="1200">
                <a:solidFill>
                  <a:schemeClr val="tx1"/>
                </a:solidFill>
                <a:latin typeface="Times New Roman" pitchFamily="18" charset="0"/>
                <a:ea typeface="宋体" pitchFamily="2" charset="-122"/>
              </a:defRPr>
            </a:lvl4pPr>
            <a:lvl5pPr marL="2057400" indent="-228600" eaLnBrk="0" hangingPunct="0">
              <a:spcBef>
                <a:spcPct val="30000"/>
              </a:spcBef>
              <a:defRPr sz="1200">
                <a:solidFill>
                  <a:schemeClr val="tx1"/>
                </a:solidFill>
                <a:latin typeface="Times New Roman" pitchFamily="18" charset="0"/>
                <a:ea typeface="宋体" pitchFamily="2"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37764529-B3EE-4CEF-990B-EE3E662BB7F4}" type="slidenum">
              <a:rPr lang="en-US" altLang="zh-CN" smtClean="0"/>
              <a:pPr eaLnBrk="1" hangingPunct="1">
                <a:spcBef>
                  <a:spcPct val="0"/>
                </a:spcBef>
              </a:pPr>
              <a:t>1</a:t>
            </a:fld>
            <a:endParaRPr lang="en-US" altLang="zh-CN"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2194DE-7D89-49F1-9E34-25289F384EE4}" type="slidenum">
              <a:rPr lang="en-US" altLang="zh-CN" smtClean="0"/>
              <a:pPr>
                <a:defRPr/>
              </a:pPr>
              <a:t>2</a:t>
            </a:fld>
            <a:endParaRPr lang="en-US" altLang="zh-CN"/>
          </a:p>
        </p:txBody>
      </p:sp>
    </p:spTree>
    <p:extLst>
      <p:ext uri="{BB962C8B-B14F-4D97-AF65-F5344CB8AC3E}">
        <p14:creationId xmlns:p14="http://schemas.microsoft.com/office/powerpoint/2010/main" val="331302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2194DE-7D89-49F1-9E34-25289F384EE4}" type="slidenum">
              <a:rPr lang="en-US" altLang="zh-CN" smtClean="0"/>
              <a:pPr>
                <a:defRPr/>
              </a:pPr>
              <a:t>4</a:t>
            </a:fld>
            <a:endParaRPr lang="en-US" altLang="zh-CN"/>
          </a:p>
        </p:txBody>
      </p:sp>
    </p:spTree>
    <p:extLst>
      <p:ext uri="{BB962C8B-B14F-4D97-AF65-F5344CB8AC3E}">
        <p14:creationId xmlns:p14="http://schemas.microsoft.com/office/powerpoint/2010/main" val="51185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2194DE-7D89-49F1-9E34-25289F384EE4}" type="slidenum">
              <a:rPr lang="en-US" altLang="zh-CN" smtClean="0"/>
              <a:pPr>
                <a:defRPr/>
              </a:pPr>
              <a:t>14</a:t>
            </a:fld>
            <a:endParaRPr lang="en-US" altLang="zh-CN"/>
          </a:p>
        </p:txBody>
      </p:sp>
    </p:spTree>
    <p:extLst>
      <p:ext uri="{BB962C8B-B14F-4D97-AF65-F5344CB8AC3E}">
        <p14:creationId xmlns:p14="http://schemas.microsoft.com/office/powerpoint/2010/main" val="84401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ea typeface="宋体" pitchFamily="2" charset="-122"/>
              </a:defRPr>
            </a:lvl1pPr>
            <a:lvl2pPr marL="742950" indent="-285750" eaLnBrk="0" hangingPunct="0">
              <a:spcBef>
                <a:spcPct val="30000"/>
              </a:spcBef>
              <a:defRPr sz="1200">
                <a:solidFill>
                  <a:schemeClr val="tx1"/>
                </a:solidFill>
                <a:latin typeface="Times New Roman" pitchFamily="18" charset="0"/>
                <a:ea typeface="宋体" pitchFamily="2" charset="-122"/>
              </a:defRPr>
            </a:lvl2pPr>
            <a:lvl3pPr marL="1143000" indent="-228600" eaLnBrk="0" hangingPunct="0">
              <a:spcBef>
                <a:spcPct val="30000"/>
              </a:spcBef>
              <a:defRPr sz="1200">
                <a:solidFill>
                  <a:schemeClr val="tx1"/>
                </a:solidFill>
                <a:latin typeface="Times New Roman" pitchFamily="18" charset="0"/>
                <a:ea typeface="宋体" pitchFamily="2" charset="-122"/>
              </a:defRPr>
            </a:lvl3pPr>
            <a:lvl4pPr marL="1600200" indent="-228600" eaLnBrk="0" hangingPunct="0">
              <a:spcBef>
                <a:spcPct val="30000"/>
              </a:spcBef>
              <a:defRPr sz="1200">
                <a:solidFill>
                  <a:schemeClr val="tx1"/>
                </a:solidFill>
                <a:latin typeface="Times New Roman" pitchFamily="18" charset="0"/>
                <a:ea typeface="宋体" pitchFamily="2" charset="-122"/>
              </a:defRPr>
            </a:lvl4pPr>
            <a:lvl5pPr marL="2057400" indent="-228600" eaLnBrk="0" hangingPunct="0">
              <a:spcBef>
                <a:spcPct val="30000"/>
              </a:spcBef>
              <a:defRPr sz="1200">
                <a:solidFill>
                  <a:schemeClr val="tx1"/>
                </a:solidFill>
                <a:latin typeface="Times New Roman" pitchFamily="18" charset="0"/>
                <a:ea typeface="宋体" pitchFamily="2" charset="-122"/>
              </a:defRPr>
            </a:lvl5pPr>
            <a:lvl6pPr marL="2514600" indent="-228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6D7B6449-A6E9-4542-8B7B-5FFCDFA9272D}" type="slidenum">
              <a:rPr lang="en-US" altLang="zh-CN" smtClean="0"/>
              <a:pPr eaLnBrk="1" hangingPunct="1">
                <a:spcBef>
                  <a:spcPct val="0"/>
                </a:spcBef>
              </a:pPr>
              <a:t>18</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zh-CN" altLang="en-US" smtClean="0"/>
              <a:t>简述一下科研情况</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05800" y="6477000"/>
            <a:ext cx="1841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8000"/>
              </a:lnSpc>
            </a:pPr>
            <a:endParaRPr lang="zh-CN" altLang="zh-CN" sz="1000">
              <a:solidFill>
                <a:schemeClr val="bg2"/>
              </a:solidFill>
              <a:latin typeface="Impact" pitchFamily="34" charset="0"/>
            </a:endParaRPr>
          </a:p>
        </p:txBody>
      </p:sp>
      <p:sp>
        <p:nvSpPr>
          <p:cNvPr id="217091" name="Rectangle 3"/>
          <p:cNvSpPr>
            <a:spLocks noGrp="1" noChangeArrowheads="1"/>
          </p:cNvSpPr>
          <p:nvPr>
            <p:ph type="ctrTitle"/>
          </p:nvPr>
        </p:nvSpPr>
        <p:spPr>
          <a:xfrm>
            <a:off x="685800" y="2339975"/>
            <a:ext cx="7772400" cy="1470025"/>
          </a:xfrm>
        </p:spPr>
        <p:txBody>
          <a:bodyPr/>
          <a:lstStyle>
            <a:lvl1pPr algn="ctr">
              <a:defRPr sz="3600"/>
            </a:lvl1pPr>
          </a:lstStyle>
          <a:p>
            <a:pPr lvl="0"/>
            <a:r>
              <a:rPr lang="zh-CN" altLang="en-US" noProof="0" smtClean="0"/>
              <a:t>单击此处编辑母版标题样式</a:t>
            </a:r>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2461291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0F76C4A5-2E22-4757-8F8F-CDFF9D9F9A3B}" type="slidenum">
              <a:rPr lang="en-US" altLang="zh-CN"/>
              <a:pPr>
                <a:defRPr/>
              </a:pPr>
              <a:t>‹#›</a:t>
            </a:fld>
            <a:endParaRPr lang="en-US" altLang="zh-CN"/>
          </a:p>
        </p:txBody>
      </p:sp>
    </p:spTree>
    <p:extLst>
      <p:ext uri="{BB962C8B-B14F-4D97-AF65-F5344CB8AC3E}">
        <p14:creationId xmlns:p14="http://schemas.microsoft.com/office/powerpoint/2010/main" val="30883805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6D8DD4B9-2BA8-4E1D-BD0D-32EE15123448}" type="slidenum">
              <a:rPr lang="en-US" altLang="zh-CN"/>
              <a:pPr>
                <a:defRPr/>
              </a:pPr>
              <a:t>‹#›</a:t>
            </a:fld>
            <a:endParaRPr lang="en-US" altLang="zh-CN"/>
          </a:p>
        </p:txBody>
      </p:sp>
    </p:spTree>
    <p:extLst>
      <p:ext uri="{BB962C8B-B14F-4D97-AF65-F5344CB8AC3E}">
        <p14:creationId xmlns:p14="http://schemas.microsoft.com/office/powerpoint/2010/main" val="5813960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12" descr="CSSppt母板首页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8305800" y="6477000"/>
            <a:ext cx="1841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8000"/>
              </a:lnSpc>
            </a:pPr>
            <a:endParaRPr lang="zh-CN" altLang="zh-CN" sz="1000">
              <a:solidFill>
                <a:schemeClr val="bg2"/>
              </a:solidFill>
              <a:latin typeface="Impact" pitchFamily="34" charset="0"/>
            </a:endParaRPr>
          </a:p>
        </p:txBody>
      </p:sp>
      <p:sp>
        <p:nvSpPr>
          <p:cNvPr id="71684"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33202875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p:cNvSpPr>
          <p:nvPr>
            <p:ph type="sldNum" sz="quarter" idx="10"/>
          </p:nvPr>
        </p:nvSpPr>
        <p:spPr/>
        <p:txBody>
          <a:bodyPr/>
          <a:lstStyle>
            <a:lvl1pPr>
              <a:defRPr smtClean="0"/>
            </a:lvl1pPr>
          </a:lstStyle>
          <a:p>
            <a:pPr>
              <a:defRPr/>
            </a:pPr>
            <a:fld id="{6DA2020D-AC2C-47F5-9EB4-2F0CEE266973}" type="slidenum">
              <a:rPr lang="zh-CN" altLang="en-US"/>
              <a:pPr>
                <a:defRPr/>
              </a:pPr>
              <a:t>‹#›</a:t>
            </a:fld>
            <a:endParaRPr lang="zh-CN" altLang="en-US"/>
          </a:p>
        </p:txBody>
      </p:sp>
    </p:spTree>
    <p:extLst>
      <p:ext uri="{BB962C8B-B14F-4D97-AF65-F5344CB8AC3E}">
        <p14:creationId xmlns:p14="http://schemas.microsoft.com/office/powerpoint/2010/main" val="35164903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灯片编号占位符 3"/>
          <p:cNvSpPr>
            <a:spLocks noGrp="1"/>
          </p:cNvSpPr>
          <p:nvPr>
            <p:ph type="sldNum" sz="quarter" idx="10"/>
          </p:nvPr>
        </p:nvSpPr>
        <p:spPr/>
        <p:txBody>
          <a:bodyPr/>
          <a:lstStyle>
            <a:lvl1pPr>
              <a:defRPr smtClean="0"/>
            </a:lvl1pPr>
          </a:lstStyle>
          <a:p>
            <a:pPr>
              <a:defRPr/>
            </a:pPr>
            <a:fld id="{292C0DA8-4907-45E3-A9EC-8903F3F8A7F5}" type="slidenum">
              <a:rPr lang="zh-CN" altLang="en-US"/>
              <a:pPr>
                <a:defRPr/>
              </a:pPr>
              <a:t>‹#›</a:t>
            </a:fld>
            <a:endParaRPr lang="zh-CN" altLang="en-US"/>
          </a:p>
        </p:txBody>
      </p:sp>
    </p:spTree>
    <p:extLst>
      <p:ext uri="{BB962C8B-B14F-4D97-AF65-F5344CB8AC3E}">
        <p14:creationId xmlns:p14="http://schemas.microsoft.com/office/powerpoint/2010/main" val="3446380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4"/>
          <p:cNvSpPr>
            <a:spLocks noGrp="1"/>
          </p:cNvSpPr>
          <p:nvPr>
            <p:ph type="sldNum" sz="quarter" idx="10"/>
          </p:nvPr>
        </p:nvSpPr>
        <p:spPr/>
        <p:txBody>
          <a:bodyPr/>
          <a:lstStyle>
            <a:lvl1pPr>
              <a:defRPr smtClean="0"/>
            </a:lvl1pPr>
          </a:lstStyle>
          <a:p>
            <a:pPr>
              <a:defRPr/>
            </a:pPr>
            <a:fld id="{83DFF37B-5549-4753-8653-318135755DCF}" type="slidenum">
              <a:rPr lang="zh-CN" altLang="en-US"/>
              <a:pPr>
                <a:defRPr/>
              </a:pPr>
              <a:t>‹#›</a:t>
            </a:fld>
            <a:endParaRPr lang="zh-CN" altLang="en-US"/>
          </a:p>
        </p:txBody>
      </p:sp>
    </p:spTree>
    <p:extLst>
      <p:ext uri="{BB962C8B-B14F-4D97-AF65-F5344CB8AC3E}">
        <p14:creationId xmlns:p14="http://schemas.microsoft.com/office/powerpoint/2010/main" val="40060733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6"/>
          <p:cNvSpPr>
            <a:spLocks noGrp="1"/>
          </p:cNvSpPr>
          <p:nvPr>
            <p:ph type="sldNum" sz="quarter" idx="10"/>
          </p:nvPr>
        </p:nvSpPr>
        <p:spPr/>
        <p:txBody>
          <a:bodyPr/>
          <a:lstStyle>
            <a:lvl1pPr>
              <a:defRPr smtClean="0"/>
            </a:lvl1pPr>
          </a:lstStyle>
          <a:p>
            <a:pPr>
              <a:defRPr/>
            </a:pPr>
            <a:fld id="{D9E94212-4E80-42BA-BA6F-A07E49872265}" type="slidenum">
              <a:rPr lang="zh-CN" altLang="en-US"/>
              <a:pPr>
                <a:defRPr/>
              </a:pPr>
              <a:t>‹#›</a:t>
            </a:fld>
            <a:endParaRPr lang="zh-CN" altLang="en-US"/>
          </a:p>
        </p:txBody>
      </p:sp>
    </p:spTree>
    <p:extLst>
      <p:ext uri="{BB962C8B-B14F-4D97-AF65-F5344CB8AC3E}">
        <p14:creationId xmlns:p14="http://schemas.microsoft.com/office/powerpoint/2010/main" val="30023072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灯片编号占位符 2"/>
          <p:cNvSpPr>
            <a:spLocks noGrp="1"/>
          </p:cNvSpPr>
          <p:nvPr>
            <p:ph type="sldNum" sz="quarter" idx="10"/>
          </p:nvPr>
        </p:nvSpPr>
        <p:spPr/>
        <p:txBody>
          <a:bodyPr/>
          <a:lstStyle>
            <a:lvl1pPr>
              <a:defRPr smtClean="0"/>
            </a:lvl1pPr>
          </a:lstStyle>
          <a:p>
            <a:pPr>
              <a:defRPr/>
            </a:pPr>
            <a:fld id="{6342AD1C-B096-41F7-9DF7-264B95DBD9C8}" type="slidenum">
              <a:rPr lang="zh-CN" altLang="en-US"/>
              <a:pPr>
                <a:defRPr/>
              </a:pPr>
              <a:t>‹#›</a:t>
            </a:fld>
            <a:endParaRPr lang="zh-CN" altLang="en-US"/>
          </a:p>
        </p:txBody>
      </p:sp>
    </p:spTree>
    <p:extLst>
      <p:ext uri="{BB962C8B-B14F-4D97-AF65-F5344CB8AC3E}">
        <p14:creationId xmlns:p14="http://schemas.microsoft.com/office/powerpoint/2010/main" val="23933244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3" name="灯片编号占位符 1"/>
          <p:cNvSpPr>
            <a:spLocks noGrp="1"/>
          </p:cNvSpPr>
          <p:nvPr>
            <p:ph type="sldNum" sz="quarter" idx="10"/>
          </p:nvPr>
        </p:nvSpPr>
        <p:spPr/>
        <p:txBody>
          <a:bodyPr/>
          <a:lstStyle>
            <a:lvl1pPr>
              <a:defRPr smtClean="0"/>
            </a:lvl1pPr>
          </a:lstStyle>
          <a:p>
            <a:pPr>
              <a:defRPr/>
            </a:pPr>
            <a:fld id="{11064FF9-E0EE-4D09-98C7-014719BB818E}" type="slidenum">
              <a:rPr lang="zh-CN" altLang="en-US"/>
              <a:pPr>
                <a:defRPr/>
              </a:pPr>
              <a:t>‹#›</a:t>
            </a:fld>
            <a:endParaRPr lang="zh-CN" altLang="en-US"/>
          </a:p>
        </p:txBody>
      </p:sp>
    </p:spTree>
    <p:extLst>
      <p:ext uri="{BB962C8B-B14F-4D97-AF65-F5344CB8AC3E}">
        <p14:creationId xmlns:p14="http://schemas.microsoft.com/office/powerpoint/2010/main" val="17104088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灯片编号占位符 4"/>
          <p:cNvSpPr>
            <a:spLocks noGrp="1"/>
          </p:cNvSpPr>
          <p:nvPr>
            <p:ph type="sldNum" sz="quarter" idx="10"/>
          </p:nvPr>
        </p:nvSpPr>
        <p:spPr/>
        <p:txBody>
          <a:bodyPr/>
          <a:lstStyle>
            <a:lvl1pPr>
              <a:defRPr smtClean="0"/>
            </a:lvl1pPr>
          </a:lstStyle>
          <a:p>
            <a:pPr>
              <a:defRPr/>
            </a:pPr>
            <a:fld id="{EDB7E5CA-D67C-406E-BD42-C4F04CC0A9BF}" type="slidenum">
              <a:rPr lang="zh-CN" altLang="en-US"/>
              <a:pPr>
                <a:defRPr/>
              </a:pPr>
              <a:t>‹#›</a:t>
            </a:fld>
            <a:endParaRPr lang="zh-CN" altLang="en-US"/>
          </a:p>
        </p:txBody>
      </p:sp>
    </p:spTree>
    <p:extLst>
      <p:ext uri="{BB962C8B-B14F-4D97-AF65-F5344CB8AC3E}">
        <p14:creationId xmlns:p14="http://schemas.microsoft.com/office/powerpoint/2010/main" val="22685729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838200"/>
            <a:ext cx="8568952" cy="574576"/>
          </a:xfrm>
        </p:spPr>
        <p:txBody>
          <a:bodyPr/>
          <a:lstStyle>
            <a:lvl1pPr>
              <a:defRPr sz="2800">
                <a:solidFill>
                  <a:srgbClr val="FF0000"/>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51520" y="1447800"/>
            <a:ext cx="8497193" cy="5077544"/>
          </a:xfrm>
        </p:spPr>
        <p:txBody>
          <a:bodyPr/>
          <a:lstStyle>
            <a:lvl1pPr>
              <a:defRPr sz="2800" b="0">
                <a:latin typeface="Times New Roman" panose="02020603050405020304" pitchFamily="18" charset="0"/>
                <a:cs typeface="Times New Roman" panose="02020603050405020304" pitchFamily="18" charset="0"/>
              </a:defRPr>
            </a:lvl1pPr>
            <a:lvl2pPr>
              <a:defRPr sz="2400" b="0">
                <a:latin typeface="Times New Roman" panose="02020603050405020304" pitchFamily="18" charset="0"/>
                <a:cs typeface="Times New Roman" panose="02020603050405020304" pitchFamily="18" charset="0"/>
              </a:defRPr>
            </a:lvl2pPr>
            <a:lvl3pPr>
              <a:defRPr sz="2000" b="0"/>
            </a:lvl3pPr>
            <a:lvl4pPr>
              <a:defRPr b="0"/>
            </a:lvl4pPr>
            <a:lvl5pPr>
              <a:defRPr b="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606CA3CC-FC68-4501-B855-7844B93351C0}" type="slidenum">
              <a:rPr lang="en-US" altLang="zh-CN" smtClean="0"/>
              <a:t>‹#›</a:t>
            </a:fld>
            <a:endParaRPr lang="en-US" altLang="zh-CN" dirty="0"/>
          </a:p>
        </p:txBody>
      </p:sp>
    </p:spTree>
    <p:extLst>
      <p:ext uri="{BB962C8B-B14F-4D97-AF65-F5344CB8AC3E}">
        <p14:creationId xmlns:p14="http://schemas.microsoft.com/office/powerpoint/2010/main" val="52996821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灯片编号占位符 4"/>
          <p:cNvSpPr>
            <a:spLocks noGrp="1"/>
          </p:cNvSpPr>
          <p:nvPr>
            <p:ph type="sldNum" sz="quarter" idx="10"/>
          </p:nvPr>
        </p:nvSpPr>
        <p:spPr/>
        <p:txBody>
          <a:bodyPr/>
          <a:lstStyle>
            <a:lvl1pPr>
              <a:defRPr smtClean="0"/>
            </a:lvl1pPr>
          </a:lstStyle>
          <a:p>
            <a:pPr>
              <a:defRPr/>
            </a:pPr>
            <a:fld id="{9075148D-B5DC-4C36-9F09-6418AB091751}" type="slidenum">
              <a:rPr lang="zh-CN" altLang="en-US"/>
              <a:pPr>
                <a:defRPr/>
              </a:pPr>
              <a:t>‹#›</a:t>
            </a:fld>
            <a:endParaRPr lang="zh-CN" altLang="en-US"/>
          </a:p>
        </p:txBody>
      </p:sp>
    </p:spTree>
    <p:extLst>
      <p:ext uri="{BB962C8B-B14F-4D97-AF65-F5344CB8AC3E}">
        <p14:creationId xmlns:p14="http://schemas.microsoft.com/office/powerpoint/2010/main" val="14797812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p:cNvSpPr>
          <p:nvPr>
            <p:ph type="sldNum" sz="quarter" idx="10"/>
          </p:nvPr>
        </p:nvSpPr>
        <p:spPr/>
        <p:txBody>
          <a:bodyPr/>
          <a:lstStyle>
            <a:lvl1pPr>
              <a:defRPr smtClean="0"/>
            </a:lvl1pPr>
          </a:lstStyle>
          <a:p>
            <a:pPr>
              <a:defRPr/>
            </a:pPr>
            <a:fld id="{3AC392C8-8EB4-4EA4-BE6D-7A961D1B4407}" type="slidenum">
              <a:rPr lang="zh-CN" altLang="en-US"/>
              <a:pPr>
                <a:defRPr/>
              </a:pPr>
              <a:t>‹#›</a:t>
            </a:fld>
            <a:endParaRPr lang="zh-CN" altLang="en-US"/>
          </a:p>
        </p:txBody>
      </p:sp>
    </p:spTree>
    <p:extLst>
      <p:ext uri="{BB962C8B-B14F-4D97-AF65-F5344CB8AC3E}">
        <p14:creationId xmlns:p14="http://schemas.microsoft.com/office/powerpoint/2010/main" val="18697399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3"/>
          <p:cNvSpPr>
            <a:spLocks noGrp="1"/>
          </p:cNvSpPr>
          <p:nvPr>
            <p:ph type="sldNum" sz="quarter" idx="10"/>
          </p:nvPr>
        </p:nvSpPr>
        <p:spPr/>
        <p:txBody>
          <a:bodyPr/>
          <a:lstStyle>
            <a:lvl1pPr>
              <a:defRPr smtClean="0"/>
            </a:lvl1pPr>
          </a:lstStyle>
          <a:p>
            <a:pPr>
              <a:defRPr/>
            </a:pPr>
            <a:fld id="{6CE73384-CA28-40A1-8335-EC6BCE84F48D}" type="slidenum">
              <a:rPr lang="zh-CN" altLang="en-US"/>
              <a:pPr>
                <a:defRPr/>
              </a:pPr>
              <a:t>‹#›</a:t>
            </a:fld>
            <a:endParaRPr lang="zh-CN" altLang="en-US"/>
          </a:p>
        </p:txBody>
      </p:sp>
    </p:spTree>
    <p:extLst>
      <p:ext uri="{BB962C8B-B14F-4D97-AF65-F5344CB8AC3E}">
        <p14:creationId xmlns:p14="http://schemas.microsoft.com/office/powerpoint/2010/main" val="4180098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sz="quarter"/>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灯片编号占位符 6"/>
          <p:cNvSpPr>
            <a:spLocks noGrp="1"/>
          </p:cNvSpPr>
          <p:nvPr>
            <p:ph type="sldNum" sz="quarter" idx="10"/>
          </p:nvPr>
        </p:nvSpPr>
        <p:spPr/>
        <p:txBody>
          <a:bodyPr/>
          <a:lstStyle>
            <a:lvl1pPr>
              <a:defRPr smtClean="0"/>
            </a:lvl1pPr>
          </a:lstStyle>
          <a:p>
            <a:pPr>
              <a:defRPr/>
            </a:pPr>
            <a:fld id="{37D3E4F3-F094-4A53-9049-A6320D7E811D}" type="slidenum">
              <a:rPr lang="zh-CN" altLang="en-US"/>
              <a:pPr>
                <a:defRPr/>
              </a:pPr>
              <a:t>‹#›</a:t>
            </a:fld>
            <a:endParaRPr lang="zh-CN" altLang="en-US"/>
          </a:p>
        </p:txBody>
      </p:sp>
    </p:spTree>
    <p:extLst>
      <p:ext uri="{BB962C8B-B14F-4D97-AF65-F5344CB8AC3E}">
        <p14:creationId xmlns:p14="http://schemas.microsoft.com/office/powerpoint/2010/main" val="27685898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754563"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0"/>
          </p:nvPr>
        </p:nvSpPr>
        <p:spPr/>
        <p:txBody>
          <a:bodyPr/>
          <a:lstStyle>
            <a:lvl1pPr>
              <a:defRPr smtClean="0"/>
            </a:lvl1pPr>
          </a:lstStyle>
          <a:p>
            <a:pPr>
              <a:defRPr/>
            </a:pPr>
            <a:fld id="{7CF65F2A-7763-487C-88EF-44A600AE7ADD}" type="slidenum">
              <a:rPr lang="zh-CN" altLang="en-US"/>
              <a:pPr>
                <a:defRPr/>
              </a:pPr>
              <a:t>‹#›</a:t>
            </a:fld>
            <a:endParaRPr lang="zh-CN" altLang="en-US"/>
          </a:p>
        </p:txBody>
      </p:sp>
    </p:spTree>
    <p:extLst>
      <p:ext uri="{BB962C8B-B14F-4D97-AF65-F5344CB8AC3E}">
        <p14:creationId xmlns:p14="http://schemas.microsoft.com/office/powerpoint/2010/main" val="27716135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0"/>
          </p:nvPr>
        </p:nvSpPr>
        <p:spPr/>
        <p:txBody>
          <a:bodyPr/>
          <a:lstStyle>
            <a:lvl1pPr>
              <a:defRPr smtClean="0"/>
            </a:lvl1pPr>
          </a:lstStyle>
          <a:p>
            <a:pPr>
              <a:defRPr/>
            </a:pPr>
            <a:fld id="{BD9B2C5A-074B-49E4-B0F1-A3291335DFA4}" type="slidenum">
              <a:rPr lang="zh-CN" altLang="en-US"/>
              <a:pPr>
                <a:defRPr/>
              </a:pPr>
              <a:t>‹#›</a:t>
            </a:fld>
            <a:endParaRPr lang="zh-CN" altLang="en-US"/>
          </a:p>
        </p:txBody>
      </p:sp>
    </p:spTree>
    <p:extLst>
      <p:ext uri="{BB962C8B-B14F-4D97-AF65-F5344CB8AC3E}">
        <p14:creationId xmlns:p14="http://schemas.microsoft.com/office/powerpoint/2010/main" val="12203763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内容占位符 1"/>
          <p:cNvSpPr>
            <a:spLocks noGrp="1"/>
          </p:cNvSpPr>
          <p:nvPr>
            <p:ph/>
          </p:nvPr>
        </p:nvSpPr>
        <p:spPr>
          <a:xfrm>
            <a:off x="609600" y="838200"/>
            <a:ext cx="8139113" cy="5562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2"/>
          <p:cNvSpPr>
            <a:spLocks noGrp="1"/>
          </p:cNvSpPr>
          <p:nvPr>
            <p:ph type="sldNum" sz="quarter" idx="10"/>
          </p:nvPr>
        </p:nvSpPr>
        <p:spPr/>
        <p:txBody>
          <a:bodyPr/>
          <a:lstStyle>
            <a:lvl1pPr>
              <a:defRPr smtClean="0"/>
            </a:lvl1pPr>
          </a:lstStyle>
          <a:p>
            <a:pPr>
              <a:defRPr/>
            </a:pPr>
            <a:fld id="{E12A7A29-7602-459F-904D-284D6ADC84D9}" type="slidenum">
              <a:rPr lang="zh-CN" altLang="en-US"/>
              <a:pPr>
                <a:defRPr/>
              </a:pPr>
              <a:t>‹#›</a:t>
            </a:fld>
            <a:endParaRPr lang="zh-CN" altLang="en-US"/>
          </a:p>
        </p:txBody>
      </p:sp>
    </p:spTree>
    <p:extLst>
      <p:ext uri="{BB962C8B-B14F-4D97-AF65-F5344CB8AC3E}">
        <p14:creationId xmlns:p14="http://schemas.microsoft.com/office/powerpoint/2010/main" val="36088956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3850" y="6597650"/>
            <a:ext cx="2735263" cy="230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900"/>
          </a:p>
        </p:txBody>
      </p:sp>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609600" y="4000500"/>
            <a:ext cx="813911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p:cNvSpPr>
          <p:nvPr>
            <p:ph type="sldNum" sz="quarter" idx="10"/>
          </p:nvPr>
        </p:nvSpPr>
        <p:spPr/>
        <p:txBody>
          <a:bodyPr/>
          <a:lstStyle>
            <a:lvl1pPr>
              <a:defRPr smtClean="0"/>
            </a:lvl1pPr>
          </a:lstStyle>
          <a:p>
            <a:pPr>
              <a:defRPr/>
            </a:pPr>
            <a:fld id="{3039B20C-496D-4B0C-9AAF-E38AA10A3F1B}" type="slidenum">
              <a:rPr lang="zh-CN" altLang="en-US"/>
              <a:pPr>
                <a:defRPr/>
              </a:pPr>
              <a:t>‹#›</a:t>
            </a:fld>
            <a:endParaRPr lang="zh-CN" altLang="en-US"/>
          </a:p>
        </p:txBody>
      </p:sp>
    </p:spTree>
    <p:extLst>
      <p:ext uri="{BB962C8B-B14F-4D97-AF65-F5344CB8AC3E}">
        <p14:creationId xmlns:p14="http://schemas.microsoft.com/office/powerpoint/2010/main" val="32628438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B224FE-F1C3-45C6-BAD8-56AF1E24BE27}" type="slidenum">
              <a:rPr lang="zh-CN" altLang="en-US"/>
              <a:pPr>
                <a:defRPr/>
              </a:pPr>
              <a:t>‹#›</a:t>
            </a:fld>
            <a:endParaRPr lang="zh-CN" altLang="en-US"/>
          </a:p>
        </p:txBody>
      </p:sp>
    </p:spTree>
    <p:extLst>
      <p:ext uri="{BB962C8B-B14F-4D97-AF65-F5344CB8AC3E}">
        <p14:creationId xmlns:p14="http://schemas.microsoft.com/office/powerpoint/2010/main" val="1005320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12" descr="CSSppt母板首页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8305800" y="6477000"/>
            <a:ext cx="1841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88000"/>
              </a:lnSpc>
            </a:pPr>
            <a:endParaRPr lang="zh-CN" altLang="zh-CN" sz="1000">
              <a:solidFill>
                <a:schemeClr val="bg2"/>
              </a:solidFill>
              <a:latin typeface="Impact" pitchFamily="34" charset="0"/>
            </a:endParaRPr>
          </a:p>
        </p:txBody>
      </p:sp>
      <p:sp>
        <p:nvSpPr>
          <p:cNvPr id="71684"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pPr lvl="0"/>
            <a:r>
              <a:rPr lang="zh-CN" altLang="en-US" noProof="0" smtClean="0"/>
              <a:t>单击此处编辑母版副标题样式</a:t>
            </a:r>
          </a:p>
        </p:txBody>
      </p:sp>
    </p:spTree>
    <p:extLst>
      <p:ext uri="{BB962C8B-B14F-4D97-AF65-F5344CB8AC3E}">
        <p14:creationId xmlns:p14="http://schemas.microsoft.com/office/powerpoint/2010/main" val="25412160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D808BE02-5784-403F-A431-5C524A27D3BA}" type="slidenum">
              <a:rPr lang="en-US" altLang="zh-CN"/>
              <a:pPr>
                <a:defRPr/>
              </a:pPr>
              <a:t>‹#›</a:t>
            </a:fld>
            <a:endParaRPr lang="en-US" altLang="zh-CN"/>
          </a:p>
        </p:txBody>
      </p:sp>
    </p:spTree>
    <p:extLst>
      <p:ext uri="{BB962C8B-B14F-4D97-AF65-F5344CB8AC3E}">
        <p14:creationId xmlns:p14="http://schemas.microsoft.com/office/powerpoint/2010/main" val="337718701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479DEA22-9A4F-4F58-BDBD-888D83783304}" type="slidenum">
              <a:rPr lang="zh-CN" altLang="en-US"/>
              <a:pPr>
                <a:defRPr/>
              </a:pPr>
              <a:t>‹#›</a:t>
            </a:fld>
            <a:endParaRPr lang="zh-CN" altLang="en-US"/>
          </a:p>
        </p:txBody>
      </p:sp>
    </p:spTree>
    <p:extLst>
      <p:ext uri="{BB962C8B-B14F-4D97-AF65-F5344CB8AC3E}">
        <p14:creationId xmlns:p14="http://schemas.microsoft.com/office/powerpoint/2010/main" val="35951695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sldNum" sz="quarter" idx="10"/>
          </p:nvPr>
        </p:nvSpPr>
        <p:spPr>
          <a:ln/>
        </p:spPr>
        <p:txBody>
          <a:bodyPr/>
          <a:lstStyle>
            <a:lvl1pPr>
              <a:defRPr/>
            </a:lvl1pPr>
          </a:lstStyle>
          <a:p>
            <a:pPr>
              <a:defRPr/>
            </a:pPr>
            <a:fld id="{D60F588B-D79B-43F0-9778-B99E0CF50990}" type="slidenum">
              <a:rPr lang="zh-CN" altLang="en-US"/>
              <a:pPr>
                <a:defRPr/>
              </a:pPr>
              <a:t>‹#›</a:t>
            </a:fld>
            <a:endParaRPr lang="zh-CN" altLang="en-US"/>
          </a:p>
        </p:txBody>
      </p:sp>
    </p:spTree>
    <p:extLst>
      <p:ext uri="{BB962C8B-B14F-4D97-AF65-F5344CB8AC3E}">
        <p14:creationId xmlns:p14="http://schemas.microsoft.com/office/powerpoint/2010/main" val="24757027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sldNum" sz="quarter" idx="10"/>
          </p:nvPr>
        </p:nvSpPr>
        <p:spPr>
          <a:ln/>
        </p:spPr>
        <p:txBody>
          <a:bodyPr/>
          <a:lstStyle>
            <a:lvl1pPr>
              <a:defRPr/>
            </a:lvl1pPr>
          </a:lstStyle>
          <a:p>
            <a:pPr>
              <a:defRPr/>
            </a:pPr>
            <a:fld id="{F4A38E33-8345-4DF4-9EAF-845CBD58F7FD}" type="slidenum">
              <a:rPr lang="zh-CN" altLang="en-US"/>
              <a:pPr>
                <a:defRPr/>
              </a:pPr>
              <a:t>‹#›</a:t>
            </a:fld>
            <a:endParaRPr lang="zh-CN" altLang="en-US"/>
          </a:p>
        </p:txBody>
      </p:sp>
    </p:spTree>
    <p:extLst>
      <p:ext uri="{BB962C8B-B14F-4D97-AF65-F5344CB8AC3E}">
        <p14:creationId xmlns:p14="http://schemas.microsoft.com/office/powerpoint/2010/main" val="28222920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pPr>
              <a:defRPr/>
            </a:pPr>
            <a:fld id="{7D2A0722-8F6C-4205-984D-556FF740DCE1}" type="slidenum">
              <a:rPr lang="zh-CN" altLang="en-US"/>
              <a:pPr>
                <a:defRPr/>
              </a:pPr>
              <a:t>‹#›</a:t>
            </a:fld>
            <a:endParaRPr lang="zh-CN" altLang="en-US"/>
          </a:p>
        </p:txBody>
      </p:sp>
    </p:spTree>
    <p:extLst>
      <p:ext uri="{BB962C8B-B14F-4D97-AF65-F5344CB8AC3E}">
        <p14:creationId xmlns:p14="http://schemas.microsoft.com/office/powerpoint/2010/main" val="29359189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pPr>
              <a:defRPr/>
            </a:pPr>
            <a:fld id="{86815547-4209-45F4-A967-80F536443C98}" type="slidenum">
              <a:rPr lang="zh-CN" altLang="en-US"/>
              <a:pPr>
                <a:defRPr/>
              </a:pPr>
              <a:t>‹#›</a:t>
            </a:fld>
            <a:endParaRPr lang="zh-CN" altLang="en-US"/>
          </a:p>
        </p:txBody>
      </p:sp>
    </p:spTree>
    <p:extLst>
      <p:ext uri="{BB962C8B-B14F-4D97-AF65-F5344CB8AC3E}">
        <p14:creationId xmlns:p14="http://schemas.microsoft.com/office/powerpoint/2010/main" val="36312938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1390540-EFC9-42F5-B0CE-846FD6DF7AF3}" type="slidenum">
              <a:rPr lang="zh-CN" altLang="en-US"/>
              <a:pPr>
                <a:defRPr/>
              </a:pPr>
              <a:t>‹#›</a:t>
            </a:fld>
            <a:endParaRPr lang="zh-CN" altLang="en-US"/>
          </a:p>
        </p:txBody>
      </p:sp>
    </p:spTree>
    <p:extLst>
      <p:ext uri="{BB962C8B-B14F-4D97-AF65-F5344CB8AC3E}">
        <p14:creationId xmlns:p14="http://schemas.microsoft.com/office/powerpoint/2010/main" val="22773491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pPr>
              <a:defRPr/>
            </a:pPr>
            <a:fld id="{00828C80-91CF-4E5B-BF09-A53236F1A788}" type="slidenum">
              <a:rPr lang="zh-CN" altLang="en-US"/>
              <a:pPr>
                <a:defRPr/>
              </a:pPr>
              <a:t>‹#›</a:t>
            </a:fld>
            <a:endParaRPr lang="zh-CN" altLang="en-US"/>
          </a:p>
        </p:txBody>
      </p:sp>
    </p:spTree>
    <p:extLst>
      <p:ext uri="{BB962C8B-B14F-4D97-AF65-F5344CB8AC3E}">
        <p14:creationId xmlns:p14="http://schemas.microsoft.com/office/powerpoint/2010/main" val="12981016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pPr>
              <a:defRPr/>
            </a:pPr>
            <a:fld id="{C710CC1C-6623-4C6E-BB60-C31059109357}" type="slidenum">
              <a:rPr lang="zh-CN" altLang="en-US"/>
              <a:pPr>
                <a:defRPr/>
              </a:pPr>
              <a:t>‹#›</a:t>
            </a:fld>
            <a:endParaRPr lang="zh-CN" altLang="en-US"/>
          </a:p>
        </p:txBody>
      </p:sp>
    </p:spTree>
    <p:extLst>
      <p:ext uri="{BB962C8B-B14F-4D97-AF65-F5344CB8AC3E}">
        <p14:creationId xmlns:p14="http://schemas.microsoft.com/office/powerpoint/2010/main" val="22642635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6878F083-056D-420F-8E28-B25F40CAA9FF}" type="slidenum">
              <a:rPr lang="zh-CN" altLang="en-US"/>
              <a:pPr>
                <a:defRPr/>
              </a:pPr>
              <a:t>‹#›</a:t>
            </a:fld>
            <a:endParaRPr lang="zh-CN" altLang="en-US"/>
          </a:p>
        </p:txBody>
      </p:sp>
    </p:spTree>
    <p:extLst>
      <p:ext uri="{BB962C8B-B14F-4D97-AF65-F5344CB8AC3E}">
        <p14:creationId xmlns:p14="http://schemas.microsoft.com/office/powerpoint/2010/main" val="690181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pPr>
              <a:defRPr/>
            </a:pPr>
            <a:fld id="{C8659AC3-038C-4676-AB0F-8053ED133784}" type="slidenum">
              <a:rPr lang="zh-CN" altLang="en-US"/>
              <a:pPr>
                <a:defRPr/>
              </a:pPr>
              <a:t>‹#›</a:t>
            </a:fld>
            <a:endParaRPr lang="zh-CN" altLang="en-US"/>
          </a:p>
        </p:txBody>
      </p:sp>
    </p:spTree>
    <p:extLst>
      <p:ext uri="{BB962C8B-B14F-4D97-AF65-F5344CB8AC3E}">
        <p14:creationId xmlns:p14="http://schemas.microsoft.com/office/powerpoint/2010/main" val="36846027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6BA8C0CB-F92C-43D1-9924-EE3F44E9C147}" type="slidenum">
              <a:rPr lang="en-US" altLang="zh-CN"/>
              <a:pPr>
                <a:defRPr/>
              </a:pPr>
              <a:t>‹#›</a:t>
            </a:fld>
            <a:endParaRPr lang="en-US" altLang="zh-CN"/>
          </a:p>
        </p:txBody>
      </p:sp>
    </p:spTree>
    <p:extLst>
      <p:ext uri="{BB962C8B-B14F-4D97-AF65-F5344CB8AC3E}">
        <p14:creationId xmlns:p14="http://schemas.microsoft.com/office/powerpoint/2010/main" val="171276710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pPr>
              <a:defRPr/>
            </a:pPr>
            <a:fld id="{D586E6A9-8E02-4C18-86A4-870AF780D6E7}" type="slidenum">
              <a:rPr lang="zh-CN" altLang="en-US"/>
              <a:pPr>
                <a:defRPr/>
              </a:pPr>
              <a:t>‹#›</a:t>
            </a:fld>
            <a:endParaRPr lang="zh-CN" altLang="en-US"/>
          </a:p>
        </p:txBody>
      </p:sp>
    </p:spTree>
    <p:extLst>
      <p:ext uri="{BB962C8B-B14F-4D97-AF65-F5344CB8AC3E}">
        <p14:creationId xmlns:p14="http://schemas.microsoft.com/office/powerpoint/2010/main" val="6754988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09600" y="40005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754563" y="1447800"/>
            <a:ext cx="3994150"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sldNum" sz="quarter" idx="10"/>
          </p:nvPr>
        </p:nvSpPr>
        <p:spPr>
          <a:ln/>
        </p:spPr>
        <p:txBody>
          <a:bodyPr/>
          <a:lstStyle>
            <a:lvl1pPr>
              <a:defRPr/>
            </a:lvl1pPr>
          </a:lstStyle>
          <a:p>
            <a:pPr>
              <a:defRPr/>
            </a:pPr>
            <a:fld id="{DE9E55E8-6F17-4C30-83D2-DF7603FCEA21}" type="slidenum">
              <a:rPr lang="zh-CN" altLang="en-US"/>
              <a:pPr>
                <a:defRPr/>
              </a:pPr>
              <a:t>‹#›</a:t>
            </a:fld>
            <a:endParaRPr lang="zh-CN" altLang="en-US"/>
          </a:p>
        </p:txBody>
      </p:sp>
    </p:spTree>
    <p:extLst>
      <p:ext uri="{BB962C8B-B14F-4D97-AF65-F5344CB8AC3E}">
        <p14:creationId xmlns:p14="http://schemas.microsoft.com/office/powerpoint/2010/main" val="26931624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sldNum" sz="quarter" idx="10"/>
          </p:nvPr>
        </p:nvSpPr>
        <p:spPr>
          <a:ln/>
        </p:spPr>
        <p:txBody>
          <a:bodyPr/>
          <a:lstStyle>
            <a:lvl1pPr>
              <a:defRPr/>
            </a:lvl1pPr>
          </a:lstStyle>
          <a:p>
            <a:pPr>
              <a:defRPr/>
            </a:pPr>
            <a:fld id="{D37A025C-CA91-4FED-91EA-51B424573ABD}" type="slidenum">
              <a:rPr lang="zh-CN" altLang="en-US"/>
              <a:pPr>
                <a:defRPr/>
              </a:pPr>
              <a:t>‹#›</a:t>
            </a:fld>
            <a:endParaRPr lang="zh-CN" altLang="en-US"/>
          </a:p>
        </p:txBody>
      </p:sp>
    </p:spTree>
    <p:extLst>
      <p:ext uri="{BB962C8B-B14F-4D97-AF65-F5344CB8AC3E}">
        <p14:creationId xmlns:p14="http://schemas.microsoft.com/office/powerpoint/2010/main" val="346014586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838200"/>
            <a:ext cx="8139113" cy="5562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pPr>
              <a:defRPr/>
            </a:pPr>
            <a:fld id="{B94D495C-C222-43E4-895F-FE842A9970CD}" type="slidenum">
              <a:rPr lang="zh-CN" altLang="en-US"/>
              <a:pPr>
                <a:defRPr/>
              </a:pPr>
              <a:t>‹#›</a:t>
            </a:fld>
            <a:endParaRPr lang="zh-CN" altLang="en-US"/>
          </a:p>
        </p:txBody>
      </p:sp>
    </p:spTree>
    <p:extLst>
      <p:ext uri="{BB962C8B-B14F-4D97-AF65-F5344CB8AC3E}">
        <p14:creationId xmlns:p14="http://schemas.microsoft.com/office/powerpoint/2010/main" val="192643730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447800"/>
            <a:ext cx="399256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609600" y="4000500"/>
            <a:ext cx="8139113"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8"/>
          <p:cNvSpPr>
            <a:spLocks noGrp="1" noChangeArrowheads="1"/>
          </p:cNvSpPr>
          <p:nvPr>
            <p:ph type="sldNum" sz="quarter" idx="10"/>
          </p:nvPr>
        </p:nvSpPr>
        <p:spPr>
          <a:ln/>
        </p:spPr>
        <p:txBody>
          <a:bodyPr/>
          <a:lstStyle>
            <a:lvl1pPr>
              <a:defRPr/>
            </a:lvl1pPr>
          </a:lstStyle>
          <a:p>
            <a:pPr>
              <a:defRPr/>
            </a:pPr>
            <a:fld id="{E3510B3E-89CD-40C2-97AA-2FDC7773CC31}" type="slidenum">
              <a:rPr lang="zh-CN" altLang="en-US"/>
              <a:pPr>
                <a:defRPr/>
              </a:pPr>
              <a:t>‹#›</a:t>
            </a:fld>
            <a:endParaRPr lang="zh-CN" altLang="en-US"/>
          </a:p>
        </p:txBody>
      </p:sp>
    </p:spTree>
    <p:extLst>
      <p:ext uri="{BB962C8B-B14F-4D97-AF65-F5344CB8AC3E}">
        <p14:creationId xmlns:p14="http://schemas.microsoft.com/office/powerpoint/2010/main" val="271661113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F924E-EC2F-46C5-BD4F-156C152F41E0}" type="slidenum">
              <a:rPr lang="zh-CN" altLang="en-US"/>
              <a:pPr>
                <a:defRPr/>
              </a:pPr>
              <a:t>‹#›</a:t>
            </a:fld>
            <a:endParaRPr lang="zh-CN" altLang="en-US"/>
          </a:p>
        </p:txBody>
      </p:sp>
    </p:spTree>
    <p:extLst>
      <p:ext uri="{BB962C8B-B14F-4D97-AF65-F5344CB8AC3E}">
        <p14:creationId xmlns:p14="http://schemas.microsoft.com/office/powerpoint/2010/main" val="368586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05E08F4B-0DE1-43D4-94E1-9C9E555AB994}" type="slidenum">
              <a:rPr lang="en-US" altLang="zh-CN"/>
              <a:pPr>
                <a:defRPr/>
              </a:pPr>
              <a:t>‹#›</a:t>
            </a:fld>
            <a:endParaRPr lang="en-US" altLang="zh-CN"/>
          </a:p>
        </p:txBody>
      </p:sp>
    </p:spTree>
    <p:extLst>
      <p:ext uri="{BB962C8B-B14F-4D97-AF65-F5344CB8AC3E}">
        <p14:creationId xmlns:p14="http://schemas.microsoft.com/office/powerpoint/2010/main" val="31629159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B7AF07DE-E9AD-4182-AA0A-2F7A6DB2705F}" type="slidenum">
              <a:rPr lang="en-US" altLang="zh-CN"/>
              <a:pPr>
                <a:defRPr/>
              </a:pPr>
              <a:t>‹#›</a:t>
            </a:fld>
            <a:endParaRPr lang="en-US" altLang="zh-CN"/>
          </a:p>
        </p:txBody>
      </p:sp>
    </p:spTree>
    <p:extLst>
      <p:ext uri="{BB962C8B-B14F-4D97-AF65-F5344CB8AC3E}">
        <p14:creationId xmlns:p14="http://schemas.microsoft.com/office/powerpoint/2010/main" val="5783016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09A2878-44D6-453B-9762-56FF81ECCA76}" type="slidenum">
              <a:rPr lang="en-US" altLang="zh-CN"/>
              <a:pPr>
                <a:defRPr/>
              </a:pPr>
              <a:t>‹#›</a:t>
            </a:fld>
            <a:endParaRPr lang="en-US" altLang="zh-CN"/>
          </a:p>
        </p:txBody>
      </p:sp>
    </p:spTree>
    <p:extLst>
      <p:ext uri="{BB962C8B-B14F-4D97-AF65-F5344CB8AC3E}">
        <p14:creationId xmlns:p14="http://schemas.microsoft.com/office/powerpoint/2010/main" val="26882405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9561E383-3E14-4D5F-90BE-B97F02969EBE}" type="slidenum">
              <a:rPr lang="en-US" altLang="zh-CN"/>
              <a:pPr>
                <a:defRPr/>
              </a:pPr>
              <a:t>‹#›</a:t>
            </a:fld>
            <a:endParaRPr lang="en-US" altLang="zh-CN"/>
          </a:p>
        </p:txBody>
      </p:sp>
    </p:spTree>
    <p:extLst>
      <p:ext uri="{BB962C8B-B14F-4D97-AF65-F5344CB8AC3E}">
        <p14:creationId xmlns:p14="http://schemas.microsoft.com/office/powerpoint/2010/main" val="10063468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DEE41841-0A62-4CD0-96A7-409F4D626D4F}" type="slidenum">
              <a:rPr lang="en-US" altLang="zh-CN"/>
              <a:pPr>
                <a:defRPr/>
              </a:pPr>
              <a:t>‹#›</a:t>
            </a:fld>
            <a:endParaRPr lang="en-US" altLang="zh-CN"/>
          </a:p>
        </p:txBody>
      </p:sp>
    </p:spTree>
    <p:extLst>
      <p:ext uri="{BB962C8B-B14F-4D97-AF65-F5344CB8AC3E}">
        <p14:creationId xmlns:p14="http://schemas.microsoft.com/office/powerpoint/2010/main" val="26410128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09600" y="1447800"/>
            <a:ext cx="81391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6069" name="Rectangle 5"/>
          <p:cNvSpPr>
            <a:spLocks noGrp="1" noChangeArrowheads="1"/>
          </p:cNvSpPr>
          <p:nvPr>
            <p:ph type="sldNum" sz="quarter" idx="4"/>
          </p:nvPr>
        </p:nvSpPr>
        <p:spPr bwMode="auto">
          <a:xfrm>
            <a:off x="8229600" y="6524625"/>
            <a:ext cx="30321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smtClean="0">
                <a:solidFill>
                  <a:srgbClr val="4D5E68"/>
                </a:solidFill>
                <a:latin typeface="Impact" pitchFamily="34" charset="0"/>
              </a:defRPr>
            </a:lvl1pPr>
          </a:lstStyle>
          <a:p>
            <a:pPr>
              <a:defRPr/>
            </a:pPr>
            <a:fld id="{3C9465EF-4ADD-4369-84FB-4E902BBCD3C5}" type="slidenum">
              <a:rPr lang="en-US" altLang="zh-CN"/>
              <a:pPr>
                <a:defRPr/>
              </a:pPr>
              <a:t>‹#›</a:t>
            </a:fld>
            <a:endParaRPr lang="en-US" altLang="zh-CN"/>
          </a:p>
        </p:txBody>
      </p:sp>
      <p:sp>
        <p:nvSpPr>
          <p:cNvPr id="1030" name="Rectangle 6"/>
          <p:cNvSpPr>
            <a:spLocks noChangeArrowheads="1"/>
          </p:cNvSpPr>
          <p:nvPr/>
        </p:nvSpPr>
        <p:spPr bwMode="auto">
          <a:xfrm>
            <a:off x="7872413" y="6513513"/>
            <a:ext cx="509587"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r>
              <a:rPr lang="en-US" altLang="zh-CN" sz="900">
                <a:solidFill>
                  <a:srgbClr val="4D5E68"/>
                </a:solidFill>
                <a:latin typeface="Impact" pitchFamily="34" charset="0"/>
              </a:rPr>
              <a:t>Page</a:t>
            </a:r>
          </a:p>
        </p:txBody>
      </p:sp>
      <p:sp>
        <p:nvSpPr>
          <p:cNvPr id="1031" name="Rectangle 7"/>
          <p:cNvSpPr>
            <a:spLocks noChangeArrowheads="1"/>
          </p:cNvSpPr>
          <p:nvPr/>
        </p:nvSpPr>
        <p:spPr bwMode="auto">
          <a:xfrm>
            <a:off x="468313" y="6524625"/>
            <a:ext cx="38100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900">
                <a:solidFill>
                  <a:schemeClr val="bg1"/>
                </a:solidFill>
                <a:latin typeface="Impact" pitchFamily="34" charset="0"/>
              </a:rPr>
              <a:t>散裂中子源进展汇报  </a:t>
            </a:r>
            <a:fld id="{91C0E1F7-E916-4A13-91E5-AD6554EA964F}" type="datetime4">
              <a:rPr lang="en-US" altLang="zh-CN" sz="900">
                <a:solidFill>
                  <a:schemeClr val="bg1"/>
                </a:solidFill>
                <a:latin typeface="Impact" pitchFamily="34" charset="0"/>
              </a:rPr>
              <a:pPr/>
              <a:t>June 25, 2016</a:t>
            </a:fld>
            <a:endParaRPr lang="zh-CN" altLang="en-US" sz="900">
              <a:solidFill>
                <a:schemeClr val="bg1"/>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72"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p:transition>
  <p:hf hdr="0" ftr="0" dt="0"/>
  <p:txStyles>
    <p:titleStyle>
      <a:lvl1pPr algn="l" rtl="0" fontAlgn="base">
        <a:spcBef>
          <a:spcPct val="0"/>
        </a:spcBef>
        <a:spcAft>
          <a:spcPct val="0"/>
        </a:spcAft>
        <a:defRPr sz="2200" b="1">
          <a:solidFill>
            <a:srgbClr val="4D5E68"/>
          </a:solidFill>
          <a:latin typeface="+mj-lt"/>
          <a:ea typeface="+mj-ea"/>
          <a:cs typeface="+mj-cs"/>
        </a:defRPr>
      </a:lvl1pPr>
      <a:lvl2pPr algn="l" rtl="0" fontAlgn="base">
        <a:spcBef>
          <a:spcPct val="0"/>
        </a:spcBef>
        <a:spcAft>
          <a:spcPct val="0"/>
        </a:spcAft>
        <a:defRPr sz="2200" b="1">
          <a:solidFill>
            <a:srgbClr val="4D5E68"/>
          </a:solidFill>
          <a:latin typeface="Arial" charset="0"/>
          <a:ea typeface="宋体" charset="-122"/>
        </a:defRPr>
      </a:lvl2pPr>
      <a:lvl3pPr algn="l" rtl="0" fontAlgn="base">
        <a:spcBef>
          <a:spcPct val="0"/>
        </a:spcBef>
        <a:spcAft>
          <a:spcPct val="0"/>
        </a:spcAft>
        <a:defRPr sz="2200" b="1">
          <a:solidFill>
            <a:srgbClr val="4D5E68"/>
          </a:solidFill>
          <a:latin typeface="Arial" charset="0"/>
          <a:ea typeface="宋体" charset="-122"/>
        </a:defRPr>
      </a:lvl3pPr>
      <a:lvl4pPr algn="l" rtl="0" fontAlgn="base">
        <a:spcBef>
          <a:spcPct val="0"/>
        </a:spcBef>
        <a:spcAft>
          <a:spcPct val="0"/>
        </a:spcAft>
        <a:defRPr sz="2200" b="1">
          <a:solidFill>
            <a:srgbClr val="4D5E68"/>
          </a:solidFill>
          <a:latin typeface="Arial" charset="0"/>
          <a:ea typeface="宋体" charset="-122"/>
        </a:defRPr>
      </a:lvl4pPr>
      <a:lvl5pPr algn="l" rtl="0" fontAlgn="base">
        <a:spcBef>
          <a:spcPct val="0"/>
        </a:spcBef>
        <a:spcAft>
          <a:spcPct val="0"/>
        </a:spcAft>
        <a:defRPr sz="2200" b="1">
          <a:solidFill>
            <a:srgbClr val="4D5E68"/>
          </a:solidFill>
          <a:latin typeface="Arial" charset="0"/>
          <a:ea typeface="宋体" charset="-122"/>
        </a:defRPr>
      </a:lvl5pPr>
      <a:lvl6pPr marL="457200" algn="l" rtl="0" eaLnBrk="1" fontAlgn="base" hangingPunct="1">
        <a:spcBef>
          <a:spcPct val="0"/>
        </a:spcBef>
        <a:spcAft>
          <a:spcPct val="0"/>
        </a:spcAft>
        <a:defRPr sz="2200" b="1">
          <a:solidFill>
            <a:srgbClr val="4D5E68"/>
          </a:solidFill>
          <a:latin typeface="Arial" charset="0"/>
          <a:ea typeface="宋体" charset="-122"/>
        </a:defRPr>
      </a:lvl6pPr>
      <a:lvl7pPr marL="914400" algn="l" rtl="0" eaLnBrk="1" fontAlgn="base" hangingPunct="1">
        <a:spcBef>
          <a:spcPct val="0"/>
        </a:spcBef>
        <a:spcAft>
          <a:spcPct val="0"/>
        </a:spcAft>
        <a:defRPr sz="2200" b="1">
          <a:solidFill>
            <a:srgbClr val="4D5E68"/>
          </a:solidFill>
          <a:latin typeface="Arial" charset="0"/>
          <a:ea typeface="宋体" charset="-122"/>
        </a:defRPr>
      </a:lvl7pPr>
      <a:lvl8pPr marL="1371600" algn="l" rtl="0" eaLnBrk="1" fontAlgn="base" hangingPunct="1">
        <a:spcBef>
          <a:spcPct val="0"/>
        </a:spcBef>
        <a:spcAft>
          <a:spcPct val="0"/>
        </a:spcAft>
        <a:defRPr sz="2200" b="1">
          <a:solidFill>
            <a:srgbClr val="4D5E68"/>
          </a:solidFill>
          <a:latin typeface="Arial" charset="0"/>
          <a:ea typeface="宋体" charset="-122"/>
        </a:defRPr>
      </a:lvl8pPr>
      <a:lvl9pPr marL="1828800" algn="l" rtl="0" eaLnBrk="1" fontAlgn="base" hangingPunct="1">
        <a:spcBef>
          <a:spcPct val="0"/>
        </a:spcBef>
        <a:spcAft>
          <a:spcPct val="0"/>
        </a:spcAft>
        <a:defRPr sz="2200" b="1">
          <a:solidFill>
            <a:srgbClr val="4D5E68"/>
          </a:solidFill>
          <a:latin typeface="Arial" charset="0"/>
          <a:ea typeface="宋体" charset="-122"/>
        </a:defRPr>
      </a:lvl9pPr>
    </p:titleStyle>
    <p:body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CSSppt母板正文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09600" y="838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4"/>
          <p:cNvSpPr>
            <a:spLocks noGrp="1" noChangeArrowheads="1"/>
          </p:cNvSpPr>
          <p:nvPr>
            <p:ph type="body" idx="1"/>
          </p:nvPr>
        </p:nvSpPr>
        <p:spPr bwMode="auto">
          <a:xfrm>
            <a:off x="609600" y="1447800"/>
            <a:ext cx="81391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0664" name="Rectangle 8"/>
          <p:cNvSpPr>
            <a:spLocks noGrp="1" noChangeArrowheads="1"/>
          </p:cNvSpPr>
          <p:nvPr>
            <p:ph type="sldNum" sz="quarter" idx="4"/>
          </p:nvPr>
        </p:nvSpPr>
        <p:spPr bwMode="auto">
          <a:xfrm>
            <a:off x="7524750" y="6669088"/>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smtClean="0">
                <a:solidFill>
                  <a:schemeClr val="bg1"/>
                </a:solidFill>
                <a:latin typeface="Impact" pitchFamily="34" charset="0"/>
              </a:defRPr>
            </a:lvl1pPr>
          </a:lstStyle>
          <a:p>
            <a:pPr>
              <a:defRPr/>
            </a:pPr>
            <a:fld id="{2F5A97BD-F570-400D-A48F-61D1B607456E}" type="slidenum">
              <a:rPr lang="zh-CN" altLang="en-US"/>
              <a:pPr>
                <a:defRPr/>
              </a:pPr>
              <a:t>‹#›</a:t>
            </a:fld>
            <a:endParaRPr lang="zh-CN" altLang="en-US"/>
          </a:p>
        </p:txBody>
      </p:sp>
      <p:sp>
        <p:nvSpPr>
          <p:cNvPr id="2054" name="Rectangle 11"/>
          <p:cNvSpPr>
            <a:spLocks noChangeArrowheads="1"/>
          </p:cNvSpPr>
          <p:nvPr/>
        </p:nvSpPr>
        <p:spPr bwMode="auto">
          <a:xfrm>
            <a:off x="7092950" y="6684963"/>
            <a:ext cx="8763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endParaRPr lang="zh-CN" altLang="zh-CN" sz="900">
              <a:solidFill>
                <a:schemeClr val="bg1"/>
              </a:solidFill>
              <a:latin typeface="Impact" pitchFamily="34" charset="0"/>
            </a:endParaRPr>
          </a:p>
        </p:txBody>
      </p:sp>
      <p:sp>
        <p:nvSpPr>
          <p:cNvPr id="2055" name="Rectangle 12"/>
          <p:cNvSpPr>
            <a:spLocks noChangeArrowheads="1"/>
          </p:cNvSpPr>
          <p:nvPr/>
        </p:nvSpPr>
        <p:spPr bwMode="auto">
          <a:xfrm>
            <a:off x="323850" y="6524625"/>
            <a:ext cx="46085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600" b="1">
                <a:solidFill>
                  <a:srgbClr val="C3BF0D"/>
                </a:solidFill>
                <a:latin typeface="楷体_GB2312"/>
                <a:ea typeface="楷体_GB2312"/>
                <a:cs typeface="楷体_GB2312"/>
              </a:rPr>
              <a:t>刘忱考核报告，</a:t>
            </a:r>
            <a:r>
              <a:rPr lang="en-US" altLang="zh-CN" sz="1600" b="1">
                <a:solidFill>
                  <a:srgbClr val="C3BF0D"/>
                </a:solidFill>
                <a:latin typeface="楷体_GB2312"/>
                <a:ea typeface="楷体_GB2312"/>
                <a:cs typeface="楷体_GB2312"/>
              </a:rPr>
              <a:t>CSNS</a:t>
            </a:r>
            <a:r>
              <a:rPr lang="zh-CN" altLang="en-US" sz="1600" b="1">
                <a:solidFill>
                  <a:srgbClr val="C3BF0D"/>
                </a:solidFill>
                <a:latin typeface="楷体_GB2312"/>
                <a:ea typeface="楷体_GB2312"/>
                <a:cs typeface="楷体_GB2312"/>
              </a:rPr>
              <a:t>工程办</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ransition>
    <p:fade/>
  </p:transition>
  <p:hf hdr="0" ftr="0" dt="0"/>
  <p:txStyles>
    <p:titleStyle>
      <a:lvl1pPr algn="l" rtl="0" fontAlgn="base">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200" b="1">
          <a:solidFill>
            <a:schemeClr val="bg1"/>
          </a:solidFill>
          <a:latin typeface="Arial" charset="0"/>
          <a:ea typeface="黑体" pitchFamily="2" charset="-122"/>
        </a:defRPr>
      </a:lvl2pPr>
      <a:lvl3pPr algn="l" rtl="0" fontAlgn="base">
        <a:spcBef>
          <a:spcPct val="0"/>
        </a:spcBef>
        <a:spcAft>
          <a:spcPct val="0"/>
        </a:spcAft>
        <a:defRPr sz="2200" b="1">
          <a:solidFill>
            <a:schemeClr val="bg1"/>
          </a:solidFill>
          <a:latin typeface="Arial" charset="0"/>
          <a:ea typeface="黑体" pitchFamily="2" charset="-122"/>
        </a:defRPr>
      </a:lvl3pPr>
      <a:lvl4pPr algn="l" rtl="0" fontAlgn="base">
        <a:spcBef>
          <a:spcPct val="0"/>
        </a:spcBef>
        <a:spcAft>
          <a:spcPct val="0"/>
        </a:spcAft>
        <a:defRPr sz="2200" b="1">
          <a:solidFill>
            <a:schemeClr val="bg1"/>
          </a:solidFill>
          <a:latin typeface="Arial" charset="0"/>
          <a:ea typeface="黑体" pitchFamily="2" charset="-122"/>
        </a:defRPr>
      </a:lvl4pPr>
      <a:lvl5pPr algn="l" rtl="0" fontAlgn="base">
        <a:spcBef>
          <a:spcPct val="0"/>
        </a:spcBef>
        <a:spcAft>
          <a:spcPct val="0"/>
        </a:spcAft>
        <a:defRPr sz="2200" b="1">
          <a:solidFill>
            <a:schemeClr val="bg1"/>
          </a:solidFill>
          <a:latin typeface="Arial" charset="0"/>
          <a:ea typeface="黑体" pitchFamily="2" charset="-122"/>
        </a:defRPr>
      </a:lvl5pPr>
      <a:lvl6pPr marL="457200" algn="l" rtl="0" eaLnBrk="1" fontAlgn="base" hangingPunct="1">
        <a:spcBef>
          <a:spcPct val="0"/>
        </a:spcBef>
        <a:spcAft>
          <a:spcPct val="0"/>
        </a:spcAft>
        <a:defRPr sz="2200" b="1">
          <a:solidFill>
            <a:schemeClr val="bg1"/>
          </a:solidFill>
          <a:latin typeface="Arial" charset="0"/>
          <a:ea typeface="黑体" pitchFamily="2" charset="-122"/>
        </a:defRPr>
      </a:lvl6pPr>
      <a:lvl7pPr marL="914400" algn="l" rtl="0" eaLnBrk="1" fontAlgn="base" hangingPunct="1">
        <a:spcBef>
          <a:spcPct val="0"/>
        </a:spcBef>
        <a:spcAft>
          <a:spcPct val="0"/>
        </a:spcAft>
        <a:defRPr sz="2200" b="1">
          <a:solidFill>
            <a:schemeClr val="bg1"/>
          </a:solidFill>
          <a:latin typeface="Arial" charset="0"/>
          <a:ea typeface="黑体" pitchFamily="2" charset="-122"/>
        </a:defRPr>
      </a:lvl7pPr>
      <a:lvl8pPr marL="1371600" algn="l" rtl="0" eaLnBrk="1" fontAlgn="base" hangingPunct="1">
        <a:spcBef>
          <a:spcPct val="0"/>
        </a:spcBef>
        <a:spcAft>
          <a:spcPct val="0"/>
        </a:spcAft>
        <a:defRPr sz="2200" b="1">
          <a:solidFill>
            <a:schemeClr val="bg1"/>
          </a:solidFill>
          <a:latin typeface="Arial" charset="0"/>
          <a:ea typeface="黑体" pitchFamily="2" charset="-122"/>
        </a:defRPr>
      </a:lvl8pPr>
      <a:lvl9pPr marL="1828800" algn="l" rtl="0" eaLnBrk="1" fontAlgn="base" hangingPunct="1">
        <a:spcBef>
          <a:spcPct val="0"/>
        </a:spcBef>
        <a:spcAft>
          <a:spcPct val="0"/>
        </a:spcAft>
        <a:defRPr sz="2200" b="1">
          <a:solidFill>
            <a:schemeClr val="bg1"/>
          </a:solidFill>
          <a:latin typeface="Arial" charset="0"/>
          <a:ea typeface="黑体" pitchFamily="2" charset="-122"/>
        </a:defRPr>
      </a:lvl9pPr>
    </p:titleStyle>
    <p:body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5" descr="CSSppt母板正文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609600" y="838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609600" y="1447800"/>
            <a:ext cx="81391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0664" name="Rectangle 8"/>
          <p:cNvSpPr>
            <a:spLocks noGrp="1" noChangeArrowheads="1"/>
          </p:cNvSpPr>
          <p:nvPr>
            <p:ph type="sldNum" sz="quarter" idx="4"/>
          </p:nvPr>
        </p:nvSpPr>
        <p:spPr bwMode="auto">
          <a:xfrm>
            <a:off x="7524750" y="6669088"/>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900" smtClean="0">
                <a:solidFill>
                  <a:schemeClr val="bg1"/>
                </a:solidFill>
                <a:latin typeface="Impact" pitchFamily="34" charset="0"/>
              </a:defRPr>
            </a:lvl1pPr>
          </a:lstStyle>
          <a:p>
            <a:pPr>
              <a:defRPr/>
            </a:pPr>
            <a:fld id="{6F514570-22A0-4088-864C-A4541C898A02}" type="slidenum">
              <a:rPr lang="zh-CN" altLang="en-US"/>
              <a:pPr>
                <a:defRPr/>
              </a:pPr>
              <a:t>‹#›</a:t>
            </a:fld>
            <a:endParaRPr lang="zh-CN" altLang="en-US"/>
          </a:p>
        </p:txBody>
      </p:sp>
      <p:sp>
        <p:nvSpPr>
          <p:cNvPr id="3078" name="Rectangle 11"/>
          <p:cNvSpPr>
            <a:spLocks noChangeArrowheads="1"/>
          </p:cNvSpPr>
          <p:nvPr/>
        </p:nvSpPr>
        <p:spPr bwMode="auto">
          <a:xfrm>
            <a:off x="7092950" y="6684963"/>
            <a:ext cx="87630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endParaRPr lang="zh-CN" altLang="zh-CN" sz="900">
              <a:solidFill>
                <a:schemeClr val="bg1"/>
              </a:solidFill>
              <a:latin typeface="Impact" pitchFamily="34" charset="0"/>
            </a:endParaRPr>
          </a:p>
        </p:txBody>
      </p:sp>
      <p:sp>
        <p:nvSpPr>
          <p:cNvPr id="3079" name="Rectangle 12"/>
          <p:cNvSpPr>
            <a:spLocks noChangeArrowheads="1"/>
          </p:cNvSpPr>
          <p:nvPr/>
        </p:nvSpPr>
        <p:spPr bwMode="auto">
          <a:xfrm>
            <a:off x="323850" y="6524625"/>
            <a:ext cx="46085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600" b="1">
                <a:solidFill>
                  <a:srgbClr val="C3BF0D"/>
                </a:solidFill>
                <a:latin typeface="楷体_GB2312"/>
                <a:ea typeface="楷体_GB2312"/>
                <a:cs typeface="楷体_GB2312"/>
              </a:rPr>
              <a:t>刘忱考核报告，</a:t>
            </a:r>
            <a:r>
              <a:rPr lang="en-US" altLang="zh-CN" sz="1600" b="1">
                <a:solidFill>
                  <a:srgbClr val="C3BF0D"/>
                </a:solidFill>
                <a:latin typeface="楷体_GB2312"/>
                <a:ea typeface="楷体_GB2312"/>
                <a:cs typeface="楷体_GB2312"/>
              </a:rPr>
              <a:t>CSNS</a:t>
            </a:r>
            <a:r>
              <a:rPr lang="zh-CN" altLang="en-US" sz="1600" b="1">
                <a:solidFill>
                  <a:srgbClr val="C3BF0D"/>
                </a:solidFill>
                <a:latin typeface="楷体_GB2312"/>
                <a:ea typeface="楷体_GB2312"/>
                <a:cs typeface="楷体_GB2312"/>
              </a:rPr>
              <a:t>工程办</a:t>
            </a:r>
          </a:p>
        </p:txBody>
      </p:sp>
    </p:spTree>
  </p:cSld>
  <p:clrMap bg1="lt1" tx1="dk1" bg2="lt2" tx2="dk2" accent1="accent1" accent2="accent2" accent3="accent3" accent4="accent4" accent5="accent5" accent6="accent6" hlink="hlink" folHlink="folHlink"/>
  <p:sldLayoutIdLst>
    <p:sldLayoutId id="2147483791"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92" r:id="rId17"/>
  </p:sldLayoutIdLst>
  <p:transition>
    <p:fade/>
  </p:transition>
  <p:hf hdr="0" ftr="0" dt="0"/>
  <p:txStyles>
    <p:titleStyle>
      <a:lvl1pPr algn="l" rtl="0" fontAlgn="base">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200" b="1">
          <a:solidFill>
            <a:schemeClr val="bg1"/>
          </a:solidFill>
          <a:latin typeface="Arial" charset="0"/>
          <a:ea typeface="黑体" pitchFamily="2" charset="-122"/>
        </a:defRPr>
      </a:lvl2pPr>
      <a:lvl3pPr algn="l" rtl="0" fontAlgn="base">
        <a:spcBef>
          <a:spcPct val="0"/>
        </a:spcBef>
        <a:spcAft>
          <a:spcPct val="0"/>
        </a:spcAft>
        <a:defRPr sz="2200" b="1">
          <a:solidFill>
            <a:schemeClr val="bg1"/>
          </a:solidFill>
          <a:latin typeface="Arial" charset="0"/>
          <a:ea typeface="黑体" pitchFamily="2" charset="-122"/>
        </a:defRPr>
      </a:lvl3pPr>
      <a:lvl4pPr algn="l" rtl="0" fontAlgn="base">
        <a:spcBef>
          <a:spcPct val="0"/>
        </a:spcBef>
        <a:spcAft>
          <a:spcPct val="0"/>
        </a:spcAft>
        <a:defRPr sz="2200" b="1">
          <a:solidFill>
            <a:schemeClr val="bg1"/>
          </a:solidFill>
          <a:latin typeface="Arial" charset="0"/>
          <a:ea typeface="黑体" pitchFamily="2" charset="-122"/>
        </a:defRPr>
      </a:lvl4pPr>
      <a:lvl5pPr algn="l" rtl="0" fontAlgn="base">
        <a:spcBef>
          <a:spcPct val="0"/>
        </a:spcBef>
        <a:spcAft>
          <a:spcPct val="0"/>
        </a:spcAft>
        <a:defRPr sz="2200" b="1">
          <a:solidFill>
            <a:schemeClr val="bg1"/>
          </a:solidFill>
          <a:latin typeface="Arial" charset="0"/>
          <a:ea typeface="黑体" pitchFamily="2" charset="-122"/>
        </a:defRPr>
      </a:lvl5pPr>
      <a:lvl6pPr marL="457200" algn="l" rtl="0" eaLnBrk="1" fontAlgn="base" hangingPunct="1">
        <a:spcBef>
          <a:spcPct val="0"/>
        </a:spcBef>
        <a:spcAft>
          <a:spcPct val="0"/>
        </a:spcAft>
        <a:defRPr sz="2200" b="1">
          <a:solidFill>
            <a:schemeClr val="bg1"/>
          </a:solidFill>
          <a:latin typeface="Arial" charset="0"/>
          <a:ea typeface="黑体" pitchFamily="2" charset="-122"/>
        </a:defRPr>
      </a:lvl6pPr>
      <a:lvl7pPr marL="914400" algn="l" rtl="0" eaLnBrk="1" fontAlgn="base" hangingPunct="1">
        <a:spcBef>
          <a:spcPct val="0"/>
        </a:spcBef>
        <a:spcAft>
          <a:spcPct val="0"/>
        </a:spcAft>
        <a:defRPr sz="2200" b="1">
          <a:solidFill>
            <a:schemeClr val="bg1"/>
          </a:solidFill>
          <a:latin typeface="Arial" charset="0"/>
          <a:ea typeface="黑体" pitchFamily="2" charset="-122"/>
        </a:defRPr>
      </a:lvl7pPr>
      <a:lvl8pPr marL="1371600" algn="l" rtl="0" eaLnBrk="1" fontAlgn="base" hangingPunct="1">
        <a:spcBef>
          <a:spcPct val="0"/>
        </a:spcBef>
        <a:spcAft>
          <a:spcPct val="0"/>
        </a:spcAft>
        <a:defRPr sz="2200" b="1">
          <a:solidFill>
            <a:schemeClr val="bg1"/>
          </a:solidFill>
          <a:latin typeface="Arial" charset="0"/>
          <a:ea typeface="黑体" pitchFamily="2" charset="-122"/>
        </a:defRPr>
      </a:lvl8pPr>
      <a:lvl9pPr marL="1828800" algn="l" rtl="0" eaLnBrk="1" fontAlgn="base" hangingPunct="1">
        <a:spcBef>
          <a:spcPct val="0"/>
        </a:spcBef>
        <a:spcAft>
          <a:spcPct val="0"/>
        </a:spcAft>
        <a:defRPr sz="2200" b="1">
          <a:solidFill>
            <a:schemeClr val="bg1"/>
          </a:solidFill>
          <a:latin typeface="Arial" charset="0"/>
          <a:ea typeface="黑体" pitchFamily="2" charset="-122"/>
        </a:defRPr>
      </a:lvl9pPr>
    </p:titleStyle>
    <p:bodyStyle>
      <a:lvl1pPr marL="342900" indent="-342900" algn="l" rtl="0" fontAlgn="base">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fontAlgn="base">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fontAlgn="base">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fontAlgn="base">
        <a:spcBef>
          <a:spcPct val="20000"/>
        </a:spcBef>
        <a:spcAft>
          <a:spcPct val="0"/>
        </a:spcAft>
        <a:buChar char="–"/>
        <a:defRPr b="1">
          <a:solidFill>
            <a:srgbClr val="4D5E68"/>
          </a:solidFill>
          <a:latin typeface="+mn-lt"/>
          <a:ea typeface="+mn-ea"/>
        </a:defRPr>
      </a:lvl4pPr>
      <a:lvl5pPr marL="2057400" indent="-228600" algn="l" rtl="0" fontAlgn="base">
        <a:spcBef>
          <a:spcPct val="20000"/>
        </a:spcBef>
        <a:spcAft>
          <a:spcPct val="0"/>
        </a:spcAft>
        <a:buChar char="»"/>
        <a:defRPr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043608" y="1341884"/>
            <a:ext cx="7416824" cy="1943100"/>
          </a:xfrm>
        </p:spPr>
        <p:txBody>
          <a:bodyPr/>
          <a:lstStyle/>
          <a:p>
            <a:r>
              <a:rPr lang="zh-CN" altLang="en-US" sz="4000" dirty="0">
                <a:solidFill>
                  <a:srgbClr val="FF0000"/>
                </a:solidFill>
                <a:latin typeface="Comic Sans MS" pitchFamily="66" charset="0"/>
              </a:rPr>
              <a:t>中期发展</a:t>
            </a:r>
            <a:r>
              <a:rPr lang="zh-CN" altLang="en-US" sz="4000" dirty="0" smtClean="0">
                <a:solidFill>
                  <a:srgbClr val="FF0000"/>
                </a:solidFill>
                <a:latin typeface="Comic Sans MS" pitchFamily="66" charset="0"/>
              </a:rPr>
              <a:t>规划和科技部重点专项“白光中子源实验技术研究”</a:t>
            </a:r>
          </a:p>
        </p:txBody>
      </p:sp>
      <p:sp>
        <p:nvSpPr>
          <p:cNvPr id="25603" name="Rectangle 3"/>
          <p:cNvSpPr>
            <a:spLocks noGrp="1" noChangeArrowheads="1"/>
          </p:cNvSpPr>
          <p:nvPr>
            <p:ph type="subTitle" idx="1"/>
          </p:nvPr>
        </p:nvSpPr>
        <p:spPr>
          <a:xfrm>
            <a:off x="1116013" y="3717032"/>
            <a:ext cx="7272337" cy="862906"/>
          </a:xfrm>
        </p:spPr>
        <p:txBody>
          <a:bodyPr/>
          <a:lstStyle/>
          <a:p>
            <a:pPr marL="2424113" indent="-2424113"/>
            <a:r>
              <a:rPr lang="zh-CN" altLang="en-US" sz="2800" dirty="0">
                <a:latin typeface="宋体" pitchFamily="2" charset="-122"/>
              </a:rPr>
              <a:t>唐靖</a:t>
            </a:r>
            <a:r>
              <a:rPr lang="zh-CN" altLang="en-US" sz="2800" dirty="0" smtClean="0">
                <a:latin typeface="宋体" pitchFamily="2" charset="-122"/>
              </a:rPr>
              <a:t>宇</a:t>
            </a:r>
            <a:r>
              <a:rPr lang="en-US" altLang="zh-CN" sz="2800" dirty="0" smtClean="0">
                <a:latin typeface="宋体" pitchFamily="2" charset="-122"/>
              </a:rPr>
              <a:t> </a:t>
            </a:r>
          </a:p>
        </p:txBody>
      </p:sp>
      <p:sp>
        <p:nvSpPr>
          <p:cNvPr id="25604" name="Text Box 4"/>
          <p:cNvSpPr txBox="1">
            <a:spLocks noChangeArrowheads="1"/>
          </p:cNvSpPr>
          <p:nvPr/>
        </p:nvSpPr>
        <p:spPr bwMode="auto">
          <a:xfrm>
            <a:off x="1620142" y="4797425"/>
            <a:ext cx="72723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ct val="30000"/>
              </a:spcBef>
              <a:spcAft>
                <a:spcPct val="20000"/>
              </a:spcAft>
              <a:buClr>
                <a:schemeClr val="tx1"/>
              </a:buClr>
              <a:buChar char="•"/>
              <a:defRPr sz="2100" b="1">
                <a:solidFill>
                  <a:srgbClr val="1679BA"/>
                </a:solidFill>
                <a:latin typeface="Arial" pitchFamily="34" charset="0"/>
                <a:ea typeface="宋体" pitchFamily="2" charset="-122"/>
              </a:defRPr>
            </a:lvl1pPr>
            <a:lvl2pPr marL="742950" indent="-285750">
              <a:lnSpc>
                <a:spcPct val="120000"/>
              </a:lnSpc>
              <a:spcBef>
                <a:spcPct val="20000"/>
              </a:spcBef>
              <a:spcAft>
                <a:spcPct val="20000"/>
              </a:spcAft>
              <a:buClr>
                <a:schemeClr val="tx1"/>
              </a:buClr>
              <a:buChar char="–"/>
              <a:defRPr sz="1900" b="1">
                <a:solidFill>
                  <a:srgbClr val="4D5E68"/>
                </a:solidFill>
                <a:latin typeface="Arial" pitchFamily="34" charset="0"/>
                <a:ea typeface="宋体" pitchFamily="2" charset="-122"/>
              </a:defRPr>
            </a:lvl2pPr>
            <a:lvl3pPr marL="1143000" indent="-228600">
              <a:spcBef>
                <a:spcPct val="20000"/>
              </a:spcBef>
              <a:buClr>
                <a:schemeClr val="tx1"/>
              </a:buClr>
              <a:buFont typeface="Wingdings" pitchFamily="2" charset="2"/>
              <a:buChar char="§"/>
              <a:defRPr b="1">
                <a:solidFill>
                  <a:srgbClr val="4D5E68"/>
                </a:solidFill>
                <a:latin typeface="Arial" pitchFamily="34" charset="0"/>
                <a:ea typeface="宋体" pitchFamily="2" charset="-122"/>
              </a:defRPr>
            </a:lvl3pPr>
            <a:lvl4pPr marL="1600200" indent="-228600">
              <a:spcBef>
                <a:spcPct val="20000"/>
              </a:spcBef>
              <a:buChar char="–"/>
              <a:defRPr b="1">
                <a:solidFill>
                  <a:srgbClr val="4D5E68"/>
                </a:solidFill>
                <a:latin typeface="Arial" pitchFamily="34" charset="0"/>
                <a:ea typeface="宋体" pitchFamily="2" charset="-122"/>
              </a:defRPr>
            </a:lvl4pPr>
            <a:lvl5pPr marL="2057400" indent="-228600">
              <a:spcBef>
                <a:spcPct val="20000"/>
              </a:spcBef>
              <a:buChar char="»"/>
              <a:defRPr b="1">
                <a:solidFill>
                  <a:srgbClr val="4D5E68"/>
                </a:solidFill>
                <a:latin typeface="Arial" pitchFamily="34" charset="0"/>
                <a:ea typeface="宋体" pitchFamily="2" charset="-122"/>
              </a:defRPr>
            </a:lvl5pPr>
            <a:lvl6pPr marL="2514600" indent="-228600" fontAlgn="base">
              <a:spcBef>
                <a:spcPct val="20000"/>
              </a:spcBef>
              <a:spcAft>
                <a:spcPct val="0"/>
              </a:spcAft>
              <a:buChar char="»"/>
              <a:defRPr b="1">
                <a:solidFill>
                  <a:srgbClr val="4D5E68"/>
                </a:solidFill>
                <a:latin typeface="Arial" pitchFamily="34" charset="0"/>
                <a:ea typeface="宋体" pitchFamily="2" charset="-122"/>
              </a:defRPr>
            </a:lvl6pPr>
            <a:lvl7pPr marL="2971800" indent="-228600" fontAlgn="base">
              <a:spcBef>
                <a:spcPct val="20000"/>
              </a:spcBef>
              <a:spcAft>
                <a:spcPct val="0"/>
              </a:spcAft>
              <a:buChar char="»"/>
              <a:defRPr b="1">
                <a:solidFill>
                  <a:srgbClr val="4D5E68"/>
                </a:solidFill>
                <a:latin typeface="Arial" pitchFamily="34" charset="0"/>
                <a:ea typeface="宋体" pitchFamily="2" charset="-122"/>
              </a:defRPr>
            </a:lvl7pPr>
            <a:lvl8pPr marL="3429000" indent="-228600" fontAlgn="base">
              <a:spcBef>
                <a:spcPct val="20000"/>
              </a:spcBef>
              <a:spcAft>
                <a:spcPct val="0"/>
              </a:spcAft>
              <a:buChar char="»"/>
              <a:defRPr b="1">
                <a:solidFill>
                  <a:srgbClr val="4D5E68"/>
                </a:solidFill>
                <a:latin typeface="Arial" pitchFamily="34" charset="0"/>
                <a:ea typeface="宋体" pitchFamily="2" charset="-122"/>
              </a:defRPr>
            </a:lvl8pPr>
            <a:lvl9pPr marL="3886200" indent="-228600" fontAlgn="base">
              <a:spcBef>
                <a:spcPct val="20000"/>
              </a:spcBef>
              <a:spcAft>
                <a:spcPct val="0"/>
              </a:spcAft>
              <a:buChar char="»"/>
              <a:defRPr b="1">
                <a:solidFill>
                  <a:srgbClr val="4D5E68"/>
                </a:solidFill>
                <a:latin typeface="Arial" pitchFamily="34" charset="0"/>
                <a:ea typeface="宋体" pitchFamily="2" charset="-122"/>
              </a:defRPr>
            </a:lvl9pPr>
          </a:lstStyle>
          <a:p>
            <a:pPr algn="ctr">
              <a:lnSpc>
                <a:spcPct val="100000"/>
              </a:lnSpc>
              <a:spcBef>
                <a:spcPct val="50000"/>
              </a:spcBef>
              <a:spcAft>
                <a:spcPct val="0"/>
              </a:spcAft>
              <a:buClrTx/>
              <a:buFontTx/>
              <a:buNone/>
            </a:pPr>
            <a:r>
              <a:rPr lang="en-US" altLang="zh-CN" sz="2400" dirty="0" smtClean="0">
                <a:solidFill>
                  <a:schemeClr val="tx1"/>
                </a:solidFill>
                <a:latin typeface="Times New Roman" pitchFamily="18" charset="0"/>
              </a:rPr>
              <a:t>CSNS</a:t>
            </a:r>
            <a:r>
              <a:rPr lang="zh-CN" altLang="en-US" sz="2400" dirty="0" smtClean="0">
                <a:solidFill>
                  <a:schemeClr val="tx1"/>
                </a:solidFill>
                <a:latin typeface="Times New Roman" pitchFamily="18" charset="0"/>
              </a:rPr>
              <a:t>反角白光中子源中期检查报告会</a:t>
            </a:r>
            <a:endParaRPr lang="en-US" altLang="zh-CN" sz="2400" dirty="0" smtClean="0">
              <a:solidFill>
                <a:schemeClr val="tx1"/>
              </a:solidFill>
              <a:latin typeface="Times New Roman" pitchFamily="18" charset="0"/>
            </a:endParaRPr>
          </a:p>
          <a:p>
            <a:pPr algn="ctr">
              <a:lnSpc>
                <a:spcPct val="100000"/>
              </a:lnSpc>
              <a:spcBef>
                <a:spcPct val="50000"/>
              </a:spcBef>
              <a:spcAft>
                <a:spcPct val="0"/>
              </a:spcAft>
              <a:buClrTx/>
              <a:buFontTx/>
              <a:buNone/>
            </a:pPr>
            <a:r>
              <a:rPr lang="zh-CN" altLang="en-US" sz="2400" dirty="0" smtClean="0">
                <a:solidFill>
                  <a:schemeClr val="tx1"/>
                </a:solidFill>
                <a:latin typeface="Times New Roman" pitchFamily="18" charset="0"/>
              </a:rPr>
              <a:t>高能所东莞分部，</a:t>
            </a:r>
            <a:r>
              <a:rPr lang="en-US" altLang="zh-CN" sz="2400" dirty="0" smtClean="0">
                <a:solidFill>
                  <a:schemeClr val="tx1"/>
                </a:solidFill>
                <a:latin typeface="Times New Roman" pitchFamily="18" charset="0"/>
              </a:rPr>
              <a:t>2016</a:t>
            </a:r>
            <a:r>
              <a:rPr lang="zh-CN" altLang="en-US" sz="2400" dirty="0" smtClean="0">
                <a:solidFill>
                  <a:schemeClr val="tx1"/>
                </a:solidFill>
                <a:latin typeface="Times New Roman" pitchFamily="18" charset="0"/>
              </a:rPr>
              <a:t>年</a:t>
            </a:r>
            <a:r>
              <a:rPr lang="en-US" altLang="zh-CN" sz="2400" dirty="0" smtClean="0">
                <a:solidFill>
                  <a:schemeClr val="tx1"/>
                </a:solidFill>
                <a:latin typeface="Times New Roman" pitchFamily="18" charset="0"/>
              </a:rPr>
              <a:t>6</a:t>
            </a:r>
            <a:r>
              <a:rPr lang="zh-CN" altLang="en-US" sz="2400" dirty="0" smtClean="0">
                <a:solidFill>
                  <a:schemeClr val="tx1"/>
                </a:solidFill>
                <a:latin typeface="Times New Roman" pitchFamily="18" charset="0"/>
              </a:rPr>
              <a:t>月</a:t>
            </a:r>
            <a:r>
              <a:rPr lang="en-US" altLang="zh-CN" sz="2400" dirty="0" smtClean="0">
                <a:solidFill>
                  <a:schemeClr val="tx1"/>
                </a:solidFill>
                <a:latin typeface="Times New Roman" pitchFamily="18" charset="0"/>
              </a:rPr>
              <a:t>27-8</a:t>
            </a:r>
            <a:r>
              <a:rPr lang="zh-CN" altLang="en-US" sz="2400" dirty="0" smtClean="0">
                <a:solidFill>
                  <a:schemeClr val="tx1"/>
                </a:solidFill>
                <a:latin typeface="Times New Roman" pitchFamily="18" charset="0"/>
              </a:rPr>
              <a:t>日</a:t>
            </a:r>
            <a:endParaRPr lang="zh-CN" altLang="en-US" sz="2400" dirty="0">
              <a:solidFill>
                <a:schemeClr val="tx1"/>
              </a:solidFill>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793027"/>
            <a:ext cx="8229600" cy="619749"/>
          </a:xfrm>
        </p:spPr>
        <p:txBody>
          <a:bodyPr>
            <a:normAutofit/>
          </a:bodyPr>
          <a:lstStyle/>
          <a:p>
            <a:r>
              <a:rPr lang="zh-CN" altLang="en-US" sz="2800" dirty="0">
                <a:solidFill>
                  <a:srgbClr val="FF0000"/>
                </a:solidFill>
              </a:rPr>
              <a:t>全面开展核数据测量研究</a:t>
            </a:r>
          </a:p>
        </p:txBody>
      </p:sp>
      <p:sp>
        <p:nvSpPr>
          <p:cNvPr id="5" name="内容占位符 2"/>
          <p:cNvSpPr txBox="1">
            <a:spLocks/>
          </p:cNvSpPr>
          <p:nvPr/>
        </p:nvSpPr>
        <p:spPr>
          <a:xfrm>
            <a:off x="179512" y="1494390"/>
            <a:ext cx="8496944" cy="510296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利用所建造的先进谱仪，全面开展核数据测量研究</a:t>
            </a:r>
            <a:endParaRPr lang="en-US" altLang="zh-CN" sz="2600" dirty="0" smtClean="0"/>
          </a:p>
          <a:p>
            <a:pPr marL="720000" lvl="1">
              <a:lnSpc>
                <a:spcPct val="105000"/>
              </a:lnSpc>
            </a:pPr>
            <a:r>
              <a:rPr lang="zh-CN" altLang="en-US" sz="2200" dirty="0" smtClean="0">
                <a:solidFill>
                  <a:srgbClr val="4614FE"/>
                </a:solidFill>
              </a:rPr>
              <a:t>享受</a:t>
            </a:r>
            <a:r>
              <a:rPr lang="en-US" altLang="zh-CN" sz="2200" dirty="0" smtClean="0">
                <a:solidFill>
                  <a:srgbClr val="4614FE"/>
                </a:solidFill>
              </a:rPr>
              <a:t>CSNS</a:t>
            </a:r>
            <a:r>
              <a:rPr lang="zh-CN" altLang="en-US" sz="2200" dirty="0" smtClean="0">
                <a:solidFill>
                  <a:srgbClr val="4614FE"/>
                </a:solidFill>
              </a:rPr>
              <a:t>提供了每年约</a:t>
            </a:r>
            <a:r>
              <a:rPr lang="en-US" altLang="zh-CN" sz="2200" dirty="0" smtClean="0">
                <a:solidFill>
                  <a:srgbClr val="4614FE"/>
                </a:solidFill>
              </a:rPr>
              <a:t>5000</a:t>
            </a:r>
            <a:r>
              <a:rPr lang="zh-CN" altLang="en-US" sz="2200" dirty="0" smtClean="0">
                <a:solidFill>
                  <a:srgbClr val="4614FE"/>
                </a:solidFill>
              </a:rPr>
              <a:t>小时的供束时间，净供束时间在国际上非常有优势（</a:t>
            </a:r>
            <a:r>
              <a:rPr lang="zh-CN" altLang="en-US" sz="2200" dirty="0" smtClean="0">
                <a:solidFill>
                  <a:srgbClr val="0070C0"/>
                </a:solidFill>
              </a:rPr>
              <a:t>兼用模式在国际上是独特的</a:t>
            </a:r>
            <a:r>
              <a:rPr lang="zh-CN" altLang="en-US" sz="2200" dirty="0" smtClean="0">
                <a:solidFill>
                  <a:srgbClr val="4614FE"/>
                </a:solidFill>
              </a:rPr>
              <a:t>）</a:t>
            </a:r>
            <a:endParaRPr lang="en-US" altLang="zh-CN" sz="2200" dirty="0" smtClean="0">
              <a:solidFill>
                <a:srgbClr val="4614FE"/>
              </a:solidFill>
            </a:endParaRPr>
          </a:p>
          <a:p>
            <a:pPr marL="720000" lvl="1">
              <a:lnSpc>
                <a:spcPct val="105000"/>
              </a:lnSpc>
            </a:pPr>
            <a:r>
              <a:rPr lang="zh-CN" altLang="en-US" sz="2200" dirty="0" smtClean="0">
                <a:solidFill>
                  <a:srgbClr val="4614FE"/>
                </a:solidFill>
              </a:rPr>
              <a:t>组织好用户委员会，规划束流时间的高效利用</a:t>
            </a:r>
            <a:endParaRPr lang="en-US" altLang="zh-CN" sz="2200" dirty="0" smtClean="0">
              <a:solidFill>
                <a:srgbClr val="4614FE"/>
              </a:solidFill>
            </a:endParaRPr>
          </a:p>
          <a:p>
            <a:pPr marL="720000" lvl="1">
              <a:lnSpc>
                <a:spcPct val="105000"/>
              </a:lnSpc>
            </a:pPr>
            <a:r>
              <a:rPr lang="zh-CN" altLang="en-US" sz="2200" dirty="0" smtClean="0">
                <a:solidFill>
                  <a:srgbClr val="4614FE"/>
                </a:solidFill>
              </a:rPr>
              <a:t>发展国内用户队伍，尤其是大学的研究队伍，大大推动核数据测量研究工作，使我国尽快赶上国际先进水平</a:t>
            </a:r>
            <a:endParaRPr lang="en-US" altLang="zh-CN" sz="2200" dirty="0" smtClean="0">
              <a:solidFill>
                <a:srgbClr val="4614FE"/>
              </a:solidFill>
            </a:endParaRPr>
          </a:p>
          <a:p>
            <a:pPr marL="720000" lvl="1">
              <a:lnSpc>
                <a:spcPct val="105000"/>
              </a:lnSpc>
            </a:pPr>
            <a:r>
              <a:rPr lang="zh-CN" altLang="en-US" sz="2200" dirty="0" smtClean="0">
                <a:solidFill>
                  <a:srgbClr val="4614FE"/>
                </a:solidFill>
              </a:rPr>
              <a:t>积极开展国际合作，提高</a:t>
            </a:r>
            <a:r>
              <a:rPr lang="en-US" altLang="zh-CN" sz="2200" dirty="0" smtClean="0">
                <a:solidFill>
                  <a:srgbClr val="4614FE"/>
                </a:solidFill>
              </a:rPr>
              <a:t>CSNS Back-n</a:t>
            </a:r>
            <a:r>
              <a:rPr lang="zh-CN" altLang="en-US" sz="2200" dirty="0" smtClean="0">
                <a:solidFill>
                  <a:srgbClr val="4614FE"/>
                </a:solidFill>
              </a:rPr>
              <a:t>的影响力，用合作研究带动我国核数据测量研究的发展，并获得国内难以得到的特殊样品</a:t>
            </a:r>
            <a:endParaRPr lang="en-US" altLang="zh-CN" sz="2200" dirty="0">
              <a:solidFill>
                <a:srgbClr val="4614FE"/>
              </a:solidFill>
            </a:endParaRPr>
          </a:p>
          <a:p>
            <a:pPr marL="31950">
              <a:lnSpc>
                <a:spcPct val="105000"/>
              </a:lnSpc>
            </a:pPr>
            <a:r>
              <a:rPr lang="zh-CN" altLang="en-US" sz="2600" dirty="0" smtClean="0"/>
              <a:t>形成良性循环</a:t>
            </a:r>
            <a:endParaRPr lang="en-US" altLang="zh-CN" sz="2600" dirty="0"/>
          </a:p>
          <a:p>
            <a:pPr marL="720000" lvl="1">
              <a:lnSpc>
                <a:spcPct val="105000"/>
              </a:lnSpc>
            </a:pPr>
            <a:r>
              <a:rPr lang="zh-CN" altLang="en-US" sz="2200" dirty="0" smtClean="0">
                <a:solidFill>
                  <a:srgbClr val="4614FE"/>
                </a:solidFill>
              </a:rPr>
              <a:t>优秀的科研成果会反过来促进国家进一步支持对白光中子源和谱仪的改进工作</a:t>
            </a:r>
            <a:endParaRPr lang="en-US" altLang="zh-CN" sz="2200" dirty="0" smtClean="0">
              <a:solidFill>
                <a:srgbClr val="4614FE"/>
              </a:solidFill>
            </a:endParaRPr>
          </a:p>
        </p:txBody>
      </p:sp>
      <p:sp>
        <p:nvSpPr>
          <p:cNvPr id="10" name="灯片编号占位符 9"/>
          <p:cNvSpPr>
            <a:spLocks noGrp="1"/>
          </p:cNvSpPr>
          <p:nvPr>
            <p:ph type="sldNum" sz="quarter" idx="4294967295"/>
          </p:nvPr>
        </p:nvSpPr>
        <p:spPr>
          <a:xfrm>
            <a:off x="7596336" y="6529912"/>
            <a:ext cx="914400" cy="283464"/>
          </a:xfrm>
          <a:prstGeom prst="rect">
            <a:avLst/>
          </a:prstGeom>
        </p:spPr>
        <p:txBody>
          <a:bodyPr/>
          <a:lstStyle/>
          <a:p>
            <a:fld id="{1C119CD0-8D4D-42FB-839F-4C6C0F92230C}" type="slidenum">
              <a:rPr lang="zh-CN" altLang="en-US" smtClean="0"/>
              <a:pPr/>
              <a:t>10</a:t>
            </a:fld>
            <a:endParaRPr lang="zh-CN" altLang="en-US" dirty="0"/>
          </a:p>
        </p:txBody>
      </p:sp>
    </p:spTree>
    <p:extLst>
      <p:ext uri="{BB962C8B-B14F-4D97-AF65-F5344CB8AC3E}">
        <p14:creationId xmlns:p14="http://schemas.microsoft.com/office/powerpoint/2010/main" val="18058305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852936"/>
            <a:ext cx="7772400" cy="894308"/>
          </a:xfrm>
        </p:spPr>
        <p:txBody>
          <a:bodyPr/>
          <a:lstStyle/>
          <a:p>
            <a:pPr algn="ctr"/>
            <a:r>
              <a:rPr lang="zh-CN" altLang="en-US" dirty="0">
                <a:solidFill>
                  <a:srgbClr val="FF0000"/>
                </a:solidFill>
              </a:rPr>
              <a:t>科技部重点专项主要目标</a:t>
            </a: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11</a:t>
            </a:fld>
            <a:endParaRPr lang="en-US" altLang="zh-CN"/>
          </a:p>
        </p:txBody>
      </p:sp>
      <p:sp>
        <p:nvSpPr>
          <p:cNvPr id="3" name="TextBox 2"/>
          <p:cNvSpPr txBox="1"/>
          <p:nvPr/>
        </p:nvSpPr>
        <p:spPr>
          <a:xfrm>
            <a:off x="347799" y="4149080"/>
            <a:ext cx="8496944" cy="209288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400" dirty="0" smtClean="0">
                <a:solidFill>
                  <a:srgbClr val="0070C0"/>
                </a:solidFill>
              </a:rPr>
              <a:t>科技部重点专项“白光中子源实验技术研究”近期获得批准，总经费</a:t>
            </a:r>
            <a:r>
              <a:rPr lang="en-US" altLang="zh-CN" sz="2400" dirty="0" smtClean="0">
                <a:solidFill>
                  <a:srgbClr val="0070C0"/>
                </a:solidFill>
              </a:rPr>
              <a:t>1750</a:t>
            </a:r>
            <a:r>
              <a:rPr lang="zh-CN" altLang="en-US" sz="2400" dirty="0" smtClean="0">
                <a:solidFill>
                  <a:srgbClr val="0070C0"/>
                </a:solidFill>
              </a:rPr>
              <a:t>万元，执行期：</a:t>
            </a:r>
            <a:r>
              <a:rPr lang="en-US" altLang="zh-CN" sz="2400" dirty="0" smtClean="0">
                <a:solidFill>
                  <a:srgbClr val="0070C0"/>
                </a:solidFill>
              </a:rPr>
              <a:t>2016</a:t>
            </a:r>
            <a:r>
              <a:rPr lang="zh-CN" altLang="en-US" sz="2400" dirty="0" smtClean="0">
                <a:solidFill>
                  <a:srgbClr val="0070C0"/>
                </a:solidFill>
              </a:rPr>
              <a:t>年</a:t>
            </a:r>
            <a:r>
              <a:rPr lang="en-US" altLang="zh-CN" sz="2400" dirty="0">
                <a:solidFill>
                  <a:srgbClr val="0070C0"/>
                </a:solidFill>
              </a:rPr>
              <a:t>7</a:t>
            </a:r>
            <a:r>
              <a:rPr lang="zh-CN" altLang="en-US" sz="2400" dirty="0" smtClean="0">
                <a:solidFill>
                  <a:srgbClr val="0070C0"/>
                </a:solidFill>
              </a:rPr>
              <a:t>月</a:t>
            </a:r>
            <a:r>
              <a:rPr lang="en-US" altLang="zh-CN" sz="2400" dirty="0" smtClean="0">
                <a:solidFill>
                  <a:srgbClr val="0070C0"/>
                </a:solidFill>
              </a:rPr>
              <a:t>-2021</a:t>
            </a:r>
            <a:r>
              <a:rPr lang="zh-CN" altLang="en-US" sz="2400" dirty="0" smtClean="0">
                <a:solidFill>
                  <a:srgbClr val="0070C0"/>
                </a:solidFill>
              </a:rPr>
              <a:t>年</a:t>
            </a:r>
            <a:r>
              <a:rPr lang="en-US" altLang="zh-CN" sz="2400" dirty="0" smtClean="0">
                <a:solidFill>
                  <a:srgbClr val="0070C0"/>
                </a:solidFill>
              </a:rPr>
              <a:t>6</a:t>
            </a:r>
            <a:r>
              <a:rPr lang="zh-CN" altLang="en-US" sz="2400" dirty="0" smtClean="0">
                <a:solidFill>
                  <a:srgbClr val="0070C0"/>
                </a:solidFill>
              </a:rPr>
              <a:t>月。</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合作单位：高能所、原子能院、九院二所、中科大、西核所、北大。</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该项目的实施将大大促进</a:t>
            </a:r>
            <a:r>
              <a:rPr lang="en-US" altLang="zh-CN" sz="2400" dirty="0" smtClean="0">
                <a:solidFill>
                  <a:srgbClr val="0070C0"/>
                </a:solidFill>
              </a:rPr>
              <a:t>CSNS</a:t>
            </a:r>
            <a:r>
              <a:rPr lang="zh-CN" altLang="en-US" sz="2400" dirty="0" smtClean="0">
                <a:solidFill>
                  <a:srgbClr val="0070C0"/>
                </a:solidFill>
              </a:rPr>
              <a:t>白光中子源相关工作的发展。</a:t>
            </a:r>
            <a:endParaRPr lang="en-US" altLang="zh-CN" sz="2400" dirty="0" smtClean="0">
              <a:solidFill>
                <a:srgbClr val="0070C0"/>
              </a:solidFill>
            </a:endParaRPr>
          </a:p>
        </p:txBody>
      </p:sp>
    </p:spTree>
    <p:extLst>
      <p:ext uri="{BB962C8B-B14F-4D97-AF65-F5344CB8AC3E}">
        <p14:creationId xmlns:p14="http://schemas.microsoft.com/office/powerpoint/2010/main" val="1599747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项目目标和课题设置</a:t>
            </a:r>
            <a:endParaRPr lang="zh-CN" altLang="en-US" dirty="0"/>
          </a:p>
        </p:txBody>
      </p:sp>
      <p:sp>
        <p:nvSpPr>
          <p:cNvPr id="3" name="内容占位符 2"/>
          <p:cNvSpPr>
            <a:spLocks noGrp="1"/>
          </p:cNvSpPr>
          <p:nvPr>
            <p:ph idx="1"/>
          </p:nvPr>
        </p:nvSpPr>
        <p:spPr/>
        <p:txBody>
          <a:bodyPr/>
          <a:lstStyle/>
          <a:p>
            <a:pPr marL="0" indent="-400050">
              <a:lnSpc>
                <a:spcPct val="100000"/>
              </a:lnSpc>
              <a:spcBef>
                <a:spcPts val="0"/>
              </a:spcBef>
              <a:spcAft>
                <a:spcPts val="600"/>
              </a:spcAft>
            </a:pPr>
            <a:r>
              <a:rPr lang="zh-CN" altLang="en-US" sz="2600" dirty="0" smtClean="0"/>
              <a:t>项目目标</a:t>
            </a:r>
            <a:endParaRPr lang="en-US" altLang="zh-CN" sz="2600" dirty="0" smtClean="0"/>
          </a:p>
          <a:p>
            <a:pPr marL="720000" lvl="1" indent="-360363">
              <a:lnSpc>
                <a:spcPct val="100000"/>
              </a:lnSpc>
              <a:spcBef>
                <a:spcPts val="0"/>
              </a:spcBef>
              <a:spcAft>
                <a:spcPts val="600"/>
              </a:spcAft>
            </a:pPr>
            <a:r>
              <a:rPr lang="zh-CN" altLang="zh-CN" sz="2200" dirty="0" smtClean="0"/>
              <a:t>发展</a:t>
            </a:r>
            <a:r>
              <a:rPr lang="zh-CN" altLang="en-US" sz="2200" dirty="0"/>
              <a:t>白光中子源</a:t>
            </a:r>
            <a:r>
              <a:rPr lang="zh-CN" altLang="zh-CN" sz="2200" dirty="0"/>
              <a:t>上开展核数据测量研究的重要实验技术，包括中子源和中子束线技术、不同实验谱仪的重要共性技术、样品制备技术以及极低实验本底的建立和测量技术</a:t>
            </a:r>
            <a:r>
              <a:rPr lang="zh-CN" altLang="en-US" sz="2200" dirty="0" smtClean="0"/>
              <a:t>；</a:t>
            </a:r>
            <a:endParaRPr lang="en-US" altLang="zh-CN" sz="2200" dirty="0" smtClean="0"/>
          </a:p>
          <a:p>
            <a:pPr marL="720000" lvl="1" indent="-360363">
              <a:lnSpc>
                <a:spcPct val="100000"/>
              </a:lnSpc>
              <a:spcBef>
                <a:spcPts val="0"/>
              </a:spcBef>
              <a:spcAft>
                <a:spcPts val="600"/>
              </a:spcAft>
            </a:pPr>
            <a:r>
              <a:rPr lang="zh-CN" altLang="zh-CN" sz="2200" dirty="0" smtClean="0"/>
              <a:t>为</a:t>
            </a:r>
            <a:r>
              <a:rPr lang="zh-CN" altLang="zh-CN" sz="2200" dirty="0"/>
              <a:t>后期建造的大型谱仪</a:t>
            </a:r>
            <a:r>
              <a:rPr lang="zh-CN" altLang="en-US" sz="2200" dirty="0"/>
              <a:t>发展关键电子学和数据获取</a:t>
            </a:r>
            <a:r>
              <a:rPr lang="zh-CN" altLang="zh-CN" sz="2200" dirty="0"/>
              <a:t>技术</a:t>
            </a:r>
            <a:r>
              <a:rPr lang="zh-CN" altLang="en-US" sz="2200" dirty="0"/>
              <a:t>；</a:t>
            </a:r>
            <a:endParaRPr lang="en-US" altLang="zh-CN" sz="2200" dirty="0"/>
          </a:p>
          <a:p>
            <a:pPr marL="720000" lvl="1" indent="-360363">
              <a:lnSpc>
                <a:spcPct val="100000"/>
              </a:lnSpc>
              <a:spcBef>
                <a:spcPts val="0"/>
              </a:spcBef>
              <a:spcAft>
                <a:spcPts val="600"/>
              </a:spcAft>
            </a:pPr>
            <a:r>
              <a:rPr lang="zh-CN" altLang="zh-CN" sz="2200" dirty="0" smtClean="0"/>
              <a:t>利用</a:t>
            </a:r>
            <a:r>
              <a:rPr lang="zh-CN" altLang="en-US" sz="2200" dirty="0" smtClean="0"/>
              <a:t>升级改造</a:t>
            </a:r>
            <a:r>
              <a:rPr lang="zh-CN" altLang="zh-CN" sz="2200" dirty="0" smtClean="0"/>
              <a:t>的</a:t>
            </a:r>
            <a:r>
              <a:rPr lang="en-US" altLang="zh-CN" sz="2200" dirty="0" smtClean="0"/>
              <a:t>2</a:t>
            </a:r>
            <a:r>
              <a:rPr lang="zh-CN" altLang="zh-CN" sz="2200" dirty="0" smtClean="0"/>
              <a:t>台</a:t>
            </a:r>
            <a:r>
              <a:rPr lang="zh-CN" altLang="zh-CN" sz="2200" dirty="0"/>
              <a:t>谱仪</a:t>
            </a:r>
            <a:r>
              <a:rPr lang="zh-CN" altLang="en-US" sz="2200" dirty="0"/>
              <a:t>尽快</a:t>
            </a:r>
            <a:r>
              <a:rPr lang="zh-CN" altLang="zh-CN" sz="2200" dirty="0"/>
              <a:t>开展高水平核数据测量</a:t>
            </a:r>
            <a:r>
              <a:rPr lang="zh-CN" altLang="en-US" sz="2200" dirty="0"/>
              <a:t>研究</a:t>
            </a:r>
            <a:r>
              <a:rPr lang="zh-CN" altLang="en-US" sz="2200" dirty="0" smtClean="0"/>
              <a:t>。</a:t>
            </a:r>
            <a:endParaRPr lang="en-US" altLang="zh-CN" sz="2200" dirty="0" smtClean="0"/>
          </a:p>
          <a:p>
            <a:pPr marL="0" indent="-400050">
              <a:lnSpc>
                <a:spcPct val="100000"/>
              </a:lnSpc>
              <a:spcBef>
                <a:spcPts val="0"/>
              </a:spcBef>
              <a:spcAft>
                <a:spcPts val="600"/>
              </a:spcAft>
            </a:pPr>
            <a:r>
              <a:rPr lang="zh-CN" altLang="en-US" sz="2600" dirty="0" smtClean="0"/>
              <a:t>课题设置</a:t>
            </a:r>
            <a:endParaRPr lang="en-US" altLang="zh-CN" sz="2600" dirty="0" smtClean="0"/>
          </a:p>
          <a:p>
            <a:pPr marL="720000" lvl="1">
              <a:lnSpc>
                <a:spcPct val="100000"/>
              </a:lnSpc>
              <a:spcBef>
                <a:spcPts val="0"/>
              </a:spcBef>
              <a:spcAft>
                <a:spcPts val="600"/>
              </a:spcAft>
            </a:pPr>
            <a:r>
              <a:rPr lang="zh-CN" altLang="zh-CN" sz="2200" dirty="0"/>
              <a:t>课题</a:t>
            </a:r>
            <a:r>
              <a:rPr lang="en-US" altLang="zh-CN" sz="2200" dirty="0"/>
              <a:t>1</a:t>
            </a:r>
            <a:r>
              <a:rPr lang="zh-CN" altLang="en-US" sz="2200" dirty="0"/>
              <a:t>：“</a:t>
            </a:r>
            <a:r>
              <a:rPr lang="zh-CN" altLang="zh-CN" sz="2200" dirty="0"/>
              <a:t>宽能谱中子飞行时间测量技术和实验条件研究</a:t>
            </a:r>
            <a:r>
              <a:rPr lang="zh-CN" altLang="en-US" sz="2200" dirty="0"/>
              <a:t>”</a:t>
            </a:r>
            <a:endParaRPr lang="en-US" altLang="zh-CN" sz="2200" dirty="0"/>
          </a:p>
          <a:p>
            <a:pPr marL="720000" lvl="1">
              <a:lnSpc>
                <a:spcPct val="100000"/>
              </a:lnSpc>
              <a:spcBef>
                <a:spcPts val="0"/>
              </a:spcBef>
              <a:spcAft>
                <a:spcPts val="600"/>
              </a:spcAft>
            </a:pPr>
            <a:r>
              <a:rPr lang="zh-CN" altLang="zh-CN" sz="2200" dirty="0"/>
              <a:t>课题</a:t>
            </a:r>
            <a:r>
              <a:rPr lang="en-US" altLang="zh-CN" sz="2200" dirty="0"/>
              <a:t>2</a:t>
            </a:r>
            <a:r>
              <a:rPr lang="zh-CN" altLang="en-US" sz="2200" dirty="0"/>
              <a:t>：</a:t>
            </a:r>
            <a:r>
              <a:rPr lang="zh-CN" altLang="zh-CN" sz="2200" dirty="0"/>
              <a:t>“高事例率的数字化触发技术研究”</a:t>
            </a:r>
            <a:endParaRPr lang="en-US" altLang="zh-CN" sz="2200" dirty="0"/>
          </a:p>
          <a:p>
            <a:pPr marL="720000" lvl="1">
              <a:lnSpc>
                <a:spcPct val="100000"/>
              </a:lnSpc>
              <a:spcBef>
                <a:spcPts val="0"/>
              </a:spcBef>
              <a:spcAft>
                <a:spcPts val="600"/>
              </a:spcAft>
            </a:pPr>
            <a:r>
              <a:rPr lang="zh-CN" altLang="zh-CN" sz="2200" dirty="0"/>
              <a:t>课题</a:t>
            </a:r>
            <a:r>
              <a:rPr lang="en-US" altLang="zh-CN" sz="2200" dirty="0"/>
              <a:t>3</a:t>
            </a:r>
            <a:r>
              <a:rPr lang="zh-CN" altLang="en-US" sz="2200" dirty="0"/>
              <a:t>：</a:t>
            </a:r>
            <a:r>
              <a:rPr lang="zh-CN" altLang="zh-CN" sz="2200" dirty="0"/>
              <a:t>“高事例率的裂变截面测量技术研究”</a:t>
            </a:r>
            <a:endParaRPr lang="en-US" altLang="zh-CN" sz="2200" dirty="0"/>
          </a:p>
          <a:p>
            <a:pPr marL="720000" lvl="1">
              <a:lnSpc>
                <a:spcPct val="100000"/>
              </a:lnSpc>
              <a:spcBef>
                <a:spcPts val="0"/>
              </a:spcBef>
              <a:spcAft>
                <a:spcPts val="600"/>
              </a:spcAft>
            </a:pPr>
            <a:r>
              <a:rPr lang="zh-CN" altLang="zh-CN" sz="2200" dirty="0"/>
              <a:t>课题</a:t>
            </a:r>
            <a:r>
              <a:rPr lang="en-US" altLang="zh-CN" sz="2200" dirty="0"/>
              <a:t>4</a:t>
            </a:r>
            <a:r>
              <a:rPr lang="zh-CN" altLang="en-US" sz="2200" dirty="0"/>
              <a:t>：</a:t>
            </a:r>
            <a:r>
              <a:rPr lang="zh-CN" altLang="zh-CN" sz="2200" dirty="0"/>
              <a:t>“中子诱发带电粒子出射测量方法研究”</a:t>
            </a:r>
            <a:endParaRPr lang="en-US" altLang="zh-CN" sz="2200" dirty="0"/>
          </a:p>
          <a:p>
            <a:pPr marL="720000" lvl="1" indent="-360363">
              <a:lnSpc>
                <a:spcPct val="100000"/>
              </a:lnSpc>
              <a:spcBef>
                <a:spcPts val="0"/>
              </a:spcBef>
              <a:spcAft>
                <a:spcPts val="600"/>
              </a:spcAft>
            </a:pPr>
            <a:endParaRPr lang="en-US" altLang="zh-CN" sz="2200" dirty="0"/>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12</a:t>
            </a:fld>
            <a:endParaRPr lang="en-US" altLang="zh-CN" dirty="0"/>
          </a:p>
        </p:txBody>
      </p:sp>
      <p:sp>
        <p:nvSpPr>
          <p:cNvPr id="5" name="TextBox 4"/>
          <p:cNvSpPr txBox="1"/>
          <p:nvPr/>
        </p:nvSpPr>
        <p:spPr>
          <a:xfrm>
            <a:off x="4355976" y="6093296"/>
            <a:ext cx="4536504" cy="400110"/>
          </a:xfrm>
          <a:prstGeom prst="rect">
            <a:avLst/>
          </a:prstGeom>
          <a:solidFill>
            <a:srgbClr val="FFDC6D"/>
          </a:solidFill>
        </p:spPr>
        <p:txBody>
          <a:bodyPr wrap="square" rtlCol="0">
            <a:spAutoFit/>
          </a:bodyPr>
          <a:lstStyle/>
          <a:p>
            <a:r>
              <a:rPr lang="zh-CN" altLang="en-US" sz="2000" b="1" dirty="0" smtClean="0">
                <a:solidFill>
                  <a:srgbClr val="0000FF"/>
                </a:solidFill>
              </a:rPr>
              <a:t>曹平、刘荣和孙志嘉的报告已部分涉及</a:t>
            </a:r>
            <a:endParaRPr lang="zh-CN" altLang="en-US" sz="2000" b="1" dirty="0">
              <a:solidFill>
                <a:srgbClr val="0000FF"/>
              </a:solidFill>
            </a:endParaRPr>
          </a:p>
        </p:txBody>
      </p:sp>
    </p:spTree>
    <p:extLst>
      <p:ext uri="{BB962C8B-B14F-4D97-AF65-F5344CB8AC3E}">
        <p14:creationId xmlns:p14="http://schemas.microsoft.com/office/powerpoint/2010/main" val="8204119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563888" y="1124744"/>
            <a:ext cx="2448272" cy="1080120"/>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白光中子源实验技术</a:t>
            </a:r>
            <a:endParaRPr kumimoji="1" lang="zh-CN" altLang="en-US" dirty="0"/>
          </a:p>
        </p:txBody>
      </p:sp>
      <p:sp>
        <p:nvSpPr>
          <p:cNvPr id="3" name="圆角矩形 2"/>
          <p:cNvSpPr/>
          <p:nvPr/>
        </p:nvSpPr>
        <p:spPr>
          <a:xfrm>
            <a:off x="857224" y="2928934"/>
            <a:ext cx="2592288" cy="1080120"/>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基础共性技术问题：</a:t>
            </a:r>
            <a:endParaRPr kumimoji="1" lang="en-US" altLang="zh-CN" dirty="0" smtClean="0"/>
          </a:p>
          <a:p>
            <a:pPr algn="ctr"/>
            <a:r>
              <a:rPr kumimoji="1" lang="zh-CN" altLang="en-US" dirty="0" smtClean="0"/>
              <a:t>中子源技术、实验条件和先进谱仪技术</a:t>
            </a:r>
            <a:endParaRPr kumimoji="1" lang="zh-CN" altLang="en-US" dirty="0"/>
          </a:p>
        </p:txBody>
      </p:sp>
      <p:sp>
        <p:nvSpPr>
          <p:cNvPr id="4" name="圆角矩形 3"/>
          <p:cNvSpPr/>
          <p:nvPr/>
        </p:nvSpPr>
        <p:spPr>
          <a:xfrm>
            <a:off x="179512" y="5157192"/>
            <a:ext cx="1849896"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课题</a:t>
            </a:r>
            <a:r>
              <a:rPr kumimoji="1" lang="en-US" altLang="zh-CN" dirty="0" smtClean="0"/>
              <a:t>1</a:t>
            </a:r>
            <a:r>
              <a:rPr kumimoji="1" lang="zh-CN" altLang="en-US" dirty="0" smtClean="0"/>
              <a:t>：</a:t>
            </a:r>
            <a:r>
              <a:rPr lang="zh-CN" altLang="zh-CN" dirty="0"/>
              <a:t>宽能谱中子飞行时间测量技术和实验条件研究</a:t>
            </a:r>
            <a:endParaRPr kumimoji="1" lang="zh-CN" altLang="en-US" dirty="0"/>
          </a:p>
        </p:txBody>
      </p:sp>
      <p:sp>
        <p:nvSpPr>
          <p:cNvPr id="5" name="圆角矩形 4"/>
          <p:cNvSpPr/>
          <p:nvPr/>
        </p:nvSpPr>
        <p:spPr>
          <a:xfrm>
            <a:off x="5643570" y="2928934"/>
            <a:ext cx="2448272" cy="1080120"/>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科学实验问题：</a:t>
            </a:r>
            <a:endParaRPr kumimoji="1" lang="en-US" altLang="zh-CN" dirty="0" smtClean="0"/>
          </a:p>
          <a:p>
            <a:pPr algn="ctr"/>
            <a:r>
              <a:rPr kumimoji="1" lang="zh-CN" altLang="en-US" dirty="0" smtClean="0"/>
              <a:t>裂变截面、带电粒子出射测量</a:t>
            </a:r>
            <a:endParaRPr kumimoji="1" lang="zh-CN" altLang="en-US" dirty="0"/>
          </a:p>
        </p:txBody>
      </p:sp>
      <p:sp>
        <p:nvSpPr>
          <p:cNvPr id="7" name="圆角矩形 6"/>
          <p:cNvSpPr/>
          <p:nvPr/>
        </p:nvSpPr>
        <p:spPr>
          <a:xfrm>
            <a:off x="2339752" y="5157192"/>
            <a:ext cx="1800200"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a:t>课题</a:t>
            </a:r>
            <a:r>
              <a:rPr kumimoji="1" lang="en-US" altLang="zh-CN" dirty="0"/>
              <a:t>2</a:t>
            </a:r>
            <a:r>
              <a:rPr kumimoji="1" lang="zh-CN" altLang="en-US" dirty="0"/>
              <a:t>：</a:t>
            </a:r>
            <a:r>
              <a:rPr lang="zh-CN" altLang="zh-CN" dirty="0"/>
              <a:t>高事例率的数字化触发技术研究</a:t>
            </a:r>
            <a:endParaRPr kumimoji="1" lang="zh-CN" altLang="en-US" dirty="0"/>
          </a:p>
        </p:txBody>
      </p:sp>
      <p:sp>
        <p:nvSpPr>
          <p:cNvPr id="8" name="圆角矩形 7"/>
          <p:cNvSpPr/>
          <p:nvPr/>
        </p:nvSpPr>
        <p:spPr>
          <a:xfrm>
            <a:off x="4860032" y="5157192"/>
            <a:ext cx="1872208"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课题</a:t>
            </a:r>
            <a:r>
              <a:rPr kumimoji="1" lang="zh-CN" altLang="zh-CN" dirty="0" smtClean="0"/>
              <a:t>3</a:t>
            </a:r>
            <a:r>
              <a:rPr kumimoji="1" lang="zh-CN" altLang="en-US" dirty="0" smtClean="0"/>
              <a:t>：</a:t>
            </a:r>
            <a:r>
              <a:rPr lang="zh-CN" altLang="zh-CN" dirty="0"/>
              <a:t>高事例率的裂变截面测量技术研究</a:t>
            </a:r>
            <a:endParaRPr kumimoji="1" lang="zh-CN" altLang="en-US" dirty="0"/>
          </a:p>
        </p:txBody>
      </p:sp>
      <p:sp>
        <p:nvSpPr>
          <p:cNvPr id="9" name="圆角矩形 8"/>
          <p:cNvSpPr/>
          <p:nvPr/>
        </p:nvSpPr>
        <p:spPr>
          <a:xfrm>
            <a:off x="6948264" y="5157192"/>
            <a:ext cx="2016224" cy="1224136"/>
          </a:xfrm>
          <a:prstGeom prst="roundRect">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t>课题</a:t>
            </a:r>
            <a:r>
              <a:rPr kumimoji="1" lang="zh-CN" altLang="zh-CN" dirty="0"/>
              <a:t>4</a:t>
            </a:r>
            <a:r>
              <a:rPr kumimoji="1" lang="zh-CN" altLang="en-US" dirty="0" smtClean="0"/>
              <a:t>：</a:t>
            </a:r>
            <a:r>
              <a:rPr lang="zh-CN" altLang="zh-CN" dirty="0"/>
              <a:t>中子诱发带电粒子出射测量方法研究</a:t>
            </a:r>
            <a:endParaRPr kumimoji="1" lang="zh-CN" altLang="en-US" dirty="0"/>
          </a:p>
        </p:txBody>
      </p:sp>
      <p:grpSp>
        <p:nvGrpSpPr>
          <p:cNvPr id="6" name="组 18"/>
          <p:cNvGrpSpPr/>
          <p:nvPr/>
        </p:nvGrpSpPr>
        <p:grpSpPr>
          <a:xfrm>
            <a:off x="2195736" y="2276872"/>
            <a:ext cx="4697761" cy="652062"/>
            <a:chOff x="2123728" y="1412776"/>
            <a:chExt cx="5112568" cy="864096"/>
          </a:xfrm>
        </p:grpSpPr>
        <p:grpSp>
          <p:nvGrpSpPr>
            <p:cNvPr id="10" name="组 15"/>
            <p:cNvGrpSpPr/>
            <p:nvPr/>
          </p:nvGrpSpPr>
          <p:grpSpPr>
            <a:xfrm>
              <a:off x="2123728" y="1844824"/>
              <a:ext cx="5112568" cy="432048"/>
              <a:chOff x="2123728" y="1772816"/>
              <a:chExt cx="5112568" cy="432048"/>
            </a:xfrm>
          </p:grpSpPr>
          <p:cxnSp>
            <p:nvCxnSpPr>
              <p:cNvPr id="11" name="直线连接符 10"/>
              <p:cNvCxnSpPr/>
              <p:nvPr/>
            </p:nvCxnSpPr>
            <p:spPr>
              <a:xfrm flipV="1">
                <a:off x="2123728" y="1772816"/>
                <a:ext cx="0" cy="432048"/>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a:off x="2123728" y="1772816"/>
                <a:ext cx="5112568" cy="0"/>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a:off x="7236296" y="1772816"/>
                <a:ext cx="0" cy="432048"/>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18" name="直线连接符 17"/>
            <p:cNvCxnSpPr/>
            <p:nvPr/>
          </p:nvCxnSpPr>
          <p:spPr>
            <a:xfrm>
              <a:off x="4716016" y="1412776"/>
              <a:ext cx="0" cy="432048"/>
            </a:xfrm>
            <a:prstGeom prst="line">
              <a:avLst/>
            </a:prstGeom>
            <a:ln>
              <a:headEnd type="none"/>
              <a:tailEnd type="none"/>
            </a:ln>
          </p:spPr>
          <p:style>
            <a:lnRef idx="2">
              <a:schemeClr val="accent1"/>
            </a:lnRef>
            <a:fillRef idx="0">
              <a:schemeClr val="accent1"/>
            </a:fillRef>
            <a:effectRef idx="1">
              <a:schemeClr val="accent1"/>
            </a:effectRef>
            <a:fontRef idx="minor">
              <a:schemeClr val="tx1"/>
            </a:fontRef>
          </p:style>
        </p:cxnSp>
      </p:grpSp>
      <p:grpSp>
        <p:nvGrpSpPr>
          <p:cNvPr id="16" name="组 25"/>
          <p:cNvGrpSpPr/>
          <p:nvPr/>
        </p:nvGrpSpPr>
        <p:grpSpPr>
          <a:xfrm>
            <a:off x="6215074" y="4000504"/>
            <a:ext cx="2428892" cy="1143008"/>
            <a:chOff x="3312876" y="1412776"/>
            <a:chExt cx="5130628" cy="1728192"/>
          </a:xfrm>
        </p:grpSpPr>
        <p:grpSp>
          <p:nvGrpSpPr>
            <p:cNvPr id="17" name="组 26"/>
            <p:cNvGrpSpPr/>
            <p:nvPr/>
          </p:nvGrpSpPr>
          <p:grpSpPr>
            <a:xfrm>
              <a:off x="3312876" y="1844824"/>
              <a:ext cx="5130628" cy="1296144"/>
              <a:chOff x="3312876" y="1772816"/>
              <a:chExt cx="5130628" cy="1296144"/>
            </a:xfrm>
          </p:grpSpPr>
          <p:cxnSp>
            <p:nvCxnSpPr>
              <p:cNvPr id="29" name="直线连接符 28"/>
              <p:cNvCxnSpPr/>
              <p:nvPr/>
            </p:nvCxnSpPr>
            <p:spPr>
              <a:xfrm flipV="1">
                <a:off x="3312876" y="1772816"/>
                <a:ext cx="18060" cy="129614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3330936" y="1772816"/>
                <a:ext cx="51125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线连接符 30"/>
              <p:cNvCxnSpPr/>
              <p:nvPr/>
            </p:nvCxnSpPr>
            <p:spPr>
              <a:xfrm>
                <a:off x="8443504" y="1772816"/>
                <a:ext cx="0" cy="1296144"/>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28" name="直线连接符 27"/>
            <p:cNvCxnSpPr/>
            <p:nvPr/>
          </p:nvCxnSpPr>
          <p:spPr>
            <a:xfrm>
              <a:off x="4716016" y="1412776"/>
              <a:ext cx="0" cy="43204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3" name="直线箭头连接符 32"/>
          <p:cNvCxnSpPr/>
          <p:nvPr/>
        </p:nvCxnSpPr>
        <p:spPr>
          <a:xfrm>
            <a:off x="3419872" y="3645024"/>
            <a:ext cx="223224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8" name="组合 37"/>
          <p:cNvGrpSpPr/>
          <p:nvPr/>
        </p:nvGrpSpPr>
        <p:grpSpPr>
          <a:xfrm>
            <a:off x="1043608" y="4000504"/>
            <a:ext cx="6171598" cy="1156688"/>
            <a:chOff x="1043608" y="4000504"/>
            <a:chExt cx="6171598" cy="1156688"/>
          </a:xfrm>
        </p:grpSpPr>
        <p:grpSp>
          <p:nvGrpSpPr>
            <p:cNvPr id="12" name="组 19"/>
            <p:cNvGrpSpPr/>
            <p:nvPr/>
          </p:nvGrpSpPr>
          <p:grpSpPr>
            <a:xfrm>
              <a:off x="1043608" y="4000504"/>
              <a:ext cx="6171598" cy="1156688"/>
              <a:chOff x="2123728" y="1412776"/>
              <a:chExt cx="14389931" cy="864096"/>
            </a:xfrm>
          </p:grpSpPr>
          <p:grpSp>
            <p:nvGrpSpPr>
              <p:cNvPr id="14" name="组 20"/>
              <p:cNvGrpSpPr/>
              <p:nvPr/>
            </p:nvGrpSpPr>
            <p:grpSpPr>
              <a:xfrm>
                <a:off x="2123728" y="1839714"/>
                <a:ext cx="14389931" cy="437158"/>
                <a:chOff x="2123728" y="1767706"/>
                <a:chExt cx="14389931" cy="437158"/>
              </a:xfrm>
            </p:grpSpPr>
            <p:cxnSp>
              <p:nvCxnSpPr>
                <p:cNvPr id="23" name="直线连接符 22"/>
                <p:cNvCxnSpPr/>
                <p:nvPr/>
              </p:nvCxnSpPr>
              <p:spPr>
                <a:xfrm flipV="1">
                  <a:off x="2123728" y="1772816"/>
                  <a:ext cx="0" cy="432048"/>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直线连接符 23"/>
                <p:cNvCxnSpPr/>
                <p:nvPr/>
              </p:nvCxnSpPr>
              <p:spPr>
                <a:xfrm flipV="1">
                  <a:off x="2123728" y="1767706"/>
                  <a:ext cx="14389931" cy="51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7236296" y="1772816"/>
                  <a:ext cx="0" cy="432048"/>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22" name="直线连接符 21"/>
              <p:cNvCxnSpPr/>
              <p:nvPr/>
            </p:nvCxnSpPr>
            <p:spPr>
              <a:xfrm>
                <a:off x="4716016" y="1412776"/>
                <a:ext cx="0" cy="43204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7" name="直线连接符 24"/>
            <p:cNvCxnSpPr/>
            <p:nvPr/>
          </p:nvCxnSpPr>
          <p:spPr>
            <a:xfrm>
              <a:off x="5357818" y="4572008"/>
              <a:ext cx="0" cy="578344"/>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39" name="直线连接符 24"/>
          <p:cNvCxnSpPr/>
          <p:nvPr/>
        </p:nvCxnSpPr>
        <p:spPr>
          <a:xfrm>
            <a:off x="7215206" y="4572008"/>
            <a:ext cx="0" cy="578344"/>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5665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750716"/>
            <a:ext cx="8064896" cy="894308"/>
          </a:xfrm>
        </p:spPr>
        <p:txBody>
          <a:bodyPr/>
          <a:lstStyle/>
          <a:p>
            <a:pPr algn="ctr"/>
            <a:r>
              <a:rPr lang="zh-CN" altLang="en-US" dirty="0">
                <a:solidFill>
                  <a:srgbClr val="FF0000"/>
                </a:solidFill>
              </a:rPr>
              <a:t>科工局</a:t>
            </a:r>
            <a:r>
              <a:rPr lang="zh-CN" altLang="en-US" dirty="0" smtClean="0">
                <a:solidFill>
                  <a:srgbClr val="FF0000"/>
                </a:solidFill>
              </a:rPr>
              <a:t>“强基工程”</a:t>
            </a:r>
            <a:r>
              <a:rPr lang="zh-CN" altLang="en-US" dirty="0">
                <a:solidFill>
                  <a:srgbClr val="FF0000"/>
                </a:solidFill>
              </a:rPr>
              <a:t>项目主要目标</a:t>
            </a: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14</a:t>
            </a:fld>
            <a:endParaRPr lang="en-US" altLang="zh-CN"/>
          </a:p>
        </p:txBody>
      </p:sp>
      <p:sp>
        <p:nvSpPr>
          <p:cNvPr id="5" name="TextBox 4"/>
          <p:cNvSpPr txBox="1"/>
          <p:nvPr/>
        </p:nvSpPr>
        <p:spPr>
          <a:xfrm>
            <a:off x="347799" y="4149080"/>
            <a:ext cx="8496944"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400" dirty="0" smtClean="0">
                <a:solidFill>
                  <a:srgbClr val="0070C0"/>
                </a:solidFill>
              </a:rPr>
              <a:t>正在申请科工局“强基工程”的白光中子源项目，获批时间未知，申请建设约</a:t>
            </a:r>
            <a:r>
              <a:rPr lang="en-US" altLang="zh-CN" sz="2400" dirty="0" smtClean="0">
                <a:solidFill>
                  <a:srgbClr val="0070C0"/>
                </a:solidFill>
              </a:rPr>
              <a:t>1</a:t>
            </a:r>
            <a:r>
              <a:rPr lang="zh-CN" altLang="en-US" sz="2400" dirty="0" smtClean="0">
                <a:solidFill>
                  <a:srgbClr val="0070C0"/>
                </a:solidFill>
              </a:rPr>
              <a:t>亿元。</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合作单位：原子能院、</a:t>
            </a:r>
            <a:r>
              <a:rPr lang="zh-CN" altLang="en-US" sz="2400" dirty="0">
                <a:solidFill>
                  <a:srgbClr val="0070C0"/>
                </a:solidFill>
              </a:rPr>
              <a:t>高能所、</a:t>
            </a:r>
            <a:r>
              <a:rPr lang="zh-CN" altLang="en-US" sz="2400" dirty="0" smtClean="0">
                <a:solidFill>
                  <a:srgbClr val="0070C0"/>
                </a:solidFill>
              </a:rPr>
              <a:t>九院二所、中科大、西核所。</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该项目的实施将是</a:t>
            </a:r>
            <a:r>
              <a:rPr lang="en-US" altLang="zh-CN" sz="2400" dirty="0" smtClean="0">
                <a:solidFill>
                  <a:srgbClr val="0070C0"/>
                </a:solidFill>
              </a:rPr>
              <a:t>CSNS</a:t>
            </a:r>
            <a:r>
              <a:rPr lang="zh-CN" altLang="en-US" sz="2400" dirty="0" smtClean="0">
                <a:solidFill>
                  <a:srgbClr val="0070C0"/>
                </a:solidFill>
              </a:rPr>
              <a:t>白光中子源建设的一步大发展。</a:t>
            </a:r>
            <a:endParaRPr lang="en-US" altLang="zh-CN" sz="2400" dirty="0" smtClean="0">
              <a:solidFill>
                <a:srgbClr val="0070C0"/>
              </a:solidFill>
            </a:endParaRPr>
          </a:p>
        </p:txBody>
      </p:sp>
    </p:spTree>
    <p:extLst>
      <p:ext uri="{BB962C8B-B14F-4D97-AF65-F5344CB8AC3E}">
        <p14:creationId xmlns:p14="http://schemas.microsoft.com/office/powerpoint/2010/main" val="32583454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908720"/>
            <a:ext cx="8712968" cy="5616624"/>
          </a:xfrm>
        </p:spPr>
        <p:txBody>
          <a:bodyPr/>
          <a:lstStyle/>
          <a:p>
            <a:pPr>
              <a:lnSpc>
                <a:spcPct val="100000"/>
              </a:lnSpc>
            </a:pPr>
            <a:r>
              <a:rPr lang="zh-CN" altLang="en-US" sz="2600" dirty="0"/>
              <a:t>主要建设目标</a:t>
            </a:r>
            <a:endParaRPr lang="en-US" altLang="zh-CN" sz="2600" dirty="0"/>
          </a:p>
          <a:p>
            <a:pPr lvl="1">
              <a:lnSpc>
                <a:spcPct val="100000"/>
              </a:lnSpc>
            </a:pPr>
            <a:r>
              <a:rPr lang="zh-CN" altLang="en-US" sz="2200" dirty="0" smtClean="0"/>
              <a:t>建设</a:t>
            </a:r>
            <a:r>
              <a:rPr lang="en-US" altLang="zh-CN" sz="2200" dirty="0" smtClean="0"/>
              <a:t>3</a:t>
            </a:r>
            <a:r>
              <a:rPr lang="zh-CN" altLang="en-US" sz="2200" dirty="0" smtClean="0"/>
              <a:t>台大型核数据测量谱仪（</a:t>
            </a:r>
            <a:r>
              <a:rPr lang="en-US" altLang="zh-CN" sz="2200" dirty="0" smtClean="0"/>
              <a:t>BaF</a:t>
            </a:r>
            <a:r>
              <a:rPr lang="en-US" altLang="zh-CN" sz="2200" baseline="-25000" dirty="0" smtClean="0"/>
              <a:t>2</a:t>
            </a:r>
            <a:r>
              <a:rPr lang="zh-CN" altLang="en-US" sz="2200" dirty="0" smtClean="0"/>
              <a:t>球、高纯锗球、</a:t>
            </a:r>
            <a:r>
              <a:rPr lang="en-US" altLang="zh-CN" sz="2200" dirty="0" smtClean="0"/>
              <a:t>PFNS</a:t>
            </a:r>
            <a:r>
              <a:rPr lang="zh-CN" altLang="en-US" sz="2200" dirty="0" smtClean="0"/>
              <a:t>）</a:t>
            </a:r>
            <a:endParaRPr lang="en-US" altLang="zh-CN" sz="2200" dirty="0" smtClean="0"/>
          </a:p>
          <a:p>
            <a:pPr lvl="1">
              <a:lnSpc>
                <a:spcPct val="100000"/>
              </a:lnSpc>
            </a:pPr>
            <a:r>
              <a:rPr lang="zh-CN" altLang="en-US" sz="2200" dirty="0" smtClean="0"/>
              <a:t>完成白光中子源工作模式的加速器改造</a:t>
            </a:r>
            <a:endParaRPr lang="en-US" altLang="zh-CN" sz="2200" dirty="0" smtClean="0"/>
          </a:p>
          <a:p>
            <a:pPr lvl="1">
              <a:lnSpc>
                <a:spcPct val="100000"/>
              </a:lnSpc>
            </a:pPr>
            <a:r>
              <a:rPr lang="zh-CN" altLang="en-US" sz="2200" dirty="0" smtClean="0"/>
              <a:t>升级数据获取、数据分析和网络系统</a:t>
            </a:r>
            <a:endParaRPr lang="en-US" altLang="zh-CN" sz="2200" dirty="0" smtClean="0"/>
          </a:p>
          <a:p>
            <a:pPr lvl="1">
              <a:lnSpc>
                <a:spcPct val="100000"/>
              </a:lnSpc>
            </a:pPr>
            <a:r>
              <a:rPr lang="zh-CN" altLang="en-US" sz="2200" dirty="0" smtClean="0"/>
              <a:t>改善实验室条件（新增</a:t>
            </a:r>
            <a:r>
              <a:rPr lang="en-US" altLang="zh-CN" sz="2200" dirty="0" smtClean="0"/>
              <a:t>500</a:t>
            </a:r>
            <a:r>
              <a:rPr lang="zh-CN" altLang="en-US" sz="2200" dirty="0" smtClean="0"/>
              <a:t>平米）</a:t>
            </a:r>
            <a:endParaRPr lang="en-US" altLang="zh-CN" sz="2200" dirty="0" smtClean="0"/>
          </a:p>
          <a:p>
            <a:pPr>
              <a:lnSpc>
                <a:spcPct val="100000"/>
              </a:lnSpc>
            </a:pPr>
            <a:r>
              <a:rPr lang="zh-CN" altLang="en-US" sz="2600" dirty="0"/>
              <a:t>全面开展核数据测量研究</a:t>
            </a:r>
            <a:endParaRPr lang="en-US" altLang="zh-CN" sz="2600" dirty="0"/>
          </a:p>
          <a:p>
            <a:pPr lvl="1">
              <a:lnSpc>
                <a:spcPct val="100000"/>
              </a:lnSpc>
            </a:pPr>
            <a:r>
              <a:rPr lang="zh-CN" altLang="en-US" sz="2200" dirty="0"/>
              <a:t>制定近期核数据研究的规划</a:t>
            </a:r>
            <a:endParaRPr lang="en-US" altLang="zh-CN" sz="2200" dirty="0"/>
          </a:p>
          <a:p>
            <a:pPr lvl="1">
              <a:lnSpc>
                <a:spcPct val="100000"/>
              </a:lnSpc>
            </a:pPr>
            <a:r>
              <a:rPr lang="zh-CN" altLang="en-US" sz="2200" dirty="0"/>
              <a:t>加强核数据测量研究的合作队伍建设</a:t>
            </a:r>
            <a:endParaRPr lang="en-US" altLang="zh-CN" sz="2200" dirty="0"/>
          </a:p>
          <a:p>
            <a:pPr lvl="1">
              <a:lnSpc>
                <a:spcPct val="100000"/>
              </a:lnSpc>
            </a:pPr>
            <a:r>
              <a:rPr lang="zh-CN" altLang="en-US" sz="2200" dirty="0"/>
              <a:t>加强国际合作</a:t>
            </a:r>
            <a:endParaRPr lang="en-US" altLang="zh-CN" sz="2200" dirty="0"/>
          </a:p>
          <a:p>
            <a:pPr>
              <a:lnSpc>
                <a:spcPct val="100000"/>
              </a:lnSpc>
            </a:pPr>
            <a:r>
              <a:rPr lang="zh-CN" altLang="en-US" sz="2600" dirty="0" smtClean="0"/>
              <a:t>在该白光中子束线上积极开展中子照相、高能中子单粒子效应研究、探测器标定研究等</a:t>
            </a:r>
            <a:endParaRPr lang="en-US" altLang="zh-CN" sz="2600" dirty="0" smtClean="0"/>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15</a:t>
            </a:fld>
            <a:endParaRPr lang="en-US" altLang="zh-CN" dirty="0"/>
          </a:p>
        </p:txBody>
      </p:sp>
      <p:sp>
        <p:nvSpPr>
          <p:cNvPr id="2" name="TextBox 1"/>
          <p:cNvSpPr txBox="1"/>
          <p:nvPr/>
        </p:nvSpPr>
        <p:spPr>
          <a:xfrm>
            <a:off x="4788024" y="1043444"/>
            <a:ext cx="4248472" cy="400110"/>
          </a:xfrm>
          <a:prstGeom prst="rect">
            <a:avLst/>
          </a:prstGeom>
          <a:solidFill>
            <a:srgbClr val="FFDC6D"/>
          </a:solidFill>
        </p:spPr>
        <p:txBody>
          <a:bodyPr wrap="square" rtlCol="0">
            <a:spAutoFit/>
          </a:bodyPr>
          <a:lstStyle/>
          <a:p>
            <a:r>
              <a:rPr lang="zh-CN" altLang="en-US" sz="2000" b="1" dirty="0" smtClean="0">
                <a:solidFill>
                  <a:srgbClr val="0000FF"/>
                </a:solidFill>
              </a:rPr>
              <a:t>见：贺国珠、吴晓光、黄翰雄报告</a:t>
            </a:r>
            <a:endParaRPr lang="zh-CN" altLang="en-US" sz="2000" b="1" dirty="0">
              <a:solidFill>
                <a:srgbClr val="0000FF"/>
              </a:solidFill>
            </a:endParaRPr>
          </a:p>
        </p:txBody>
      </p:sp>
    </p:spTree>
    <p:extLst>
      <p:ext uri="{BB962C8B-B14F-4D97-AF65-F5344CB8AC3E}">
        <p14:creationId xmlns:p14="http://schemas.microsoft.com/office/powerpoint/2010/main" val="35970651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2134344"/>
            <a:ext cx="5976664" cy="574576"/>
          </a:xfrm>
        </p:spPr>
        <p:txBody>
          <a:bodyPr/>
          <a:lstStyle/>
          <a:p>
            <a:pPr algn="ctr"/>
            <a:r>
              <a:rPr lang="zh-CN" altLang="en-US" dirty="0" smtClean="0"/>
              <a:t>中期研究内容和项目支持</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067440335"/>
              </p:ext>
            </p:extLst>
          </p:nvPr>
        </p:nvGraphicFramePr>
        <p:xfrm>
          <a:off x="899592" y="2852936"/>
          <a:ext cx="7344816" cy="2971800"/>
        </p:xfrm>
        <a:graphic>
          <a:graphicData uri="http://schemas.openxmlformats.org/drawingml/2006/table">
            <a:tbl>
              <a:tblPr firstRow="1" bandRow="1">
                <a:tableStyleId>{5C22544A-7EE6-4342-B048-85BDC9FD1C3A}</a:tableStyleId>
              </a:tblPr>
              <a:tblGrid>
                <a:gridCol w="4104456"/>
                <a:gridCol w="1584176"/>
                <a:gridCol w="1656184"/>
              </a:tblGrid>
              <a:tr h="370840">
                <a:tc>
                  <a:txBody>
                    <a:bodyPr/>
                    <a:lstStyle/>
                    <a:p>
                      <a:pPr>
                        <a:lnSpc>
                          <a:spcPct val="150000"/>
                        </a:lnSpc>
                      </a:pPr>
                      <a:r>
                        <a:rPr lang="zh-CN" altLang="en-US" sz="2200" dirty="0" smtClean="0">
                          <a:solidFill>
                            <a:srgbClr val="0000FF"/>
                          </a:solidFill>
                        </a:rPr>
                        <a:t>中期研究内容</a:t>
                      </a:r>
                      <a:endParaRPr lang="zh-CN" altLang="en-US" sz="2200" dirty="0">
                        <a:solidFill>
                          <a:srgbClr val="0000FF"/>
                        </a:solidFill>
                      </a:endParaRPr>
                    </a:p>
                  </a:txBody>
                  <a:tcPr>
                    <a:solidFill>
                      <a:srgbClr val="FFDC6D"/>
                    </a:solidFill>
                  </a:tcPr>
                </a:tc>
                <a:tc>
                  <a:txBody>
                    <a:bodyPr/>
                    <a:lstStyle/>
                    <a:p>
                      <a:pPr>
                        <a:lnSpc>
                          <a:spcPct val="150000"/>
                        </a:lnSpc>
                      </a:pPr>
                      <a:r>
                        <a:rPr lang="zh-CN" altLang="en-US" sz="2200" dirty="0" smtClean="0">
                          <a:solidFill>
                            <a:srgbClr val="0000FF"/>
                          </a:solidFill>
                        </a:rPr>
                        <a:t>重点专项</a:t>
                      </a:r>
                      <a:endParaRPr lang="zh-CN" altLang="en-US" sz="2200" dirty="0">
                        <a:solidFill>
                          <a:srgbClr val="0000FF"/>
                        </a:solidFill>
                      </a:endParaRPr>
                    </a:p>
                  </a:txBody>
                  <a:tcPr>
                    <a:solidFill>
                      <a:srgbClr val="FFDC6D"/>
                    </a:solidFill>
                  </a:tcPr>
                </a:tc>
                <a:tc>
                  <a:txBody>
                    <a:bodyPr/>
                    <a:lstStyle/>
                    <a:p>
                      <a:pPr>
                        <a:lnSpc>
                          <a:spcPct val="150000"/>
                        </a:lnSpc>
                      </a:pPr>
                      <a:r>
                        <a:rPr lang="zh-CN" altLang="en-US" sz="2200" dirty="0" smtClean="0">
                          <a:solidFill>
                            <a:srgbClr val="0000FF"/>
                          </a:solidFill>
                        </a:rPr>
                        <a:t>强基工程</a:t>
                      </a:r>
                      <a:endParaRPr lang="zh-CN" altLang="en-US" sz="2200" dirty="0">
                        <a:solidFill>
                          <a:srgbClr val="0000FF"/>
                        </a:solidFill>
                      </a:endParaRPr>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提高白光中子源本身的性能</a:t>
                      </a:r>
                      <a:endParaRPr lang="zh-CN" altLang="en-US" sz="2200" baseline="0" dirty="0">
                        <a:solidFill>
                          <a:srgbClr val="0000FF"/>
                        </a:solidFill>
                      </a:endParaRPr>
                    </a:p>
                  </a:txBody>
                  <a:tcPr>
                    <a:solidFill>
                      <a:srgbClr val="FFDC6D"/>
                    </a:solidFill>
                  </a:tcPr>
                </a:tc>
                <a:tc>
                  <a:txBody>
                    <a:bodyPr/>
                    <a:lstStyle/>
                    <a:p>
                      <a:pPr algn="ctr">
                        <a:lnSpc>
                          <a:spcPct val="150000"/>
                        </a:lnSpc>
                      </a:pPr>
                      <a:r>
                        <a:rPr lang="zh-CN" altLang="en-US" sz="2200" dirty="0" smtClean="0">
                          <a:sym typeface="Wingdings"/>
                        </a:rPr>
                        <a:t></a:t>
                      </a:r>
                      <a:endParaRPr lang="zh-CN" altLang="en-US" sz="2200" dirty="0"/>
                    </a:p>
                  </a:txBody>
                  <a:tcPr>
                    <a:solidFill>
                      <a:srgbClr val="FFDC6D"/>
                    </a:solidFill>
                  </a:tcPr>
                </a:tc>
                <a:tc>
                  <a:txBody>
                    <a:bodyPr/>
                    <a:lstStyle/>
                    <a:p>
                      <a:pPr algn="ctr">
                        <a:lnSpc>
                          <a:spcPct val="150000"/>
                        </a:lnSpc>
                      </a:pPr>
                      <a:endParaRPr lang="zh-CN" altLang="en-US" sz="2400" dirty="0"/>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发展相关的谱仪技术和实验技术</a:t>
                      </a:r>
                      <a:endParaRPr lang="zh-CN" altLang="en-US" sz="2200" baseline="0" dirty="0">
                        <a:solidFill>
                          <a:srgbClr val="0000FF"/>
                        </a:solidFill>
                      </a:endParaRPr>
                    </a:p>
                  </a:txBody>
                  <a:tcPr>
                    <a:solidFill>
                      <a:srgbClr val="FFDC6D"/>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200" dirty="0" smtClean="0">
                          <a:sym typeface="Wingdings"/>
                        </a:rPr>
                        <a:t></a:t>
                      </a:r>
                      <a:endParaRPr lang="zh-CN" altLang="en-US" sz="2200" dirty="0" smtClean="0"/>
                    </a:p>
                  </a:txBody>
                  <a:tcPr>
                    <a:solidFill>
                      <a:srgbClr val="FFDC6D"/>
                    </a:solidFill>
                  </a:tcPr>
                </a:tc>
                <a:tc>
                  <a:txBody>
                    <a:bodyPr/>
                    <a:lstStyle/>
                    <a:p>
                      <a:pPr algn="ctr">
                        <a:lnSpc>
                          <a:spcPct val="150000"/>
                        </a:lnSpc>
                      </a:pPr>
                      <a:endParaRPr lang="zh-CN" altLang="en-US" sz="2200" dirty="0"/>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研制先进的核数据测量谱仪</a:t>
                      </a:r>
                      <a:endParaRPr lang="en-US" altLang="zh-CN" sz="2200" baseline="0" dirty="0" smtClean="0">
                        <a:solidFill>
                          <a:srgbClr val="0000FF"/>
                        </a:solidFill>
                      </a:endParaRPr>
                    </a:p>
                  </a:txBody>
                  <a:tcPr>
                    <a:solidFill>
                      <a:srgbClr val="FFDC6D"/>
                    </a:solidFill>
                  </a:tcPr>
                </a:tc>
                <a:tc>
                  <a:txBody>
                    <a:bodyPr/>
                    <a:lstStyle/>
                    <a:p>
                      <a:pPr algn="ctr">
                        <a:lnSpc>
                          <a:spcPct val="150000"/>
                        </a:lnSpc>
                      </a:pPr>
                      <a:endParaRPr lang="zh-CN" altLang="en-US" sz="2200" dirty="0"/>
                    </a:p>
                  </a:txBody>
                  <a:tcPr>
                    <a:solidFill>
                      <a:srgbClr val="FFDC6D"/>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200" dirty="0" smtClean="0">
                          <a:sym typeface="Wingdings"/>
                        </a:rPr>
                        <a:t></a:t>
                      </a:r>
                      <a:endParaRPr lang="zh-CN" altLang="en-US" sz="2200" dirty="0" smtClean="0"/>
                    </a:p>
                  </a:txBody>
                  <a:tcPr>
                    <a:solidFill>
                      <a:srgbClr val="FFDC6D"/>
                    </a:solidFill>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2200" baseline="0" dirty="0" smtClean="0">
                          <a:solidFill>
                            <a:srgbClr val="0000FF"/>
                          </a:solidFill>
                        </a:rPr>
                        <a:t>全面开展核数据测量研究</a:t>
                      </a:r>
                      <a:endParaRPr lang="en-US" altLang="zh-CN" sz="2200" baseline="0" dirty="0" smtClean="0">
                        <a:solidFill>
                          <a:srgbClr val="0000FF"/>
                        </a:solidFill>
                      </a:endParaRPr>
                    </a:p>
                  </a:txBody>
                  <a:tcPr>
                    <a:solidFill>
                      <a:srgbClr val="FFDC6D"/>
                    </a:solidFill>
                  </a:tcPr>
                </a:tc>
                <a:tc>
                  <a:txBody>
                    <a:bodyPr/>
                    <a:lstStyle/>
                    <a:p>
                      <a:pPr algn="ctr">
                        <a:lnSpc>
                          <a:spcPct val="150000"/>
                        </a:lnSpc>
                      </a:pPr>
                      <a:endParaRPr lang="zh-CN" altLang="en-US" sz="2200" dirty="0"/>
                    </a:p>
                  </a:txBody>
                  <a:tcPr>
                    <a:solidFill>
                      <a:srgbClr val="FFDC6D"/>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2200" dirty="0" smtClean="0">
                          <a:sym typeface="Wingdings"/>
                        </a:rPr>
                        <a:t></a:t>
                      </a:r>
                      <a:endParaRPr lang="zh-CN" altLang="en-US" sz="2200" dirty="0" smtClean="0"/>
                    </a:p>
                  </a:txBody>
                  <a:tcPr>
                    <a:solidFill>
                      <a:srgbClr val="FFDC6D"/>
                    </a:solidFill>
                  </a:tcPr>
                </a:tc>
              </a:tr>
            </a:tbl>
          </a:graphicData>
        </a:graphic>
      </p:graphicFrame>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16</a:t>
            </a:fld>
            <a:endParaRPr lang="en-US" altLang="zh-C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27" y="4875634"/>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27" y="5451698"/>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299570"/>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645024"/>
            <a:ext cx="2762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740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838200"/>
            <a:ext cx="8568952" cy="718592"/>
          </a:xfrm>
        </p:spPr>
        <p:txBody>
          <a:bodyPr/>
          <a:lstStyle/>
          <a:p>
            <a:pPr algn="ctr"/>
            <a:r>
              <a:rPr lang="zh-CN" altLang="en-US" sz="3200" dirty="0" smtClean="0"/>
              <a:t>总    结</a:t>
            </a:r>
            <a:endParaRPr lang="zh-CN" altLang="en-US" sz="3200" dirty="0"/>
          </a:p>
        </p:txBody>
      </p:sp>
      <p:sp>
        <p:nvSpPr>
          <p:cNvPr id="3" name="内容占位符 2"/>
          <p:cNvSpPr>
            <a:spLocks noGrp="1"/>
          </p:cNvSpPr>
          <p:nvPr>
            <p:ph idx="1"/>
          </p:nvPr>
        </p:nvSpPr>
        <p:spPr>
          <a:xfrm>
            <a:off x="251520" y="1700808"/>
            <a:ext cx="8497193" cy="4680520"/>
          </a:xfrm>
        </p:spPr>
        <p:txBody>
          <a:bodyPr/>
          <a:lstStyle/>
          <a:p>
            <a:r>
              <a:rPr lang="zh-CN" altLang="en-US" sz="2600" dirty="0" smtClean="0"/>
              <a:t>通过</a:t>
            </a:r>
            <a:r>
              <a:rPr lang="en-US" altLang="zh-CN" sz="2600" dirty="0" smtClean="0"/>
              <a:t>CSNS</a:t>
            </a:r>
            <a:r>
              <a:rPr lang="zh-CN" altLang="en-US" sz="2600" dirty="0" smtClean="0"/>
              <a:t>白光中子源中期建设项目的实施，</a:t>
            </a:r>
            <a:r>
              <a:rPr lang="en-US" altLang="zh-CN" sz="2600" dirty="0" smtClean="0"/>
              <a:t>CSNS</a:t>
            </a:r>
            <a:r>
              <a:rPr lang="zh-CN" altLang="en-US" sz="2600" dirty="0" smtClean="0"/>
              <a:t>反角白光中子源和其实验终端系统将处在国际白光中子源的最先进行列，很多指标甚至是国际领先的。</a:t>
            </a:r>
            <a:endParaRPr lang="en-US" altLang="zh-CN" sz="2600" dirty="0" smtClean="0"/>
          </a:p>
          <a:p>
            <a:r>
              <a:rPr lang="zh-CN" altLang="en-US" sz="2600" dirty="0" smtClean="0"/>
              <a:t>可全面开展基于白光中子源的核数据测量研究，使我国在该研究方向实现跨越式发展，迅速赶上国际先进水平。</a:t>
            </a:r>
            <a:endParaRPr lang="en-US" altLang="zh-CN" sz="2600" dirty="0" smtClean="0"/>
          </a:p>
          <a:p>
            <a:r>
              <a:rPr lang="zh-CN" altLang="en-US" sz="2600" dirty="0" smtClean="0"/>
              <a:t>中期建设面临巨大的机遇，也有较大的挑战， 以及科工局项目落实的不确定性，希望继续得到各位专家的积极支持。</a:t>
            </a:r>
            <a:endParaRPr lang="zh-CN" altLang="en-US" sz="2600" dirty="0"/>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17</a:t>
            </a:fld>
            <a:endParaRPr lang="en-US" altLang="zh-CN" dirty="0"/>
          </a:p>
        </p:txBody>
      </p:sp>
    </p:spTree>
    <p:extLst>
      <p:ext uri="{BB962C8B-B14F-4D97-AF65-F5344CB8AC3E}">
        <p14:creationId xmlns:p14="http://schemas.microsoft.com/office/powerpoint/2010/main" val="23850088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043608" y="2852936"/>
            <a:ext cx="7272808" cy="2016224"/>
          </a:xfrm>
        </p:spPr>
        <p:txBody>
          <a:bodyPr/>
          <a:lstStyle/>
          <a:p>
            <a:pPr algn="ctr"/>
            <a:r>
              <a:rPr lang="zh-CN" altLang="en-US" sz="4800" dirty="0" smtClean="0">
                <a:solidFill>
                  <a:srgbClr val="0000FF"/>
                </a:solidFill>
              </a:rPr>
              <a:t>请各位专家积极献计献策</a:t>
            </a:r>
            <a:r>
              <a:rPr lang="en-US" altLang="zh-CN" sz="4800" dirty="0" smtClean="0">
                <a:solidFill>
                  <a:srgbClr val="0000FF"/>
                </a:solidFill>
              </a:rPr>
              <a:t>!</a:t>
            </a:r>
            <a:endParaRPr lang="zh-CN" altLang="en-US" sz="4800" dirty="0" smtClean="0">
              <a:solidFill>
                <a:srgbClr val="0000FF"/>
              </a:solidFill>
            </a:endParaRPr>
          </a:p>
        </p:txBody>
      </p:sp>
      <p:sp>
        <p:nvSpPr>
          <p:cNvPr id="2" name="灯片编号占位符 1"/>
          <p:cNvSpPr>
            <a:spLocks noGrp="1"/>
          </p:cNvSpPr>
          <p:nvPr>
            <p:ph type="sldNum" sz="quarter" idx="10"/>
          </p:nvPr>
        </p:nvSpPr>
        <p:spPr/>
        <p:txBody>
          <a:bodyPr/>
          <a:lstStyle/>
          <a:p>
            <a:pPr>
              <a:defRPr/>
            </a:pPr>
            <a:fld id="{B7AF07DE-E9AD-4182-AA0A-2F7A6DB2705F}" type="slidenum">
              <a:rPr lang="en-US" altLang="zh-CN" smtClean="0"/>
              <a:pPr>
                <a:defRPr/>
              </a:pPr>
              <a:t>18</a:t>
            </a:fld>
            <a:endParaRPr lang="en-US" altLang="zh-CN"/>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pPr algn="ctr"/>
            <a:r>
              <a:rPr lang="zh-CN" altLang="en-US" sz="3200" dirty="0" smtClean="0"/>
              <a:t>主要内容</a:t>
            </a:r>
          </a:p>
        </p:txBody>
      </p:sp>
      <p:sp>
        <p:nvSpPr>
          <p:cNvPr id="26627" name="内容占位符 2"/>
          <p:cNvSpPr>
            <a:spLocks noGrp="1"/>
          </p:cNvSpPr>
          <p:nvPr>
            <p:ph idx="1"/>
          </p:nvPr>
        </p:nvSpPr>
        <p:spPr>
          <a:xfrm>
            <a:off x="395536" y="1556792"/>
            <a:ext cx="8353177" cy="4968551"/>
          </a:xfrm>
        </p:spPr>
        <p:txBody>
          <a:bodyPr/>
          <a:lstStyle/>
          <a:p>
            <a:pPr>
              <a:lnSpc>
                <a:spcPct val="100000"/>
              </a:lnSpc>
              <a:spcBef>
                <a:spcPts val="600"/>
              </a:spcBef>
              <a:spcAft>
                <a:spcPts val="0"/>
              </a:spcAft>
            </a:pPr>
            <a:r>
              <a:rPr lang="en-US" altLang="zh-CN" sz="2800" dirty="0" smtClean="0">
                <a:latin typeface="Calibri" panose="020F0502020204030204" pitchFamily="34" charset="0"/>
              </a:rPr>
              <a:t>CSNS</a:t>
            </a:r>
            <a:r>
              <a:rPr lang="zh-CN" altLang="en-US" sz="2800" dirty="0" smtClean="0">
                <a:latin typeface="Calibri" panose="020F0502020204030204" pitchFamily="34" charset="0"/>
              </a:rPr>
              <a:t>白光中子源初期建设的局限性</a:t>
            </a:r>
            <a:endParaRPr lang="en-US" altLang="zh-CN" sz="2800" dirty="0" smtClean="0">
              <a:latin typeface="Calibri" panose="020F0502020204030204" pitchFamily="34" charset="0"/>
            </a:endParaRPr>
          </a:p>
          <a:p>
            <a:pPr>
              <a:lnSpc>
                <a:spcPct val="100000"/>
              </a:lnSpc>
              <a:spcBef>
                <a:spcPts val="600"/>
              </a:spcBef>
              <a:spcAft>
                <a:spcPts val="0"/>
              </a:spcAft>
            </a:pPr>
            <a:r>
              <a:rPr lang="zh-CN" altLang="en-US" sz="2800" dirty="0" smtClean="0">
                <a:latin typeface="Calibri" panose="020F0502020204030204" pitchFamily="34" charset="0"/>
              </a:rPr>
              <a:t>白光中子源中期建设考虑</a:t>
            </a:r>
            <a:endParaRPr lang="en-US" altLang="zh-CN" sz="2800"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白光中子源性能全面提高</a:t>
            </a:r>
            <a:endParaRPr lang="en-US" altLang="zh-CN"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发展先进的谱仪技术和实验方法</a:t>
            </a:r>
            <a:endParaRPr lang="en-US" altLang="zh-CN"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研制国际领先水平的大型谱仪</a:t>
            </a:r>
            <a:endParaRPr lang="en-US" altLang="zh-CN" dirty="0" smtClean="0">
              <a:latin typeface="Calibri" panose="020F0502020204030204" pitchFamily="34" charset="0"/>
            </a:endParaRPr>
          </a:p>
          <a:p>
            <a:pPr lvl="1">
              <a:lnSpc>
                <a:spcPct val="100000"/>
              </a:lnSpc>
              <a:spcBef>
                <a:spcPts val="600"/>
              </a:spcBef>
              <a:spcAft>
                <a:spcPts val="0"/>
              </a:spcAft>
            </a:pPr>
            <a:r>
              <a:rPr lang="zh-CN" altLang="en-US" dirty="0" smtClean="0">
                <a:latin typeface="Calibri" panose="020F0502020204030204" pitchFamily="34" charset="0"/>
              </a:rPr>
              <a:t>全面开展核数据测量研究</a:t>
            </a:r>
            <a:endParaRPr lang="en-US" altLang="zh-CN" sz="2400" dirty="0" smtClean="0">
              <a:latin typeface="Calibri" panose="020F0502020204030204" pitchFamily="34" charset="0"/>
            </a:endParaRPr>
          </a:p>
          <a:p>
            <a:pPr>
              <a:lnSpc>
                <a:spcPct val="100000"/>
              </a:lnSpc>
              <a:spcBef>
                <a:spcPts val="600"/>
              </a:spcBef>
              <a:spcAft>
                <a:spcPts val="0"/>
              </a:spcAft>
            </a:pPr>
            <a:r>
              <a:rPr lang="zh-CN" altLang="en-US" sz="2800" dirty="0" smtClean="0">
                <a:latin typeface="Calibri" panose="020F0502020204030204" pitchFamily="34" charset="0"/>
              </a:rPr>
              <a:t>科技部重点专项主要目标</a:t>
            </a:r>
            <a:endParaRPr lang="en-US" altLang="zh-CN" sz="2800" dirty="0" smtClean="0">
              <a:latin typeface="Calibri" panose="020F0502020204030204" pitchFamily="34" charset="0"/>
            </a:endParaRPr>
          </a:p>
          <a:p>
            <a:pPr>
              <a:lnSpc>
                <a:spcPct val="100000"/>
              </a:lnSpc>
              <a:spcBef>
                <a:spcPts val="600"/>
              </a:spcBef>
              <a:spcAft>
                <a:spcPts val="0"/>
              </a:spcAft>
            </a:pPr>
            <a:r>
              <a:rPr lang="zh-CN" altLang="en-US" dirty="0" smtClean="0">
                <a:latin typeface="Calibri" panose="020F0502020204030204" pitchFamily="34" charset="0"/>
              </a:rPr>
              <a:t>科工局“强基建设”项目主要目标</a:t>
            </a:r>
            <a:endParaRPr lang="en-US" altLang="zh-CN" dirty="0" smtClean="0">
              <a:latin typeface="Calibri" panose="020F0502020204030204" pitchFamily="34" charset="0"/>
            </a:endParaRPr>
          </a:p>
          <a:p>
            <a:pPr>
              <a:lnSpc>
                <a:spcPct val="100000"/>
              </a:lnSpc>
              <a:spcBef>
                <a:spcPts val="600"/>
              </a:spcBef>
              <a:spcAft>
                <a:spcPts val="0"/>
              </a:spcAft>
            </a:pPr>
            <a:r>
              <a:rPr lang="zh-CN" altLang="en-US" dirty="0" smtClean="0">
                <a:latin typeface="Calibri" panose="020F0502020204030204" pitchFamily="34" charset="0"/>
              </a:rPr>
              <a:t>总结</a:t>
            </a:r>
            <a:endParaRPr lang="en-US" altLang="zh-CN" sz="2600" dirty="0" smtClean="0">
              <a:latin typeface="Calibri" panose="020F0502020204030204" pitchFamily="34" charset="0"/>
            </a:endParaRPr>
          </a:p>
        </p:txBody>
      </p:sp>
      <p:sp>
        <p:nvSpPr>
          <p:cNvPr id="2" name="灯片编号占位符 1"/>
          <p:cNvSpPr>
            <a:spLocks noGrp="1"/>
          </p:cNvSpPr>
          <p:nvPr>
            <p:ph type="sldNum" sz="quarter" idx="10"/>
          </p:nvPr>
        </p:nvSpPr>
        <p:spPr/>
        <p:txBody>
          <a:bodyPr/>
          <a:lstStyle/>
          <a:p>
            <a:pPr>
              <a:defRPr/>
            </a:pPr>
            <a:fld id="{606CA3CC-FC68-4501-B855-7844B93351C0}" type="slidenum">
              <a:rPr lang="en-US" altLang="zh-CN" smtClean="0"/>
              <a:t>2</a:t>
            </a:fld>
            <a:endParaRPr lang="en-US" altLang="zh-CN"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3789040"/>
            <a:ext cx="7916416" cy="894308"/>
          </a:xfrm>
        </p:spPr>
        <p:txBody>
          <a:bodyPr/>
          <a:lstStyle/>
          <a:p>
            <a:pPr algn="ctr"/>
            <a:r>
              <a:rPr lang="en-US" altLang="zh-CN" sz="3800" dirty="0">
                <a:solidFill>
                  <a:srgbClr val="FF0000"/>
                </a:solidFill>
              </a:rPr>
              <a:t>CSNS</a:t>
            </a:r>
            <a:r>
              <a:rPr lang="zh-CN" altLang="en-US" sz="3800" dirty="0">
                <a:solidFill>
                  <a:srgbClr val="FF0000"/>
                </a:solidFill>
              </a:rPr>
              <a:t>白光中子源初期建设的局限性</a:t>
            </a: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3</a:t>
            </a:fld>
            <a:endParaRPr lang="en-US" altLang="zh-CN"/>
          </a:p>
        </p:txBody>
      </p:sp>
    </p:spTree>
    <p:extLst>
      <p:ext uri="{BB962C8B-B14F-4D97-AF65-F5344CB8AC3E}">
        <p14:creationId xmlns:p14="http://schemas.microsoft.com/office/powerpoint/2010/main" val="33455598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3055" y="1052736"/>
            <a:ext cx="8617417" cy="5400600"/>
          </a:xfrm>
        </p:spPr>
        <p:txBody>
          <a:bodyPr/>
          <a:lstStyle/>
          <a:p>
            <a:pPr>
              <a:lnSpc>
                <a:spcPct val="100000"/>
              </a:lnSpc>
              <a:spcBef>
                <a:spcPts val="600"/>
              </a:spcBef>
              <a:spcAft>
                <a:spcPts val="0"/>
              </a:spcAft>
            </a:pPr>
            <a:r>
              <a:rPr lang="zh-CN" altLang="en-US" sz="2600" dirty="0" smtClean="0">
                <a:latin typeface="+mn-lt"/>
              </a:rPr>
              <a:t>我国急需白光中子源，以尽快开展相关的核数据测量研究</a:t>
            </a:r>
            <a:endParaRPr lang="en-US" altLang="zh-CN" sz="2600" b="0" dirty="0" smtClean="0">
              <a:latin typeface="+mn-lt"/>
            </a:endParaRPr>
          </a:p>
          <a:p>
            <a:pPr lvl="1">
              <a:lnSpc>
                <a:spcPct val="100000"/>
              </a:lnSpc>
              <a:spcBef>
                <a:spcPts val="600"/>
              </a:spcBef>
              <a:spcAft>
                <a:spcPts val="0"/>
              </a:spcAft>
            </a:pPr>
            <a:r>
              <a:rPr lang="zh-CN" altLang="en-US" sz="2200" dirty="0" smtClean="0">
                <a:latin typeface="+mn-lt"/>
              </a:rPr>
              <a:t>无论是国防建设还是先进核能都对高质量的核数据测量研究提出了急切需求，核天体物理和基础核物理也希望有先进的白光中子源实验平台</a:t>
            </a:r>
            <a:endParaRPr lang="en-US" altLang="zh-CN" sz="2200" dirty="0" smtClean="0">
              <a:latin typeface="+mn-lt"/>
            </a:endParaRPr>
          </a:p>
          <a:p>
            <a:pPr lvl="1">
              <a:lnSpc>
                <a:spcPct val="100000"/>
              </a:lnSpc>
              <a:spcBef>
                <a:spcPts val="600"/>
              </a:spcBef>
              <a:spcAft>
                <a:spcPts val="0"/>
              </a:spcAft>
            </a:pPr>
            <a:r>
              <a:rPr lang="en-US" altLang="zh-CN" sz="2200" dirty="0" smtClean="0">
                <a:latin typeface="+mn-lt"/>
              </a:rPr>
              <a:t>CSNS</a:t>
            </a:r>
            <a:r>
              <a:rPr lang="zh-CN" altLang="en-US" sz="2200" dirty="0" smtClean="0">
                <a:latin typeface="+mn-lt"/>
              </a:rPr>
              <a:t>工程</a:t>
            </a:r>
            <a:r>
              <a:rPr lang="en-US" altLang="zh-CN" sz="2200" dirty="0" smtClean="0">
                <a:latin typeface="+mn-lt"/>
              </a:rPr>
              <a:t>2017</a:t>
            </a:r>
            <a:r>
              <a:rPr lang="zh-CN" altLang="en-US" sz="2200" dirty="0" smtClean="0">
                <a:latin typeface="+mn-lt"/>
              </a:rPr>
              <a:t>年将开始束流打靶调试和试运行，在之前建成基本的中子束线和小型谱仪，即可尽快开展实验</a:t>
            </a:r>
            <a:endParaRPr lang="en-US" altLang="zh-CN" sz="2200" dirty="0" smtClean="0">
              <a:latin typeface="+mn-lt"/>
            </a:endParaRPr>
          </a:p>
          <a:p>
            <a:pPr>
              <a:lnSpc>
                <a:spcPct val="100000"/>
              </a:lnSpc>
              <a:spcBef>
                <a:spcPts val="600"/>
              </a:spcBef>
              <a:spcAft>
                <a:spcPts val="0"/>
              </a:spcAft>
            </a:pPr>
            <a:r>
              <a:rPr lang="zh-CN" altLang="en-US" sz="2600" b="0" dirty="0" smtClean="0">
                <a:latin typeface="+mn-lt"/>
              </a:rPr>
              <a:t>初期建设中子源和谱仪性能有限</a:t>
            </a:r>
            <a:endParaRPr lang="en-US" altLang="zh-CN" sz="2600" b="0" dirty="0" smtClean="0">
              <a:latin typeface="+mn-lt"/>
            </a:endParaRPr>
          </a:p>
          <a:p>
            <a:pPr lvl="1">
              <a:lnSpc>
                <a:spcPct val="100000"/>
              </a:lnSpc>
              <a:spcBef>
                <a:spcPts val="600"/>
              </a:spcBef>
              <a:spcAft>
                <a:spcPts val="0"/>
              </a:spcAft>
            </a:pPr>
            <a:r>
              <a:rPr lang="zh-CN" altLang="en-US" sz="2200" b="0" dirty="0" smtClean="0">
                <a:latin typeface="+mn-lt"/>
              </a:rPr>
              <a:t>受经费量（</a:t>
            </a:r>
            <a:r>
              <a:rPr lang="en-US" altLang="zh-CN" sz="2200" b="0" dirty="0" smtClean="0">
                <a:latin typeface="+mn-lt"/>
              </a:rPr>
              <a:t>CSNS</a:t>
            </a:r>
            <a:r>
              <a:rPr lang="zh-CN" altLang="en-US" sz="2200" b="0" dirty="0" smtClean="0">
                <a:latin typeface="+mn-lt"/>
              </a:rPr>
              <a:t>工程经费和自筹经费）和研制时间限制</a:t>
            </a:r>
            <a:endParaRPr lang="en-US" altLang="zh-CN" sz="2200" b="0" dirty="0" smtClean="0">
              <a:latin typeface="+mn-lt"/>
            </a:endParaRPr>
          </a:p>
          <a:p>
            <a:pPr lvl="1">
              <a:lnSpc>
                <a:spcPct val="100000"/>
              </a:lnSpc>
              <a:spcBef>
                <a:spcPts val="600"/>
              </a:spcBef>
              <a:spcAft>
                <a:spcPts val="0"/>
              </a:spcAft>
            </a:pPr>
            <a:r>
              <a:rPr lang="zh-CN" altLang="en-US" sz="2200" b="0" dirty="0" smtClean="0">
                <a:latin typeface="+mn-lt"/>
              </a:rPr>
              <a:t>中子源性能不够理想，主要质子束脉冲时间结构不够理想，除了单束团模式外不能提供其他白光源专用模式</a:t>
            </a:r>
            <a:endParaRPr lang="en-US" altLang="zh-CN" sz="2200" b="0" dirty="0" smtClean="0">
              <a:latin typeface="+mn-lt"/>
            </a:endParaRPr>
          </a:p>
          <a:p>
            <a:pPr lvl="1">
              <a:lnSpc>
                <a:spcPct val="100000"/>
              </a:lnSpc>
              <a:spcBef>
                <a:spcPts val="600"/>
              </a:spcBef>
              <a:spcAft>
                <a:spcPts val="0"/>
              </a:spcAft>
            </a:pPr>
            <a:r>
              <a:rPr lang="zh-CN" altLang="en-US" sz="2200" dirty="0" smtClean="0">
                <a:latin typeface="+mn-lt"/>
              </a:rPr>
              <a:t>只有</a:t>
            </a:r>
            <a:r>
              <a:rPr lang="en-US" altLang="zh-CN" sz="2200" dirty="0" smtClean="0">
                <a:latin typeface="+mn-lt"/>
              </a:rPr>
              <a:t>4</a:t>
            </a:r>
            <a:r>
              <a:rPr lang="zh-CN" altLang="en-US" sz="2200" dirty="0" smtClean="0">
                <a:latin typeface="+mn-lt"/>
              </a:rPr>
              <a:t>台小型谱仪，性能指标只是国际上目前已达到的水平</a:t>
            </a:r>
            <a:endParaRPr lang="en-US" altLang="zh-CN" sz="2200" dirty="0" smtClean="0">
              <a:latin typeface="+mn-lt"/>
            </a:endParaRPr>
          </a:p>
          <a:p>
            <a:pPr lvl="1">
              <a:lnSpc>
                <a:spcPct val="100000"/>
              </a:lnSpc>
              <a:spcBef>
                <a:spcPts val="600"/>
              </a:spcBef>
              <a:spcAft>
                <a:spcPts val="0"/>
              </a:spcAft>
            </a:pPr>
            <a:r>
              <a:rPr lang="zh-CN" altLang="en-US" sz="2200" b="0" dirty="0" smtClean="0">
                <a:latin typeface="+mn-lt"/>
              </a:rPr>
              <a:t>其他配套条件也不够完善，如样品制备条件</a:t>
            </a:r>
            <a:endParaRPr lang="en-US" altLang="zh-CN" sz="2200" b="0" dirty="0" smtClean="0">
              <a:latin typeface="+mn-lt"/>
            </a:endParaRPr>
          </a:p>
          <a:p>
            <a:pPr lvl="1">
              <a:lnSpc>
                <a:spcPct val="100000"/>
              </a:lnSpc>
              <a:spcBef>
                <a:spcPts val="600"/>
              </a:spcBef>
              <a:spcAft>
                <a:spcPts val="0"/>
              </a:spcAft>
            </a:pPr>
            <a:endParaRPr lang="zh-CN" altLang="en-US" sz="2200" b="0" dirty="0">
              <a:latin typeface="+mn-lt"/>
            </a:endParaRPr>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4</a:t>
            </a:fld>
            <a:endParaRPr lang="en-US" altLang="zh-CN" dirty="0"/>
          </a:p>
        </p:txBody>
      </p:sp>
    </p:spTree>
    <p:extLst>
      <p:ext uri="{BB962C8B-B14F-4D97-AF65-F5344CB8AC3E}">
        <p14:creationId xmlns:p14="http://schemas.microsoft.com/office/powerpoint/2010/main" val="41414097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063" y="2564904"/>
            <a:ext cx="7916416" cy="894308"/>
          </a:xfrm>
        </p:spPr>
        <p:txBody>
          <a:bodyPr/>
          <a:lstStyle/>
          <a:p>
            <a:pPr algn="ctr"/>
            <a:r>
              <a:rPr lang="zh-CN" altLang="en-US" sz="3800" dirty="0">
                <a:solidFill>
                  <a:srgbClr val="FF0000"/>
                </a:solidFill>
              </a:rPr>
              <a:t>白光中子源中期</a:t>
            </a:r>
            <a:r>
              <a:rPr lang="zh-CN" altLang="en-US" sz="3800" dirty="0" smtClean="0">
                <a:solidFill>
                  <a:srgbClr val="FF0000"/>
                </a:solidFill>
              </a:rPr>
              <a:t>建设</a:t>
            </a:r>
            <a:endParaRPr lang="zh-CN" altLang="en-US" sz="3800" dirty="0">
              <a:solidFill>
                <a:srgbClr val="FF0000"/>
              </a:solidFill>
            </a:endParaRPr>
          </a:p>
        </p:txBody>
      </p:sp>
      <p:sp>
        <p:nvSpPr>
          <p:cNvPr id="4" name="灯片编号占位符 3"/>
          <p:cNvSpPr>
            <a:spLocks noGrp="1"/>
          </p:cNvSpPr>
          <p:nvPr>
            <p:ph type="sldNum" sz="quarter" idx="10"/>
          </p:nvPr>
        </p:nvSpPr>
        <p:spPr/>
        <p:txBody>
          <a:bodyPr/>
          <a:lstStyle/>
          <a:p>
            <a:pPr>
              <a:defRPr/>
            </a:pPr>
            <a:fld id="{D808BE02-5784-403F-A431-5C524A27D3BA}" type="slidenum">
              <a:rPr lang="en-US" altLang="zh-CN" smtClean="0"/>
              <a:pPr>
                <a:defRPr/>
              </a:pPr>
              <a:t>5</a:t>
            </a:fld>
            <a:endParaRPr lang="en-US" altLang="zh-CN"/>
          </a:p>
        </p:txBody>
      </p:sp>
      <p:sp>
        <p:nvSpPr>
          <p:cNvPr id="5" name="TextBox 4"/>
          <p:cNvSpPr txBox="1"/>
          <p:nvPr/>
        </p:nvSpPr>
        <p:spPr>
          <a:xfrm>
            <a:off x="347799" y="3645024"/>
            <a:ext cx="8496944" cy="283154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400" dirty="0" smtClean="0">
                <a:solidFill>
                  <a:srgbClr val="0070C0"/>
                </a:solidFill>
              </a:rPr>
              <a:t>中期建设基于</a:t>
            </a:r>
            <a:r>
              <a:rPr lang="en-US" altLang="zh-CN" sz="2400" dirty="0" smtClean="0">
                <a:solidFill>
                  <a:srgbClr val="0070C0"/>
                </a:solidFill>
              </a:rPr>
              <a:t>CSNS</a:t>
            </a:r>
            <a:r>
              <a:rPr lang="zh-CN" altLang="en-US" sz="2400" dirty="0" smtClean="0">
                <a:solidFill>
                  <a:srgbClr val="0070C0"/>
                </a:solidFill>
              </a:rPr>
              <a:t>反角白光</a:t>
            </a:r>
            <a:r>
              <a:rPr lang="zh-CN" altLang="en-US" sz="2400" dirty="0" smtClean="0">
                <a:solidFill>
                  <a:srgbClr val="0070C0"/>
                </a:solidFill>
              </a:rPr>
              <a:t>中子源</a:t>
            </a:r>
            <a:r>
              <a:rPr lang="zh-CN" altLang="en-US" sz="2400" dirty="0" smtClean="0">
                <a:solidFill>
                  <a:srgbClr val="0070C0"/>
                </a:solidFill>
              </a:rPr>
              <a:t>：</a:t>
            </a:r>
            <a:r>
              <a:rPr lang="zh-CN" altLang="en-US" sz="2400" dirty="0" smtClean="0">
                <a:solidFill>
                  <a:srgbClr val="0070C0"/>
                </a:solidFill>
              </a:rPr>
              <a:t>重点</a:t>
            </a:r>
            <a:r>
              <a:rPr lang="zh-CN" altLang="en-US" sz="2400" dirty="0" smtClean="0">
                <a:solidFill>
                  <a:srgbClr val="0070C0"/>
                </a:solidFill>
              </a:rPr>
              <a:t>全面提高白光中子源本身的</a:t>
            </a:r>
            <a:r>
              <a:rPr lang="zh-CN" altLang="en-US" sz="2400" dirty="0" smtClean="0">
                <a:solidFill>
                  <a:srgbClr val="0070C0"/>
                </a:solidFill>
              </a:rPr>
              <a:t>性能，</a:t>
            </a:r>
            <a:r>
              <a:rPr lang="zh-CN" altLang="en-US" sz="2400" dirty="0" smtClean="0">
                <a:solidFill>
                  <a:srgbClr val="0070C0"/>
                </a:solidFill>
              </a:rPr>
              <a:t>发展相关</a:t>
            </a:r>
            <a:r>
              <a:rPr lang="zh-CN" altLang="en-US" sz="2400" dirty="0" smtClean="0">
                <a:solidFill>
                  <a:srgbClr val="0070C0"/>
                </a:solidFill>
              </a:rPr>
              <a:t>的谱仪技术和实验</a:t>
            </a:r>
            <a:r>
              <a:rPr lang="zh-CN" altLang="en-US" sz="2400" dirty="0">
                <a:solidFill>
                  <a:srgbClr val="0070C0"/>
                </a:solidFill>
              </a:rPr>
              <a:t>技术</a:t>
            </a:r>
            <a:r>
              <a:rPr lang="zh-CN" altLang="en-US" sz="2400" dirty="0" smtClean="0">
                <a:solidFill>
                  <a:srgbClr val="0070C0"/>
                </a:solidFill>
              </a:rPr>
              <a:t>，研制</a:t>
            </a:r>
            <a:r>
              <a:rPr lang="zh-CN" altLang="en-US" sz="2400" dirty="0">
                <a:solidFill>
                  <a:srgbClr val="0070C0"/>
                </a:solidFill>
              </a:rPr>
              <a:t>先进的核数据测量谱仪，</a:t>
            </a:r>
            <a:r>
              <a:rPr lang="zh-CN" altLang="en-US" sz="2400" dirty="0" smtClean="0">
                <a:solidFill>
                  <a:srgbClr val="0070C0"/>
                </a:solidFill>
              </a:rPr>
              <a:t>全面开展核数据测量研究</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经费来源：科技部重点专项“白光中子源实验技术研究”、自筹经费和科工局“强基工程”白光中子源项目，估计经费：</a:t>
            </a:r>
            <a:r>
              <a:rPr lang="en-US" altLang="zh-CN" sz="2400" dirty="0" smtClean="0">
                <a:solidFill>
                  <a:srgbClr val="0070C0"/>
                </a:solidFill>
              </a:rPr>
              <a:t>1.5</a:t>
            </a:r>
            <a:r>
              <a:rPr lang="zh-CN" altLang="en-US" sz="2400" dirty="0" smtClean="0">
                <a:solidFill>
                  <a:srgbClr val="0070C0"/>
                </a:solidFill>
              </a:rPr>
              <a:t>亿</a:t>
            </a:r>
            <a:endParaRPr lang="en-US" altLang="zh-CN" sz="2400" dirty="0" smtClean="0">
              <a:solidFill>
                <a:srgbClr val="0070C0"/>
              </a:solidFill>
            </a:endParaRPr>
          </a:p>
          <a:p>
            <a:pPr marL="342900" indent="-342900">
              <a:spcAft>
                <a:spcPts val="600"/>
              </a:spcAft>
              <a:buFont typeface="Arial" panose="020B0604020202020204" pitchFamily="34" charset="0"/>
              <a:buChar char="•"/>
            </a:pPr>
            <a:r>
              <a:rPr lang="zh-CN" altLang="en-US" sz="2400" dirty="0" smtClean="0">
                <a:solidFill>
                  <a:srgbClr val="0070C0"/>
                </a:solidFill>
              </a:rPr>
              <a:t>估计实施时间：</a:t>
            </a:r>
            <a:r>
              <a:rPr lang="en-US" altLang="zh-CN" sz="2400" dirty="0" smtClean="0">
                <a:solidFill>
                  <a:srgbClr val="0070C0"/>
                </a:solidFill>
              </a:rPr>
              <a:t>2016.7-2022.12</a:t>
            </a:r>
          </a:p>
        </p:txBody>
      </p:sp>
    </p:spTree>
    <p:extLst>
      <p:ext uri="{BB962C8B-B14F-4D97-AF65-F5344CB8AC3E}">
        <p14:creationId xmlns:p14="http://schemas.microsoft.com/office/powerpoint/2010/main" val="1756952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白光中子源性能全面提高</a:t>
            </a:r>
          </a:p>
        </p:txBody>
      </p:sp>
      <p:sp>
        <p:nvSpPr>
          <p:cNvPr id="3" name="内容占位符 2"/>
          <p:cNvSpPr>
            <a:spLocks noGrp="1"/>
          </p:cNvSpPr>
          <p:nvPr>
            <p:ph idx="1"/>
          </p:nvPr>
        </p:nvSpPr>
        <p:spPr>
          <a:xfrm>
            <a:off x="251520" y="1556792"/>
            <a:ext cx="8497193" cy="4968552"/>
          </a:xfrm>
        </p:spPr>
        <p:txBody>
          <a:bodyPr/>
          <a:lstStyle/>
          <a:p>
            <a:pPr>
              <a:lnSpc>
                <a:spcPct val="100000"/>
              </a:lnSpc>
              <a:spcBef>
                <a:spcPts val="0"/>
              </a:spcBef>
              <a:spcAft>
                <a:spcPts val="300"/>
              </a:spcAft>
            </a:pPr>
            <a:r>
              <a:rPr lang="zh-CN" altLang="en-US" sz="2600" b="0" dirty="0" smtClean="0">
                <a:latin typeface="+mn-lt"/>
              </a:rPr>
              <a:t>加速器白光中子源</a:t>
            </a:r>
            <a:r>
              <a:rPr lang="zh-CN" altLang="en-US" sz="2600" dirty="0">
                <a:latin typeface="+mn-lt"/>
              </a:rPr>
              <a:t>专用</a:t>
            </a:r>
            <a:r>
              <a:rPr lang="zh-CN" altLang="en-US" sz="2600" dirty="0" smtClean="0">
                <a:latin typeface="+mn-lt"/>
              </a:rPr>
              <a:t>模式和双</a:t>
            </a:r>
            <a:r>
              <a:rPr lang="zh-CN" altLang="en-US" sz="2600" dirty="0">
                <a:latin typeface="+mn-lt"/>
              </a:rPr>
              <a:t>束团解谱方法</a:t>
            </a:r>
            <a:endParaRPr lang="en-US" altLang="zh-CN" sz="2600" b="0" dirty="0" smtClean="0">
              <a:latin typeface="+mn-lt"/>
            </a:endParaRPr>
          </a:p>
          <a:p>
            <a:pPr marL="648000" lvl="1">
              <a:lnSpc>
                <a:spcPct val="100000"/>
              </a:lnSpc>
              <a:spcBef>
                <a:spcPts val="0"/>
              </a:spcBef>
              <a:spcAft>
                <a:spcPts val="300"/>
              </a:spcAft>
            </a:pPr>
            <a:r>
              <a:rPr lang="zh-CN" altLang="en-US" sz="2200" b="0" dirty="0" smtClean="0">
                <a:latin typeface="+mn-lt"/>
              </a:rPr>
              <a:t>对</a:t>
            </a:r>
            <a:r>
              <a:rPr lang="en-US" altLang="zh-CN" sz="2200" b="0" dirty="0" smtClean="0">
                <a:latin typeface="+mn-lt"/>
              </a:rPr>
              <a:t>CSNS/RCS</a:t>
            </a:r>
            <a:r>
              <a:rPr lang="zh-CN" altLang="en-US" sz="2200" b="0" dirty="0" smtClean="0">
                <a:latin typeface="+mn-lt"/>
              </a:rPr>
              <a:t>高频系统进行改造，实现束团旋转和压缩，提供极短束团的质子束</a:t>
            </a:r>
            <a:r>
              <a:rPr lang="zh-CN" altLang="en-US" sz="2200" dirty="0" smtClean="0">
                <a:latin typeface="+mn-lt"/>
              </a:rPr>
              <a:t>；大大提高</a:t>
            </a:r>
            <a:r>
              <a:rPr lang="zh-CN" altLang="en-US" sz="2200" dirty="0">
                <a:latin typeface="+mn-lt"/>
              </a:rPr>
              <a:t>百</a:t>
            </a:r>
            <a:r>
              <a:rPr lang="en-US" altLang="zh-CN" sz="2200" dirty="0" smtClean="0">
                <a:latin typeface="+mn-lt"/>
              </a:rPr>
              <a:t>keV</a:t>
            </a:r>
            <a:r>
              <a:rPr lang="zh-CN" altLang="en-US" sz="2200" dirty="0" smtClean="0">
                <a:latin typeface="+mn-lt"/>
              </a:rPr>
              <a:t>以上中子的时间分辨率</a:t>
            </a:r>
            <a:endParaRPr lang="en-US" altLang="zh-CN" sz="2200" b="0" dirty="0" smtClean="0">
              <a:latin typeface="+mn-lt"/>
            </a:endParaRPr>
          </a:p>
          <a:p>
            <a:pPr marL="648000" lvl="1">
              <a:lnSpc>
                <a:spcPct val="100000"/>
              </a:lnSpc>
              <a:spcBef>
                <a:spcPts val="0"/>
              </a:spcBef>
              <a:spcAft>
                <a:spcPts val="300"/>
              </a:spcAft>
            </a:pPr>
            <a:r>
              <a:rPr lang="zh-CN" altLang="en-US" sz="2200" b="0" dirty="0" smtClean="0">
                <a:latin typeface="+mn-lt"/>
              </a:rPr>
              <a:t>对于某些对时间分辨要求不是很高的快中子实验，尽量采用正常运行模式，但利用解谱技术分辨</a:t>
            </a:r>
            <a:r>
              <a:rPr lang="en-US" altLang="zh-CN" sz="2200" b="0" dirty="0" smtClean="0">
                <a:latin typeface="+mn-lt"/>
              </a:rPr>
              <a:t>1</a:t>
            </a:r>
            <a:r>
              <a:rPr lang="zh-CN" altLang="en-US" sz="2200" b="0" dirty="0" smtClean="0">
                <a:latin typeface="+mn-lt"/>
              </a:rPr>
              <a:t>个质子脉冲中的</a:t>
            </a:r>
            <a:r>
              <a:rPr lang="en-US" altLang="zh-CN" sz="2200" b="0" dirty="0" smtClean="0">
                <a:latin typeface="+mn-lt"/>
              </a:rPr>
              <a:t>2</a:t>
            </a:r>
            <a:r>
              <a:rPr lang="zh-CN" altLang="en-US" sz="2200" b="0" dirty="0" smtClean="0">
                <a:latin typeface="+mn-lt"/>
              </a:rPr>
              <a:t>个束团</a:t>
            </a:r>
            <a:endParaRPr lang="en-US" altLang="zh-CN" sz="2200" b="0" dirty="0" smtClean="0">
              <a:latin typeface="+mn-lt"/>
            </a:endParaRPr>
          </a:p>
          <a:p>
            <a:pPr>
              <a:lnSpc>
                <a:spcPct val="100000"/>
              </a:lnSpc>
              <a:spcBef>
                <a:spcPts val="0"/>
              </a:spcBef>
              <a:spcAft>
                <a:spcPts val="300"/>
              </a:spcAft>
            </a:pPr>
            <a:r>
              <a:rPr lang="zh-CN" altLang="en-US" sz="2600" dirty="0" smtClean="0">
                <a:latin typeface="+mn-lt"/>
              </a:rPr>
              <a:t>改进飞行时间触发技术</a:t>
            </a:r>
            <a:endParaRPr lang="en-US" altLang="zh-CN" sz="2600" dirty="0" smtClean="0">
              <a:latin typeface="+mn-lt"/>
            </a:endParaRPr>
          </a:p>
          <a:p>
            <a:pPr marL="648000" lvl="1">
              <a:lnSpc>
                <a:spcPct val="100000"/>
              </a:lnSpc>
              <a:spcBef>
                <a:spcPts val="0"/>
              </a:spcBef>
              <a:spcAft>
                <a:spcPts val="300"/>
              </a:spcAft>
            </a:pPr>
            <a:r>
              <a:rPr lang="zh-CN" altLang="en-US" sz="2200" b="0" dirty="0" smtClean="0">
                <a:latin typeface="+mn-lt"/>
              </a:rPr>
              <a:t>结合打靶质子束测量和在线中子测量，获得最优化的飞行时间测量触发信号（</a:t>
            </a:r>
            <a:r>
              <a:rPr lang="en-US" altLang="zh-CN" sz="2200" b="0" dirty="0" smtClean="0">
                <a:latin typeface="+mn-lt"/>
              </a:rPr>
              <a:t>T0</a:t>
            </a:r>
            <a:r>
              <a:rPr lang="zh-CN" altLang="en-US" sz="2200" b="0" dirty="0" smtClean="0">
                <a:latin typeface="+mn-lt"/>
              </a:rPr>
              <a:t>信号）</a:t>
            </a:r>
            <a:endParaRPr lang="en-US" altLang="zh-CN" sz="2200" b="0" dirty="0" smtClean="0">
              <a:latin typeface="+mn-lt"/>
            </a:endParaRPr>
          </a:p>
          <a:p>
            <a:pPr>
              <a:lnSpc>
                <a:spcPct val="100000"/>
              </a:lnSpc>
              <a:spcBef>
                <a:spcPts val="0"/>
              </a:spcBef>
              <a:spcAft>
                <a:spcPts val="300"/>
              </a:spcAft>
            </a:pPr>
            <a:r>
              <a:rPr lang="zh-CN" altLang="en-US" sz="2600" dirty="0" smtClean="0">
                <a:latin typeface="+mn-lt"/>
              </a:rPr>
              <a:t>优化中子束线参数</a:t>
            </a:r>
            <a:endParaRPr lang="en-US" altLang="zh-CN" sz="2600" dirty="0" smtClean="0">
              <a:latin typeface="+mn-lt"/>
            </a:endParaRPr>
          </a:p>
          <a:p>
            <a:pPr marL="648000" lvl="1">
              <a:lnSpc>
                <a:spcPct val="100000"/>
              </a:lnSpc>
              <a:spcBef>
                <a:spcPts val="0"/>
              </a:spcBef>
              <a:spcAft>
                <a:spcPts val="300"/>
              </a:spcAft>
            </a:pPr>
            <a:r>
              <a:rPr lang="zh-CN" altLang="zh-CN" sz="2200" dirty="0">
                <a:latin typeface="+mn-lt"/>
              </a:rPr>
              <a:t>满足不同实验对束</a:t>
            </a:r>
            <a:r>
              <a:rPr lang="zh-CN" altLang="en-US" sz="2200" dirty="0">
                <a:latin typeface="+mn-lt"/>
              </a:rPr>
              <a:t>斑大小</a:t>
            </a:r>
            <a:r>
              <a:rPr lang="zh-CN" altLang="zh-CN" sz="2200" dirty="0">
                <a:latin typeface="+mn-lt"/>
              </a:rPr>
              <a:t>、流强和束斑内外效应</a:t>
            </a:r>
            <a:r>
              <a:rPr lang="en-US" altLang="zh-CN" sz="2200" dirty="0">
                <a:latin typeface="+mn-lt"/>
              </a:rPr>
              <a:t>/</a:t>
            </a:r>
            <a:r>
              <a:rPr lang="zh-CN" altLang="zh-CN" sz="2200" dirty="0">
                <a:latin typeface="+mn-lt"/>
              </a:rPr>
              <a:t>本底比的要求</a:t>
            </a:r>
            <a:endParaRPr lang="en-US" altLang="zh-CN" sz="2200" dirty="0">
              <a:latin typeface="+mn-lt"/>
            </a:endParaRPr>
          </a:p>
          <a:p>
            <a:pPr>
              <a:lnSpc>
                <a:spcPct val="100000"/>
              </a:lnSpc>
              <a:spcBef>
                <a:spcPts val="0"/>
              </a:spcBef>
              <a:spcAft>
                <a:spcPts val="300"/>
              </a:spcAft>
            </a:pPr>
            <a:r>
              <a:rPr lang="zh-CN" altLang="en-US" sz="2600" dirty="0" smtClean="0">
                <a:latin typeface="+mn-lt"/>
              </a:rPr>
              <a:t>实验站本底控制</a:t>
            </a:r>
            <a:endParaRPr lang="en-US" altLang="zh-CN" sz="2600" dirty="0" smtClean="0">
              <a:latin typeface="+mn-lt"/>
            </a:endParaRPr>
          </a:p>
          <a:p>
            <a:pPr marL="648000" lvl="1">
              <a:lnSpc>
                <a:spcPct val="100000"/>
              </a:lnSpc>
              <a:spcBef>
                <a:spcPts val="0"/>
              </a:spcBef>
              <a:spcAft>
                <a:spcPts val="300"/>
              </a:spcAft>
            </a:pPr>
            <a:r>
              <a:rPr lang="zh-CN" altLang="en-US" sz="2200" b="0" dirty="0" smtClean="0">
                <a:latin typeface="+mn-lt"/>
              </a:rPr>
              <a:t>通过初期的实验研究和对实验厅的本底测量，掌握本底的源头和采取针对性的措施进一步降低实验厅本底</a:t>
            </a:r>
            <a:endParaRPr lang="zh-CN" altLang="en-US" sz="2200" b="0" dirty="0">
              <a:latin typeface="+mn-lt"/>
            </a:endParaRPr>
          </a:p>
        </p:txBody>
      </p:sp>
      <p:sp>
        <p:nvSpPr>
          <p:cNvPr id="4" name="灯片编号占位符 3"/>
          <p:cNvSpPr>
            <a:spLocks noGrp="1"/>
          </p:cNvSpPr>
          <p:nvPr>
            <p:ph type="sldNum" sz="quarter" idx="10"/>
          </p:nvPr>
        </p:nvSpPr>
        <p:spPr/>
        <p:txBody>
          <a:bodyPr/>
          <a:lstStyle/>
          <a:p>
            <a:pPr>
              <a:defRPr/>
            </a:pPr>
            <a:fld id="{606CA3CC-FC68-4501-B855-7844B93351C0}" type="slidenum">
              <a:rPr lang="en-US" altLang="zh-CN" smtClean="0"/>
              <a:t>6</a:t>
            </a:fld>
            <a:endParaRPr lang="en-US" altLang="zh-CN" dirty="0"/>
          </a:p>
        </p:txBody>
      </p:sp>
    </p:spTree>
    <p:extLst>
      <p:ext uri="{BB962C8B-B14F-4D97-AF65-F5344CB8AC3E}">
        <p14:creationId xmlns:p14="http://schemas.microsoft.com/office/powerpoint/2010/main" val="29318218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793027"/>
            <a:ext cx="8229600" cy="619749"/>
          </a:xfrm>
        </p:spPr>
        <p:txBody>
          <a:bodyPr>
            <a:normAutofit/>
          </a:bodyPr>
          <a:lstStyle/>
          <a:p>
            <a:pPr algn="ctr"/>
            <a:r>
              <a:rPr lang="en-US" altLang="zh-CN" sz="2800" dirty="0" smtClean="0">
                <a:solidFill>
                  <a:srgbClr val="FF0000"/>
                </a:solidFill>
              </a:rPr>
              <a:t>CSNS</a:t>
            </a:r>
            <a:r>
              <a:rPr lang="zh-CN" altLang="en-US" sz="2800" dirty="0" smtClean="0">
                <a:solidFill>
                  <a:srgbClr val="FF0000"/>
                </a:solidFill>
              </a:rPr>
              <a:t>白光中子源专用模式</a:t>
            </a:r>
            <a:endParaRPr lang="zh-CN" altLang="en-US" sz="2800"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3605" y="4448894"/>
            <a:ext cx="4914899"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158" y="1340767"/>
            <a:ext cx="3919338" cy="288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txBox="1">
            <a:spLocks/>
          </p:cNvSpPr>
          <p:nvPr/>
        </p:nvSpPr>
        <p:spPr>
          <a:xfrm>
            <a:off x="179512" y="1340768"/>
            <a:ext cx="4248596" cy="532859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正常模式</a:t>
            </a:r>
            <a:endParaRPr lang="en-US" altLang="zh-CN" sz="2600" dirty="0" smtClean="0"/>
          </a:p>
          <a:p>
            <a:pPr marL="432000" lvl="1">
              <a:lnSpc>
                <a:spcPct val="105000"/>
              </a:lnSpc>
            </a:pPr>
            <a:r>
              <a:rPr lang="en-US" altLang="zh-CN" sz="2200" dirty="0" smtClean="0">
                <a:solidFill>
                  <a:srgbClr val="4614FE"/>
                </a:solidFill>
              </a:rPr>
              <a:t>2</a:t>
            </a:r>
            <a:r>
              <a:rPr lang="zh-CN" altLang="en-US" sz="2200" dirty="0" smtClean="0">
                <a:solidFill>
                  <a:srgbClr val="4614FE"/>
                </a:solidFill>
              </a:rPr>
              <a:t>个质子束团，</a:t>
            </a:r>
            <a:r>
              <a:rPr lang="en-US" altLang="zh-CN" sz="2200" dirty="0" err="1" smtClean="0">
                <a:solidFill>
                  <a:srgbClr val="4614FE"/>
                </a:solidFill>
              </a:rPr>
              <a:t>rms</a:t>
            </a:r>
            <a:r>
              <a:rPr lang="zh-CN" altLang="en-US" sz="2200" dirty="0" smtClean="0">
                <a:solidFill>
                  <a:srgbClr val="4614FE"/>
                </a:solidFill>
              </a:rPr>
              <a:t>束团长</a:t>
            </a:r>
            <a:r>
              <a:rPr lang="en-US" altLang="zh-CN" sz="2200" dirty="0" smtClean="0">
                <a:solidFill>
                  <a:srgbClr val="4614FE"/>
                </a:solidFill>
              </a:rPr>
              <a:t>13ns</a:t>
            </a:r>
            <a:r>
              <a:rPr lang="zh-CN" altLang="en-US" sz="2200" dirty="0" smtClean="0">
                <a:solidFill>
                  <a:srgbClr val="4614FE"/>
                </a:solidFill>
              </a:rPr>
              <a:t>，</a:t>
            </a:r>
            <a:r>
              <a:rPr lang="en-US" altLang="zh-CN" sz="2200" dirty="0" smtClean="0">
                <a:solidFill>
                  <a:srgbClr val="4614FE"/>
                </a:solidFill>
              </a:rPr>
              <a:t>100kW</a:t>
            </a:r>
          </a:p>
          <a:p>
            <a:pPr marL="432000" lvl="1">
              <a:lnSpc>
                <a:spcPct val="105000"/>
              </a:lnSpc>
            </a:pPr>
            <a:r>
              <a:rPr lang="zh-CN" altLang="en-US" sz="2200" dirty="0" smtClean="0">
                <a:solidFill>
                  <a:srgbClr val="4614FE"/>
                </a:solidFill>
              </a:rPr>
              <a:t>特殊设置：</a:t>
            </a:r>
            <a:r>
              <a:rPr lang="en-US" altLang="zh-CN" sz="2200" dirty="0" err="1">
                <a:solidFill>
                  <a:srgbClr val="4614FE"/>
                </a:solidFill>
              </a:rPr>
              <a:t>rms</a:t>
            </a:r>
            <a:r>
              <a:rPr lang="zh-CN" altLang="en-US" sz="2200" dirty="0">
                <a:solidFill>
                  <a:srgbClr val="4614FE"/>
                </a:solidFill>
              </a:rPr>
              <a:t>束团</a:t>
            </a:r>
            <a:r>
              <a:rPr lang="zh-CN" altLang="en-US" sz="2200" dirty="0" smtClean="0">
                <a:solidFill>
                  <a:srgbClr val="4614FE"/>
                </a:solidFill>
              </a:rPr>
              <a:t>长</a:t>
            </a:r>
            <a:r>
              <a:rPr lang="en-US" altLang="zh-CN" sz="2200" dirty="0" smtClean="0">
                <a:solidFill>
                  <a:srgbClr val="4614FE"/>
                </a:solidFill>
              </a:rPr>
              <a:t>3.9ns</a:t>
            </a:r>
            <a:r>
              <a:rPr lang="zh-CN" altLang="en-US" sz="2200" dirty="0" smtClean="0">
                <a:solidFill>
                  <a:srgbClr val="4614FE"/>
                </a:solidFill>
              </a:rPr>
              <a:t>，</a:t>
            </a:r>
            <a:r>
              <a:rPr lang="en-US" altLang="zh-CN" sz="2200" dirty="0" smtClean="0">
                <a:solidFill>
                  <a:srgbClr val="4614FE"/>
                </a:solidFill>
              </a:rPr>
              <a:t>100kW</a:t>
            </a:r>
            <a:endParaRPr lang="en-US" altLang="zh-CN" sz="2200" dirty="0">
              <a:solidFill>
                <a:srgbClr val="4614FE"/>
              </a:solidFill>
            </a:endParaRPr>
          </a:p>
          <a:p>
            <a:pPr>
              <a:lnSpc>
                <a:spcPct val="105000"/>
              </a:lnSpc>
            </a:pPr>
            <a:r>
              <a:rPr lang="zh-CN" altLang="en-US" sz="2600" dirty="0" smtClean="0"/>
              <a:t>白光专用模式</a:t>
            </a:r>
            <a:endParaRPr lang="en-US" altLang="zh-CN" sz="2600" dirty="0" smtClean="0"/>
          </a:p>
          <a:p>
            <a:pPr marL="432000" lvl="1">
              <a:lnSpc>
                <a:spcPct val="105000"/>
              </a:lnSpc>
            </a:pPr>
            <a:r>
              <a:rPr lang="zh-CN" altLang="en-US" sz="2200" dirty="0" smtClean="0">
                <a:solidFill>
                  <a:srgbClr val="4614FE"/>
                </a:solidFill>
              </a:rPr>
              <a:t>单质子束团，</a:t>
            </a:r>
            <a:r>
              <a:rPr lang="en-US" altLang="zh-CN" sz="2200" dirty="0" err="1">
                <a:solidFill>
                  <a:srgbClr val="4614FE"/>
                </a:solidFill>
              </a:rPr>
              <a:t>rms</a:t>
            </a:r>
            <a:r>
              <a:rPr lang="zh-CN" altLang="en-US" sz="2200" dirty="0">
                <a:solidFill>
                  <a:srgbClr val="4614FE"/>
                </a:solidFill>
              </a:rPr>
              <a:t>束团长</a:t>
            </a:r>
            <a:r>
              <a:rPr lang="en-US" altLang="zh-CN" sz="2200" dirty="0" smtClean="0">
                <a:solidFill>
                  <a:srgbClr val="4614FE"/>
                </a:solidFill>
              </a:rPr>
              <a:t>13ns</a:t>
            </a:r>
            <a:r>
              <a:rPr lang="zh-CN" altLang="en-US" sz="2200" dirty="0" smtClean="0">
                <a:solidFill>
                  <a:srgbClr val="4614FE"/>
                </a:solidFill>
              </a:rPr>
              <a:t>，</a:t>
            </a:r>
            <a:r>
              <a:rPr lang="en-US" altLang="zh-CN" sz="2200" dirty="0" smtClean="0">
                <a:solidFill>
                  <a:srgbClr val="4614FE"/>
                </a:solidFill>
              </a:rPr>
              <a:t>50kW</a:t>
            </a:r>
            <a:endParaRPr lang="en-US" altLang="zh-CN" sz="2200" dirty="0">
              <a:solidFill>
                <a:srgbClr val="4614FE"/>
              </a:solidFill>
            </a:endParaRPr>
          </a:p>
          <a:p>
            <a:pPr marL="432000" lvl="1">
              <a:lnSpc>
                <a:spcPct val="105000"/>
              </a:lnSpc>
            </a:pPr>
            <a:r>
              <a:rPr lang="zh-CN" altLang="en-US" sz="2200" dirty="0" smtClean="0">
                <a:solidFill>
                  <a:srgbClr val="4614FE"/>
                </a:solidFill>
              </a:rPr>
              <a:t>极短束团，</a:t>
            </a:r>
            <a:r>
              <a:rPr lang="en-US" altLang="zh-CN" sz="2200" dirty="0" err="1">
                <a:solidFill>
                  <a:srgbClr val="4614FE"/>
                </a:solidFill>
              </a:rPr>
              <a:t>rms</a:t>
            </a:r>
            <a:r>
              <a:rPr lang="zh-CN" altLang="en-US" sz="2200" dirty="0">
                <a:solidFill>
                  <a:srgbClr val="4614FE"/>
                </a:solidFill>
              </a:rPr>
              <a:t>束团</a:t>
            </a:r>
            <a:r>
              <a:rPr lang="zh-CN" altLang="en-US" sz="2200" dirty="0" smtClean="0">
                <a:solidFill>
                  <a:srgbClr val="4614FE"/>
                </a:solidFill>
              </a:rPr>
              <a:t>长</a:t>
            </a:r>
            <a:r>
              <a:rPr lang="en-US" altLang="zh-CN" sz="2200" dirty="0" smtClean="0">
                <a:solidFill>
                  <a:srgbClr val="4614FE"/>
                </a:solidFill>
              </a:rPr>
              <a:t>1.5ns</a:t>
            </a:r>
            <a:r>
              <a:rPr lang="zh-CN" altLang="en-US" sz="2200" dirty="0" smtClean="0">
                <a:solidFill>
                  <a:srgbClr val="4614FE"/>
                </a:solidFill>
              </a:rPr>
              <a:t>，</a:t>
            </a:r>
            <a:r>
              <a:rPr lang="en-US" altLang="zh-CN" sz="2200" dirty="0" smtClean="0">
                <a:solidFill>
                  <a:srgbClr val="4614FE"/>
                </a:solidFill>
              </a:rPr>
              <a:t>30kW</a:t>
            </a:r>
          </a:p>
          <a:p>
            <a:pPr>
              <a:lnSpc>
                <a:spcPct val="105000"/>
              </a:lnSpc>
            </a:pPr>
            <a:r>
              <a:rPr lang="zh-CN" altLang="en-US" sz="2600" dirty="0" smtClean="0"/>
              <a:t>双束团解谱研究</a:t>
            </a:r>
            <a:endParaRPr lang="en-US" altLang="zh-CN" sz="2600" dirty="0" smtClean="0"/>
          </a:p>
          <a:p>
            <a:pPr marL="432000" lvl="1">
              <a:lnSpc>
                <a:spcPct val="105000"/>
              </a:lnSpc>
            </a:pPr>
            <a:r>
              <a:rPr lang="zh-CN" altLang="en-US" sz="2200" dirty="0" smtClean="0">
                <a:solidFill>
                  <a:srgbClr val="4614FE"/>
                </a:solidFill>
              </a:rPr>
              <a:t>百</a:t>
            </a:r>
            <a:r>
              <a:rPr lang="en-US" altLang="zh-CN" sz="2200" dirty="0" smtClean="0">
                <a:solidFill>
                  <a:srgbClr val="4614FE"/>
                </a:solidFill>
              </a:rPr>
              <a:t>keV</a:t>
            </a:r>
            <a:r>
              <a:rPr lang="zh-CN" altLang="en-US" sz="2200" dirty="0" smtClean="0">
                <a:solidFill>
                  <a:srgbClr val="4614FE"/>
                </a:solidFill>
              </a:rPr>
              <a:t>以上中子，</a:t>
            </a:r>
            <a:r>
              <a:rPr lang="en-US" altLang="zh-CN" sz="2200" dirty="0" smtClean="0">
                <a:solidFill>
                  <a:srgbClr val="4614FE"/>
                </a:solidFill>
              </a:rPr>
              <a:t>2</a:t>
            </a:r>
            <a:r>
              <a:rPr lang="zh-CN" altLang="en-US" sz="2200" dirty="0" smtClean="0">
                <a:solidFill>
                  <a:srgbClr val="4614FE"/>
                </a:solidFill>
              </a:rPr>
              <a:t>个中子束团理论上是可以解谱分开的</a:t>
            </a:r>
            <a:endParaRPr lang="en-US" altLang="zh-CN" sz="2200" dirty="0">
              <a:solidFill>
                <a:srgbClr val="4614FE"/>
              </a:solidFill>
            </a:endParaRPr>
          </a:p>
        </p:txBody>
      </p:sp>
      <p:sp>
        <p:nvSpPr>
          <p:cNvPr id="3" name="TextBox 2"/>
          <p:cNvSpPr txBox="1"/>
          <p:nvPr/>
        </p:nvSpPr>
        <p:spPr>
          <a:xfrm>
            <a:off x="6228184" y="2996952"/>
            <a:ext cx="2016224" cy="646331"/>
          </a:xfrm>
          <a:prstGeom prst="rect">
            <a:avLst/>
          </a:prstGeom>
          <a:noFill/>
        </p:spPr>
        <p:txBody>
          <a:bodyPr wrap="square" rtlCol="0">
            <a:spAutoFit/>
          </a:bodyPr>
          <a:lstStyle/>
          <a:p>
            <a:r>
              <a:rPr lang="zh-CN" altLang="en-US" dirty="0" smtClean="0"/>
              <a:t>束团压缩：</a:t>
            </a:r>
            <a:endParaRPr lang="en-US" altLang="zh-CN" dirty="0" smtClean="0"/>
          </a:p>
          <a:p>
            <a:r>
              <a:rPr lang="en-US" altLang="zh-CN" dirty="0" smtClean="0"/>
              <a:t>RCS</a:t>
            </a:r>
            <a:r>
              <a:rPr lang="zh-CN" altLang="en-US" dirty="0" smtClean="0"/>
              <a:t>高频电压曲线</a:t>
            </a:r>
            <a:endParaRPr lang="zh-CN" altLang="en-US" dirty="0"/>
          </a:p>
        </p:txBody>
      </p:sp>
      <p:sp>
        <p:nvSpPr>
          <p:cNvPr id="4" name="TextBox 3"/>
          <p:cNvSpPr txBox="1"/>
          <p:nvPr/>
        </p:nvSpPr>
        <p:spPr>
          <a:xfrm>
            <a:off x="5796136" y="4437112"/>
            <a:ext cx="2664296" cy="646331"/>
          </a:xfrm>
          <a:prstGeom prst="rect">
            <a:avLst/>
          </a:prstGeom>
          <a:noFill/>
        </p:spPr>
        <p:txBody>
          <a:bodyPr wrap="square" rtlCol="0">
            <a:spAutoFit/>
          </a:bodyPr>
          <a:lstStyle/>
          <a:p>
            <a:r>
              <a:rPr lang="zh-CN" altLang="en-US" dirty="0" smtClean="0"/>
              <a:t>左：正常束团分布</a:t>
            </a:r>
            <a:endParaRPr lang="en-US" altLang="zh-CN" dirty="0" smtClean="0"/>
          </a:p>
          <a:p>
            <a:r>
              <a:rPr lang="zh-CN" altLang="en-US" dirty="0" smtClean="0"/>
              <a:t>右：压缩的束团分布</a:t>
            </a:r>
            <a:endParaRPr lang="zh-CN" altLang="en-US" dirty="0"/>
          </a:p>
        </p:txBody>
      </p:sp>
      <p:sp>
        <p:nvSpPr>
          <p:cNvPr id="10" name="灯片编号占位符 9"/>
          <p:cNvSpPr>
            <a:spLocks noGrp="1"/>
          </p:cNvSpPr>
          <p:nvPr>
            <p:ph type="sldNum" sz="quarter" idx="4294967295"/>
          </p:nvPr>
        </p:nvSpPr>
        <p:spPr>
          <a:xfrm>
            <a:off x="8316416" y="6455620"/>
            <a:ext cx="360040" cy="285748"/>
          </a:xfrm>
          <a:prstGeom prst="rect">
            <a:avLst/>
          </a:prstGeom>
        </p:spPr>
        <p:txBody>
          <a:bodyPr/>
          <a:lstStyle/>
          <a:p>
            <a:fld id="{1C119CD0-8D4D-42FB-839F-4C6C0F92230C}" type="slidenum">
              <a:rPr lang="zh-CN" altLang="en-US" smtClean="0"/>
              <a:pPr/>
              <a:t>7</a:t>
            </a:fld>
            <a:endParaRPr lang="zh-CN" altLang="en-US" dirty="0"/>
          </a:p>
        </p:txBody>
      </p:sp>
    </p:spTree>
    <p:extLst>
      <p:ext uri="{BB962C8B-B14F-4D97-AF65-F5344CB8AC3E}">
        <p14:creationId xmlns:p14="http://schemas.microsoft.com/office/powerpoint/2010/main" val="37159521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793027"/>
            <a:ext cx="8229600" cy="619749"/>
          </a:xfrm>
        </p:spPr>
        <p:txBody>
          <a:bodyPr>
            <a:normAutofit/>
          </a:bodyPr>
          <a:lstStyle/>
          <a:p>
            <a:r>
              <a:rPr lang="zh-CN" altLang="en-US" sz="2800" dirty="0">
                <a:solidFill>
                  <a:srgbClr val="FF0000"/>
                </a:solidFill>
              </a:rPr>
              <a:t>发展先进的谱仪技术和实验方法</a:t>
            </a:r>
          </a:p>
        </p:txBody>
      </p:sp>
      <p:sp>
        <p:nvSpPr>
          <p:cNvPr id="5" name="内容占位符 2"/>
          <p:cNvSpPr txBox="1">
            <a:spLocks/>
          </p:cNvSpPr>
          <p:nvPr/>
        </p:nvSpPr>
        <p:spPr>
          <a:xfrm>
            <a:off x="179512" y="1422382"/>
            <a:ext cx="8784976" cy="510296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先进谱仪技术</a:t>
            </a:r>
            <a:endParaRPr lang="en-US" altLang="zh-CN" sz="2600" dirty="0" smtClean="0"/>
          </a:p>
          <a:p>
            <a:pPr marL="432000" lvl="1">
              <a:lnSpc>
                <a:spcPct val="105000"/>
              </a:lnSpc>
            </a:pPr>
            <a:r>
              <a:rPr lang="zh-CN" altLang="en-US" sz="2200" dirty="0" smtClean="0">
                <a:solidFill>
                  <a:srgbClr val="4614FE"/>
                </a:solidFill>
              </a:rPr>
              <a:t>充分利用电子学近些年来的发展和</a:t>
            </a:r>
            <a:r>
              <a:rPr lang="zh-CN" altLang="en-US" sz="2200" dirty="0">
                <a:solidFill>
                  <a:srgbClr val="4614FE"/>
                </a:solidFill>
              </a:rPr>
              <a:t>未来的发展，发展</a:t>
            </a:r>
            <a:r>
              <a:rPr lang="zh-CN" altLang="zh-CN" sz="2200" dirty="0">
                <a:solidFill>
                  <a:srgbClr val="4614FE"/>
                </a:solidFill>
              </a:rPr>
              <a:t>大动态范围、高采样率的波形数字化技术</a:t>
            </a:r>
            <a:endParaRPr lang="en-US" altLang="zh-CN" sz="2200" dirty="0">
              <a:solidFill>
                <a:srgbClr val="4614FE"/>
              </a:solidFill>
            </a:endParaRPr>
          </a:p>
          <a:p>
            <a:pPr marL="432000" lvl="1">
              <a:lnSpc>
                <a:spcPct val="105000"/>
              </a:lnSpc>
            </a:pPr>
            <a:r>
              <a:rPr lang="zh-CN" altLang="en-US" sz="2200" dirty="0" smtClean="0">
                <a:solidFill>
                  <a:srgbClr val="4614FE"/>
                </a:solidFill>
              </a:rPr>
              <a:t>充分发挥</a:t>
            </a:r>
            <a:r>
              <a:rPr lang="en-US" altLang="zh-CN" sz="2200" dirty="0" smtClean="0">
                <a:solidFill>
                  <a:srgbClr val="4614FE"/>
                </a:solidFill>
              </a:rPr>
              <a:t>CSNS Back-n</a:t>
            </a:r>
            <a:r>
              <a:rPr lang="zh-CN" altLang="en-US" sz="2200" dirty="0" smtClean="0">
                <a:solidFill>
                  <a:srgbClr val="4614FE"/>
                </a:solidFill>
              </a:rPr>
              <a:t>在流强方面的优势</a:t>
            </a:r>
            <a:endParaRPr lang="en-US" altLang="zh-CN" sz="2200" dirty="0" smtClean="0">
              <a:solidFill>
                <a:srgbClr val="4614FE"/>
              </a:solidFill>
            </a:endParaRPr>
          </a:p>
          <a:p>
            <a:pPr marL="432000" lvl="1">
              <a:lnSpc>
                <a:spcPct val="105000"/>
              </a:lnSpc>
            </a:pPr>
            <a:r>
              <a:rPr lang="zh-CN" altLang="en-US" sz="2200" dirty="0" smtClean="0">
                <a:solidFill>
                  <a:srgbClr val="4614FE"/>
                </a:solidFill>
              </a:rPr>
              <a:t>利用</a:t>
            </a:r>
            <a:r>
              <a:rPr lang="zh-CN" altLang="en-US" sz="2200" dirty="0">
                <a:solidFill>
                  <a:srgbClr val="4614FE"/>
                </a:solidFill>
              </a:rPr>
              <a:t>和发展新的探测器技术，提高测量精度、探测效率和测量范围</a:t>
            </a:r>
            <a:endParaRPr lang="en-US" altLang="zh-CN" sz="2200" dirty="0">
              <a:solidFill>
                <a:srgbClr val="4614FE"/>
              </a:solidFill>
            </a:endParaRPr>
          </a:p>
          <a:p>
            <a:pPr marL="31950">
              <a:lnSpc>
                <a:spcPct val="105000"/>
              </a:lnSpc>
            </a:pPr>
            <a:r>
              <a:rPr lang="zh-CN" altLang="en-US" sz="2600" dirty="0"/>
              <a:t>发展新的实验方法</a:t>
            </a:r>
            <a:endParaRPr lang="en-US" altLang="zh-CN" sz="2600" dirty="0"/>
          </a:p>
          <a:p>
            <a:pPr marL="432000" lvl="1">
              <a:lnSpc>
                <a:spcPct val="105000"/>
              </a:lnSpc>
            </a:pPr>
            <a:r>
              <a:rPr lang="zh-CN" altLang="en-US" sz="2200" dirty="0" smtClean="0">
                <a:solidFill>
                  <a:srgbClr val="4614FE"/>
                </a:solidFill>
              </a:rPr>
              <a:t>复合探测方法</a:t>
            </a:r>
            <a:endParaRPr lang="en-US" altLang="zh-CN" sz="2200" dirty="0" smtClean="0">
              <a:solidFill>
                <a:srgbClr val="4614FE"/>
              </a:solidFill>
            </a:endParaRPr>
          </a:p>
          <a:p>
            <a:pPr marL="432000" lvl="1">
              <a:lnSpc>
                <a:spcPct val="105000"/>
              </a:lnSpc>
            </a:pPr>
            <a:r>
              <a:rPr lang="zh-CN" altLang="en-US" sz="2200" dirty="0" smtClean="0">
                <a:solidFill>
                  <a:srgbClr val="4614FE"/>
                </a:solidFill>
              </a:rPr>
              <a:t>数据处理方法</a:t>
            </a:r>
            <a:endParaRPr lang="en-US" altLang="zh-CN" sz="2200" dirty="0" smtClean="0">
              <a:solidFill>
                <a:srgbClr val="4614FE"/>
              </a:solidFill>
            </a:endParaRPr>
          </a:p>
          <a:p>
            <a:pPr marL="432000" lvl="1">
              <a:lnSpc>
                <a:spcPct val="105000"/>
              </a:lnSpc>
            </a:pPr>
            <a:r>
              <a:rPr lang="zh-CN" altLang="en-US" sz="2200" dirty="0" smtClean="0">
                <a:solidFill>
                  <a:srgbClr val="4614FE"/>
                </a:solidFill>
              </a:rPr>
              <a:t>参照比对方法</a:t>
            </a:r>
            <a:endParaRPr lang="en-US" altLang="zh-CN" sz="2200" dirty="0">
              <a:solidFill>
                <a:srgbClr val="4614FE"/>
              </a:solidFill>
            </a:endParaRPr>
          </a:p>
        </p:txBody>
      </p:sp>
      <p:sp>
        <p:nvSpPr>
          <p:cNvPr id="10" name="灯片编号占位符 9"/>
          <p:cNvSpPr>
            <a:spLocks noGrp="1"/>
          </p:cNvSpPr>
          <p:nvPr>
            <p:ph type="sldNum" sz="quarter" idx="4294967295"/>
          </p:nvPr>
        </p:nvSpPr>
        <p:spPr>
          <a:xfrm>
            <a:off x="7596336" y="6529912"/>
            <a:ext cx="914400" cy="283464"/>
          </a:xfrm>
          <a:prstGeom prst="rect">
            <a:avLst/>
          </a:prstGeom>
        </p:spPr>
        <p:txBody>
          <a:bodyPr/>
          <a:lstStyle/>
          <a:p>
            <a:fld id="{1C119CD0-8D4D-42FB-839F-4C6C0F92230C}" type="slidenum">
              <a:rPr lang="zh-CN" altLang="en-US" smtClean="0"/>
              <a:pPr/>
              <a:t>8</a:t>
            </a:fld>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01008"/>
            <a:ext cx="4505300" cy="294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3198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764704"/>
            <a:ext cx="8229600" cy="619749"/>
          </a:xfrm>
        </p:spPr>
        <p:txBody>
          <a:bodyPr>
            <a:normAutofit/>
          </a:bodyPr>
          <a:lstStyle/>
          <a:p>
            <a:r>
              <a:rPr lang="zh-CN" altLang="en-US" sz="2800" dirty="0">
                <a:solidFill>
                  <a:srgbClr val="FF0000"/>
                </a:solidFill>
              </a:rPr>
              <a:t>研制国际领先水平的大型谱仪</a:t>
            </a:r>
          </a:p>
        </p:txBody>
      </p:sp>
      <p:sp>
        <p:nvSpPr>
          <p:cNvPr id="5" name="内容占位符 2"/>
          <p:cNvSpPr txBox="1">
            <a:spLocks/>
          </p:cNvSpPr>
          <p:nvPr/>
        </p:nvSpPr>
        <p:spPr>
          <a:xfrm>
            <a:off x="179512" y="1340768"/>
            <a:ext cx="8784976" cy="5102962"/>
          </a:xfrm>
          <a:prstGeom prst="rect">
            <a:avLst/>
          </a:prstGeom>
        </p:spPr>
        <p:txBody>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05000"/>
              </a:lnSpc>
            </a:pPr>
            <a:r>
              <a:rPr lang="zh-CN" altLang="en-US" sz="2600" dirty="0" smtClean="0"/>
              <a:t>研制国际先进水平的大型谱仪</a:t>
            </a:r>
            <a:endParaRPr lang="en-US" altLang="zh-CN" sz="2600" dirty="0" smtClean="0"/>
          </a:p>
          <a:p>
            <a:pPr marL="720000" lvl="1">
              <a:lnSpc>
                <a:spcPct val="105000"/>
              </a:lnSpc>
            </a:pPr>
            <a:r>
              <a:rPr lang="en-US" altLang="zh-CN" sz="2200" dirty="0" smtClean="0">
                <a:solidFill>
                  <a:srgbClr val="4614FE"/>
                </a:solidFill>
              </a:rPr>
              <a:t>92</a:t>
            </a:r>
            <a:r>
              <a:rPr lang="zh-CN" altLang="en-US" sz="2200" dirty="0" smtClean="0">
                <a:solidFill>
                  <a:srgbClr val="4614FE"/>
                </a:solidFill>
              </a:rPr>
              <a:t>单元的</a:t>
            </a:r>
            <a:r>
              <a:rPr lang="en-US" altLang="zh-CN" sz="2200" dirty="0" smtClean="0">
                <a:solidFill>
                  <a:srgbClr val="4614FE"/>
                </a:solidFill>
              </a:rPr>
              <a:t>BaF2</a:t>
            </a:r>
            <a:r>
              <a:rPr lang="zh-CN" altLang="en-US" sz="2200" dirty="0" smtClean="0">
                <a:solidFill>
                  <a:srgbClr val="4614FE"/>
                </a:solidFill>
              </a:rPr>
              <a:t>探测器阵列</a:t>
            </a:r>
            <a:endParaRPr lang="en-US" altLang="zh-CN" sz="2200" dirty="0" smtClean="0">
              <a:solidFill>
                <a:srgbClr val="4614FE"/>
              </a:solidFill>
            </a:endParaRPr>
          </a:p>
          <a:p>
            <a:pPr marL="720000" lvl="1">
              <a:lnSpc>
                <a:spcPct val="105000"/>
              </a:lnSpc>
            </a:pPr>
            <a:r>
              <a:rPr lang="en-US" altLang="zh-CN" sz="2200" dirty="0" smtClean="0">
                <a:solidFill>
                  <a:srgbClr val="4614FE"/>
                </a:solidFill>
              </a:rPr>
              <a:t>100</a:t>
            </a:r>
            <a:r>
              <a:rPr lang="zh-CN" altLang="en-US" sz="2200" dirty="0" smtClean="0">
                <a:solidFill>
                  <a:srgbClr val="4614FE"/>
                </a:solidFill>
              </a:rPr>
              <a:t>单元的复合型</a:t>
            </a:r>
            <a:r>
              <a:rPr lang="en-US" altLang="zh-CN" sz="2200" dirty="0" err="1" smtClean="0">
                <a:solidFill>
                  <a:srgbClr val="4614FE"/>
                </a:solidFill>
              </a:rPr>
              <a:t>HPGe</a:t>
            </a:r>
            <a:r>
              <a:rPr lang="zh-CN" altLang="en-US" sz="2200" dirty="0" smtClean="0">
                <a:solidFill>
                  <a:srgbClr val="4614FE"/>
                </a:solidFill>
              </a:rPr>
              <a:t>阵列</a:t>
            </a:r>
            <a:endParaRPr lang="en-US" altLang="zh-CN" sz="2200" dirty="0">
              <a:solidFill>
                <a:srgbClr val="4614FE"/>
              </a:solidFill>
            </a:endParaRPr>
          </a:p>
          <a:p>
            <a:pPr marL="720000" lvl="1">
              <a:lnSpc>
                <a:spcPct val="105000"/>
              </a:lnSpc>
            </a:pPr>
            <a:r>
              <a:rPr lang="en-US" altLang="zh-CN" sz="2200" dirty="0" smtClean="0">
                <a:solidFill>
                  <a:srgbClr val="4614FE"/>
                </a:solidFill>
              </a:rPr>
              <a:t>64</a:t>
            </a:r>
            <a:r>
              <a:rPr lang="zh-CN" altLang="en-US" sz="2200" dirty="0" smtClean="0">
                <a:solidFill>
                  <a:srgbClr val="4614FE"/>
                </a:solidFill>
              </a:rPr>
              <a:t>单元的复合型</a:t>
            </a:r>
            <a:r>
              <a:rPr lang="en-US" altLang="zh-CN" sz="2200" dirty="0" smtClean="0">
                <a:solidFill>
                  <a:srgbClr val="4614FE"/>
                </a:solidFill>
              </a:rPr>
              <a:t>PFNS</a:t>
            </a:r>
            <a:r>
              <a:rPr lang="zh-CN" altLang="en-US" sz="2200" dirty="0" smtClean="0">
                <a:solidFill>
                  <a:srgbClr val="4614FE"/>
                </a:solidFill>
              </a:rPr>
              <a:t>阵列</a:t>
            </a:r>
            <a:endParaRPr lang="en-US" altLang="zh-CN" sz="2200" dirty="0">
              <a:solidFill>
                <a:srgbClr val="4614FE"/>
              </a:solidFill>
            </a:endParaRPr>
          </a:p>
          <a:p>
            <a:pPr marL="31950">
              <a:lnSpc>
                <a:spcPct val="105000"/>
              </a:lnSpc>
            </a:pPr>
            <a:r>
              <a:rPr lang="zh-CN" altLang="en-US" sz="2600" dirty="0" smtClean="0"/>
              <a:t>进一步提高中小型谱仪的水平</a:t>
            </a:r>
            <a:endParaRPr lang="en-US" altLang="zh-CN" sz="2600" dirty="0"/>
          </a:p>
          <a:p>
            <a:pPr marL="720000" lvl="1">
              <a:lnSpc>
                <a:spcPct val="105000"/>
              </a:lnSpc>
            </a:pPr>
            <a:r>
              <a:rPr lang="zh-CN" altLang="en-US" sz="2200" dirty="0" smtClean="0">
                <a:solidFill>
                  <a:srgbClr val="4614FE"/>
                </a:solidFill>
              </a:rPr>
              <a:t>快响应多层裂变电离室或</a:t>
            </a:r>
            <a:r>
              <a:rPr lang="en-US" altLang="zh-CN" sz="2200" dirty="0" smtClean="0">
                <a:solidFill>
                  <a:srgbClr val="4614FE"/>
                </a:solidFill>
              </a:rPr>
              <a:t>TPC</a:t>
            </a:r>
          </a:p>
          <a:p>
            <a:pPr marL="720000" lvl="1">
              <a:lnSpc>
                <a:spcPct val="105000"/>
              </a:lnSpc>
            </a:pPr>
            <a:r>
              <a:rPr lang="en-US" altLang="zh-CN" sz="2200" dirty="0" smtClean="0">
                <a:solidFill>
                  <a:srgbClr val="4614FE"/>
                </a:solidFill>
              </a:rPr>
              <a:t>16</a:t>
            </a:r>
            <a:r>
              <a:rPr lang="zh-CN" altLang="en-US" sz="2200" dirty="0" smtClean="0">
                <a:solidFill>
                  <a:srgbClr val="4614FE"/>
                </a:solidFill>
              </a:rPr>
              <a:t>单元的带电粒子测量系统</a:t>
            </a:r>
            <a:endParaRPr lang="en-US" altLang="zh-CN" sz="2200" dirty="0" smtClean="0">
              <a:solidFill>
                <a:srgbClr val="4614FE"/>
              </a:solidFill>
            </a:endParaRPr>
          </a:p>
          <a:p>
            <a:pPr marL="31950">
              <a:lnSpc>
                <a:spcPct val="105000"/>
              </a:lnSpc>
            </a:pPr>
            <a:r>
              <a:rPr lang="zh-CN" altLang="en-US" sz="2600" dirty="0" smtClean="0"/>
              <a:t>应用新</a:t>
            </a:r>
            <a:r>
              <a:rPr lang="zh-CN" altLang="en-US" sz="2600" dirty="0"/>
              <a:t>发展的电子学</a:t>
            </a:r>
            <a:r>
              <a:rPr lang="zh-CN" altLang="en-US" sz="2600" dirty="0" smtClean="0"/>
              <a:t>技术到各谱仪</a:t>
            </a:r>
            <a:r>
              <a:rPr lang="zh-CN" altLang="en-US" sz="2600" dirty="0"/>
              <a:t>上</a:t>
            </a:r>
            <a:endParaRPr lang="en-US" altLang="zh-CN" sz="2600" dirty="0"/>
          </a:p>
        </p:txBody>
      </p:sp>
      <p:sp>
        <p:nvSpPr>
          <p:cNvPr id="10" name="灯片编号占位符 9"/>
          <p:cNvSpPr>
            <a:spLocks noGrp="1"/>
          </p:cNvSpPr>
          <p:nvPr>
            <p:ph type="sldNum" sz="quarter" idx="4294967295"/>
          </p:nvPr>
        </p:nvSpPr>
        <p:spPr>
          <a:xfrm>
            <a:off x="7596336" y="6529912"/>
            <a:ext cx="914400" cy="283464"/>
          </a:xfrm>
          <a:prstGeom prst="rect">
            <a:avLst/>
          </a:prstGeom>
        </p:spPr>
        <p:txBody>
          <a:bodyPr/>
          <a:lstStyle/>
          <a:p>
            <a:fld id="{1C119CD0-8D4D-42FB-839F-4C6C0F92230C}" type="slidenum">
              <a:rPr lang="zh-CN" altLang="en-US" smtClean="0"/>
              <a:pPr/>
              <a:t>9</a:t>
            </a:fld>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024" y="764704"/>
            <a:ext cx="2557463" cy="248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3" descr="说明: 说明: 完整装配4-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784" y="3297117"/>
            <a:ext cx="2304703" cy="226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616072503"/>
              </p:ext>
            </p:extLst>
          </p:nvPr>
        </p:nvGraphicFramePr>
        <p:xfrm>
          <a:off x="3563888" y="4941168"/>
          <a:ext cx="3023888" cy="1705436"/>
        </p:xfrm>
        <a:graphic>
          <a:graphicData uri="http://schemas.openxmlformats.org/presentationml/2006/ole">
            <mc:AlternateContent xmlns:mc="http://schemas.openxmlformats.org/markup-compatibility/2006">
              <mc:Choice xmlns:v="urn:schemas-microsoft-com:vml" Requires="v">
                <p:oleObj spid="_x0000_s5141" name="Visio" r:id="rId5" imgW="9381744" imgH="5189363" progId="Visio.Drawing.11">
                  <p:embed/>
                </p:oleObj>
              </mc:Choice>
              <mc:Fallback>
                <p:oleObj name="Visio" r:id="rId5" imgW="9381744" imgH="5189363" progId="Visio.Drawing.11">
                  <p:embed/>
                  <p:pic>
                    <p:nvPicPr>
                      <p:cNvPr id="0"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4941168"/>
                        <a:ext cx="3023888" cy="1705436"/>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71408413"/>
              </p:ext>
            </p:extLst>
          </p:nvPr>
        </p:nvGraphicFramePr>
        <p:xfrm>
          <a:off x="1475656" y="4941168"/>
          <a:ext cx="1512168" cy="1765769"/>
        </p:xfrm>
        <a:graphic>
          <a:graphicData uri="http://schemas.openxmlformats.org/presentationml/2006/ole">
            <mc:AlternateContent xmlns:mc="http://schemas.openxmlformats.org/markup-compatibility/2006">
              <mc:Choice xmlns:v="urn:schemas-microsoft-com:vml" Requires="v">
                <p:oleObj spid="_x0000_s5142" name="Visio" r:id="rId7" imgW="3440573" imgH="3986641" progId="Visio.Drawing.11">
                  <p:embed/>
                </p:oleObj>
              </mc:Choice>
              <mc:Fallback>
                <p:oleObj name="Visio" r:id="rId7" imgW="3440573" imgH="3986641" progId="Visio.Drawing.11">
                  <p:embed/>
                  <p:pic>
                    <p:nvPicPr>
                      <p:cNvPr id="0"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4941168"/>
                        <a:ext cx="1512168" cy="17657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13019125"/>
      </p:ext>
    </p:extLst>
  </p:cSld>
  <p:clrMapOvr>
    <a:masterClrMapping/>
  </p:clrMapOvr>
  <p:transition>
    <p:fade/>
  </p:transition>
</p:sld>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NS报告模板-2011">
  <a:themeElements>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SNS讲演稿母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NS讲演稿母板">
  <a:themeElements>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CSNS讲演稿母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CSNS束流扩展应用工作计划和经费安排-20130423</Template>
  <TotalTime>12001</TotalTime>
  <Words>1491</Words>
  <Application>Microsoft Office PowerPoint</Application>
  <PresentationFormat>全屏显示(4:3)</PresentationFormat>
  <Paragraphs>154</Paragraphs>
  <Slides>18</Slides>
  <Notes>5</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18</vt:i4>
      </vt:variant>
    </vt:vector>
  </HeadingPairs>
  <TitlesOfParts>
    <vt:vector size="22" baseType="lpstr">
      <vt:lpstr>1_CSNS讲演稿母板</vt:lpstr>
      <vt:lpstr>CSNS报告模板-2011</vt:lpstr>
      <vt:lpstr>CSNS讲演稿母板</vt:lpstr>
      <vt:lpstr>Visio</vt:lpstr>
      <vt:lpstr>中期发展规划和科技部重点专项“白光中子源实验技术研究”</vt:lpstr>
      <vt:lpstr>主要内容</vt:lpstr>
      <vt:lpstr>CSNS白光中子源初期建设的局限性</vt:lpstr>
      <vt:lpstr>PowerPoint 演示文稿</vt:lpstr>
      <vt:lpstr>白光中子源中期建设</vt:lpstr>
      <vt:lpstr>白光中子源性能全面提高</vt:lpstr>
      <vt:lpstr>CSNS白光中子源专用模式</vt:lpstr>
      <vt:lpstr>发展先进的谱仪技术和实验方法</vt:lpstr>
      <vt:lpstr>研制国际领先水平的大型谱仪</vt:lpstr>
      <vt:lpstr>全面开展核数据测量研究</vt:lpstr>
      <vt:lpstr>科技部重点专项主要目标</vt:lpstr>
      <vt:lpstr>项目目标和课题设置</vt:lpstr>
      <vt:lpstr>PowerPoint 演示文稿</vt:lpstr>
      <vt:lpstr>科工局“强基工程”项目主要目标</vt:lpstr>
      <vt:lpstr>PowerPoint 演示文稿</vt:lpstr>
      <vt:lpstr>中期研究内容和项目支持</vt:lpstr>
      <vt:lpstr>总    结</vt:lpstr>
      <vt:lpstr>请各位专家积极献计献策!</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项目总览</dc:title>
  <dc:creator>User</dc:creator>
  <cp:lastModifiedBy>J. Y. Tang</cp:lastModifiedBy>
  <cp:revision>501</cp:revision>
  <cp:lastPrinted>1601-01-01T00:00:00Z</cp:lastPrinted>
  <dcterms:created xsi:type="dcterms:W3CDTF">2009-05-20T08:30:35Z</dcterms:created>
  <dcterms:modified xsi:type="dcterms:W3CDTF">2016-06-25T07:26:00Z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2052</vt:i4>
  </property>
</Properties>
</file>