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tiff" ContentType="image/tiff"/>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3"/>
    <p:sldId id="368" r:id="rId4"/>
    <p:sldId id="462" r:id="rId5"/>
    <p:sldId id="463" r:id="rId6"/>
    <p:sldId id="464" r:id="rId7"/>
    <p:sldId id="465" r:id="rId8"/>
    <p:sldId id="467" r:id="rId9"/>
    <p:sldId id="433" r:id="rId10"/>
    <p:sldId id="468" r:id="rId12"/>
    <p:sldId id="469" r:id="rId13"/>
    <p:sldId id="470" r:id="rId14"/>
    <p:sldId id="497" r:id="rId15"/>
    <p:sldId id="498" r:id="rId16"/>
    <p:sldId id="499" r:id="rId17"/>
    <p:sldId id="526" r:id="rId18"/>
    <p:sldId id="500" r:id="rId19"/>
    <p:sldId id="527" r:id="rId20"/>
    <p:sldId id="528" r:id="rId21"/>
    <p:sldId id="530" r:id="rId22"/>
    <p:sldId id="529" r:id="rId23"/>
    <p:sldId id="531" r:id="rId24"/>
    <p:sldId id="327" r:id="rId25"/>
    <p:sldId id="328" r:id="rId26"/>
    <p:sldId id="329" r:id="rId27"/>
    <p:sldId id="330" r:id="rId28"/>
    <p:sldId id="331" r:id="rId29"/>
    <p:sldId id="603" r:id="rId30"/>
    <p:sldId id="602" r:id="rId31"/>
    <p:sldId id="555" r:id="rId32"/>
    <p:sldId id="556" r:id="rId33"/>
    <p:sldId id="439" r:id="rId34"/>
    <p:sldId id="586" r:id="rId35"/>
    <p:sldId id="557" r:id="rId36"/>
    <p:sldId id="574" r:id="rId37"/>
    <p:sldId id="588" r:id="rId38"/>
    <p:sldId id="440" r:id="rId39"/>
    <p:sldId id="587" r:id="rId40"/>
    <p:sldId id="441" r:id="rId41"/>
    <p:sldId id="605" r:id="rId42"/>
    <p:sldId id="621" r:id="rId43"/>
    <p:sldId id="338" r:id="rId44"/>
    <p:sldId id="339" r:id="rId45"/>
    <p:sldId id="296" r:id="rId46"/>
    <p:sldId id="414" r:id="rId47"/>
    <p:sldId id="272" r:id="rId4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xianpeng" initials="z" lastIdx="6" clrIdx="0"/>
  <p:cmAuthor id="1" name="张显鹏" initials="微软用户"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1FE0"/>
    <a:srgbClr val="FF0000"/>
    <a:srgbClr val="00CC00"/>
    <a:srgbClr val="121596"/>
    <a:srgbClr val="161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88" y="72"/>
      </p:cViewPr>
      <p:guideLst>
        <p:guide orient="horz" pos="2179"/>
        <p:guide pos="2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5-04-02T09:39:28.578" idx="5">
    <p:pos x="2028" y="2984"/>
    <p:text>105</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5-04-02T09:34:30.437" idx="2">
    <p:pos x="5368" y="1210"/>
    <p:text>是可以开展这些研究，但在散裂源上开展比一般加速器优势在哪里？</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5-04-02T09:34:30.437" idx="2">
    <p:pos x="5368" y="1210"/>
    <p:text>是可以开展这些研究，但在散裂源上开展比一般加速器优势在哪里？</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6-06-22T17:26:50.828" idx="3">
    <p:pos x="10" y="10"/>
    <p:text>与软锡超报告不一致</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9EE88F-B7D6-45D0-BC62-A62C5BB55CFD}"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A494ED-FF71-4305-9F8D-6AC881991DD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57A56E4-4AD7-44C0-8F19-74E8BCC812BA}" type="slidenum">
              <a:rPr lang="en-US" altLang="zh-CN" smtClean="0"/>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57A56E4-4AD7-44C0-8F19-74E8BCC812BA}" type="slidenum">
              <a:rPr lang="en-US" altLang="zh-CN"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57A56E4-4AD7-44C0-8F19-74E8BCC812BA}" type="slidenum">
              <a:rPr lang="en-US" altLang="zh-CN"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FCF3613-3738-4618-A8EE-49BFF16B2F6C}" type="datetimeFigureOut">
              <a:rPr lang="zh-CN" altLang="en-US"/>
            </a:fld>
            <a:endParaRPr 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FD789A0-5307-4C12-8595-6FBD96F89141}" type="slidenum">
              <a:rPr lang="zh-CN" alt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749AB7E-513C-4FBB-84F0-0DCC5E0B38BB}" type="datetimeFigureOut">
              <a:rPr lang="zh-CN" altLang="en-US"/>
            </a:fld>
            <a:endParaRPr 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15C698D-9D00-47CF-BD7A-538622CF8DF4}" type="slidenum">
              <a:rPr lang="zh-CN" alt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2FF727C-E7C8-4802-A909-F5E6C1EE4BBF}" type="datetimeFigureOut">
              <a:rPr lang="zh-CN" altLang="en-US"/>
            </a:fld>
            <a:endParaRPr 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BF2E0F5-A245-4A62-9100-1146FC27D258}" type="slidenum">
              <a:rPr lang="zh-CN" alt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F69DDD4-CDAC-4125-A797-00DAC52CCB15}" type="datetimeFigureOut">
              <a:rPr lang="zh-CN" altLang="en-US"/>
            </a:fld>
            <a:endParaRPr 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C5D11C5-F25B-4E90-B748-60A71A9A3F31}" type="slidenum">
              <a:rPr lang="zh-CN" alt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pPr lvl="0"/>
            <a:endParaRPr lang="zh-CN" altLang="en-US" noProof="0" smtClean="0"/>
          </a:p>
        </p:txBody>
      </p:sp>
      <p:sp>
        <p:nvSpPr>
          <p:cNvPr id="4" name="Rectangle 4"/>
          <p:cNvSpPr>
            <a:spLocks noGrp="1" noChangeArrowheads="1"/>
          </p:cNvSpPr>
          <p:nvPr>
            <p:ph type="dt" sz="half" idx="10"/>
          </p:nvPr>
        </p:nvSpPr>
        <p:spPr>
          <a:xfrm>
            <a:off x="457200" y="6243638"/>
            <a:ext cx="2133600" cy="457200"/>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823B72D-CB36-4506-8400-6D19C84ABC17}"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8E1E8C7-3070-4EBC-B358-B4121EE2E5A5}" type="datetimeFigureOut">
              <a:rPr lang="zh-CN" altLang="en-US"/>
            </a:fld>
            <a:endParaRPr 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9585EBE-BABA-4E13-B661-894A68A3A58A}" type="slidenum">
              <a:rPr lang="zh-CN" alt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7083A7A0-6E6E-48A6-A469-56E3BD21EF5A}" type="datetimeFigureOut">
              <a:rPr lang="zh-CN" altLang="en-US"/>
            </a:fld>
            <a:endParaRPr 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E39A1F1-8FF4-41AE-91BB-C249D3BB1E18}" type="slidenum">
              <a:rPr lang="zh-CN" alt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D4B24076-E09E-48F9-AD54-05A2E9D617C7}" type="datetimeFigureOut">
              <a:rPr lang="zh-CN" altLang="en-US"/>
            </a:fld>
            <a:endParaRPr 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475F7D5-1327-4B0A-9501-159B420B87C7}" type="slidenum">
              <a:rPr lang="zh-CN" alt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880E0E0-6CC3-48FF-9915-5BCAA994CA14}" type="datetimeFigureOut">
              <a:rPr lang="zh-CN" altLang="en-US"/>
            </a:fld>
            <a:endParaRPr 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A01E2D0-F187-4ACE-9FD0-64634C036188}" type="slidenum">
              <a:rPr lang="zh-CN" alt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99CC738-6FBC-4FFA-A032-2DBFFC1AA319}" type="datetimeFigureOut">
              <a:rPr lang="zh-CN" altLang="en-US"/>
            </a:fld>
            <a:endParaRPr 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0D3EBE0-5C28-4A43-A875-C2E2DCFBB42D}" type="slidenum">
              <a:rPr lang="zh-CN" alt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07B8D6E-6C52-4981-9686-FB282FA619B4}" type="datetimeFigureOut">
              <a:rPr lang="zh-CN" altLang="en-US"/>
            </a:fld>
            <a:endParaRPr 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03EA343-FD93-494E-819E-9498F66A7047}" type="slidenum">
              <a:rPr lang="zh-CN" alt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B9BC558-D6F0-4263-A5A2-202E9096F258}" type="datetimeFigureOut">
              <a:rPr lang="zh-CN" altLang="en-US"/>
            </a:fld>
            <a:endParaRPr 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1E3C0A0-6249-4FC1-A76B-421F3F27B3E5}" type="slidenum">
              <a:rPr lang="zh-CN" alt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1F00DA97-892C-4922-9998-10E2B86C26D1}" type="datetimeFigureOut">
              <a:rPr lang="zh-CN" altLang="en-US"/>
            </a:fld>
            <a:endParaRPr 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DD0AC2C-0E53-4484-85E6-58089077707A}" type="slidenum">
              <a:rPr lang="zh-CN" alt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latin typeface="+mn-lt"/>
              </a:defRPr>
            </a:lvl1pPr>
          </a:lstStyle>
          <a:p>
            <a:pPr>
              <a:defRPr/>
            </a:pPr>
            <a:fld id="{1EEED4B8-8690-4214-A90F-AEF656CC91FD}" type="datetimeFigureOut">
              <a:rPr lang="zh-CN" altLang="en-US"/>
            </a:fld>
            <a:endParaRPr 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latin typeface="+mn-lt"/>
              </a:defRPr>
            </a:lvl1pPr>
          </a:lstStyle>
          <a:p>
            <a:pPr>
              <a:defRPr/>
            </a:pPr>
            <a:fld id="{9F558942-53AB-4312-88BC-0E179B621092}"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14.xml.rels><?xml version="1.0" encoding="UTF-8" standalone="yes"?>
<Relationships xmlns="http://schemas.openxmlformats.org/package/2006/relationships"><Relationship Id="rId5" Type="http://schemas.openxmlformats.org/officeDocument/2006/relationships/comments" Target="../comments/comment4.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comments" Target="../comments/comment8.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19.wmf"/><Relationship Id="rId1"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 Id="rId3" Type="http://schemas.openxmlformats.org/officeDocument/2006/relationships/oleObject" Target="../embeddings/oleObject5.bin"/><Relationship Id="rId2" Type="http://schemas.openxmlformats.org/officeDocument/2006/relationships/image" Target="../media/image27.wmf"/><Relationship Id="rId1"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直接连接符 5"/>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25550" y="695325"/>
            <a:ext cx="3627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8"/>
          <p:cNvSpPr txBox="1">
            <a:spLocks noChangeArrowheads="1"/>
          </p:cNvSpPr>
          <p:nvPr/>
        </p:nvSpPr>
        <p:spPr bwMode="auto">
          <a:xfrm>
            <a:off x="1285875" y="357188"/>
            <a:ext cx="36118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a:solidFill>
                  <a:srgbClr val="121596"/>
                </a:solidFill>
                <a:latin typeface="华文行楷" pitchFamily="2" charset="-122"/>
                <a:ea typeface="华文行楷" pitchFamily="2" charset="-122"/>
              </a:rPr>
              <a:t>       西北核技术研究所</a:t>
            </a:r>
            <a:endParaRPr lang="en-US" sz="2000">
              <a:solidFill>
                <a:srgbClr val="121596"/>
              </a:solidFill>
              <a:latin typeface="华文行楷" pitchFamily="2" charset="-122"/>
              <a:ea typeface="华文行楷" pitchFamily="2" charset="-122"/>
            </a:endParaRPr>
          </a:p>
          <a:p>
            <a:pPr eaLnBrk="1" hangingPunct="1"/>
            <a:r>
              <a:rPr lang="en-US" altLang="zh-CN" sz="1000">
                <a:solidFill>
                  <a:srgbClr val="121596"/>
                </a:solidFill>
                <a:latin typeface="Gill Sans MT" pitchFamily="34" charset="0"/>
                <a:ea typeface="华文行楷" pitchFamily="2" charset="-122"/>
              </a:rPr>
              <a:t>Northwest  Institute  of  Nuclear  Technology</a:t>
            </a:r>
            <a:endParaRPr lang="en-US" altLang="zh-CN" sz="1000">
              <a:solidFill>
                <a:srgbClr val="121596"/>
              </a:solidFill>
              <a:latin typeface="Gill Sans MT" pitchFamily="34" charset="0"/>
              <a:ea typeface="华文行楷" pitchFamily="2" charset="-122"/>
            </a:endParaRPr>
          </a:p>
        </p:txBody>
      </p:sp>
      <p:pic>
        <p:nvPicPr>
          <p:cNvPr id="5124" name="直接连接符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1300" y="6381750"/>
            <a:ext cx="36274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7" descr="09051809350e1caa4755ff70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14313"/>
            <a:ext cx="773112" cy="785812"/>
          </a:xfrm>
          <a:prstGeom prst="rect">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195263" y="1909794"/>
            <a:ext cx="952976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4800" b="1" dirty="0" smtClean="0">
                <a:solidFill>
                  <a:srgbClr val="FF0000"/>
                </a:solidFill>
                <a:latin typeface="黑体" pitchFamily="2" charset="-122"/>
                <a:ea typeface="黑体" pitchFamily="2" charset="-122"/>
              </a:rPr>
              <a:t>探测器测试安排和要求</a:t>
            </a:r>
            <a:endParaRPr lang="zh-CN" altLang="en-US" sz="4800" b="1" dirty="0">
              <a:solidFill>
                <a:srgbClr val="1A1FE0"/>
              </a:solidFill>
              <a:ea typeface="楷体_GB2312" pitchFamily="49" charset="-122"/>
            </a:endParaRPr>
          </a:p>
          <a:p>
            <a:pPr algn="ctr"/>
            <a:endParaRPr lang="en-US" altLang="zh-CN" sz="4000" b="1" dirty="0" smtClean="0">
              <a:solidFill>
                <a:srgbClr val="1A1FE0"/>
              </a:solidFill>
              <a:ea typeface="楷体_GB2312" pitchFamily="49" charset="-122"/>
            </a:endParaRPr>
          </a:p>
          <a:p>
            <a:pPr algn="ctr"/>
            <a:endParaRPr lang="zh-CN" altLang="en-US" sz="4000" b="1" dirty="0">
              <a:solidFill>
                <a:srgbClr val="1A1FE0"/>
              </a:solidFill>
              <a:ea typeface="楷体_GB2312" pitchFamily="49" charset="-122"/>
            </a:endParaRPr>
          </a:p>
          <a:p>
            <a:pPr algn="ctr"/>
            <a:r>
              <a:rPr lang="zh-CN" altLang="en-US" sz="4000" b="1" dirty="0">
                <a:solidFill>
                  <a:srgbClr val="1A1FE0"/>
                </a:solidFill>
                <a:latin typeface="楷体_GB2312" pitchFamily="49" charset="-122"/>
                <a:ea typeface="楷体_GB2312" pitchFamily="49" charset="-122"/>
              </a:rPr>
              <a:t>宋朝晖、张显鹏</a:t>
            </a:r>
            <a:endParaRPr lang="en-US" altLang="zh-CN" sz="4000" b="1" dirty="0">
              <a:solidFill>
                <a:srgbClr val="1A1FE0"/>
              </a:solidFill>
              <a:latin typeface="楷体_GB2312" pitchFamily="49" charset="-122"/>
              <a:ea typeface="楷体_GB2312" pitchFamily="49" charset="-122"/>
            </a:endParaRPr>
          </a:p>
          <a:p>
            <a:pPr algn="ctr"/>
            <a:endParaRPr lang="en-US" altLang="zh-CN" sz="4000" dirty="0" smtClean="0">
              <a:solidFill>
                <a:srgbClr val="1A1FE0"/>
              </a:solidFill>
            </a:endParaRPr>
          </a:p>
          <a:p>
            <a:pPr algn="ctr"/>
            <a:endParaRPr lang="en-US" altLang="zh-CN" sz="4000" dirty="0">
              <a:solidFill>
                <a:srgbClr val="1A1FE0"/>
              </a:solidFill>
            </a:endParaRPr>
          </a:p>
          <a:p>
            <a:pPr algn="ctr"/>
            <a:r>
              <a:rPr lang="zh-CN" altLang="en-US" sz="4000" dirty="0" smtClean="0">
                <a:solidFill>
                  <a:srgbClr val="1A1FE0"/>
                </a:solidFill>
              </a:rPr>
              <a:t>201</a:t>
            </a:r>
            <a:r>
              <a:rPr lang="en-US" altLang="zh-CN" sz="4000" dirty="0" smtClean="0">
                <a:solidFill>
                  <a:srgbClr val="1A1FE0"/>
                </a:solidFill>
              </a:rPr>
              <a:t>6</a:t>
            </a:r>
            <a:r>
              <a:rPr lang="zh-CN" altLang="en-US" sz="4000" dirty="0">
                <a:solidFill>
                  <a:srgbClr val="1A1FE0"/>
                </a:solidFill>
              </a:rPr>
              <a:t>.</a:t>
            </a:r>
            <a:r>
              <a:rPr lang="zh-CN" altLang="en-US" sz="4000" dirty="0" smtClean="0">
                <a:solidFill>
                  <a:srgbClr val="1A1FE0"/>
                </a:solidFill>
              </a:rPr>
              <a:t>0</a:t>
            </a:r>
            <a:r>
              <a:rPr lang="en-US" altLang="zh-CN" sz="4000" dirty="0" smtClean="0">
                <a:solidFill>
                  <a:srgbClr val="1A1FE0"/>
                </a:solidFill>
              </a:rPr>
              <a:t>6</a:t>
            </a:r>
            <a:r>
              <a:rPr lang="zh-CN" altLang="en-US" sz="4000" dirty="0" smtClean="0">
                <a:solidFill>
                  <a:srgbClr val="1A1FE0"/>
                </a:solidFill>
              </a:rPr>
              <a:t>.</a:t>
            </a:r>
            <a:r>
              <a:rPr lang="en-US" altLang="zh-CN" sz="4000" dirty="0" smtClean="0">
                <a:solidFill>
                  <a:srgbClr val="1A1FE0"/>
                </a:solidFill>
              </a:rPr>
              <a:t>28</a:t>
            </a:r>
            <a:endParaRPr lang="zh-CN" altLang="en-US" sz="4000" dirty="0">
              <a:solidFill>
                <a:srgbClr val="1A1FE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8B15AD9-96CD-4FF2-B645-1F34296D4BD6}" type="slidenum">
              <a:rPr lang="en-US" altLang="zh-CN" smtClean="0"/>
            </a:fld>
            <a:endParaRPr lang="en-US" altLang="zh-CN"/>
          </a:p>
        </p:txBody>
      </p:sp>
      <p:sp>
        <p:nvSpPr>
          <p:cNvPr id="6147" name="Rectangle 3"/>
          <p:cNvSpPr>
            <a:spLocks noGrp="1" noChangeArrowheads="1"/>
          </p:cNvSpPr>
          <p:nvPr>
            <p:ph type="body" idx="1"/>
          </p:nvPr>
        </p:nvSpPr>
        <p:spPr>
          <a:xfrm>
            <a:off x="827405" y="5949315"/>
            <a:ext cx="7917180" cy="616585"/>
          </a:xfrm>
        </p:spPr>
        <p:txBody>
          <a:bodyPr/>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6. </a:t>
            </a:r>
            <a:r>
              <a:rPr lang="zh-CN" altLang="en-US" sz="2800" b="1" dirty="0" smtClean="0">
                <a:solidFill>
                  <a:schemeClr val="tx1"/>
                </a:solidFill>
                <a:latin typeface="仿宋_GB2312" charset="0"/>
                <a:ea typeface="仿宋_GB2312" charset="0"/>
              </a:rPr>
              <a:t>神光</a:t>
            </a:r>
            <a:r>
              <a:rPr lang="en-US" altLang="zh-CN" sz="2800" b="1" dirty="0" smtClean="0">
                <a:solidFill>
                  <a:schemeClr val="tx1"/>
                </a:solidFill>
                <a:latin typeface="仿宋_GB2312" charset="0"/>
                <a:ea typeface="仿宋_GB2312" charset="0"/>
              </a:rPr>
              <a:t>III</a:t>
            </a:r>
            <a:r>
              <a:rPr lang="zh-CN" altLang="en-US" sz="2800" b="1" dirty="0" smtClean="0">
                <a:solidFill>
                  <a:schemeClr val="tx1"/>
                </a:solidFill>
                <a:latin typeface="仿宋_GB2312" charset="0"/>
                <a:ea typeface="仿宋_GB2312" charset="0"/>
              </a:rPr>
              <a:t>主机装置实验结果</a:t>
            </a:r>
            <a:endParaRPr lang="zh-CN" altLang="en-US" sz="2800" b="1" dirty="0" smtClean="0">
              <a:solidFill>
                <a:schemeClr val="tx1"/>
              </a:solidFill>
              <a:latin typeface="仿宋_GB2312" charset="0"/>
              <a:ea typeface="仿宋_GB2312" charset="0"/>
            </a:endParaRPr>
          </a:p>
        </p:txBody>
      </p:sp>
      <p:pic>
        <p:nvPicPr>
          <p:cNvPr id="134150" name="Picture 6"/>
          <p:cNvPicPr>
            <a:picLocks noChangeAspect="1" noChangeArrowheads="1"/>
          </p:cNvPicPr>
          <p:nvPr/>
        </p:nvPicPr>
        <p:blipFill>
          <a:blip r:embed="rId1">
            <a:extLst>
              <a:ext uri="{28A0092B-C50C-407E-A947-70E740481C1C}">
                <a14:useLocalDpi xmlns:a14="http://schemas.microsoft.com/office/drawing/2010/main" val="0"/>
              </a:ext>
            </a:extLst>
          </a:blip>
          <a:srcRect l="12274" t="32240" r="11732" b="35689"/>
          <a:stretch>
            <a:fillRect/>
          </a:stretch>
        </p:blipFill>
        <p:spPr>
          <a:xfrm>
            <a:off x="611505" y="332740"/>
            <a:ext cx="3844290" cy="1209040"/>
          </a:xfrm>
          <a:prstGeom prst="rect">
            <a:avLst/>
          </a:prstGeom>
          <a:noFill/>
        </p:spPr>
      </p:pic>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l="12454" t="32289" r="11914" b="36145"/>
          <a:stretch>
            <a:fillRect/>
          </a:stretch>
        </p:blipFill>
        <p:spPr>
          <a:xfrm>
            <a:off x="623570" y="2059940"/>
            <a:ext cx="3837305" cy="1185545"/>
          </a:xfrm>
          <a:prstGeom prst="rect">
            <a:avLst/>
          </a:prstGeom>
          <a:noFill/>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l="11913" t="33012" r="8846" b="35663"/>
          <a:stretch>
            <a:fillRect/>
          </a:stretch>
        </p:blipFill>
        <p:spPr>
          <a:xfrm>
            <a:off x="755650" y="3931285"/>
            <a:ext cx="3844290" cy="1139190"/>
          </a:xfrm>
          <a:prstGeom prst="rect">
            <a:avLst/>
          </a:prstGeom>
          <a:noFill/>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l="12094" t="32530" r="9386" b="34940"/>
          <a:stretch>
            <a:fillRect/>
          </a:stretch>
        </p:blipFill>
        <p:spPr>
          <a:xfrm>
            <a:off x="4860290" y="332740"/>
            <a:ext cx="3843020" cy="1192530"/>
          </a:xfrm>
          <a:prstGeom prst="rect">
            <a:avLst/>
          </a:prstGeom>
          <a:noFill/>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l="12094" t="33253" r="9026" b="35422"/>
          <a:stretch>
            <a:fillRect/>
          </a:stretch>
        </p:blipFill>
        <p:spPr>
          <a:xfrm>
            <a:off x="4859655" y="2059940"/>
            <a:ext cx="3844290" cy="1145540"/>
          </a:xfrm>
          <a:prstGeom prst="rect">
            <a:avLst/>
          </a:prstGeom>
          <a:noFill/>
        </p:spPr>
      </p:pic>
      <p:pic>
        <p:nvPicPr>
          <p:cNvPr id="35" name="Picture 1"/>
          <p:cNvPicPr>
            <a:picLocks noChangeAspect="1" noChangeArrowheads="1"/>
          </p:cNvPicPr>
          <p:nvPr/>
        </p:nvPicPr>
        <p:blipFill>
          <a:blip r:embed="rId6">
            <a:extLst>
              <a:ext uri="{28A0092B-C50C-407E-A947-70E740481C1C}">
                <a14:useLocalDpi xmlns:a14="http://schemas.microsoft.com/office/drawing/2010/main" val="0"/>
              </a:ext>
            </a:extLst>
          </a:blip>
          <a:srcRect l="12274" t="33253" r="9206" b="36145"/>
          <a:stretch>
            <a:fillRect/>
          </a:stretch>
        </p:blipFill>
        <p:spPr>
          <a:xfrm>
            <a:off x="4860290" y="3931285"/>
            <a:ext cx="3844290" cy="1125220"/>
          </a:xfrm>
          <a:prstGeom prst="rect">
            <a:avLst/>
          </a:prstGeom>
          <a:noFill/>
        </p:spPr>
      </p:pic>
      <p:sp>
        <p:nvSpPr>
          <p:cNvPr id="100" name="文本框 99"/>
          <p:cNvSpPr txBox="1"/>
          <p:nvPr/>
        </p:nvSpPr>
        <p:spPr>
          <a:xfrm>
            <a:off x="971550" y="1556385"/>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97</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
        <p:nvSpPr>
          <p:cNvPr id="5" name="文本框 4"/>
          <p:cNvSpPr txBox="1"/>
          <p:nvPr/>
        </p:nvSpPr>
        <p:spPr>
          <a:xfrm>
            <a:off x="972185" y="3357245"/>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99</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
        <p:nvSpPr>
          <p:cNvPr id="6" name="文本框 5"/>
          <p:cNvSpPr txBox="1"/>
          <p:nvPr/>
        </p:nvSpPr>
        <p:spPr>
          <a:xfrm>
            <a:off x="1043305" y="5300980"/>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100</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
        <p:nvSpPr>
          <p:cNvPr id="7" name="文本框 6"/>
          <p:cNvSpPr txBox="1"/>
          <p:nvPr/>
        </p:nvSpPr>
        <p:spPr>
          <a:xfrm>
            <a:off x="5292090" y="1557020"/>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101</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
        <p:nvSpPr>
          <p:cNvPr id="8" name="文本框 7"/>
          <p:cNvSpPr txBox="1"/>
          <p:nvPr/>
        </p:nvSpPr>
        <p:spPr>
          <a:xfrm>
            <a:off x="5292090" y="5301615"/>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103</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
        <p:nvSpPr>
          <p:cNvPr id="9" name="文本框 8"/>
          <p:cNvSpPr txBox="1"/>
          <p:nvPr/>
        </p:nvSpPr>
        <p:spPr>
          <a:xfrm>
            <a:off x="5292725" y="3356610"/>
            <a:ext cx="2896235" cy="365760"/>
          </a:xfrm>
          <a:prstGeom prst="rect">
            <a:avLst/>
          </a:prstGeom>
          <a:noFill/>
          <a:ln w="9525">
            <a:noFill/>
          </a:ln>
        </p:spPr>
        <p:txBody>
          <a:bodyPr wrap="square">
            <a:spAutoFit/>
          </a:bodyPr>
          <a:p>
            <a:pPr marL="0" indent="0" algn="ctr"/>
            <a:r>
              <a:rPr lang="zh-CN" altLang="en-US" sz="1800" b="1" u="none">
                <a:latin typeface="Times New Roman" pitchFamily="18" charset="0"/>
                <a:ea typeface="Times New Roman" pitchFamily="18" charset="0"/>
                <a:cs typeface="Times New Roman" pitchFamily="18" charset="0"/>
              </a:rPr>
              <a:t>第</a:t>
            </a:r>
            <a:r>
              <a:rPr lang="en-US" altLang="zh-CN" sz="1800" b="1" u="none">
                <a:latin typeface="Times New Roman" pitchFamily="18" charset="0"/>
                <a:ea typeface="Times New Roman" pitchFamily="18" charset="0"/>
                <a:cs typeface="Times New Roman" pitchFamily="18" charset="0"/>
              </a:rPr>
              <a:t>102</a:t>
            </a:r>
            <a:r>
              <a:rPr lang="zh-CN" altLang="en-US" sz="1800" b="1" u="none">
                <a:latin typeface="Times New Roman" pitchFamily="18" charset="0"/>
                <a:ea typeface="宋体" charset="0"/>
                <a:cs typeface="宋体" charset="0"/>
              </a:rPr>
              <a:t>发</a:t>
            </a:r>
            <a:endParaRPr lang="zh-CN" altLang="en-US" sz="1800" b="1" u="none">
              <a:latin typeface="Times New Roman" pitchFamily="18" charset="0"/>
              <a:ea typeface="宋体" charset="0"/>
              <a:cs typeface="宋体"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0" name="表格 -1"/>
          <p:cNvGraphicFramePr/>
          <p:nvPr/>
        </p:nvGraphicFramePr>
        <p:xfrm>
          <a:off x="539750" y="262255"/>
          <a:ext cx="8446770" cy="5643880"/>
        </p:xfrm>
        <a:graphic>
          <a:graphicData uri="http://schemas.openxmlformats.org/drawingml/2006/table">
            <a:tbl>
              <a:tblPr firstRow="1" bandRow="1">
                <a:tableStyleId>{5940675A-B579-460E-94D1-54222C63F5DA}</a:tableStyleId>
              </a:tblPr>
              <a:tblGrid>
                <a:gridCol w="1779270"/>
                <a:gridCol w="1112520"/>
                <a:gridCol w="1111885"/>
                <a:gridCol w="1110615"/>
                <a:gridCol w="1109980"/>
                <a:gridCol w="1151255"/>
                <a:gridCol w="1071245"/>
              </a:tblGrid>
              <a:tr h="401955">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编        号</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97</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99</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100</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101</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102</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103</a:t>
                      </a:r>
                      <a:r>
                        <a:rPr lang="zh-CN" altLang="en-US" sz="2400" b="0" u="none">
                          <a:latin typeface="Times New Roman" pitchFamily="18" charset="0"/>
                          <a:ea typeface="宋体" charset="0"/>
                          <a:cs typeface="Times New Roman" pitchFamily="18" charset="0"/>
                        </a:rPr>
                        <a:t>发</a:t>
                      </a:r>
                      <a:endParaRPr lang="zh-CN" altLang="en-US" sz="2400" b="0" u="none">
                        <a:latin typeface="Times New Roman" pitchFamily="18" charset="0"/>
                        <a:ea typeface="宋体"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中子产额</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3.0E9</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3.4E11</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6.3E12</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7.3E12</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7.9E12</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宋体" charset="0"/>
                          <a:cs typeface="宋体" charset="0"/>
                        </a:rPr>
                        <a:t>1.0E13</a:t>
                      </a:r>
                      <a:endParaRPr lang="en-US" altLang="zh-CN" sz="2400" b="0" u="none">
                        <a:latin typeface="Times New Roman" pitchFamily="18" charset="0"/>
                        <a:ea typeface="宋体" charset="0"/>
                        <a:cs typeface="宋体"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marL="0" indent="0" algn="ctr">
                        <a:spcBef>
                          <a:spcPts val="600"/>
                        </a:spcBef>
                        <a:spcAft>
                          <a:spcPts val="600"/>
                        </a:spcAft>
                        <a:buNone/>
                      </a:pPr>
                      <a:r>
                        <a:rPr lang="zh-CN" altLang="en-US" sz="2400" b="0" u="none">
                          <a:solidFill>
                            <a:schemeClr val="tx1"/>
                          </a:solidFill>
                          <a:latin typeface="Times New Roman" pitchFamily="18" charset="0"/>
                          <a:ea typeface="Times New Roman" pitchFamily="18" charset="0"/>
                          <a:cs typeface="Times New Roman" pitchFamily="18" charset="0"/>
                        </a:rPr>
                        <a:t>测点注量</a:t>
                      </a:r>
                      <a:r>
                        <a:rPr lang="en-US" altLang="zh-CN" sz="2400" b="0" u="none">
                          <a:solidFill>
                            <a:schemeClr val="tx1"/>
                          </a:solidFill>
                          <a:latin typeface="Times New Roman" pitchFamily="18" charset="0"/>
                          <a:ea typeface="Times New Roman" pitchFamily="18" charset="0"/>
                          <a:cs typeface="Times New Roman" pitchFamily="18" charset="0"/>
                        </a:rPr>
                        <a:t>(n·cm</a:t>
                      </a:r>
                      <a:r>
                        <a:rPr lang="en-US" altLang="zh-CN" sz="2400" b="0" u="none" baseline="30000">
                          <a:solidFill>
                            <a:schemeClr val="tx1"/>
                          </a:solidFill>
                          <a:latin typeface="Times New Roman" pitchFamily="18" charset="0"/>
                          <a:ea typeface="Times New Roman" pitchFamily="18" charset="0"/>
                          <a:cs typeface="Times New Roman" pitchFamily="18" charset="0"/>
                        </a:rPr>
                        <a:t>-2</a:t>
                      </a:r>
                      <a:r>
                        <a:rPr lang="en-US" altLang="zh-CN" sz="2400" b="0" u="none">
                          <a:solidFill>
                            <a:schemeClr val="tx1"/>
                          </a:solidFill>
                          <a:latin typeface="Times New Roman" pitchFamily="18" charset="0"/>
                          <a:ea typeface="Times New Roman" pitchFamily="18" charset="0"/>
                          <a:cs typeface="Times New Roman" pitchFamily="18" charset="0"/>
                        </a:rPr>
                        <a:t>)</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1.35E3</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1.53E5</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2.84E6</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3.28E6</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3.56E6</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宋体" charset="0"/>
                          <a:cs typeface="宋体" charset="0"/>
                        </a:rPr>
                        <a:t>4.69E6</a:t>
                      </a:r>
                      <a:endParaRPr lang="en-US" altLang="zh-CN" sz="2400" b="0" u="none">
                        <a:solidFill>
                          <a:srgbClr val="FF0000"/>
                        </a:solidFill>
                        <a:latin typeface="Times New Roman" pitchFamily="18" charset="0"/>
                        <a:ea typeface="宋体" charset="0"/>
                        <a:cs typeface="宋体"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5450">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ST401</a:t>
                      </a:r>
                      <a:r>
                        <a:rPr lang="zh-CN" altLang="en-US" sz="2400" b="0" u="none">
                          <a:latin typeface="Times New Roman" pitchFamily="18" charset="0"/>
                          <a:ea typeface="Times New Roman" pitchFamily="18" charset="0"/>
                          <a:cs typeface="Times New Roman" pitchFamily="18" charset="0"/>
                        </a:rPr>
                        <a:t>厚度</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1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2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3 cm</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镜头孔径比</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F=8</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F=8</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F=8</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F=4</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F=4</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F=8</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845">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快门时间</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300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300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200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200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80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80 ns</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110">
                <a:tc>
                  <a:txBody>
                    <a:bodyPr/>
                    <a:p>
                      <a:pPr marL="0" indent="0" algn="ctr">
                        <a:spcBef>
                          <a:spcPts val="600"/>
                        </a:spcBef>
                        <a:spcAft>
                          <a:spcPts val="600"/>
                        </a:spcAft>
                        <a:buNone/>
                      </a:pPr>
                      <a:r>
                        <a:rPr lang="zh-CN" altLang="en-US" sz="2400" b="0" u="none">
                          <a:solidFill>
                            <a:schemeClr val="tx1"/>
                          </a:solidFill>
                          <a:latin typeface="Times New Roman" pitchFamily="18" charset="0"/>
                          <a:ea typeface="Times New Roman" pitchFamily="18" charset="0"/>
                          <a:cs typeface="Times New Roman" pitchFamily="18" charset="0"/>
                        </a:rPr>
                        <a:t>相机增益</a:t>
                      </a:r>
                      <a:endParaRPr lang="zh-CN" altLang="en-US"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200</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3380">
                <a:tc>
                  <a:txBody>
                    <a:bodyPr/>
                    <a:p>
                      <a:pPr marL="0" indent="0" algn="ctr">
                        <a:spcBef>
                          <a:spcPts val="600"/>
                        </a:spcBef>
                        <a:spcAft>
                          <a:spcPts val="600"/>
                        </a:spcAft>
                        <a:buNone/>
                      </a:pPr>
                      <a:r>
                        <a:rPr lang="zh-CN" altLang="en-US" sz="2400" b="0" u="none">
                          <a:solidFill>
                            <a:schemeClr val="tx1"/>
                          </a:solidFill>
                          <a:latin typeface="Times New Roman" pitchFamily="18" charset="0"/>
                          <a:ea typeface="Times New Roman" pitchFamily="18" charset="0"/>
                          <a:cs typeface="Times New Roman" pitchFamily="18" charset="0"/>
                        </a:rPr>
                        <a:t>信号源延迟</a:t>
                      </a:r>
                      <a:endParaRPr lang="zh-CN" altLang="en-US"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236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245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245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245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250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chemeClr val="tx1"/>
                          </a:solidFill>
                          <a:latin typeface="Times New Roman" pitchFamily="18" charset="0"/>
                          <a:ea typeface="Times New Roman" pitchFamily="18" charset="0"/>
                          <a:cs typeface="Times New Roman" pitchFamily="18" charset="0"/>
                        </a:rPr>
                        <a:t>250 ns</a:t>
                      </a:r>
                      <a:endParaRPr lang="en-US" altLang="zh-CN" sz="2400" b="0" u="none">
                        <a:solidFill>
                          <a:schemeClr val="tx1"/>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745">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刀口灰度</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0.5</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24</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449</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454</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529</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490</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745">
                <a:tc>
                  <a:txBody>
                    <a:bodyPr/>
                    <a:p>
                      <a:pPr marL="0" indent="0" algn="ctr">
                        <a:spcBef>
                          <a:spcPts val="600"/>
                        </a:spcBef>
                        <a:spcAft>
                          <a:spcPts val="600"/>
                        </a:spcAft>
                        <a:buNone/>
                      </a:pPr>
                      <a:r>
                        <a:rPr lang="zh-CN" altLang="en-US" sz="2400" b="0" u="none">
                          <a:latin typeface="Times New Roman" pitchFamily="18" charset="0"/>
                          <a:ea typeface="Times New Roman" pitchFamily="18" charset="0"/>
                          <a:cs typeface="Times New Roman" pitchFamily="18" charset="0"/>
                        </a:rPr>
                        <a:t>直照灰度</a:t>
                      </a:r>
                      <a:endParaRPr lang="zh-CN" altLang="en-US"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0.5</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29</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470</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580</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793</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566</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2745">
                <a:tc>
                  <a:txBody>
                    <a:bodyPr/>
                    <a:p>
                      <a:pPr marL="0" indent="0" algn="ctr">
                        <a:buNone/>
                      </a:pPr>
                      <a:r>
                        <a:rPr lang="zh-CN" altLang="en-US" sz="2400" b="0" u="none">
                          <a:latin typeface="Times New Roman" pitchFamily="18" charset="0"/>
                          <a:ea typeface="Times New Roman" pitchFamily="18" charset="0"/>
                          <a:cs typeface="Times New Roman" pitchFamily="18" charset="0"/>
                        </a:rPr>
                        <a:t>灵敏度（</a:t>
                      </a:r>
                      <a:r>
                        <a:rPr lang="en-US" altLang="zh-CN" sz="2000" b="0" u="none">
                          <a:latin typeface="Times New Roman" pitchFamily="18" charset="0"/>
                          <a:ea typeface="Times New Roman" pitchFamily="18" charset="0"/>
                          <a:cs typeface="Times New Roman" pitchFamily="18" charset="0"/>
                        </a:rPr>
                        <a:t>ADU/n·cm</a:t>
                      </a:r>
                      <a:r>
                        <a:rPr lang="en-US" altLang="zh-CN" sz="2000" b="0" u="none" baseline="30000">
                          <a:latin typeface="Times New Roman" pitchFamily="18" charset="0"/>
                          <a:ea typeface="Times New Roman" pitchFamily="18" charset="0"/>
                          <a:cs typeface="Times New Roman" pitchFamily="18" charset="0"/>
                        </a:rPr>
                        <a:t>-2</a:t>
                      </a:r>
                      <a:r>
                        <a:rPr lang="zh-CN" altLang="en-US" sz="2400" b="0" u="none">
                          <a:latin typeface="Times New Roman" pitchFamily="18" charset="0"/>
                          <a:ea typeface="Times New Roman" pitchFamily="18" charset="0"/>
                          <a:cs typeface="Times New Roman" pitchFamily="18" charset="0"/>
                        </a:rPr>
                        <a:t>）  </a:t>
                      </a:r>
                      <a:endParaRPr lang="zh-CN" altLang="en-US" sz="2400" b="0" u="none">
                        <a:latin typeface="Times New Roman" pitchFamily="18" charset="0"/>
                        <a:ea typeface="Times New Roman" pitchFamily="18" charset="0"/>
                        <a:cs typeface="Times New Roman" pitchFamily="18"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latin typeface="Times New Roman" pitchFamily="18" charset="0"/>
                          <a:ea typeface="Times New Roman" pitchFamily="18" charset="0"/>
                          <a:cs typeface="Times New Roman" pitchFamily="18" charset="0"/>
                        </a:rPr>
                        <a:t>3.70E-4</a:t>
                      </a:r>
                      <a:endParaRPr lang="en-US" altLang="zh-CN" sz="2400" b="0" u="none">
                        <a:latin typeface="Times New Roman" pitchFamily="18" charset="0"/>
                        <a:ea typeface="Times New Roman" pitchFamily="18" charset="0"/>
                        <a:cs typeface="Times New Roman" pitchFamily="18" charset="0"/>
                      </a:endParaRPr>
                    </a:p>
                  </a:txBody>
                  <a:tcPr marL="0" marR="0" marT="152400" marB="1"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latin typeface="Times New Roman" pitchFamily="18" charset="0"/>
                          <a:ea typeface="Times New Roman" pitchFamily="18" charset="0"/>
                          <a:cs typeface="Times New Roman" pitchFamily="18" charset="0"/>
                        </a:rPr>
                        <a:t>1.89E-4</a:t>
                      </a:r>
                      <a:endParaRPr lang="en-US" altLang="zh-CN" sz="2400" b="0" u="none">
                        <a:latin typeface="Times New Roman" pitchFamily="18" charset="0"/>
                        <a:ea typeface="Times New Roman" pitchFamily="18" charset="0"/>
                        <a:cs typeface="Times New Roman" pitchFamily="18" charset="0"/>
                      </a:endParaRPr>
                    </a:p>
                  </a:txBody>
                  <a:tcPr marL="0" marR="0" marT="152400" marB="1" vert="horz" anchor="t">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latin typeface="Times New Roman" pitchFamily="18" charset="0"/>
                          <a:ea typeface="Times New Roman" pitchFamily="18" charset="0"/>
                          <a:cs typeface="Times New Roman" pitchFamily="18" charset="0"/>
                        </a:rPr>
                        <a:t>1.65E-4</a:t>
                      </a:r>
                      <a:endParaRPr lang="en-US" altLang="zh-CN" sz="2400" b="0" u="none">
                        <a:latin typeface="Times New Roman" pitchFamily="18" charset="0"/>
                        <a:ea typeface="Times New Roman" pitchFamily="18" charset="0"/>
                        <a:cs typeface="Times New Roman" pitchFamily="18" charset="0"/>
                      </a:endParaRPr>
                    </a:p>
                  </a:txBody>
                  <a:tcPr marL="0" marR="0" marT="152400" marB="1" vert="horz" anchor="t">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latin typeface="Times New Roman" pitchFamily="18" charset="0"/>
                          <a:ea typeface="Times New Roman" pitchFamily="18" charset="0"/>
                          <a:cs typeface="Times New Roman" pitchFamily="18" charset="0"/>
                        </a:rPr>
                        <a:t>1.76E-4</a:t>
                      </a:r>
                      <a:endParaRPr lang="en-US" altLang="zh-CN" sz="2400" b="0" u="none">
                        <a:latin typeface="Times New Roman" pitchFamily="18" charset="0"/>
                        <a:ea typeface="Times New Roman" pitchFamily="18" charset="0"/>
                        <a:cs typeface="Times New Roman" pitchFamily="18" charset="0"/>
                      </a:endParaRPr>
                    </a:p>
                  </a:txBody>
                  <a:tcPr marL="0" marR="0" marT="152400" marB="1" vert="horz" anchor="t">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latin typeface="Times New Roman" pitchFamily="18" charset="0"/>
                          <a:ea typeface="Times New Roman" pitchFamily="18" charset="0"/>
                          <a:cs typeface="Times New Roman" pitchFamily="18" charset="0"/>
                        </a:rPr>
                        <a:t>2.23E-4</a:t>
                      </a:r>
                      <a:endParaRPr lang="en-US" altLang="zh-CN" sz="2400" b="0" u="none">
                        <a:latin typeface="Times New Roman" pitchFamily="18" charset="0"/>
                        <a:ea typeface="Times New Roman" pitchFamily="18" charset="0"/>
                        <a:cs typeface="Times New Roman" pitchFamily="18" charset="0"/>
                      </a:endParaRPr>
                    </a:p>
                  </a:txBody>
                  <a:tcPr marL="0" marR="0" marT="152400" marB="1" vert="horz" anchor="t">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2400" b="0" u="none">
                          <a:solidFill>
                            <a:schemeClr val="tx1"/>
                          </a:solidFill>
                          <a:latin typeface="Times New Roman" pitchFamily="18" charset="0"/>
                          <a:ea typeface="宋体" charset="0"/>
                          <a:cs typeface="宋体" charset="0"/>
                        </a:rPr>
                        <a:t>1</a:t>
                      </a:r>
                      <a:r>
                        <a:rPr lang="en-US" altLang="zh-CN" sz="2400" b="0" u="none">
                          <a:solidFill>
                            <a:schemeClr val="tx1"/>
                          </a:solidFill>
                          <a:latin typeface="Times New Roman" pitchFamily="18" charset="0"/>
                          <a:ea typeface="Times New Roman" pitchFamily="18" charset="0"/>
                          <a:cs typeface="Times New Roman" pitchFamily="18" charset="0"/>
                        </a:rPr>
                        <a:t>.</a:t>
                      </a:r>
                      <a:r>
                        <a:rPr lang="en-US" altLang="zh-CN" sz="2400" b="0" u="none">
                          <a:solidFill>
                            <a:schemeClr val="tx1"/>
                          </a:solidFill>
                          <a:latin typeface="Times New Roman" pitchFamily="18" charset="0"/>
                          <a:ea typeface="宋体" charset="0"/>
                          <a:cs typeface="宋体" charset="0"/>
                        </a:rPr>
                        <a:t>21E-4</a:t>
                      </a:r>
                      <a:endParaRPr lang="en-US" altLang="zh-CN" sz="2400" b="0" u="none">
                        <a:solidFill>
                          <a:schemeClr val="tx1"/>
                        </a:solidFill>
                        <a:latin typeface="Times New Roman" pitchFamily="18" charset="0"/>
                        <a:ea typeface="宋体" charset="0"/>
                        <a:cs typeface="宋体" charset="0"/>
                      </a:endParaRPr>
                    </a:p>
                  </a:txBody>
                  <a:tcPr marL="0" marR="0" marT="152400" marB="1" vert="horz" anchor="t">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66165">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LSF</a:t>
                      </a:r>
                      <a:r>
                        <a:rPr lang="zh-CN" altLang="en-US" sz="2400" b="0" u="none">
                          <a:latin typeface="Times New Roman" pitchFamily="18" charset="0"/>
                          <a:ea typeface="Times New Roman" pitchFamily="18" charset="0"/>
                          <a:cs typeface="Times New Roman" pitchFamily="18" charset="0"/>
                        </a:rPr>
                        <a:t>半高宽</a:t>
                      </a:r>
                      <a:r>
                        <a:rPr lang="en-US" altLang="zh-CN" sz="2400">
                          <a:latin typeface="Times New Roman" pitchFamily="18" charset="0"/>
                          <a:ea typeface="Times New Roman" pitchFamily="18" charset="0"/>
                          <a:cs typeface="Times New Roman" pitchFamily="18" charset="0"/>
                          <a:sym typeface="+mn-ea"/>
                        </a:rPr>
                        <a:t> </a:t>
                      </a:r>
                      <a:r>
                        <a:rPr lang="zh-CN" altLang="en-US" sz="2400">
                          <a:latin typeface="Times New Roman" pitchFamily="18" charset="0"/>
                          <a:ea typeface="宋体" charset="0"/>
                          <a:cs typeface="Times New Roman" pitchFamily="18" charset="0"/>
                          <a:sym typeface="+mn-ea"/>
                        </a:rPr>
                        <a:t>（</a:t>
                      </a:r>
                      <a:r>
                        <a:rPr lang="en-US" altLang="zh-CN" sz="2400">
                          <a:latin typeface="Times New Roman" pitchFamily="18" charset="0"/>
                          <a:ea typeface="Times New Roman" pitchFamily="18" charset="0"/>
                          <a:cs typeface="Times New Roman" pitchFamily="18" charset="0"/>
                          <a:sym typeface="+mn-ea"/>
                        </a:rPr>
                        <a:t>mm</a:t>
                      </a:r>
                      <a:r>
                        <a:rPr lang="zh-CN" altLang="en-US" sz="2400">
                          <a:latin typeface="Times New Roman" pitchFamily="18" charset="0"/>
                          <a:ea typeface="宋体" charset="0"/>
                          <a:cs typeface="Times New Roman" pitchFamily="18" charset="0"/>
                          <a:sym typeface="+mn-ea"/>
                        </a:rPr>
                        <a:t>）</a:t>
                      </a:r>
                      <a:endParaRPr lang="en-US" altLang="zh-CN" sz="2400" b="0" u="none">
                        <a:latin typeface="Times New Roman" pitchFamily="18" charset="0"/>
                        <a:ea typeface="Times New Roman" pitchFamily="18" charset="0"/>
                        <a:cs typeface="Times New Roman" pitchFamily="18" charset="0"/>
                        <a:sym typeface="+mn-ea"/>
                      </a:endParaRPr>
                    </a:p>
                  </a:txBody>
                  <a:tcPr marL="0" marR="0" marT="0" marB="1"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latin typeface="Times New Roman" pitchFamily="18" charset="0"/>
                          <a:ea typeface="Times New Roman" pitchFamily="18" charset="0"/>
                          <a:cs typeface="Times New Roman" pitchFamily="18" charset="0"/>
                        </a:rPr>
                        <a:t>/</a:t>
                      </a:r>
                      <a:endParaRPr lang="en-US" altLang="zh-CN" sz="2400" b="0" u="none">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Times New Roman" pitchFamily="18" charset="0"/>
                          <a:cs typeface="Times New Roman" pitchFamily="18" charset="0"/>
                        </a:rPr>
                        <a:t>1.60</a:t>
                      </a:r>
                      <a:endParaRPr lang="en-US" altLang="zh-CN" sz="2400" b="0" u="none">
                        <a:solidFill>
                          <a:srgbClr val="FF0000"/>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Times New Roman" pitchFamily="18" charset="0"/>
                          <a:cs typeface="Times New Roman" pitchFamily="18" charset="0"/>
                        </a:rPr>
                        <a:t>0.91 </a:t>
                      </a:r>
                      <a:endParaRPr lang="en-US" altLang="zh-CN" sz="2400" b="0" u="none">
                        <a:solidFill>
                          <a:srgbClr val="FF0000"/>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Times New Roman" pitchFamily="18" charset="0"/>
                          <a:cs typeface="Times New Roman" pitchFamily="18" charset="0"/>
                        </a:rPr>
                        <a:t>1.58 </a:t>
                      </a:r>
                      <a:endParaRPr lang="en-US" altLang="zh-CN" sz="2400" b="0" u="none">
                        <a:solidFill>
                          <a:srgbClr val="FF0000"/>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spcBef>
                          <a:spcPts val="600"/>
                        </a:spcBef>
                        <a:spcAft>
                          <a:spcPts val="600"/>
                        </a:spcAft>
                        <a:buNone/>
                      </a:pPr>
                      <a:r>
                        <a:rPr lang="en-US" altLang="zh-CN" sz="2400" b="0" u="none">
                          <a:solidFill>
                            <a:srgbClr val="FF0000"/>
                          </a:solidFill>
                          <a:latin typeface="Times New Roman" pitchFamily="18" charset="0"/>
                          <a:ea typeface="Times New Roman" pitchFamily="18" charset="0"/>
                          <a:cs typeface="Times New Roman" pitchFamily="18" charset="0"/>
                        </a:rPr>
                        <a:t>1.14 </a:t>
                      </a:r>
                      <a:endParaRPr lang="en-US" altLang="zh-CN" sz="2400" b="0" u="none">
                        <a:solidFill>
                          <a:srgbClr val="FF0000"/>
                        </a:solidFill>
                        <a:latin typeface="Times New Roman" pitchFamily="18" charset="0"/>
                        <a:ea typeface="Times New Roman" pitchFamily="18" charset="0"/>
                        <a:cs typeface="Times New Roman" pitchFamily="18" charset="0"/>
                      </a:endParaRPr>
                    </a:p>
                  </a:txBody>
                  <a:tcPr marL="0" marR="0" marT="0" marB="1" vert="horz" anchor="ctr" anchorCtr="1">
                    <a:lnL cap="flat">
                      <a:noFill/>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2.2 </a:t>
            </a:r>
            <a:r>
              <a:rPr lang="zh-CN" altLang="en-US" sz="3200" b="1" dirty="0" smtClean="0">
                <a:solidFill>
                  <a:srgbClr val="1A1FE0"/>
                </a:solidFill>
                <a:latin typeface="+mj-ea"/>
                <a:ea typeface="+mj-ea"/>
                <a:sym typeface="+mn-ea"/>
              </a:rPr>
              <a:t>针对反角白光中子源的估算</a:t>
            </a:r>
            <a:endParaRPr lang="zh-CN" altLang="en-US" sz="3200" b="1" dirty="0" smtClean="0">
              <a:solidFill>
                <a:srgbClr val="1A1FE0"/>
              </a:solidFill>
              <a:latin typeface="+mj-ea"/>
              <a:ea typeface="+mj-ea"/>
              <a:sym typeface="+mn-ea"/>
            </a:endParaRPr>
          </a:p>
        </p:txBody>
      </p:sp>
      <p:sp>
        <p:nvSpPr>
          <p:cNvPr id="2" name="文本框 1"/>
          <p:cNvSpPr txBox="1"/>
          <p:nvPr/>
        </p:nvSpPr>
        <p:spPr>
          <a:xfrm>
            <a:off x="913130" y="1053465"/>
            <a:ext cx="7542530" cy="4892040"/>
          </a:xfrm>
          <a:prstGeom prst="rect">
            <a:avLst/>
          </a:prstGeom>
          <a:noFill/>
          <a:ln w="9525">
            <a:noFill/>
          </a:ln>
        </p:spPr>
        <p:txBody>
          <a:bodyPr wrap="square">
            <a:spAutoFit/>
          </a:bodyPr>
          <a:p>
            <a:pPr marL="0" indent="304800" algn="just" eaLnBrk="1" latinLnBrk="0" hangingPunct="1">
              <a:lnSpc>
                <a:spcPct val="125000"/>
              </a:lnSpc>
            </a:pPr>
            <a:r>
              <a:rPr lang="en-US" altLang="zh-CN" sz="2800" b="0" u="none">
                <a:latin typeface="Times New Roman" pitchFamily="18" charset="0"/>
                <a:ea typeface="Times New Roman" pitchFamily="18" charset="0"/>
                <a:cs typeface="Times New Roman" pitchFamily="18" charset="0"/>
              </a:rPr>
              <a:t>    </a:t>
            </a:r>
            <a:r>
              <a:rPr lang="zh-CN" altLang="en-US" sz="2800" b="0" u="none">
                <a:latin typeface="Times New Roman" pitchFamily="18" charset="0"/>
                <a:ea typeface="宋体" charset="0"/>
                <a:cs typeface="Times New Roman" pitchFamily="18" charset="0"/>
              </a:rPr>
              <a:t>设</a:t>
            </a:r>
            <a:r>
              <a:rPr lang="zh-CN" altLang="en-US" sz="2800" b="0" u="none">
                <a:latin typeface="Times New Roman" pitchFamily="18" charset="0"/>
                <a:ea typeface="Times New Roman" pitchFamily="18" charset="0"/>
                <a:cs typeface="Times New Roman" pitchFamily="18" charset="0"/>
              </a:rPr>
              <a:t>系统放大倍数为</a:t>
            </a:r>
            <a:r>
              <a:rPr lang="en-US" altLang="zh-CN" sz="2800" b="0" u="none">
                <a:latin typeface="Times New Roman" pitchFamily="18" charset="0"/>
                <a:ea typeface="Times New Roman" pitchFamily="18" charset="0"/>
                <a:cs typeface="Times New Roman" pitchFamily="18" charset="0"/>
              </a:rPr>
              <a:t>M</a:t>
            </a:r>
            <a:r>
              <a:rPr lang="zh-CN" altLang="en-US" sz="2800" b="0" u="none">
                <a:latin typeface="宋体" charset="0"/>
                <a:ea typeface="宋体" charset="0"/>
                <a:cs typeface="宋体" charset="0"/>
              </a:rPr>
              <a:t>，</a:t>
            </a:r>
            <a:r>
              <a:rPr lang="zh-CN" altLang="en-US" sz="2800">
                <a:latin typeface="宋体" charset="0"/>
                <a:ea typeface="宋体" charset="0"/>
                <a:cs typeface="宋体" charset="0"/>
                <a:sym typeface="+mn-ea"/>
              </a:rPr>
              <a:t>相机像素大小为</a:t>
            </a:r>
            <a:r>
              <a:rPr lang="en-US" altLang="zh-CN" sz="2800">
                <a:latin typeface="Times New Roman" pitchFamily="18" charset="0"/>
                <a:ea typeface="Times New Roman" pitchFamily="18" charset="0"/>
                <a:cs typeface="Times New Roman" pitchFamily="18" charset="0"/>
                <a:sym typeface="+mn-ea"/>
              </a:rPr>
              <a:t>13μm</a:t>
            </a:r>
            <a:r>
              <a:rPr lang="zh-CN" altLang="en-US" sz="2800">
                <a:latin typeface="宋体" charset="0"/>
                <a:ea typeface="宋体" charset="0"/>
                <a:cs typeface="宋体" charset="0"/>
                <a:sym typeface="+mn-ea"/>
              </a:rPr>
              <a:t>，</a:t>
            </a:r>
            <a:r>
              <a:rPr lang="en-US" altLang="zh-CN" sz="2800" b="0" u="none">
                <a:latin typeface="Times New Roman" pitchFamily="18" charset="0"/>
                <a:ea typeface="Times New Roman" pitchFamily="18" charset="0"/>
                <a:cs typeface="Times New Roman" pitchFamily="18" charset="0"/>
              </a:rPr>
              <a:t>ICCD</a:t>
            </a:r>
            <a:r>
              <a:rPr lang="zh-CN" altLang="en-US" sz="2800" b="0" u="none">
                <a:latin typeface="宋体" charset="0"/>
                <a:ea typeface="宋体" charset="0"/>
                <a:cs typeface="宋体" charset="0"/>
              </a:rPr>
              <a:t>相机每像素单元对应测点（</a:t>
            </a:r>
            <a:r>
              <a:rPr lang="en-US" altLang="zh-CN" sz="2800" b="0" u="none">
                <a:latin typeface="Times New Roman" pitchFamily="18" charset="0"/>
                <a:ea typeface="Times New Roman" pitchFamily="18" charset="0"/>
                <a:cs typeface="Times New Roman" pitchFamily="18" charset="0"/>
              </a:rPr>
              <a:t>BC</a:t>
            </a:r>
            <a:r>
              <a:rPr lang="en-US" altLang="zh-CN" sz="2800" b="0" u="none">
                <a:latin typeface="宋体" charset="0"/>
                <a:ea typeface="宋体" charset="0"/>
                <a:cs typeface="宋体" charset="0"/>
              </a:rPr>
              <a:t>-</a:t>
            </a:r>
            <a:r>
              <a:rPr lang="en-US" altLang="zh-CN" sz="2800" b="0" u="none">
                <a:latin typeface="Times New Roman" pitchFamily="18" charset="0"/>
                <a:ea typeface="Times New Roman" pitchFamily="18" charset="0"/>
                <a:cs typeface="Times New Roman" pitchFamily="18" charset="0"/>
              </a:rPr>
              <a:t>408</a:t>
            </a:r>
            <a:r>
              <a:rPr lang="zh-CN" altLang="en-US" sz="2800" b="0" u="none">
                <a:latin typeface="宋体" charset="0"/>
                <a:ea typeface="宋体" charset="0"/>
                <a:cs typeface="宋体" charset="0"/>
              </a:rPr>
              <a:t>闪烁体）处的面积</a:t>
            </a:r>
            <a:r>
              <a:rPr lang="zh-CN" altLang="en-US" sz="2800" b="0" u="none">
                <a:latin typeface="Times New Roman" pitchFamily="18" charset="0"/>
                <a:ea typeface="Times New Roman" pitchFamily="18" charset="0"/>
                <a:cs typeface="Times New Roman" pitchFamily="18" charset="0"/>
              </a:rPr>
              <a:t>为：</a:t>
            </a:r>
            <a:r>
              <a:rPr lang="en-US" altLang="zh-CN" sz="2800" b="0" u="none">
                <a:latin typeface="Times New Roman" pitchFamily="18" charset="0"/>
                <a:ea typeface="Times New Roman" pitchFamily="18" charset="0"/>
                <a:cs typeface="Times New Roman" pitchFamily="18" charset="0"/>
              </a:rPr>
              <a:t>M</a:t>
            </a:r>
            <a:r>
              <a:rPr lang="en-US" altLang="zh-CN" sz="2800" b="0" u="none" baseline="30000">
                <a:latin typeface="Times New Roman" pitchFamily="18" charset="0"/>
                <a:ea typeface="Times New Roman" pitchFamily="18" charset="0"/>
                <a:cs typeface="Times New Roman" pitchFamily="18" charset="0"/>
              </a:rPr>
              <a:t>2</a:t>
            </a:r>
            <a:r>
              <a:rPr lang="en-US" altLang="zh-CN" sz="2800" b="0" u="none">
                <a:latin typeface="Symbol" charset="0"/>
                <a:ea typeface="Symbol" charset="0"/>
                <a:cs typeface="Symbol" charset="0"/>
              </a:rPr>
              <a:t>´</a:t>
            </a:r>
            <a:r>
              <a:rPr lang="en-US" altLang="zh-CN" sz="2800" b="0" u="none">
                <a:latin typeface="Times New Roman" pitchFamily="18" charset="0"/>
                <a:ea typeface="Times New Roman" pitchFamily="18" charset="0"/>
                <a:cs typeface="Times New Roman" pitchFamily="18" charset="0"/>
              </a:rPr>
              <a:t>13</a:t>
            </a:r>
            <a:r>
              <a:rPr lang="en-US" altLang="zh-CN" sz="2800" b="0" u="none">
                <a:latin typeface="Symbol" charset="0"/>
                <a:ea typeface="Symbol" charset="0"/>
                <a:cs typeface="Symbol" charset="0"/>
              </a:rPr>
              <a:t>´</a:t>
            </a:r>
            <a:r>
              <a:rPr lang="en-US" altLang="zh-CN" sz="2800" b="0" u="none">
                <a:latin typeface="Times New Roman" pitchFamily="18" charset="0"/>
                <a:ea typeface="Times New Roman" pitchFamily="18" charset="0"/>
                <a:cs typeface="Times New Roman" pitchFamily="18" charset="0"/>
              </a:rPr>
              <a:t>13</a:t>
            </a:r>
            <a:r>
              <a:rPr lang="en-US" altLang="zh-CN" sz="2800" b="0" u="none">
                <a:latin typeface="Symbol" charset="0"/>
                <a:ea typeface="Symbol" charset="0"/>
                <a:cs typeface="Symbol" charset="0"/>
              </a:rPr>
              <a:t>´</a:t>
            </a:r>
            <a:r>
              <a:rPr lang="en-US" altLang="zh-CN" sz="2800" b="0" u="none">
                <a:latin typeface="Times New Roman" pitchFamily="18" charset="0"/>
                <a:ea typeface="Times New Roman" pitchFamily="18" charset="0"/>
                <a:cs typeface="Times New Roman" pitchFamily="18" charset="0"/>
              </a:rPr>
              <a:t>10</a:t>
            </a:r>
            <a:r>
              <a:rPr lang="en-US" altLang="zh-CN" sz="2800" b="0" u="none" baseline="30000">
                <a:latin typeface="Times New Roman" pitchFamily="18" charset="0"/>
                <a:ea typeface="Times New Roman" pitchFamily="18" charset="0"/>
                <a:cs typeface="Times New Roman" pitchFamily="18" charset="0"/>
              </a:rPr>
              <a:t>-8</a:t>
            </a:r>
            <a:r>
              <a:rPr lang="en-US" altLang="zh-CN" sz="2800" b="0" u="none">
                <a:latin typeface="Times New Roman" pitchFamily="18" charset="0"/>
                <a:ea typeface="Times New Roman" pitchFamily="18" charset="0"/>
                <a:cs typeface="Times New Roman" pitchFamily="18" charset="0"/>
              </a:rPr>
              <a:t>cm</a:t>
            </a:r>
            <a:r>
              <a:rPr lang="en-US" altLang="zh-CN" sz="2800" b="0" u="none" baseline="30000">
                <a:latin typeface="Times New Roman" pitchFamily="18" charset="0"/>
                <a:ea typeface="Times New Roman" pitchFamily="18" charset="0"/>
                <a:cs typeface="Times New Roman" pitchFamily="18" charset="0"/>
              </a:rPr>
              <a:t>2</a:t>
            </a:r>
            <a:r>
              <a:rPr lang="zh-CN" altLang="en-US" sz="2800" b="0" u="none">
                <a:latin typeface="Times New Roman" pitchFamily="18" charset="0"/>
                <a:ea typeface="Times New Roman" pitchFamily="18" charset="0"/>
                <a:cs typeface="Times New Roman" pitchFamily="18" charset="0"/>
              </a:rPr>
              <a:t>。</a:t>
            </a:r>
            <a:endParaRPr lang="zh-CN" altLang="en-US" sz="2800" b="0" u="none">
              <a:latin typeface="Times New Roman" pitchFamily="18" charset="0"/>
              <a:ea typeface="Times New Roman" pitchFamily="18" charset="0"/>
              <a:cs typeface="Times New Roman" pitchFamily="18" charset="0"/>
            </a:endParaRPr>
          </a:p>
          <a:p>
            <a:pPr marL="0" indent="304800" algn="just" eaLnBrk="1" latinLnBrk="0" hangingPunct="1">
              <a:lnSpc>
                <a:spcPct val="125000"/>
              </a:lnSpc>
            </a:pPr>
            <a:r>
              <a:rPr lang="zh-CN" altLang="en-US" sz="2800" b="0" u="none">
                <a:latin typeface="Times New Roman" pitchFamily="18" charset="0"/>
                <a:ea typeface="Times New Roman" pitchFamily="18" charset="0"/>
                <a:cs typeface="Times New Roman" pitchFamily="18" charset="0"/>
              </a:rPr>
              <a:t>    假设在反角白光中子源实验中，测点处中子强度为N/cm</a:t>
            </a:r>
            <a:r>
              <a:rPr lang="zh-CN" altLang="en-US" sz="2800" b="0" u="none" baseline="30000">
                <a:latin typeface="Times New Roman" pitchFamily="18" charset="0"/>
                <a:ea typeface="Times New Roman" pitchFamily="18" charset="0"/>
                <a:cs typeface="Times New Roman" pitchFamily="18" charset="0"/>
              </a:rPr>
              <a:t>2</a:t>
            </a:r>
            <a:r>
              <a:rPr lang="zh-CN" altLang="en-US" sz="2800" b="0" u="none">
                <a:latin typeface="Times New Roman" pitchFamily="18" charset="0"/>
                <a:ea typeface="Times New Roman" pitchFamily="18" charset="0"/>
                <a:cs typeface="Times New Roman" pitchFamily="18" charset="0"/>
              </a:rPr>
              <a:t>/pulse，假定 ICCD量子增益为10 ADUs/ photon，本底噪声均方差估计值为b ADU。BC408荧光产额为Nm（m为每个中子产生的光子数photons ，可由计算获得，如图</a:t>
            </a:r>
            <a:r>
              <a:rPr lang="en-US" altLang="zh-CN" sz="2800" b="0" u="none">
                <a:latin typeface="Times New Roman" pitchFamily="18" charset="0"/>
                <a:ea typeface="Times New Roman" pitchFamily="18" charset="0"/>
                <a:cs typeface="Times New Roman" pitchFamily="18" charset="0"/>
              </a:rPr>
              <a:t>7</a:t>
            </a:r>
            <a:r>
              <a:rPr lang="zh-CN" altLang="en-US" sz="2800" b="0" u="none">
                <a:latin typeface="Times New Roman" pitchFamily="18" charset="0"/>
                <a:ea typeface="Times New Roman" pitchFamily="18" charset="0"/>
                <a:cs typeface="Times New Roman" pitchFamily="18" charset="0"/>
              </a:rPr>
              <a:t>所示，此处取图中对应2MeV的值400）。</a:t>
            </a:r>
            <a:endParaRPr lang="zh-CN" altLang="en-US" sz="2800" b="0" u="none">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2.2 </a:t>
            </a:r>
            <a:r>
              <a:rPr lang="zh-CN" altLang="en-US" sz="3200" b="1" dirty="0" smtClean="0">
                <a:solidFill>
                  <a:srgbClr val="1A1FE0"/>
                </a:solidFill>
                <a:latin typeface="+mj-ea"/>
                <a:ea typeface="+mj-ea"/>
                <a:sym typeface="+mn-ea"/>
              </a:rPr>
              <a:t>针对反角白光中子源的估算</a:t>
            </a:r>
            <a:endParaRPr lang="zh-CN" altLang="en-US" sz="3200" b="1" dirty="0" smtClean="0">
              <a:solidFill>
                <a:srgbClr val="1A1FE0"/>
              </a:solidFill>
              <a:latin typeface="+mj-ea"/>
              <a:ea typeface="+mj-ea"/>
              <a:sym typeface="+mn-ea"/>
            </a:endParaRPr>
          </a:p>
        </p:txBody>
      </p:sp>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pic>
        <p:nvPicPr>
          <p:cNvPr id="3" name="图片 1"/>
          <p:cNvPicPr>
            <a:picLocks noChangeAspect="1"/>
          </p:cNvPicPr>
          <p:nvPr/>
        </p:nvPicPr>
        <p:blipFill>
          <a:blip r:embed="rId1" cstate="print">
            <a:extLst>
              <a:ext uri="{28A0092B-C50C-407E-A947-70E740481C1C}">
                <a14:useLocalDpi xmlns:a14="http://schemas.microsoft.com/office/drawing/2010/main" val="0"/>
              </a:ext>
            </a:extLst>
          </a:blip>
          <a:srcRect l="3572" t="7578" r="11072"/>
          <a:stretch>
            <a:fillRect/>
          </a:stretch>
        </p:blipFill>
        <p:spPr>
          <a:xfrm>
            <a:off x="1835785" y="1196340"/>
            <a:ext cx="4954905" cy="3792220"/>
          </a:xfrm>
          <a:prstGeom prst="rect">
            <a:avLst/>
          </a:prstGeom>
          <a:ln>
            <a:noFill/>
          </a:ln>
        </p:spPr>
      </p:pic>
      <p:sp>
        <p:nvSpPr>
          <p:cNvPr id="4" name="文本框 3"/>
          <p:cNvSpPr txBox="1"/>
          <p:nvPr/>
        </p:nvSpPr>
        <p:spPr>
          <a:xfrm>
            <a:off x="828040" y="5084445"/>
            <a:ext cx="6911340" cy="883920"/>
          </a:xfrm>
          <a:prstGeom prst="rect">
            <a:avLst/>
          </a:prstGeom>
          <a:noFill/>
          <a:ln w="9525">
            <a:noFill/>
          </a:ln>
        </p:spPr>
        <p:txBody>
          <a:bodyPr wrap="square">
            <a:spAutoFit/>
          </a:bodyPr>
          <a:p>
            <a:pPr marL="0" indent="266700" algn="ctr"/>
            <a:r>
              <a:rPr lang="zh-CN" altLang="en-US" sz="2800" b="1" u="none">
                <a:latin typeface="仿宋_GB2312" charset="0"/>
                <a:ea typeface="仿宋_GB2312" charset="0"/>
                <a:cs typeface="Times New Roman" pitchFamily="18" charset="0"/>
              </a:rPr>
              <a:t>图</a:t>
            </a:r>
            <a:r>
              <a:rPr lang="en-US" altLang="zh-CN" sz="2800" b="1" u="none">
                <a:latin typeface="仿宋_GB2312" charset="0"/>
                <a:ea typeface="仿宋_GB2312" charset="0"/>
                <a:cs typeface="Times New Roman" pitchFamily="18" charset="0"/>
              </a:rPr>
              <a:t>7</a:t>
            </a:r>
            <a:r>
              <a:rPr lang="en-US" sz="2800" b="1" u="none">
                <a:latin typeface="仿宋_GB2312" charset="0"/>
                <a:ea typeface="仿宋_GB2312" charset="0"/>
                <a:cs typeface="Times New Roman" pitchFamily="18" charset="0"/>
              </a:rPr>
              <a:t>. </a:t>
            </a:r>
            <a:r>
              <a:rPr lang="en-US" altLang="zh-CN" sz="2800" b="1">
                <a:latin typeface="仿宋_GB2312" charset="0"/>
                <a:ea typeface="仿宋_GB2312" charset="0"/>
                <a:cs typeface="Times New Roman" pitchFamily="18" charset="0"/>
                <a:sym typeface="+mn-ea"/>
              </a:rPr>
              <a:t>BC-408</a:t>
            </a:r>
            <a:r>
              <a:rPr lang="zh-CN" altLang="en-US" sz="2800" b="1" u="none">
                <a:latin typeface="仿宋_GB2312" charset="0"/>
                <a:ea typeface="仿宋_GB2312" charset="0"/>
                <a:cs typeface="宋体" charset="0"/>
              </a:rPr>
              <a:t>闪烁体的光响应</a:t>
            </a:r>
            <a:endParaRPr lang="zh-CN" altLang="en-US" sz="2800" b="1" u="none">
              <a:latin typeface="仿宋_GB2312" charset="0"/>
              <a:ea typeface="仿宋_GB2312" charset="0"/>
              <a:cs typeface="宋体" charset="0"/>
            </a:endParaRPr>
          </a:p>
          <a:p>
            <a:pPr marL="0" indent="266700" algn="ctr"/>
            <a:r>
              <a:rPr lang="zh-CN" altLang="en-US" sz="2400" b="1" u="none">
                <a:latin typeface="仿宋_GB2312" charset="0"/>
                <a:ea typeface="仿宋_GB2312" charset="0"/>
                <a:cs typeface="宋体" charset="0"/>
              </a:rPr>
              <a:t>（</a:t>
            </a:r>
            <a:r>
              <a:rPr lang="en-US" altLang="zh-CN" sz="2400" b="1" u="none">
                <a:latin typeface="仿宋_GB2312" charset="0"/>
                <a:ea typeface="仿宋_GB2312" charset="0"/>
                <a:cs typeface="仿宋_GB2312" charset="0"/>
              </a:rPr>
              <a:t>Φ</a:t>
            </a:r>
            <a:r>
              <a:rPr lang="en-US" altLang="zh-CN" sz="2400" b="1" u="none">
                <a:latin typeface="仿宋_GB2312" charset="0"/>
                <a:ea typeface="仿宋_GB2312" charset="0"/>
                <a:cs typeface="宋体" charset="0"/>
              </a:rPr>
              <a:t>150mm</a:t>
            </a:r>
            <a:r>
              <a:rPr lang="en-US" altLang="zh-CN" sz="2400" b="1" u="none">
                <a:latin typeface="仿宋_GB2312" charset="0"/>
                <a:ea typeface="仿宋_GB2312" charset="0"/>
                <a:cs typeface="Arial" charset="0"/>
              </a:rPr>
              <a:t>×</a:t>
            </a:r>
            <a:r>
              <a:rPr lang="en-US" altLang="zh-CN" sz="2400" b="1" u="none">
                <a:latin typeface="仿宋_GB2312" charset="0"/>
                <a:ea typeface="仿宋_GB2312" charset="0"/>
                <a:cs typeface="宋体" charset="0"/>
              </a:rPr>
              <a:t>10mm</a:t>
            </a:r>
            <a:r>
              <a:rPr lang="zh-CN" altLang="en-US" sz="2400" b="1" u="none">
                <a:latin typeface="仿宋_GB2312" charset="0"/>
                <a:ea typeface="仿宋_GB2312" charset="0"/>
                <a:cs typeface="宋体" charset="0"/>
              </a:rPr>
              <a:t>）</a:t>
            </a:r>
            <a:endParaRPr lang="zh-CN" altLang="en-US" sz="2400" b="1" u="none">
              <a:latin typeface="仿宋_GB2312" charset="0"/>
              <a:ea typeface="仿宋_GB2312" charset="0"/>
              <a:cs typeface="宋体"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2.2 </a:t>
            </a:r>
            <a:r>
              <a:rPr lang="zh-CN" altLang="en-US" sz="3200" b="1" dirty="0" smtClean="0">
                <a:solidFill>
                  <a:srgbClr val="1A1FE0"/>
                </a:solidFill>
                <a:latin typeface="+mj-ea"/>
                <a:ea typeface="+mj-ea"/>
                <a:sym typeface="+mn-ea"/>
              </a:rPr>
              <a:t>针对反角白光中子源的估算</a:t>
            </a:r>
            <a:endParaRPr lang="zh-CN" altLang="en-US" sz="3200" b="1" dirty="0" smtClean="0">
              <a:solidFill>
                <a:srgbClr val="1A1FE0"/>
              </a:solidFill>
              <a:latin typeface="+mj-ea"/>
              <a:ea typeface="+mj-ea"/>
              <a:sym typeface="+mn-ea"/>
            </a:endParaRPr>
          </a:p>
        </p:txBody>
      </p:sp>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sp>
        <p:nvSpPr>
          <p:cNvPr id="4" name="文本框 3"/>
          <p:cNvSpPr txBox="1"/>
          <p:nvPr/>
        </p:nvSpPr>
        <p:spPr>
          <a:xfrm>
            <a:off x="827405" y="4867275"/>
            <a:ext cx="6911340" cy="137160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一幅图像SNR大于50时，图像质量达到较好水平；SNR大于20时，可获得可以辨认的图像。</a:t>
            </a:r>
            <a:endParaRPr sz="2800" u="none">
              <a:latin typeface="Times New Roman" pitchFamily="18" charset="0"/>
              <a:ea typeface="+mn-ea"/>
            </a:endParaRPr>
          </a:p>
        </p:txBody>
      </p:sp>
      <p:graphicFrame>
        <p:nvGraphicFramePr>
          <p:cNvPr id="-2147482622" name="对象 -2147482623"/>
          <p:cNvGraphicFramePr>
            <a:graphicFrameLocks noChangeAspect="1"/>
          </p:cNvGraphicFramePr>
          <p:nvPr/>
        </p:nvGraphicFramePr>
        <p:xfrm>
          <a:off x="2051685" y="2058035"/>
          <a:ext cx="4684395" cy="2690495"/>
        </p:xfrm>
        <a:graphic>
          <a:graphicData uri="http://schemas.openxmlformats.org/presentationml/2006/ole">
            <mc:AlternateContent xmlns:mc="http://schemas.openxmlformats.org/markup-compatibility/2006">
              <mc:Choice xmlns:v="urn:schemas-microsoft-com:vml" Requires="v">
                <p:oleObj spid="_x0000_s3076" name="" r:id="rId1" imgW="2806700" imgH="1600200" progId="Equation.DSMT4">
                  <p:embed/>
                </p:oleObj>
              </mc:Choice>
              <mc:Fallback>
                <p:oleObj name="" r:id="rId1" imgW="2806700" imgH="1600200" progId="Equation.DSMT4">
                  <p:embed/>
                  <p:pic>
                    <p:nvPicPr>
                      <p:cNvPr id="0" name="图片 3075"/>
                      <p:cNvPicPr/>
                      <p:nvPr/>
                    </p:nvPicPr>
                    <p:blipFill>
                      <a:blip r:embed="rId2"/>
                      <a:stretch>
                        <a:fillRect/>
                      </a:stretch>
                    </p:blipFill>
                    <p:spPr>
                      <a:xfrm>
                        <a:off x="2051685" y="2058035"/>
                        <a:ext cx="4684395" cy="2690495"/>
                      </a:xfrm>
                      <a:prstGeom prst="rect">
                        <a:avLst/>
                      </a:prstGeom>
                      <a:noFill/>
                      <a:ln w="38100">
                        <a:noFill/>
                        <a:miter/>
                      </a:ln>
                    </p:spPr>
                  </p:pic>
                </p:oleObj>
              </mc:Fallback>
            </mc:AlternateContent>
          </a:graphicData>
        </a:graphic>
      </p:graphicFrame>
      <p:sp>
        <p:nvSpPr>
          <p:cNvPr id="3" name="文本框 2"/>
          <p:cNvSpPr txBox="1"/>
          <p:nvPr/>
        </p:nvSpPr>
        <p:spPr>
          <a:xfrm>
            <a:off x="756920" y="1196975"/>
            <a:ext cx="5322570" cy="518160"/>
          </a:xfrm>
          <a:prstGeom prst="rect">
            <a:avLst/>
          </a:prstGeom>
          <a:noFill/>
        </p:spPr>
        <p:txBody>
          <a:bodyPr wrap="square" rtlCol="0" anchor="t">
            <a:spAutoFit/>
          </a:bodyPr>
          <a:p>
            <a:pPr marL="0" indent="304800" algn="just"/>
            <a:r>
              <a:rPr lang="en-US" altLang="zh-CN" sz="2800">
                <a:latin typeface="Times New Roman" pitchFamily="18" charset="0"/>
                <a:ea typeface="宋体" charset="0"/>
                <a:cs typeface="Times New Roman" pitchFamily="18" charset="0"/>
                <a:sym typeface="+mn-ea"/>
              </a:rPr>
              <a:t>    </a:t>
            </a:r>
            <a:r>
              <a:rPr lang="zh-CN" sz="2800">
                <a:latin typeface="Times New Roman" pitchFamily="18" charset="0"/>
                <a:ea typeface="宋体" charset="0"/>
                <a:cs typeface="Times New Roman" pitchFamily="18" charset="0"/>
                <a:sym typeface="+mn-ea"/>
              </a:rPr>
              <a:t>设</a:t>
            </a:r>
            <a:r>
              <a:rPr lang="en-US" altLang="zh-CN" sz="2800">
                <a:latin typeface="Times New Roman" pitchFamily="18" charset="0"/>
                <a:ea typeface="宋体" charset="0"/>
                <a:cs typeface="Times New Roman" pitchFamily="18" charset="0"/>
                <a:sym typeface="+mn-ea"/>
              </a:rPr>
              <a:t>M=5</a:t>
            </a:r>
            <a:r>
              <a:rPr lang="zh-CN" altLang="en-US" sz="2800">
                <a:latin typeface="Times New Roman" pitchFamily="18" charset="0"/>
                <a:ea typeface="宋体" charset="0"/>
                <a:cs typeface="Times New Roman" pitchFamily="18" charset="0"/>
                <a:sym typeface="+mn-ea"/>
              </a:rPr>
              <a:t>，</a:t>
            </a:r>
            <a:r>
              <a:rPr lang="zh-CN" sz="2800">
                <a:latin typeface="Times New Roman" pitchFamily="18" charset="0"/>
                <a:ea typeface="宋体" charset="0"/>
                <a:cs typeface="Times New Roman" pitchFamily="18" charset="0"/>
                <a:sym typeface="+mn-ea"/>
              </a:rPr>
              <a:t>则</a:t>
            </a:r>
            <a:r>
              <a:rPr sz="2800">
                <a:latin typeface="Times New Roman" pitchFamily="18" charset="0"/>
                <a:ea typeface="Times New Roman" pitchFamily="18" charset="0"/>
                <a:cs typeface="Times New Roman" pitchFamily="18" charset="0"/>
                <a:sym typeface="+mn-ea"/>
              </a:rPr>
              <a:t>信噪比</a:t>
            </a:r>
            <a:endParaRPr lang="zh-CN" altLang="en-US" sz="2800">
              <a:latin typeface="Times New Roman" pitchFamily="18" charset="0"/>
              <a:ea typeface="Times New Roman" pitchFamily="18" charset="0"/>
              <a:cs typeface="Times New Roman" pitchFamily="18"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2.2 </a:t>
            </a:r>
            <a:r>
              <a:rPr lang="zh-CN" altLang="en-US" sz="3200" b="1" dirty="0" smtClean="0">
                <a:solidFill>
                  <a:srgbClr val="1A1FE0"/>
                </a:solidFill>
                <a:latin typeface="+mj-ea"/>
                <a:ea typeface="+mj-ea"/>
                <a:sym typeface="+mn-ea"/>
              </a:rPr>
              <a:t>针对反角白光中子源的估算</a:t>
            </a:r>
            <a:endParaRPr lang="zh-CN" altLang="en-US" sz="3200" b="1" dirty="0" smtClean="0">
              <a:solidFill>
                <a:srgbClr val="1A1FE0"/>
              </a:solidFill>
              <a:latin typeface="+mj-ea"/>
              <a:ea typeface="+mj-ea"/>
              <a:sym typeface="+mn-ea"/>
            </a:endParaRPr>
          </a:p>
        </p:txBody>
      </p:sp>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sp>
        <p:nvSpPr>
          <p:cNvPr id="4" name="文本框 3"/>
          <p:cNvSpPr txBox="1"/>
          <p:nvPr/>
        </p:nvSpPr>
        <p:spPr>
          <a:xfrm>
            <a:off x="971550" y="1269365"/>
            <a:ext cx="7375525" cy="478536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a:t>
            </a:r>
            <a:r>
              <a:rPr lang="zh-CN" sz="2800" u="none">
                <a:latin typeface="Times New Roman" pitchFamily="18" charset="0"/>
                <a:ea typeface="+mn-ea"/>
              </a:rPr>
              <a:t>从神光实验</a:t>
            </a:r>
            <a:r>
              <a:rPr sz="2800" u="none">
                <a:latin typeface="Times New Roman" pitchFamily="18" charset="0"/>
                <a:ea typeface="+mn-ea"/>
              </a:rPr>
              <a:t>结果可见，</a:t>
            </a:r>
            <a:r>
              <a:rPr lang="zh-CN" sz="2800">
                <a:latin typeface="Times New Roman" pitchFamily="18" charset="0"/>
                <a:ea typeface="+mn-ea"/>
                <a:sym typeface="+mn-ea"/>
              </a:rPr>
              <a:t>测点</a:t>
            </a:r>
            <a:r>
              <a:rPr lang="en-US" altLang="zh-CN" sz="2800">
                <a:latin typeface="Times New Roman" pitchFamily="18" charset="0"/>
                <a:ea typeface="+mn-ea"/>
                <a:sym typeface="+mn-ea"/>
              </a:rPr>
              <a:t>14MeV</a:t>
            </a:r>
            <a:r>
              <a:rPr lang="zh-CN" sz="2800">
                <a:latin typeface="Times New Roman" pitchFamily="18" charset="0"/>
                <a:ea typeface="+mn-ea"/>
                <a:sym typeface="+mn-ea"/>
              </a:rPr>
              <a:t>中子的注量在</a:t>
            </a:r>
            <a:r>
              <a:rPr lang="en-US" altLang="zh-CN" sz="2800">
                <a:latin typeface="Times New Roman" pitchFamily="18" charset="0"/>
                <a:ea typeface="+mn-ea"/>
                <a:sym typeface="+mn-ea"/>
              </a:rPr>
              <a:t>2.86</a:t>
            </a:r>
            <a:r>
              <a:rPr lang="en-US" altLang="zh-CN" sz="2800">
                <a:latin typeface="Times New Roman" pitchFamily="18" charset="0"/>
                <a:ea typeface="+mn-ea"/>
                <a:cs typeface="Arial" charset="0"/>
                <a:sym typeface="+mn-ea"/>
              </a:rPr>
              <a:t>×10</a:t>
            </a:r>
            <a:r>
              <a:rPr lang="en-US" altLang="zh-CN" sz="2800" baseline="30000">
                <a:latin typeface="Times New Roman" pitchFamily="18" charset="0"/>
                <a:ea typeface="+mn-ea"/>
                <a:sym typeface="+mn-ea"/>
              </a:rPr>
              <a:t>6</a:t>
            </a:r>
            <a:r>
              <a:rPr sz="2800">
                <a:latin typeface="Times New Roman" pitchFamily="18" charset="0"/>
                <a:ea typeface="+mn-ea"/>
                <a:sym typeface="+mn-ea"/>
              </a:rPr>
              <a:t>n/cm</a:t>
            </a:r>
            <a:r>
              <a:rPr sz="2800" baseline="30000">
                <a:latin typeface="Times New Roman" pitchFamily="18" charset="0"/>
                <a:ea typeface="+mn-ea"/>
                <a:sym typeface="+mn-ea"/>
              </a:rPr>
              <a:t>2</a:t>
            </a:r>
            <a:r>
              <a:rPr lang="zh-CN" altLang="en-US" sz="2800">
                <a:latin typeface="Times New Roman" pitchFamily="18" charset="0"/>
                <a:ea typeface="+mn-ea"/>
                <a:sym typeface="+mn-ea"/>
              </a:rPr>
              <a:t>以上时，成像系统能够</a:t>
            </a:r>
            <a:r>
              <a:rPr sz="2800" u="none">
                <a:latin typeface="Times New Roman" pitchFamily="18" charset="0"/>
                <a:ea typeface="+mn-ea"/>
              </a:rPr>
              <a:t>获得可以辨识的图像。</a:t>
            </a:r>
            <a:endParaRPr sz="2800" u="none">
              <a:latin typeface="Times New Roman" pitchFamily="18" charset="0"/>
              <a:ea typeface="+mn-ea"/>
            </a:endParaRPr>
          </a:p>
          <a:p>
            <a:pPr marL="0" indent="266700" algn="just"/>
            <a:r>
              <a:rPr sz="2800" u="none">
                <a:latin typeface="Times New Roman" pitchFamily="18" charset="0"/>
                <a:ea typeface="+mn-ea"/>
              </a:rPr>
              <a:t>     </a:t>
            </a:r>
            <a:r>
              <a:rPr lang="en-US" sz="2800" u="none">
                <a:latin typeface="Times New Roman" pitchFamily="18" charset="0"/>
                <a:ea typeface="+mn-ea"/>
              </a:rPr>
              <a:t>1</a:t>
            </a:r>
            <a:r>
              <a:rPr lang="zh-CN" altLang="en-US" sz="2800" u="none">
                <a:latin typeface="Times New Roman" pitchFamily="18" charset="0"/>
                <a:ea typeface="+mn-ea"/>
              </a:rPr>
              <a:t>号厅</a:t>
            </a:r>
            <a:r>
              <a:rPr sz="2800" u="none">
                <a:latin typeface="Times New Roman" pitchFamily="18" charset="0"/>
                <a:ea typeface="+mn-ea"/>
              </a:rPr>
              <a:t>测点在55米处，1－20MeV的中子3.2</a:t>
            </a:r>
            <a:r>
              <a:rPr sz="2800" u="none">
                <a:latin typeface="Times New Roman" pitchFamily="18" charset="0"/>
                <a:ea typeface="+mn-ea"/>
                <a:cs typeface="Arial" charset="0"/>
              </a:rPr>
              <a:t>×</a:t>
            </a:r>
            <a:r>
              <a:rPr sz="2800" u="none">
                <a:latin typeface="Times New Roman" pitchFamily="18" charset="0"/>
                <a:ea typeface="+mn-ea"/>
              </a:rPr>
              <a:t>10</a:t>
            </a:r>
            <a:r>
              <a:rPr sz="2800" u="none" baseline="30000">
                <a:latin typeface="Times New Roman" pitchFamily="18" charset="0"/>
                <a:ea typeface="+mn-ea"/>
              </a:rPr>
              <a:t>5</a:t>
            </a:r>
            <a:r>
              <a:rPr sz="2800" u="none">
                <a:latin typeface="Times New Roman" pitchFamily="18" charset="0"/>
                <a:ea typeface="+mn-ea"/>
              </a:rPr>
              <a:t> n/cm</a:t>
            </a:r>
            <a:r>
              <a:rPr sz="2800" u="none" baseline="30000">
                <a:latin typeface="Times New Roman" pitchFamily="18" charset="0"/>
                <a:ea typeface="+mn-ea"/>
              </a:rPr>
              <a:t>2</a:t>
            </a:r>
            <a:r>
              <a:rPr sz="2800" u="none">
                <a:latin typeface="Times New Roman" pitchFamily="18" charset="0"/>
                <a:ea typeface="+mn-ea"/>
              </a:rPr>
              <a:t>/pulse平均能量为2MeV，则获得相同</a:t>
            </a:r>
            <a:r>
              <a:rPr lang="zh-CN" sz="2800" u="none">
                <a:latin typeface="Times New Roman" pitchFamily="18" charset="0"/>
                <a:ea typeface="+mn-ea"/>
              </a:rPr>
              <a:t>质量</a:t>
            </a:r>
            <a:r>
              <a:rPr sz="2800">
                <a:latin typeface="Times New Roman" pitchFamily="18" charset="0"/>
                <a:ea typeface="+mn-ea"/>
                <a:sym typeface="+mn-ea"/>
              </a:rPr>
              <a:t>的</a:t>
            </a:r>
            <a:r>
              <a:rPr lang="zh-CN" sz="2800" u="none">
                <a:latin typeface="Times New Roman" pitchFamily="18" charset="0"/>
                <a:ea typeface="+mn-ea"/>
              </a:rPr>
              <a:t>图像</a:t>
            </a:r>
            <a:r>
              <a:rPr sz="2800" u="none">
                <a:latin typeface="Times New Roman" pitchFamily="18" charset="0"/>
                <a:ea typeface="+mn-ea"/>
              </a:rPr>
              <a:t>，</a:t>
            </a:r>
            <a:r>
              <a:rPr lang="zh-CN" sz="2800" u="none">
                <a:latin typeface="Times New Roman" pitchFamily="18" charset="0"/>
                <a:ea typeface="+mn-ea"/>
              </a:rPr>
              <a:t>约</a:t>
            </a:r>
            <a:r>
              <a:rPr sz="2800" u="none">
                <a:latin typeface="Times New Roman" pitchFamily="18" charset="0"/>
                <a:ea typeface="+mn-ea"/>
              </a:rPr>
              <a:t>需散裂源3</a:t>
            </a:r>
            <a:r>
              <a:rPr lang="en-US" sz="2800" u="none">
                <a:latin typeface="Times New Roman" pitchFamily="18" charset="0"/>
                <a:ea typeface="+mn-ea"/>
              </a:rPr>
              <a:t>1</a:t>
            </a:r>
            <a:r>
              <a:rPr lang="zh-CN" sz="2800" u="none">
                <a:latin typeface="Times New Roman" pitchFamily="18" charset="0"/>
                <a:ea typeface="+mn-ea"/>
              </a:rPr>
              <a:t>个脉冲</a:t>
            </a:r>
            <a:r>
              <a:rPr sz="2800" u="none">
                <a:latin typeface="Times New Roman" pitchFamily="18" charset="0"/>
                <a:ea typeface="+mn-ea"/>
              </a:rPr>
              <a:t>。 </a:t>
            </a:r>
            <a:endParaRPr sz="2800" u="none">
              <a:latin typeface="Times New Roman" pitchFamily="18" charset="0"/>
              <a:ea typeface="+mn-ea"/>
            </a:endParaRPr>
          </a:p>
          <a:p>
            <a:pPr marL="0" indent="266700" algn="just"/>
            <a:r>
              <a:rPr sz="2800" u="none">
                <a:latin typeface="Times New Roman" pitchFamily="18" charset="0"/>
                <a:ea typeface="+mn-ea"/>
              </a:rPr>
              <a:t>     </a:t>
            </a:r>
            <a:r>
              <a:rPr lang="zh-CN" sz="2800" u="none">
                <a:latin typeface="Times New Roman" pitchFamily="18" charset="0"/>
                <a:ea typeface="+mn-ea"/>
              </a:rPr>
              <a:t>如果</a:t>
            </a:r>
            <a:r>
              <a:rPr sz="2800" u="none">
                <a:latin typeface="Times New Roman" pitchFamily="18" charset="0"/>
                <a:ea typeface="+mn-ea"/>
              </a:rPr>
              <a:t>放低</a:t>
            </a:r>
            <a:r>
              <a:rPr lang="zh-CN" sz="2800" u="none">
                <a:latin typeface="Times New Roman" pitchFamily="18" charset="0"/>
                <a:ea typeface="+mn-ea"/>
              </a:rPr>
              <a:t>成像质量</a:t>
            </a:r>
            <a:r>
              <a:rPr sz="2800" u="none">
                <a:latin typeface="Times New Roman" pitchFamily="18" charset="0"/>
                <a:ea typeface="+mn-ea"/>
              </a:rPr>
              <a:t>要求，</a:t>
            </a:r>
            <a:r>
              <a:rPr lang="zh-CN" altLang="en-US" sz="2800">
                <a:latin typeface="Times New Roman" pitchFamily="18" charset="0"/>
                <a:ea typeface="Times New Roman" pitchFamily="18" charset="0"/>
                <a:cs typeface="Times New Roman" pitchFamily="18" charset="0"/>
                <a:sym typeface="+mn-ea"/>
              </a:rPr>
              <a:t>镜头孔径比</a:t>
            </a:r>
            <a:r>
              <a:rPr sz="2800" u="none">
                <a:latin typeface="Times New Roman" pitchFamily="18" charset="0"/>
                <a:ea typeface="+mn-ea"/>
              </a:rPr>
              <a:t>F可以小至</a:t>
            </a:r>
            <a:r>
              <a:rPr lang="en-US" sz="2800" u="none">
                <a:latin typeface="Times New Roman" pitchFamily="18" charset="0"/>
                <a:ea typeface="+mn-ea"/>
              </a:rPr>
              <a:t>4</a:t>
            </a:r>
            <a:r>
              <a:rPr sz="2800" u="none">
                <a:latin typeface="Times New Roman" pitchFamily="18" charset="0"/>
                <a:ea typeface="+mn-ea"/>
              </a:rPr>
              <a:t>，</a:t>
            </a:r>
            <a:r>
              <a:rPr lang="zh-CN" sz="2800" u="none">
                <a:latin typeface="Times New Roman" pitchFamily="18" charset="0"/>
                <a:ea typeface="+mn-ea"/>
              </a:rPr>
              <a:t>闪烁体</a:t>
            </a:r>
            <a:r>
              <a:rPr sz="2800" u="none">
                <a:latin typeface="Times New Roman" pitchFamily="18" charset="0"/>
                <a:ea typeface="+mn-ea"/>
              </a:rPr>
              <a:t>厚度</a:t>
            </a:r>
            <a:r>
              <a:rPr lang="zh-CN" sz="2800" u="none">
                <a:latin typeface="Times New Roman" pitchFamily="18" charset="0"/>
                <a:ea typeface="+mn-ea"/>
              </a:rPr>
              <a:t>为</a:t>
            </a:r>
            <a:r>
              <a:rPr sz="2800" u="none">
                <a:latin typeface="Times New Roman" pitchFamily="18" charset="0"/>
                <a:ea typeface="+mn-ea"/>
              </a:rPr>
              <a:t>5cm，</a:t>
            </a:r>
            <a:r>
              <a:rPr lang="zh-CN" sz="2800" u="none">
                <a:latin typeface="Times New Roman" pitchFamily="18" charset="0"/>
                <a:ea typeface="+mn-ea"/>
              </a:rPr>
              <a:t>估计</a:t>
            </a:r>
            <a:r>
              <a:rPr lang="zh-CN" sz="2800">
                <a:latin typeface="Times New Roman" pitchFamily="18" charset="0"/>
                <a:ea typeface="+mn-ea"/>
                <a:sym typeface="+mn-ea"/>
              </a:rPr>
              <a:t>约</a:t>
            </a:r>
            <a:r>
              <a:rPr sz="2800">
                <a:latin typeface="Times New Roman" pitchFamily="18" charset="0"/>
                <a:ea typeface="+mn-ea"/>
                <a:sym typeface="+mn-ea"/>
              </a:rPr>
              <a:t>需散裂源</a:t>
            </a:r>
            <a:r>
              <a:rPr lang="en-US" sz="2800">
                <a:latin typeface="Times New Roman" pitchFamily="18" charset="0"/>
                <a:ea typeface="+mn-ea"/>
                <a:sym typeface="+mn-ea"/>
              </a:rPr>
              <a:t>7~8</a:t>
            </a:r>
            <a:r>
              <a:rPr lang="zh-CN" sz="2800">
                <a:latin typeface="Times New Roman" pitchFamily="18" charset="0"/>
                <a:ea typeface="+mn-ea"/>
                <a:sym typeface="+mn-ea"/>
              </a:rPr>
              <a:t>个脉冲可以成一幅图像</a:t>
            </a:r>
            <a:r>
              <a:rPr sz="2800">
                <a:latin typeface="Times New Roman" pitchFamily="18" charset="0"/>
                <a:ea typeface="+mn-ea"/>
                <a:sym typeface="+mn-ea"/>
              </a:rPr>
              <a:t>。</a:t>
            </a:r>
            <a:r>
              <a:rPr lang="zh-CN" sz="2800">
                <a:latin typeface="Times New Roman" pitchFamily="18" charset="0"/>
                <a:ea typeface="+mn-ea"/>
                <a:sym typeface="+mn-ea"/>
              </a:rPr>
              <a:t>改变相机增益，仍难对单发脉冲成像。</a:t>
            </a:r>
            <a:r>
              <a:rPr sz="2800">
                <a:latin typeface="Times New Roman" pitchFamily="18" charset="0"/>
                <a:ea typeface="+mn-ea"/>
                <a:sym typeface="+mn-ea"/>
              </a:rPr>
              <a:t> </a:t>
            </a:r>
            <a:endParaRPr sz="2800">
              <a:latin typeface="Times New Roman" pitchFamily="18" charset="0"/>
              <a:ea typeface="+mn-ea"/>
              <a:sym typeface="+mn-ea"/>
            </a:endParaRPr>
          </a:p>
          <a:p>
            <a:pPr marL="0" indent="266700" algn="just"/>
            <a:r>
              <a:rPr sz="2800">
                <a:latin typeface="Times New Roman" pitchFamily="18" charset="0"/>
                <a:ea typeface="+mn-ea"/>
                <a:sym typeface="+mn-ea"/>
              </a:rPr>
              <a:t>     </a:t>
            </a:r>
            <a:r>
              <a:rPr lang="zh-CN" sz="2800">
                <a:latin typeface="Times New Roman" pitchFamily="18" charset="0"/>
                <a:ea typeface="+mn-ea"/>
                <a:sym typeface="+mn-ea"/>
              </a:rPr>
              <a:t>要求：中子源稳定，每发脉冲一致好。</a:t>
            </a:r>
            <a:endParaRPr sz="2800" u="none">
              <a:latin typeface="Times New Roman" pitchFamily="18" charset="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2.3 </a:t>
            </a:r>
            <a:r>
              <a:rPr lang="zh-CN" altLang="en-US" sz="3200" b="1" dirty="0" smtClean="0">
                <a:solidFill>
                  <a:srgbClr val="1A1FE0"/>
                </a:solidFill>
                <a:latin typeface="+mj-ea"/>
                <a:ea typeface="+mj-ea"/>
                <a:sym typeface="+mn-ea"/>
              </a:rPr>
              <a:t>新型</a:t>
            </a:r>
            <a:r>
              <a:rPr lang="en-US" altLang="zh-CN" sz="3200" b="1" dirty="0" smtClean="0">
                <a:solidFill>
                  <a:srgbClr val="1A1FE0"/>
                </a:solidFill>
                <a:latin typeface="+mj-ea"/>
                <a:ea typeface="+mj-ea"/>
                <a:sym typeface="+mn-ea"/>
              </a:rPr>
              <a:t>ICCD</a:t>
            </a:r>
            <a:r>
              <a:rPr lang="zh-CN" altLang="en-US" sz="3200" b="1" dirty="0" smtClean="0">
                <a:solidFill>
                  <a:srgbClr val="1A1FE0"/>
                </a:solidFill>
                <a:latin typeface="+mj-ea"/>
                <a:ea typeface="+mj-ea"/>
                <a:sym typeface="+mn-ea"/>
              </a:rPr>
              <a:t>相机的研制</a:t>
            </a:r>
            <a:endParaRPr lang="zh-CN" altLang="en-US" sz="3200" b="1" dirty="0" smtClean="0">
              <a:solidFill>
                <a:srgbClr val="1A1FE0"/>
              </a:solidFill>
              <a:latin typeface="+mj-ea"/>
              <a:ea typeface="+mj-ea"/>
              <a:sym typeface="+mn-ea"/>
            </a:endParaRPr>
          </a:p>
        </p:txBody>
      </p:sp>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sp>
        <p:nvSpPr>
          <p:cNvPr id="4" name="文本框 3"/>
          <p:cNvSpPr txBox="1"/>
          <p:nvPr/>
        </p:nvSpPr>
        <p:spPr>
          <a:xfrm>
            <a:off x="971550" y="1197610"/>
            <a:ext cx="7375525" cy="478536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a:t>
            </a:r>
            <a:r>
              <a:rPr lang="zh-CN" altLang="en-US" sz="2800" u="none">
                <a:latin typeface="Times New Roman" pitchFamily="18" charset="0"/>
                <a:ea typeface="+mn-ea"/>
              </a:rPr>
              <a:t>影响图像质量的一个关键因素就是</a:t>
            </a:r>
            <a:r>
              <a:rPr lang="zh-CN" altLang="en-US" sz="2800">
                <a:latin typeface="Times New Roman" pitchFamily="18" charset="0"/>
                <a:ea typeface="+mn-ea"/>
                <a:sym typeface="+mn-ea"/>
              </a:rPr>
              <a:t>相机的性能。</a:t>
            </a:r>
            <a:r>
              <a:rPr lang="zh-CN" altLang="en-US" sz="2800" u="none">
                <a:latin typeface="Times New Roman" pitchFamily="18" charset="0"/>
                <a:ea typeface="+mn-ea"/>
              </a:rPr>
              <a:t>为了获得高质量的图像，开展了新型</a:t>
            </a:r>
            <a:r>
              <a:rPr lang="en-US" altLang="zh-CN" sz="2800" u="none">
                <a:latin typeface="Times New Roman" pitchFamily="18" charset="0"/>
                <a:ea typeface="+mn-ea"/>
              </a:rPr>
              <a:t>ICCD样机的研制</a:t>
            </a:r>
            <a:r>
              <a:rPr lang="zh-CN" altLang="en-US" sz="2800" u="none">
                <a:latin typeface="Times New Roman" pitchFamily="18" charset="0"/>
                <a:ea typeface="+mn-ea"/>
              </a:rPr>
              <a:t>。目前</a:t>
            </a:r>
            <a:r>
              <a:rPr lang="en-US" altLang="zh-CN" sz="2800" u="none">
                <a:latin typeface="Times New Roman" pitchFamily="18" charset="0"/>
                <a:ea typeface="+mn-ea"/>
              </a:rPr>
              <a:t>样机</a:t>
            </a:r>
            <a:r>
              <a:rPr lang="zh-CN" altLang="en-US" sz="2800" u="none">
                <a:latin typeface="Times New Roman" pitchFamily="18" charset="0"/>
                <a:ea typeface="+mn-ea"/>
              </a:rPr>
              <a:t>已</a:t>
            </a:r>
            <a:r>
              <a:rPr lang="en-US" altLang="zh-CN" sz="2800" u="none">
                <a:latin typeface="Times New Roman" pitchFamily="18" charset="0"/>
                <a:ea typeface="+mn-ea"/>
              </a:rPr>
              <a:t>实现了基本的图像获取功能，为下一步面向对象的功能开发打下了良好的基础。</a:t>
            </a:r>
            <a:endParaRPr lang="en-US" altLang="zh-CN" sz="2800" u="none">
              <a:latin typeface="Times New Roman" pitchFamily="18" charset="0"/>
              <a:ea typeface="+mn-ea"/>
            </a:endParaRPr>
          </a:p>
          <a:p>
            <a:pPr marL="0" indent="266700" algn="just"/>
            <a:r>
              <a:rPr lang="en-US" altLang="zh-CN" sz="2800" u="none">
                <a:latin typeface="Times New Roman" pitchFamily="18" charset="0"/>
                <a:ea typeface="+mn-ea"/>
              </a:rPr>
              <a:t>     在硬件研制方面，完成了CCD的定型以光锥耦合的加工； 完成了CCD驱动电路、高精度数字化电路、控制电路、远程光纤传输系统、以及基于USB的图像采集卡的设计与调试；完成了高性能像增强器的定购、及其高压快门电路的设计；完成了机壳的设计与加工。</a:t>
            </a:r>
            <a:endParaRPr sz="2800" u="none">
              <a:latin typeface="Times New Roman" pitchFamily="18" charset="0"/>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8985" y="18796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2.3 </a:t>
            </a:r>
            <a:r>
              <a:rPr lang="zh-CN" altLang="en-US" sz="3200" b="1" dirty="0" smtClean="0">
                <a:solidFill>
                  <a:srgbClr val="1A1FE0"/>
                </a:solidFill>
                <a:latin typeface="+mj-ea"/>
                <a:ea typeface="+mj-ea"/>
                <a:sym typeface="+mn-ea"/>
              </a:rPr>
              <a:t>新型</a:t>
            </a:r>
            <a:r>
              <a:rPr lang="en-US" altLang="zh-CN" sz="3200" b="1" dirty="0" smtClean="0">
                <a:solidFill>
                  <a:srgbClr val="1A1FE0"/>
                </a:solidFill>
                <a:latin typeface="+mj-ea"/>
                <a:ea typeface="+mj-ea"/>
                <a:sym typeface="+mn-ea"/>
              </a:rPr>
              <a:t>ICCD</a:t>
            </a:r>
            <a:r>
              <a:rPr lang="zh-CN" altLang="en-US" sz="3200" b="1" dirty="0" smtClean="0">
                <a:solidFill>
                  <a:srgbClr val="1A1FE0"/>
                </a:solidFill>
                <a:latin typeface="+mj-ea"/>
                <a:ea typeface="+mj-ea"/>
                <a:sym typeface="+mn-ea"/>
              </a:rPr>
              <a:t>相机的研制</a:t>
            </a:r>
            <a:endParaRPr lang="zh-CN" altLang="en-US" sz="3200" b="1" dirty="0" smtClean="0">
              <a:solidFill>
                <a:srgbClr val="1A1FE0"/>
              </a:solidFill>
              <a:latin typeface="+mj-ea"/>
              <a:ea typeface="+mj-ea"/>
              <a:sym typeface="+mn-ea"/>
            </a:endParaRPr>
          </a:p>
        </p:txBody>
      </p:sp>
      <p:sp>
        <p:nvSpPr>
          <p:cNvPr id="4" name="文本框 3"/>
          <p:cNvSpPr txBox="1"/>
          <p:nvPr/>
        </p:nvSpPr>
        <p:spPr>
          <a:xfrm>
            <a:off x="971550" y="767080"/>
            <a:ext cx="7375525" cy="606552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目前实现的指标为：ICCD采集频率：8帧每秒；空间分辨率：1024*1024；数字化位数：14bit; 像增强器增益倍数：&gt;5000倍；采集方式：USB；传输距离：大于10km。</a:t>
            </a:r>
            <a:endParaRPr lang="en-US" altLang="zh-CN" sz="2800" u="none">
              <a:latin typeface="Times New Roman" pitchFamily="18" charset="0"/>
              <a:ea typeface="+mn-ea"/>
            </a:endParaRPr>
          </a:p>
          <a:p>
            <a:pPr marL="0" indent="266700" algn="just"/>
            <a:r>
              <a:rPr sz="2800" u="none">
                <a:latin typeface="Times New Roman" pitchFamily="18" charset="0"/>
                <a:ea typeface="+mn-ea"/>
              </a:rPr>
              <a:t>     在逻辑设计方面，完成了基于TLK1501的远程图像传输协议、CCD连续模式的时序设计、基于USB的采集卡控制时序的编写与调试。</a:t>
            </a:r>
            <a:endParaRPr sz="2800" u="none">
              <a:latin typeface="Times New Roman" pitchFamily="18" charset="0"/>
              <a:ea typeface="+mn-ea"/>
            </a:endParaRPr>
          </a:p>
          <a:p>
            <a:pPr marL="0" indent="266700" algn="just"/>
            <a:r>
              <a:rPr sz="2800" u="none">
                <a:latin typeface="Times New Roman" pitchFamily="18" charset="0"/>
                <a:ea typeface="+mn-ea"/>
              </a:rPr>
              <a:t>     下一步主要工作：一是在初样基础下，通过降低分辨的方式开发特定的驱动时序，以提高ICCD的采集频率；二是改进计算机采集软件，提高图像存储能力；三是进一步优化电路，降低电路噪声，提高ICCD性能。预计2016年12月完成25帧每秒的相机系统研制。</a:t>
            </a:r>
            <a:endParaRPr sz="2800" u="none">
              <a:latin typeface="Times New Roman" pitchFamily="18" charset="0"/>
              <a:ea typeface="+mn-ea"/>
            </a:endParaRPr>
          </a:p>
          <a:p>
            <a:pPr marL="0" indent="266700" algn="just"/>
            <a:endParaRPr sz="2800" u="none">
              <a:latin typeface="Times New Roman" pitchFamily="18" charset="0"/>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548640"/>
            <a:ext cx="6731635" cy="57912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3200" b="1" dirty="0" smtClean="0">
                <a:solidFill>
                  <a:srgbClr val="1A1FE0"/>
                </a:solidFill>
                <a:latin typeface="+mj-ea"/>
                <a:ea typeface="+mj-ea"/>
                <a:sym typeface="+mn-ea"/>
              </a:rPr>
              <a:t>2.3 </a:t>
            </a:r>
            <a:r>
              <a:rPr lang="zh-CN" altLang="en-US" sz="3200" b="1" dirty="0" smtClean="0">
                <a:solidFill>
                  <a:srgbClr val="1A1FE0"/>
                </a:solidFill>
                <a:latin typeface="+mj-ea"/>
                <a:ea typeface="+mj-ea"/>
                <a:sym typeface="+mn-ea"/>
              </a:rPr>
              <a:t>新型</a:t>
            </a:r>
            <a:r>
              <a:rPr lang="en-US" altLang="zh-CN" sz="3200" b="1" dirty="0" smtClean="0">
                <a:solidFill>
                  <a:srgbClr val="1A1FE0"/>
                </a:solidFill>
                <a:latin typeface="+mj-ea"/>
                <a:ea typeface="+mj-ea"/>
                <a:sym typeface="+mn-ea"/>
              </a:rPr>
              <a:t>ICCD</a:t>
            </a:r>
            <a:r>
              <a:rPr lang="zh-CN" altLang="en-US" sz="3200" b="1" dirty="0" smtClean="0">
                <a:solidFill>
                  <a:srgbClr val="1A1FE0"/>
                </a:solidFill>
                <a:latin typeface="+mj-ea"/>
                <a:ea typeface="+mj-ea"/>
                <a:sym typeface="+mn-ea"/>
              </a:rPr>
              <a:t>相机的研制</a:t>
            </a:r>
            <a:endParaRPr lang="zh-CN" altLang="en-US" sz="3200" b="1" dirty="0" smtClean="0">
              <a:solidFill>
                <a:srgbClr val="1A1FE0"/>
              </a:solidFill>
              <a:latin typeface="+mj-ea"/>
              <a:ea typeface="+mj-ea"/>
              <a:sym typeface="+mn-ea"/>
            </a:endParaRPr>
          </a:p>
        </p:txBody>
      </p:sp>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pic>
        <p:nvPicPr>
          <p:cNvPr id="10" name="图片 10"/>
          <p:cNvPicPr>
            <a:picLocks noChangeAspect="1"/>
          </p:cNvPicPr>
          <p:nvPr/>
        </p:nvPicPr>
        <p:blipFill>
          <a:blip r:embed="rId1">
            <a:extLst>
              <a:ext uri="{28A0092B-C50C-407E-A947-70E740481C1C}">
                <a14:useLocalDpi xmlns:a14="http://schemas.microsoft.com/office/drawing/2010/main" val="0"/>
              </a:ext>
            </a:extLst>
          </a:blip>
          <a:srcRect l="15315"/>
          <a:stretch>
            <a:fillRect/>
          </a:stretch>
        </p:blipFill>
        <p:spPr>
          <a:xfrm>
            <a:off x="3203575" y="1196975"/>
            <a:ext cx="2410460" cy="3434080"/>
          </a:xfrm>
          <a:prstGeom prst="rect">
            <a:avLst/>
          </a:prstGeom>
          <a:ln>
            <a:noFill/>
          </a:ln>
        </p:spPr>
      </p:pic>
      <p:pic>
        <p:nvPicPr>
          <p:cNvPr id="11" name="图片 11"/>
          <p:cNvPicPr>
            <a:picLocks noChangeAspect="1"/>
          </p:cNvPicPr>
          <p:nvPr/>
        </p:nvPicPr>
        <p:blipFill>
          <a:blip r:embed="rId2" cstate="print">
            <a:extLst>
              <a:ext uri="{28A0092B-C50C-407E-A947-70E740481C1C}">
                <a14:useLocalDpi xmlns:a14="http://schemas.microsoft.com/office/drawing/2010/main" val="0"/>
              </a:ext>
            </a:extLst>
          </a:blip>
          <a:srcRect l="14567" t="19503" b="9369"/>
          <a:stretch>
            <a:fillRect/>
          </a:stretch>
        </p:blipFill>
        <p:spPr>
          <a:xfrm>
            <a:off x="899478" y="1196658"/>
            <a:ext cx="2306955" cy="3420745"/>
          </a:xfrm>
          <a:prstGeom prst="rect">
            <a:avLst/>
          </a:prstGeom>
          <a:ln>
            <a:noFill/>
          </a:ln>
        </p:spPr>
      </p:pic>
      <p:pic>
        <p:nvPicPr>
          <p:cNvPr id="3" name="图片 12"/>
          <p:cNvPicPr>
            <a:picLocks noChangeAspect="1"/>
          </p:cNvPicPr>
          <p:nvPr/>
        </p:nvPicPr>
        <p:blipFill>
          <a:blip r:embed="rId3" cstate="print">
            <a:extLst>
              <a:ext uri="{28A0092B-C50C-407E-A947-70E740481C1C}">
                <a14:useLocalDpi xmlns:a14="http://schemas.microsoft.com/office/drawing/2010/main" val="0"/>
              </a:ext>
            </a:extLst>
          </a:blip>
          <a:srcRect l="9751" t="11114" r="15350" b="25924"/>
          <a:stretch>
            <a:fillRect/>
          </a:stretch>
        </p:blipFill>
        <p:spPr>
          <a:xfrm>
            <a:off x="899795" y="4581525"/>
            <a:ext cx="4737735" cy="2236470"/>
          </a:xfrm>
          <a:prstGeom prst="rect">
            <a:avLst/>
          </a:prstGeom>
        </p:spPr>
      </p:pic>
      <p:sp>
        <p:nvSpPr>
          <p:cNvPr id="5" name="文本框 4"/>
          <p:cNvSpPr txBox="1"/>
          <p:nvPr/>
        </p:nvSpPr>
        <p:spPr>
          <a:xfrm>
            <a:off x="5724525" y="4004310"/>
            <a:ext cx="3287395" cy="1493520"/>
          </a:xfrm>
          <a:prstGeom prst="rect">
            <a:avLst/>
          </a:prstGeom>
          <a:noFill/>
          <a:ln w="9525">
            <a:noFill/>
          </a:ln>
        </p:spPr>
        <p:txBody>
          <a:bodyPr wrap="square">
            <a:spAutoFit/>
          </a:bodyPr>
          <a:p>
            <a:pPr marL="0" indent="0" algn="l"/>
            <a:r>
              <a:rPr lang="zh-CN" altLang="en-US" sz="2400" b="1" u="none">
                <a:latin typeface="宋体" charset="0"/>
                <a:ea typeface="宋体" charset="0"/>
                <a:cs typeface="宋体" charset="0"/>
              </a:rPr>
              <a:t>上排：相机及采集板</a:t>
            </a:r>
            <a:endParaRPr lang="zh-CN" altLang="en-US" sz="2400" b="1" u="none">
              <a:latin typeface="宋体" charset="0"/>
              <a:ea typeface="宋体" charset="0"/>
              <a:cs typeface="宋体" charset="0"/>
            </a:endParaRPr>
          </a:p>
          <a:p>
            <a:pPr marL="0" indent="0" algn="l"/>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下排：光锥及CCD</a:t>
            </a:r>
            <a:endParaRPr lang="zh-CN" altLang="en-US" sz="2400" b="1" u="none">
              <a:latin typeface="宋体" charset="0"/>
              <a:ea typeface="宋体" charset="0"/>
              <a:cs typeface="宋体" charset="0"/>
            </a:endParaRPr>
          </a:p>
          <a:p>
            <a:pPr marL="0" indent="0" algn="l"/>
            <a:endParaRPr lang="zh-CN" altLang="en-US" sz="2000" b="0" u="none">
              <a:latin typeface="宋体" charset="0"/>
              <a:ea typeface="宋体" charset="0"/>
              <a:cs typeface="宋体"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5650" y="333375"/>
            <a:ext cx="6731635" cy="701040"/>
          </a:xfrm>
          <a:prstGeom prst="rect">
            <a:avLst/>
          </a:prstGeom>
          <a:noFill/>
          <a:ln w="9525">
            <a:noFill/>
          </a:ln>
        </p:spPr>
        <p:txBody>
          <a:bodyPr wrap="square">
            <a:spAutoFit/>
          </a:bodyPr>
          <a:p>
            <a:pPr marL="0" indent="0" latinLnBrk="0">
              <a:spcBef>
                <a:spcPts val="600"/>
              </a:spcBef>
              <a:buClr>
                <a:srgbClr val="1A1FE0"/>
              </a:buClr>
              <a:buFont typeface="Wingdings" pitchFamily="2" charset="2"/>
              <a:buNone/>
            </a:pPr>
            <a:r>
              <a:rPr lang="en-US" altLang="zh-CN" sz="4000" b="1" dirty="0" smtClean="0">
                <a:solidFill>
                  <a:srgbClr val="FF0000"/>
                </a:solidFill>
                <a:latin typeface="+mj-ea"/>
                <a:ea typeface="+mj-ea"/>
                <a:sym typeface="+mn-ea"/>
              </a:rPr>
              <a:t>3.</a:t>
            </a:r>
            <a:r>
              <a:rPr lang="zh-CN" altLang="en-US" sz="4000" b="1" dirty="0" smtClean="0">
                <a:solidFill>
                  <a:srgbClr val="FF0000"/>
                </a:solidFill>
                <a:latin typeface="+mj-ea"/>
                <a:ea typeface="+mj-ea"/>
                <a:sym typeface="+mn-ea"/>
              </a:rPr>
              <a:t>下一步工作</a:t>
            </a:r>
            <a:endParaRPr lang="zh-CN" altLang="en-US" sz="4000" b="1" dirty="0" smtClean="0">
              <a:solidFill>
                <a:srgbClr val="FF0000"/>
              </a:solidFill>
              <a:latin typeface="+mj-ea"/>
              <a:ea typeface="+mj-ea"/>
              <a:sym typeface="+mn-ea"/>
            </a:endParaRPr>
          </a:p>
        </p:txBody>
      </p:sp>
      <p:sp>
        <p:nvSpPr>
          <p:cNvPr id="4" name="文本框 3"/>
          <p:cNvSpPr txBox="1"/>
          <p:nvPr/>
        </p:nvSpPr>
        <p:spPr>
          <a:xfrm>
            <a:off x="971550" y="1197610"/>
            <a:ext cx="7375525" cy="51816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a:t>
            </a:r>
            <a:endParaRPr sz="2800" u="none">
              <a:latin typeface="Times New Roman" pitchFamily="18" charset="0"/>
              <a:ea typeface="+mn-ea"/>
            </a:endParaRPr>
          </a:p>
        </p:txBody>
      </p:sp>
      <p:sp>
        <p:nvSpPr>
          <p:cNvPr id="3" name="文本框 2"/>
          <p:cNvSpPr txBox="1"/>
          <p:nvPr/>
        </p:nvSpPr>
        <p:spPr>
          <a:xfrm>
            <a:off x="619760" y="1113155"/>
            <a:ext cx="8166735" cy="5212080"/>
          </a:xfrm>
          <a:prstGeom prst="rect">
            <a:avLst/>
          </a:prstGeom>
          <a:noFill/>
          <a:ln w="9525">
            <a:noFill/>
          </a:ln>
        </p:spPr>
        <p:txBody>
          <a:bodyPr wrap="square">
            <a:spAutoFit/>
          </a:bodyPr>
          <a:p>
            <a:pPr marL="0" indent="304800" algn="just"/>
            <a:r>
              <a:rPr lang="en-US" altLang="zh-CN" sz="2800" b="0" u="none">
                <a:latin typeface="Times New Roman" pitchFamily="18" charset="0"/>
                <a:ea typeface="Times New Roman" pitchFamily="18" charset="0"/>
                <a:cs typeface="Times New Roman" pitchFamily="18" charset="0"/>
              </a:rPr>
              <a:t>    </a:t>
            </a:r>
            <a:r>
              <a:rPr lang="en-US" altLang="zh-CN" sz="2800" b="1" u="none">
                <a:solidFill>
                  <a:srgbClr val="1A1FE0"/>
                </a:solidFill>
                <a:latin typeface="Times New Roman" pitchFamily="18" charset="0"/>
                <a:ea typeface="Times New Roman" pitchFamily="18" charset="0"/>
                <a:cs typeface="Times New Roman" pitchFamily="18" charset="0"/>
              </a:rPr>
              <a:t> 1</a:t>
            </a:r>
            <a:r>
              <a:rPr lang="zh-CN" altLang="en-US" sz="2800" b="1" u="none">
                <a:solidFill>
                  <a:srgbClr val="1A1FE0"/>
                </a:solidFill>
                <a:latin typeface="Times New Roman" pitchFamily="18" charset="0"/>
                <a:ea typeface="宋体" charset="0"/>
                <a:cs typeface="Times New Roman" pitchFamily="18" charset="0"/>
              </a:rPr>
              <a:t>）基于新型相机系统</a:t>
            </a:r>
            <a:r>
              <a:rPr lang="zh-CN" altLang="en-US" sz="2800" b="1">
                <a:solidFill>
                  <a:srgbClr val="1A1FE0"/>
                </a:solidFill>
                <a:latin typeface="Times New Roman" pitchFamily="18" charset="0"/>
                <a:ea typeface="宋体" charset="0"/>
                <a:cs typeface="Times New Roman" pitchFamily="18" charset="0"/>
                <a:sym typeface="+mn-ea"/>
              </a:rPr>
              <a:t>的实验设计和方案</a:t>
            </a:r>
            <a:r>
              <a:rPr lang="zh-CN" altLang="en-US" sz="2800" b="1" u="none">
                <a:solidFill>
                  <a:srgbClr val="1A1FE0"/>
                </a:solidFill>
                <a:latin typeface="Times New Roman" pitchFamily="18" charset="0"/>
                <a:ea typeface="宋体" charset="0"/>
                <a:cs typeface="Times New Roman" pitchFamily="18" charset="0"/>
              </a:rPr>
              <a:t>优化</a:t>
            </a:r>
            <a:endParaRPr lang="zh-CN" altLang="en-US" sz="2800" b="1" u="none">
              <a:solidFill>
                <a:srgbClr val="1A1FE0"/>
              </a:solidFill>
              <a:latin typeface="Times New Roman" pitchFamily="18" charset="0"/>
              <a:ea typeface="宋体" charset="0"/>
              <a:cs typeface="Times New Roman" pitchFamily="18" charset="0"/>
            </a:endParaRPr>
          </a:p>
          <a:p>
            <a:pPr marL="0" indent="304800" algn="just"/>
            <a:r>
              <a:rPr lang="zh-CN" altLang="en-US" sz="2800" b="0" u="none">
                <a:latin typeface="Times New Roman" pitchFamily="18" charset="0"/>
                <a:ea typeface="宋体" charset="0"/>
                <a:cs typeface="Times New Roman" pitchFamily="18" charset="0"/>
              </a:rPr>
              <a:t>    反角白光中子</a:t>
            </a:r>
            <a:r>
              <a:rPr lang="zh-CN" altLang="en-US" sz="2800" b="0" u="none">
                <a:latin typeface="Times New Roman" pitchFamily="18" charset="0"/>
                <a:ea typeface="Times New Roman" pitchFamily="18" charset="0"/>
                <a:cs typeface="Times New Roman" pitchFamily="18" charset="0"/>
              </a:rPr>
              <a:t>源快中子（</a:t>
            </a:r>
            <a:r>
              <a:rPr lang="en-US" altLang="zh-CN" sz="2800" b="0" u="none">
                <a:latin typeface="Times New Roman" pitchFamily="18" charset="0"/>
                <a:ea typeface="Times New Roman" pitchFamily="18" charset="0"/>
                <a:cs typeface="Times New Roman" pitchFamily="18" charset="0"/>
              </a:rPr>
              <a:t>1MeV—20MeV</a:t>
            </a:r>
            <a:r>
              <a:rPr lang="zh-CN" altLang="en-US" sz="2800" b="0" u="none">
                <a:latin typeface="Times New Roman" pitchFamily="18" charset="0"/>
                <a:ea typeface="宋体" charset="0"/>
                <a:cs typeface="宋体" charset="0"/>
              </a:rPr>
              <a:t>）注量率：</a:t>
            </a:r>
            <a:r>
              <a:rPr lang="en-US" altLang="zh-CN" sz="2800" b="0" u="none">
                <a:latin typeface="Times New Roman" pitchFamily="18" charset="0"/>
                <a:ea typeface="Times New Roman" pitchFamily="18" charset="0"/>
                <a:cs typeface="Times New Roman" pitchFamily="18" charset="0"/>
              </a:rPr>
              <a:t>3.2×10</a:t>
            </a:r>
            <a:r>
              <a:rPr lang="en-US" altLang="zh-CN" sz="2800" b="0" u="none" baseline="30000">
                <a:latin typeface="Times New Roman" pitchFamily="18" charset="0"/>
                <a:ea typeface="Times New Roman" pitchFamily="18" charset="0"/>
                <a:cs typeface="Times New Roman" pitchFamily="18" charset="0"/>
              </a:rPr>
              <a:t>5</a:t>
            </a:r>
            <a:r>
              <a:rPr lang="en-US" altLang="zh-CN" sz="2800" b="0" u="none">
                <a:latin typeface="Times New Roman" pitchFamily="18" charset="0"/>
                <a:ea typeface="Times New Roman" pitchFamily="18" charset="0"/>
                <a:cs typeface="Times New Roman" pitchFamily="18" charset="0"/>
              </a:rPr>
              <a:t> n/cm</a:t>
            </a:r>
            <a:r>
              <a:rPr lang="en-US" altLang="zh-CN" sz="2800" b="0" u="none" baseline="30000">
                <a:latin typeface="Times New Roman" pitchFamily="18" charset="0"/>
                <a:ea typeface="Times New Roman" pitchFamily="18" charset="0"/>
                <a:cs typeface="Times New Roman" pitchFamily="18" charset="0"/>
              </a:rPr>
              <a:t>2</a:t>
            </a:r>
            <a:r>
              <a:rPr lang="en-US" altLang="zh-CN" sz="2800" b="0" u="none">
                <a:latin typeface="Times New Roman" pitchFamily="18" charset="0"/>
                <a:ea typeface="Times New Roman" pitchFamily="18" charset="0"/>
                <a:cs typeface="Times New Roman" pitchFamily="18" charset="0"/>
              </a:rPr>
              <a:t>/pulse (55m) </a:t>
            </a:r>
            <a:r>
              <a:rPr lang="zh-CN" altLang="en-US" sz="2800" b="0" u="none">
                <a:latin typeface="Times New Roman" pitchFamily="18" charset="0"/>
                <a:ea typeface="宋体" charset="0"/>
                <a:cs typeface="宋体" charset="0"/>
              </a:rPr>
              <a:t>、</a:t>
            </a:r>
            <a:r>
              <a:rPr lang="en-US" altLang="zh-CN" sz="2800" b="0" u="none">
                <a:latin typeface="Times New Roman" pitchFamily="18" charset="0"/>
                <a:ea typeface="Times New Roman" pitchFamily="18" charset="0"/>
                <a:cs typeface="Times New Roman" pitchFamily="18" charset="0"/>
              </a:rPr>
              <a:t>1.5×10</a:t>
            </a:r>
            <a:r>
              <a:rPr lang="en-US" altLang="zh-CN" sz="2800" b="0" u="none" baseline="30000">
                <a:latin typeface="Times New Roman" pitchFamily="18" charset="0"/>
                <a:ea typeface="Times New Roman" pitchFamily="18" charset="0"/>
                <a:cs typeface="Times New Roman" pitchFamily="18" charset="0"/>
              </a:rPr>
              <a:t>5</a:t>
            </a:r>
            <a:r>
              <a:rPr lang="en-US" altLang="zh-CN" sz="2800" b="0" u="none">
                <a:latin typeface="Times New Roman" pitchFamily="18" charset="0"/>
                <a:ea typeface="Times New Roman" pitchFamily="18" charset="0"/>
                <a:cs typeface="Times New Roman" pitchFamily="18" charset="0"/>
              </a:rPr>
              <a:t> n/cm</a:t>
            </a:r>
            <a:r>
              <a:rPr lang="en-US" altLang="zh-CN" sz="2800" b="0" u="none" baseline="30000">
                <a:latin typeface="Times New Roman" pitchFamily="18" charset="0"/>
                <a:ea typeface="Times New Roman" pitchFamily="18" charset="0"/>
                <a:cs typeface="Times New Roman" pitchFamily="18" charset="0"/>
              </a:rPr>
              <a:t>2</a:t>
            </a:r>
            <a:r>
              <a:rPr lang="en-US" altLang="zh-CN" sz="2800" b="0" u="none">
                <a:solidFill>
                  <a:srgbClr val="50B000"/>
                </a:solidFill>
                <a:latin typeface="Times New Roman" pitchFamily="18" charset="0"/>
                <a:ea typeface="Times New Roman" pitchFamily="18" charset="0"/>
                <a:cs typeface="Times New Roman" pitchFamily="18" charset="0"/>
              </a:rPr>
              <a:t>/</a:t>
            </a:r>
            <a:r>
              <a:rPr lang="en-US" altLang="zh-CN" sz="2800" b="0" u="none">
                <a:latin typeface="Times New Roman" pitchFamily="18" charset="0"/>
                <a:ea typeface="Times New Roman" pitchFamily="18" charset="0"/>
                <a:cs typeface="Times New Roman" pitchFamily="18" charset="0"/>
              </a:rPr>
              <a:t>pulse (80m)</a:t>
            </a:r>
            <a:r>
              <a:rPr lang="zh-CN" altLang="en-US" sz="2800" b="0" u="none">
                <a:latin typeface="Times New Roman" pitchFamily="18" charset="0"/>
                <a:ea typeface="宋体" charset="0"/>
                <a:cs typeface="宋体" charset="0"/>
              </a:rPr>
              <a:t>。已经接近系统下限。因此，如何降低噪声及周围干扰、提高灵敏度，及系统结构设计是重点考虑的问题。</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Times New Roman" pitchFamily="18" charset="0"/>
                <a:cs typeface="Times New Roman" pitchFamily="18" charset="0"/>
              </a:rPr>
              <a:t>     </a:t>
            </a:r>
            <a:r>
              <a:rPr lang="en-US" altLang="zh-CN" sz="2800" b="1" u="none">
                <a:solidFill>
                  <a:srgbClr val="1A1FE0"/>
                </a:solidFill>
                <a:latin typeface="Times New Roman" pitchFamily="18" charset="0"/>
                <a:ea typeface="Times New Roman" pitchFamily="18" charset="0"/>
                <a:cs typeface="Times New Roman" pitchFamily="18" charset="0"/>
              </a:rPr>
              <a:t>2</a:t>
            </a:r>
            <a:r>
              <a:rPr lang="zh-CN" altLang="en-US" sz="2800" b="1" u="none">
                <a:solidFill>
                  <a:srgbClr val="1A1FE0"/>
                </a:solidFill>
                <a:latin typeface="Times New Roman" pitchFamily="18" charset="0"/>
                <a:ea typeface="宋体" charset="0"/>
                <a:cs typeface="Times New Roman" pitchFamily="18" charset="0"/>
              </a:rPr>
              <a:t>）</a:t>
            </a:r>
            <a:r>
              <a:rPr lang="zh-CN" altLang="en-US" sz="2800" b="1" u="none">
                <a:solidFill>
                  <a:srgbClr val="1A1FE0"/>
                </a:solidFill>
                <a:latin typeface="Times New Roman" pitchFamily="18" charset="0"/>
                <a:ea typeface="Times New Roman" pitchFamily="18" charset="0"/>
                <a:cs typeface="Times New Roman" pitchFamily="18" charset="0"/>
              </a:rPr>
              <a:t>采购帧频大于</a:t>
            </a:r>
            <a:r>
              <a:rPr lang="en-US" altLang="zh-CN" sz="2800" b="1" u="none">
                <a:solidFill>
                  <a:srgbClr val="1A1FE0"/>
                </a:solidFill>
                <a:latin typeface="Times New Roman" pitchFamily="18" charset="0"/>
                <a:ea typeface="Times New Roman" pitchFamily="18" charset="0"/>
                <a:cs typeface="Times New Roman" pitchFamily="18" charset="0"/>
              </a:rPr>
              <a:t>25Hz</a:t>
            </a:r>
            <a:r>
              <a:rPr lang="zh-CN" altLang="en-US" sz="2800" b="1">
                <a:solidFill>
                  <a:srgbClr val="1A1FE0"/>
                </a:solidFill>
                <a:latin typeface="Times New Roman" pitchFamily="18" charset="0"/>
                <a:ea typeface="Times New Roman" pitchFamily="18" charset="0"/>
                <a:cs typeface="Times New Roman" pitchFamily="18" charset="0"/>
                <a:sym typeface="+mn-ea"/>
              </a:rPr>
              <a:t>的图像记录系统</a:t>
            </a:r>
            <a:r>
              <a:rPr lang="zh-CN" altLang="en-US" sz="2800">
                <a:latin typeface="Times New Roman" pitchFamily="18" charset="0"/>
                <a:ea typeface="Times New Roman" pitchFamily="18" charset="0"/>
                <a:cs typeface="Times New Roman" pitchFamily="18" charset="0"/>
                <a:sym typeface="+mn-ea"/>
              </a:rPr>
              <a:t>  </a:t>
            </a:r>
            <a:endParaRPr lang="zh-CN" altLang="en-US" sz="2800">
              <a:latin typeface="Times New Roman" pitchFamily="18" charset="0"/>
              <a:ea typeface="Times New Roman" pitchFamily="18" charset="0"/>
              <a:cs typeface="Times New Roman" pitchFamily="18" charset="0"/>
              <a:sym typeface="+mn-ea"/>
            </a:endParaRPr>
          </a:p>
          <a:p>
            <a:pPr marL="0" indent="304800" algn="just"/>
            <a:r>
              <a:rPr lang="zh-CN" altLang="en-US" sz="2800" b="0" u="none">
                <a:latin typeface="Times New Roman" pitchFamily="18" charset="0"/>
                <a:ea typeface="宋体" charset="0"/>
                <a:cs typeface="宋体" charset="0"/>
              </a:rPr>
              <a:t>    散裂中子源质子束频率为</a:t>
            </a:r>
            <a:r>
              <a:rPr lang="en-US" altLang="zh-CN" sz="2800" b="0" u="none">
                <a:latin typeface="Times New Roman" pitchFamily="18" charset="0"/>
                <a:ea typeface="Times New Roman" pitchFamily="18" charset="0"/>
                <a:cs typeface="Times New Roman" pitchFamily="18" charset="0"/>
              </a:rPr>
              <a:t>25Hz</a:t>
            </a:r>
            <a:r>
              <a:rPr lang="zh-CN" altLang="en-US" sz="2800" b="0" u="none">
                <a:latin typeface="Times New Roman" pitchFamily="18" charset="0"/>
                <a:ea typeface="宋体" charset="0"/>
                <a:cs typeface="宋体" charset="0"/>
              </a:rPr>
              <a:t>，争取</a:t>
            </a:r>
            <a:r>
              <a:rPr lang="en-US" altLang="zh-CN" sz="2800" b="0" u="none">
                <a:latin typeface="Times New Roman" pitchFamily="18" charset="0"/>
                <a:ea typeface="Times New Roman" pitchFamily="18" charset="0"/>
                <a:cs typeface="Times New Roman" pitchFamily="18" charset="0"/>
              </a:rPr>
              <a:t>1</a:t>
            </a:r>
            <a:r>
              <a:rPr lang="zh-CN" altLang="en-US" sz="2800" b="0" u="none">
                <a:latin typeface="Times New Roman" pitchFamily="18" charset="0"/>
                <a:ea typeface="宋体" charset="0"/>
                <a:cs typeface="宋体" charset="0"/>
              </a:rPr>
              <a:t>个脉冲一幅图像</a:t>
            </a:r>
            <a:r>
              <a:rPr lang="zh-CN" altLang="en-US" sz="2800" b="0" u="none">
                <a:latin typeface="Times New Roman" pitchFamily="18" charset="0"/>
                <a:ea typeface="Times New Roman" pitchFamily="18" charset="0"/>
                <a:cs typeface="Times New Roman" pitchFamily="18" charset="0"/>
              </a:rPr>
              <a:t>。目前</a:t>
            </a:r>
            <a:r>
              <a:rPr lang="en-US" altLang="zh-CN" sz="2800" b="0" u="none">
                <a:latin typeface="Times New Roman" pitchFamily="18" charset="0"/>
                <a:ea typeface="Times New Roman" pitchFamily="18" charset="0"/>
                <a:cs typeface="Times New Roman" pitchFamily="18" charset="0"/>
              </a:rPr>
              <a:t>Andor</a:t>
            </a:r>
            <a:r>
              <a:rPr lang="zh-CN" altLang="en-US" sz="2800" b="0" u="none">
                <a:latin typeface="Times New Roman" pitchFamily="18" charset="0"/>
                <a:ea typeface="宋体" charset="0"/>
                <a:cs typeface="宋体" charset="0"/>
              </a:rPr>
              <a:t>公司的</a:t>
            </a:r>
            <a:r>
              <a:rPr lang="en-US" altLang="zh-CN" sz="2800" b="0" u="none">
                <a:latin typeface="Times New Roman" pitchFamily="18" charset="0"/>
                <a:ea typeface="Times New Roman" pitchFamily="18" charset="0"/>
                <a:cs typeface="Times New Roman" pitchFamily="18" charset="0"/>
              </a:rPr>
              <a:t>iStar CMOS</a:t>
            </a:r>
            <a:r>
              <a:rPr lang="zh-CN" altLang="en-US" sz="2800" b="0" u="none">
                <a:latin typeface="Times New Roman" pitchFamily="18" charset="0"/>
                <a:ea typeface="宋体" charset="0"/>
                <a:cs typeface="宋体" charset="0"/>
              </a:rPr>
              <a:t>相机可满足当前实验需求，其帧频大于</a:t>
            </a:r>
            <a:r>
              <a:rPr lang="en-US" altLang="zh-CN" sz="2800" b="0" u="none">
                <a:latin typeface="Times New Roman" pitchFamily="18" charset="0"/>
                <a:ea typeface="Times New Roman" pitchFamily="18" charset="0"/>
                <a:cs typeface="Times New Roman" pitchFamily="18" charset="0"/>
              </a:rPr>
              <a:t>30Hz</a:t>
            </a:r>
            <a:r>
              <a:rPr lang="zh-CN" altLang="en-US" sz="2800" b="0" u="none">
                <a:latin typeface="Times New Roman" pitchFamily="18" charset="0"/>
                <a:ea typeface="宋体" charset="0"/>
                <a:cs typeface="宋体" charset="0"/>
              </a:rPr>
              <a:t>，像素尺寸为</a:t>
            </a:r>
            <a:r>
              <a:rPr lang="en-US" altLang="zh-CN" sz="2800" b="0" u="none">
                <a:solidFill>
                  <a:srgbClr val="FF0000"/>
                </a:solidFill>
                <a:latin typeface="Times New Roman" pitchFamily="18" charset="0"/>
                <a:ea typeface="Times New Roman" pitchFamily="18" charset="0"/>
                <a:cs typeface="Times New Roman" pitchFamily="18" charset="0"/>
              </a:rPr>
              <a:t>6.5</a:t>
            </a:r>
            <a:r>
              <a:rPr lang="en-US" altLang="zh-CN" sz="2800" b="0" u="none">
                <a:solidFill>
                  <a:srgbClr val="FF0000"/>
                </a:solidFill>
                <a:latin typeface="Times New Roman" pitchFamily="18" charset="0"/>
                <a:ea typeface="Symbol" charset="0"/>
                <a:cs typeface="Times New Roman" pitchFamily="18" charset="0"/>
              </a:rPr>
              <a:t>μ</a:t>
            </a:r>
            <a:r>
              <a:rPr lang="en-US" altLang="zh-CN" sz="2800" b="0" u="none">
                <a:solidFill>
                  <a:srgbClr val="FF0000"/>
                </a:solidFill>
                <a:latin typeface="Times New Roman" pitchFamily="18" charset="0"/>
                <a:ea typeface="Times New Roman" pitchFamily="18" charset="0"/>
                <a:cs typeface="Times New Roman" pitchFamily="18" charset="0"/>
              </a:rPr>
              <a:t>m*6.5</a:t>
            </a:r>
            <a:r>
              <a:rPr lang="en-US" altLang="zh-CN" sz="2800" b="0" u="none">
                <a:solidFill>
                  <a:srgbClr val="FF0000"/>
                </a:solidFill>
                <a:latin typeface="Times New Roman" pitchFamily="18" charset="0"/>
                <a:ea typeface="Symbol" charset="0"/>
                <a:cs typeface="Times New Roman" pitchFamily="18" charset="0"/>
              </a:rPr>
              <a:t>μ</a:t>
            </a:r>
            <a:r>
              <a:rPr lang="en-US" altLang="zh-CN" sz="2800" b="0" u="none">
                <a:solidFill>
                  <a:srgbClr val="FF0000"/>
                </a:solidFill>
                <a:latin typeface="Times New Roman" pitchFamily="18" charset="0"/>
                <a:ea typeface="Times New Roman" pitchFamily="18" charset="0"/>
                <a:cs typeface="Times New Roman" pitchFamily="18" charset="0"/>
              </a:rPr>
              <a:t>m</a:t>
            </a:r>
            <a:r>
              <a:rPr lang="zh-CN" altLang="en-US" sz="2800" b="0" u="none">
                <a:latin typeface="Times New Roman" pitchFamily="18" charset="0"/>
                <a:ea typeface="宋体" charset="0"/>
                <a:cs typeface="宋体" charset="0"/>
              </a:rPr>
              <a:t>，最大阵列大小达</a:t>
            </a:r>
            <a:r>
              <a:rPr lang="en-US" altLang="zh-CN" sz="2800" b="0" u="none">
                <a:latin typeface="Times New Roman" pitchFamily="18" charset="0"/>
                <a:ea typeface="Times New Roman" pitchFamily="18" charset="0"/>
                <a:cs typeface="Times New Roman" pitchFamily="18" charset="0"/>
              </a:rPr>
              <a:t>2048*2048</a:t>
            </a:r>
            <a:r>
              <a:rPr lang="zh-CN" altLang="en-US" sz="2800" b="0" u="none">
                <a:latin typeface="Times New Roman" pitchFamily="18" charset="0"/>
                <a:ea typeface="宋体" charset="0"/>
                <a:cs typeface="宋体" charset="0"/>
              </a:rPr>
              <a:t>。采用低温制冷技术，可提高信噪比和图像质量。</a:t>
            </a:r>
            <a:endParaRPr lang="zh-CN" altLang="en-US" sz="2800" b="0" u="none">
              <a:latin typeface="Times New Roman" pitchFamily="18" charset="0"/>
              <a:ea typeface="宋体" charset="0"/>
              <a:cs typeface="宋体"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57213"/>
            <a:ext cx="8229600" cy="1143000"/>
          </a:xfrm>
        </p:spPr>
        <p:txBody>
          <a:bodyPr/>
          <a:lstStyle/>
          <a:p>
            <a:r>
              <a:rPr lang="zh-CN" altLang="en-US" sz="4800" b="1" dirty="0" smtClean="0">
                <a:solidFill>
                  <a:srgbClr val="FF0000"/>
                </a:solidFill>
                <a:latin typeface="黑体" pitchFamily="2" charset="-122"/>
                <a:ea typeface="黑体" pitchFamily="2" charset="-122"/>
                <a:sym typeface="Arial" pitchFamily="34" charset="0"/>
              </a:rPr>
              <a:t>目 录</a:t>
            </a:r>
            <a:endParaRPr lang="zh-CN" altLang="en-US" sz="4800" b="1" dirty="0" smtClean="0">
              <a:solidFill>
                <a:srgbClr val="FF0000"/>
              </a:solidFill>
              <a:latin typeface="黑体" pitchFamily="2" charset="-122"/>
              <a:ea typeface="黑体" pitchFamily="2" charset="-122"/>
              <a:sym typeface="Arial" pitchFamily="34" charset="0"/>
            </a:endParaRPr>
          </a:p>
        </p:txBody>
      </p:sp>
      <p:sp>
        <p:nvSpPr>
          <p:cNvPr id="6147" name="Rectangle 3"/>
          <p:cNvSpPr>
            <a:spLocks noGrp="1" noChangeArrowheads="1"/>
          </p:cNvSpPr>
          <p:nvPr>
            <p:ph type="body" idx="1"/>
          </p:nvPr>
        </p:nvSpPr>
        <p:spPr>
          <a:xfrm>
            <a:off x="1835696" y="2032000"/>
            <a:ext cx="5976664" cy="3844925"/>
          </a:xfrm>
        </p:spPr>
        <p:txBody>
          <a:bodyPr/>
          <a:lstStyle/>
          <a:p>
            <a:pPr>
              <a:buClr>
                <a:srgbClr val="1A1FE0"/>
              </a:buClr>
              <a:buFont typeface="Wingdings" pitchFamily="2" charset="2"/>
              <a:buChar char="u"/>
            </a:pPr>
            <a:r>
              <a:rPr lang="zh-CN" altLang="en-US" sz="4000" b="1" dirty="0" smtClean="0">
                <a:solidFill>
                  <a:srgbClr val="1A1FE0"/>
                </a:solidFill>
              </a:rPr>
              <a:t> 中子束流剖面测量</a:t>
            </a:r>
            <a:endParaRPr lang="zh-CN" altLang="en-US" sz="4000" b="1" dirty="0" smtClean="0">
              <a:solidFill>
                <a:srgbClr val="1A1FE0"/>
              </a:solidFill>
            </a:endParaRPr>
          </a:p>
          <a:p>
            <a:pPr>
              <a:buClr>
                <a:srgbClr val="1A1FE0"/>
              </a:buClr>
              <a:buFont typeface="Wingdings" pitchFamily="2" charset="2"/>
              <a:buChar char="u"/>
            </a:pPr>
            <a:r>
              <a:rPr lang="zh-CN" altLang="en-US" sz="4000" b="1" dirty="0" smtClean="0">
                <a:solidFill>
                  <a:srgbClr val="1A1FE0"/>
                </a:solidFill>
              </a:rPr>
              <a:t> 裂变靶探测系统标定</a:t>
            </a:r>
            <a:endParaRPr lang="zh-CN" altLang="en-US" sz="4000" b="1" dirty="0" smtClean="0">
              <a:solidFill>
                <a:srgbClr val="1A1FE0"/>
              </a:solidFill>
            </a:endParaRPr>
          </a:p>
          <a:p>
            <a:pPr>
              <a:buClr>
                <a:srgbClr val="1A1FE0"/>
              </a:buClr>
              <a:buFont typeface="Wingdings" pitchFamily="2" charset="2"/>
              <a:buChar char="u"/>
            </a:pPr>
            <a:r>
              <a:rPr lang="zh-CN" altLang="en-US" sz="4000" b="1" dirty="0" smtClean="0">
                <a:solidFill>
                  <a:srgbClr val="1A1FE0"/>
                </a:solidFill>
              </a:rPr>
              <a:t> 其它方面的应用展望</a:t>
            </a:r>
            <a:endParaRPr lang="en-US" altLang="zh-CN" sz="4000" b="1" dirty="0" smtClean="0">
              <a:solidFill>
                <a:srgbClr val="1A1FE0"/>
              </a:solidFill>
            </a:endParaRPr>
          </a:p>
          <a:p>
            <a:pPr>
              <a:buClr>
                <a:srgbClr val="1A1FE0"/>
              </a:buClr>
              <a:buFont typeface="Wingdings" pitchFamily="2" charset="2"/>
              <a:buChar char="u"/>
            </a:pPr>
            <a:r>
              <a:rPr lang="zh-CN" altLang="en-US" sz="4000" b="1" dirty="0" smtClean="0">
                <a:solidFill>
                  <a:srgbClr val="1A1FE0"/>
                </a:solidFill>
              </a:rPr>
              <a:t> 结束语</a:t>
            </a:r>
            <a:endParaRPr lang="zh-CN" altLang="en-US" sz="4000" b="1" dirty="0" smtClean="0">
              <a:solidFill>
                <a:srgbClr val="1A1FE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sp>
        <p:nvSpPr>
          <p:cNvPr id="4" name="文本框 3"/>
          <p:cNvSpPr txBox="1"/>
          <p:nvPr/>
        </p:nvSpPr>
        <p:spPr>
          <a:xfrm>
            <a:off x="971550" y="1197610"/>
            <a:ext cx="7375525" cy="51816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a:t>
            </a:r>
            <a:endParaRPr sz="2800" u="none">
              <a:latin typeface="Times New Roman" pitchFamily="18" charset="0"/>
              <a:ea typeface="+mn-ea"/>
            </a:endParaRPr>
          </a:p>
        </p:txBody>
      </p:sp>
      <p:sp>
        <p:nvSpPr>
          <p:cNvPr id="3" name="文本框 2"/>
          <p:cNvSpPr txBox="1"/>
          <p:nvPr/>
        </p:nvSpPr>
        <p:spPr>
          <a:xfrm>
            <a:off x="835025" y="1113155"/>
            <a:ext cx="7782560" cy="6918960"/>
          </a:xfrm>
          <a:prstGeom prst="rect">
            <a:avLst/>
          </a:prstGeom>
          <a:noFill/>
          <a:ln w="9525">
            <a:noFill/>
          </a:ln>
        </p:spPr>
        <p:txBody>
          <a:bodyPr wrap="square">
            <a:spAutoFit/>
          </a:bodyPr>
          <a:p>
            <a:pPr marL="0" indent="304800" algn="just"/>
            <a:r>
              <a:rPr lang="en-US" altLang="zh-CN" sz="2800" b="0" u="none">
                <a:latin typeface="Times New Roman" pitchFamily="18" charset="0"/>
                <a:ea typeface="Times New Roman" pitchFamily="18" charset="0"/>
                <a:cs typeface="Times New Roman" pitchFamily="18" charset="0"/>
              </a:rPr>
              <a:t>    </a:t>
            </a:r>
            <a:r>
              <a:rPr lang="en-US" altLang="zh-CN" sz="2800" b="1" u="none">
                <a:solidFill>
                  <a:srgbClr val="1A1FE0"/>
                </a:solidFill>
                <a:latin typeface="Times New Roman" pitchFamily="18" charset="0"/>
                <a:ea typeface="Times New Roman" pitchFamily="18" charset="0"/>
                <a:cs typeface="Times New Roman" pitchFamily="18" charset="0"/>
              </a:rPr>
              <a:t> </a:t>
            </a:r>
            <a:r>
              <a:rPr lang="en-US" sz="2800" b="1" u="none">
                <a:solidFill>
                  <a:srgbClr val="1A1FE0"/>
                </a:solidFill>
                <a:latin typeface="Times New Roman" pitchFamily="18" charset="0"/>
                <a:ea typeface="宋体" charset="0"/>
                <a:cs typeface="Times New Roman" pitchFamily="18" charset="0"/>
              </a:rPr>
              <a:t>3</a:t>
            </a:r>
            <a:r>
              <a:rPr lang="zh-CN" altLang="en-US" sz="2800" b="1" u="none">
                <a:solidFill>
                  <a:srgbClr val="1A1FE0"/>
                </a:solidFill>
                <a:latin typeface="Times New Roman" pitchFamily="18" charset="0"/>
                <a:ea typeface="宋体" charset="0"/>
                <a:cs typeface="Times New Roman" pitchFamily="18" charset="0"/>
              </a:rPr>
              <a:t>）采用</a:t>
            </a:r>
            <a:r>
              <a:rPr lang="en-US" altLang="zh-CN" sz="2800" b="1" u="none" baseline="30000">
                <a:solidFill>
                  <a:srgbClr val="1A1FE0"/>
                </a:solidFill>
                <a:latin typeface="Times New Roman" pitchFamily="18" charset="0"/>
                <a:ea typeface="宋体" charset="0"/>
                <a:cs typeface="Times New Roman" pitchFamily="18" charset="0"/>
              </a:rPr>
              <a:t>6</a:t>
            </a:r>
            <a:r>
              <a:rPr lang="en-US" altLang="zh-CN" sz="2800" b="1">
                <a:solidFill>
                  <a:srgbClr val="1A1FE0"/>
                </a:solidFill>
                <a:latin typeface="Times New Roman" pitchFamily="18" charset="0"/>
                <a:ea typeface="Times New Roman" pitchFamily="18" charset="0"/>
                <a:cs typeface="Times New Roman" pitchFamily="18" charset="0"/>
                <a:sym typeface="+mn-ea"/>
              </a:rPr>
              <a:t>LiF/ZnS</a:t>
            </a:r>
            <a:r>
              <a:rPr lang="zh-CN" altLang="en-US" sz="2800" b="1">
                <a:solidFill>
                  <a:srgbClr val="1A1FE0"/>
                </a:solidFill>
                <a:latin typeface="Times New Roman" pitchFamily="18" charset="0"/>
                <a:ea typeface="宋体" charset="0"/>
                <a:cs typeface="宋体" charset="0"/>
                <a:sym typeface="+mn-ea"/>
              </a:rPr>
              <a:t>屏，提高系统的探测效率</a:t>
            </a:r>
            <a:endParaRPr lang="zh-CN" altLang="en-US" sz="2800" b="1" u="none">
              <a:solidFill>
                <a:srgbClr val="1A1FE0"/>
              </a:solidFill>
              <a:latin typeface="Times New Roman" pitchFamily="18" charset="0"/>
              <a:ea typeface="宋体" charset="0"/>
              <a:cs typeface="宋体" charset="0"/>
              <a:sym typeface="+mn-ea"/>
            </a:endParaRPr>
          </a:p>
          <a:p>
            <a:pPr marL="0" indent="304800" algn="just"/>
            <a:r>
              <a:rPr lang="zh-CN" altLang="en-US" sz="2800" b="0" u="none">
                <a:latin typeface="Times New Roman" pitchFamily="18" charset="0"/>
                <a:ea typeface="宋体" charset="0"/>
                <a:cs typeface="宋体" charset="0"/>
              </a:rPr>
              <a:t>     在国内外散裂源中子监测中，大多都是针对1keV以下的中子。这是因为低能中子占散裂中子源大部分的比例，而且很多中子截面测量都关注此能区。 </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宋体" charset="0"/>
                <a:cs typeface="宋体" charset="0"/>
              </a:rPr>
              <a:t>     由于低能中子的反应截面比快中子和高能中子大得多，因此探测系统对低能中子往往有较高的探测效率。</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宋体" charset="0"/>
                <a:cs typeface="宋体" charset="0"/>
              </a:rPr>
              <a:t>    采用塑料闪烁体，测量占中子数比例较少且反应截面较小的快中子，除了解决探测效率的问题外，还要考虑其他能量段对待测能量段的干扰问题。</a:t>
            </a:r>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215" y="4220845"/>
            <a:ext cx="7542530" cy="518160"/>
          </a:xfrm>
          <a:prstGeom prst="rect">
            <a:avLst/>
          </a:prstGeom>
          <a:noFill/>
          <a:ln w="9525">
            <a:noFill/>
          </a:ln>
        </p:spPr>
        <p:txBody>
          <a:bodyPr wrap="square">
            <a:spAutoFit/>
          </a:bodyPr>
          <a:p>
            <a:pPr marL="0" indent="304800" algn="l"/>
            <a:r>
              <a:rPr lang="en-US" altLang="zh-CN" sz="2800" b="0" u="none">
                <a:latin typeface="Times New Roman" pitchFamily="18" charset="0"/>
                <a:ea typeface="Times New Roman" pitchFamily="18" charset="0"/>
                <a:cs typeface="Times New Roman" pitchFamily="18" charset="0"/>
              </a:rPr>
              <a:t>    </a:t>
            </a:r>
            <a:endParaRPr lang="zh-CN" altLang="en-US" sz="2800" b="0" u="none">
              <a:latin typeface="Times New Roman" pitchFamily="18" charset="0"/>
              <a:ea typeface="Times New Roman" pitchFamily="18" charset="0"/>
              <a:cs typeface="Times New Roman" pitchFamily="18" charset="0"/>
            </a:endParaRPr>
          </a:p>
        </p:txBody>
      </p:sp>
      <p:sp>
        <p:nvSpPr>
          <p:cNvPr id="4" name="文本框 3"/>
          <p:cNvSpPr txBox="1"/>
          <p:nvPr/>
        </p:nvSpPr>
        <p:spPr>
          <a:xfrm>
            <a:off x="971550" y="1197610"/>
            <a:ext cx="7375525" cy="518160"/>
          </a:xfrm>
          <a:prstGeom prst="rect">
            <a:avLst/>
          </a:prstGeom>
          <a:noFill/>
          <a:ln w="9525">
            <a:noFill/>
          </a:ln>
        </p:spPr>
        <p:txBody>
          <a:bodyPr wrap="square">
            <a:spAutoFit/>
          </a:bodyPr>
          <a:p>
            <a:pPr marL="0" indent="266700" algn="just"/>
            <a:r>
              <a:rPr lang="en-US" altLang="zh-CN" sz="2800" u="none">
                <a:latin typeface="Times New Roman" pitchFamily="18" charset="0"/>
                <a:ea typeface="+mn-ea"/>
              </a:rPr>
              <a:t>     </a:t>
            </a:r>
            <a:endParaRPr sz="2800" u="none">
              <a:latin typeface="Times New Roman" pitchFamily="18" charset="0"/>
              <a:ea typeface="+mn-ea"/>
            </a:endParaRPr>
          </a:p>
        </p:txBody>
      </p:sp>
      <p:sp>
        <p:nvSpPr>
          <p:cNvPr id="3" name="文本框 2"/>
          <p:cNvSpPr txBox="1"/>
          <p:nvPr/>
        </p:nvSpPr>
        <p:spPr>
          <a:xfrm>
            <a:off x="835025" y="1113155"/>
            <a:ext cx="8129270" cy="5638800"/>
          </a:xfrm>
          <a:prstGeom prst="rect">
            <a:avLst/>
          </a:prstGeom>
          <a:noFill/>
          <a:ln w="9525">
            <a:noFill/>
          </a:ln>
        </p:spPr>
        <p:txBody>
          <a:bodyPr wrap="square">
            <a:spAutoFit/>
          </a:bodyPr>
          <a:p>
            <a:pPr marL="0" indent="304800" algn="just"/>
            <a:r>
              <a:rPr lang="en-US" altLang="zh-CN" sz="2800" b="0" u="none">
                <a:latin typeface="Times New Roman" pitchFamily="18" charset="0"/>
                <a:ea typeface="Times New Roman" pitchFamily="18" charset="0"/>
                <a:cs typeface="Times New Roman" pitchFamily="18" charset="0"/>
              </a:rPr>
              <a:t>    </a:t>
            </a:r>
            <a:r>
              <a:rPr lang="zh-CN" altLang="en-US" sz="2800" b="0" u="none">
                <a:latin typeface="Times New Roman" pitchFamily="18" charset="0"/>
                <a:ea typeface="宋体" charset="0"/>
                <a:cs typeface="宋体" charset="0"/>
              </a:rPr>
              <a:t>另外，低能段中子的飞行时间展宽较大，容易分间隔测量（如</a:t>
            </a:r>
            <a:r>
              <a:rPr lang="en-US" altLang="zh-CN" sz="2800" b="0" u="none">
                <a:latin typeface="Times New Roman" pitchFamily="18" charset="0"/>
                <a:ea typeface="宋体" charset="0"/>
                <a:cs typeface="宋体" charset="0"/>
              </a:rPr>
              <a:t>J-PARC</a:t>
            </a:r>
            <a:r>
              <a:rPr lang="zh-CN" altLang="en-US" sz="2800" b="0" u="none">
                <a:latin typeface="Times New Roman" pitchFamily="18" charset="0"/>
                <a:ea typeface="宋体" charset="0"/>
                <a:cs typeface="宋体" charset="0"/>
              </a:rPr>
              <a:t>测量间隔为250</a:t>
            </a:r>
            <a:r>
              <a:rPr lang="zh-CN" altLang="en-US" sz="2800" b="0" u="none">
                <a:latin typeface="Times New Roman" pitchFamily="18" charset="0"/>
                <a:ea typeface="宋体" charset="0"/>
                <a:cs typeface="Times New Roman" pitchFamily="18" charset="0"/>
              </a:rPr>
              <a:t>μ</a:t>
            </a:r>
            <a:r>
              <a:rPr lang="zh-CN" altLang="en-US" sz="2800" b="0" u="none">
                <a:latin typeface="Times New Roman" pitchFamily="18" charset="0"/>
                <a:ea typeface="宋体" charset="0"/>
                <a:cs typeface="宋体" charset="0"/>
              </a:rPr>
              <a:t>s），而快中子飞行时间展宽小，要实现分能段间隔测量，对探测器闪烁体和电子学系统都提出了更高的要求，其难度大很多。</a:t>
            </a:r>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r>
              <a:rPr lang="zh-CN" altLang="en-US" sz="2800" b="0" u="none" baseline="30000">
                <a:latin typeface="Times New Roman" pitchFamily="18" charset="0"/>
                <a:ea typeface="宋体" charset="0"/>
                <a:cs typeface="宋体" charset="0"/>
              </a:rPr>
              <a:t>       6</a:t>
            </a:r>
            <a:r>
              <a:rPr lang="zh-CN" altLang="en-US" sz="2800" b="0" u="none">
                <a:latin typeface="Times New Roman" pitchFamily="18" charset="0"/>
                <a:ea typeface="宋体" charset="0"/>
                <a:cs typeface="宋体" charset="0"/>
              </a:rPr>
              <a:t>LiF/ZnS屏尺寸：</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宋体" charset="0"/>
                <a:cs typeface="宋体" charset="0"/>
              </a:rPr>
              <a:t>    探测区：</a:t>
            </a:r>
            <a:r>
              <a:rPr lang="zh-CN" altLang="en-US" sz="2800" b="0" u="none">
                <a:latin typeface="Times New Roman" pitchFamily="18" charset="0"/>
                <a:ea typeface="宋体" charset="0"/>
                <a:cs typeface="仿宋_GB2312" charset="0"/>
              </a:rPr>
              <a:t>Φ</a:t>
            </a:r>
            <a:r>
              <a:rPr lang="zh-CN" altLang="en-US" sz="2800" b="0" u="none">
                <a:latin typeface="Times New Roman" pitchFamily="18" charset="0"/>
                <a:ea typeface="宋体" charset="0"/>
                <a:cs typeface="宋体" charset="0"/>
              </a:rPr>
              <a:t>150 mm</a:t>
            </a:r>
            <a:r>
              <a:rPr lang="zh-CN" altLang="en-US" sz="2800" b="0" u="none">
                <a:latin typeface="Times New Roman" pitchFamily="18" charset="0"/>
                <a:ea typeface="宋体" charset="0"/>
                <a:cs typeface="Arial" charset="0"/>
              </a:rPr>
              <a:t>×</a:t>
            </a:r>
            <a:r>
              <a:rPr lang="zh-CN" altLang="en-US" sz="2800" b="0" u="none">
                <a:latin typeface="Times New Roman" pitchFamily="18" charset="0"/>
                <a:ea typeface="宋体" charset="0"/>
                <a:cs typeface="宋体" charset="0"/>
              </a:rPr>
              <a:t>0.32mm</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宋体" charset="0"/>
                <a:cs typeface="宋体" charset="0"/>
              </a:rPr>
              <a:t>    衬板：1mm厚</a:t>
            </a:r>
            <a:r>
              <a:rPr lang="zh-CN" altLang="en-US" sz="2800">
                <a:latin typeface="Times New Roman" pitchFamily="18" charset="0"/>
                <a:ea typeface="宋体" charset="0"/>
                <a:cs typeface="宋体" charset="0"/>
                <a:sym typeface="+mn-ea"/>
              </a:rPr>
              <a:t>铝</a:t>
            </a:r>
            <a:endParaRPr lang="zh-CN" altLang="en-US" sz="2800" b="0" u="none">
              <a:latin typeface="Times New Roman" pitchFamily="18" charset="0"/>
              <a:ea typeface="宋体" charset="0"/>
              <a:cs typeface="宋体" charset="0"/>
            </a:endParaRPr>
          </a:p>
          <a:p>
            <a:pPr marL="0" indent="304800" algn="just"/>
            <a:r>
              <a:rPr lang="zh-CN" altLang="en-US" sz="2800" b="0" u="none">
                <a:latin typeface="Times New Roman" pitchFamily="18" charset="0"/>
                <a:ea typeface="宋体" charset="0"/>
                <a:cs typeface="宋体" charset="0"/>
              </a:rPr>
              <a:t>    对热中子探测效率：～0.3</a:t>
            </a:r>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a:p>
            <a:pPr marL="0" indent="304800" algn="just"/>
            <a:endParaRPr lang="zh-CN" altLang="en-US" sz="2800" b="0" u="none">
              <a:latin typeface="Times New Roman" pitchFamily="18" charset="0"/>
              <a:ea typeface="宋体" charset="0"/>
              <a:cs typeface="宋体"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b="1" dirty="0" smtClean="0">
                <a:solidFill>
                  <a:srgbClr val="FF0000"/>
                </a:solidFill>
              </a:rPr>
              <a:t>二、</a:t>
            </a:r>
            <a:r>
              <a:rPr lang="zh-CN" altLang="en-US" b="1" dirty="0" smtClean="0">
                <a:solidFill>
                  <a:srgbClr val="FF0000"/>
                </a:solidFill>
                <a:sym typeface="+mn-ea"/>
              </a:rPr>
              <a:t>裂变靶探测系统标定</a:t>
            </a:r>
            <a:endParaRPr lang="zh-CN" altLang="en-US" b="1" dirty="0" smtClean="0">
              <a:solidFill>
                <a:srgbClr val="FF0000"/>
              </a:solidFill>
              <a:sym typeface="+mn-ea"/>
            </a:endParaRPr>
          </a:p>
        </p:txBody>
      </p:sp>
      <p:sp>
        <p:nvSpPr>
          <p:cNvPr id="19459" name="Rectangle 3"/>
          <p:cNvSpPr>
            <a:spLocks noGrp="1" noChangeArrowheads="1"/>
          </p:cNvSpPr>
          <p:nvPr>
            <p:ph type="body" idx="1"/>
          </p:nvPr>
        </p:nvSpPr>
        <p:spPr>
          <a:xfrm>
            <a:off x="755650" y="2349500"/>
            <a:ext cx="7920806" cy="3816350"/>
          </a:xfrm>
        </p:spPr>
        <p:txBody>
          <a:bodyPr/>
          <a:lstStyle/>
          <a:p>
            <a:pPr marL="0" indent="0" algn="just">
              <a:lnSpc>
                <a:spcPct val="125000"/>
              </a:lnSpc>
              <a:buNone/>
            </a:pPr>
            <a:r>
              <a:rPr lang="zh-CN" altLang="en-US" dirty="0" smtClean="0"/>
              <a:t>        </a:t>
            </a:r>
            <a:r>
              <a:rPr lang="zh-CN" altLang="en-US" sz="2800" dirty="0" smtClean="0"/>
              <a:t>在脉冲混合场参数测量中，要实现绝对测量必须对探测器的中子能量响应进行标定。这是因为入射中子的能谱复杂，而探测器对入射中子的能量响应并非是线性响应。为了较准确地获得探测器的中子能量响应曲线，要求可用于标定的单能中子能点尽可能地多。</a:t>
            </a:r>
            <a:endParaRPr lang="zh-CN" altLang="en-US" sz="2800" dirty="0" smtClean="0"/>
          </a:p>
        </p:txBody>
      </p:sp>
      <p:sp>
        <p:nvSpPr>
          <p:cNvPr id="19460" name="Rectangle 4"/>
          <p:cNvSpPr>
            <a:spLocks noChangeArrowheads="1"/>
          </p:cNvSpPr>
          <p:nvPr/>
        </p:nvSpPr>
        <p:spPr bwMode="auto">
          <a:xfrm>
            <a:off x="468313" y="1557020"/>
            <a:ext cx="5400675"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00"/>
              </a:buClr>
              <a:buSzPct val="80000"/>
              <a:buFont typeface="Wingdings" pitchFamily="2" charset="2"/>
              <a:buChar char="n"/>
            </a:pPr>
            <a:r>
              <a:rPr lang="zh-CN" altLang="en-US" sz="4000" b="1" dirty="0">
                <a:solidFill>
                  <a:srgbClr val="FF0000"/>
                </a:solidFill>
                <a:latin typeface="Times New Roman" pitchFamily="18" charset="0"/>
                <a:cs typeface="Times New Roman" pitchFamily="18" charset="0"/>
              </a:rPr>
              <a:t>1</a:t>
            </a:r>
            <a:r>
              <a:rPr lang="en-US" altLang="zh-CN" sz="4000" b="1" dirty="0">
                <a:solidFill>
                  <a:srgbClr val="FF0000"/>
                </a:solidFill>
                <a:latin typeface="Times New Roman" pitchFamily="18" charset="0"/>
                <a:cs typeface="Times New Roman" pitchFamily="18" charset="0"/>
              </a:rPr>
              <a:t>. </a:t>
            </a:r>
            <a:r>
              <a:rPr lang="zh-CN" altLang="en-US" sz="4000" b="1" dirty="0" smtClean="0">
                <a:solidFill>
                  <a:srgbClr val="FF0000"/>
                </a:solidFill>
                <a:latin typeface="Times New Roman" pitchFamily="18" charset="0"/>
                <a:cs typeface="Times New Roman" pitchFamily="18" charset="0"/>
              </a:rPr>
              <a:t>目的意义</a:t>
            </a:r>
            <a:endParaRPr lang="zh-CN" altLang="en-US" sz="40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4500563" y="1123950"/>
            <a:ext cx="4391025" cy="4527550"/>
          </a:xfrm>
        </p:spPr>
        <p:txBody>
          <a:bodyPr/>
          <a:lstStyle/>
          <a:p>
            <a:pPr algn="just"/>
            <a:r>
              <a:rPr lang="zh-CN" altLang="en-US" sz="2800" dirty="0" smtClean="0"/>
              <a:t>在0.5-6MeV和14MeV附近，有较好的单能中子源，如中国原子能科学研究院高压倍加器中子源和小串列加速器中子源。在这一能区，我们已经建立了</a:t>
            </a:r>
            <a:r>
              <a:rPr lang="zh-CN" altLang="en-US" sz="2800" dirty="0" smtClean="0">
                <a:solidFill>
                  <a:srgbClr val="FF0000"/>
                </a:solidFill>
              </a:rPr>
              <a:t>基于闪烁探测器</a:t>
            </a:r>
            <a:r>
              <a:rPr lang="zh-CN" altLang="en-US" sz="2800" dirty="0" smtClean="0"/>
              <a:t>的测试平台，开展了中子能量响应曲线的实验研究。</a:t>
            </a:r>
            <a:endParaRPr lang="zh-CN" altLang="en-US" sz="2800" dirty="0" smtClean="0"/>
          </a:p>
          <a:p>
            <a:pPr>
              <a:buFont typeface="Arial" pitchFamily="34" charset="0"/>
              <a:buNone/>
            </a:pPr>
            <a:endParaRPr lang="zh-CN" altLang="en-US" sz="2800" dirty="0" smtClean="0"/>
          </a:p>
          <a:p>
            <a:endParaRPr lang="zh-CN" altLang="en-US" sz="2800" dirty="0" smtClean="0"/>
          </a:p>
        </p:txBody>
      </p:sp>
      <p:graphicFrame>
        <p:nvGraphicFramePr>
          <p:cNvPr id="20483" name="Object 3"/>
          <p:cNvGraphicFramePr>
            <a:graphicFrameLocks noChangeAspect="1"/>
          </p:cNvGraphicFramePr>
          <p:nvPr>
            <p:ph sz="half" idx="2"/>
          </p:nvPr>
        </p:nvGraphicFramePr>
        <p:xfrm>
          <a:off x="107950" y="1125538"/>
          <a:ext cx="4294188" cy="3563937"/>
        </p:xfrm>
        <a:graphic>
          <a:graphicData uri="http://schemas.openxmlformats.org/presentationml/2006/ole">
            <mc:AlternateContent xmlns:mc="http://schemas.openxmlformats.org/markup-compatibility/2006">
              <mc:Choice xmlns:v="urn:schemas-microsoft-com:vml" Requires="v">
                <p:oleObj spid="_x0000_s20503" name="" r:id="rId1" imgW="3828415" imgH="3115310" progId="Origin50.Graph">
                  <p:embed/>
                </p:oleObj>
              </mc:Choice>
              <mc:Fallback>
                <p:oleObj name="" r:id="rId1" imgW="3828415" imgH="3115310" progId="Origin50.Graph">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l="4128" t="10713" r="9180" b="7567"/>
                      <a:stretch>
                        <a:fillRect/>
                      </a:stretch>
                    </p:blipFill>
                    <p:spPr bwMode="auto">
                      <a:xfrm>
                        <a:off x="107950" y="1125538"/>
                        <a:ext cx="4294188"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yyof"/>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07950" y="2216150"/>
            <a:ext cx="8929688" cy="3013075"/>
          </a:xfrm>
          <a:noFill/>
        </p:spPr>
      </p:pic>
      <p:sp>
        <p:nvSpPr>
          <p:cNvPr id="21507" name="Text Box 3"/>
          <p:cNvSpPr txBox="1">
            <a:spLocks noChangeArrowheads="1"/>
          </p:cNvSpPr>
          <p:nvPr/>
        </p:nvSpPr>
        <p:spPr bwMode="auto">
          <a:xfrm>
            <a:off x="1906905" y="1701800"/>
            <a:ext cx="626237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chemeClr val="hlink"/>
                </a:solidFill>
                <a:latin typeface="楷体_GB2312" pitchFamily="49" charset="-122"/>
                <a:ea typeface="楷体_GB2312" pitchFamily="49" charset="-122"/>
              </a:rPr>
              <a:t>表</a:t>
            </a:r>
            <a:r>
              <a:rPr lang="en-US" altLang="zh-CN" sz="2800" b="1">
                <a:solidFill>
                  <a:schemeClr val="hlink"/>
                </a:solidFill>
                <a:latin typeface="楷体_GB2312" pitchFamily="49" charset="-122"/>
                <a:ea typeface="楷体_GB2312" pitchFamily="49" charset="-122"/>
              </a:rPr>
              <a:t>2.</a:t>
            </a:r>
            <a:r>
              <a:rPr lang="zh-CN" altLang="en-US" sz="2800" b="1">
                <a:solidFill>
                  <a:schemeClr val="hlink"/>
                </a:solidFill>
                <a:latin typeface="楷体_GB2312" pitchFamily="49" charset="-122"/>
                <a:ea typeface="楷体_GB2312" pitchFamily="49" charset="-122"/>
              </a:rPr>
              <a:t>在加速器上产生单能中子的核反应</a:t>
            </a:r>
            <a:endParaRPr lang="zh-CN" altLang="en-US" sz="2800" b="1">
              <a:solidFill>
                <a:schemeClr val="hlink"/>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4005263"/>
            <a:ext cx="8229600" cy="1143000"/>
          </a:xfrm>
        </p:spPr>
        <p:txBody>
          <a:bodyPr/>
          <a:lstStyle/>
          <a:p>
            <a:r>
              <a:rPr lang="zh-CN" sz="4000" b="1" smtClean="0">
                <a:solidFill>
                  <a:schemeClr val="hlink"/>
                </a:solidFill>
                <a:ea typeface="楷体_GB2312" pitchFamily="49" charset="-122"/>
              </a:rPr>
              <a:t>单能中子灵敏度标定实验平台</a:t>
            </a:r>
            <a:endParaRPr lang="zh-CN" sz="4000" b="1" smtClean="0">
              <a:solidFill>
                <a:schemeClr val="hlink"/>
              </a:solidFill>
              <a:ea typeface="楷体_GB2312" pitchFamily="49" charset="-122"/>
            </a:endParaRPr>
          </a:p>
        </p:txBody>
      </p:sp>
      <p:pic>
        <p:nvPicPr>
          <p:cNvPr id="22531" name="Picture 3"/>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63513" y="836613"/>
            <a:ext cx="8801100" cy="321151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323850" y="334010"/>
            <a:ext cx="8229600" cy="6252845"/>
          </a:xfrm>
        </p:spPr>
        <p:txBody>
          <a:bodyPr/>
          <a:lstStyle/>
          <a:p>
            <a:pPr algn="just" latinLnBrk="0">
              <a:lnSpc>
                <a:spcPct val="150000"/>
              </a:lnSpc>
              <a:spcBef>
                <a:spcPts val="0"/>
              </a:spcBef>
              <a:buFont typeface="Arial" pitchFamily="34" charset="0"/>
              <a:buNone/>
            </a:pPr>
            <a:r>
              <a:rPr lang="en-US" altLang="zh-CN" dirty="0" smtClean="0"/>
              <a:t>     </a:t>
            </a:r>
            <a:r>
              <a:rPr lang="en-US" altLang="zh-CN" sz="4000" dirty="0" smtClean="0"/>
              <a:t>   </a:t>
            </a:r>
            <a:r>
              <a:rPr lang="en-US" altLang="zh-CN" sz="3600" dirty="0" smtClean="0"/>
              <a:t>   </a:t>
            </a:r>
            <a:r>
              <a:rPr lang="en-US" altLang="zh-CN" dirty="0" smtClean="0"/>
              <a:t> </a:t>
            </a:r>
            <a:r>
              <a:rPr lang="zh-CN" altLang="en-US" dirty="0" smtClean="0"/>
              <a:t>但裂变靶探测系统由于灵敏度较低，只能在高压倍加器上采用14MeV中子进行测量，而且测量时间较长（通常一个探测器测一个谱需要数小时到数天的时间），而其他能量尚无标定结果。因此裂变靶探测系统的中子能量响应标定是</a:t>
            </a:r>
            <a:r>
              <a:rPr lang="zh-CN" altLang="en-US" dirty="0" smtClean="0">
                <a:sym typeface="+mn-ea"/>
              </a:rPr>
              <a:t>一个</a:t>
            </a:r>
            <a:r>
              <a:rPr lang="zh-CN" altLang="en-US" dirty="0" smtClean="0"/>
              <a:t>尚未解决的技术难题。</a:t>
            </a:r>
            <a:r>
              <a:rPr lang="zh-CN" altLang="en-US" sz="2800" dirty="0" smtClean="0"/>
              <a:t>  </a:t>
            </a:r>
            <a:endParaRPr lang="zh-CN" alt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88535" y="3608070"/>
            <a:ext cx="4012565" cy="224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930" y="21272"/>
            <a:ext cx="4572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5865813" y="594709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a:latin typeface="黑体" charset="0"/>
                <a:ea typeface="黑体" charset="0"/>
              </a:rPr>
              <a:t>反应堆实验</a:t>
            </a:r>
            <a:endParaRPr lang="zh-CN" altLang="en-US" sz="2400">
              <a:latin typeface="黑体" charset="0"/>
              <a:ea typeface="黑体" charset="0"/>
            </a:endParaRPr>
          </a:p>
        </p:txBody>
      </p:sp>
      <p:sp>
        <p:nvSpPr>
          <p:cNvPr id="28677" name="TextBox 7"/>
          <p:cNvSpPr txBox="1">
            <a:spLocks noChangeArrowheads="1"/>
          </p:cNvSpPr>
          <p:nvPr/>
        </p:nvSpPr>
        <p:spPr bwMode="auto">
          <a:xfrm>
            <a:off x="777240" y="5948045"/>
            <a:ext cx="379158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a:latin typeface="黑体" charset="0"/>
                <a:ea typeface="黑体" charset="0"/>
              </a:rPr>
              <a:t>高压倍加器</a:t>
            </a:r>
            <a:r>
              <a:rPr lang="en-US" altLang="zh-CN" sz="2400">
                <a:latin typeface="黑体" charset="0"/>
                <a:ea typeface="黑体" charset="0"/>
              </a:rPr>
              <a:t>14MeV</a:t>
            </a:r>
            <a:r>
              <a:rPr lang="zh-CN" altLang="en-US" sz="2400">
                <a:latin typeface="黑体" charset="0"/>
                <a:ea typeface="黑体" charset="0"/>
              </a:rPr>
              <a:t>实验</a:t>
            </a:r>
            <a:endParaRPr lang="en-US" altLang="zh-CN" sz="2400">
              <a:latin typeface="黑体" charset="0"/>
              <a:ea typeface="黑体" charset="0"/>
            </a:endParaRPr>
          </a:p>
          <a:p>
            <a:pPr eaLnBrk="1" hangingPunct="1"/>
            <a:r>
              <a:rPr lang="zh-CN" altLang="en-US" sz="2400">
                <a:latin typeface="黑体" charset="0"/>
                <a:ea typeface="黑体" charset="0"/>
              </a:rPr>
              <a:t>（</a:t>
            </a:r>
            <a:r>
              <a:rPr lang="en-US" altLang="zh-CN" sz="2400" baseline="30000">
                <a:latin typeface="黑体" charset="0"/>
                <a:ea typeface="黑体" charset="0"/>
              </a:rPr>
              <a:t>235</a:t>
            </a:r>
            <a:r>
              <a:rPr lang="en-US" altLang="zh-CN" sz="2400">
                <a:latin typeface="黑体" charset="0"/>
                <a:ea typeface="黑体" charset="0"/>
              </a:rPr>
              <a:t>U</a:t>
            </a:r>
            <a:r>
              <a:rPr lang="zh-CN" altLang="en-US" sz="2400">
                <a:latin typeface="黑体" charset="0"/>
                <a:ea typeface="黑体" charset="0"/>
              </a:rPr>
              <a:t>，测点</a:t>
            </a:r>
            <a:r>
              <a:rPr lang="en-US" altLang="zh-CN" sz="2400">
                <a:latin typeface="黑体" charset="0"/>
                <a:ea typeface="黑体" charset="0"/>
              </a:rPr>
              <a:t>40cm</a:t>
            </a:r>
            <a:r>
              <a:rPr lang="zh-CN" altLang="en-US" sz="2400">
                <a:latin typeface="黑体" charset="0"/>
                <a:ea typeface="黑体" charset="0"/>
              </a:rPr>
              <a:t>）</a:t>
            </a:r>
            <a:endParaRPr lang="zh-CN" altLang="en-US" sz="2400">
              <a:latin typeface="黑体" charset="0"/>
              <a:ea typeface="黑体" charset="0"/>
            </a:endParaRPr>
          </a:p>
        </p:txBody>
      </p:sp>
      <p:pic>
        <p:nvPicPr>
          <p:cNvPr id="28679" name="图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 y="3615055"/>
            <a:ext cx="4227830" cy="224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1837055" y="3068955"/>
            <a:ext cx="5080000" cy="457200"/>
          </a:xfrm>
          <a:prstGeom prst="rect">
            <a:avLst/>
          </a:prstGeom>
          <a:noFill/>
          <a:ln w="9525">
            <a:noFill/>
          </a:ln>
        </p:spPr>
        <p:txBody>
          <a:bodyPr>
            <a:spAutoFit/>
          </a:bodyPr>
          <a:p>
            <a:pPr marL="0" indent="1533525" algn="l"/>
            <a:r>
              <a:rPr lang="zh-CN" altLang="en-US" sz="2400" b="0" u="none">
                <a:latin typeface="黑体" charset="0"/>
                <a:ea typeface="黑体" charset="0"/>
                <a:cs typeface="黑体" charset="0"/>
              </a:rPr>
              <a:t>裂变靶探测系统</a:t>
            </a:r>
            <a:endParaRPr lang="zh-CN" altLang="en-US" sz="2400" b="0" u="none">
              <a:latin typeface="黑体" charset="0"/>
              <a:ea typeface="黑体" charset="0"/>
              <a:cs typeface="黑体"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52095" y="262255"/>
            <a:ext cx="8257540" cy="6050915"/>
          </a:xfrm>
        </p:spPr>
        <p:txBody>
          <a:bodyPr/>
          <a:lstStyle/>
          <a:p>
            <a:pPr algn="just" latinLnBrk="0">
              <a:lnSpc>
                <a:spcPct val="150000"/>
              </a:lnSpc>
              <a:spcBef>
                <a:spcPts val="0"/>
              </a:spcBef>
              <a:buFont typeface="Arial" pitchFamily="34" charset="0"/>
              <a:buNone/>
            </a:pPr>
            <a:r>
              <a:rPr lang="en-US" altLang="zh-CN" dirty="0" smtClean="0"/>
              <a:t>   </a:t>
            </a:r>
            <a:r>
              <a:rPr lang="en-US" altLang="zh-CN" sz="2800" dirty="0" smtClean="0">
                <a:latin typeface="+mn-ea"/>
              </a:rPr>
              <a:t> </a:t>
            </a:r>
            <a:r>
              <a:rPr lang="zh-CN" altLang="en-US" dirty="0" smtClean="0"/>
              <a:t>       </a:t>
            </a:r>
            <a:r>
              <a:rPr lang="zh-CN" altLang="en-US" sz="2800" dirty="0" smtClean="0">
                <a:latin typeface="Times New Roman" pitchFamily="18" charset="0"/>
              </a:rPr>
              <a:t>CSNS反角白光中子源提供了从热能到100 MeV的各种能量的中子，其在</a:t>
            </a:r>
            <a:r>
              <a:rPr lang="en-US" altLang="zh-CN" sz="2800" dirty="0" smtClean="0">
                <a:latin typeface="Times New Roman" pitchFamily="18" charset="0"/>
              </a:rPr>
              <a:t>55</a:t>
            </a:r>
            <a:r>
              <a:rPr lang="zh-CN" altLang="en-US" sz="2800" dirty="0" smtClean="0">
                <a:latin typeface="Times New Roman" pitchFamily="18" charset="0"/>
              </a:rPr>
              <a:t>米处1 —20 MeV的中子注量率约为</a:t>
            </a:r>
            <a:r>
              <a:rPr lang="en-US" altLang="zh-CN" sz="2800" dirty="0" smtClean="0">
                <a:latin typeface="Times New Roman" pitchFamily="18" charset="0"/>
              </a:rPr>
              <a:t>8</a:t>
            </a:r>
            <a:r>
              <a:rPr lang="zh-CN" altLang="en-US" sz="2800" dirty="0" smtClean="0">
                <a:latin typeface="Times New Roman" pitchFamily="18" charset="0"/>
              </a:rPr>
              <a:t>.</a:t>
            </a:r>
            <a:r>
              <a:rPr lang="en-US" altLang="zh-CN" sz="2800" dirty="0" smtClean="0">
                <a:latin typeface="Times New Roman" pitchFamily="18" charset="0"/>
              </a:rPr>
              <a:t>7</a:t>
            </a:r>
            <a:r>
              <a:rPr lang="zh-CN" altLang="en-US" sz="2800" dirty="0" smtClean="0">
                <a:latin typeface="Times New Roman" pitchFamily="18" charset="0"/>
              </a:rPr>
              <a:t>5×10</a:t>
            </a:r>
            <a:r>
              <a:rPr lang="en-US" altLang="zh-CN" sz="2800" baseline="30000" dirty="0" smtClean="0">
                <a:latin typeface="Times New Roman" pitchFamily="18" charset="0"/>
              </a:rPr>
              <a:t>6</a:t>
            </a:r>
            <a:r>
              <a:rPr lang="zh-CN" altLang="en-US" sz="2800" dirty="0" smtClean="0">
                <a:latin typeface="Times New Roman" pitchFamily="18" charset="0"/>
              </a:rPr>
              <a:t> cm</a:t>
            </a:r>
            <a:r>
              <a:rPr lang="zh-CN" altLang="en-US" sz="2800" baseline="30000" dirty="0" smtClean="0">
                <a:latin typeface="Times New Roman" pitchFamily="18" charset="0"/>
              </a:rPr>
              <a:t>-2</a:t>
            </a:r>
            <a:r>
              <a:rPr lang="zh-CN" altLang="en-US" sz="2800" dirty="0" smtClean="0">
                <a:latin typeface="Times New Roman" pitchFamily="18" charset="0"/>
              </a:rPr>
              <a:t>·s</a:t>
            </a:r>
            <a:r>
              <a:rPr lang="zh-CN" altLang="en-US" sz="2800" baseline="30000" dirty="0" smtClean="0">
                <a:latin typeface="Times New Roman" pitchFamily="18" charset="0"/>
              </a:rPr>
              <a:t>-1</a:t>
            </a:r>
            <a:r>
              <a:rPr lang="zh-CN" altLang="en-US" sz="2800" dirty="0" smtClean="0">
                <a:latin typeface="Times New Roman" pitchFamily="18" charset="0"/>
              </a:rPr>
              <a:t>（每秒25个脉冲）。</a:t>
            </a:r>
            <a:endParaRPr lang="zh-CN" altLang="en-US" sz="2800" dirty="0" smtClean="0">
              <a:latin typeface="Times New Roman" pitchFamily="18" charset="0"/>
            </a:endParaRPr>
          </a:p>
          <a:p>
            <a:pPr algn="just" latinLnBrk="0">
              <a:lnSpc>
                <a:spcPct val="150000"/>
              </a:lnSpc>
              <a:spcBef>
                <a:spcPts val="0"/>
              </a:spcBef>
              <a:buFont typeface="Arial" pitchFamily="34" charset="0"/>
              <a:buNone/>
            </a:pPr>
            <a:r>
              <a:rPr lang="zh-CN" altLang="en-US" sz="2800" dirty="0" smtClean="0">
                <a:latin typeface="Times New Roman" pitchFamily="18" charset="0"/>
              </a:rPr>
              <a:t>             比现有的高压倍加器在5</a:t>
            </a:r>
            <a:r>
              <a:rPr lang="en-US" altLang="zh-CN" sz="2800" dirty="0" smtClean="0">
                <a:latin typeface="Times New Roman" pitchFamily="18" charset="0"/>
              </a:rPr>
              <a:t>5</a:t>
            </a:r>
            <a:r>
              <a:rPr lang="zh-CN" altLang="en-US" sz="2800" dirty="0" smtClean="0">
                <a:latin typeface="Times New Roman" pitchFamily="18" charset="0"/>
              </a:rPr>
              <a:t> cm的中子注量</a:t>
            </a:r>
            <a:r>
              <a:rPr lang="en-US" altLang="zh-CN" sz="2800" dirty="0" smtClean="0">
                <a:latin typeface="Times New Roman" pitchFamily="18" charset="0"/>
              </a:rPr>
              <a:t>2.63</a:t>
            </a:r>
            <a:r>
              <a:rPr lang="zh-CN" altLang="en-US" sz="2800" dirty="0" smtClean="0">
                <a:latin typeface="Times New Roman" pitchFamily="18" charset="0"/>
              </a:rPr>
              <a:t>×10</a:t>
            </a:r>
            <a:r>
              <a:rPr lang="zh-CN" altLang="en-US" sz="2800" baseline="30000" dirty="0" smtClean="0">
                <a:latin typeface="Times New Roman" pitchFamily="18" charset="0"/>
              </a:rPr>
              <a:t>5</a:t>
            </a:r>
            <a:r>
              <a:rPr lang="zh-CN" altLang="en-US" sz="2800" dirty="0" smtClean="0">
                <a:latin typeface="Times New Roman" pitchFamily="18" charset="0"/>
              </a:rPr>
              <a:t> cm</a:t>
            </a:r>
            <a:r>
              <a:rPr lang="zh-CN" altLang="en-US" sz="2800" baseline="30000" dirty="0" smtClean="0">
                <a:latin typeface="Times New Roman" pitchFamily="18" charset="0"/>
              </a:rPr>
              <a:t>-2</a:t>
            </a:r>
            <a:r>
              <a:rPr lang="zh-CN" altLang="en-US" sz="2800" dirty="0" smtClean="0">
                <a:latin typeface="Times New Roman" pitchFamily="18" charset="0"/>
              </a:rPr>
              <a:t>·s</a:t>
            </a:r>
            <a:r>
              <a:rPr lang="zh-CN" altLang="en-US" sz="2800" baseline="30000" dirty="0" smtClean="0">
                <a:latin typeface="Times New Roman" pitchFamily="18" charset="0"/>
              </a:rPr>
              <a:t>-1</a:t>
            </a:r>
            <a:r>
              <a:rPr lang="zh-CN" altLang="en-US" sz="2800" dirty="0" smtClean="0">
                <a:latin typeface="Times New Roman" pitchFamily="18" charset="0"/>
              </a:rPr>
              <a:t>（中子产额按10</a:t>
            </a:r>
            <a:r>
              <a:rPr lang="zh-CN" altLang="en-US" sz="2800" baseline="30000" dirty="0" smtClean="0">
                <a:latin typeface="Times New Roman" pitchFamily="18" charset="0"/>
              </a:rPr>
              <a:t>10 </a:t>
            </a:r>
            <a:r>
              <a:rPr lang="zh-CN" altLang="en-US" sz="2800" dirty="0" smtClean="0">
                <a:latin typeface="Times New Roman" pitchFamily="18" charset="0"/>
              </a:rPr>
              <a:t>n</a:t>
            </a:r>
            <a:r>
              <a:rPr lang="en-US" altLang="zh-CN" sz="2800" dirty="0" smtClean="0">
                <a:latin typeface="Times New Roman" pitchFamily="18" charset="0"/>
              </a:rPr>
              <a:t>/</a:t>
            </a:r>
            <a:r>
              <a:rPr lang="zh-CN" altLang="en-US" sz="2800" dirty="0" smtClean="0">
                <a:latin typeface="Times New Roman" pitchFamily="18" charset="0"/>
              </a:rPr>
              <a:t>s计算）高</a:t>
            </a:r>
            <a:r>
              <a:rPr lang="en-US" altLang="zh-CN" sz="2800" dirty="0" smtClean="0">
                <a:latin typeface="Times New Roman" pitchFamily="18" charset="0"/>
              </a:rPr>
              <a:t>33</a:t>
            </a:r>
            <a:r>
              <a:rPr lang="zh-CN" altLang="en-US" sz="2800" dirty="0" smtClean="0">
                <a:latin typeface="Times New Roman" pitchFamily="18" charset="0"/>
              </a:rPr>
              <a:t>倍，并且能够提供从低能到高能段的各个能量中子，为我们进行探测器灵敏度标定，尤其是0.1—2.5 MeV中子灵敏度的标定提供了可能。</a:t>
            </a:r>
            <a:endParaRPr lang="zh-CN" altLang="en-US"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52095" y="692785"/>
            <a:ext cx="8229600" cy="4968875"/>
          </a:xfrm>
        </p:spPr>
        <p:txBody>
          <a:bodyPr/>
          <a:lstStyle/>
          <a:p>
            <a:pPr algn="just" latinLnBrk="0">
              <a:lnSpc>
                <a:spcPct val="150000"/>
              </a:lnSpc>
              <a:spcBef>
                <a:spcPts val="0"/>
              </a:spcBef>
              <a:buFont typeface="Arial" pitchFamily="34" charset="0"/>
              <a:buNone/>
            </a:pPr>
            <a:r>
              <a:rPr lang="en-US" altLang="zh-CN" dirty="0" smtClean="0"/>
              <a:t>          </a:t>
            </a:r>
            <a:r>
              <a:rPr lang="en-US" altLang="zh-CN" sz="2800" dirty="0" smtClean="0"/>
              <a:t>  </a:t>
            </a:r>
            <a:r>
              <a:rPr lang="zh-CN" altLang="en-US" sz="2800" dirty="0" smtClean="0"/>
              <a:t>因此，在首批实验中，我们拟探索一种新的标定方法：利用脉冲化的反角白光中子源，采用飞行时间将中子能谱拉开，再通过电子学线路进行探测系统在不同中子能量时输出信号的选择，以期一举解决裂变靶探测系统灵敏度多能点标定难题，同时也可为其他类型探测器（如闪烁薄膜探测器）的类似标定提供借鉴。</a:t>
            </a:r>
            <a:endParaRPr lang="zh-CN" alt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57213"/>
            <a:ext cx="8229600" cy="1143000"/>
          </a:xfrm>
        </p:spPr>
        <p:txBody>
          <a:bodyPr/>
          <a:lstStyle/>
          <a:p>
            <a:r>
              <a:rPr lang="zh-CN" altLang="en-US" sz="4800" b="1" dirty="0" smtClean="0">
                <a:solidFill>
                  <a:srgbClr val="FF0000"/>
                </a:solidFill>
                <a:latin typeface="黑体" pitchFamily="2" charset="-122"/>
                <a:ea typeface="黑体" pitchFamily="2" charset="-122"/>
                <a:sym typeface="Arial" pitchFamily="34" charset="0"/>
              </a:rPr>
              <a:t>一、</a:t>
            </a:r>
            <a:r>
              <a:rPr lang="zh-CN" altLang="en-US" sz="4800" b="1" dirty="0" smtClean="0">
                <a:solidFill>
                  <a:srgbClr val="FF0000"/>
                </a:solidFill>
                <a:sym typeface="+mn-ea"/>
              </a:rPr>
              <a:t>中子束流剖面测量</a:t>
            </a:r>
            <a:endParaRPr lang="zh-CN" altLang="en-US" sz="4800" b="1" dirty="0" smtClean="0">
              <a:solidFill>
                <a:srgbClr val="FF0000"/>
              </a:solidFill>
              <a:latin typeface="黑体" pitchFamily="2" charset="-122"/>
              <a:ea typeface="黑体" pitchFamily="2" charset="-122"/>
              <a:sym typeface="+mn-ea"/>
            </a:endParaRPr>
          </a:p>
        </p:txBody>
      </p:sp>
      <p:sp>
        <p:nvSpPr>
          <p:cNvPr id="6147" name="Rectangle 3"/>
          <p:cNvSpPr>
            <a:spLocks noGrp="1" noChangeArrowheads="1"/>
          </p:cNvSpPr>
          <p:nvPr>
            <p:ph type="body" idx="1"/>
          </p:nvPr>
        </p:nvSpPr>
        <p:spPr>
          <a:xfrm>
            <a:off x="1195070" y="1816735"/>
            <a:ext cx="6617335" cy="3844925"/>
          </a:xfrm>
        </p:spPr>
        <p:txBody>
          <a:bodyPr/>
          <a:lstStyle/>
          <a:p>
            <a:pPr marL="0" indent="0">
              <a:buClr>
                <a:srgbClr val="1A1FE0"/>
              </a:buClr>
              <a:buFont typeface="Wingdings" pitchFamily="2" charset="2"/>
              <a:buNone/>
            </a:pPr>
            <a:r>
              <a:rPr lang="en-US" altLang="zh-CN" sz="4000" b="1" dirty="0" smtClean="0">
                <a:solidFill>
                  <a:srgbClr val="FF0000"/>
                </a:solidFill>
              </a:rPr>
              <a:t>1. </a:t>
            </a:r>
            <a:r>
              <a:rPr lang="zh-CN" altLang="en-US" sz="4000" b="1" dirty="0" smtClean="0">
                <a:solidFill>
                  <a:srgbClr val="FF0000"/>
                </a:solidFill>
              </a:rPr>
              <a:t>测量方法</a:t>
            </a:r>
            <a:endParaRPr lang="zh-CN" altLang="en-US" sz="4000" b="1" dirty="0" smtClean="0">
              <a:solidFill>
                <a:srgbClr val="FF0000"/>
              </a:solidFill>
            </a:endParaRPr>
          </a:p>
          <a:p>
            <a:pPr marL="0" indent="0" latinLnBrk="0">
              <a:lnSpc>
                <a:spcPct val="150000"/>
              </a:lnSpc>
              <a:spcBef>
                <a:spcPts val="600"/>
              </a:spcBef>
              <a:buClr>
                <a:srgbClr val="1A1FE0"/>
              </a:buClr>
              <a:buFont typeface="Wingdings" pitchFamily="2" charset="2"/>
              <a:buNone/>
            </a:pPr>
            <a:r>
              <a:rPr lang="zh-CN" altLang="en-US" b="1" dirty="0" smtClean="0">
                <a:solidFill>
                  <a:srgbClr val="1A1FE0"/>
                </a:solidFill>
              </a:rPr>
              <a:t>主要有两种：</a:t>
            </a:r>
            <a:endParaRPr lang="zh-CN" altLang="en-US" b="1" dirty="0" smtClean="0">
              <a:solidFill>
                <a:srgbClr val="1A1FE0"/>
              </a:solidFill>
            </a:endParaRPr>
          </a:p>
          <a:p>
            <a:pPr marL="0" indent="0" latinLnBrk="0">
              <a:lnSpc>
                <a:spcPct val="150000"/>
              </a:lnSpc>
              <a:spcBef>
                <a:spcPts val="600"/>
              </a:spcBef>
              <a:buClr>
                <a:srgbClr val="1A1FE0"/>
              </a:buClr>
              <a:buFont typeface="Wingdings" pitchFamily="2" charset="2"/>
              <a:buNone/>
            </a:pPr>
            <a:r>
              <a:rPr lang="en-US" altLang="zh-CN" b="1" dirty="0" smtClean="0">
                <a:solidFill>
                  <a:srgbClr val="1A1FE0"/>
                </a:solidFill>
              </a:rPr>
              <a:t>a.闪烁体+多阳极光电倍增管</a:t>
            </a:r>
            <a:r>
              <a:rPr lang="zh-CN" altLang="en-US" b="1" dirty="0" smtClean="0">
                <a:solidFill>
                  <a:srgbClr val="1A1FE0"/>
                </a:solidFill>
              </a:rPr>
              <a:t>；</a:t>
            </a:r>
            <a:endParaRPr lang="zh-CN" altLang="en-US" b="1" dirty="0" smtClean="0">
              <a:solidFill>
                <a:srgbClr val="1A1FE0"/>
              </a:solidFill>
            </a:endParaRPr>
          </a:p>
          <a:p>
            <a:pPr marL="0" indent="0" latinLnBrk="0">
              <a:lnSpc>
                <a:spcPct val="150000"/>
              </a:lnSpc>
              <a:spcBef>
                <a:spcPts val="600"/>
              </a:spcBef>
              <a:buClr>
                <a:srgbClr val="1A1FE0"/>
              </a:buClr>
              <a:buFont typeface="Wingdings" pitchFamily="2" charset="2"/>
              <a:buNone/>
            </a:pPr>
            <a:r>
              <a:rPr lang="en-US" altLang="zh-CN" b="1" dirty="0" smtClean="0">
                <a:solidFill>
                  <a:srgbClr val="1A1FE0"/>
                </a:solidFill>
              </a:rPr>
              <a:t>b.基于高速成像的探测系统</a:t>
            </a:r>
            <a:r>
              <a:rPr lang="zh-CN" altLang="en-US" b="1" dirty="0" smtClean="0">
                <a:solidFill>
                  <a:srgbClr val="1A1FE0"/>
                </a:solidFill>
              </a:rPr>
              <a:t>。</a:t>
            </a:r>
            <a:endParaRPr lang="zh-CN" altLang="en-US" b="1" dirty="0" smtClean="0">
              <a:solidFill>
                <a:srgbClr val="1A1FE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395288" y="548640"/>
            <a:ext cx="5400675"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Clr>
                <a:srgbClr val="FF0000"/>
              </a:buClr>
              <a:buSzPct val="80000"/>
              <a:buFont typeface="Wingdings" pitchFamily="2" charset="2"/>
              <a:buChar char="n"/>
            </a:pPr>
            <a:r>
              <a:rPr lang="en-US" altLang="zh-CN" sz="4000" b="1" dirty="0">
                <a:solidFill>
                  <a:srgbClr val="FF0000"/>
                </a:solidFill>
                <a:latin typeface="Times New Roman" pitchFamily="18" charset="0"/>
                <a:cs typeface="Times New Roman" pitchFamily="18" charset="0"/>
              </a:rPr>
              <a:t>2. </a:t>
            </a:r>
            <a:r>
              <a:rPr lang="en-US" altLang="zh-CN" sz="4000" dirty="0" smtClean="0">
                <a:solidFill>
                  <a:srgbClr val="FF0000"/>
                </a:solidFill>
                <a:sym typeface="+mn-ea"/>
              </a:rPr>
              <a:t>实验原理及方法</a:t>
            </a:r>
            <a:endParaRPr lang="en-US" altLang="zh-CN" sz="4000" b="1" dirty="0" smtClean="0">
              <a:solidFill>
                <a:srgbClr val="FF0000"/>
              </a:solidFill>
              <a:latin typeface="Times New Roman" pitchFamily="18" charset="0"/>
              <a:cs typeface="Times New Roman" pitchFamily="18" charset="0"/>
              <a:sym typeface="+mn-ea"/>
            </a:endParaRPr>
          </a:p>
        </p:txBody>
      </p:sp>
      <p:sp>
        <p:nvSpPr>
          <p:cNvPr id="100" name="文本框 99"/>
          <p:cNvSpPr txBox="1"/>
          <p:nvPr/>
        </p:nvSpPr>
        <p:spPr>
          <a:xfrm>
            <a:off x="747395" y="1272540"/>
            <a:ext cx="7528560" cy="4572000"/>
          </a:xfrm>
          <a:prstGeom prst="rect">
            <a:avLst/>
          </a:prstGeom>
          <a:noFill/>
          <a:ln w="9525">
            <a:noFill/>
          </a:ln>
        </p:spPr>
        <p:txBody>
          <a:bodyPr wrap="square">
            <a:spAutoFit/>
          </a:bodyPr>
          <a:p>
            <a:pPr marL="0" indent="304800" algn="just" eaLnBrk="1" latinLnBrk="0" hangingPunct="1">
              <a:lnSpc>
                <a:spcPct val="150000"/>
              </a:lnSpc>
            </a:pPr>
            <a:r>
              <a:rPr lang="en-US" altLang="zh-CN" sz="2400" b="0" u="none">
                <a:latin typeface="+mn-ea"/>
                <a:ea typeface="+mn-ea"/>
                <a:cs typeface="仿宋_GB2312" charset="0"/>
              </a:rPr>
              <a:t> </a:t>
            </a:r>
            <a:r>
              <a:rPr lang="en-US" altLang="zh-CN" sz="2800" b="0" u="none">
                <a:latin typeface="+mn-ea"/>
                <a:ea typeface="+mn-ea"/>
                <a:cs typeface="仿宋_GB2312" charset="0"/>
              </a:rPr>
              <a:t> </a:t>
            </a:r>
            <a:r>
              <a:rPr lang="zh-CN" altLang="en-US" sz="2800" b="0" u="none">
                <a:latin typeface="+mn-ea"/>
                <a:ea typeface="+mn-ea"/>
                <a:cs typeface="仿宋_GB2312" charset="0"/>
              </a:rPr>
              <a:t>裂变靶探测系统由半导体</a:t>
            </a:r>
            <a:r>
              <a:rPr lang="zh-CN" altLang="en-US" sz="2800" b="0" u="none">
                <a:latin typeface="+mn-ea"/>
                <a:ea typeface="+mn-ea"/>
                <a:cs typeface="Times New Roman" pitchFamily="18" charset="0"/>
              </a:rPr>
              <a:t>探测器</a:t>
            </a:r>
            <a:r>
              <a:rPr lang="zh-CN" altLang="en-US" sz="2800" b="0" u="none">
                <a:latin typeface="+mn-ea"/>
                <a:ea typeface="+mn-ea"/>
                <a:cs typeface="仿宋_GB2312" charset="0"/>
              </a:rPr>
              <a:t>、</a:t>
            </a:r>
            <a:r>
              <a:rPr lang="en-US" altLang="zh-CN" sz="2800" b="0" u="none">
                <a:latin typeface="+mn-ea"/>
                <a:ea typeface="+mn-ea"/>
                <a:cs typeface="Times New Roman" pitchFamily="18" charset="0"/>
              </a:rPr>
              <a:t>U-235</a:t>
            </a:r>
            <a:r>
              <a:rPr lang="zh-CN" altLang="en-US" sz="2800" b="0" u="none">
                <a:latin typeface="+mn-ea"/>
                <a:ea typeface="+mn-ea"/>
                <a:cs typeface="仿宋_GB2312" charset="0"/>
              </a:rPr>
              <a:t>靶或</a:t>
            </a:r>
            <a:r>
              <a:rPr lang="en-US" altLang="zh-CN" sz="2800" b="0" u="none">
                <a:latin typeface="+mn-ea"/>
                <a:ea typeface="+mn-ea"/>
                <a:cs typeface="Times New Roman" pitchFamily="18" charset="0"/>
              </a:rPr>
              <a:t>U-238</a:t>
            </a:r>
            <a:r>
              <a:rPr lang="zh-CN" altLang="en-US" sz="2800" b="0" u="none">
                <a:latin typeface="+mn-ea"/>
                <a:ea typeface="+mn-ea"/>
                <a:cs typeface="仿宋_GB2312" charset="0"/>
              </a:rPr>
              <a:t>靶放置在真空靶室中构成，拟在</a:t>
            </a:r>
            <a:r>
              <a:rPr lang="en-US" sz="2800" b="0" u="none">
                <a:latin typeface="+mn-ea"/>
                <a:ea typeface="+mn-ea"/>
                <a:cs typeface="仿宋_GB2312" charset="0"/>
              </a:rPr>
              <a:t>55</a:t>
            </a:r>
            <a:r>
              <a:rPr lang="zh-CN" altLang="en-US" sz="2800" b="0" u="none">
                <a:latin typeface="+mn-ea"/>
                <a:ea typeface="+mn-ea"/>
                <a:cs typeface="仿宋_GB2312" charset="0"/>
              </a:rPr>
              <a:t>米终端处进行</a:t>
            </a:r>
            <a:r>
              <a:rPr lang="zh-CN" altLang="en-US" sz="2800" b="0" u="none">
                <a:latin typeface="+mn-ea"/>
                <a:ea typeface="+mn-ea"/>
                <a:cs typeface="Times New Roman" pitchFamily="18" charset="0"/>
              </a:rPr>
              <a:t>，</a:t>
            </a:r>
            <a:r>
              <a:rPr lang="zh-CN" altLang="en-US" sz="2800" b="0" u="none">
                <a:latin typeface="+mn-ea"/>
                <a:ea typeface="+mn-ea"/>
                <a:cs typeface="仿宋_GB2312" charset="0"/>
              </a:rPr>
              <a:t>根据我们以往的经验，可以</a:t>
            </a:r>
            <a:r>
              <a:rPr lang="zh-CN" altLang="en-US" sz="2800" b="0" u="none">
                <a:latin typeface="+mn-ea"/>
                <a:ea typeface="+mn-ea"/>
                <a:cs typeface="Times New Roman" pitchFamily="18" charset="0"/>
              </a:rPr>
              <a:t>不加屏蔽体。加速器频率为</a:t>
            </a:r>
            <a:r>
              <a:rPr lang="en-US" altLang="zh-CN" sz="2800" b="0" u="none">
                <a:latin typeface="+mn-ea"/>
                <a:ea typeface="+mn-ea"/>
                <a:cs typeface="仿宋_GB2312" charset="0"/>
              </a:rPr>
              <a:t>25</a:t>
            </a:r>
            <a:r>
              <a:rPr lang="en-US" altLang="zh-CN" sz="2800" b="0" u="none">
                <a:latin typeface="+mn-ea"/>
                <a:ea typeface="+mn-ea"/>
                <a:cs typeface="Times New Roman" pitchFamily="18" charset="0"/>
              </a:rPr>
              <a:t>Hz</a:t>
            </a:r>
            <a:r>
              <a:rPr lang="zh-CN" altLang="en-US" sz="2800" b="0" u="none">
                <a:latin typeface="+mn-ea"/>
                <a:ea typeface="+mn-ea"/>
                <a:cs typeface="仿宋_GB2312" charset="0"/>
              </a:rPr>
              <a:t>，采用裂变碎片信号作为飞行时间起始信号</a:t>
            </a:r>
            <a:r>
              <a:rPr lang="zh-CN" altLang="en-US" sz="2800" b="0" u="none">
                <a:latin typeface="+mn-ea"/>
                <a:ea typeface="+mn-ea"/>
                <a:cs typeface="Times New Roman" pitchFamily="18" charset="0"/>
              </a:rPr>
              <a:t>，加速器拾取信号做停止信号，同时记下裂变碎片的飞行时间谱和脉冲幅度谱。实验框图如下图所示。</a:t>
            </a:r>
            <a:endParaRPr lang="zh-CN" altLang="en-US" sz="2800" b="0" u="none">
              <a:latin typeface="+mn-ea"/>
              <a:ea typeface="+mn-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l="9721" t="33038" r="22221" b="19241"/>
          <a:stretch>
            <a:fillRect/>
          </a:stretch>
        </p:blipFill>
        <p:spPr bwMode="auto">
          <a:xfrm>
            <a:off x="34925" y="849948"/>
            <a:ext cx="907415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63538" y="5168900"/>
            <a:ext cx="8416925" cy="708025"/>
          </a:xfrm>
          <a:prstGeom prst="rect">
            <a:avLst/>
          </a:prstGeom>
        </p:spPr>
        <p:txBody>
          <a:bodyPr wrap="none">
            <a:spAutoFit/>
          </a:bodyPr>
          <a:lstStyle/>
          <a:p>
            <a:pPr algn="ctr" eaLnBrk="0" hangingPunct="0">
              <a:defRPr/>
            </a:pPr>
            <a:r>
              <a:rPr lang="zh-CN" altLang="en-US" sz="4000" b="1" dirty="0">
                <a:solidFill>
                  <a:schemeClr val="hlink"/>
                </a:solidFill>
                <a:latin typeface="+mj-lt"/>
                <a:ea typeface="楷体_GB2312" pitchFamily="49" charset="-122"/>
                <a:cs typeface="+mj-cs"/>
              </a:rPr>
              <a:t>裂变靶探测系统灵敏度标定实验框图</a:t>
            </a:r>
            <a:endParaRPr lang="zh-CN" altLang="en-US" sz="4000" b="1" dirty="0">
              <a:solidFill>
                <a:schemeClr val="hlink"/>
              </a:solidFill>
              <a:latin typeface="+mj-lt"/>
              <a:ea typeface="楷体_GB2312" pitchFamily="49" charset="-122"/>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2130" y="3712210"/>
            <a:ext cx="7528560" cy="2651760"/>
          </a:xfrm>
          <a:prstGeom prst="rect">
            <a:avLst/>
          </a:prstGeom>
          <a:noFill/>
          <a:ln w="9525">
            <a:noFill/>
          </a:ln>
        </p:spPr>
        <p:txBody>
          <a:bodyPr wrap="square">
            <a:spAutoFit/>
          </a:bodyPr>
          <a:p>
            <a:pPr marL="0" indent="304800" algn="just" eaLnBrk="1" latinLnBrk="0" hangingPunct="1">
              <a:lnSpc>
                <a:spcPct val="150000"/>
              </a:lnSpc>
            </a:pPr>
            <a:r>
              <a:rPr lang="en-US" altLang="zh-CN" sz="2800" b="0" u="none">
                <a:latin typeface="+mn-ea"/>
                <a:ea typeface="+mn-ea"/>
                <a:cs typeface="仿宋_GB2312" charset="0"/>
              </a:rPr>
              <a:t>  </a:t>
            </a:r>
            <a:r>
              <a:rPr lang="zh-CN" altLang="en-US" sz="2800" b="0" u="none">
                <a:latin typeface="+mn-ea"/>
                <a:ea typeface="+mn-ea"/>
                <a:cs typeface="仿宋_GB2312" charset="0"/>
              </a:rPr>
              <a:t>在裂变靶室前，即距源约</a:t>
            </a:r>
            <a:r>
              <a:rPr lang="en-US" altLang="zh-CN" sz="2800" b="0" u="none">
                <a:latin typeface="+mn-ea"/>
                <a:ea typeface="+mn-ea"/>
                <a:cs typeface="仿宋_GB2312" charset="0"/>
              </a:rPr>
              <a:t>53</a:t>
            </a:r>
            <a:r>
              <a:rPr lang="zh-CN" altLang="en-US" sz="2800" b="0" u="none">
                <a:latin typeface="+mn-ea"/>
                <a:ea typeface="+mn-ea"/>
                <a:cs typeface="仿宋_GB2312" charset="0"/>
              </a:rPr>
              <a:t>米处的准直管道内安置一个</a:t>
            </a:r>
            <a:r>
              <a:rPr lang="en-US" altLang="zh-CN" sz="2800" b="0" u="none" baseline="30000">
                <a:latin typeface="+mn-ea"/>
                <a:ea typeface="+mn-ea"/>
                <a:cs typeface="仿宋_GB2312" charset="0"/>
              </a:rPr>
              <a:t>6</a:t>
            </a:r>
            <a:r>
              <a:rPr lang="en-US" altLang="zh-CN" sz="2800" b="0" u="none">
                <a:latin typeface="+mn-ea"/>
                <a:ea typeface="+mn-ea"/>
                <a:cs typeface="仿宋_GB2312" charset="0"/>
              </a:rPr>
              <a:t>Li+Si</a:t>
            </a:r>
            <a:r>
              <a:rPr lang="zh-CN" altLang="en-US" sz="2800" b="0" u="none">
                <a:latin typeface="+mn-ea"/>
                <a:ea typeface="+mn-ea"/>
                <a:cs typeface="仿宋_GB2312" charset="0"/>
              </a:rPr>
              <a:t>探测器。在我们关心的能区，其对中子的衰减可以忽略。由于能谱基本不变，注量可以归一。</a:t>
            </a:r>
            <a:r>
              <a:rPr lang="zh-CN" altLang="en-US" sz="2800" dirty="0" smtClean="0">
                <a:cs typeface="仿宋_GB2312" charset="0"/>
                <a:sym typeface="+mn-ea"/>
              </a:rPr>
              <a:t>  </a:t>
            </a:r>
            <a:endParaRPr lang="zh-CN" altLang="en-US" sz="2800" b="0" u="none">
              <a:latin typeface="+mn-ea"/>
              <a:ea typeface="+mn-ea"/>
              <a:cs typeface="仿宋_GB2312" charset="0"/>
            </a:endParaRPr>
          </a:p>
        </p:txBody>
      </p:sp>
      <p:pic>
        <p:nvPicPr>
          <p:cNvPr id="17412" name="图片 4"/>
          <p:cNvPicPr>
            <a:picLocks noChangeAspect="1"/>
          </p:cNvPicPr>
          <p:nvPr/>
        </p:nvPicPr>
        <p:blipFill>
          <a:blip r:embed="rId1"/>
          <a:stretch>
            <a:fillRect/>
          </a:stretch>
        </p:blipFill>
        <p:spPr>
          <a:xfrm>
            <a:off x="140653" y="110173"/>
            <a:ext cx="4318000" cy="3433762"/>
          </a:xfrm>
          <a:prstGeom prst="rect">
            <a:avLst/>
          </a:prstGeom>
          <a:noFill/>
          <a:ln w="9525">
            <a:noFill/>
          </a:ln>
        </p:spPr>
      </p:pic>
      <p:sp>
        <p:nvSpPr>
          <p:cNvPr id="2" name="文本框 1"/>
          <p:cNvSpPr txBox="1"/>
          <p:nvPr/>
        </p:nvSpPr>
        <p:spPr>
          <a:xfrm>
            <a:off x="4440555" y="827405"/>
            <a:ext cx="4399280" cy="1371600"/>
          </a:xfrm>
          <a:prstGeom prst="rect">
            <a:avLst/>
          </a:prstGeom>
          <a:noFill/>
        </p:spPr>
        <p:txBody>
          <a:bodyPr wrap="none" rtlCol="0">
            <a:spAutoFit/>
          </a:bodyPr>
          <a:p>
            <a:pPr marL="0" indent="304800" algn="just" eaLnBrk="1" latinLnBrk="0" hangingPunct="1">
              <a:lnSpc>
                <a:spcPct val="150000"/>
              </a:lnSpc>
            </a:pPr>
            <a:r>
              <a:rPr lang="zh-CN" altLang="en-US" sz="2800">
                <a:latin typeface="+mn-ea"/>
                <a:ea typeface="+mn-ea"/>
                <a:cs typeface="仿宋_GB2312" charset="0"/>
                <a:sym typeface="+mn-ea"/>
              </a:rPr>
              <a:t>束流监测采用原子能院</a:t>
            </a:r>
            <a:endParaRPr lang="zh-CN" altLang="en-US" sz="2800">
              <a:latin typeface="+mn-ea"/>
              <a:ea typeface="+mn-ea"/>
              <a:cs typeface="仿宋_GB2312" charset="0"/>
              <a:sym typeface="+mn-ea"/>
            </a:endParaRPr>
          </a:p>
          <a:p>
            <a:pPr marL="0" indent="304800" algn="just" eaLnBrk="1" latinLnBrk="0" hangingPunct="1">
              <a:lnSpc>
                <a:spcPct val="150000"/>
              </a:lnSpc>
            </a:pPr>
            <a:r>
              <a:rPr lang="zh-CN" altLang="en-US" sz="2800">
                <a:latin typeface="+mn-ea"/>
                <a:ea typeface="+mn-ea"/>
                <a:cs typeface="仿宋_GB2312" charset="0"/>
                <a:sym typeface="+mn-ea"/>
              </a:rPr>
              <a:t>鲍杰研究员提供的方案。</a:t>
            </a:r>
            <a:endParaRPr lang="zh-CN" altLang="en-US" sz="2800" b="0" u="none">
              <a:latin typeface="+mn-ea"/>
              <a:ea typeface="+mn-ea"/>
              <a:cs typeface="仿宋_GB231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395605" y="1196975"/>
            <a:ext cx="8229600" cy="6252845"/>
          </a:xfrm>
        </p:spPr>
        <p:txBody>
          <a:bodyPr/>
          <a:lstStyle/>
          <a:p>
            <a:pPr algn="just" latinLnBrk="0">
              <a:lnSpc>
                <a:spcPct val="150000"/>
              </a:lnSpc>
              <a:spcBef>
                <a:spcPts val="0"/>
              </a:spcBef>
              <a:buFont typeface="Arial" pitchFamily="34" charset="0"/>
              <a:buNone/>
            </a:pPr>
            <a:r>
              <a:rPr lang="en-US" altLang="zh-CN" dirty="0" smtClean="0"/>
              <a:t>        </a:t>
            </a:r>
            <a:r>
              <a:rPr lang="en-US" altLang="zh-CN" sz="2800" dirty="0" smtClean="0"/>
              <a:t>  </a:t>
            </a:r>
            <a:endParaRPr lang="zh-CN" altLang="en-US" sz="2800" dirty="0" smtClean="0"/>
          </a:p>
        </p:txBody>
      </p:sp>
      <p:sp>
        <p:nvSpPr>
          <p:cNvPr id="100" name="文本框 99"/>
          <p:cNvSpPr txBox="1"/>
          <p:nvPr/>
        </p:nvSpPr>
        <p:spPr>
          <a:xfrm>
            <a:off x="899795" y="621030"/>
            <a:ext cx="7528560" cy="3931920"/>
          </a:xfrm>
          <a:prstGeom prst="rect">
            <a:avLst/>
          </a:prstGeom>
          <a:noFill/>
          <a:ln w="9525">
            <a:noFill/>
          </a:ln>
        </p:spPr>
        <p:txBody>
          <a:bodyPr wrap="square">
            <a:spAutoFit/>
          </a:bodyPr>
          <a:p>
            <a:pPr marL="0" indent="304800" algn="l" eaLnBrk="1" latinLnBrk="0" hangingPunct="1">
              <a:lnSpc>
                <a:spcPct val="150000"/>
              </a:lnSpc>
            </a:pPr>
            <a:r>
              <a:rPr lang="en-US" altLang="zh-CN" sz="2400" b="0" u="none">
                <a:latin typeface="+mn-ea"/>
                <a:ea typeface="+mn-ea"/>
                <a:cs typeface="仿宋_GB2312" charset="0"/>
              </a:rPr>
              <a:t>  </a:t>
            </a:r>
            <a:r>
              <a:rPr lang="zh-CN" altLang="en-US" sz="2400">
                <a:latin typeface="+mn-ea"/>
                <a:ea typeface="+mn-ea"/>
                <a:cs typeface="Times New Roman" pitchFamily="18" charset="0"/>
                <a:sym typeface="+mn-ea"/>
              </a:rPr>
              <a:t>数据处理时，对幅度谱加条件，取飞行时间谱中在一定时间范围内的道数，</a:t>
            </a:r>
            <a:r>
              <a:rPr lang="zh-CN" altLang="en-US" sz="2400">
                <a:latin typeface="+mn-ea"/>
                <a:ea typeface="+mn-ea"/>
                <a:cs typeface="仿宋_GB2312" charset="0"/>
                <a:sym typeface="+mn-ea"/>
              </a:rPr>
              <a:t>对应某准单能中子，</a:t>
            </a:r>
            <a:r>
              <a:rPr lang="zh-CN" altLang="en-US" sz="2400">
                <a:latin typeface="+mn-ea"/>
                <a:ea typeface="+mn-ea"/>
                <a:cs typeface="Times New Roman" pitchFamily="18" charset="0"/>
                <a:sym typeface="+mn-ea"/>
              </a:rPr>
              <a:t>这样可以</a:t>
            </a:r>
            <a:r>
              <a:rPr lang="zh-CN" altLang="en-US" sz="2400">
                <a:latin typeface="+mn-ea"/>
                <a:ea typeface="+mn-ea"/>
                <a:cs typeface="仿宋_GB2312" charset="0"/>
                <a:sym typeface="+mn-ea"/>
              </a:rPr>
              <a:t>通过数据处理可以获得不同准单能中子对应的灵敏度：</a:t>
            </a:r>
            <a:endParaRPr lang="zh-CN" altLang="en-US" sz="2400">
              <a:latin typeface="+mn-ea"/>
              <a:ea typeface="+mn-ea"/>
              <a:cs typeface="仿宋_GB2312" charset="0"/>
              <a:sym typeface="+mn-ea"/>
            </a:endParaRPr>
          </a:p>
          <a:p>
            <a:pPr marL="0" indent="304800" algn="l" eaLnBrk="1" latinLnBrk="0" hangingPunct="1">
              <a:lnSpc>
                <a:spcPct val="150000"/>
              </a:lnSpc>
            </a:pPr>
            <a:endParaRPr lang="zh-CN" altLang="en-US" sz="2400" b="0" u="none">
              <a:latin typeface="+mn-ea"/>
              <a:ea typeface="+mn-ea"/>
              <a:cs typeface="仿宋_GB2312" charset="0"/>
              <a:sym typeface="+mn-ea"/>
            </a:endParaRPr>
          </a:p>
          <a:p>
            <a:pPr marL="0" indent="304800" algn="l" eaLnBrk="1" latinLnBrk="0" hangingPunct="1">
              <a:lnSpc>
                <a:spcPct val="150000"/>
              </a:lnSpc>
            </a:pPr>
            <a:endParaRPr lang="zh-CN" altLang="en-US" sz="2400" b="0" u="none">
              <a:latin typeface="+mn-ea"/>
              <a:ea typeface="+mn-ea"/>
              <a:cs typeface="仿宋_GB2312" charset="0"/>
              <a:sym typeface="+mn-ea"/>
            </a:endParaRPr>
          </a:p>
          <a:p>
            <a:pPr marL="0" indent="304800" algn="l" eaLnBrk="1" latinLnBrk="0" hangingPunct="1">
              <a:lnSpc>
                <a:spcPct val="150000"/>
              </a:lnSpc>
            </a:pPr>
            <a:r>
              <a:rPr lang="zh-CN" altLang="en-US" sz="2400" b="0" u="none">
                <a:latin typeface="+mn-ea"/>
                <a:ea typeface="+mn-ea"/>
                <a:cs typeface="Times New Roman" pitchFamily="18" charset="0"/>
              </a:rPr>
              <a:t>  其中   表示一个碎片在半导体探测器中的平均能量沉积，可根据实验测量的多道谱计算获得，表示为：</a:t>
            </a:r>
            <a:endParaRPr lang="zh-CN" altLang="en-US" sz="2400" b="0" u="none">
              <a:latin typeface="+mn-ea"/>
              <a:ea typeface="+mn-ea"/>
              <a:cs typeface="Times New Roman" pitchFamily="18" charset="0"/>
            </a:endParaRPr>
          </a:p>
        </p:txBody>
      </p:sp>
      <p:graphicFrame>
        <p:nvGraphicFramePr>
          <p:cNvPr id="-2147482623" name="对象 -2147482624"/>
          <p:cNvGraphicFramePr>
            <a:graphicFrameLocks noChangeAspect="1"/>
          </p:cNvGraphicFramePr>
          <p:nvPr/>
        </p:nvGraphicFramePr>
        <p:xfrm>
          <a:off x="2555875" y="2277110"/>
          <a:ext cx="3290570" cy="1405890"/>
        </p:xfrm>
        <a:graphic>
          <a:graphicData uri="http://schemas.openxmlformats.org/presentationml/2006/ole">
            <mc:AlternateContent xmlns:mc="http://schemas.openxmlformats.org/markup-compatibility/2006">
              <mc:Choice xmlns:v="urn:schemas-microsoft-com:vml" Requires="v">
                <p:oleObj spid="_x0000_s3076" name="" r:id="rId1" imgW="2273300" imgH="558800" progId="Equation.DSMT4">
                  <p:embed/>
                </p:oleObj>
              </mc:Choice>
              <mc:Fallback>
                <p:oleObj name="" r:id="rId1" imgW="2273300" imgH="558800" progId="Equation.DSMT4">
                  <p:embed/>
                  <p:pic>
                    <p:nvPicPr>
                      <p:cNvPr id="0" name="图片 3075"/>
                      <p:cNvPicPr/>
                      <p:nvPr/>
                    </p:nvPicPr>
                    <p:blipFill>
                      <a:blip r:embed="rId2"/>
                      <a:srcRect r="41829"/>
                      <a:stretch>
                        <a:fillRect/>
                      </a:stretch>
                    </p:blipFill>
                    <p:spPr>
                      <a:xfrm>
                        <a:off x="2555875" y="2277110"/>
                        <a:ext cx="3290570" cy="1405890"/>
                      </a:xfrm>
                      <a:prstGeom prst="rect">
                        <a:avLst/>
                      </a:prstGeom>
                      <a:noFill/>
                      <a:ln w="38100">
                        <a:noFill/>
                        <a:miter/>
                      </a:ln>
                    </p:spPr>
                  </p:pic>
                </p:oleObj>
              </mc:Fallback>
            </mc:AlternateContent>
          </a:graphicData>
        </a:graphic>
      </p:graphicFrame>
      <p:graphicFrame>
        <p:nvGraphicFramePr>
          <p:cNvPr id="2" name="对象 -2147482624"/>
          <p:cNvGraphicFramePr>
            <a:graphicFrameLocks noChangeAspect="1"/>
          </p:cNvGraphicFramePr>
          <p:nvPr/>
        </p:nvGraphicFramePr>
        <p:xfrm>
          <a:off x="3131820" y="4511040"/>
          <a:ext cx="2222500" cy="1390015"/>
        </p:xfrm>
        <a:graphic>
          <a:graphicData uri="http://schemas.openxmlformats.org/presentationml/2006/ole">
            <mc:AlternateContent xmlns:mc="http://schemas.openxmlformats.org/markup-compatibility/2006">
              <mc:Choice xmlns:v="urn:schemas-microsoft-com:vml" Requires="v">
                <p:oleObj spid="_x0000_s4" name="" r:id="rId3" imgW="2273300" imgH="558800" progId="Equation.DSMT4">
                  <p:embed/>
                </p:oleObj>
              </mc:Choice>
              <mc:Fallback>
                <p:oleObj name="" r:id="rId3" imgW="2273300" imgH="558800" progId="Equation.DSMT4">
                  <p:embed/>
                  <p:pic>
                    <p:nvPicPr>
                      <p:cNvPr id="0" name="图片 3075"/>
                      <p:cNvPicPr/>
                      <p:nvPr/>
                    </p:nvPicPr>
                    <p:blipFill>
                      <a:blip r:embed="rId4"/>
                      <a:srcRect l="60265"/>
                      <a:stretch>
                        <a:fillRect/>
                      </a:stretch>
                    </p:blipFill>
                    <p:spPr>
                      <a:xfrm>
                        <a:off x="3131820" y="4511040"/>
                        <a:ext cx="2222500" cy="1390015"/>
                      </a:xfrm>
                      <a:prstGeom prst="rect">
                        <a:avLst/>
                      </a:prstGeom>
                      <a:noFill/>
                      <a:ln w="38100">
                        <a:noFill/>
                        <a:miter/>
                      </a:ln>
                    </p:spPr>
                  </p:pic>
                </p:oleObj>
              </mc:Fallback>
            </mc:AlternateContent>
          </a:graphicData>
        </a:graphic>
      </p:graphicFrame>
      <p:graphicFrame>
        <p:nvGraphicFramePr>
          <p:cNvPr id="-2147482622" name="对象 -2147482623"/>
          <p:cNvGraphicFramePr>
            <a:graphicFrameLocks noChangeAspect="1"/>
          </p:cNvGraphicFramePr>
          <p:nvPr/>
        </p:nvGraphicFramePr>
        <p:xfrm>
          <a:off x="2195830" y="3500755"/>
          <a:ext cx="450850" cy="541020"/>
        </p:xfrm>
        <a:graphic>
          <a:graphicData uri="http://schemas.openxmlformats.org/presentationml/2006/ole">
            <mc:AlternateContent xmlns:mc="http://schemas.openxmlformats.org/markup-compatibility/2006">
              <mc:Choice xmlns:v="urn:schemas-microsoft-com:vml" Requires="v">
                <p:oleObj spid="_x0000_s5" name="" r:id="rId5" imgW="203200" imgH="241300" progId="Equation.DSMT4">
                  <p:embed/>
                </p:oleObj>
              </mc:Choice>
              <mc:Fallback>
                <p:oleObj name="" r:id="rId5" imgW="203200" imgH="241300" progId="Equation.DSMT4">
                  <p:embed/>
                  <p:pic>
                    <p:nvPicPr>
                      <p:cNvPr id="0" name="图片 4"/>
                      <p:cNvPicPr/>
                      <p:nvPr/>
                    </p:nvPicPr>
                    <p:blipFill>
                      <a:blip r:embed="rId6"/>
                      <a:stretch>
                        <a:fillRect/>
                      </a:stretch>
                    </p:blipFill>
                    <p:spPr>
                      <a:xfrm>
                        <a:off x="2195830" y="3500755"/>
                        <a:ext cx="450850" cy="54102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1269365"/>
            <a:ext cx="8435975" cy="5432425"/>
          </a:xfrm>
        </p:spPr>
        <p:txBody>
          <a:bodyPr/>
          <a:lstStyle/>
          <a:p>
            <a:pPr algn="just"/>
            <a:r>
              <a:rPr lang="zh-CN" altLang="en-US" sz="2800" dirty="0" smtClean="0"/>
              <a:t>以往在高压倍加器上，裂变靶探测系统放置在距源55cm处，每秒能探测到0.1个裂变碎片。根据裂变探测系统灵敏度，对其在反角白光源上</a:t>
            </a:r>
            <a:r>
              <a:rPr lang="zh-CN" altLang="en-US" sz="2800" dirty="0" smtClean="0">
                <a:sym typeface="+mn-ea"/>
              </a:rPr>
              <a:t>每秒可以探测到的碎片数</a:t>
            </a:r>
            <a:r>
              <a:rPr lang="zh-CN" altLang="en-US" sz="2800" dirty="0" smtClean="0"/>
              <a:t>进行估算：</a:t>
            </a:r>
            <a:endParaRPr lang="zh-CN" altLang="en-US" sz="2800" dirty="0" smtClean="0"/>
          </a:p>
        </p:txBody>
      </p:sp>
      <p:sp>
        <p:nvSpPr>
          <p:cNvPr id="19460" name="Rectangle 4"/>
          <p:cNvSpPr>
            <a:spLocks noChangeArrowheads="1"/>
          </p:cNvSpPr>
          <p:nvPr/>
        </p:nvSpPr>
        <p:spPr bwMode="auto">
          <a:xfrm>
            <a:off x="395288" y="548640"/>
            <a:ext cx="5400675"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Clr>
                <a:srgbClr val="FF0000"/>
              </a:buClr>
              <a:buSzPct val="80000"/>
              <a:buFont typeface="Wingdings" pitchFamily="2" charset="2"/>
              <a:buChar char="n"/>
            </a:pPr>
            <a:r>
              <a:rPr lang="en-US" altLang="zh-CN" sz="4000" b="1" dirty="0">
                <a:solidFill>
                  <a:srgbClr val="FF0000"/>
                </a:solidFill>
                <a:latin typeface="Times New Roman" pitchFamily="18" charset="0"/>
                <a:cs typeface="Times New Roman" pitchFamily="18" charset="0"/>
              </a:rPr>
              <a:t>3. </a:t>
            </a:r>
            <a:r>
              <a:rPr lang="zh-CN" altLang="en-US" sz="4000" b="1" dirty="0">
                <a:solidFill>
                  <a:srgbClr val="FF0000"/>
                </a:solidFill>
                <a:latin typeface="Times New Roman" pitchFamily="18" charset="0"/>
                <a:cs typeface="Times New Roman" pitchFamily="18" charset="0"/>
              </a:rPr>
              <a:t>可行性评估</a:t>
            </a:r>
            <a:endParaRPr lang="zh-CN" altLang="en-US" sz="4000" b="1" dirty="0" smtClean="0">
              <a:solidFill>
                <a:srgbClr val="FF0000"/>
              </a:solidFill>
              <a:latin typeface="Times New Roman" pitchFamily="18" charset="0"/>
              <a:cs typeface="Times New Roman" pitchFamily="18" charset="0"/>
              <a:sym typeface="+mn-ea"/>
            </a:endParaRPr>
          </a:p>
        </p:txBody>
      </p:sp>
      <p:pic>
        <p:nvPicPr>
          <p:cNvPr id="28680"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3595" y="2980055"/>
            <a:ext cx="6292215"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611505" y="4105910"/>
            <a:ext cx="8064500" cy="2574925"/>
          </a:xfrm>
        </p:spPr>
        <p:txBody>
          <a:bodyPr/>
          <a:lstStyle/>
          <a:p>
            <a:pPr algn="just">
              <a:defRPr/>
            </a:pPr>
            <a:r>
              <a:rPr lang="zh-CN" altLang="zh-CN" sz="2800" dirty="0">
                <a:latin typeface="Times New Roman" pitchFamily="18" charset="0"/>
              </a:rPr>
              <a:t>考虑到关心的能区为</a:t>
            </a:r>
            <a:r>
              <a:rPr lang="en-US" altLang="zh-CN" sz="2800" dirty="0">
                <a:latin typeface="Times New Roman" pitchFamily="18" charset="0"/>
              </a:rPr>
              <a:t>1—20MeV</a:t>
            </a:r>
            <a:r>
              <a:rPr lang="zh-CN" altLang="en-US" sz="2800" dirty="0">
                <a:latin typeface="Times New Roman" pitchFamily="18" charset="0"/>
              </a:rPr>
              <a:t>，如果将其分为</a:t>
            </a:r>
            <a:r>
              <a:rPr lang="en-US" altLang="zh-CN" sz="2800" dirty="0">
                <a:latin typeface="Times New Roman" pitchFamily="18" charset="0"/>
              </a:rPr>
              <a:t>20</a:t>
            </a:r>
            <a:r>
              <a:rPr lang="zh-CN" altLang="en-US" sz="2800" dirty="0">
                <a:latin typeface="Times New Roman" pitchFamily="18" charset="0"/>
              </a:rPr>
              <a:t>个能段，保证</a:t>
            </a:r>
            <a:r>
              <a:rPr lang="en-US" altLang="zh-CN" sz="2800" dirty="0">
                <a:latin typeface="Times New Roman" pitchFamily="18" charset="0"/>
              </a:rPr>
              <a:t>19-20MeV</a:t>
            </a:r>
            <a:r>
              <a:rPr lang="zh-CN" altLang="en-US" sz="2800" dirty="0">
                <a:latin typeface="Times New Roman" pitchFamily="18" charset="0"/>
              </a:rPr>
              <a:t>能段产生的裂变碎片在</a:t>
            </a:r>
            <a:r>
              <a:rPr lang="en-US" altLang="zh-CN" sz="2800" dirty="0">
                <a:latin typeface="Times New Roman" pitchFamily="18" charset="0"/>
              </a:rPr>
              <a:t>2500</a:t>
            </a:r>
            <a:r>
              <a:rPr lang="zh-CN" altLang="en-US" sz="2800" dirty="0">
                <a:latin typeface="Times New Roman" pitchFamily="18" charset="0"/>
              </a:rPr>
              <a:t>以上时，估算整个标定大约需要</a:t>
            </a:r>
            <a:r>
              <a:rPr lang="en-US" altLang="zh-CN" sz="2800" dirty="0">
                <a:latin typeface="Times New Roman" pitchFamily="18" charset="0"/>
              </a:rPr>
              <a:t>33</a:t>
            </a:r>
            <a:r>
              <a:rPr lang="zh-CN" altLang="en-US" sz="2800" dirty="0">
                <a:latin typeface="Times New Roman" pitchFamily="18" charset="0"/>
              </a:rPr>
              <a:t>小时。</a:t>
            </a:r>
            <a:endParaRPr lang="zh-CN" altLang="en-US" sz="2800" dirty="0">
              <a:latin typeface="Times New Roman" pitchFamily="18" charset="0"/>
            </a:endParaRPr>
          </a:p>
          <a:p>
            <a:pPr algn="just">
              <a:defRPr/>
            </a:pPr>
            <a:r>
              <a:rPr lang="zh-CN" altLang="en-US" sz="2800" dirty="0">
                <a:latin typeface="Times New Roman" pitchFamily="18" charset="0"/>
              </a:rPr>
              <a:t>加Cd吸收片过滤低能中子，以减少过多的裂变碎片对半导体探测器的损伤。</a:t>
            </a:r>
            <a:endParaRPr lang="zh-CN" altLang="en-US" sz="2800" dirty="0">
              <a:latin typeface="Times New Roman" pitchFamily="18" charset="0"/>
            </a:endParaRPr>
          </a:p>
        </p:txBody>
      </p:sp>
      <p:pic>
        <p:nvPicPr>
          <p:cNvPr id="2" name="图片 1"/>
          <p:cNvPicPr>
            <a:picLocks noChangeAspect="1"/>
          </p:cNvPicPr>
          <p:nvPr/>
        </p:nvPicPr>
        <p:blipFill>
          <a:blip r:embed="rId1"/>
          <a:stretch>
            <a:fillRect/>
          </a:stretch>
        </p:blipFill>
        <p:spPr>
          <a:xfrm>
            <a:off x="1807845" y="63818"/>
            <a:ext cx="5274310" cy="3957955"/>
          </a:xfrm>
          <a:prstGeom prst="rect">
            <a:avLst/>
          </a:prstGeom>
          <a:noFill/>
          <a:ln w="9525">
            <a:noFill/>
            <a:miter/>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611188" y="733425"/>
            <a:ext cx="8064500" cy="5432425"/>
          </a:xfrm>
        </p:spPr>
        <p:txBody>
          <a:bodyPr/>
          <a:lstStyle/>
          <a:p>
            <a:pPr algn="just">
              <a:defRPr/>
            </a:pPr>
            <a:r>
              <a:rPr lang="zh-CN" altLang="en-US" sz="2800" dirty="0" smtClean="0"/>
              <a:t>CSNS反角白光中子源</a:t>
            </a:r>
            <a:r>
              <a:rPr lang="zh-CN" altLang="zh-CN" sz="2800" dirty="0" smtClean="0"/>
              <a:t>也</a:t>
            </a:r>
            <a:r>
              <a:rPr lang="zh-CN" altLang="zh-CN" sz="2800" dirty="0"/>
              <a:t>存在</a:t>
            </a:r>
            <a:r>
              <a:rPr lang="zh-CN" altLang="zh-CN" sz="2800" dirty="0" smtClean="0"/>
              <a:t>着</a:t>
            </a:r>
            <a:r>
              <a:rPr lang="zh-CN" altLang="en-US" sz="2800" dirty="0" smtClean="0"/>
              <a:t>一些</a:t>
            </a:r>
            <a:r>
              <a:rPr lang="zh-CN" altLang="zh-CN" sz="2800" dirty="0" smtClean="0"/>
              <a:t>的</a:t>
            </a:r>
            <a:r>
              <a:rPr lang="zh-CN" altLang="zh-CN" sz="2800" dirty="0"/>
              <a:t>缺点</a:t>
            </a:r>
            <a:r>
              <a:rPr lang="zh-CN" altLang="zh-CN" sz="2800" dirty="0" smtClean="0"/>
              <a:t>，</a:t>
            </a:r>
            <a:r>
              <a:rPr lang="zh-CN" altLang="en-US" sz="2800" dirty="0" smtClean="0"/>
              <a:t>标定时需要注意</a:t>
            </a:r>
            <a:r>
              <a:rPr lang="zh-CN" altLang="zh-CN" sz="2800" dirty="0" smtClean="0"/>
              <a:t>：</a:t>
            </a:r>
            <a:endParaRPr lang="en-US" altLang="zh-CN" sz="2800" dirty="0" smtClean="0"/>
          </a:p>
          <a:p>
            <a:pPr marL="0" indent="0" algn="just">
              <a:buFont typeface="Arial" pitchFamily="34" charset="0"/>
              <a:buNone/>
              <a:defRPr/>
            </a:pPr>
            <a:r>
              <a:rPr lang="zh-CN" altLang="zh-CN" sz="2800" dirty="0" smtClean="0"/>
              <a:t>（</a:t>
            </a:r>
            <a:r>
              <a:rPr lang="en-US" altLang="zh-CN" sz="2800" dirty="0"/>
              <a:t>1</a:t>
            </a:r>
            <a:r>
              <a:rPr lang="zh-CN" altLang="zh-CN" sz="2800" dirty="0"/>
              <a:t>）由于源脉冲为</a:t>
            </a:r>
            <a:r>
              <a:rPr lang="en-US" altLang="zh-CN" sz="2800" dirty="0"/>
              <a:t>50ns</a:t>
            </a:r>
            <a:r>
              <a:rPr lang="zh-CN" altLang="zh-CN" sz="2800" dirty="0"/>
              <a:t>左右的宽度，会在测点造成一定的中子能量重叠，因此，在幅度谱上截取的单能中子的单色性肯定不如高压倍加器好</a:t>
            </a:r>
            <a:r>
              <a:rPr lang="zh-CN" altLang="zh-CN" sz="2800" dirty="0" smtClean="0"/>
              <a:t>；</a:t>
            </a:r>
            <a:endParaRPr lang="en-US" altLang="zh-CN" sz="2800" dirty="0" smtClean="0"/>
          </a:p>
          <a:p>
            <a:pPr marL="0" indent="0" algn="just">
              <a:buFont typeface="Arial" pitchFamily="34" charset="0"/>
              <a:buNone/>
              <a:defRPr/>
            </a:pPr>
            <a:r>
              <a:rPr lang="zh-CN" altLang="zh-CN" sz="2800" dirty="0" smtClean="0"/>
              <a:t>（</a:t>
            </a:r>
            <a:r>
              <a:rPr lang="en-US" altLang="zh-CN" sz="2800" dirty="0"/>
              <a:t>2</a:t>
            </a:r>
            <a:r>
              <a:rPr lang="zh-CN" altLang="zh-CN" sz="2800" dirty="0"/>
              <a:t>）中子注量还是不够强，要获得完整的探测系统中子能量响应曲线，测量时间可能要达数十个小时甚至数天</a:t>
            </a:r>
            <a:r>
              <a:rPr lang="zh-CN" altLang="zh-CN" sz="2800" dirty="0" smtClean="0"/>
              <a:t>；</a:t>
            </a:r>
            <a:endParaRPr lang="en-US" altLang="zh-CN" sz="2800" dirty="0" smtClean="0"/>
          </a:p>
          <a:p>
            <a:pPr marL="0" indent="0" algn="just">
              <a:buFont typeface="Arial" pitchFamily="34" charset="0"/>
              <a:buNone/>
              <a:defRPr/>
            </a:pPr>
            <a:r>
              <a:rPr lang="zh-CN" altLang="zh-CN" sz="2800" dirty="0" smtClean="0"/>
              <a:t>（</a:t>
            </a:r>
            <a:r>
              <a:rPr lang="en-US" altLang="zh-CN" sz="2800" dirty="0"/>
              <a:t>3</a:t>
            </a:r>
            <a:r>
              <a:rPr lang="zh-CN" altLang="zh-CN" sz="2800" dirty="0"/>
              <a:t>）实验要建立在准确获得反角白光中子源中子能谱及注量的基础上进行</a:t>
            </a:r>
            <a:r>
              <a:rPr lang="zh-CN" altLang="zh-CN" sz="2800" dirty="0" smtClean="0"/>
              <a:t>，</a:t>
            </a:r>
            <a:r>
              <a:rPr lang="zh-CN" altLang="en-US" sz="2800" dirty="0" smtClean="0"/>
              <a:t>不能</a:t>
            </a:r>
            <a:r>
              <a:rPr lang="zh-CN" altLang="zh-CN" sz="2800" dirty="0" smtClean="0"/>
              <a:t>进行</a:t>
            </a:r>
            <a:r>
              <a:rPr lang="zh-CN" altLang="zh-CN" sz="2800" dirty="0"/>
              <a:t>实时监测。</a:t>
            </a:r>
            <a:endParaRPr lang="zh-CN" altLang="zh-CN"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9105" y="1456690"/>
            <a:ext cx="7946390" cy="4854575"/>
          </a:xfrm>
        </p:spPr>
        <p:txBody>
          <a:bodyPr/>
          <a:lstStyle/>
          <a:p>
            <a:pPr>
              <a:lnSpc>
                <a:spcPct val="95000"/>
              </a:lnSpc>
            </a:pPr>
            <a:r>
              <a:rPr lang="zh-CN" altLang="en-US" b="1" dirty="0" smtClean="0">
                <a:latin typeface="Times New Roman" pitchFamily="18" charset="0"/>
              </a:rPr>
              <a:t>工作模式</a:t>
            </a:r>
            <a:endParaRPr lang="zh-CN" altLang="en-US" b="1" dirty="0" smtClean="0">
              <a:latin typeface="Times New Roman" pitchFamily="18" charset="0"/>
            </a:endParaRPr>
          </a:p>
          <a:p>
            <a:pPr marL="0" lvl="1" indent="0">
              <a:lnSpc>
                <a:spcPct val="95000"/>
              </a:lnSpc>
              <a:buNone/>
            </a:pPr>
            <a:r>
              <a:rPr lang="en-US" altLang="zh-CN" sz="2800" b="1" dirty="0">
                <a:latin typeface="Times New Roman" pitchFamily="18" charset="0"/>
              </a:rPr>
              <a:t> </a:t>
            </a:r>
            <a:r>
              <a:rPr lang="en-US" altLang="zh-CN" sz="2800" b="1" dirty="0" smtClean="0">
                <a:latin typeface="Times New Roman" pitchFamily="18" charset="0"/>
              </a:rPr>
              <a:t>    </a:t>
            </a:r>
            <a:r>
              <a:rPr lang="zh-CN" altLang="en-US" sz="2800" dirty="0" smtClean="0">
                <a:latin typeface="Times New Roman" pitchFamily="18" charset="0"/>
              </a:rPr>
              <a:t>为了提高标定精度，希望</a:t>
            </a:r>
            <a:r>
              <a:rPr lang="en-US" altLang="zh-CN" sz="2800" dirty="0" smtClean="0">
                <a:latin typeface="Times New Roman" pitchFamily="18" charset="0"/>
              </a:rPr>
              <a:t>CSNS</a:t>
            </a:r>
            <a:r>
              <a:rPr lang="zh-CN" altLang="en-US" sz="2800" dirty="0" smtClean="0">
                <a:latin typeface="Times New Roman" pitchFamily="18" charset="0"/>
              </a:rPr>
              <a:t>工作在专用模式下。</a:t>
            </a:r>
            <a:r>
              <a:rPr lang="zh-CN" altLang="en-US" smtClean="0">
                <a:latin typeface="Times New Roman" pitchFamily="18" charset="0"/>
                <a:sym typeface="+mn-ea"/>
              </a:rPr>
              <a:t>牺牲部分束流功率</a:t>
            </a:r>
            <a:r>
              <a:rPr lang="en-US" altLang="zh-CN" smtClean="0">
                <a:latin typeface="Times New Roman" pitchFamily="18" charset="0"/>
                <a:sym typeface="+mn-ea"/>
              </a:rPr>
              <a:t>: </a:t>
            </a:r>
            <a:r>
              <a:rPr lang="zh-CN" altLang="en-US" smtClean="0">
                <a:latin typeface="Times New Roman" pitchFamily="18" charset="0"/>
                <a:sym typeface="+mn-ea"/>
              </a:rPr>
              <a:t>采用</a:t>
            </a:r>
            <a:r>
              <a:rPr lang="en-US" altLang="zh-CN" smtClean="0">
                <a:latin typeface="Times New Roman" pitchFamily="18" charset="0"/>
                <a:sym typeface="+mn-ea"/>
              </a:rPr>
              <a:t>50% or 30%</a:t>
            </a:r>
            <a:r>
              <a:rPr lang="zh-CN" altLang="en-US" smtClean="0">
                <a:latin typeface="Times New Roman" pitchFamily="18" charset="0"/>
                <a:sym typeface="+mn-ea"/>
              </a:rPr>
              <a:t>正常束流功率</a:t>
            </a:r>
            <a:r>
              <a:rPr lang="en-US" altLang="zh-CN" smtClean="0">
                <a:latin typeface="Times New Roman" pitchFamily="18" charset="0"/>
                <a:sym typeface="+mn-ea"/>
              </a:rPr>
              <a:t>(Phase-I: 50 kW or 30 kW)</a:t>
            </a:r>
            <a:endParaRPr lang="en-US" altLang="zh-CN" smtClean="0">
              <a:latin typeface="Times New Roman" pitchFamily="18" charset="0"/>
            </a:endParaRPr>
          </a:p>
          <a:p>
            <a:pPr marL="0" indent="0">
              <a:lnSpc>
                <a:spcPct val="95000"/>
              </a:lnSpc>
              <a:buNone/>
            </a:pPr>
            <a:r>
              <a:rPr lang="en-US" altLang="zh-CN" sz="2800" dirty="0" smtClean="0">
                <a:latin typeface="Times New Roman" pitchFamily="18" charset="0"/>
              </a:rPr>
              <a:t>      对单色性要求高（粒子数降低一半</a:t>
            </a:r>
            <a:r>
              <a:rPr lang="zh-CN" altLang="en-US" sz="2800" dirty="0" smtClean="0">
                <a:latin typeface="Times New Roman" pitchFamily="18" charset="0"/>
              </a:rPr>
              <a:t>，调试束流还会更低一些，标定时间要相应延长</a:t>
            </a:r>
            <a:r>
              <a:rPr lang="en-US" altLang="zh-CN" sz="2800" dirty="0" smtClean="0">
                <a:latin typeface="Times New Roman" pitchFamily="18" charset="0"/>
              </a:rPr>
              <a:t>）</a:t>
            </a:r>
            <a:r>
              <a:rPr lang="zh-CN" altLang="en-US" sz="2800" dirty="0" smtClean="0">
                <a:latin typeface="Times New Roman" pitchFamily="18" charset="0"/>
              </a:rPr>
              <a:t>。</a:t>
            </a:r>
            <a:endParaRPr lang="zh-CN" altLang="en-US" sz="2800" dirty="0" smtClean="0">
              <a:latin typeface="Times New Roman" pitchFamily="18" charset="0"/>
            </a:endParaRPr>
          </a:p>
          <a:p>
            <a:pPr>
              <a:lnSpc>
                <a:spcPct val="95000"/>
              </a:lnSpc>
            </a:pPr>
            <a:r>
              <a:rPr lang="zh-CN" altLang="en-US" b="1" dirty="0" smtClean="0">
                <a:latin typeface="Times New Roman" pitchFamily="18" charset="0"/>
              </a:rPr>
              <a:t>束斑要求</a:t>
            </a:r>
            <a:endParaRPr lang="zh-CN" altLang="en-US" b="1" dirty="0" smtClean="0">
              <a:latin typeface="Times New Roman" pitchFamily="18" charset="0"/>
            </a:endParaRPr>
          </a:p>
          <a:p>
            <a:pPr marL="0" indent="0">
              <a:lnSpc>
                <a:spcPct val="95000"/>
              </a:lnSpc>
              <a:buNone/>
            </a:pPr>
            <a:r>
              <a:rPr lang="zh-CN" altLang="en-US" sz="2800" dirty="0" smtClean="0">
                <a:latin typeface="Times New Roman" pitchFamily="18" charset="0"/>
                <a:sym typeface="+mn-ea"/>
              </a:rPr>
              <a:t>      裂变靶的尺寸：</a:t>
            </a:r>
            <a:r>
              <a:rPr lang="zh-CN" altLang="en-US" sz="2800" dirty="0" smtClean="0">
                <a:latin typeface="Times New Roman" pitchFamily="18" charset="0"/>
                <a:cs typeface="仿宋_GB2312" charset="0"/>
                <a:sym typeface="+mn-ea"/>
              </a:rPr>
              <a:t>Φ</a:t>
            </a:r>
            <a:r>
              <a:rPr lang="zh-CN" altLang="en-US" sz="2800" dirty="0" smtClean="0">
                <a:latin typeface="Times New Roman" pitchFamily="18" charset="0"/>
                <a:sym typeface="+mn-ea"/>
              </a:rPr>
              <a:t>30</a:t>
            </a:r>
            <a:r>
              <a:rPr lang="en-US" altLang="zh-CN" sz="2800" dirty="0" smtClean="0">
                <a:latin typeface="Times New Roman" pitchFamily="18" charset="0"/>
                <a:sym typeface="+mn-ea"/>
              </a:rPr>
              <a:t>mm</a:t>
            </a:r>
            <a:r>
              <a:rPr lang="zh-CN" altLang="en-US" sz="2800" dirty="0" smtClean="0">
                <a:latin typeface="Times New Roman" pitchFamily="18" charset="0"/>
                <a:cs typeface="Times New Roman" pitchFamily="18" charset="0"/>
                <a:sym typeface="+mn-ea"/>
              </a:rPr>
              <a:t>×</a:t>
            </a:r>
            <a:r>
              <a:rPr lang="en-US" altLang="zh-CN" sz="2800" dirty="0" smtClean="0">
                <a:latin typeface="Times New Roman" pitchFamily="18" charset="0"/>
                <a:sym typeface="+mn-ea"/>
              </a:rPr>
              <a:t>20</a:t>
            </a:r>
            <a:r>
              <a:rPr lang="en-US" altLang="zh-CN" sz="2800" dirty="0" smtClean="0">
                <a:latin typeface="Times New Roman" pitchFamily="18" charset="0"/>
                <a:cs typeface="Times New Roman" pitchFamily="18" charset="0"/>
                <a:sym typeface="+mn-ea"/>
              </a:rPr>
              <a:t>μm</a:t>
            </a:r>
            <a:endParaRPr lang="en-US" altLang="zh-CN" sz="2800" dirty="0" smtClean="0">
              <a:latin typeface="Times New Roman" pitchFamily="18" charset="0"/>
              <a:cs typeface="Times New Roman" pitchFamily="18" charset="0"/>
              <a:sym typeface="+mn-ea"/>
            </a:endParaRPr>
          </a:p>
          <a:p>
            <a:pPr marL="0" indent="0">
              <a:lnSpc>
                <a:spcPct val="95000"/>
              </a:lnSpc>
              <a:buNone/>
            </a:pPr>
            <a:r>
              <a:rPr lang="zh-CN" altLang="en-US" sz="2800" dirty="0" smtClean="0">
                <a:latin typeface="Times New Roman" pitchFamily="18" charset="0"/>
                <a:cs typeface="Times New Roman" pitchFamily="18" charset="0"/>
              </a:rPr>
              <a:t>          Be衬底尺寸：</a:t>
            </a:r>
            <a:r>
              <a:rPr lang="zh-CN" altLang="en-US" sz="2800" dirty="0" smtClean="0">
                <a:latin typeface="Times New Roman" pitchFamily="18" charset="0"/>
                <a:cs typeface="仿宋_GB2312" charset="0"/>
                <a:sym typeface="+mn-ea"/>
              </a:rPr>
              <a:t>Φ</a:t>
            </a:r>
            <a:r>
              <a:rPr lang="zh-CN" altLang="en-US" sz="2800" dirty="0" smtClean="0">
                <a:latin typeface="Times New Roman" pitchFamily="18" charset="0"/>
                <a:cs typeface="Times New Roman" pitchFamily="18" charset="0"/>
              </a:rPr>
              <a:t>40mm×50</a:t>
            </a:r>
            <a:r>
              <a:rPr lang="en-US" altLang="zh-CN" sz="2800" dirty="0" smtClean="0">
                <a:latin typeface="Times New Roman" pitchFamily="18" charset="0"/>
                <a:cs typeface="Times New Roman" pitchFamily="18" charset="0"/>
                <a:sym typeface="+mn-ea"/>
              </a:rPr>
              <a:t>μm</a:t>
            </a:r>
            <a:endParaRPr lang="zh-CN" altLang="en-US" sz="2800" dirty="0" smtClean="0">
              <a:latin typeface="Times New Roman" pitchFamily="18" charset="0"/>
              <a:cs typeface="Times New Roman" pitchFamily="18" charset="0"/>
            </a:endParaRPr>
          </a:p>
          <a:p>
            <a:pPr marL="0" indent="0">
              <a:lnSpc>
                <a:spcPct val="95000"/>
              </a:lnSpc>
              <a:buNone/>
            </a:pPr>
            <a:r>
              <a:rPr lang="zh-CN" altLang="en-US" sz="2800" dirty="0" smtClean="0">
                <a:latin typeface="Times New Roman" pitchFamily="18" charset="0"/>
                <a:cs typeface="Times New Roman" pitchFamily="18" charset="0"/>
                <a:sym typeface="+mn-ea"/>
              </a:rPr>
              <a:t>       选择要求开关</a:t>
            </a:r>
            <a:r>
              <a:rPr lang="zh-CN" altLang="en-US" sz="2800" dirty="0" smtClean="0">
                <a:latin typeface="Times New Roman" pitchFamily="18" charset="0"/>
                <a:cs typeface="仿宋_GB2312" charset="0"/>
                <a:sym typeface="+mn-ea"/>
              </a:rPr>
              <a:t>Φ</a:t>
            </a:r>
            <a:r>
              <a:rPr lang="en-US" sz="2800" dirty="0" smtClean="0">
                <a:latin typeface="Times New Roman" pitchFamily="18" charset="0"/>
                <a:sym typeface="+mn-ea"/>
              </a:rPr>
              <a:t>42mm</a:t>
            </a:r>
            <a:r>
              <a:rPr lang="zh-CN" altLang="en-US" sz="2800" dirty="0" smtClean="0">
                <a:latin typeface="Times New Roman" pitchFamily="18" charset="0"/>
                <a:sym typeface="+mn-ea"/>
              </a:rPr>
              <a:t>，测点束斑</a:t>
            </a:r>
            <a:r>
              <a:rPr lang="zh-CN" altLang="en-US" sz="2800" dirty="0" smtClean="0">
                <a:latin typeface="Times New Roman" pitchFamily="18" charset="0"/>
                <a:cs typeface="仿宋_GB2312" charset="0"/>
                <a:sym typeface="+mn-ea"/>
              </a:rPr>
              <a:t>Φ</a:t>
            </a:r>
            <a:r>
              <a:rPr lang="en-US" sz="2800" dirty="0" smtClean="0">
                <a:latin typeface="Times New Roman" pitchFamily="18" charset="0"/>
                <a:sym typeface="+mn-ea"/>
              </a:rPr>
              <a:t>50mm</a:t>
            </a:r>
            <a:r>
              <a:rPr lang="zh-CN" altLang="en-US" sz="2800" dirty="0" smtClean="0">
                <a:latin typeface="Times New Roman" pitchFamily="18" charset="0"/>
                <a:sym typeface="+mn-ea"/>
              </a:rPr>
              <a:t>。</a:t>
            </a:r>
            <a:endParaRPr lang="zh-CN" altLang="en-US" sz="2800" dirty="0" smtClean="0">
              <a:latin typeface="Times New Roman" pitchFamily="18" charset="0"/>
              <a:cs typeface="Times New Roman" pitchFamily="18" charset="0"/>
              <a:sym typeface="+mn-ea"/>
            </a:endParaRPr>
          </a:p>
        </p:txBody>
      </p:sp>
      <p:sp>
        <p:nvSpPr>
          <p:cNvPr id="34819" name="Rectangle 3"/>
          <p:cNvSpPr>
            <a:spLocks noChangeArrowheads="1"/>
          </p:cNvSpPr>
          <p:nvPr/>
        </p:nvSpPr>
        <p:spPr bwMode="auto">
          <a:xfrm>
            <a:off x="467995" y="693103"/>
            <a:ext cx="6769100"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00"/>
              </a:buClr>
              <a:buSzPct val="80000"/>
              <a:buFont typeface="Wingdings" pitchFamily="2" charset="2"/>
              <a:buChar char="n"/>
            </a:pPr>
            <a:r>
              <a:rPr lang="en-US" altLang="zh-CN" sz="4000" b="1" dirty="0">
                <a:solidFill>
                  <a:srgbClr val="FF0000"/>
                </a:solidFill>
                <a:latin typeface="+mn-ea"/>
                <a:ea typeface="+mn-ea"/>
                <a:cs typeface="Times New Roman" pitchFamily="18" charset="0"/>
              </a:rPr>
              <a:t>4. </a:t>
            </a:r>
            <a:r>
              <a:rPr lang="zh-CN" altLang="en-US" sz="4000" b="1" dirty="0">
                <a:solidFill>
                  <a:srgbClr val="FF0000"/>
                </a:solidFill>
                <a:latin typeface="+mn-ea"/>
                <a:ea typeface="+mn-ea"/>
                <a:cs typeface="Times New Roman" pitchFamily="18" charset="0"/>
              </a:rPr>
              <a:t>实验</a:t>
            </a:r>
            <a:r>
              <a:rPr lang="zh-CN" altLang="en-US" sz="4000" b="1" dirty="0" smtClean="0">
                <a:solidFill>
                  <a:srgbClr val="FF0000"/>
                </a:solidFill>
                <a:latin typeface="+mn-ea"/>
                <a:ea typeface="+mn-ea"/>
                <a:cs typeface="Times New Roman" pitchFamily="18" charset="0"/>
              </a:rPr>
              <a:t>要求</a:t>
            </a:r>
            <a:endParaRPr lang="zh-CN" altLang="en-US" sz="4000" b="1" dirty="0" smtClean="0">
              <a:solidFill>
                <a:srgbClr val="FF0000"/>
              </a:solidFill>
              <a:latin typeface="+mn-ea"/>
              <a:ea typeface="+mn-ea"/>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z="3600" b="1" dirty="0" smtClean="0">
                <a:solidFill>
                  <a:srgbClr val="1A1FE0"/>
                </a:solidFill>
              </a:rPr>
              <a:t>中子开关和准直器的选择</a:t>
            </a:r>
            <a:endParaRPr lang="zh-CN" altLang="en-US" sz="3600" b="1" dirty="0" smtClean="0">
              <a:solidFill>
                <a:srgbClr val="1A1FE0"/>
              </a:solidFill>
            </a:endParaRPr>
          </a:p>
        </p:txBody>
      </p:sp>
      <p:sp>
        <p:nvSpPr>
          <p:cNvPr id="35843" name="内容占位符 2"/>
          <p:cNvSpPr>
            <a:spLocks noGrp="1"/>
          </p:cNvSpPr>
          <p:nvPr>
            <p:ph idx="1"/>
          </p:nvPr>
        </p:nvSpPr>
        <p:spPr>
          <a:xfrm>
            <a:off x="250825" y="1628775"/>
            <a:ext cx="8497888" cy="1655763"/>
          </a:xfrm>
        </p:spPr>
        <p:txBody>
          <a:bodyPr/>
          <a:lstStyle/>
          <a:p>
            <a:pPr>
              <a:spcBef>
                <a:spcPct val="0"/>
              </a:spcBef>
            </a:pPr>
            <a:r>
              <a:rPr lang="zh-CN" altLang="en-US" sz="2400" dirty="0" smtClean="0"/>
              <a:t>根据设计要求的多种束斑尺寸，设计了中子束开关、两台准直器（及附近穿墙孔）的孔径、位置、尺寸、材料等，以在两个实验厅处有最理想的束斑（均匀性好、束晕少）。</a:t>
            </a:r>
            <a:endParaRPr lang="en-US" altLang="zh-CN" sz="2400" dirty="0" smtClean="0"/>
          </a:p>
          <a:p>
            <a:pPr>
              <a:spcBef>
                <a:spcPct val="0"/>
              </a:spcBef>
            </a:pPr>
            <a:r>
              <a:rPr lang="zh-CN" altLang="en-US" sz="2400" dirty="0" smtClean="0"/>
              <a:t>降低实验厅内的本底。</a:t>
            </a:r>
            <a:endParaRPr lang="zh-CN" altLang="en-US" sz="2400" dirty="0" smtClean="0"/>
          </a:p>
        </p:txBody>
      </p:sp>
      <p:graphicFrame>
        <p:nvGraphicFramePr>
          <p:cNvPr id="5" name="表格 4"/>
          <p:cNvGraphicFramePr>
            <a:graphicFrameLocks noGrp="1"/>
          </p:cNvGraphicFramePr>
          <p:nvPr/>
        </p:nvGraphicFramePr>
        <p:xfrm>
          <a:off x="107950" y="3789363"/>
          <a:ext cx="8496299" cy="2205036"/>
        </p:xfrm>
        <a:graphic>
          <a:graphicData uri="http://schemas.openxmlformats.org/drawingml/2006/table">
            <a:tbl>
              <a:tblPr firstRow="1" firstCol="1" bandRow="1">
                <a:tableStyleId>{5C22544A-7EE6-4342-B048-85BDC9FD1C3A}</a:tableStyleId>
              </a:tblPr>
              <a:tblGrid>
                <a:gridCol w="1296046"/>
                <a:gridCol w="1131468"/>
                <a:gridCol w="1213757"/>
                <a:gridCol w="1110897"/>
                <a:gridCol w="1316617"/>
                <a:gridCol w="1213757"/>
                <a:gridCol w="1213757"/>
              </a:tblGrid>
              <a:tr h="735012">
                <a:tc>
                  <a:txBody>
                    <a:bodyPr/>
                    <a:lstStyle/>
                    <a:p>
                      <a:pPr algn="ctr">
                        <a:spcAft>
                          <a:spcPts val="0"/>
                        </a:spcAft>
                      </a:pPr>
                      <a:r>
                        <a:rPr lang="en-US" sz="2000" b="0" kern="100" dirty="0" smtClean="0">
                          <a:effectLst/>
                          <a:latin typeface="+mj-lt"/>
                        </a:rPr>
                        <a:t>ES2 spot (mm</a:t>
                      </a:r>
                      <a:r>
                        <a:rPr lang="en-US" sz="2000" b="0" kern="100" dirty="0">
                          <a:effectLst/>
                          <a:latin typeface="+mj-lt"/>
                        </a:rPr>
                        <a:t>)</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altLang="zh-CN" sz="2000" b="0" kern="100" dirty="0" smtClean="0">
                          <a:effectLst/>
                          <a:latin typeface="+mj-lt"/>
                        </a:rPr>
                        <a:t>Shutter </a:t>
                      </a:r>
                      <a:r>
                        <a:rPr lang="en-US" sz="2000" b="0" kern="100" dirty="0" smtClean="0">
                          <a:effectLst/>
                          <a:latin typeface="+mj-lt"/>
                        </a:rPr>
                        <a:t>(mm</a:t>
                      </a:r>
                      <a:r>
                        <a:rPr lang="en-US" sz="2000" b="0" kern="100" dirty="0">
                          <a:effectLst/>
                          <a:latin typeface="+mj-lt"/>
                        </a:rPr>
                        <a:t>)</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altLang="zh-CN" sz="2000" b="0" kern="100" dirty="0" smtClean="0">
                          <a:effectLst/>
                          <a:latin typeface="+mj-lt"/>
                        </a:rPr>
                        <a:t>Coll#1 </a:t>
                      </a:r>
                      <a:r>
                        <a:rPr lang="en-US" sz="2000" b="0" kern="100" dirty="0" smtClean="0">
                          <a:effectLst/>
                          <a:latin typeface="+mj-lt"/>
                        </a:rPr>
                        <a:t>(mm</a:t>
                      </a:r>
                      <a:r>
                        <a:rPr lang="en-US" sz="2000" b="0" kern="100" dirty="0">
                          <a:effectLst/>
                          <a:latin typeface="+mj-lt"/>
                        </a:rPr>
                        <a:t>)</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altLang="zh-CN" sz="2000" b="0" kern="100" dirty="0" smtClean="0">
                          <a:effectLst/>
                          <a:latin typeface="+mj-lt"/>
                        </a:rPr>
                        <a:t>Coll#2</a:t>
                      </a:r>
                      <a:r>
                        <a:rPr lang="en-US" altLang="zh-CN" sz="2000" b="0" kern="100" baseline="0" dirty="0" smtClean="0">
                          <a:effectLst/>
                          <a:latin typeface="+mj-lt"/>
                        </a:rPr>
                        <a:t> </a:t>
                      </a:r>
                      <a:r>
                        <a:rPr lang="en-US" sz="2000" b="0" kern="100" dirty="0" smtClean="0">
                          <a:effectLst/>
                          <a:latin typeface="+mj-lt"/>
                        </a:rPr>
                        <a:t>(mm</a:t>
                      </a:r>
                      <a:r>
                        <a:rPr lang="en-US" sz="2000" b="0" kern="100" dirty="0">
                          <a:effectLst/>
                          <a:latin typeface="+mj-lt"/>
                        </a:rPr>
                        <a:t>)</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ES1 spot (mm</a:t>
                      </a:r>
                      <a:r>
                        <a:rPr lang="en-US" sz="2000" b="0" kern="100" dirty="0">
                          <a:effectLst/>
                          <a:latin typeface="+mj-lt"/>
                        </a:rPr>
                        <a:t>)</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ES1 flux (/</a:t>
                      </a:r>
                      <a:r>
                        <a:rPr lang="en-US" sz="2000" b="0" kern="100" dirty="0">
                          <a:effectLst/>
                          <a:latin typeface="+mj-lt"/>
                        </a:rPr>
                        <a:t>cm</a:t>
                      </a:r>
                      <a:r>
                        <a:rPr lang="en-US" sz="2000" b="0" kern="100" baseline="30000" dirty="0">
                          <a:effectLst/>
                          <a:latin typeface="+mj-lt"/>
                        </a:rPr>
                        <a:t>2</a:t>
                      </a:r>
                      <a:r>
                        <a:rPr lang="en-US" sz="2000" b="0" kern="100" dirty="0">
                          <a:effectLst/>
                          <a:latin typeface="+mj-lt"/>
                        </a:rPr>
                        <a:t>/s)</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ES2 flux (/</a:t>
                      </a:r>
                      <a:r>
                        <a:rPr lang="en-US" sz="2000" b="0" kern="100" dirty="0">
                          <a:effectLst/>
                          <a:latin typeface="+mj-lt"/>
                        </a:rPr>
                        <a:t>cm</a:t>
                      </a:r>
                      <a:r>
                        <a:rPr lang="en-US" sz="2000" b="0" kern="100" baseline="30000" dirty="0">
                          <a:effectLst/>
                          <a:latin typeface="+mj-lt"/>
                        </a:rPr>
                        <a:t>2</a:t>
                      </a:r>
                      <a:r>
                        <a:rPr lang="en-US" sz="2000" b="0" kern="100" dirty="0">
                          <a:effectLst/>
                          <a:latin typeface="+mj-lt"/>
                        </a:rPr>
                        <a:t>/s)</a:t>
                      </a:r>
                      <a:endParaRPr lang="zh-CN" sz="2000" b="0" kern="100" dirty="0">
                        <a:effectLst/>
                        <a:latin typeface="+mj-lt"/>
                        <a:ea typeface="宋体"/>
                        <a:cs typeface="Times New Roman"/>
                      </a:endParaRPr>
                    </a:p>
                  </a:txBody>
                  <a:tcPr marL="68575" marR="68575" marT="0" marB="0"/>
                </a:tc>
              </a:tr>
              <a:tr h="367506">
                <a:tc>
                  <a:txBody>
                    <a:bodyPr/>
                    <a:lstStyle/>
                    <a:p>
                      <a:pPr algn="ctr">
                        <a:spcAft>
                          <a:spcPts val="0"/>
                        </a:spcAft>
                      </a:pPr>
                      <a:r>
                        <a:rPr lang="zh-CN" sz="2000" b="0" kern="100" dirty="0">
                          <a:effectLst/>
                          <a:latin typeface="+mj-lt"/>
                        </a:rPr>
                        <a:t>Φ</a:t>
                      </a:r>
                      <a:r>
                        <a:rPr lang="en-US" sz="2000" b="0" kern="100" dirty="0" smtClean="0">
                          <a:effectLst/>
                          <a:latin typeface="+mj-lt"/>
                        </a:rPr>
                        <a:t>20</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3</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18.2</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28</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12</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1.53E5</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4.57E4</a:t>
                      </a:r>
                      <a:endParaRPr lang="zh-CN" sz="2000" b="0" kern="100" dirty="0">
                        <a:effectLst/>
                        <a:latin typeface="+mj-lt"/>
                        <a:ea typeface="宋体"/>
                        <a:cs typeface="Times New Roman"/>
                      </a:endParaRPr>
                    </a:p>
                  </a:txBody>
                  <a:tcPr marL="68575" marR="68575" marT="0" marB="0"/>
                </a:tc>
              </a:tr>
              <a:tr h="367506">
                <a:tc>
                  <a:txBody>
                    <a:bodyPr/>
                    <a:lstStyle/>
                    <a:p>
                      <a:pPr algn="ctr">
                        <a:spcAft>
                          <a:spcPts val="0"/>
                        </a:spcAft>
                      </a:pPr>
                      <a:r>
                        <a:rPr lang="zh-CN" sz="2000" b="0" kern="100" dirty="0">
                          <a:effectLst/>
                          <a:latin typeface="+mj-lt"/>
                        </a:rPr>
                        <a:t>Φ</a:t>
                      </a:r>
                      <a:r>
                        <a:rPr lang="en-US" sz="2000" b="0" kern="100" dirty="0" smtClean="0">
                          <a:effectLst/>
                          <a:latin typeface="+mj-lt"/>
                        </a:rPr>
                        <a:t>30</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11.8</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18.2</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28</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zh-CN" sz="2000" b="0" kern="100" dirty="0">
                          <a:effectLst/>
                          <a:latin typeface="+mj-lt"/>
                        </a:rPr>
                        <a:t>Φ</a:t>
                      </a:r>
                      <a:r>
                        <a:rPr lang="en-US" sz="2000" b="0" kern="100" dirty="0">
                          <a:effectLst/>
                          <a:latin typeface="+mj-lt"/>
                        </a:rPr>
                        <a:t>20</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2.38E6</a:t>
                      </a:r>
                      <a:endParaRPr lang="zh-CN" sz="2000" b="0" kern="100" dirty="0">
                        <a:effectLst/>
                        <a:latin typeface="+mj-lt"/>
                        <a:ea typeface="宋体"/>
                        <a:cs typeface="Times New Roman"/>
                      </a:endParaRPr>
                    </a:p>
                  </a:txBody>
                  <a:tcPr marL="68575" marR="68575" marT="0" marB="0" anchor="ctr"/>
                </a:tc>
                <a:tc>
                  <a:txBody>
                    <a:bodyPr/>
                    <a:lstStyle/>
                    <a:p>
                      <a:pPr algn="ctr">
                        <a:spcAft>
                          <a:spcPts val="0"/>
                        </a:spcAft>
                      </a:pPr>
                      <a:r>
                        <a:rPr lang="en-US" sz="2000" b="0" kern="100" dirty="0" smtClean="0">
                          <a:effectLst/>
                          <a:latin typeface="+mj-lt"/>
                        </a:rPr>
                        <a:t>7.04E5</a:t>
                      </a:r>
                      <a:endParaRPr lang="zh-CN" sz="2000" b="0" kern="100" dirty="0">
                        <a:effectLst/>
                        <a:latin typeface="+mj-lt"/>
                        <a:ea typeface="宋体"/>
                        <a:cs typeface="Times New Roman"/>
                      </a:endParaRPr>
                    </a:p>
                  </a:txBody>
                  <a:tcPr marL="68575" marR="68575" marT="0" marB="0"/>
                </a:tc>
              </a:tr>
              <a:tr h="367506">
                <a:tc>
                  <a:txBody>
                    <a:bodyPr/>
                    <a:lstStyle/>
                    <a:p>
                      <a:pPr algn="ctr">
                        <a:spcAft>
                          <a:spcPts val="0"/>
                        </a:spcAft>
                      </a:pPr>
                      <a:r>
                        <a:rPr lang="zh-CN" sz="2000" b="0" kern="100" dirty="0">
                          <a:solidFill>
                            <a:srgbClr val="FF0000"/>
                          </a:solidFill>
                          <a:effectLst/>
                          <a:latin typeface="+mj-lt"/>
                        </a:rPr>
                        <a:t>Φ</a:t>
                      </a:r>
                      <a:r>
                        <a:rPr lang="en-US" sz="2000" b="0" kern="100" dirty="0" smtClean="0">
                          <a:solidFill>
                            <a:srgbClr val="FF0000"/>
                          </a:solidFill>
                          <a:effectLst/>
                          <a:latin typeface="+mj-lt"/>
                        </a:rPr>
                        <a:t>60</a:t>
                      </a:r>
                      <a:endParaRPr lang="en-US" sz="2000" b="0" kern="100" dirty="0" smtClean="0">
                        <a:solidFill>
                          <a:srgbClr val="FF0000"/>
                        </a:solidFill>
                        <a:effectLst/>
                        <a:latin typeface="+mj-lt"/>
                        <a:ea typeface="宋体"/>
                        <a:cs typeface="Times New Roman"/>
                      </a:endParaRPr>
                    </a:p>
                  </a:txBody>
                  <a:tcPr marL="68575" marR="68575" marT="0" marB="0"/>
                </a:tc>
                <a:tc>
                  <a:txBody>
                    <a:bodyPr/>
                    <a:lstStyle/>
                    <a:p>
                      <a:pPr algn="ctr">
                        <a:spcAft>
                          <a:spcPts val="0"/>
                        </a:spcAft>
                      </a:pPr>
                      <a:r>
                        <a:rPr lang="zh-CN" sz="2000" b="0" kern="100">
                          <a:solidFill>
                            <a:srgbClr val="FF0000"/>
                          </a:solidFill>
                          <a:effectLst/>
                          <a:latin typeface="+mj-lt"/>
                        </a:rPr>
                        <a:t>Φ</a:t>
                      </a:r>
                      <a:r>
                        <a:rPr lang="en-US" sz="2000" b="0" kern="100">
                          <a:solidFill>
                            <a:srgbClr val="FF0000"/>
                          </a:solidFill>
                          <a:effectLst/>
                          <a:latin typeface="+mj-lt"/>
                        </a:rPr>
                        <a:t>42</a:t>
                      </a:r>
                      <a:endParaRPr lang="en-US" sz="2000" b="0" kern="100">
                        <a:solidFill>
                          <a:srgbClr val="FF0000"/>
                        </a:solidFill>
                        <a:effectLst/>
                        <a:latin typeface="+mj-lt"/>
                        <a:ea typeface="宋体"/>
                        <a:cs typeface="Times New Roman"/>
                      </a:endParaRPr>
                    </a:p>
                  </a:txBody>
                  <a:tcPr marL="68575" marR="68575" marT="0" marB="0"/>
                </a:tc>
                <a:tc>
                  <a:txBody>
                    <a:bodyPr/>
                    <a:lstStyle/>
                    <a:p>
                      <a:pPr algn="ctr">
                        <a:spcAft>
                          <a:spcPts val="0"/>
                        </a:spcAft>
                      </a:pPr>
                      <a:r>
                        <a:rPr lang="zh-CN" sz="2000" b="0" kern="100">
                          <a:solidFill>
                            <a:srgbClr val="FF0000"/>
                          </a:solidFill>
                          <a:effectLst/>
                          <a:latin typeface="+mj-lt"/>
                        </a:rPr>
                        <a:t>Φ</a:t>
                      </a:r>
                      <a:r>
                        <a:rPr lang="en-US" sz="2000" b="0" kern="100">
                          <a:solidFill>
                            <a:srgbClr val="FF0000"/>
                          </a:solidFill>
                          <a:effectLst/>
                          <a:latin typeface="+mj-lt"/>
                        </a:rPr>
                        <a:t>50</a:t>
                      </a:r>
                      <a:endParaRPr lang="en-US" sz="2000" b="0" kern="100">
                        <a:solidFill>
                          <a:srgbClr val="FF0000"/>
                        </a:solidFill>
                        <a:effectLst/>
                        <a:latin typeface="+mj-lt"/>
                        <a:ea typeface="宋体"/>
                        <a:cs typeface="Times New Roman"/>
                      </a:endParaRPr>
                    </a:p>
                  </a:txBody>
                  <a:tcPr marL="68575" marR="68575" marT="0" marB="0"/>
                </a:tc>
                <a:tc>
                  <a:txBody>
                    <a:bodyPr/>
                    <a:lstStyle/>
                    <a:p>
                      <a:pPr algn="ctr">
                        <a:spcAft>
                          <a:spcPts val="0"/>
                        </a:spcAft>
                      </a:pPr>
                      <a:r>
                        <a:rPr lang="zh-CN" sz="2000" b="0" kern="100">
                          <a:effectLst/>
                          <a:latin typeface="+mj-lt"/>
                        </a:rPr>
                        <a:t>Φ</a:t>
                      </a:r>
                      <a:r>
                        <a:rPr lang="en-US" sz="2000" b="0" kern="100">
                          <a:effectLst/>
                          <a:latin typeface="+mj-lt"/>
                        </a:rPr>
                        <a:t>58</a:t>
                      </a:r>
                      <a:endParaRPr lang="zh-CN" sz="2000" b="0" kern="100">
                        <a:effectLst/>
                        <a:latin typeface="+mj-lt"/>
                        <a:ea typeface="宋体"/>
                        <a:cs typeface="Times New Roman"/>
                      </a:endParaRPr>
                    </a:p>
                  </a:txBody>
                  <a:tcPr marL="68575" marR="68575" marT="0" marB="0"/>
                </a:tc>
                <a:tc>
                  <a:txBody>
                    <a:bodyPr/>
                    <a:lstStyle/>
                    <a:p>
                      <a:pPr algn="ctr">
                        <a:spcAft>
                          <a:spcPts val="0"/>
                        </a:spcAft>
                      </a:pPr>
                      <a:r>
                        <a:rPr lang="zh-CN" sz="2000" b="0" kern="100" dirty="0">
                          <a:solidFill>
                            <a:srgbClr val="FF0000"/>
                          </a:solidFill>
                          <a:effectLst/>
                          <a:latin typeface="+mj-lt"/>
                        </a:rPr>
                        <a:t>Φ</a:t>
                      </a:r>
                      <a:r>
                        <a:rPr lang="en-US" sz="2000" b="0" kern="100" dirty="0">
                          <a:solidFill>
                            <a:srgbClr val="FF0000"/>
                          </a:solidFill>
                          <a:effectLst/>
                          <a:latin typeface="+mj-lt"/>
                        </a:rPr>
                        <a:t>50</a:t>
                      </a:r>
                      <a:endParaRPr lang="en-US" sz="2000" b="0" kern="100" dirty="0">
                        <a:solidFill>
                          <a:srgbClr val="FF0000"/>
                        </a:solidFill>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1.57E7</a:t>
                      </a:r>
                      <a:endParaRPr lang="zh-CN" sz="2000" b="0" kern="100" dirty="0">
                        <a:effectLst/>
                        <a:latin typeface="+mj-lt"/>
                        <a:ea typeface="宋体"/>
                        <a:cs typeface="Times New Roman"/>
                      </a:endParaRPr>
                    </a:p>
                  </a:txBody>
                  <a:tcPr marL="68575" marR="68575" marT="0" marB="0" anchor="ctr"/>
                </a:tc>
                <a:tc>
                  <a:txBody>
                    <a:bodyPr/>
                    <a:lstStyle/>
                    <a:p>
                      <a:pPr algn="ctr">
                        <a:spcAft>
                          <a:spcPts val="0"/>
                        </a:spcAft>
                      </a:pPr>
                      <a:r>
                        <a:rPr lang="en-US" sz="2000" b="0" kern="100" dirty="0" smtClean="0">
                          <a:effectLst/>
                          <a:latin typeface="+mj-lt"/>
                        </a:rPr>
                        <a:t>6.09E6</a:t>
                      </a:r>
                      <a:endParaRPr lang="zh-CN" sz="2000" b="0" kern="100" dirty="0">
                        <a:effectLst/>
                        <a:latin typeface="+mj-lt"/>
                        <a:ea typeface="宋体"/>
                        <a:cs typeface="Times New Roman"/>
                      </a:endParaRPr>
                    </a:p>
                  </a:txBody>
                  <a:tcPr marL="68575" marR="68575" marT="0" marB="0"/>
                </a:tc>
              </a:tr>
              <a:tr h="367506">
                <a:tc>
                  <a:txBody>
                    <a:bodyPr/>
                    <a:lstStyle/>
                    <a:p>
                      <a:pPr algn="ctr">
                        <a:spcAft>
                          <a:spcPts val="0"/>
                        </a:spcAft>
                      </a:pPr>
                      <a:r>
                        <a:rPr lang="en-US" sz="2000" b="0" kern="100" dirty="0" smtClean="0">
                          <a:effectLst/>
                          <a:latin typeface="+mj-lt"/>
                        </a:rPr>
                        <a:t>90×90</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a:effectLst/>
                          <a:latin typeface="+mj-lt"/>
                        </a:rPr>
                        <a:t>54</a:t>
                      </a:r>
                      <a:r>
                        <a:rPr lang="zh-CN" sz="2000" b="0" kern="100">
                          <a:effectLst/>
                          <a:latin typeface="+mj-lt"/>
                        </a:rPr>
                        <a:t>×</a:t>
                      </a:r>
                      <a:r>
                        <a:rPr lang="en-US" sz="2000" b="0" kern="100">
                          <a:effectLst/>
                          <a:latin typeface="+mj-lt"/>
                        </a:rPr>
                        <a:t>54</a:t>
                      </a:r>
                      <a:endParaRPr lang="zh-CN" sz="2000" b="0" kern="100">
                        <a:effectLst/>
                        <a:latin typeface="+mj-lt"/>
                        <a:ea typeface="宋体"/>
                        <a:cs typeface="Times New Roman"/>
                      </a:endParaRPr>
                    </a:p>
                  </a:txBody>
                  <a:tcPr marL="68575" marR="68575" marT="0" marB="0"/>
                </a:tc>
                <a:tc>
                  <a:txBody>
                    <a:bodyPr/>
                    <a:lstStyle/>
                    <a:p>
                      <a:pPr algn="ctr">
                        <a:spcAft>
                          <a:spcPts val="0"/>
                        </a:spcAft>
                      </a:pPr>
                      <a:r>
                        <a:rPr lang="en-US" sz="2000" b="0" kern="100" dirty="0">
                          <a:effectLst/>
                          <a:latin typeface="+mj-lt"/>
                        </a:rPr>
                        <a:t>76</a:t>
                      </a:r>
                      <a:r>
                        <a:rPr lang="zh-CN" sz="2000" b="0" kern="100" dirty="0">
                          <a:effectLst/>
                          <a:latin typeface="+mj-lt"/>
                        </a:rPr>
                        <a:t>×</a:t>
                      </a:r>
                      <a:r>
                        <a:rPr lang="en-US" sz="2000" b="0" kern="100" dirty="0">
                          <a:effectLst/>
                          <a:latin typeface="+mj-lt"/>
                        </a:rPr>
                        <a:t>76</a:t>
                      </a:r>
                      <a:endParaRPr lang="zh-CN" sz="2000" b="0" kern="100" dirty="0">
                        <a:effectLst/>
                        <a:latin typeface="+mj-lt"/>
                        <a:ea typeface="宋体"/>
                        <a:cs typeface="Times New Roman"/>
                      </a:endParaRPr>
                    </a:p>
                  </a:txBody>
                  <a:tcPr marL="68575" marR="68575" marT="0" marB="0"/>
                </a:tc>
                <a:tc>
                  <a:txBody>
                    <a:bodyPr/>
                    <a:lstStyle/>
                    <a:p>
                      <a:pPr algn="ctr">
                        <a:spcAft>
                          <a:spcPts val="0"/>
                        </a:spcAft>
                      </a:pPr>
                      <a:r>
                        <a:rPr lang="en-US" sz="2000" b="0" kern="100">
                          <a:effectLst/>
                          <a:latin typeface="+mj-lt"/>
                        </a:rPr>
                        <a:t>90</a:t>
                      </a:r>
                      <a:r>
                        <a:rPr lang="zh-CN" sz="2000" b="0" kern="100">
                          <a:effectLst/>
                          <a:latin typeface="+mj-lt"/>
                        </a:rPr>
                        <a:t>×</a:t>
                      </a:r>
                      <a:r>
                        <a:rPr lang="en-US" sz="2000" b="0" kern="100">
                          <a:effectLst/>
                          <a:latin typeface="+mj-lt"/>
                        </a:rPr>
                        <a:t>90</a:t>
                      </a:r>
                      <a:endParaRPr lang="zh-CN" sz="2000" b="0" kern="100">
                        <a:effectLst/>
                        <a:latin typeface="+mj-lt"/>
                        <a:ea typeface="宋体"/>
                        <a:cs typeface="Times New Roman"/>
                      </a:endParaRPr>
                    </a:p>
                  </a:txBody>
                  <a:tcPr marL="68575" marR="68575" marT="0" marB="0"/>
                </a:tc>
                <a:tc>
                  <a:txBody>
                    <a:bodyPr/>
                    <a:lstStyle/>
                    <a:p>
                      <a:pPr algn="ctr">
                        <a:spcAft>
                          <a:spcPts val="0"/>
                        </a:spcAft>
                      </a:pPr>
                      <a:r>
                        <a:rPr lang="en-US" sz="2000" b="0" kern="100">
                          <a:effectLst/>
                          <a:latin typeface="+mj-lt"/>
                        </a:rPr>
                        <a:t>80×80</a:t>
                      </a:r>
                      <a:endParaRPr lang="zh-CN" sz="2000" b="0" kern="100">
                        <a:effectLst/>
                        <a:latin typeface="+mj-lt"/>
                        <a:ea typeface="宋体"/>
                        <a:cs typeface="Times New Roman"/>
                      </a:endParaRPr>
                    </a:p>
                  </a:txBody>
                  <a:tcPr marL="68575" marR="68575" marT="0" marB="0"/>
                </a:tc>
                <a:tc>
                  <a:txBody>
                    <a:bodyPr/>
                    <a:lstStyle/>
                    <a:p>
                      <a:pPr algn="ctr">
                        <a:spcAft>
                          <a:spcPts val="0"/>
                        </a:spcAft>
                      </a:pPr>
                      <a:r>
                        <a:rPr lang="en-US" sz="2000" b="0" kern="100" dirty="0" smtClean="0">
                          <a:effectLst/>
                          <a:latin typeface="+mj-lt"/>
                        </a:rPr>
                        <a:t>2.05E7</a:t>
                      </a:r>
                      <a:endParaRPr lang="zh-CN" sz="2000" b="0" kern="100" dirty="0">
                        <a:effectLst/>
                        <a:latin typeface="+mj-lt"/>
                        <a:ea typeface="宋体"/>
                        <a:cs typeface="Times New Roman"/>
                      </a:endParaRPr>
                    </a:p>
                  </a:txBody>
                  <a:tcPr marL="68575" marR="68575" marT="0" marB="0" anchor="ctr"/>
                </a:tc>
                <a:tc>
                  <a:txBody>
                    <a:bodyPr/>
                    <a:lstStyle/>
                    <a:p>
                      <a:pPr algn="ctr">
                        <a:spcAft>
                          <a:spcPts val="0"/>
                        </a:spcAft>
                      </a:pPr>
                      <a:r>
                        <a:rPr lang="en-US" sz="2000" b="0" kern="100" dirty="0" smtClean="0">
                          <a:effectLst/>
                          <a:latin typeface="+mj-lt"/>
                        </a:rPr>
                        <a:t>8.29E6</a:t>
                      </a:r>
                      <a:endParaRPr lang="zh-CN" sz="2000" b="0" kern="100" dirty="0">
                        <a:effectLst/>
                        <a:latin typeface="+mj-lt"/>
                        <a:ea typeface="宋体"/>
                        <a:cs typeface="Times New Roman"/>
                      </a:endParaRPr>
                    </a:p>
                  </a:txBody>
                  <a:tcPr marL="68575" marR="68575" marT="0" marB="0"/>
                </a:tc>
              </a:tr>
            </a:tbl>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9105" y="1456690"/>
            <a:ext cx="8385810" cy="4854575"/>
          </a:xfrm>
        </p:spPr>
        <p:txBody>
          <a:bodyPr/>
          <a:lstStyle/>
          <a:p>
            <a:pPr>
              <a:lnSpc>
                <a:spcPct val="95000"/>
              </a:lnSpc>
            </a:pPr>
            <a:r>
              <a:rPr lang="zh-CN" altLang="en-US" b="1" dirty="0" smtClean="0">
                <a:latin typeface="+mn-ea"/>
              </a:rPr>
              <a:t>其他保障需求</a:t>
            </a:r>
            <a:endParaRPr lang="zh-CN" altLang="en-US" b="1" dirty="0" smtClean="0">
              <a:latin typeface="+mn-ea"/>
            </a:endParaRPr>
          </a:p>
          <a:p>
            <a:pPr marL="0" lvl="1" indent="0" latinLnBrk="0">
              <a:lnSpc>
                <a:spcPct val="125000"/>
              </a:lnSpc>
              <a:spcBef>
                <a:spcPts val="600"/>
              </a:spcBef>
              <a:buNone/>
            </a:pPr>
            <a:r>
              <a:rPr lang="en-US" altLang="zh-CN" sz="2800" dirty="0" smtClean="0">
                <a:latin typeface="Times New Roman" pitchFamily="18" charset="0"/>
              </a:rPr>
              <a:t>1</a:t>
            </a:r>
            <a:r>
              <a:rPr lang="zh-CN" altLang="en-US" sz="2800" dirty="0" smtClean="0">
                <a:latin typeface="Times New Roman" pitchFamily="18" charset="0"/>
              </a:rPr>
              <a:t>）</a:t>
            </a:r>
            <a:r>
              <a:rPr lang="en-US" altLang="zh-CN" sz="2800" dirty="0" smtClean="0">
                <a:latin typeface="Times New Roman" pitchFamily="18" charset="0"/>
              </a:rPr>
              <a:t>靶室周围：普通机械泵动态抽试</a:t>
            </a:r>
            <a:r>
              <a:rPr lang="zh-CN" altLang="en-US" sz="2800" dirty="0" smtClean="0">
                <a:latin typeface="Times New Roman" pitchFamily="18" charset="0"/>
              </a:rPr>
              <a:t>（</a:t>
            </a:r>
            <a:r>
              <a:rPr lang="en-US" altLang="zh-CN" sz="2800" dirty="0" smtClean="0">
                <a:latin typeface="Times New Roman" pitchFamily="18" charset="0"/>
              </a:rPr>
              <a:t>真空度1Pa），</a:t>
            </a:r>
            <a:endParaRPr lang="en-US" altLang="zh-CN" sz="2800" dirty="0" smtClean="0">
              <a:latin typeface="Times New Roman" pitchFamily="18" charset="0"/>
            </a:endParaRPr>
          </a:p>
          <a:p>
            <a:pPr marL="0" lvl="1" indent="0" latinLnBrk="0">
              <a:lnSpc>
                <a:spcPct val="125000"/>
              </a:lnSpc>
              <a:spcBef>
                <a:spcPts val="0"/>
              </a:spcBef>
              <a:buNone/>
            </a:pPr>
            <a:r>
              <a:rPr lang="en-US" altLang="zh-CN" sz="2800" dirty="0" smtClean="0">
                <a:latin typeface="Times New Roman" pitchFamily="18" charset="0"/>
              </a:rPr>
              <a:t>                           NIM机箱、</a:t>
            </a:r>
            <a:r>
              <a:rPr lang="zh-CN" altLang="en-US" sz="2800" dirty="0" smtClean="0">
                <a:latin typeface="Times New Roman" pitchFamily="18" charset="0"/>
              </a:rPr>
              <a:t>供电</a:t>
            </a:r>
            <a:r>
              <a:rPr lang="en-US" altLang="zh-CN" sz="2800" dirty="0" smtClean="0">
                <a:latin typeface="Times New Roman" pitchFamily="18" charset="0"/>
              </a:rPr>
              <a:t>电源</a:t>
            </a:r>
            <a:endParaRPr lang="en-US" altLang="zh-CN" sz="2800" dirty="0" smtClean="0">
              <a:latin typeface="Times New Roman" pitchFamily="18" charset="0"/>
            </a:endParaRPr>
          </a:p>
          <a:p>
            <a:pPr marL="0" lvl="1" indent="0" latinLnBrk="0">
              <a:lnSpc>
                <a:spcPct val="125000"/>
              </a:lnSpc>
              <a:spcBef>
                <a:spcPts val="0"/>
              </a:spcBef>
              <a:buNone/>
            </a:pPr>
            <a:r>
              <a:rPr lang="en-US" altLang="zh-CN" sz="2800" dirty="0" smtClean="0">
                <a:latin typeface="Times New Roman" pitchFamily="18" charset="0"/>
                <a:cs typeface="Times New Roman" pitchFamily="18" charset="0"/>
                <a:sym typeface="+mn-ea"/>
              </a:rPr>
              <a:t>2</a:t>
            </a:r>
            <a:r>
              <a:rPr lang="zh-CN" altLang="en-US" sz="2800" dirty="0" smtClean="0">
                <a:latin typeface="Times New Roman" pitchFamily="18" charset="0"/>
                <a:cs typeface="Times New Roman" pitchFamily="18" charset="0"/>
                <a:sym typeface="+mn-ea"/>
              </a:rPr>
              <a:t>）刻度源：（</a:t>
            </a:r>
            <a:r>
              <a:rPr lang="zh-CN" altLang="en-US" sz="2800" baseline="30000" dirty="0" smtClean="0">
                <a:latin typeface="Times New Roman" pitchFamily="18" charset="0"/>
                <a:cs typeface="Times New Roman" pitchFamily="18" charset="0"/>
                <a:sym typeface="+mn-ea"/>
              </a:rPr>
              <a:t>241</a:t>
            </a:r>
            <a:r>
              <a:rPr lang="zh-CN" altLang="en-US" sz="2800" dirty="0" smtClean="0">
                <a:latin typeface="Times New Roman" pitchFamily="18" charset="0"/>
                <a:cs typeface="Times New Roman" pitchFamily="18" charset="0"/>
                <a:sym typeface="+mn-ea"/>
              </a:rPr>
              <a:t>Am、</a:t>
            </a:r>
            <a:r>
              <a:rPr lang="zh-CN" altLang="en-US" sz="2800" baseline="30000" dirty="0" smtClean="0">
                <a:latin typeface="Times New Roman" pitchFamily="18" charset="0"/>
                <a:cs typeface="Times New Roman" pitchFamily="18" charset="0"/>
                <a:sym typeface="+mn-ea"/>
              </a:rPr>
              <a:t>24</a:t>
            </a:r>
            <a:r>
              <a:rPr lang="en-US" altLang="zh-CN" sz="2800" baseline="30000" dirty="0" smtClean="0">
                <a:latin typeface="Times New Roman" pitchFamily="18" charset="0"/>
                <a:cs typeface="Times New Roman" pitchFamily="18" charset="0"/>
                <a:sym typeface="+mn-ea"/>
              </a:rPr>
              <a:t>2</a:t>
            </a:r>
            <a:r>
              <a:rPr lang="zh-CN" altLang="en-US" sz="2800" dirty="0" smtClean="0">
                <a:latin typeface="Times New Roman" pitchFamily="18" charset="0"/>
                <a:cs typeface="Times New Roman" pitchFamily="18" charset="0"/>
                <a:sym typeface="+mn-ea"/>
              </a:rPr>
              <a:t>Cm）1000Bq左右</a:t>
            </a:r>
            <a:endParaRPr lang="zh-CN" altLang="en-US" sz="2800" dirty="0" smtClean="0">
              <a:latin typeface="Times New Roman" pitchFamily="18" charset="0"/>
              <a:cs typeface="Times New Roman" pitchFamily="18" charset="0"/>
              <a:sym typeface="+mn-ea"/>
            </a:endParaRPr>
          </a:p>
          <a:p>
            <a:pPr marL="0" lvl="1" indent="0" latinLnBrk="0">
              <a:lnSpc>
                <a:spcPct val="125000"/>
              </a:lnSpc>
              <a:spcBef>
                <a:spcPts val="0"/>
              </a:spcBef>
              <a:buNone/>
            </a:pPr>
            <a:r>
              <a:rPr lang="en-US" altLang="zh-CN" sz="2800" dirty="0" smtClean="0">
                <a:latin typeface="Times New Roman" pitchFamily="18" charset="0"/>
                <a:cs typeface="Times New Roman" pitchFamily="18" charset="0"/>
                <a:sym typeface="+mn-ea"/>
              </a:rPr>
              <a:t>3</a:t>
            </a:r>
            <a:r>
              <a:rPr lang="zh-CN" altLang="en-US" sz="2800" dirty="0" smtClean="0">
                <a:latin typeface="Times New Roman" pitchFamily="18" charset="0"/>
                <a:cs typeface="Times New Roman" pitchFamily="18" charset="0"/>
                <a:sym typeface="+mn-ea"/>
              </a:rPr>
              <a:t>）测试间：CAMAC机箱</a:t>
            </a:r>
            <a:endParaRPr lang="zh-CN" altLang="en-US" sz="2800" dirty="0" smtClean="0">
              <a:latin typeface="Times New Roman" pitchFamily="18" charset="0"/>
              <a:cs typeface="Times New Roman" pitchFamily="18" charset="0"/>
              <a:sym typeface="+mn-ea"/>
            </a:endParaRPr>
          </a:p>
          <a:p>
            <a:pPr marL="0" lvl="1" indent="0" latinLnBrk="0">
              <a:lnSpc>
                <a:spcPct val="125000"/>
              </a:lnSpc>
              <a:spcBef>
                <a:spcPts val="0"/>
              </a:spcBef>
              <a:buNone/>
            </a:pPr>
            <a:r>
              <a:rPr lang="en-US" altLang="zh-CN" sz="2800" dirty="0" smtClean="0">
                <a:latin typeface="Times New Roman" pitchFamily="18" charset="0"/>
                <a:cs typeface="Times New Roman" pitchFamily="18" charset="0"/>
                <a:sym typeface="+mn-ea"/>
              </a:rPr>
              <a:t>4</a:t>
            </a:r>
            <a:r>
              <a:rPr lang="zh-CN" altLang="en-US" sz="2800" dirty="0" smtClean="0">
                <a:latin typeface="Times New Roman" pitchFamily="18" charset="0"/>
                <a:cs typeface="Times New Roman" pitchFamily="18" charset="0"/>
                <a:sym typeface="+mn-ea"/>
              </a:rPr>
              <a:t>）剂量监测：照射后需冷却后才能换靶</a:t>
            </a:r>
            <a:endParaRPr lang="zh-CN" altLang="en-US" sz="2800" dirty="0" smtClean="0">
              <a:latin typeface="Times New Roman" pitchFamily="18" charset="0"/>
              <a:cs typeface="Times New Roman" pitchFamily="18" charset="0"/>
              <a:sym typeface="+mn-ea"/>
            </a:endParaRPr>
          </a:p>
          <a:p>
            <a:pPr marL="0" lvl="1" indent="0" latinLnBrk="0">
              <a:lnSpc>
                <a:spcPct val="125000"/>
              </a:lnSpc>
              <a:spcBef>
                <a:spcPts val="0"/>
              </a:spcBef>
              <a:buNone/>
            </a:pPr>
            <a:r>
              <a:rPr lang="en-US" altLang="zh-CN" sz="2800" dirty="0" smtClean="0">
                <a:latin typeface="Times New Roman" pitchFamily="18" charset="0"/>
                <a:cs typeface="Times New Roman" pitchFamily="18" charset="0"/>
                <a:sym typeface="+mn-ea"/>
              </a:rPr>
              <a:t>5</a:t>
            </a:r>
            <a:r>
              <a:rPr lang="zh-CN" altLang="en-US" sz="2800" dirty="0" smtClean="0">
                <a:latin typeface="Times New Roman" pitchFamily="18" charset="0"/>
                <a:cs typeface="Times New Roman" pitchFamily="18" charset="0"/>
                <a:sym typeface="+mn-ea"/>
              </a:rPr>
              <a:t>）实验时间：可在其它实验中穿插进行，标定一个</a:t>
            </a:r>
            <a:endParaRPr lang="zh-CN" altLang="en-US" sz="2800" dirty="0" smtClean="0">
              <a:latin typeface="Times New Roman" pitchFamily="18" charset="0"/>
              <a:cs typeface="Times New Roman" pitchFamily="18" charset="0"/>
              <a:sym typeface="+mn-ea"/>
            </a:endParaRPr>
          </a:p>
          <a:p>
            <a:pPr marL="0" lvl="1" indent="0" latinLnBrk="0">
              <a:lnSpc>
                <a:spcPct val="125000"/>
              </a:lnSpc>
              <a:spcBef>
                <a:spcPts val="0"/>
              </a:spcBef>
              <a:buNone/>
            </a:pPr>
            <a:r>
              <a:rPr lang="zh-CN" altLang="en-US" sz="2800" dirty="0" smtClean="0">
                <a:latin typeface="Times New Roman" pitchFamily="18" charset="0"/>
                <a:cs typeface="Times New Roman" pitchFamily="18" charset="0"/>
                <a:sym typeface="+mn-ea"/>
              </a:rPr>
              <a:t>                          靶需要</a:t>
            </a:r>
            <a:r>
              <a:rPr lang="en-US" altLang="zh-CN" sz="2800" dirty="0" smtClean="0">
                <a:latin typeface="Times New Roman" pitchFamily="18" charset="0"/>
                <a:cs typeface="Times New Roman" pitchFamily="18" charset="0"/>
                <a:sym typeface="+mn-ea"/>
              </a:rPr>
              <a:t>2</a:t>
            </a:r>
            <a:r>
              <a:rPr lang="zh-CN" altLang="en-US" sz="2800" dirty="0" smtClean="0">
                <a:latin typeface="Times New Roman" pitchFamily="18" charset="0"/>
                <a:cs typeface="Times New Roman" pitchFamily="18" charset="0"/>
                <a:sym typeface="+mn-ea"/>
              </a:rPr>
              <a:t>天以上。</a:t>
            </a:r>
            <a:endParaRPr lang="zh-CN" altLang="en-US" sz="2800" dirty="0" smtClean="0">
              <a:latin typeface="Times New Roman" pitchFamily="18" charset="0"/>
              <a:cs typeface="Times New Roman" pitchFamily="18"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403350" y="3933190"/>
            <a:ext cx="6617335" cy="3844925"/>
          </a:xfrm>
        </p:spPr>
        <p:txBody>
          <a:bodyPr/>
          <a:lstStyle/>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1. </a:t>
            </a:r>
            <a:r>
              <a:rPr lang="zh-CN" altLang="en-US" sz="2800" b="1" dirty="0" smtClean="0">
                <a:solidFill>
                  <a:schemeClr val="tx1"/>
                </a:solidFill>
                <a:latin typeface="仿宋_GB2312" charset="0"/>
                <a:ea typeface="仿宋_GB2312" charset="0"/>
              </a:rPr>
              <a:t>闪烁体+MAPMT测量的束流剖面</a:t>
            </a:r>
            <a:endParaRPr lang="zh-CN" altLang="en-US" sz="2800" b="1" dirty="0" smtClean="0">
              <a:solidFill>
                <a:schemeClr val="tx1"/>
              </a:solidFill>
              <a:latin typeface="仿宋_GB2312" charset="0"/>
              <a:ea typeface="仿宋_GB2312" charset="0"/>
            </a:endParaRPr>
          </a:p>
          <a:p>
            <a:pPr marL="0" indent="0" algn="ctr">
              <a:buClr>
                <a:srgbClr val="1A1FE0"/>
              </a:buClr>
              <a:buFont typeface="Wingdings" pitchFamily="2" charset="2"/>
              <a:buNone/>
            </a:pPr>
            <a:endParaRPr lang="zh-CN" altLang="en-US" b="1" dirty="0" smtClean="0">
              <a:solidFill>
                <a:srgbClr val="1A1FE0"/>
              </a:solidFill>
            </a:endParaRPr>
          </a:p>
          <a:p>
            <a:pPr marL="0" indent="0" algn="l">
              <a:buClr>
                <a:srgbClr val="1A1FE0"/>
              </a:buClr>
              <a:buFont typeface="Wingdings" pitchFamily="2" charset="2"/>
              <a:buNone/>
            </a:pPr>
            <a:r>
              <a:rPr lang="zh-CN" altLang="en-US" b="1" dirty="0" smtClean="0">
                <a:solidFill>
                  <a:srgbClr val="1A1FE0"/>
                </a:solidFill>
              </a:rPr>
              <a:t>优点：探测效率高</a:t>
            </a:r>
            <a:endParaRPr lang="zh-CN" altLang="en-US" b="1" dirty="0" smtClean="0">
              <a:solidFill>
                <a:srgbClr val="1A1FE0"/>
              </a:solidFill>
            </a:endParaRPr>
          </a:p>
          <a:p>
            <a:pPr marL="0" indent="0" algn="l">
              <a:buClr>
                <a:srgbClr val="1A1FE0"/>
              </a:buClr>
              <a:buFont typeface="Wingdings" pitchFamily="2" charset="2"/>
              <a:buNone/>
            </a:pPr>
            <a:r>
              <a:rPr lang="zh-CN" altLang="en-US" b="1" dirty="0" smtClean="0">
                <a:solidFill>
                  <a:srgbClr val="1A1FE0"/>
                </a:solidFill>
              </a:rPr>
              <a:t>缺点：分辨率较差，约2~3mm</a:t>
            </a:r>
            <a:endParaRPr lang="zh-CN" altLang="en-US" b="1" dirty="0" smtClean="0">
              <a:solidFill>
                <a:srgbClr val="1A1FE0"/>
              </a:solidFill>
            </a:endParaRPr>
          </a:p>
        </p:txBody>
      </p:sp>
      <p:pic>
        <p:nvPicPr>
          <p:cNvPr id="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483485" y="116840"/>
            <a:ext cx="4365625" cy="380746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396875" y="2201545"/>
            <a:ext cx="8229600" cy="3037205"/>
          </a:xfrm>
        </p:spPr>
        <p:txBody>
          <a:bodyPr/>
          <a:lstStyle/>
          <a:p>
            <a:pPr algn="just">
              <a:buFont typeface="Arial" pitchFamily="34" charset="0"/>
              <a:buNone/>
            </a:pPr>
            <a:r>
              <a:rPr lang="zh-CN" altLang="en-US" dirty="0" smtClean="0"/>
              <a:t>	   </a:t>
            </a:r>
            <a:r>
              <a:rPr lang="zh-CN" altLang="en-US" sz="3600" dirty="0" smtClean="0"/>
              <a:t>     </a:t>
            </a:r>
            <a:r>
              <a:rPr lang="zh-CN" altLang="en-US" dirty="0" smtClean="0"/>
              <a:t>闪烁薄膜探测器等闪烁类探测器也可以采用与裂变靶相似的方法，开展进行中子灵敏度能量响应曲线的标定。</a:t>
            </a:r>
            <a:endParaRPr lang="zh-CN" altLang="en-US" dirty="0" smtClean="0"/>
          </a:p>
          <a:p>
            <a:pPr algn="just">
              <a:buFont typeface="Arial" pitchFamily="34" charset="0"/>
              <a:buNone/>
            </a:pPr>
            <a:r>
              <a:rPr lang="zh-CN" altLang="en-US" dirty="0" smtClean="0"/>
              <a:t>             在低能、高能段，可以弥补在原子能院5SDH-2串列加速器提供能点少的问题。</a:t>
            </a:r>
            <a:endParaRPr lang="zh-CN" altLang="en-US" dirty="0" smtClean="0"/>
          </a:p>
          <a:p>
            <a:pPr algn="just">
              <a:buFont typeface="Arial" pitchFamily="34" charset="0"/>
              <a:buNone/>
            </a:pPr>
            <a:r>
              <a:rPr lang="zh-CN" altLang="en-US" sz="2800" dirty="0" smtClean="0"/>
              <a:t>           </a:t>
            </a:r>
            <a:endParaRPr lang="zh-CN" altLang="en-US" sz="2800" dirty="0" smtClean="0"/>
          </a:p>
          <a:p>
            <a:pPr>
              <a:buFont typeface="Arial" pitchFamily="34" charset="0"/>
              <a:buNone/>
            </a:pPr>
            <a:r>
              <a:rPr lang="zh-CN" altLang="en-US" dirty="0" smtClean="0"/>
              <a:t>	         </a:t>
            </a:r>
            <a:endParaRPr lang="zh-CN" altLang="en-US" dirty="0" smtClean="0"/>
          </a:p>
        </p:txBody>
      </p:sp>
      <p:sp>
        <p:nvSpPr>
          <p:cNvPr id="31747" name="Rectangle 3"/>
          <p:cNvSpPr>
            <a:spLocks noChangeArrowheads="1"/>
          </p:cNvSpPr>
          <p:nvPr/>
        </p:nvSpPr>
        <p:spPr bwMode="auto">
          <a:xfrm>
            <a:off x="578485" y="1478598"/>
            <a:ext cx="5400675" cy="57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Clr>
                <a:srgbClr val="FF0000"/>
              </a:buClr>
              <a:buSzPct val="80000"/>
              <a:buFont typeface="Wingdings" pitchFamily="2" charset="2"/>
              <a:buChar char="n"/>
            </a:pPr>
            <a:r>
              <a:rPr lang="en-US" sz="3200" b="1" dirty="0" err="1" smtClean="0">
                <a:latin typeface="Times New Roman" pitchFamily="18" charset="0"/>
                <a:cs typeface="Times New Roman" pitchFamily="18" charset="0"/>
              </a:rPr>
              <a:t>1.</a:t>
            </a:r>
            <a:r>
              <a:rPr lang="zh-CN" altLang="en-US" sz="3200" b="1" dirty="0" err="1" smtClean="0">
                <a:latin typeface="Times New Roman" pitchFamily="18" charset="0"/>
                <a:cs typeface="Times New Roman" pitchFamily="18" charset="0"/>
              </a:rPr>
              <a:t>闪烁探测器标定</a:t>
            </a:r>
            <a:endParaRPr lang="zh-CN" altLang="en-US" sz="3200" b="1" dirty="0" err="1" smtClean="0">
              <a:latin typeface="Times New Roman" pitchFamily="18" charset="0"/>
              <a:cs typeface="Times New Roman" pitchFamily="18" charset="0"/>
            </a:endParaRPr>
          </a:p>
        </p:txBody>
      </p:sp>
      <p:sp>
        <p:nvSpPr>
          <p:cNvPr id="38915" name="Rectangle 3"/>
          <p:cNvSpPr>
            <a:spLocks noChangeArrowheads="1"/>
          </p:cNvSpPr>
          <p:nvPr/>
        </p:nvSpPr>
        <p:spPr bwMode="auto">
          <a:xfrm>
            <a:off x="578485" y="621348"/>
            <a:ext cx="7489825"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buClr>
                <a:srgbClr val="FF0000"/>
              </a:buClr>
              <a:buSzPct val="80000"/>
              <a:buFont typeface="Wingdings" pitchFamily="2" charset="2"/>
              <a:buNone/>
            </a:pPr>
            <a:r>
              <a:rPr lang="zh-CN" altLang="en-US" sz="4000" b="1">
                <a:solidFill>
                  <a:srgbClr val="FF0000"/>
                </a:solidFill>
                <a:latin typeface="Calibri" pitchFamily="34" charset="0"/>
                <a:sym typeface="Arial" pitchFamily="34" charset="0"/>
              </a:rPr>
              <a:t>三、其它方面的应用展望</a:t>
            </a:r>
            <a:endParaRPr lang="zh-CN" altLang="en-US" sz="4000" b="1">
              <a:solidFill>
                <a:srgbClr val="FF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67360" y="1958975"/>
            <a:ext cx="7281545" cy="4021455"/>
          </a:xfrm>
        </p:spPr>
        <p:txBody>
          <a:bodyPr/>
          <a:lstStyle/>
          <a:p>
            <a:pPr marL="36830" indent="-36830" algn="just">
              <a:buFont typeface="Arial" pitchFamily="34" charset="0"/>
              <a:buNone/>
            </a:pPr>
            <a:r>
              <a:rPr lang="zh-CN" altLang="en-US" dirty="0" smtClean="0"/>
              <a:t>        </a:t>
            </a:r>
            <a:r>
              <a:rPr lang="zh-CN" altLang="en-US" sz="2800" dirty="0" smtClean="0"/>
              <a:t>反角白光中子源输出中子、伽马参数稳定，如果经过精确测定，那么可以将CSNS反角中子源作为一种参考辐射场，对脉冲电流型中子探测器进行性能考核。比如：直接测量标定过的探测器的输出的电流积分，推算测点中子注量率，并与已知测点的注量率比较，用于考核、检验探测器的性能。</a:t>
            </a:r>
            <a:endParaRPr lang="zh-CN" altLang="en-US" sz="2800" dirty="0" smtClean="0"/>
          </a:p>
          <a:p>
            <a:pPr marL="36830" indent="-36830" algn="just">
              <a:buFont typeface="Arial" pitchFamily="34" charset="0"/>
              <a:buNone/>
            </a:pPr>
            <a:r>
              <a:rPr lang="zh-CN" altLang="en-US" sz="2800" dirty="0" smtClean="0">
                <a:sym typeface="+mn-ea"/>
              </a:rPr>
              <a:t>          研究核探测系统的粒子分辨能力。</a:t>
            </a:r>
            <a:endParaRPr lang="zh-CN" altLang="en-US" sz="2800" dirty="0" smtClean="0">
              <a:sym typeface="+mn-ea"/>
            </a:endParaRPr>
          </a:p>
          <a:p>
            <a:pPr marL="36830" indent="-36830" algn="just">
              <a:buFont typeface="Arial" pitchFamily="34" charset="0"/>
              <a:buNone/>
            </a:pPr>
            <a:endParaRPr lang="zh-CN" altLang="en-US" sz="2800" dirty="0" smtClean="0">
              <a:sym typeface="+mn-ea"/>
            </a:endParaRPr>
          </a:p>
        </p:txBody>
      </p:sp>
      <p:sp>
        <p:nvSpPr>
          <p:cNvPr id="31747" name="Rectangle 3"/>
          <p:cNvSpPr>
            <a:spLocks noChangeArrowheads="1"/>
          </p:cNvSpPr>
          <p:nvPr/>
        </p:nvSpPr>
        <p:spPr bwMode="auto">
          <a:xfrm>
            <a:off x="319405" y="1031558"/>
            <a:ext cx="5400675" cy="57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00"/>
              </a:buClr>
              <a:buSzPct val="80000"/>
              <a:buFont typeface="Wingdings" pitchFamily="2" charset="2"/>
              <a:buChar char="n"/>
            </a:pPr>
            <a:r>
              <a:rPr lang="en-US" sz="3200" b="1" dirty="0" err="1" smtClean="0">
                <a:latin typeface="Times New Roman" pitchFamily="18" charset="0"/>
                <a:cs typeface="Times New Roman" pitchFamily="18" charset="0"/>
              </a:rPr>
              <a:t>2.</a:t>
            </a:r>
            <a:r>
              <a:rPr lang="zh-CN" altLang="en-US" sz="3200" b="1" dirty="0" err="1" smtClean="0">
                <a:latin typeface="Times New Roman" pitchFamily="18" charset="0"/>
                <a:cs typeface="Times New Roman" pitchFamily="18" charset="0"/>
              </a:rPr>
              <a:t>脉冲辐射</a:t>
            </a:r>
            <a:r>
              <a:rPr lang="en-US" sz="3200" b="1" dirty="0" err="1" smtClean="0">
                <a:latin typeface="Times New Roman" pitchFamily="18" charset="0"/>
                <a:cs typeface="Times New Roman" pitchFamily="18" charset="0"/>
              </a:rPr>
              <a:t>探测器性能</a:t>
            </a:r>
            <a:r>
              <a:rPr lang="zh-CN" altLang="en-US" sz="3200" b="1" dirty="0" smtClean="0">
                <a:latin typeface="Times New Roman" pitchFamily="18" charset="0"/>
                <a:cs typeface="Times New Roman" pitchFamily="18" charset="0"/>
              </a:rPr>
              <a:t>测试</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755650" y="1555750"/>
            <a:ext cx="7285990" cy="3903345"/>
          </a:xfrm>
        </p:spPr>
        <p:txBody>
          <a:bodyPr/>
          <a:lstStyle/>
          <a:p>
            <a:pPr algn="just" latinLnBrk="0">
              <a:lnSpc>
                <a:spcPct val="125000"/>
              </a:lnSpc>
              <a:spcBef>
                <a:spcPts val="0"/>
              </a:spcBef>
              <a:buFont typeface="Arial" pitchFamily="34" charset="0"/>
              <a:buNone/>
            </a:pPr>
            <a:r>
              <a:rPr lang="zh-CN" altLang="en-US" dirty="0" smtClean="0"/>
              <a:t>	    </a:t>
            </a:r>
            <a:r>
              <a:rPr lang="zh-CN" altLang="en-US" sz="2800" dirty="0" smtClean="0"/>
              <a:t>   在中子能谱测量方面，由于测点中子能谱可以测得很准，CSNS中子源也可以作为强本底环境的中子辐射场，用于特定能段的中子能谱探测方法研究，比如磁分析方法、阈探测方法、活化法、核径迹探测方法等。</a:t>
            </a:r>
            <a:endParaRPr lang="zh-CN" altLang="en-US" sz="2800" dirty="0" smtClean="0"/>
          </a:p>
          <a:p>
            <a:pPr algn="just" latinLnBrk="0">
              <a:lnSpc>
                <a:spcPct val="125000"/>
              </a:lnSpc>
              <a:spcBef>
                <a:spcPts val="0"/>
              </a:spcBef>
              <a:buFont typeface="Arial" pitchFamily="34" charset="0"/>
              <a:buNone/>
            </a:pPr>
            <a:r>
              <a:rPr lang="zh-CN" altLang="en-US" sz="2800" dirty="0" smtClean="0"/>
              <a:t>             其他基础性研究包括：闪烁体的光响应函数研究，闪烁体发光特性研究等等。</a:t>
            </a:r>
            <a:endParaRPr lang="zh-CN" altLang="en-US" sz="2800" dirty="0" smtClean="0"/>
          </a:p>
          <a:p>
            <a:pPr>
              <a:buFont typeface="Arial" pitchFamily="34" charset="0"/>
              <a:buNone/>
            </a:pPr>
            <a:r>
              <a:rPr lang="zh-CN" altLang="en-US" dirty="0" smtClean="0"/>
              <a:t>	         </a:t>
            </a:r>
            <a:endParaRPr lang="zh-CN" altLang="en-US" dirty="0" smtClean="0"/>
          </a:p>
        </p:txBody>
      </p:sp>
      <p:sp>
        <p:nvSpPr>
          <p:cNvPr id="31747" name="Rectangle 3"/>
          <p:cNvSpPr>
            <a:spLocks noChangeArrowheads="1"/>
          </p:cNvSpPr>
          <p:nvPr/>
        </p:nvSpPr>
        <p:spPr bwMode="auto">
          <a:xfrm>
            <a:off x="578485" y="976313"/>
            <a:ext cx="5400675" cy="57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Clr>
                <a:srgbClr val="FF0000"/>
              </a:buClr>
              <a:buSzPct val="80000"/>
              <a:buFont typeface="Wingdings" pitchFamily="2" charset="2"/>
              <a:buChar char="n"/>
            </a:pPr>
            <a:r>
              <a:rPr lang="en-US" sz="3200" b="1" dirty="0" err="1" smtClean="0">
                <a:latin typeface="Times New Roman" pitchFamily="18" charset="0"/>
                <a:cs typeface="Times New Roman" pitchFamily="18" charset="0"/>
              </a:rPr>
              <a:t>3.</a:t>
            </a:r>
            <a:r>
              <a:rPr lang="zh-CN" altLang="en-US" sz="3200" b="1" dirty="0" err="1" smtClean="0">
                <a:latin typeface="Times New Roman" pitchFamily="18" charset="0"/>
                <a:cs typeface="Times New Roman" pitchFamily="18" charset="0"/>
              </a:rPr>
              <a:t>中子能谱探测方法研究</a:t>
            </a:r>
            <a:endParaRPr lang="zh-CN" altLang="en-US" sz="3200" b="1" dirty="0" err="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116330" y="768985"/>
            <a:ext cx="7805420" cy="5601970"/>
          </a:xfrm>
        </p:spPr>
        <p:txBody>
          <a:bodyPr/>
          <a:lstStyle/>
          <a:p>
            <a:pPr marL="5080" indent="-5080" algn="just" latinLnBrk="0">
              <a:lnSpc>
                <a:spcPct val="150000"/>
              </a:lnSpc>
              <a:spcBef>
                <a:spcPts val="0"/>
              </a:spcBef>
              <a:buFont typeface="Arial" pitchFamily="34" charset="0"/>
              <a:buNone/>
            </a:pPr>
            <a:r>
              <a:rPr lang="zh-CN" altLang="en-US" b="1" smtClean="0">
                <a:solidFill>
                  <a:srgbClr val="FF0000"/>
                </a:solidFill>
                <a:latin typeface="Times New Roman" pitchFamily="18" charset="0"/>
              </a:rPr>
              <a:t>        </a:t>
            </a:r>
            <a:r>
              <a:rPr lang="en-US" smtClean="0">
                <a:latin typeface="Times New Roman" pitchFamily="18" charset="0"/>
                <a:cs typeface="Times New Roman" pitchFamily="18" charset="0"/>
              </a:rPr>
              <a:t>借助</a:t>
            </a:r>
            <a:r>
              <a:rPr lang="en-US" altLang="zh-CN" smtClean="0">
                <a:latin typeface="Times New Roman" pitchFamily="18" charset="0"/>
                <a:cs typeface="Times New Roman" pitchFamily="18" charset="0"/>
              </a:rPr>
              <a:t>CSNS-WNS</a:t>
            </a:r>
            <a:r>
              <a:rPr lang="en-US" smtClean="0">
                <a:latin typeface="Times New Roman" pitchFamily="18" charset="0"/>
                <a:cs typeface="Times New Roman" pitchFamily="18" charset="0"/>
              </a:rPr>
              <a:t>平台开展的</a:t>
            </a:r>
            <a:r>
              <a:rPr lang="zh-CN" altLang="en-US" smtClean="0">
                <a:latin typeface="Times New Roman" pitchFamily="18" charset="0"/>
              </a:rPr>
              <a:t>研究</a:t>
            </a:r>
            <a:r>
              <a:rPr lang="en-US" smtClean="0">
                <a:latin typeface="Times New Roman" pitchFamily="18" charset="0"/>
                <a:cs typeface="Times New Roman" pitchFamily="18" charset="0"/>
              </a:rPr>
              <a:t>工作</a:t>
            </a:r>
            <a:r>
              <a:rPr lang="zh-CN" altLang="en-US" smtClean="0">
                <a:latin typeface="Times New Roman" pitchFamily="18" charset="0"/>
              </a:rPr>
              <a:t>还很多，近中期来看，还可以开展：</a:t>
            </a:r>
            <a:endParaRPr lang="zh-CN" altLang="en-US" smtClean="0">
              <a:latin typeface="Times New Roman" pitchFamily="18" charset="0"/>
              <a:cs typeface="Times New Roman" pitchFamily="18" charset="0"/>
            </a:endParaRPr>
          </a:p>
          <a:p>
            <a:pPr algn="just" latinLnBrk="0">
              <a:lnSpc>
                <a:spcPct val="150000"/>
              </a:lnSpc>
              <a:spcBef>
                <a:spcPts val="0"/>
              </a:spcBef>
              <a:buFont typeface="Wingdings" charset="0"/>
              <a:buChar char="l"/>
            </a:pPr>
            <a:r>
              <a:rPr lang="zh-CN" altLang="en-US" smtClean="0">
                <a:latin typeface="Times New Roman" pitchFamily="18" charset="0"/>
              </a:rPr>
              <a:t>无损检测方面：</a:t>
            </a:r>
            <a:r>
              <a:rPr lang="en-US" altLang="zh-CN" smtClean="0">
                <a:latin typeface="Times New Roman" pitchFamily="18" charset="0"/>
              </a:rPr>
              <a:t>PGNAA</a:t>
            </a:r>
            <a:endParaRPr lang="en-US" altLang="zh-CN" smtClean="0">
              <a:latin typeface="Times New Roman" pitchFamily="18" charset="0"/>
            </a:endParaRPr>
          </a:p>
          <a:p>
            <a:pPr algn="just" latinLnBrk="0">
              <a:lnSpc>
                <a:spcPct val="150000"/>
              </a:lnSpc>
              <a:spcBef>
                <a:spcPts val="0"/>
              </a:spcBef>
              <a:buFont typeface="Wingdings" charset="0"/>
              <a:buChar char="l"/>
            </a:pPr>
            <a:r>
              <a:rPr lang="zh-CN" altLang="en-US" smtClean="0">
                <a:latin typeface="Times New Roman" pitchFamily="18" charset="0"/>
              </a:rPr>
              <a:t>放化诊断方面：</a:t>
            </a:r>
            <a:r>
              <a:rPr lang="zh-CN" altLang="en-US" sz="2400" dirty="0">
                <a:latin typeface="Times New Roman" pitchFamily="18" charset="0"/>
                <a:ea typeface="Times New Roman" pitchFamily="18" charset="0"/>
                <a:sym typeface="+mn-ea"/>
              </a:rPr>
              <a:t>研究高能中子活化指示剂截面数据和核参数，特别是某些指示剂和核材料的（n,2n）、(n,3n)反应截面</a:t>
            </a:r>
            <a:endParaRPr lang="zh-CN" altLang="en-US" sz="2400" dirty="0" smtClean="0">
              <a:latin typeface="Times New Roman" pitchFamily="18" charset="0"/>
              <a:ea typeface="Times New Roman" pitchFamily="18" charset="0"/>
              <a:sym typeface="+mn-ea"/>
            </a:endParaRPr>
          </a:p>
          <a:p>
            <a:pPr algn="just" latinLnBrk="0">
              <a:lnSpc>
                <a:spcPct val="150000"/>
              </a:lnSpc>
              <a:spcBef>
                <a:spcPts val="0"/>
              </a:spcBef>
              <a:buFont typeface="Wingdings" charset="0"/>
              <a:buChar char="l"/>
            </a:pPr>
            <a:r>
              <a:rPr lang="zh-CN" altLang="en-US" smtClean="0">
                <a:latin typeface="Times New Roman" pitchFamily="18" charset="0"/>
              </a:rPr>
              <a:t>辐射效应方面：</a:t>
            </a:r>
            <a:r>
              <a:rPr lang="zh-CN" altLang="en-US" dirty="0" smtClean="0">
                <a:sym typeface="+mn-ea"/>
              </a:rPr>
              <a:t>器件抗辐照性能</a:t>
            </a:r>
            <a:endParaRPr lang="zh-CN" altLang="en-US" smtClean="0">
              <a:latin typeface="Times New Roman" pitchFamily="18" charset="0"/>
            </a:endParaRPr>
          </a:p>
          <a:p>
            <a:pPr algn="just" latinLnBrk="0">
              <a:lnSpc>
                <a:spcPct val="150000"/>
              </a:lnSpc>
              <a:spcBef>
                <a:spcPts val="0"/>
              </a:spcBef>
              <a:buFont typeface="Wingdings" charset="0"/>
              <a:buChar char="l"/>
            </a:pPr>
            <a:r>
              <a:rPr lang="zh-CN" altLang="en-US" smtClean="0">
                <a:latin typeface="Times New Roman" pitchFamily="18" charset="0"/>
              </a:rPr>
              <a:t>空间辐射剂量学研究</a:t>
            </a:r>
            <a:endParaRPr lang="zh-CN" altLang="en-US" smtClean="0">
              <a:latin typeface="Times New Roman" pitchFamily="18" charset="0"/>
            </a:endParaRPr>
          </a:p>
          <a:p>
            <a:pPr algn="just">
              <a:lnSpc>
                <a:spcPct val="90000"/>
              </a:lnSpc>
              <a:buFont typeface="Arial" pitchFamily="34" charset="0"/>
              <a:buNone/>
            </a:pPr>
            <a:endParaRPr lang="zh-CN"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CN" altLang="en-US" b="1" smtClean="0">
                <a:solidFill>
                  <a:srgbClr val="FF0000"/>
                </a:solidFill>
              </a:rPr>
              <a:t>四、结束语</a:t>
            </a:r>
            <a:endParaRPr lang="zh-CN" altLang="en-US" b="1" smtClean="0">
              <a:solidFill>
                <a:srgbClr val="FF0000"/>
              </a:solidFill>
            </a:endParaRPr>
          </a:p>
        </p:txBody>
      </p:sp>
      <p:sp>
        <p:nvSpPr>
          <p:cNvPr id="49155" name="Rectangle 3"/>
          <p:cNvSpPr>
            <a:spLocks noGrp="1" noChangeArrowheads="1"/>
          </p:cNvSpPr>
          <p:nvPr>
            <p:ph type="body" idx="1"/>
          </p:nvPr>
        </p:nvSpPr>
        <p:spPr>
          <a:xfrm>
            <a:off x="539750" y="1412875"/>
            <a:ext cx="8445500" cy="4812030"/>
          </a:xfrm>
        </p:spPr>
        <p:txBody>
          <a:bodyPr/>
          <a:lstStyle/>
          <a:p>
            <a:r>
              <a:rPr lang="zh-CN" altLang="en-US" dirty="0" smtClean="0"/>
              <a:t>CSNS及其反角白光中子源为我们开展脉冲辐射探测技术和其它相关应用研究提供了很好的研究平台。</a:t>
            </a:r>
            <a:endParaRPr lang="zh-CN" altLang="en-US" dirty="0" smtClean="0"/>
          </a:p>
          <a:p>
            <a:r>
              <a:rPr lang="zh-CN" altLang="en-US" dirty="0" smtClean="0"/>
              <a:t>我们在准备首批实验的同时，将根据本单位的用户需求和应用前景，积极参与规划和建立相应的实验平台，为将来发挥其更大的效用创造实验环境和条件。</a:t>
            </a:r>
            <a:endParaRPr lang="zh-CN" altLang="en-US" dirty="0" smtClean="0"/>
          </a:p>
          <a:p>
            <a:r>
              <a:rPr lang="zh-CN" altLang="en-US" dirty="0" smtClean="0"/>
              <a:t>希望能得到大家的支持和帮助，不断提高测试技术水平！</a:t>
            </a:r>
            <a:endParaRPr lang="zh-CN"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684213" y="1917700"/>
            <a:ext cx="80660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800">
                <a:solidFill>
                  <a:srgbClr val="1A1FE0"/>
                </a:solidFill>
                <a:latin typeface="楷体_GB2312" pitchFamily="49" charset="-122"/>
                <a:ea typeface="楷体_GB2312" pitchFamily="49" charset="-122"/>
              </a:rPr>
              <a:t>敬请批评指正！</a:t>
            </a:r>
            <a:endParaRPr lang="zh-CN" altLang="en-US" sz="4800">
              <a:solidFill>
                <a:srgbClr val="1A1FE0"/>
              </a:solidFill>
              <a:latin typeface="楷体_GB2312" pitchFamily="49" charset="-122"/>
              <a:ea typeface="楷体_GB2312" pitchFamily="49" charset="-122"/>
            </a:endParaRPr>
          </a:p>
          <a:p>
            <a:pPr algn="ctr" eaLnBrk="1" hangingPunct="1"/>
            <a:endParaRPr lang="zh-CN" altLang="en-US" sz="4800">
              <a:solidFill>
                <a:srgbClr val="FF0000"/>
              </a:solidFill>
              <a:latin typeface="楷体_GB2312" pitchFamily="49" charset="-122"/>
              <a:ea typeface="楷体_GB2312" pitchFamily="49" charset="-122"/>
            </a:endParaRPr>
          </a:p>
          <a:p>
            <a:pPr algn="ctr" eaLnBrk="1" hangingPunct="1"/>
            <a:r>
              <a:rPr lang="zh-CN" altLang="en-US" sz="6000">
                <a:solidFill>
                  <a:srgbClr val="FF0000"/>
                </a:solidFill>
                <a:latin typeface="楷体_GB2312" pitchFamily="49" charset="-122"/>
                <a:ea typeface="楷体_GB2312" pitchFamily="49" charset="-122"/>
              </a:rPr>
              <a:t>谢 谢 大 家！</a:t>
            </a:r>
            <a:endParaRPr lang="zh-CN" altLang="en-US" sz="600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403350" y="3933190"/>
            <a:ext cx="6617335" cy="2331085"/>
          </a:xfrm>
        </p:spPr>
        <p:txBody>
          <a:bodyPr/>
          <a:lstStyle/>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2. </a:t>
            </a:r>
            <a:r>
              <a:rPr lang="zh-CN" altLang="en-US" sz="2800" b="1" dirty="0" smtClean="0">
                <a:solidFill>
                  <a:schemeClr val="tx1"/>
                </a:solidFill>
                <a:latin typeface="仿宋_GB2312" charset="0"/>
                <a:ea typeface="仿宋_GB2312" charset="0"/>
              </a:rPr>
              <a:t>基于高速成像的探测系统</a:t>
            </a:r>
            <a:endParaRPr lang="zh-CN" altLang="en-US" sz="2800" b="1" dirty="0" smtClean="0">
              <a:solidFill>
                <a:schemeClr val="tx1"/>
              </a:solidFill>
              <a:latin typeface="仿宋_GB2312" charset="0"/>
              <a:ea typeface="仿宋_GB2312" charset="0"/>
            </a:endParaRPr>
          </a:p>
          <a:p>
            <a:pPr marL="0" indent="0" algn="ctr">
              <a:buClr>
                <a:srgbClr val="1A1FE0"/>
              </a:buClr>
              <a:buFont typeface="Wingdings" pitchFamily="2" charset="2"/>
              <a:buNone/>
            </a:pPr>
            <a:endParaRPr lang="zh-CN" altLang="en-US" sz="2800" b="1" dirty="0" smtClean="0">
              <a:solidFill>
                <a:schemeClr val="tx1"/>
              </a:solidFill>
              <a:latin typeface="仿宋_GB2312" charset="0"/>
              <a:ea typeface="仿宋_GB2312" charset="0"/>
            </a:endParaRPr>
          </a:p>
          <a:p>
            <a:pPr marL="0" indent="0" algn="l">
              <a:buClr>
                <a:srgbClr val="1A1FE0"/>
              </a:buClr>
              <a:buFont typeface="Wingdings" pitchFamily="2" charset="2"/>
              <a:buNone/>
            </a:pPr>
            <a:r>
              <a:rPr lang="zh-CN" altLang="en-US" b="1" dirty="0" smtClean="0">
                <a:solidFill>
                  <a:srgbClr val="1A1FE0"/>
                </a:solidFill>
              </a:rPr>
              <a:t>优点：分辨率高</a:t>
            </a:r>
            <a:endParaRPr lang="zh-CN" altLang="en-US" b="1" dirty="0" smtClean="0">
              <a:solidFill>
                <a:srgbClr val="1A1FE0"/>
              </a:solidFill>
            </a:endParaRPr>
          </a:p>
          <a:p>
            <a:pPr marL="0" indent="0" algn="l">
              <a:buClr>
                <a:srgbClr val="1A1FE0"/>
              </a:buClr>
              <a:buFont typeface="Wingdings" pitchFamily="2" charset="2"/>
              <a:buNone/>
            </a:pPr>
            <a:r>
              <a:rPr lang="zh-CN" altLang="en-US" b="1" dirty="0" smtClean="0">
                <a:solidFill>
                  <a:srgbClr val="1A1FE0"/>
                </a:solidFill>
              </a:rPr>
              <a:t>缺点：探测效率较低</a:t>
            </a:r>
            <a:endParaRPr lang="zh-CN" altLang="en-US" b="1" dirty="0" smtClean="0">
              <a:solidFill>
                <a:srgbClr val="1A1FE0"/>
              </a:solidFill>
            </a:endParaRPr>
          </a:p>
        </p:txBody>
      </p:sp>
      <p:pic>
        <p:nvPicPr>
          <p:cNvPr id="3"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833245" y="260350"/>
            <a:ext cx="5612765" cy="349313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899160" y="3284855"/>
            <a:ext cx="7917180" cy="2711450"/>
          </a:xfrm>
        </p:spPr>
        <p:txBody>
          <a:bodyPr/>
          <a:lstStyle/>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3. </a:t>
            </a:r>
            <a:r>
              <a:rPr lang="zh-CN" altLang="en-US" sz="2800" b="1" dirty="0" smtClean="0">
                <a:solidFill>
                  <a:schemeClr val="tx1"/>
                </a:solidFill>
                <a:latin typeface="仿宋_GB2312" charset="0"/>
                <a:ea typeface="仿宋_GB2312" charset="0"/>
              </a:rPr>
              <a:t>连续采集高速相机采集原理</a:t>
            </a:r>
            <a:endParaRPr lang="zh-CN" altLang="en-US" sz="2800" b="1" dirty="0" smtClean="0">
              <a:solidFill>
                <a:schemeClr val="tx1"/>
              </a:solidFill>
              <a:latin typeface="仿宋_GB2312" charset="0"/>
              <a:ea typeface="仿宋_GB2312" charset="0"/>
            </a:endParaRPr>
          </a:p>
          <a:p>
            <a:pPr marL="0" indent="0" algn="l" latinLnBrk="0">
              <a:spcBef>
                <a:spcPts val="1200"/>
              </a:spcBef>
              <a:buClr>
                <a:srgbClr val="1A1FE0"/>
              </a:buClr>
              <a:buFont typeface="Wingdings" pitchFamily="2" charset="2"/>
              <a:buNone/>
            </a:pPr>
            <a:r>
              <a:rPr lang="zh-CN" altLang="en-US" sz="2800" b="1" dirty="0" smtClean="0">
                <a:solidFill>
                  <a:srgbClr val="1A1FE0"/>
                </a:solidFill>
                <a:latin typeface="+mn-ea"/>
              </a:rPr>
              <a:t>日本J-PARC上建立了一套基于高速成像的探测系统（图</a:t>
            </a:r>
            <a:r>
              <a:rPr lang="en-US" altLang="zh-CN" sz="2800" b="1" dirty="0" smtClean="0">
                <a:solidFill>
                  <a:srgbClr val="1A1FE0"/>
                </a:solidFill>
                <a:latin typeface="+mn-ea"/>
              </a:rPr>
              <a:t>2</a:t>
            </a:r>
            <a:r>
              <a:rPr lang="zh-CN" altLang="en-US" sz="2800" b="1" dirty="0" smtClean="0">
                <a:solidFill>
                  <a:srgbClr val="1A1FE0"/>
                </a:solidFill>
                <a:latin typeface="+mn-ea"/>
              </a:rPr>
              <a:t>），将每个40ms的脉冲，等时段（如：250</a:t>
            </a:r>
            <a:r>
              <a:rPr lang="zh-CN" altLang="en-US" sz="2800" b="1" dirty="0" smtClean="0">
                <a:solidFill>
                  <a:srgbClr val="1A1FE0"/>
                </a:solidFill>
                <a:latin typeface="+mn-ea"/>
                <a:cs typeface="宋体" charset="0"/>
              </a:rPr>
              <a:t>µ</a:t>
            </a:r>
            <a:r>
              <a:rPr lang="zh-CN" altLang="en-US" sz="2800" b="1" dirty="0" smtClean="0">
                <a:solidFill>
                  <a:srgbClr val="1A1FE0"/>
                </a:solidFill>
                <a:latin typeface="+mn-ea"/>
              </a:rPr>
              <a:t>s）重频采样（图</a:t>
            </a:r>
            <a:r>
              <a:rPr lang="en-US" altLang="zh-CN" sz="2800" b="1" dirty="0" smtClean="0">
                <a:solidFill>
                  <a:srgbClr val="1A1FE0"/>
                </a:solidFill>
                <a:latin typeface="+mn-ea"/>
              </a:rPr>
              <a:t>3</a:t>
            </a:r>
            <a:r>
              <a:rPr lang="zh-CN" altLang="en-US" sz="2800" b="1" dirty="0" smtClean="0">
                <a:solidFill>
                  <a:srgbClr val="1A1FE0"/>
                </a:solidFill>
                <a:latin typeface="+mn-ea"/>
              </a:rPr>
              <a:t>），再由多个脉冲</a:t>
            </a:r>
            <a:r>
              <a:rPr lang="zh-CN" altLang="en-US" sz="2800" b="1" dirty="0" smtClean="0">
                <a:solidFill>
                  <a:srgbClr val="FF0000"/>
                </a:solidFill>
                <a:latin typeface="+mn-ea"/>
              </a:rPr>
              <a:t>同时段</a:t>
            </a:r>
            <a:r>
              <a:rPr lang="zh-CN" altLang="en-US" sz="2800" b="1" dirty="0" smtClean="0">
                <a:solidFill>
                  <a:srgbClr val="1A1FE0"/>
                </a:solidFill>
                <a:latin typeface="+mn-ea"/>
              </a:rPr>
              <a:t>累计，从而获得良好的图像。对能量为0.01eV的中子，其分辨率可达0.8线对。</a:t>
            </a:r>
            <a:endParaRPr lang="zh-CN" altLang="en-US" sz="2800" b="1" dirty="0" smtClean="0">
              <a:solidFill>
                <a:srgbClr val="1A1FE0"/>
              </a:solidFill>
              <a:latin typeface="+mn-ea"/>
            </a:endParaRPr>
          </a:p>
        </p:txBody>
      </p:sp>
      <p:pic>
        <p:nvPicPr>
          <p:cNvPr id="5"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899795" y="118110"/>
            <a:ext cx="7210425" cy="314833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67995" y="6019800"/>
            <a:ext cx="7917180" cy="616585"/>
          </a:xfrm>
        </p:spPr>
        <p:txBody>
          <a:bodyPr/>
          <a:lstStyle/>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4. </a:t>
            </a:r>
            <a:r>
              <a:rPr lang="zh-CN" altLang="en-US" sz="2800" b="1" dirty="0" smtClean="0">
                <a:solidFill>
                  <a:schemeClr val="tx1"/>
                </a:solidFill>
                <a:latin typeface="仿宋_GB2312" charset="0"/>
                <a:ea typeface="仿宋_GB2312" charset="0"/>
              </a:rPr>
              <a:t>我们建立的高速成像系统</a:t>
            </a:r>
            <a:endParaRPr lang="zh-CN" altLang="en-US" sz="2800" b="1" dirty="0" smtClean="0">
              <a:solidFill>
                <a:schemeClr val="tx1"/>
              </a:solidFill>
              <a:latin typeface="仿宋_GB2312" charset="0"/>
              <a:ea typeface="仿宋_GB2312" charset="0"/>
            </a:endParaRPr>
          </a:p>
          <a:p>
            <a:pPr marL="0" indent="0" algn="l" latinLnBrk="0">
              <a:spcBef>
                <a:spcPts val="600"/>
              </a:spcBef>
              <a:buClr>
                <a:srgbClr val="1A1FE0"/>
              </a:buClr>
              <a:buFont typeface="Wingdings" pitchFamily="2" charset="2"/>
              <a:buNone/>
            </a:pPr>
            <a:endParaRPr lang="zh-CN" altLang="en-US" sz="2800" b="1" dirty="0" smtClean="0">
              <a:solidFill>
                <a:srgbClr val="1A1FE0"/>
              </a:solidFill>
              <a:latin typeface="+mn-ea"/>
            </a:endParaRPr>
          </a:p>
        </p:txBody>
      </p:sp>
      <p:sp>
        <p:nvSpPr>
          <p:cNvPr id="2" name="Rectangle 3"/>
          <p:cNvSpPr>
            <a:spLocks noGrp="1" noChangeArrowheads="1"/>
          </p:cNvSpPr>
          <p:nvPr/>
        </p:nvSpPr>
        <p:spPr>
          <a:xfrm>
            <a:off x="828040" y="190500"/>
            <a:ext cx="7917180" cy="1528445"/>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pPr marL="0" indent="0">
              <a:buClr>
                <a:srgbClr val="1A1FE0"/>
              </a:buClr>
              <a:buFont typeface="Wingdings" pitchFamily="2" charset="2"/>
              <a:buNone/>
            </a:pPr>
            <a:r>
              <a:rPr lang="en-US" altLang="zh-CN" sz="4000" b="1" dirty="0" smtClean="0">
                <a:solidFill>
                  <a:srgbClr val="FF0000"/>
                </a:solidFill>
              </a:rPr>
              <a:t>2. </a:t>
            </a:r>
            <a:r>
              <a:rPr lang="zh-CN" altLang="en-US" sz="4000" b="1" dirty="0" smtClean="0">
                <a:solidFill>
                  <a:srgbClr val="FF0000"/>
                </a:solidFill>
              </a:rPr>
              <a:t>基于成像法的中子剖面测量进展</a:t>
            </a:r>
            <a:endParaRPr lang="zh-CN" altLang="en-US" sz="4000" b="1" dirty="0" smtClean="0">
              <a:solidFill>
                <a:srgbClr val="FF0000"/>
              </a:solidFill>
            </a:endParaRPr>
          </a:p>
          <a:p>
            <a:pPr marL="0" indent="0" latinLnBrk="0">
              <a:spcBef>
                <a:spcPts val="600"/>
              </a:spcBef>
              <a:buClr>
                <a:srgbClr val="1A1FE0"/>
              </a:buClr>
              <a:buFont typeface="Wingdings" pitchFamily="2" charset="2"/>
              <a:buNone/>
            </a:pPr>
            <a:r>
              <a:rPr lang="en-US" altLang="zh-CN" b="1" dirty="0" smtClean="0">
                <a:solidFill>
                  <a:srgbClr val="1A1FE0"/>
                </a:solidFill>
              </a:rPr>
              <a:t>2.1 </a:t>
            </a:r>
            <a:r>
              <a:rPr lang="zh-CN" altLang="en-US" b="1" dirty="0" smtClean="0">
                <a:solidFill>
                  <a:srgbClr val="1A1FE0"/>
                </a:solidFill>
              </a:rPr>
              <a:t>成像系统及其应用情况</a:t>
            </a:r>
            <a:endParaRPr lang="zh-CN" altLang="en-US" b="1" dirty="0" smtClean="0">
              <a:solidFill>
                <a:srgbClr val="1A1FE0"/>
              </a:solidFill>
            </a:endParaRPr>
          </a:p>
        </p:txBody>
      </p:sp>
      <p:graphicFrame>
        <p:nvGraphicFramePr>
          <p:cNvPr id="-2147482623" name="对象 -2147482624"/>
          <p:cNvGraphicFramePr>
            <a:graphicFrameLocks noChangeAspect="1"/>
          </p:cNvGraphicFramePr>
          <p:nvPr/>
        </p:nvGraphicFramePr>
        <p:xfrm>
          <a:off x="1595120" y="1843405"/>
          <a:ext cx="5753735" cy="4201795"/>
        </p:xfrm>
        <a:graphic>
          <a:graphicData uri="http://schemas.openxmlformats.org/presentationml/2006/ole">
            <mc:AlternateContent xmlns:mc="http://schemas.openxmlformats.org/markup-compatibility/2006">
              <mc:Choice xmlns:v="urn:schemas-microsoft-com:vml" Requires="v">
                <p:oleObj spid="_x0000_s3076" name="" r:id="rId1" imgW="4787265" imgH="3496310" progId="Visio.Drawing.11">
                  <p:embed/>
                </p:oleObj>
              </mc:Choice>
              <mc:Fallback>
                <p:oleObj name="" r:id="rId1" imgW="4787265" imgH="3496310" progId="Visio.Drawing.11">
                  <p:embed/>
                  <p:pic>
                    <p:nvPicPr>
                      <p:cNvPr id="0" name="图片 3075"/>
                      <p:cNvPicPr/>
                      <p:nvPr/>
                    </p:nvPicPr>
                    <p:blipFill>
                      <a:blip r:embed="rId2"/>
                      <a:stretch>
                        <a:fillRect/>
                      </a:stretch>
                    </p:blipFill>
                    <p:spPr>
                      <a:xfrm>
                        <a:off x="1595120" y="1843405"/>
                        <a:ext cx="5753735" cy="42017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8B15AD9-96CD-4FF2-B645-1F34296D4BD6}" type="slidenum">
              <a:rPr lang="en-US" altLang="zh-CN" smtClean="0"/>
            </a:fld>
            <a:endParaRPr lang="en-US" altLang="zh-CN"/>
          </a:p>
        </p:txBody>
      </p:sp>
      <p:sp>
        <p:nvSpPr>
          <p:cNvPr id="3" name="标题 2"/>
          <p:cNvSpPr/>
          <p:nvPr>
            <p:ph type="title"/>
          </p:nvPr>
        </p:nvSpPr>
        <p:spPr>
          <a:xfrm>
            <a:off x="511175" y="543560"/>
            <a:ext cx="8213090" cy="5443855"/>
          </a:xfrm>
        </p:spPr>
        <p:txBody>
          <a:bodyPr/>
          <a:p>
            <a:pPr marL="0" indent="0" algn="l" latinLnBrk="0">
              <a:lnSpc>
                <a:spcPct val="150000"/>
              </a:lnSpc>
              <a:spcBef>
                <a:spcPts val="600"/>
              </a:spcBef>
              <a:buClr>
                <a:srgbClr val="FF0000"/>
              </a:buClr>
              <a:buFont typeface="Wingdings" charset="0"/>
              <a:buNone/>
            </a:pPr>
            <a:r>
              <a:rPr lang="en-US" altLang="zh-CN" sz="2800">
                <a:latin typeface="Times New Roman" pitchFamily="18" charset="0"/>
                <a:ea typeface="+mn-ea"/>
              </a:rPr>
              <a:t>1</a:t>
            </a:r>
            <a:r>
              <a:rPr lang="zh-CN" altLang="en-US" sz="2800">
                <a:latin typeface="Times New Roman" pitchFamily="18" charset="0"/>
                <a:ea typeface="+mn-ea"/>
              </a:rPr>
              <a:t>）ICCD相机：有效CCD像素单元阵列1024*1024、象元尺寸为13</a:t>
            </a:r>
            <a:r>
              <a:rPr lang="zh-CN" altLang="en-US" sz="2800">
                <a:latin typeface="Times New Roman" pitchFamily="18" charset="0"/>
                <a:ea typeface="+mn-ea"/>
                <a:cs typeface="Times New Roman" pitchFamily="18" charset="0"/>
              </a:rPr>
              <a:t>μ</a:t>
            </a:r>
            <a:r>
              <a:rPr lang="zh-CN" altLang="en-US" sz="2800">
                <a:latin typeface="Times New Roman" pitchFamily="18" charset="0"/>
                <a:ea typeface="+mn-ea"/>
              </a:rPr>
              <a:t>m*13</a:t>
            </a:r>
            <a:r>
              <a:rPr lang="zh-CN" altLang="en-US" sz="2800">
                <a:latin typeface="Times New Roman" pitchFamily="18" charset="0"/>
                <a:ea typeface="+mn-ea"/>
                <a:cs typeface="Times New Roman" pitchFamily="18" charset="0"/>
                <a:sym typeface="+mn-ea"/>
              </a:rPr>
              <a:t>μ</a:t>
            </a:r>
            <a:r>
              <a:rPr lang="zh-CN" altLang="en-US" sz="2800">
                <a:latin typeface="Times New Roman" pitchFamily="18" charset="0"/>
                <a:ea typeface="+mn-ea"/>
              </a:rPr>
              <a:t>m，该系统帧频约为0.9Hz。</a:t>
            </a:r>
            <a:br>
              <a:rPr lang="zh-CN" altLang="en-US" sz="2800">
                <a:latin typeface="Times New Roman" pitchFamily="18" charset="0"/>
                <a:ea typeface="+mn-ea"/>
              </a:rPr>
            </a:br>
            <a:r>
              <a:rPr lang="en-US" sz="2800">
                <a:latin typeface="Times New Roman" pitchFamily="18" charset="0"/>
                <a:ea typeface="+mn-ea"/>
                <a:sym typeface="+mn-ea"/>
              </a:rPr>
              <a:t>2</a:t>
            </a:r>
            <a:r>
              <a:rPr lang="zh-CN" altLang="en-US" sz="2800">
                <a:latin typeface="Times New Roman" pitchFamily="18" charset="0"/>
                <a:ea typeface="+mn-ea"/>
                <a:sym typeface="+mn-ea"/>
              </a:rPr>
              <a:t>）</a:t>
            </a:r>
            <a:r>
              <a:rPr sz="2800">
                <a:latin typeface="Times New Roman" pitchFamily="18" charset="0"/>
                <a:ea typeface="+mn-ea"/>
                <a:sym typeface="+mn-ea"/>
              </a:rPr>
              <a:t>中子图像转换屏：塑料闪烁体</a:t>
            </a:r>
            <a:r>
              <a:rPr lang="en-US" sz="2800">
                <a:latin typeface="Times New Roman" pitchFamily="18" charset="0"/>
                <a:ea typeface="+mn-ea"/>
                <a:sym typeface="+mn-ea"/>
              </a:rPr>
              <a:t>ST401</a:t>
            </a:r>
            <a:r>
              <a:rPr sz="2800">
                <a:latin typeface="Times New Roman" pitchFamily="18" charset="0"/>
                <a:ea typeface="+mn-ea"/>
                <a:sym typeface="+mn-ea"/>
              </a:rPr>
              <a:t>；厚度</a:t>
            </a:r>
            <a:r>
              <a:rPr lang="zh-CN" sz="2800">
                <a:latin typeface="Times New Roman" pitchFamily="18" charset="0"/>
                <a:ea typeface="+mn-ea"/>
                <a:sym typeface="+mn-ea"/>
              </a:rPr>
              <a:t>分别为：</a:t>
            </a:r>
            <a:r>
              <a:rPr sz="2800">
                <a:latin typeface="Times New Roman" pitchFamily="18" charset="0"/>
                <a:ea typeface="+mn-ea"/>
                <a:sym typeface="+mn-ea"/>
              </a:rPr>
              <a:t>5cm、3cm、2cm、1cm。</a:t>
            </a:r>
            <a:br>
              <a:rPr sz="2800">
                <a:latin typeface="Times New Roman" pitchFamily="18" charset="0"/>
                <a:ea typeface="+mn-ea"/>
                <a:sym typeface="+mn-ea"/>
              </a:rPr>
            </a:br>
            <a:r>
              <a:rPr lang="en-US" sz="2800">
                <a:latin typeface="Times New Roman" pitchFamily="18" charset="0"/>
                <a:ea typeface="+mn-ea"/>
                <a:sym typeface="+mn-ea"/>
              </a:rPr>
              <a:t>3</a:t>
            </a:r>
            <a:r>
              <a:rPr lang="zh-CN" altLang="en-US" sz="2800">
                <a:latin typeface="Times New Roman" pitchFamily="18" charset="0"/>
                <a:ea typeface="+mn-ea"/>
                <a:sym typeface="+mn-ea"/>
              </a:rPr>
              <a:t>）</a:t>
            </a:r>
            <a:r>
              <a:rPr sz="2800">
                <a:latin typeface="Times New Roman" pitchFamily="18" charset="0"/>
                <a:ea typeface="+mn-ea"/>
                <a:sym typeface="+mn-ea"/>
              </a:rPr>
              <a:t>反射镜：玻璃反射镜</a:t>
            </a:r>
            <a:r>
              <a:rPr lang="zh-CN" sz="2800">
                <a:latin typeface="Times New Roman" pitchFamily="18" charset="0"/>
                <a:ea typeface="+mn-ea"/>
                <a:sym typeface="+mn-ea"/>
              </a:rPr>
              <a:t>，</a:t>
            </a:r>
            <a:r>
              <a:rPr sz="2800">
                <a:latin typeface="Times New Roman" pitchFamily="18" charset="0"/>
                <a:ea typeface="+mn-ea"/>
                <a:sym typeface="+mn-ea"/>
              </a:rPr>
              <a:t>尺寸为9cm×9cm。</a:t>
            </a:r>
            <a:br>
              <a:rPr sz="2800">
                <a:latin typeface="Times New Roman" pitchFamily="18" charset="0"/>
                <a:ea typeface="+mn-ea"/>
                <a:sym typeface="+mn-ea"/>
              </a:rPr>
            </a:br>
            <a:r>
              <a:rPr lang="en-US" sz="2800">
                <a:latin typeface="Times New Roman" pitchFamily="18" charset="0"/>
                <a:ea typeface="+mn-ea"/>
                <a:sym typeface="+mn-ea"/>
              </a:rPr>
              <a:t>4</a:t>
            </a:r>
            <a:r>
              <a:rPr lang="zh-CN" altLang="en-US" sz="2800">
                <a:latin typeface="Times New Roman" pitchFamily="18" charset="0"/>
                <a:ea typeface="+mn-ea"/>
                <a:sym typeface="+mn-ea"/>
              </a:rPr>
              <a:t>）</a:t>
            </a:r>
            <a:r>
              <a:rPr sz="2800">
                <a:latin typeface="Times New Roman" pitchFamily="18" charset="0"/>
                <a:ea typeface="+mn-ea"/>
                <a:sym typeface="+mn-ea"/>
              </a:rPr>
              <a:t>镜头：GCO-23远心成像镜头</a:t>
            </a:r>
            <a:r>
              <a:rPr sz="2800">
                <a:latin typeface="Times New Roman" pitchFamily="18" charset="0"/>
                <a:ea typeface="汉仪旗黑-55S" charset="0"/>
                <a:sym typeface="+mn-ea"/>
              </a:rPr>
              <a:t>。</a:t>
            </a:r>
            <a:br>
              <a:rPr sz="2800">
                <a:latin typeface="Times New Roman" pitchFamily="18" charset="0"/>
                <a:ea typeface="汉仪旗黑-55S" charset="0"/>
                <a:sym typeface="+mn-ea"/>
              </a:rPr>
            </a:br>
            <a:r>
              <a:rPr sz="2800">
                <a:latin typeface="Times New Roman" pitchFamily="18" charset="0"/>
                <a:ea typeface="汉仪旗黑-55S" charset="0"/>
                <a:sym typeface="+mn-ea"/>
              </a:rPr>
              <a:t>      </a:t>
            </a:r>
            <a:r>
              <a:rPr lang="zh-CN" altLang="en-US" sz="2800">
                <a:latin typeface="Times New Roman" pitchFamily="18" charset="0"/>
                <a:ea typeface="+mn-ea"/>
                <a:sym typeface="+mn-ea"/>
              </a:rPr>
              <a:t>设定闪烁体位于距源区420cm位置。</a:t>
            </a:r>
            <a:br>
              <a:rPr sz="2800">
                <a:latin typeface="Times New Roman" pitchFamily="18" charset="0"/>
                <a:ea typeface="汉仪旗黑-55S" charset="0"/>
              </a:rPr>
            </a:br>
            <a:r>
              <a:rPr sz="2800">
                <a:latin typeface="Times New Roman" pitchFamily="18" charset="0"/>
                <a:ea typeface="汉仪旗黑-55S" charset="0"/>
              </a:rPr>
              <a:t>      </a:t>
            </a:r>
            <a:r>
              <a:rPr lang="zh-CN" altLang="en-US" sz="2800">
                <a:latin typeface="Times New Roman" pitchFamily="18" charset="0"/>
                <a:ea typeface="+mn-ea"/>
              </a:rPr>
              <a:t>上述器件组装在一个避光腔体内，腔体尺寸为：长80cm，宽30cm，高30cm；</a:t>
            </a:r>
            <a:endParaRPr sz="2800">
              <a:latin typeface="Times New Roman" pitchFamily="18" charset="0"/>
              <a:ea typeface="汉仪旗黑-55S"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8B15AD9-96CD-4FF2-B645-1F34296D4BD6}" type="slidenum">
              <a:rPr lang="en-US" altLang="zh-CN" smtClean="0"/>
            </a:fld>
            <a:endParaRPr lang="en-US" altLang="zh-CN"/>
          </a:p>
        </p:txBody>
      </p:sp>
      <p:pic>
        <p:nvPicPr>
          <p:cNvPr id="4"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7450" y="1340485"/>
            <a:ext cx="6743700" cy="2861310"/>
          </a:xfrm>
          <a:prstGeom prst="rect">
            <a:avLst/>
          </a:prstGeom>
        </p:spPr>
      </p:pic>
      <p:sp>
        <p:nvSpPr>
          <p:cNvPr id="6147" name="Rectangle 3"/>
          <p:cNvSpPr>
            <a:spLocks noGrp="1" noChangeArrowheads="1"/>
          </p:cNvSpPr>
          <p:nvPr>
            <p:ph type="body" idx="1"/>
          </p:nvPr>
        </p:nvSpPr>
        <p:spPr>
          <a:xfrm>
            <a:off x="827405" y="4580890"/>
            <a:ext cx="7917180" cy="616585"/>
          </a:xfrm>
        </p:spPr>
        <p:txBody>
          <a:bodyPr/>
          <a:p>
            <a:pPr marL="0" indent="0" algn="ctr">
              <a:buClr>
                <a:srgbClr val="1A1FE0"/>
              </a:buClr>
              <a:buFont typeface="Wingdings" pitchFamily="2" charset="2"/>
              <a:buNone/>
            </a:pPr>
            <a:r>
              <a:rPr lang="zh-CN" altLang="en-US" sz="2800" b="1" dirty="0" smtClean="0">
                <a:solidFill>
                  <a:schemeClr val="tx1"/>
                </a:solidFill>
                <a:latin typeface="仿宋_GB2312" charset="0"/>
                <a:ea typeface="仿宋_GB2312" charset="0"/>
              </a:rPr>
              <a:t>图</a:t>
            </a:r>
            <a:r>
              <a:rPr lang="en-US" altLang="zh-CN" sz="2800" b="1" dirty="0" smtClean="0">
                <a:solidFill>
                  <a:schemeClr val="tx1"/>
                </a:solidFill>
                <a:latin typeface="仿宋_GB2312" charset="0"/>
                <a:ea typeface="仿宋_GB2312" charset="0"/>
              </a:rPr>
              <a:t>5. </a:t>
            </a:r>
            <a:r>
              <a:rPr lang="zh-CN" altLang="en-US" sz="2800" b="1" dirty="0" smtClean="0">
                <a:solidFill>
                  <a:schemeClr val="tx1"/>
                </a:solidFill>
                <a:latin typeface="仿宋_GB2312" charset="0"/>
                <a:ea typeface="仿宋_GB2312" charset="0"/>
              </a:rPr>
              <a:t>触发关联示意图</a:t>
            </a:r>
            <a:endParaRPr lang="zh-CN" altLang="en-US" sz="2800" b="1" dirty="0" smtClean="0">
              <a:solidFill>
                <a:schemeClr val="tx1"/>
              </a:solidFill>
              <a:latin typeface="仿宋_GB2312" charset="0"/>
              <a:ea typeface="仿宋_GB2312" charset="0"/>
            </a:endParaRPr>
          </a:p>
          <a:p>
            <a:pPr marL="0" indent="0" algn="l" latinLnBrk="0">
              <a:spcBef>
                <a:spcPts val="600"/>
              </a:spcBef>
              <a:buClr>
                <a:srgbClr val="1A1FE0"/>
              </a:buClr>
              <a:buFont typeface="Wingdings" pitchFamily="2" charset="2"/>
              <a:buNone/>
            </a:pPr>
            <a:endParaRPr lang="zh-CN" altLang="en-US" sz="2800" b="1" dirty="0" smtClean="0">
              <a:solidFill>
                <a:srgbClr val="1A1FE0"/>
              </a:solidFill>
              <a:latin typeface="+mn-ea"/>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6140</Words>
  <Application>Kingsoft Office WPP</Application>
  <PresentationFormat>全屏显示(4:3)</PresentationFormat>
  <Paragraphs>515</Paragraphs>
  <Slides>45</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45</vt:i4>
      </vt:variant>
    </vt:vector>
  </HeadingPairs>
  <TitlesOfParts>
    <vt:vector size="49" baseType="lpstr">
      <vt:lpstr>Office 主题</vt:lpstr>
      <vt:lpstr>Visio.Drawing.11</vt:lpstr>
      <vt:lpstr>Equation.DSMT4</vt:lpstr>
      <vt:lpstr>Origin50.Graph</vt:lpstr>
      <vt:lpstr>PowerPoint 演示文稿</vt:lpstr>
      <vt:lpstr>目 录</vt:lpstr>
      <vt:lpstr>一、中子束流剖面测量</vt:lpstr>
      <vt:lpstr>PowerPoint 演示文稿</vt:lpstr>
      <vt:lpstr>PowerPoint 演示文稿</vt:lpstr>
      <vt:lpstr>PowerPoint 演示文稿</vt:lpstr>
      <vt:lpstr>PowerPoint 演示文稿</vt:lpstr>
      <vt:lpstr>1）ICCD相机：有效CCD像素单元阵列1024*1024、象元尺寸为13μm*13μm，该系统帧频约为0.9Hz。 2）中子图像转换屏：塑料闪烁体ST401；厚度分别为：5cm、3cm、2cm、1cm。 3）反射镜：玻璃反射镜，尺寸为9cm×9cm。 4）镜头：GCO-23远心成像镜头。       设定闪烁体位于距源区420cm位置。       上述器件组装在一个避光腔体内，腔体尺寸为：长80cm，宽30cm，高30cm；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二、裂变靶探测系统标定</vt:lpstr>
      <vt:lpstr>PowerPoint 演示文稿</vt:lpstr>
      <vt:lpstr>PowerPoint 演示文稿</vt:lpstr>
      <vt:lpstr>单能中子灵敏度标定实验平台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中子开关和准直器的选择</vt:lpstr>
      <vt:lpstr>PowerPoint 演示文稿</vt:lpstr>
      <vt:lpstr>PowerPoint 演示文稿</vt:lpstr>
      <vt:lpstr>PowerPoint 演示文稿</vt:lpstr>
      <vt:lpstr>PowerPoint 演示文稿</vt:lpstr>
      <vt:lpstr>PowerPoint 演示文稿</vt:lpstr>
      <vt:lpstr>四、结束语</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sss</dc:creator>
  <cp:lastModifiedBy>Administrator</cp:lastModifiedBy>
  <cp:revision>262</cp:revision>
  <cp:lastPrinted>2411-12-30T00:00:00Z</cp:lastPrinted>
  <dcterms:created xsi:type="dcterms:W3CDTF">2009-07-13T03:36:00Z</dcterms:created>
  <dcterms:modified xsi:type="dcterms:W3CDTF">2016-06-28T01:54:06Z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