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90" r:id="rId2"/>
    <p:sldMasterId id="2147483708" r:id="rId3"/>
  </p:sldMasterIdLst>
  <p:notesMasterIdLst>
    <p:notesMasterId r:id="rId36"/>
  </p:notesMasterIdLst>
  <p:handoutMasterIdLst>
    <p:handoutMasterId r:id="rId37"/>
  </p:handoutMasterIdLst>
  <p:sldIdLst>
    <p:sldId id="257" r:id="rId4"/>
    <p:sldId id="320" r:id="rId5"/>
    <p:sldId id="371" r:id="rId6"/>
    <p:sldId id="381" r:id="rId7"/>
    <p:sldId id="382" r:id="rId8"/>
    <p:sldId id="383" r:id="rId9"/>
    <p:sldId id="384" r:id="rId10"/>
    <p:sldId id="385" r:id="rId11"/>
    <p:sldId id="311" r:id="rId12"/>
    <p:sldId id="322" r:id="rId13"/>
    <p:sldId id="350" r:id="rId14"/>
    <p:sldId id="328" r:id="rId15"/>
    <p:sldId id="372" r:id="rId16"/>
    <p:sldId id="356" r:id="rId17"/>
    <p:sldId id="396" r:id="rId18"/>
    <p:sldId id="357" r:id="rId19"/>
    <p:sldId id="358" r:id="rId20"/>
    <p:sldId id="375" r:id="rId21"/>
    <p:sldId id="380" r:id="rId22"/>
    <p:sldId id="376" r:id="rId23"/>
    <p:sldId id="373" r:id="rId24"/>
    <p:sldId id="387" r:id="rId25"/>
    <p:sldId id="386" r:id="rId26"/>
    <p:sldId id="391" r:id="rId27"/>
    <p:sldId id="378" r:id="rId28"/>
    <p:sldId id="392" r:id="rId29"/>
    <p:sldId id="393" r:id="rId30"/>
    <p:sldId id="388" r:id="rId31"/>
    <p:sldId id="394" r:id="rId32"/>
    <p:sldId id="395" r:id="rId33"/>
    <p:sldId id="377" r:id="rId34"/>
    <p:sldId id="277" r:id="rId3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0000FF"/>
    <a:srgbClr val="FFFF99"/>
    <a:srgbClr val="00CCFF"/>
    <a:srgbClr val="A56753"/>
    <a:srgbClr val="006600"/>
    <a:srgbClr val="FF99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54" autoAdjust="0"/>
    <p:restoredTop sz="87184" autoAdjust="0"/>
  </p:normalViewPr>
  <p:slideViewPr>
    <p:cSldViewPr>
      <p:cViewPr varScale="1">
        <p:scale>
          <a:sx n="65" d="100"/>
          <a:sy n="65" d="100"/>
        </p:scale>
        <p:origin x="-34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118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4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latinLnBrk="1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latinLnBrk="1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fld id="{EF28E21B-231D-422F-BBC6-A2A99AC2925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1744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latinLnBrk="1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latinLnBrk="1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fld id="{5F2194DE-7D89-49F1-9E34-25289F384EE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60283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37764529-B3EE-4CEF-990B-EE3E662BB7F4}" type="slidenum">
              <a:rPr lang="en-US" altLang="zh-CN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zh-CN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3827665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6D7B6449-A6E9-4542-8B7B-5FFCDFA9272D}" type="slidenum">
              <a:rPr lang="en-US" altLang="zh-CN" smtClean="0"/>
              <a:pPr eaLnBrk="1" hangingPunct="1">
                <a:spcBef>
                  <a:spcPct val="0"/>
                </a:spcBef>
              </a:pPr>
              <a:t>32</a:t>
            </a:fld>
            <a:endParaRPr lang="en-US" altLang="zh-CN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smtClean="0"/>
              <a:t>简述一下科研情况</a:t>
            </a:r>
          </a:p>
        </p:txBody>
      </p:sp>
    </p:spTree>
    <p:extLst>
      <p:ext uri="{BB962C8B-B14F-4D97-AF65-F5344CB8AC3E}">
        <p14:creationId xmlns:p14="http://schemas.microsoft.com/office/powerpoint/2010/main" val="1775357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94DE-7D89-49F1-9E34-25289F384EE4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13025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4498C-4CA4-4CC9-A5B4-39BD3FD3BD33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730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7BF2159F-90C4-4575-B010-31CF0072FC71}" type="slidenum">
              <a:rPr lang="en-US" altLang="zh-CN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zh-CN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550976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94DE-7D89-49F1-9E34-25289F384EE4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1842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94DE-7D89-49F1-9E34-25289F384EE4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25941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94DE-7D89-49F1-9E34-25289F384EE4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11859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本页需要更新照片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94DE-7D89-49F1-9E34-25289F384EE4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62697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94DE-7D89-49F1-9E34-25289F384EE4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91283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SSppt母板首页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305800" y="6477000"/>
            <a:ext cx="1841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88000"/>
              </a:lnSpc>
            </a:pPr>
            <a:endParaRPr lang="zh-CN" altLang="zh-CN" sz="1000">
              <a:solidFill>
                <a:schemeClr val="bg2"/>
              </a:solidFill>
              <a:latin typeface="Impact" pitchFamily="34" charset="0"/>
            </a:endParaRP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339975"/>
            <a:ext cx="7772400" cy="1470025"/>
          </a:xfrm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600200"/>
          </a:xfrm>
        </p:spPr>
        <p:txBody>
          <a:bodyPr/>
          <a:lstStyle>
            <a:lvl1pPr marL="0" indent="0"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46129106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6C4A5-2E22-4757-8F8F-CDFF9D9F9A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8838058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15125" y="838200"/>
            <a:ext cx="2033588" cy="5562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838200"/>
            <a:ext cx="5953125" cy="5562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DD4B9-2BA8-4E1D-BD0D-32EE1512344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139602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CSSppt母板首页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8305800" y="6477000"/>
            <a:ext cx="1841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88000"/>
              </a:lnSpc>
            </a:pPr>
            <a:endParaRPr lang="zh-CN" altLang="zh-CN" sz="1000">
              <a:solidFill>
                <a:schemeClr val="bg2"/>
              </a:solidFill>
              <a:latin typeface="Impact" pitchFamily="34" charset="0"/>
            </a:endParaRP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600200"/>
          </a:xfrm>
        </p:spPr>
        <p:txBody>
          <a:bodyPr/>
          <a:lstStyle>
            <a:lvl1pPr marL="0" indent="0"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32028754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323850" y="6597650"/>
            <a:ext cx="2735263" cy="2301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9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A2020D-AC2C-47F5-9EB4-2F0CEE26697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649037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323850" y="6597650"/>
            <a:ext cx="2735263" cy="2301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9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2C0DA8-4907-45E3-A9EC-8903F3F8A7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3807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23850" y="6597650"/>
            <a:ext cx="2735263" cy="2301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9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3992563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54563" y="1447800"/>
            <a:ext cx="399415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DFF37B-5549-4753-8653-318135755D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07331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23850" y="6597650"/>
            <a:ext cx="2735263" cy="2301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9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E94212-4E80-42BA-BA6F-A07E498722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230727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323850" y="6597650"/>
            <a:ext cx="2735263" cy="2301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9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42AD1C-B096-41F7-9DF7-264B95DBD9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32440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323850" y="6597650"/>
            <a:ext cx="2735263" cy="2301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900"/>
          </a:p>
        </p:txBody>
      </p:sp>
      <p:sp>
        <p:nvSpPr>
          <p:cNvPr id="3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064FF9-E0EE-4D09-98C7-014719BB81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40887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23850" y="6597650"/>
            <a:ext cx="2735263" cy="2301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9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B7E5CA-D67C-406E-BD42-C4F04CC0A9B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857299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838200"/>
            <a:ext cx="8568952" cy="574576"/>
          </a:xfrm>
        </p:spPr>
        <p:txBody>
          <a:bodyPr/>
          <a:lstStyle>
            <a:lvl1pPr>
              <a:defRPr sz="2800">
                <a:solidFill>
                  <a:srgbClr val="FF0000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447800"/>
            <a:ext cx="8497193" cy="5077544"/>
          </a:xfrm>
        </p:spPr>
        <p:txBody>
          <a:bodyPr/>
          <a:lstStyle>
            <a:lvl1pPr>
              <a:defRPr sz="28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 b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CA3CC-FC68-4501-B855-7844B93351C0}" type="slidenum">
              <a:rPr lang="en-US" altLang="zh-CN" smtClean="0"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299682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23850" y="6597650"/>
            <a:ext cx="2735263" cy="2301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9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75148D-B5DC-4C36-9F09-6418AB0917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78122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323850" y="6597650"/>
            <a:ext cx="2735263" cy="2301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9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C392C8-8EB4-4EA4-BE6D-7A961D1B44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973997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323850" y="6597650"/>
            <a:ext cx="2735263" cy="2301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900"/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15125" y="838200"/>
            <a:ext cx="2033588" cy="5562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838200"/>
            <a:ext cx="5953125" cy="5562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E73384-CA28-40A1-8335-EC6BCE84F48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00982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23850" y="6597650"/>
            <a:ext cx="2735263" cy="2301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900"/>
          </a:p>
        </p:txBody>
      </p:sp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609600" y="838200"/>
            <a:ext cx="6248400" cy="457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3992563" cy="24003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754563" y="1447800"/>
            <a:ext cx="3994150" cy="24003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09600" y="4000500"/>
            <a:ext cx="3992563" cy="24003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54563" y="4000500"/>
            <a:ext cx="3994150" cy="24003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D3E4F3-F094-4A53-9049-A6320D7E81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858988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标题，两项小型内容和一项型大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23850" y="6597650"/>
            <a:ext cx="2735263" cy="2301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9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6248400" cy="457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3992563" cy="24003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09600" y="4000500"/>
            <a:ext cx="3992563" cy="24003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half" idx="3"/>
          </p:nvPr>
        </p:nvSpPr>
        <p:spPr>
          <a:xfrm>
            <a:off x="4754563" y="1447800"/>
            <a:ext cx="3994150" cy="495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F65F2A-7763-487C-88EF-44A600AE7A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161357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23850" y="6597650"/>
            <a:ext cx="2735263" cy="2301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9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6248400" cy="457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3992563" cy="495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754563" y="1447800"/>
            <a:ext cx="3994150" cy="24003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754563" y="4000500"/>
            <a:ext cx="3994150" cy="24003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9B2C5A-074B-49E4-B0F1-A3291335DFA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37632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323850" y="6597650"/>
            <a:ext cx="2735263" cy="2301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900"/>
          </a:p>
        </p:txBody>
      </p:sp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838200"/>
            <a:ext cx="8139113" cy="5562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2A7A29-7602-459F-904D-284D6ADC84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8895672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标题和两项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23850" y="6597650"/>
            <a:ext cx="2735263" cy="2301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9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6248400" cy="457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3992563" cy="24003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754563" y="1447800"/>
            <a:ext cx="3994150" cy="24003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3"/>
          </p:nvPr>
        </p:nvSpPr>
        <p:spPr>
          <a:xfrm>
            <a:off x="609600" y="4000500"/>
            <a:ext cx="8139113" cy="24003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39B20C-496D-4B0C-9AAF-E38AA10A3F1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2843879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224FE-F1C3-45C6-BAD8-56AF1E24BE2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3207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CSSppt母板首页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8305800" y="6477000"/>
            <a:ext cx="1841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88000"/>
              </a:lnSpc>
            </a:pPr>
            <a:endParaRPr lang="zh-CN" altLang="zh-CN" sz="1000">
              <a:solidFill>
                <a:schemeClr val="bg2"/>
              </a:solidFill>
              <a:latin typeface="Impact" pitchFamily="34" charset="0"/>
            </a:endParaRP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600200"/>
          </a:xfrm>
        </p:spPr>
        <p:txBody>
          <a:bodyPr/>
          <a:lstStyle>
            <a:lvl1pPr marL="0" indent="0"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54121608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8BE02-5784-403F-A431-5C524A27D3B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77187016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DEA22-9A4F-4F58-BDBD-888D8378330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516950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F588B-D79B-43F0-9778-B99E0CF509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70279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3992563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54563" y="1447800"/>
            <a:ext cx="399415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38E33-8345-4DF4-9EAF-845CBD58F7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29207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A0722-8F6C-4205-984D-556FF740DC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91893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15547-4209-45F4-A967-80F536443C9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129382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90540-EFC9-42F5-B0CE-846FD6DF7A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349130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28C80-91CF-4E5B-BF09-A53236F1A7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10165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0CC1C-6623-4C6E-BB60-C310591093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263548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8F083-056D-420F-8E28-B25F40CAA9F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1812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15125" y="838200"/>
            <a:ext cx="2033588" cy="5562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838200"/>
            <a:ext cx="5953125" cy="5562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59AC3-038C-4676-AB0F-8053ED1337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60279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3992563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54563" y="1447800"/>
            <a:ext cx="399415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8C0CB-F92C-43D1-9924-EE3F44E9C14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2767106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609600" y="838200"/>
            <a:ext cx="6248400" cy="457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3992563" cy="24003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754563" y="1447800"/>
            <a:ext cx="3994150" cy="24003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09600" y="4000500"/>
            <a:ext cx="3992563" cy="24003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54563" y="4000500"/>
            <a:ext cx="3994150" cy="24003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6E6A9-8E02-4C18-86A4-870AF780D6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498870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标题，两项小型内容和一项型大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6248400" cy="457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3992563" cy="24003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09600" y="4000500"/>
            <a:ext cx="3992563" cy="24003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half" idx="3"/>
          </p:nvPr>
        </p:nvSpPr>
        <p:spPr>
          <a:xfrm>
            <a:off x="4754563" y="1447800"/>
            <a:ext cx="3994150" cy="495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E55E8-6F17-4C30-83D2-DF7603FCEA2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162467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6248400" cy="457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3992563" cy="495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754563" y="1447800"/>
            <a:ext cx="3994150" cy="24003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754563" y="4000500"/>
            <a:ext cx="3994150" cy="24003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A025C-CA91-4FED-91EA-51B424573A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0145864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838200"/>
            <a:ext cx="8139113" cy="5562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D495C-C222-43E4-895F-FE842A9970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437303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标题和两项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6248400" cy="457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3992563" cy="24003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754563" y="1447800"/>
            <a:ext cx="3994150" cy="24003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3"/>
          </p:nvPr>
        </p:nvSpPr>
        <p:spPr>
          <a:xfrm>
            <a:off x="609600" y="4000500"/>
            <a:ext cx="8139113" cy="24003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10B3E-89CD-40C2-97AA-2FDC7773CC3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611130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F924E-EC2F-46C5-BD4F-156C152F41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5860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08F4B-0DE1-43D4-94E1-9C9E555AB99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6291598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F07DE-E9AD-4182-AA0A-2F7A6DB2705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30164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A2878-44D6-453B-9762-56FF81ECCA7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824057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1E383-3E14-4D5F-90BE-B97F02969EB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0634686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41841-0A62-4CD0-96A7-409F4D626D4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4101288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未标题-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838200"/>
            <a:ext cx="624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47800"/>
            <a:ext cx="813911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160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24625"/>
            <a:ext cx="303213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smtClean="0">
                <a:solidFill>
                  <a:srgbClr val="4D5E68"/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3C9465EF-4ADD-4369-84FB-4E902BBCD3C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7872413" y="6513513"/>
            <a:ext cx="509587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/>
            <a:r>
              <a:rPr lang="en-US" altLang="zh-CN" sz="900">
                <a:solidFill>
                  <a:srgbClr val="4D5E68"/>
                </a:solidFill>
                <a:latin typeface="Impact" pitchFamily="34" charset="0"/>
              </a:rPr>
              <a:t>Page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68313" y="6524625"/>
            <a:ext cx="38100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900">
                <a:solidFill>
                  <a:schemeClr val="bg1"/>
                </a:solidFill>
                <a:latin typeface="Impact" pitchFamily="34" charset="0"/>
              </a:rPr>
              <a:t>散裂中子源进展汇报  </a:t>
            </a:r>
            <a:fld id="{91C0E1F7-E916-4A13-91E5-AD6554EA964F}" type="datetime4">
              <a:rPr lang="en-US" altLang="zh-CN" sz="900">
                <a:solidFill>
                  <a:schemeClr val="bg1"/>
                </a:solidFill>
                <a:latin typeface="Impact" pitchFamily="34" charset="0"/>
              </a:rPr>
              <a:pPr/>
              <a:t>June 24, 2016</a:t>
            </a:fld>
            <a:endParaRPr lang="zh-CN" altLang="en-US" sz="90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>
    <p:fad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-122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-122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-122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-122"/>
        </a:defRPr>
      </a:lvl9pPr>
    </p:titleStyle>
    <p:bodyStyle>
      <a:lvl1pPr marL="342900" indent="-342900" algn="l" rtl="0" fontAlgn="base">
        <a:lnSpc>
          <a:spcPct val="120000"/>
        </a:lnSpc>
        <a:spcBef>
          <a:spcPct val="30000"/>
        </a:spcBef>
        <a:spcAft>
          <a:spcPct val="20000"/>
        </a:spcAft>
        <a:buClr>
          <a:schemeClr val="tx1"/>
        </a:buClr>
        <a:buChar char="•"/>
        <a:defRPr sz="2100" b="1">
          <a:solidFill>
            <a:srgbClr val="1679BA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20000"/>
        </a:lnSpc>
        <a:spcBef>
          <a:spcPct val="20000"/>
        </a:spcBef>
        <a:spcAft>
          <a:spcPct val="20000"/>
        </a:spcAft>
        <a:buClr>
          <a:schemeClr val="tx1"/>
        </a:buClr>
        <a:buChar char="–"/>
        <a:defRPr sz="1900" b="1">
          <a:solidFill>
            <a:srgbClr val="4D5E68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b="1">
          <a:solidFill>
            <a:srgbClr val="4D5E68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b="1">
          <a:solidFill>
            <a:srgbClr val="4D5E68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 descr="CSSppt母板正文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838200"/>
            <a:ext cx="624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47800"/>
            <a:ext cx="813911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7066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24750" y="6669088"/>
            <a:ext cx="936625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smtClean="0">
                <a:solidFill>
                  <a:schemeClr val="bg1"/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2F5A97BD-F570-400D-A48F-61D1B607456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2054" name="Rectangle 11"/>
          <p:cNvSpPr>
            <a:spLocks noChangeArrowheads="1"/>
          </p:cNvSpPr>
          <p:nvPr/>
        </p:nvSpPr>
        <p:spPr bwMode="auto">
          <a:xfrm>
            <a:off x="7092950" y="6684963"/>
            <a:ext cx="8763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/>
            <a:endParaRPr lang="zh-CN" altLang="zh-CN" sz="90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2055" name="Rectangle 12"/>
          <p:cNvSpPr>
            <a:spLocks noChangeArrowheads="1"/>
          </p:cNvSpPr>
          <p:nvPr/>
        </p:nvSpPr>
        <p:spPr bwMode="auto">
          <a:xfrm>
            <a:off x="323850" y="6524625"/>
            <a:ext cx="460851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1600" b="1">
                <a:solidFill>
                  <a:srgbClr val="C3BF0D"/>
                </a:solidFill>
                <a:latin typeface="楷体_GB2312"/>
                <a:ea typeface="楷体_GB2312"/>
                <a:cs typeface="楷体_GB2312"/>
              </a:rPr>
              <a:t>刘忱考核报告，</a:t>
            </a:r>
            <a:r>
              <a:rPr lang="en-US" altLang="zh-CN" sz="1600" b="1">
                <a:solidFill>
                  <a:srgbClr val="C3BF0D"/>
                </a:solidFill>
                <a:latin typeface="楷体_GB2312"/>
                <a:ea typeface="楷体_GB2312"/>
                <a:cs typeface="楷体_GB2312"/>
              </a:rPr>
              <a:t>CSNS</a:t>
            </a:r>
            <a:r>
              <a:rPr lang="zh-CN" altLang="en-US" sz="1600" b="1">
                <a:solidFill>
                  <a:srgbClr val="C3BF0D"/>
                </a:solidFill>
                <a:latin typeface="楷体_GB2312"/>
                <a:ea typeface="楷体_GB2312"/>
                <a:cs typeface="楷体_GB2312"/>
              </a:rPr>
              <a:t>工程办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</p:sldLayoutIdLst>
  <p:transition>
    <p:fad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黑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黑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黑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黑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黑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黑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黑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fontAlgn="base">
        <a:lnSpc>
          <a:spcPct val="120000"/>
        </a:lnSpc>
        <a:spcBef>
          <a:spcPct val="30000"/>
        </a:spcBef>
        <a:spcAft>
          <a:spcPct val="20000"/>
        </a:spcAft>
        <a:buClr>
          <a:schemeClr val="tx1"/>
        </a:buClr>
        <a:buChar char="•"/>
        <a:defRPr sz="2100" b="1">
          <a:solidFill>
            <a:srgbClr val="1679BA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20000"/>
        </a:lnSpc>
        <a:spcBef>
          <a:spcPct val="20000"/>
        </a:spcBef>
        <a:spcAft>
          <a:spcPct val="20000"/>
        </a:spcAft>
        <a:buClr>
          <a:schemeClr val="tx1"/>
        </a:buClr>
        <a:buChar char="–"/>
        <a:defRPr sz="1900" b="1">
          <a:solidFill>
            <a:srgbClr val="4D5E68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b="1">
          <a:solidFill>
            <a:srgbClr val="4D5E68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b="1">
          <a:solidFill>
            <a:srgbClr val="4D5E68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 descr="CSSppt母板正文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838200"/>
            <a:ext cx="624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47800"/>
            <a:ext cx="813911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7066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24750" y="6669088"/>
            <a:ext cx="936625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smtClean="0">
                <a:solidFill>
                  <a:schemeClr val="bg1"/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6F514570-22A0-4088-864C-A4541C898A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3078" name="Rectangle 11"/>
          <p:cNvSpPr>
            <a:spLocks noChangeArrowheads="1"/>
          </p:cNvSpPr>
          <p:nvPr/>
        </p:nvSpPr>
        <p:spPr bwMode="auto">
          <a:xfrm>
            <a:off x="7092950" y="6684963"/>
            <a:ext cx="8763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/>
            <a:endParaRPr lang="zh-CN" altLang="zh-CN" sz="90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079" name="Rectangle 12"/>
          <p:cNvSpPr>
            <a:spLocks noChangeArrowheads="1"/>
          </p:cNvSpPr>
          <p:nvPr/>
        </p:nvSpPr>
        <p:spPr bwMode="auto">
          <a:xfrm>
            <a:off x="323850" y="6524625"/>
            <a:ext cx="460851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1600" b="1">
                <a:solidFill>
                  <a:srgbClr val="C3BF0D"/>
                </a:solidFill>
                <a:latin typeface="楷体_GB2312"/>
                <a:ea typeface="楷体_GB2312"/>
                <a:cs typeface="楷体_GB2312"/>
              </a:rPr>
              <a:t>刘忱考核报告，</a:t>
            </a:r>
            <a:r>
              <a:rPr lang="en-US" altLang="zh-CN" sz="1600" b="1">
                <a:solidFill>
                  <a:srgbClr val="C3BF0D"/>
                </a:solidFill>
                <a:latin typeface="楷体_GB2312"/>
                <a:ea typeface="楷体_GB2312"/>
                <a:cs typeface="楷体_GB2312"/>
              </a:rPr>
              <a:t>CSNS</a:t>
            </a:r>
            <a:r>
              <a:rPr lang="zh-CN" altLang="en-US" sz="1600" b="1">
                <a:solidFill>
                  <a:srgbClr val="C3BF0D"/>
                </a:solidFill>
                <a:latin typeface="楷体_GB2312"/>
                <a:ea typeface="楷体_GB2312"/>
                <a:cs typeface="楷体_GB2312"/>
              </a:rPr>
              <a:t>工程办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92" r:id="rId17"/>
  </p:sldLayoutIdLst>
  <p:transition>
    <p:fad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黑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黑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黑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黑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黑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黑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黑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fontAlgn="base">
        <a:lnSpc>
          <a:spcPct val="120000"/>
        </a:lnSpc>
        <a:spcBef>
          <a:spcPct val="30000"/>
        </a:spcBef>
        <a:spcAft>
          <a:spcPct val="20000"/>
        </a:spcAft>
        <a:buClr>
          <a:schemeClr val="tx1"/>
        </a:buClr>
        <a:buChar char="•"/>
        <a:defRPr sz="2100" b="1">
          <a:solidFill>
            <a:srgbClr val="1679BA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20000"/>
        </a:lnSpc>
        <a:spcBef>
          <a:spcPct val="20000"/>
        </a:spcBef>
        <a:spcAft>
          <a:spcPct val="20000"/>
        </a:spcAft>
        <a:buClr>
          <a:schemeClr val="tx1"/>
        </a:buClr>
        <a:buChar char="–"/>
        <a:defRPr sz="1900" b="1">
          <a:solidFill>
            <a:srgbClr val="4D5E68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b="1">
          <a:solidFill>
            <a:srgbClr val="4D5E68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b="1">
          <a:solidFill>
            <a:srgbClr val="4D5E68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3.png"/><Relationship Id="rId7" Type="http://schemas.openxmlformats.org/officeDocument/2006/relationships/image" Target="../media/image30.emf"/><Relationship Id="rId12" Type="http://schemas.openxmlformats.org/officeDocument/2006/relationships/image" Target="../media/image3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29.emf"/><Relationship Id="rId10" Type="http://schemas.openxmlformats.org/officeDocument/2006/relationships/image" Target="../media/image31.e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9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9632" y="1341884"/>
            <a:ext cx="7056784" cy="1943100"/>
          </a:xfrm>
        </p:spPr>
        <p:txBody>
          <a:bodyPr/>
          <a:lstStyle/>
          <a:p>
            <a:r>
              <a:rPr lang="en-US" altLang="zh-CN" sz="4400" dirty="0">
                <a:solidFill>
                  <a:srgbClr val="FF0000"/>
                </a:solidFill>
                <a:latin typeface="Comic Sans MS" pitchFamily="66" charset="0"/>
              </a:rPr>
              <a:t>CSNS</a:t>
            </a:r>
            <a:r>
              <a:rPr lang="zh-CN" altLang="en-US" sz="4400" dirty="0">
                <a:solidFill>
                  <a:srgbClr val="FF0000"/>
                </a:solidFill>
                <a:latin typeface="Comic Sans MS" pitchFamily="66" charset="0"/>
              </a:rPr>
              <a:t>白光</a:t>
            </a:r>
            <a:r>
              <a:rPr lang="zh-CN" altLang="en-US" sz="4400" dirty="0" smtClean="0">
                <a:solidFill>
                  <a:srgbClr val="FF0000"/>
                </a:solidFill>
                <a:latin typeface="Comic Sans MS" pitchFamily="66" charset="0"/>
              </a:rPr>
              <a:t>中子源总体进展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3717032"/>
            <a:ext cx="7272337" cy="862906"/>
          </a:xfrm>
        </p:spPr>
        <p:txBody>
          <a:bodyPr/>
          <a:lstStyle/>
          <a:p>
            <a:pPr marL="2424113" indent="-2424113"/>
            <a:r>
              <a:rPr lang="zh-CN" altLang="en-US" sz="2800" dirty="0">
                <a:latin typeface="宋体" pitchFamily="2" charset="-122"/>
              </a:rPr>
              <a:t>唐靖</a:t>
            </a:r>
            <a:r>
              <a:rPr lang="zh-CN" altLang="en-US" sz="2800" dirty="0" smtClean="0">
                <a:latin typeface="宋体" pitchFamily="2" charset="-122"/>
              </a:rPr>
              <a:t>宇</a:t>
            </a:r>
            <a:r>
              <a:rPr lang="en-US" altLang="zh-CN" sz="2800" dirty="0" smtClean="0">
                <a:latin typeface="宋体" pitchFamily="2" charset="-122"/>
              </a:rPr>
              <a:t> 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620142" y="4797425"/>
            <a:ext cx="727233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</a:rPr>
              <a:t>CSNS</a:t>
            </a:r>
            <a:r>
              <a:rPr lang="zh-CN" altLang="en-US" sz="2400" dirty="0" smtClean="0">
                <a:solidFill>
                  <a:schemeClr val="tx1"/>
                </a:solidFill>
                <a:latin typeface="Times New Roman" pitchFamily="18" charset="0"/>
              </a:rPr>
              <a:t>反角白光中子源中期检查报告会</a:t>
            </a:r>
            <a:endParaRPr lang="en-US" altLang="zh-CN" sz="24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2400" dirty="0" smtClean="0">
                <a:solidFill>
                  <a:schemeClr val="tx1"/>
                </a:solidFill>
                <a:latin typeface="Times New Roman" pitchFamily="18" charset="0"/>
              </a:rPr>
              <a:t>高能所东莞分部，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</a:rPr>
              <a:t>2016</a:t>
            </a:r>
            <a:r>
              <a:rPr lang="zh-CN" altLang="en-US" sz="2400" dirty="0" smtClean="0">
                <a:solidFill>
                  <a:schemeClr val="tx1"/>
                </a:solidFill>
                <a:latin typeface="Times New Roman" pitchFamily="18" charset="0"/>
              </a:rPr>
              <a:t>年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</a:rPr>
              <a:t>6</a:t>
            </a:r>
            <a:r>
              <a:rPr lang="zh-CN" altLang="en-US" sz="2400" dirty="0" smtClean="0">
                <a:solidFill>
                  <a:schemeClr val="tx1"/>
                </a:solidFill>
                <a:latin typeface="Times New Roman" pitchFamily="18" charset="0"/>
              </a:rPr>
              <a:t>月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</a:rPr>
              <a:t>27-8</a:t>
            </a:r>
            <a:r>
              <a:rPr lang="zh-CN" altLang="en-US" sz="2400" dirty="0" smtClean="0">
                <a:solidFill>
                  <a:schemeClr val="tx1"/>
                </a:solidFill>
                <a:latin typeface="Times New Roman" pitchFamily="18" charset="0"/>
              </a:rPr>
              <a:t>日</a:t>
            </a:r>
            <a:endParaRPr lang="zh-CN" altLang="en-US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85183"/>
            <a:ext cx="4805264" cy="155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CSNS</a:t>
            </a:r>
            <a:r>
              <a:rPr lang="zh-CN" altLang="en-US" dirty="0" smtClean="0"/>
              <a:t>反角中子束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716777"/>
            <a:ext cx="4968551" cy="3080376"/>
          </a:xfrm>
        </p:spPr>
        <p:txBody>
          <a:bodyPr/>
          <a:lstStyle/>
          <a:p>
            <a:pPr marL="342900" lvl="1" indent="-34290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FontTx/>
              <a:buChar char="•"/>
            </a:pPr>
            <a:r>
              <a:rPr lang="zh-CN" altLang="en-US" b="0" dirty="0" smtClean="0"/>
              <a:t>沿质子束打靶通道反流的中子束</a:t>
            </a:r>
            <a:r>
              <a:rPr lang="en-US" altLang="zh-CN" dirty="0"/>
              <a:t>(10</a:t>
            </a:r>
            <a:r>
              <a:rPr lang="en-US" altLang="zh-CN" baseline="30000" dirty="0"/>
              <a:t>7</a:t>
            </a:r>
            <a:r>
              <a:rPr lang="en-US" altLang="zh-CN" dirty="0"/>
              <a:t> n/cm</a:t>
            </a:r>
            <a:r>
              <a:rPr lang="en-US" altLang="zh-CN" baseline="30000" dirty="0"/>
              <a:t>2</a:t>
            </a:r>
            <a:r>
              <a:rPr lang="en-US" altLang="zh-CN" dirty="0"/>
              <a:t>/s at 50 m)</a:t>
            </a:r>
            <a:endParaRPr lang="zh-CN" altLang="en-US" dirty="0"/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zh-CN" altLang="en-US" b="0" dirty="0" smtClean="0"/>
              <a:t>非常强，对</a:t>
            </a:r>
            <a:r>
              <a:rPr lang="en-US" altLang="zh-CN" b="0" dirty="0" smtClean="0"/>
              <a:t>RTBT</a:t>
            </a:r>
            <a:r>
              <a:rPr lang="zh-CN" altLang="en-US" b="0" dirty="0" smtClean="0"/>
              <a:t>输运线设备有伤害，需要仔细地考虑中子的屏蔽</a:t>
            </a:r>
            <a:r>
              <a:rPr lang="en-US" altLang="zh-CN" b="0" dirty="0" smtClean="0"/>
              <a:t>/</a:t>
            </a:r>
            <a:r>
              <a:rPr lang="zh-CN" altLang="en-US" b="0" dirty="0" smtClean="0"/>
              <a:t>准直</a:t>
            </a:r>
            <a:r>
              <a:rPr lang="en-US" altLang="zh-CN" b="0" dirty="0" smtClean="0"/>
              <a:t>/</a:t>
            </a:r>
            <a:r>
              <a:rPr lang="zh-CN" altLang="en-US" b="0" dirty="0" smtClean="0"/>
              <a:t>捕集</a:t>
            </a:r>
            <a:endParaRPr lang="en-US" altLang="zh-CN" b="0" dirty="0" smtClean="0"/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zh-CN" altLang="en-US" b="0" dirty="0" smtClean="0"/>
              <a:t>很好的能谱结构和时间结构，有可能用于白光中子束线</a:t>
            </a:r>
            <a:r>
              <a:rPr lang="en-US" altLang="zh-CN" b="0" dirty="0" smtClean="0"/>
              <a:t>(</a:t>
            </a:r>
            <a:r>
              <a:rPr lang="zh-CN" altLang="en-US" dirty="0">
                <a:solidFill>
                  <a:srgbClr val="FF0000"/>
                </a:solidFill>
              </a:rPr>
              <a:t>世界上首</a:t>
            </a:r>
            <a:r>
              <a:rPr lang="zh-CN" altLang="en-US" dirty="0" smtClean="0">
                <a:solidFill>
                  <a:srgbClr val="FF0000"/>
                </a:solidFill>
              </a:rPr>
              <a:t>例</a:t>
            </a:r>
            <a:r>
              <a:rPr lang="en-US" altLang="zh-CN" b="0" dirty="0" smtClean="0"/>
              <a:t>)</a:t>
            </a:r>
          </a:p>
          <a:p>
            <a:pPr marL="457200" lvl="1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b="0" dirty="0"/>
              <a:t> </a:t>
            </a:r>
            <a:r>
              <a:rPr lang="en-US" altLang="zh-CN" b="0" dirty="0" smtClean="0"/>
              <a:t>  </a:t>
            </a:r>
            <a:endParaRPr lang="zh-CN" altLang="en-US" b="0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84784"/>
            <a:ext cx="3736804" cy="2775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6CA3CC-FC68-4501-B855-7844B93351C0}" type="slidenum">
              <a:rPr lang="en-US" altLang="zh-CN" smtClean="0"/>
              <a:t>10</a:t>
            </a:fld>
            <a:endParaRPr lang="en-US" altLang="zh-CN" dirty="0"/>
          </a:p>
        </p:txBody>
      </p:sp>
      <p:grpSp>
        <p:nvGrpSpPr>
          <p:cNvPr id="8" name="组合 7"/>
          <p:cNvGrpSpPr/>
          <p:nvPr/>
        </p:nvGrpSpPr>
        <p:grpSpPr>
          <a:xfrm>
            <a:off x="5364088" y="4260231"/>
            <a:ext cx="3672408" cy="2337121"/>
            <a:chOff x="812800" y="1844675"/>
            <a:chExt cx="5272088" cy="3689350"/>
          </a:xfrm>
        </p:grpSpPr>
        <p:pic>
          <p:nvPicPr>
            <p:cNvPr id="9" name="图片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800" y="1844675"/>
              <a:ext cx="5272088" cy="3689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 rot="2573595">
              <a:off x="4003675" y="2317750"/>
              <a:ext cx="458788" cy="1893888"/>
            </a:xfrm>
            <a:prstGeom prst="rect">
              <a:avLst/>
            </a:prstGeom>
            <a:solidFill>
              <a:srgbClr val="00CCFF">
                <a:alpha val="2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cxnSp>
        <p:nvCxnSpPr>
          <p:cNvPr id="20" name="曲线连接符 19"/>
          <p:cNvCxnSpPr/>
          <p:nvPr/>
        </p:nvCxnSpPr>
        <p:spPr bwMode="auto">
          <a:xfrm rot="16200000" flipH="1">
            <a:off x="7130177" y="5779291"/>
            <a:ext cx="508622" cy="128521"/>
          </a:xfrm>
          <a:prstGeom prst="curvedConnector3">
            <a:avLst>
              <a:gd name="adj1" fmla="val 50000"/>
            </a:avLst>
          </a:prstGeom>
          <a:solidFill>
            <a:srgbClr val="FFFF0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6300192" y="5259514"/>
            <a:ext cx="864096" cy="33855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600" smtClean="0">
                <a:solidFill>
                  <a:srgbClr val="FF0000"/>
                </a:solidFill>
              </a:rPr>
              <a:t>解谱法</a:t>
            </a:r>
            <a:endParaRPr lang="zh-CN" altLang="en-US" sz="1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331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JobSummary\nBack\pictures\schem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38" y="1461743"/>
            <a:ext cx="8496944" cy="364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140200" y="4324350"/>
            <a:ext cx="1295400" cy="17684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/>
              <a:t>(</a:t>
            </a:r>
            <a:r>
              <a:rPr lang="en-US" altLang="zh-CN" sz="2000" b="1" dirty="0" err="1"/>
              <a:t>n,lcp</a:t>
            </a:r>
            <a:r>
              <a:rPr lang="en-US" altLang="zh-CN" sz="2000" b="1" dirty="0"/>
              <a:t>)</a:t>
            </a:r>
          </a:p>
          <a:p>
            <a:pPr>
              <a:spcBef>
                <a:spcPct val="50000"/>
              </a:spcBef>
            </a:pPr>
            <a:r>
              <a:rPr lang="en-US" altLang="zh-CN" sz="2000" b="1" dirty="0"/>
              <a:t>PFNS</a:t>
            </a:r>
          </a:p>
          <a:p>
            <a:pPr>
              <a:spcBef>
                <a:spcPct val="50000"/>
              </a:spcBef>
            </a:pPr>
            <a:r>
              <a:rPr lang="en-US" altLang="zh-CN" sz="2000" b="1" dirty="0"/>
              <a:t>(n,2n</a:t>
            </a:r>
            <a:r>
              <a:rPr lang="en-US" altLang="zh-CN" sz="2000" b="1" dirty="0">
                <a:sym typeface="Symbol" pitchFamily="18" charset="2"/>
              </a:rPr>
              <a:t></a:t>
            </a:r>
            <a:r>
              <a:rPr lang="en-US" altLang="zh-CN" sz="2000" b="1" dirty="0"/>
              <a:t>)</a:t>
            </a:r>
          </a:p>
          <a:p>
            <a:pPr>
              <a:spcBef>
                <a:spcPct val="50000"/>
              </a:spcBef>
            </a:pPr>
            <a:r>
              <a:rPr lang="en-US" altLang="zh-CN" sz="2000" b="1" dirty="0"/>
              <a:t>Others</a:t>
            </a: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 rot="1559801">
            <a:off x="5598912" y="2743231"/>
            <a:ext cx="248138" cy="1820116"/>
          </a:xfrm>
          <a:prstGeom prst="downArrow">
            <a:avLst>
              <a:gd name="adj1" fmla="val 50000"/>
              <a:gd name="adj2" fmla="val 155769"/>
            </a:avLst>
          </a:prstGeom>
          <a:solidFill>
            <a:schemeClr val="accent1">
              <a:alpha val="52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659563" y="4324350"/>
            <a:ext cx="1295400" cy="17684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/>
              <a:t>(n,t)</a:t>
            </a:r>
          </a:p>
          <a:p>
            <a:pPr>
              <a:spcBef>
                <a:spcPct val="50000"/>
              </a:spcBef>
            </a:pPr>
            <a:r>
              <a:rPr lang="en-US" altLang="zh-CN" sz="2000" b="1"/>
              <a:t>(n,f)</a:t>
            </a:r>
          </a:p>
          <a:p>
            <a:pPr>
              <a:spcBef>
                <a:spcPct val="50000"/>
              </a:spcBef>
            </a:pPr>
            <a:r>
              <a:rPr lang="en-US" altLang="zh-CN" sz="2000" b="1"/>
              <a:t>(n,</a:t>
            </a:r>
            <a:r>
              <a:rPr lang="en-US" altLang="zh-CN" sz="2000" b="1">
                <a:sym typeface="Symbol" pitchFamily="18" charset="2"/>
              </a:rPr>
              <a:t></a:t>
            </a:r>
            <a:r>
              <a:rPr lang="en-US" altLang="zh-CN" sz="2000" b="1"/>
              <a:t>)</a:t>
            </a:r>
          </a:p>
          <a:p>
            <a:pPr>
              <a:spcBef>
                <a:spcPct val="50000"/>
              </a:spcBef>
            </a:pPr>
            <a:r>
              <a:rPr lang="en-US" altLang="zh-CN" sz="2000" b="1"/>
              <a:t>(n,n’</a:t>
            </a:r>
            <a:r>
              <a:rPr lang="en-US" altLang="zh-CN" sz="2000" b="1">
                <a:sym typeface="Symbol" pitchFamily="18" charset="2"/>
              </a:rPr>
              <a:t></a:t>
            </a:r>
            <a:r>
              <a:rPr lang="en-US" altLang="zh-CN" sz="2000" b="1"/>
              <a:t>)</a:t>
            </a: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 rot="856079">
            <a:off x="7440406" y="2275045"/>
            <a:ext cx="293598" cy="2249111"/>
          </a:xfrm>
          <a:prstGeom prst="downArrow">
            <a:avLst>
              <a:gd name="adj1" fmla="val 50000"/>
              <a:gd name="adj2" fmla="val 174451"/>
            </a:avLst>
          </a:prstGeom>
          <a:solidFill>
            <a:schemeClr val="accent1">
              <a:alpha val="52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23849" y="1027584"/>
            <a:ext cx="63357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 smtClean="0"/>
              <a:t>CSNS Back-n</a:t>
            </a:r>
            <a:r>
              <a:rPr lang="zh-CN" altLang="en-US" sz="2400" b="1" dirty="0" smtClean="0"/>
              <a:t>测量实验和探测器系统安排</a:t>
            </a:r>
            <a:endParaRPr lang="en-US" altLang="zh-CN" sz="2400" b="1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9A2878-44D6-453B-9762-56FF81ECCA76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376694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CSNS</a:t>
            </a:r>
            <a:r>
              <a:rPr lang="zh-CN" altLang="en-US" dirty="0" smtClean="0"/>
              <a:t>反角白光源的工作模式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844824"/>
            <a:ext cx="8497193" cy="46805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dirty="0" smtClean="0"/>
              <a:t>兼用（寄生）模式</a:t>
            </a:r>
            <a:endParaRPr lang="en-US" altLang="zh-CN" dirty="0" smtClean="0"/>
          </a:p>
          <a:p>
            <a:pPr lvl="1">
              <a:lnSpc>
                <a:spcPct val="100000"/>
              </a:lnSpc>
            </a:pPr>
            <a:r>
              <a:rPr lang="zh-CN" altLang="en-US" dirty="0" smtClean="0"/>
              <a:t>对中子散射应用完全没有影响</a:t>
            </a:r>
            <a:endParaRPr lang="en-US" altLang="zh-CN" dirty="0" smtClean="0"/>
          </a:p>
          <a:p>
            <a:pPr lvl="1">
              <a:lnSpc>
                <a:spcPct val="100000"/>
              </a:lnSpc>
            </a:pPr>
            <a:r>
              <a:rPr lang="zh-CN" altLang="en-US" dirty="0" smtClean="0"/>
              <a:t>通常模式</a:t>
            </a:r>
            <a:r>
              <a:rPr lang="en-US" altLang="zh-CN" dirty="0" smtClean="0"/>
              <a:t>: RCS</a:t>
            </a:r>
            <a:r>
              <a:rPr lang="zh-CN" altLang="en-US" dirty="0" smtClean="0"/>
              <a:t>正常设置</a:t>
            </a:r>
            <a:endParaRPr lang="en-US" altLang="zh-CN" dirty="0" smtClean="0"/>
          </a:p>
          <a:p>
            <a:pPr lvl="1">
              <a:lnSpc>
                <a:spcPct val="100000"/>
              </a:lnSpc>
            </a:pPr>
            <a:r>
              <a:rPr lang="zh-CN" altLang="en-US" dirty="0" smtClean="0"/>
              <a:t>短束团模式</a:t>
            </a:r>
            <a:r>
              <a:rPr lang="en-US" altLang="zh-CN" dirty="0" smtClean="0"/>
              <a:t>: RCS</a:t>
            </a:r>
            <a:r>
              <a:rPr lang="zh-CN" altLang="en-US" dirty="0" smtClean="0"/>
              <a:t>特殊设置提供较短的束团</a:t>
            </a:r>
            <a:endParaRPr lang="en-US" altLang="zh-CN" dirty="0" smtClean="0"/>
          </a:p>
          <a:p>
            <a:pPr>
              <a:lnSpc>
                <a:spcPct val="100000"/>
              </a:lnSpc>
            </a:pPr>
            <a:r>
              <a:rPr lang="zh-CN" altLang="en-US" dirty="0" smtClean="0"/>
              <a:t>白光源专用模式</a:t>
            </a:r>
            <a:endParaRPr lang="en-US" altLang="zh-CN" dirty="0" smtClean="0"/>
          </a:p>
          <a:p>
            <a:pPr lvl="1">
              <a:lnSpc>
                <a:spcPct val="100000"/>
              </a:lnSpc>
            </a:pPr>
            <a:r>
              <a:rPr lang="zh-CN" altLang="en-US" dirty="0" smtClean="0"/>
              <a:t>牺牲部分束流功率</a:t>
            </a:r>
            <a:r>
              <a:rPr lang="en-US" altLang="zh-CN" dirty="0" smtClean="0"/>
              <a:t>: </a:t>
            </a:r>
            <a:r>
              <a:rPr lang="zh-CN" altLang="en-US" dirty="0" smtClean="0"/>
              <a:t>采用</a:t>
            </a:r>
            <a:r>
              <a:rPr lang="en-US" altLang="zh-CN" dirty="0" smtClean="0"/>
              <a:t>50% or 30%</a:t>
            </a:r>
            <a:r>
              <a:rPr lang="zh-CN" altLang="en-US" dirty="0" smtClean="0"/>
              <a:t>正常束流功率</a:t>
            </a:r>
            <a:r>
              <a:rPr lang="en-US" altLang="zh-CN" dirty="0" smtClean="0"/>
              <a:t>(Phase-I: 50 kW or 30 kW)</a:t>
            </a:r>
          </a:p>
          <a:p>
            <a:pPr lvl="1">
              <a:lnSpc>
                <a:spcPct val="100000"/>
              </a:lnSpc>
            </a:pPr>
            <a:r>
              <a:rPr lang="zh-CN" altLang="en-US" dirty="0" smtClean="0"/>
              <a:t>加速器设置：</a:t>
            </a:r>
            <a:r>
              <a:rPr lang="en-US" altLang="zh-CN" dirty="0" smtClean="0"/>
              <a:t>LEBT</a:t>
            </a:r>
            <a:r>
              <a:rPr lang="zh-CN" altLang="en-US" dirty="0" smtClean="0"/>
              <a:t>斩波和</a:t>
            </a:r>
            <a:r>
              <a:rPr lang="en-US" altLang="zh-CN" dirty="0" smtClean="0"/>
              <a:t>RCS</a:t>
            </a:r>
            <a:r>
              <a:rPr lang="zh-CN" altLang="en-US" dirty="0" smtClean="0"/>
              <a:t>高频需要特殊设置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6CA3CC-FC68-4501-B855-7844B93351C0}" type="slidenum">
              <a:rPr lang="en-US" altLang="zh-CN" smtClean="0"/>
              <a:t>12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262681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3140968"/>
            <a:ext cx="7772400" cy="894308"/>
          </a:xfrm>
        </p:spPr>
        <p:txBody>
          <a:bodyPr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反角白光中子源初期建设进展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08BE02-5784-403F-A431-5C524A27D3BA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  <p:sp>
        <p:nvSpPr>
          <p:cNvPr id="3" name="TextBox 2"/>
          <p:cNvSpPr txBox="1"/>
          <p:nvPr/>
        </p:nvSpPr>
        <p:spPr>
          <a:xfrm>
            <a:off x="611560" y="4221088"/>
            <a:ext cx="8100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0000FF"/>
                </a:solidFill>
              </a:rPr>
              <a:t>前期主要通过</a:t>
            </a:r>
            <a:r>
              <a:rPr lang="en-US" altLang="zh-CN" sz="2400" dirty="0" smtClean="0">
                <a:solidFill>
                  <a:srgbClr val="0000FF"/>
                </a:solidFill>
              </a:rPr>
              <a:t>5</a:t>
            </a:r>
            <a:r>
              <a:rPr lang="zh-CN" altLang="en-US" sz="2400" dirty="0" smtClean="0">
                <a:solidFill>
                  <a:srgbClr val="0000FF"/>
                </a:solidFill>
              </a:rPr>
              <a:t>个合作单位自筹经费开展相关的设计和设备研制；</a:t>
            </a:r>
            <a:endParaRPr lang="en-US" altLang="zh-CN" sz="2400" dirty="0" smtClean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rgbClr val="0000FF"/>
                </a:solidFill>
              </a:rPr>
              <a:t>2016</a:t>
            </a:r>
            <a:r>
              <a:rPr lang="zh-CN" altLang="en-US" sz="2400" dirty="0" smtClean="0">
                <a:solidFill>
                  <a:srgbClr val="0000FF"/>
                </a:solidFill>
              </a:rPr>
              <a:t>年</a:t>
            </a:r>
            <a:r>
              <a:rPr lang="en-US" altLang="zh-CN" sz="2400" dirty="0" smtClean="0">
                <a:solidFill>
                  <a:srgbClr val="0000FF"/>
                </a:solidFill>
              </a:rPr>
              <a:t>3</a:t>
            </a:r>
            <a:r>
              <a:rPr lang="zh-CN" altLang="en-US" sz="2400" dirty="0" smtClean="0">
                <a:solidFill>
                  <a:srgbClr val="0000FF"/>
                </a:solidFill>
              </a:rPr>
              <a:t>月，</a:t>
            </a:r>
            <a:r>
              <a:rPr lang="en-US" altLang="zh-CN" sz="2400" dirty="0" smtClean="0">
                <a:solidFill>
                  <a:srgbClr val="0000FF"/>
                </a:solidFill>
              </a:rPr>
              <a:t>CSNS</a:t>
            </a:r>
            <a:r>
              <a:rPr lang="zh-CN" altLang="en-US" sz="2400" dirty="0" smtClean="0">
                <a:solidFill>
                  <a:srgbClr val="0000FF"/>
                </a:solidFill>
              </a:rPr>
              <a:t>经费调概评审，同意将中子束线部分纳入</a:t>
            </a:r>
            <a:r>
              <a:rPr lang="en-US" altLang="zh-CN" sz="2400" dirty="0" smtClean="0">
                <a:solidFill>
                  <a:srgbClr val="0000FF"/>
                </a:solidFill>
              </a:rPr>
              <a:t>CSNS</a:t>
            </a:r>
            <a:r>
              <a:rPr lang="zh-CN" altLang="en-US" sz="2400" dirty="0" smtClean="0">
                <a:solidFill>
                  <a:srgbClr val="0000FF"/>
                </a:solidFill>
              </a:rPr>
              <a:t>工程正式建设内容（</a:t>
            </a:r>
            <a:r>
              <a:rPr lang="en-US" altLang="zh-CN" sz="2400" dirty="0" smtClean="0">
                <a:solidFill>
                  <a:srgbClr val="0000FF"/>
                </a:solidFill>
              </a:rPr>
              <a:t>916</a:t>
            </a:r>
            <a:r>
              <a:rPr lang="zh-CN" altLang="en-US" sz="2400" dirty="0" smtClean="0">
                <a:solidFill>
                  <a:srgbClr val="0000FF"/>
                </a:solidFill>
              </a:rPr>
              <a:t>万）</a:t>
            </a:r>
            <a:r>
              <a:rPr lang="zh-CN" altLang="en-US" sz="2400" dirty="0">
                <a:solidFill>
                  <a:srgbClr val="0000FF"/>
                </a:solidFill>
              </a:rPr>
              <a:t>；</a:t>
            </a:r>
            <a:endParaRPr lang="en-US" altLang="zh-CN" sz="2400" dirty="0" smtClean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0000FF"/>
                </a:solidFill>
              </a:rPr>
              <a:t>继续使用合作单位自筹经费开展首批投入的探测器或谱仪的研制。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7130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终端土建和公用设施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3055" y="1556792"/>
            <a:ext cx="8401393" cy="439248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CN" altLang="en-US" sz="2600" dirty="0" smtClean="0">
                <a:latin typeface="+mn-lt"/>
              </a:rPr>
              <a:t>反角白光中子终端的土建和公用设施基本完成</a:t>
            </a:r>
            <a:endParaRPr lang="en-US" altLang="zh-CN" sz="2600" b="0" dirty="0" smtClean="0"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zh-CN" altLang="en-US" sz="2200" dirty="0" smtClean="0">
                <a:latin typeface="+mn-lt"/>
              </a:rPr>
              <a:t>反角白光中子束线隧道完成</a:t>
            </a:r>
            <a:endParaRPr lang="en-US" altLang="zh-CN" sz="2200" dirty="0" smtClean="0"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zh-CN" altLang="en-US" sz="2200" dirty="0" smtClean="0">
                <a:latin typeface="+mn-lt"/>
              </a:rPr>
              <a:t>控制室一层结构已完成，正在进行设计以改建为二层钢结构（工作量不大），等</a:t>
            </a:r>
            <a:r>
              <a:rPr lang="en-US" altLang="zh-CN" sz="2200" dirty="0" smtClean="0">
                <a:latin typeface="+mn-lt"/>
              </a:rPr>
              <a:t>RTBT</a:t>
            </a:r>
            <a:r>
              <a:rPr lang="zh-CN" altLang="en-US" sz="2200" dirty="0" smtClean="0">
                <a:latin typeface="+mn-lt"/>
              </a:rPr>
              <a:t>设备楼土建验收后即进行改造。</a:t>
            </a:r>
            <a:endParaRPr lang="en-US" altLang="zh-CN" sz="2200" dirty="0" smtClean="0"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zh-CN" altLang="en-US" sz="2200" b="0" dirty="0" smtClean="0">
                <a:latin typeface="+mn-lt"/>
              </a:rPr>
              <a:t>公用设施（供电、空调、通风、供水、辐射防护等）基本完工（控制室改造后要作适当调整）</a:t>
            </a:r>
            <a:endParaRPr lang="zh-CN" altLang="en-US" sz="2200" b="0" dirty="0">
              <a:latin typeface="+mn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6CA3CC-FC68-4501-B855-7844B93351C0}" type="slidenum">
              <a:rPr lang="en-US" altLang="zh-CN" smtClean="0"/>
              <a:t>14</a:t>
            </a:fld>
            <a:endParaRPr lang="en-US" altLang="zh-CN" dirty="0"/>
          </a:p>
        </p:txBody>
      </p:sp>
      <p:sp>
        <p:nvSpPr>
          <p:cNvPr id="5" name="TextBox 4"/>
          <p:cNvSpPr txBox="1"/>
          <p:nvPr/>
        </p:nvSpPr>
        <p:spPr>
          <a:xfrm>
            <a:off x="7020272" y="980728"/>
            <a:ext cx="2016224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00FF"/>
                </a:solidFill>
              </a:rPr>
              <a:t>见谷俊报告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4097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9A2878-44D6-453B-9762-56FF81ECCA76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  <p:grpSp>
        <p:nvGrpSpPr>
          <p:cNvPr id="3" name="组合 2"/>
          <p:cNvGrpSpPr/>
          <p:nvPr/>
        </p:nvGrpSpPr>
        <p:grpSpPr>
          <a:xfrm>
            <a:off x="179512" y="764704"/>
            <a:ext cx="4996078" cy="3571875"/>
            <a:chOff x="0" y="0"/>
            <a:chExt cx="9012570" cy="6357958"/>
          </a:xfrm>
        </p:grpSpPr>
        <p:grpSp>
          <p:nvGrpSpPr>
            <p:cNvPr id="4" name="组合 3"/>
            <p:cNvGrpSpPr/>
            <p:nvPr/>
          </p:nvGrpSpPr>
          <p:grpSpPr>
            <a:xfrm>
              <a:off x="0" y="0"/>
              <a:ext cx="9012570" cy="6357958"/>
              <a:chOff x="0" y="0"/>
              <a:chExt cx="9012570" cy="6357958"/>
            </a:xfrm>
          </p:grpSpPr>
          <p:pic>
            <p:nvPicPr>
              <p:cNvPr id="6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0"/>
                <a:ext cx="9012570" cy="635795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cxnSp>
            <p:nvCxnSpPr>
              <p:cNvPr id="7" name="直接箭头连接符 6"/>
              <p:cNvCxnSpPr/>
              <p:nvPr/>
            </p:nvCxnSpPr>
            <p:spPr>
              <a:xfrm flipV="1">
                <a:off x="6086411" y="3687615"/>
                <a:ext cx="585232" cy="225739"/>
              </a:xfrm>
              <a:prstGeom prst="straightConnector1">
                <a:avLst/>
              </a:prstGeom>
              <a:ln w="57150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肘形连接符 7"/>
              <p:cNvCxnSpPr/>
              <p:nvPr/>
            </p:nvCxnSpPr>
            <p:spPr>
              <a:xfrm rot="16200000" flipH="1">
                <a:off x="4976323" y="3679032"/>
                <a:ext cx="1000132" cy="214314"/>
              </a:xfrm>
              <a:prstGeom prst="bentConnector3">
                <a:avLst>
                  <a:gd name="adj1" fmla="val 26296"/>
                </a:avLst>
              </a:prstGeom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箭头连接符 8"/>
              <p:cNvCxnSpPr/>
              <p:nvPr/>
            </p:nvCxnSpPr>
            <p:spPr>
              <a:xfrm rot="10800000" flipV="1">
                <a:off x="4915947" y="3786187"/>
                <a:ext cx="667599" cy="28585"/>
              </a:xfrm>
              <a:prstGeom prst="straightConnector1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5369232" y="3355973"/>
                <a:ext cx="714380" cy="1588"/>
              </a:xfrm>
              <a:prstGeom prst="line">
                <a:avLst/>
              </a:prstGeom>
              <a:ln w="57150">
                <a:solidFill>
                  <a:srgbClr val="0208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箭头连接符 10"/>
              <p:cNvCxnSpPr/>
              <p:nvPr/>
            </p:nvCxnSpPr>
            <p:spPr>
              <a:xfrm flipH="1" flipV="1">
                <a:off x="5775605" y="436513"/>
                <a:ext cx="22260" cy="2921053"/>
              </a:xfrm>
              <a:prstGeom prst="straightConnector1">
                <a:avLst/>
              </a:prstGeom>
              <a:ln w="57150">
                <a:solidFill>
                  <a:srgbClr val="020888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直接连接符 4"/>
            <p:cNvCxnSpPr/>
            <p:nvPr/>
          </p:nvCxnSpPr>
          <p:spPr>
            <a:xfrm rot="5400000">
              <a:off x="5584340" y="3785395"/>
              <a:ext cx="1000132" cy="1588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412152" y="3637473"/>
            <a:ext cx="35502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上：</a:t>
            </a:r>
            <a:r>
              <a:rPr lang="zh-CN" altLang="en-US" sz="2000" dirty="0"/>
              <a:t>控制室；左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：样品准备间；左</a:t>
            </a:r>
            <a:r>
              <a:rPr lang="en-US" altLang="zh-CN" sz="2000" dirty="0" smtClean="0"/>
              <a:t>2</a:t>
            </a:r>
            <a:r>
              <a:rPr lang="zh-CN" altLang="en-US" sz="2000" dirty="0" smtClean="0"/>
              <a:t>：</a:t>
            </a:r>
            <a:r>
              <a:rPr lang="zh-CN" altLang="zh-CN" sz="2000" dirty="0"/>
              <a:t>终端</a:t>
            </a:r>
            <a:r>
              <a:rPr lang="en-US" altLang="zh-CN" sz="2000" dirty="0"/>
              <a:t>2</a:t>
            </a:r>
            <a:r>
              <a:rPr lang="zh-CN" altLang="zh-CN" sz="2000" dirty="0"/>
              <a:t>到终端</a:t>
            </a:r>
            <a:r>
              <a:rPr lang="en-US" altLang="zh-CN" sz="2000" dirty="0"/>
              <a:t>1</a:t>
            </a:r>
            <a:r>
              <a:rPr lang="zh-CN" altLang="zh-CN" sz="2000" dirty="0"/>
              <a:t>之间</a:t>
            </a:r>
            <a:r>
              <a:rPr lang="zh-CN" altLang="zh-CN" sz="2000" dirty="0" smtClean="0"/>
              <a:t>通道</a:t>
            </a:r>
            <a:r>
              <a:rPr lang="zh-CN" altLang="en-US" sz="2000" dirty="0" smtClean="0"/>
              <a:t>；左</a:t>
            </a:r>
            <a:r>
              <a:rPr lang="en-US" altLang="zh-CN" sz="2000" dirty="0" smtClean="0"/>
              <a:t>3</a:t>
            </a:r>
            <a:r>
              <a:rPr lang="zh-CN" altLang="en-US" sz="2000" dirty="0" smtClean="0"/>
              <a:t>：终端</a:t>
            </a:r>
            <a:r>
              <a:rPr lang="en-US" altLang="zh-CN" sz="2000" dirty="0" smtClean="0"/>
              <a:t>2 </a:t>
            </a:r>
            <a:endParaRPr lang="zh-CN" altLang="en-US" sz="2000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627637"/>
            <a:ext cx="1801857" cy="204172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33" y="4373488"/>
            <a:ext cx="2016633" cy="229587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23" y="4365104"/>
            <a:ext cx="3131433" cy="232178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980728"/>
            <a:ext cx="1848344" cy="249289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40" y="1220898"/>
            <a:ext cx="2107341" cy="201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670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物理设计和中子束线研制进展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556792"/>
            <a:ext cx="8497193" cy="496855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2600" b="0" dirty="0" smtClean="0">
                <a:latin typeface="+mn-lt"/>
              </a:rPr>
              <a:t>物理设计</a:t>
            </a:r>
            <a:endParaRPr lang="en-US" altLang="zh-CN" sz="2600" b="0" dirty="0" smtClean="0"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zh-CN" altLang="en-US" sz="2200" b="0" dirty="0" smtClean="0">
                <a:latin typeface="+mn-lt"/>
              </a:rPr>
              <a:t>布局设计：物理和机械</a:t>
            </a:r>
            <a:endParaRPr lang="en-US" altLang="zh-CN" sz="2200" b="0" dirty="0" smtClean="0"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zh-CN" altLang="en-US" sz="2200" b="0" dirty="0" smtClean="0">
                <a:latin typeface="+mn-lt"/>
              </a:rPr>
              <a:t>中子源能谱、时间结构、多套束斑设置和控制、本底控制：大量蒙卡模拟计算</a:t>
            </a:r>
            <a:endParaRPr lang="en-US" altLang="zh-CN" sz="2200" b="0" dirty="0" smtClean="0"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zh-CN" altLang="en-US" sz="2200" b="0" dirty="0" smtClean="0">
                <a:latin typeface="+mn-lt"/>
              </a:rPr>
              <a:t>中子束线设备的优化：中子束窗、中子束开关和准直器、中子捕集器、穿墙套管等</a:t>
            </a:r>
            <a:endParaRPr lang="en-US" altLang="zh-CN" sz="2200" b="0" dirty="0" smtClean="0"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zh-CN" sz="2200" dirty="0" smtClean="0">
                <a:latin typeface="+mn-lt"/>
              </a:rPr>
              <a:t>CSNS</a:t>
            </a:r>
            <a:r>
              <a:rPr lang="zh-CN" altLang="en-US" sz="2200" dirty="0" smtClean="0">
                <a:latin typeface="+mn-lt"/>
              </a:rPr>
              <a:t>加速器：白光源专用模式研究（极短束团和单束团）</a:t>
            </a:r>
            <a:endParaRPr lang="en-US" altLang="zh-CN" sz="2200" b="0" dirty="0" smtClean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2600" dirty="0" smtClean="0">
                <a:latin typeface="+mn-lt"/>
              </a:rPr>
              <a:t>中子束线研制</a:t>
            </a:r>
            <a:endParaRPr lang="en-US" altLang="zh-CN" sz="2600" dirty="0" smtClean="0"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zh-CN" altLang="en-US" sz="2200" b="0" dirty="0" smtClean="0">
                <a:latin typeface="+mn-lt"/>
              </a:rPr>
              <a:t>束线主体设备：</a:t>
            </a:r>
            <a:r>
              <a:rPr lang="zh-CN" altLang="en-US" sz="2200" dirty="0"/>
              <a:t>中子束窗、</a:t>
            </a:r>
            <a:r>
              <a:rPr lang="zh-CN" altLang="en-US" sz="2200" dirty="0" smtClean="0"/>
              <a:t>中子束开关、</a:t>
            </a:r>
            <a:r>
              <a:rPr lang="en-US" altLang="zh-CN" sz="2200" dirty="0" smtClean="0"/>
              <a:t>2</a:t>
            </a:r>
            <a:r>
              <a:rPr lang="zh-CN" altLang="en-US" sz="2200" dirty="0" smtClean="0"/>
              <a:t>套准直器、中子捕集器、真空管道都在工厂加工中或已完成招标</a:t>
            </a:r>
            <a:r>
              <a:rPr lang="zh-CN" altLang="en-US" sz="2200" b="0" dirty="0" smtClean="0">
                <a:latin typeface="+mn-lt"/>
              </a:rPr>
              <a:t>。</a:t>
            </a:r>
            <a:endParaRPr lang="en-US" altLang="zh-CN" sz="2200" b="0" dirty="0" smtClean="0"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zh-CN" altLang="en-US" sz="2200" dirty="0" smtClean="0">
                <a:latin typeface="+mn-lt"/>
              </a:rPr>
              <a:t>其他设备：真空泵、控制、联锁保护等大部分已经订购，部分今年稍晚再订购</a:t>
            </a:r>
            <a:r>
              <a:rPr lang="zh-CN" altLang="en-US" sz="2200" dirty="0" smtClean="0"/>
              <a:t>。</a:t>
            </a:r>
            <a:endParaRPr lang="zh-CN" altLang="en-US" sz="2200" b="0" dirty="0">
              <a:latin typeface="+mn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6CA3CC-FC68-4501-B855-7844B93351C0}" type="slidenum">
              <a:rPr lang="en-US" altLang="zh-CN" smtClean="0"/>
              <a:t>16</a:t>
            </a:fld>
            <a:endParaRPr lang="en-US" altLang="zh-CN" dirty="0"/>
          </a:p>
        </p:txBody>
      </p:sp>
      <p:sp>
        <p:nvSpPr>
          <p:cNvPr id="5" name="TextBox 4"/>
          <p:cNvSpPr txBox="1"/>
          <p:nvPr/>
        </p:nvSpPr>
        <p:spPr>
          <a:xfrm>
            <a:off x="6876256" y="980728"/>
            <a:ext cx="216024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00FF"/>
                </a:solidFill>
              </a:rPr>
              <a:t>见敬罕涛报告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821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838200"/>
            <a:ext cx="8568952" cy="574576"/>
          </a:xfrm>
        </p:spPr>
        <p:txBody>
          <a:bodyPr/>
          <a:lstStyle/>
          <a:p>
            <a:r>
              <a:rPr lang="zh-CN" altLang="en-US" dirty="0" smtClean="0"/>
              <a:t>反角中子终端</a:t>
            </a:r>
            <a:r>
              <a:rPr lang="en-US" altLang="zh-CN" dirty="0" smtClean="0"/>
              <a:t>3D</a:t>
            </a:r>
            <a:r>
              <a:rPr lang="zh-CN" altLang="en-US" dirty="0" smtClean="0"/>
              <a:t>布局图</a:t>
            </a:r>
            <a:endParaRPr lang="zh-CN" altLang="en-US" dirty="0"/>
          </a:p>
        </p:txBody>
      </p:sp>
      <p:pic>
        <p:nvPicPr>
          <p:cNvPr id="1026" name="Picture 2" descr="E:\Exchange\NingChangJun\3Dlayout\QQ截图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29048"/>
            <a:ext cx="8964488" cy="133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395536" y="1450636"/>
            <a:ext cx="8228512" cy="1042260"/>
            <a:chOff x="395536" y="1323694"/>
            <a:chExt cx="8228512" cy="1042260"/>
          </a:xfrm>
        </p:grpSpPr>
        <p:sp>
          <p:nvSpPr>
            <p:cNvPr id="3" name="TextBox 2"/>
            <p:cNvSpPr txBox="1"/>
            <p:nvPr/>
          </p:nvSpPr>
          <p:spPr>
            <a:xfrm>
              <a:off x="395536" y="137212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0000FF"/>
                  </a:solidFill>
                </a:rPr>
                <a:t>中子束窗</a:t>
              </a:r>
              <a:endParaRPr lang="zh-CN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03648" y="134076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0000FF"/>
                  </a:solidFill>
                </a:rPr>
                <a:t>中子开关</a:t>
              </a:r>
              <a:endParaRPr lang="zh-CN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347864" y="1369853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0000FF"/>
                  </a:solidFill>
                </a:rPr>
                <a:t>准直器</a:t>
              </a:r>
              <a:r>
                <a:rPr lang="en-US" altLang="zh-CN" dirty="0" smtClean="0">
                  <a:solidFill>
                    <a:srgbClr val="0000FF"/>
                  </a:solidFill>
                </a:rPr>
                <a:t>1</a:t>
              </a:r>
              <a:endParaRPr lang="zh-CN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304330" y="1335380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0000FF"/>
                  </a:solidFill>
                </a:rPr>
                <a:t>准直器</a:t>
              </a:r>
              <a:r>
                <a:rPr lang="en-US" altLang="zh-CN" dirty="0">
                  <a:solidFill>
                    <a:srgbClr val="0000FF"/>
                  </a:solidFill>
                </a:rPr>
                <a:t>2</a:t>
              </a:r>
              <a:endParaRPr lang="zh-CN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34997" y="133538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0000FF"/>
                  </a:solidFill>
                </a:rPr>
                <a:t>真空泵</a:t>
              </a:r>
              <a:endParaRPr lang="zh-CN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746885" y="1323694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0000FF"/>
                  </a:solidFill>
                </a:rPr>
                <a:t>捕集</a:t>
              </a:r>
              <a:r>
                <a:rPr lang="zh-CN" altLang="en-US" dirty="0" smtClean="0">
                  <a:solidFill>
                    <a:srgbClr val="0000FF"/>
                  </a:solidFill>
                </a:rPr>
                <a:t>器</a:t>
              </a:r>
              <a:endParaRPr lang="zh-CN" alt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7" name="直接箭头连接符 6"/>
            <p:cNvCxnSpPr/>
            <p:nvPr/>
          </p:nvCxnSpPr>
          <p:spPr bwMode="auto">
            <a:xfrm flipH="1">
              <a:off x="827584" y="1693026"/>
              <a:ext cx="288032" cy="655854"/>
            </a:xfrm>
            <a:prstGeom prst="straightConnector1">
              <a:avLst/>
            </a:prstGeom>
            <a:solidFill>
              <a:srgbClr val="FFFF00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直接箭头连接符 12"/>
            <p:cNvCxnSpPr/>
            <p:nvPr/>
          </p:nvCxnSpPr>
          <p:spPr bwMode="auto">
            <a:xfrm flipH="1">
              <a:off x="1669614" y="1693026"/>
              <a:ext cx="288032" cy="655854"/>
            </a:xfrm>
            <a:prstGeom prst="straightConnector1">
              <a:avLst/>
            </a:prstGeom>
            <a:solidFill>
              <a:srgbClr val="FFFF00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直接箭头连接符 13"/>
            <p:cNvCxnSpPr/>
            <p:nvPr/>
          </p:nvCxnSpPr>
          <p:spPr bwMode="auto">
            <a:xfrm flipH="1">
              <a:off x="3995936" y="1741458"/>
              <a:ext cx="144016" cy="540965"/>
            </a:xfrm>
            <a:prstGeom prst="straightConnector1">
              <a:avLst/>
            </a:prstGeom>
            <a:solidFill>
              <a:srgbClr val="FFFF00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直接箭头连接符 14"/>
            <p:cNvCxnSpPr/>
            <p:nvPr/>
          </p:nvCxnSpPr>
          <p:spPr bwMode="auto">
            <a:xfrm flipH="1">
              <a:off x="5521171" y="1693026"/>
              <a:ext cx="144016" cy="655854"/>
            </a:xfrm>
            <a:prstGeom prst="straightConnector1">
              <a:avLst/>
            </a:prstGeom>
            <a:solidFill>
              <a:srgbClr val="FFFF00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直接箭头连接符 15"/>
            <p:cNvCxnSpPr/>
            <p:nvPr/>
          </p:nvCxnSpPr>
          <p:spPr bwMode="auto">
            <a:xfrm>
              <a:off x="6982124" y="1682244"/>
              <a:ext cx="0" cy="655854"/>
            </a:xfrm>
            <a:prstGeom prst="straightConnector1">
              <a:avLst/>
            </a:prstGeom>
            <a:solidFill>
              <a:srgbClr val="FFFF00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直接箭头连接符 16"/>
            <p:cNvCxnSpPr/>
            <p:nvPr/>
          </p:nvCxnSpPr>
          <p:spPr bwMode="auto">
            <a:xfrm flipH="1">
              <a:off x="8160179" y="1704712"/>
              <a:ext cx="144016" cy="661242"/>
            </a:xfrm>
            <a:prstGeom prst="straightConnector1">
              <a:avLst/>
            </a:prstGeom>
            <a:solidFill>
              <a:srgbClr val="FFFF00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9935"/>
            <a:ext cx="9144000" cy="298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192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中子束开关和中子束窗正在加工中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291" y="5359593"/>
            <a:ext cx="3076765" cy="1376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1759144"/>
            <a:ext cx="241977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585" y="1628800"/>
            <a:ext cx="4798415" cy="4058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3768" y="1759144"/>
            <a:ext cx="19442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rgbClr val="0070C0"/>
                </a:solidFill>
              </a:rPr>
              <a:t>Neutron window</a:t>
            </a:r>
          </a:p>
          <a:p>
            <a:pPr marL="288000" indent="-2880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rgbClr val="0070C0"/>
                </a:solidFill>
              </a:rPr>
              <a:t>Shuttle</a:t>
            </a:r>
          </a:p>
          <a:p>
            <a:pPr marL="288000" indent="-2880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rgbClr val="0070C0"/>
                </a:solidFill>
              </a:rPr>
              <a:t>Ducts</a:t>
            </a:r>
          </a:p>
          <a:p>
            <a:pPr marL="288000" indent="-288000">
              <a:buFont typeface="Arial" panose="020B0604020202020204" pitchFamily="34" charset="0"/>
              <a:buChar char="•"/>
            </a:pPr>
            <a:endParaRPr lang="zh-CN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830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完成招标的束线设备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613" y="1683886"/>
            <a:ext cx="3995860" cy="3905354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6CA3CC-FC68-4501-B855-7844B93351C0}" type="slidenum">
              <a:rPr lang="en-US" altLang="zh-CN" smtClean="0"/>
              <a:t>19</a:t>
            </a:fld>
            <a:endParaRPr lang="en-US" altLang="zh-CN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t="3358"/>
          <a:stretch>
            <a:fillRect/>
          </a:stretch>
        </p:blipFill>
        <p:spPr bwMode="auto">
          <a:xfrm>
            <a:off x="827584" y="1628800"/>
            <a:ext cx="3253360" cy="435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67744" y="5981192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左：准直器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和</a:t>
            </a:r>
            <a:r>
              <a:rPr lang="en-US" altLang="zh-CN" sz="2400" dirty="0" smtClean="0"/>
              <a:t>2；</a:t>
            </a:r>
            <a:r>
              <a:rPr lang="zh-CN" altLang="en-US" sz="2400" dirty="0" smtClean="0"/>
              <a:t>右：捕集器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004552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3200" dirty="0" smtClean="0"/>
              <a:t>主要内容</a:t>
            </a:r>
          </a:p>
        </p:txBody>
      </p:sp>
      <p:sp>
        <p:nvSpPr>
          <p:cNvPr id="26627" name="内容占位符 2"/>
          <p:cNvSpPr>
            <a:spLocks noGrp="1"/>
          </p:cNvSpPr>
          <p:nvPr>
            <p:ph idx="1"/>
          </p:nvPr>
        </p:nvSpPr>
        <p:spPr>
          <a:xfrm>
            <a:off x="395536" y="1556792"/>
            <a:ext cx="8353177" cy="496855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800" dirty="0" smtClean="0">
                <a:latin typeface="Calibri" panose="020F0502020204030204" pitchFamily="34" charset="0"/>
              </a:rPr>
              <a:t>CSNS</a:t>
            </a:r>
            <a:r>
              <a:rPr lang="zh-CN" altLang="en-US" sz="2800" dirty="0" smtClean="0">
                <a:latin typeface="Calibri" panose="020F0502020204030204" pitchFamily="34" charset="0"/>
              </a:rPr>
              <a:t>白光中子源一般情况介绍</a:t>
            </a:r>
            <a:endParaRPr lang="en-US" altLang="zh-CN" sz="2800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800" dirty="0" smtClean="0">
                <a:latin typeface="Calibri" panose="020F0502020204030204" pitchFamily="34" charset="0"/>
              </a:rPr>
              <a:t>白光源初期建设工作进展</a:t>
            </a:r>
            <a:endParaRPr lang="en-US" altLang="zh-CN" sz="2800" dirty="0" smtClean="0">
              <a:latin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dirty="0" smtClean="0">
                <a:latin typeface="Calibri" panose="020F0502020204030204" pitchFamily="34" charset="0"/>
              </a:rPr>
              <a:t>土建和公用设施进展</a:t>
            </a:r>
            <a:endParaRPr lang="en-US" altLang="zh-CN" dirty="0" smtClean="0">
              <a:latin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dirty="0" smtClean="0">
                <a:latin typeface="Calibri" panose="020F0502020204030204" pitchFamily="34" charset="0"/>
              </a:rPr>
              <a:t>物理设计和中子束线研制进展</a:t>
            </a:r>
            <a:endParaRPr lang="en-US" altLang="zh-CN" dirty="0" smtClean="0">
              <a:latin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dirty="0" smtClean="0">
                <a:latin typeface="Calibri" panose="020F0502020204030204" pitchFamily="34" charset="0"/>
              </a:rPr>
              <a:t>探测器设计和研制进展</a:t>
            </a:r>
            <a:endParaRPr lang="en-US" altLang="zh-CN" sz="2400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800" dirty="0" smtClean="0">
                <a:latin typeface="Calibri" panose="020F0502020204030204" pitchFamily="34" charset="0"/>
              </a:rPr>
              <a:t>首批实验准备</a:t>
            </a:r>
            <a:endParaRPr lang="en-US" altLang="zh-CN" sz="2800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dirty="0" smtClean="0">
                <a:latin typeface="Calibri" panose="020F0502020204030204" pitchFamily="34" charset="0"/>
              </a:rPr>
              <a:t>中长期发展规划</a:t>
            </a:r>
            <a:endParaRPr lang="en-US" altLang="zh-CN" sz="2400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dirty="0" smtClean="0">
                <a:latin typeface="Calibri" panose="020F0502020204030204" pitchFamily="34" charset="0"/>
              </a:rPr>
              <a:t>总结</a:t>
            </a:r>
            <a:endParaRPr lang="en-US" altLang="zh-CN" sz="2600" dirty="0" smtClean="0">
              <a:latin typeface="Calibri" panose="020F050202020403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6CA3CC-FC68-4501-B855-7844B93351C0}" type="slidenum">
              <a:rPr lang="en-US" altLang="zh-CN" smtClean="0"/>
              <a:t>2</a:t>
            </a:fld>
            <a:endParaRPr lang="en-US" altLang="zh-CN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中子束流测量和监测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700808"/>
            <a:ext cx="5784579" cy="324036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 smtClean="0"/>
              <a:t>T0</a:t>
            </a:r>
            <a:r>
              <a:rPr lang="zh-CN" altLang="en-US" sz="2400" dirty="0" smtClean="0"/>
              <a:t>探测器</a:t>
            </a:r>
            <a:r>
              <a:rPr lang="en-US" altLang="zh-CN" sz="2400" dirty="0" smtClean="0"/>
              <a:t>: 4</a:t>
            </a:r>
            <a:r>
              <a:rPr lang="zh-CN" altLang="en-US" sz="2400" dirty="0" smtClean="0"/>
              <a:t>单元</a:t>
            </a:r>
            <a:r>
              <a:rPr lang="en-US" altLang="zh-CN" sz="2400" dirty="0" smtClean="0"/>
              <a:t>BaF</a:t>
            </a:r>
            <a:r>
              <a:rPr lang="en-US" altLang="zh-CN" sz="2400" baseline="-25000" dirty="0" smtClean="0"/>
              <a:t>2</a:t>
            </a:r>
            <a:r>
              <a:rPr lang="zh-CN" altLang="en-US" sz="2400" dirty="0" smtClean="0"/>
              <a:t>（</a:t>
            </a:r>
            <a:r>
              <a:rPr lang="en-US" altLang="zh-CN" sz="2400" dirty="0" smtClean="0"/>
              <a:t>Coll#1</a:t>
            </a:r>
            <a:r>
              <a:rPr lang="zh-CN" altLang="en-US" sz="2400" dirty="0" smtClean="0"/>
              <a:t>前），</a:t>
            </a:r>
            <a:r>
              <a:rPr lang="zh-CN" altLang="en-US" sz="2400" dirty="0" smtClean="0">
                <a:sym typeface="Symbol"/>
              </a:rPr>
              <a:t>监测，在线</a:t>
            </a:r>
            <a:endParaRPr lang="en-US" altLang="zh-CN" sz="2400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400" dirty="0" smtClean="0"/>
              <a:t>流强监测</a:t>
            </a:r>
            <a:r>
              <a:rPr lang="en-US" altLang="zh-CN" sz="2400" dirty="0" smtClean="0"/>
              <a:t>: Mylar</a:t>
            </a:r>
            <a:r>
              <a:rPr lang="zh-CN" altLang="en-US" sz="2400" dirty="0" smtClean="0"/>
              <a:t>膜 </a:t>
            </a:r>
            <a:r>
              <a:rPr lang="en-US" altLang="zh-CN" sz="2400" dirty="0" smtClean="0"/>
              <a:t>+ Si-Mon, 2</a:t>
            </a:r>
            <a:r>
              <a:rPr lang="zh-CN" altLang="en-US" sz="2400" dirty="0" smtClean="0"/>
              <a:t>个（</a:t>
            </a:r>
            <a:r>
              <a:rPr lang="en-US" altLang="zh-CN" sz="2400" dirty="0" smtClean="0"/>
              <a:t>ES#1, #2</a:t>
            </a:r>
            <a:r>
              <a:rPr lang="zh-CN" altLang="en-US" sz="2400" dirty="0" smtClean="0"/>
              <a:t>），在线</a:t>
            </a:r>
            <a:r>
              <a:rPr lang="en-US" altLang="zh-CN" sz="2400" dirty="0" smtClean="0"/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400" dirty="0" smtClean="0"/>
              <a:t>能谱测量：裂变电离室（低能中子），塑闪（快中子），测量后即移走</a:t>
            </a:r>
            <a:endParaRPr lang="en-US" altLang="zh-CN" sz="2400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400" dirty="0" smtClean="0"/>
              <a:t>束斑测量：闪烁丝阵列</a:t>
            </a:r>
            <a:r>
              <a:rPr lang="en-US" altLang="zh-CN" sz="2400" dirty="0" smtClean="0"/>
              <a:t>+PSPMT, </a:t>
            </a:r>
            <a:r>
              <a:rPr lang="en-US" altLang="zh-CN" sz="2400" dirty="0" err="1" smtClean="0"/>
              <a:t>iCCD</a:t>
            </a:r>
            <a:r>
              <a:rPr lang="zh-CN" altLang="en-US" sz="2400" dirty="0" smtClean="0"/>
              <a:t>，测量后即移走</a:t>
            </a:r>
            <a:endParaRPr lang="en-US" altLang="zh-CN" sz="24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6CA3CC-FC68-4501-B855-7844B93351C0}" type="slidenum">
              <a:rPr lang="en-US" altLang="zh-CN" smtClean="0"/>
              <a:t>20</a:t>
            </a:fld>
            <a:endParaRPr lang="en-US" altLang="zh-CN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31704"/>
            <a:ext cx="3518917" cy="1401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6100" y="1592943"/>
            <a:ext cx="3000396" cy="421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30634"/>
            <a:ext cx="2592288" cy="163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164288" y="980728"/>
            <a:ext cx="1872208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00FF"/>
                </a:solidFill>
              </a:rPr>
              <a:t>见鲍杰报告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9814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探测器设计和研制进展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600" dirty="0" smtClean="0"/>
              <a:t>完成了</a:t>
            </a:r>
            <a:r>
              <a:rPr lang="en-US" altLang="zh-CN" sz="2600" dirty="0" smtClean="0"/>
              <a:t>CSNS</a:t>
            </a:r>
            <a:r>
              <a:rPr lang="zh-CN" altLang="en-US" sz="2600" dirty="0" smtClean="0"/>
              <a:t>反角白光中子源上实验谱仪总体设计方案：确定了</a:t>
            </a:r>
            <a:r>
              <a:rPr lang="en-US" altLang="zh-CN" sz="2600" dirty="0" smtClean="0"/>
              <a:t>6</a:t>
            </a:r>
            <a:r>
              <a:rPr lang="zh-CN" altLang="en-US" sz="2600" dirty="0" smtClean="0"/>
              <a:t>套谱仪开展不同类型的核数据测量研究</a:t>
            </a:r>
            <a:endParaRPr lang="en-US" altLang="zh-CN" sz="26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dirty="0" smtClean="0"/>
              <a:t>裂变截面测量：多层裂变电离室</a:t>
            </a:r>
            <a:endParaRPr lang="en-US" altLang="zh-CN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dirty="0" smtClean="0"/>
              <a:t>全截面测量：样品</a:t>
            </a:r>
            <a:r>
              <a:rPr lang="en-US" altLang="zh-CN" dirty="0" smtClean="0"/>
              <a:t>+</a:t>
            </a:r>
            <a:r>
              <a:rPr lang="zh-CN" altLang="en-US" dirty="0" smtClean="0"/>
              <a:t>飞行</a:t>
            </a:r>
            <a:r>
              <a:rPr lang="en-US" altLang="zh-CN" dirty="0" smtClean="0"/>
              <a:t>+</a:t>
            </a:r>
            <a:r>
              <a:rPr lang="zh-CN" altLang="en-US" dirty="0" smtClean="0"/>
              <a:t>裂变电离室</a:t>
            </a:r>
            <a:endParaRPr lang="en-US" altLang="zh-CN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dirty="0" smtClean="0"/>
              <a:t>俘获截面测量：</a:t>
            </a:r>
            <a:r>
              <a:rPr lang="en-US" altLang="zh-CN" dirty="0" smtClean="0"/>
              <a:t>92</a:t>
            </a:r>
            <a:r>
              <a:rPr lang="zh-CN" altLang="en-US" dirty="0" smtClean="0"/>
              <a:t>单元</a:t>
            </a:r>
            <a:r>
              <a:rPr lang="en-US" altLang="zh-CN" dirty="0" smtClean="0"/>
              <a:t>BaF2</a:t>
            </a:r>
            <a:r>
              <a:rPr lang="zh-CN" altLang="en-US" dirty="0" smtClean="0"/>
              <a:t>球（</a:t>
            </a:r>
            <a:r>
              <a:rPr lang="zh-CN" altLang="en-US" dirty="0" smtClean="0">
                <a:solidFill>
                  <a:srgbClr val="FF0000"/>
                </a:solidFill>
              </a:rPr>
              <a:t>初期采用</a:t>
            </a:r>
            <a:r>
              <a:rPr lang="en-US" altLang="zh-CN" dirty="0" smtClean="0">
                <a:solidFill>
                  <a:srgbClr val="FF0000"/>
                </a:solidFill>
              </a:rPr>
              <a:t>4</a:t>
            </a:r>
            <a:r>
              <a:rPr lang="zh-CN" altLang="en-US" dirty="0" smtClean="0">
                <a:solidFill>
                  <a:srgbClr val="FF0000"/>
                </a:solidFill>
              </a:rPr>
              <a:t>单元</a:t>
            </a:r>
            <a:r>
              <a:rPr lang="en-US" altLang="zh-CN" dirty="0" smtClean="0">
                <a:solidFill>
                  <a:srgbClr val="FF0000"/>
                </a:solidFill>
              </a:rPr>
              <a:t>C</a:t>
            </a:r>
            <a:r>
              <a:rPr lang="en-US" altLang="zh-CN" baseline="-25000" dirty="0" smtClean="0">
                <a:solidFill>
                  <a:srgbClr val="FF0000"/>
                </a:solidFill>
              </a:rPr>
              <a:t>6</a:t>
            </a:r>
            <a:r>
              <a:rPr lang="en-US" altLang="zh-CN" dirty="0" smtClean="0">
                <a:solidFill>
                  <a:srgbClr val="FF0000"/>
                </a:solidFill>
              </a:rPr>
              <a:t>D</a:t>
            </a:r>
            <a:r>
              <a:rPr lang="en-US" altLang="zh-CN" baseline="-25000" dirty="0" smtClean="0">
                <a:solidFill>
                  <a:srgbClr val="FF0000"/>
                </a:solidFill>
              </a:rPr>
              <a:t>6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zh-CN" dirty="0" smtClean="0">
                <a:sym typeface="Symbol"/>
              </a:rPr>
              <a:t></a:t>
            </a:r>
            <a:r>
              <a:rPr lang="zh-CN" altLang="en-US" dirty="0" smtClean="0">
                <a:sym typeface="Symbol"/>
              </a:rPr>
              <a:t>谱学：</a:t>
            </a:r>
            <a:r>
              <a:rPr lang="en-US" altLang="zh-CN" dirty="0" smtClean="0">
                <a:sym typeface="Symbol"/>
              </a:rPr>
              <a:t>100</a:t>
            </a:r>
            <a:r>
              <a:rPr lang="zh-CN" altLang="en-US" dirty="0" smtClean="0">
                <a:sym typeface="Symbol"/>
              </a:rPr>
              <a:t>单元高纯</a:t>
            </a:r>
            <a:r>
              <a:rPr lang="zh-CN" altLang="en-US" dirty="0">
                <a:sym typeface="Symbol"/>
              </a:rPr>
              <a:t>锗</a:t>
            </a:r>
            <a:r>
              <a:rPr lang="en-US" altLang="zh-CN" dirty="0">
                <a:sym typeface="Symbol"/>
              </a:rPr>
              <a:t>+LaBr3</a:t>
            </a:r>
            <a:r>
              <a:rPr lang="zh-CN" altLang="en-US" dirty="0" smtClean="0">
                <a:sym typeface="Symbol"/>
              </a:rPr>
              <a:t>球</a:t>
            </a:r>
            <a:endParaRPr lang="en-US" altLang="zh-CN" dirty="0" smtClean="0">
              <a:sym typeface="Symbol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400" dirty="0" smtClean="0">
                <a:solidFill>
                  <a:srgbClr val="4D5E68"/>
                </a:solidFill>
                <a:sym typeface="Symbol"/>
              </a:rPr>
              <a:t>瞬</a:t>
            </a:r>
            <a:r>
              <a:rPr lang="zh-CN" altLang="en-US" sz="2400" dirty="0">
                <a:solidFill>
                  <a:srgbClr val="4D5E68"/>
                </a:solidFill>
                <a:sym typeface="Symbol"/>
              </a:rPr>
              <a:t>发裂变中子谱（</a:t>
            </a:r>
            <a:r>
              <a:rPr lang="en-US" altLang="zh-CN" sz="2400" dirty="0">
                <a:solidFill>
                  <a:srgbClr val="4D5E68"/>
                </a:solidFill>
                <a:sym typeface="Symbol"/>
              </a:rPr>
              <a:t>PFNS</a:t>
            </a:r>
            <a:r>
              <a:rPr lang="zh-CN" altLang="en-US" sz="2400" dirty="0">
                <a:solidFill>
                  <a:srgbClr val="4D5E68"/>
                </a:solidFill>
                <a:sym typeface="Symbol"/>
              </a:rPr>
              <a:t>）</a:t>
            </a:r>
            <a:r>
              <a:rPr lang="zh-CN" altLang="en-US" sz="2400" dirty="0" smtClean="0">
                <a:solidFill>
                  <a:srgbClr val="4D5E68"/>
                </a:solidFill>
                <a:sym typeface="Symbol"/>
              </a:rPr>
              <a:t>：</a:t>
            </a:r>
            <a:r>
              <a:rPr lang="en-US" altLang="zh-CN" sz="2400" dirty="0" smtClean="0">
                <a:solidFill>
                  <a:srgbClr val="4D5E68"/>
                </a:solidFill>
                <a:sym typeface="Symbol"/>
              </a:rPr>
              <a:t>6</a:t>
            </a:r>
            <a:r>
              <a:rPr lang="en-US" altLang="zh-CN" sz="2400" dirty="0" smtClean="0">
                <a:solidFill>
                  <a:srgbClr val="4D5E68"/>
                </a:solidFill>
              </a:rPr>
              <a:t>4</a:t>
            </a:r>
            <a:r>
              <a:rPr lang="zh-CN" altLang="en-US" sz="2400" dirty="0" smtClean="0">
                <a:solidFill>
                  <a:srgbClr val="4D5E68"/>
                </a:solidFill>
              </a:rPr>
              <a:t>单元液闪</a:t>
            </a:r>
            <a:r>
              <a:rPr lang="en-US" altLang="zh-CN" sz="2400" dirty="0" smtClean="0">
                <a:solidFill>
                  <a:srgbClr val="4D5E68"/>
                </a:solidFill>
              </a:rPr>
              <a:t>+Li</a:t>
            </a:r>
            <a:r>
              <a:rPr lang="zh-CN" altLang="en-US" sz="2400" dirty="0" smtClean="0">
                <a:solidFill>
                  <a:srgbClr val="4D5E68"/>
                </a:solidFill>
              </a:rPr>
              <a:t>玻璃</a:t>
            </a:r>
            <a:endParaRPr lang="en-US" altLang="zh-CN" sz="2400" dirty="0" smtClean="0">
              <a:solidFill>
                <a:srgbClr val="4D5E68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dirty="0" smtClean="0"/>
              <a:t>带电粒子出射：</a:t>
            </a:r>
            <a:r>
              <a:rPr lang="en-US" altLang="zh-CN" dirty="0" smtClean="0"/>
              <a:t>16</a:t>
            </a:r>
            <a:r>
              <a:rPr lang="zh-CN" altLang="en-US" dirty="0" smtClean="0"/>
              <a:t>单元</a:t>
            </a:r>
            <a:r>
              <a:rPr lang="zh-CN" altLang="en-US" dirty="0" smtClean="0">
                <a:sym typeface="Symbol"/>
              </a:rPr>
              <a:t></a:t>
            </a:r>
            <a:r>
              <a:rPr lang="en-US" altLang="zh-CN" dirty="0" smtClean="0">
                <a:sym typeface="Symbol"/>
              </a:rPr>
              <a:t>E-</a:t>
            </a:r>
            <a:r>
              <a:rPr lang="zh-CN" altLang="en-US" dirty="0" smtClean="0">
                <a:sym typeface="Symbol"/>
              </a:rPr>
              <a:t></a:t>
            </a:r>
            <a:r>
              <a:rPr lang="en-US" altLang="zh-CN" dirty="0" smtClean="0">
                <a:sym typeface="Symbol"/>
              </a:rPr>
              <a:t>E-E</a:t>
            </a:r>
            <a:r>
              <a:rPr lang="zh-CN" altLang="en-US" dirty="0" smtClean="0">
                <a:sym typeface="Symbol"/>
              </a:rPr>
              <a:t>探测器（</a:t>
            </a:r>
            <a:r>
              <a:rPr lang="en-US" altLang="zh-CN" dirty="0" err="1" smtClean="0">
                <a:sym typeface="Symbol"/>
              </a:rPr>
              <a:t>MWPC+Si+CsI</a:t>
            </a:r>
            <a:r>
              <a:rPr lang="zh-CN" altLang="en-US" dirty="0" smtClean="0">
                <a:sym typeface="Symbol"/>
              </a:rPr>
              <a:t>）（</a:t>
            </a:r>
            <a:r>
              <a:rPr lang="zh-CN" altLang="en-US" dirty="0" smtClean="0">
                <a:solidFill>
                  <a:srgbClr val="FF0000"/>
                </a:solidFill>
                <a:sym typeface="Symbol"/>
              </a:rPr>
              <a:t>初期</a:t>
            </a:r>
            <a:r>
              <a:rPr lang="en-US" altLang="zh-CN" dirty="0" smtClean="0">
                <a:solidFill>
                  <a:srgbClr val="FF0000"/>
                </a:solidFill>
                <a:sym typeface="Symbol"/>
              </a:rPr>
              <a:t>4</a:t>
            </a:r>
            <a:r>
              <a:rPr lang="zh-CN" altLang="en-US" dirty="0" smtClean="0">
                <a:solidFill>
                  <a:srgbClr val="FF0000"/>
                </a:solidFill>
                <a:sym typeface="Symbol"/>
              </a:rPr>
              <a:t>单元</a:t>
            </a:r>
            <a:r>
              <a:rPr lang="zh-CN" altLang="en-US" dirty="0" smtClean="0">
                <a:sym typeface="Symbol"/>
              </a:rPr>
              <a:t>）</a:t>
            </a:r>
            <a:endParaRPr lang="en-US" altLang="zh-CN" dirty="0" smtClean="0">
              <a:sym typeface="Symbo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600" dirty="0"/>
              <a:t>完成了</a:t>
            </a:r>
            <a:r>
              <a:rPr lang="zh-CN" altLang="en-US" sz="2600" dirty="0" smtClean="0"/>
              <a:t>所有</a:t>
            </a:r>
            <a:r>
              <a:rPr lang="en-US" altLang="zh-CN" sz="2600" dirty="0"/>
              <a:t>6</a:t>
            </a:r>
            <a:r>
              <a:rPr lang="zh-CN" altLang="en-US" sz="2600" dirty="0" smtClean="0"/>
              <a:t>套</a:t>
            </a:r>
            <a:r>
              <a:rPr lang="zh-CN" altLang="en-US" sz="2600" dirty="0"/>
              <a:t>谱仪的物理设计</a:t>
            </a:r>
            <a:endParaRPr lang="en-US" altLang="zh-CN" sz="2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600" dirty="0"/>
              <a:t>完成了首批物理实验投入</a:t>
            </a:r>
            <a:r>
              <a:rPr lang="zh-CN" altLang="en-US" sz="2600" dirty="0" smtClean="0"/>
              <a:t>的</a:t>
            </a:r>
            <a:r>
              <a:rPr lang="en-US" altLang="zh-CN" sz="2600" dirty="0"/>
              <a:t>4</a:t>
            </a:r>
            <a:r>
              <a:rPr lang="zh-CN" altLang="en-US" sz="2600" dirty="0" smtClean="0"/>
              <a:t>套</a:t>
            </a:r>
            <a:r>
              <a:rPr lang="zh-CN" altLang="en-US" sz="2600" dirty="0"/>
              <a:t>谱仪的技术设计，正在进行谱仪的研制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6CA3CC-FC68-4501-B855-7844B93351C0}" type="slidenum">
              <a:rPr lang="en-US" altLang="zh-CN" smtClean="0"/>
              <a:t>21</a:t>
            </a:fld>
            <a:endParaRPr lang="en-US" altLang="zh-CN" dirty="0"/>
          </a:p>
        </p:txBody>
      </p:sp>
      <p:sp>
        <p:nvSpPr>
          <p:cNvPr id="5" name="TextBox 4"/>
          <p:cNvSpPr txBox="1"/>
          <p:nvPr/>
        </p:nvSpPr>
        <p:spPr>
          <a:xfrm>
            <a:off x="6876256" y="980728"/>
            <a:ext cx="216024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00FF"/>
                </a:solidFill>
              </a:rPr>
              <a:t>见阮锡超报告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038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5" descr="237912961780856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07" y="1772816"/>
            <a:ext cx="237897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34727" y="1401382"/>
            <a:ext cx="2609081" cy="587458"/>
          </a:xfrm>
        </p:spPr>
        <p:txBody>
          <a:bodyPr/>
          <a:lstStyle/>
          <a:p>
            <a:pPr eaLnBrk="1" hangingPunct="1"/>
            <a:r>
              <a:rPr lang="en-US" altLang="zh-CN" sz="1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(n,</a:t>
            </a:r>
            <a:r>
              <a:rPr lang="en-US" altLang="zh-CN" sz="1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Symbol" pitchFamily="18" charset="2"/>
              </a:rPr>
              <a:t></a:t>
            </a:r>
            <a:r>
              <a:rPr lang="en-US" altLang="zh-CN" sz="1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1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反应截面测量系统</a:t>
            </a:r>
          </a:p>
        </p:txBody>
      </p:sp>
      <p:graphicFrame>
        <p:nvGraphicFramePr>
          <p:cNvPr id="18436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444830"/>
              </p:ext>
            </p:extLst>
          </p:nvPr>
        </p:nvGraphicFramePr>
        <p:xfrm>
          <a:off x="3401851" y="1916832"/>
          <a:ext cx="2109810" cy="230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Visio" r:id="rId4" imgW="5752576" imgH="5925312" progId="Visio.Drawing.11">
                  <p:embed/>
                </p:oleObj>
              </mc:Choice>
              <mc:Fallback>
                <p:oleObj name="Visio" r:id="rId4" imgW="5752576" imgH="592531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1851" y="1916832"/>
                        <a:ext cx="2109810" cy="230425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073263"/>
              </p:ext>
            </p:extLst>
          </p:nvPr>
        </p:nvGraphicFramePr>
        <p:xfrm>
          <a:off x="6541707" y="2060848"/>
          <a:ext cx="2036339" cy="2376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Visio" r:id="rId6" imgW="3440573" imgH="3986641" progId="Visio.Drawing.11">
                  <p:embed/>
                </p:oleObj>
              </mc:Choice>
              <mc:Fallback>
                <p:oleObj name="Visio" r:id="rId6" imgW="3440573" imgH="398664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1707" y="2060848"/>
                        <a:ext cx="2036339" cy="237626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8" name="图片 3" descr="说明: 说明: 完整装配4-4-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81" y="4408319"/>
            <a:ext cx="2304703" cy="226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39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677882"/>
              </p:ext>
            </p:extLst>
          </p:nvPr>
        </p:nvGraphicFramePr>
        <p:xfrm>
          <a:off x="2915816" y="4793071"/>
          <a:ext cx="3201301" cy="1804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Visio" r:id="rId9" imgW="9381744" imgH="5189363" progId="Visio.Drawing.11">
                  <p:embed/>
                </p:oleObj>
              </mc:Choice>
              <mc:Fallback>
                <p:oleObj name="Visio" r:id="rId9" imgW="9381744" imgH="518936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4793071"/>
                        <a:ext cx="3201301" cy="18042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"/>
          <p:cNvSpPr txBox="1">
            <a:spLocks noRot="1" noChangeArrowheads="1"/>
          </p:cNvSpPr>
          <p:nvPr/>
        </p:nvSpPr>
        <p:spPr bwMode="auto">
          <a:xfrm>
            <a:off x="3217233" y="1471950"/>
            <a:ext cx="2607724" cy="58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/>
          <a:lstStyle>
            <a:lvl1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1800" b="1" kern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裂变截面测量系统</a:t>
            </a:r>
          </a:p>
        </p:txBody>
      </p:sp>
      <p:sp>
        <p:nvSpPr>
          <p:cNvPr id="15" name="Rectangle 2"/>
          <p:cNvSpPr txBox="1">
            <a:spLocks noRot="1" noChangeArrowheads="1"/>
          </p:cNvSpPr>
          <p:nvPr/>
        </p:nvSpPr>
        <p:spPr bwMode="auto">
          <a:xfrm>
            <a:off x="6274283" y="1484784"/>
            <a:ext cx="2607724" cy="587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/>
          <a:lstStyle>
            <a:lvl1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1800" b="1" kern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裂变瞬发中子测量系统</a:t>
            </a:r>
          </a:p>
        </p:txBody>
      </p:sp>
      <p:sp>
        <p:nvSpPr>
          <p:cNvPr id="16" name="Rectangle 2"/>
          <p:cNvSpPr txBox="1">
            <a:spLocks noRot="1" noChangeArrowheads="1"/>
          </p:cNvSpPr>
          <p:nvPr/>
        </p:nvSpPr>
        <p:spPr bwMode="auto">
          <a:xfrm>
            <a:off x="107504" y="4065678"/>
            <a:ext cx="2609081" cy="587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/>
          <a:lstStyle>
            <a:lvl1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1800" b="1" kern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伽玛探测器阵列</a:t>
            </a:r>
          </a:p>
        </p:txBody>
      </p:sp>
      <p:sp>
        <p:nvSpPr>
          <p:cNvPr id="17" name="Rectangle 2"/>
          <p:cNvSpPr txBox="1">
            <a:spLocks noRot="1" noChangeArrowheads="1"/>
          </p:cNvSpPr>
          <p:nvPr/>
        </p:nvSpPr>
        <p:spPr bwMode="auto">
          <a:xfrm>
            <a:off x="3203848" y="4353710"/>
            <a:ext cx="2607723" cy="587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/>
          <a:lstStyle>
            <a:lvl1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1800" b="1" kern="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带电粒子探测器</a:t>
            </a:r>
            <a:r>
              <a:rPr lang="zh-CN" altLang="en-US" sz="1800" b="1" kern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阵列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10267"/>
              </p:ext>
            </p:extLst>
          </p:nvPr>
        </p:nvGraphicFramePr>
        <p:xfrm>
          <a:off x="6138291" y="5085184"/>
          <a:ext cx="2898205" cy="1320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Visio" r:id="rId11" imgW="9388602" imgH="4277249" progId="Visio.Drawing.11">
                  <p:embed/>
                </p:oleObj>
              </mc:Choice>
              <mc:Fallback>
                <p:oleObj name="Visio" r:id="rId11" imgW="9388602" imgH="427724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8291" y="5085184"/>
                        <a:ext cx="2898205" cy="13202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"/>
          <p:cNvSpPr txBox="1">
            <a:spLocks noRot="1" noChangeArrowheads="1"/>
          </p:cNvSpPr>
          <p:nvPr/>
        </p:nvSpPr>
        <p:spPr bwMode="auto">
          <a:xfrm>
            <a:off x="6282974" y="4569734"/>
            <a:ext cx="2607723" cy="587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/>
          <a:lstStyle>
            <a:lvl1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1800" b="1" kern="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全截面测量系统</a:t>
            </a:r>
            <a:endParaRPr lang="zh-CN" altLang="en-US" sz="1800" b="1" kern="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标题 1"/>
          <p:cNvSpPr txBox="1">
            <a:spLocks/>
          </p:cNvSpPr>
          <p:nvPr/>
        </p:nvSpPr>
        <p:spPr>
          <a:xfrm>
            <a:off x="457200" y="836712"/>
            <a:ext cx="8229600" cy="55068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en-US" altLang="zh-CN" sz="3600" dirty="0" smtClean="0">
                <a:solidFill>
                  <a:srgbClr val="FF0000"/>
                </a:solidFill>
              </a:rPr>
              <a:t>CSNS</a:t>
            </a:r>
            <a:r>
              <a:rPr lang="zh-CN" altLang="en-US" sz="3600" dirty="0" smtClean="0">
                <a:solidFill>
                  <a:srgbClr val="FF0000"/>
                </a:solidFill>
              </a:rPr>
              <a:t>反角白光中子源规划谱仪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4294967295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</p:spPr>
        <p:txBody>
          <a:bodyPr/>
          <a:lstStyle/>
          <a:p>
            <a:fld id="{1C119CD0-8D4D-42FB-839F-4C6C0F92230C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098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9436" y="980728"/>
            <a:ext cx="6109758" cy="5616624"/>
          </a:xfrm>
        </p:spPr>
        <p:txBody>
          <a:bodyPr/>
          <a:lstStyle/>
          <a:p>
            <a:r>
              <a:rPr lang="zh-CN" altLang="en-US" dirty="0" smtClean="0"/>
              <a:t>首批实验拟投入的谱仪研制进展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裂变截面和全截面测量：</a:t>
            </a:r>
            <a:r>
              <a:rPr lang="en-US" altLang="zh-CN" dirty="0" smtClean="0"/>
              <a:t>8</a:t>
            </a:r>
            <a:r>
              <a:rPr lang="zh-CN" altLang="en-US" dirty="0" smtClean="0"/>
              <a:t>层裂变电离室研制，全截面测量样品架研制，电子学购置，样品购买</a:t>
            </a:r>
            <a:r>
              <a:rPr lang="en-US" altLang="zh-CN" dirty="0" smtClean="0">
                <a:sym typeface="Wingdings" panose="05000000000000000000" pitchFamily="2" charset="2"/>
              </a:rPr>
              <a:t></a:t>
            </a:r>
            <a:r>
              <a:rPr lang="zh-CN" altLang="en-US" dirty="0" smtClean="0">
                <a:solidFill>
                  <a:srgbClr val="FF0000"/>
                </a:solidFill>
              </a:rPr>
              <a:t>见刘荣报告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lvl="1"/>
            <a:r>
              <a:rPr lang="zh-CN" altLang="en-US" dirty="0" smtClean="0"/>
              <a:t>俘获截面测量：</a:t>
            </a:r>
            <a:r>
              <a:rPr lang="en-US" altLang="zh-CN" dirty="0" smtClean="0"/>
              <a:t>4</a:t>
            </a:r>
            <a:r>
              <a:rPr lang="zh-CN" altLang="en-US" dirty="0" smtClean="0"/>
              <a:t>单元</a:t>
            </a:r>
            <a:r>
              <a:rPr lang="en-US" altLang="zh-CN" dirty="0" smtClean="0"/>
              <a:t>C</a:t>
            </a:r>
            <a:r>
              <a:rPr lang="en-US" altLang="zh-CN" baseline="-25000" dirty="0" smtClean="0"/>
              <a:t>6</a:t>
            </a:r>
            <a:r>
              <a:rPr lang="en-US" altLang="zh-CN" dirty="0" smtClean="0"/>
              <a:t>D</a:t>
            </a:r>
            <a:r>
              <a:rPr lang="en-US" altLang="zh-CN" baseline="-25000" dirty="0" smtClean="0"/>
              <a:t>6</a:t>
            </a:r>
            <a:r>
              <a:rPr lang="zh-CN" altLang="en-US" dirty="0" smtClean="0"/>
              <a:t>探测器的研制，探测器购置，电子研制，实验样品购置</a:t>
            </a:r>
            <a:r>
              <a:rPr lang="en-US" altLang="zh-CN" dirty="0" smtClean="0">
                <a:sym typeface="Wingdings" panose="05000000000000000000" pitchFamily="2" charset="2"/>
              </a:rPr>
              <a:t> </a:t>
            </a:r>
            <a:r>
              <a:rPr lang="zh-CN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见阮锡超报告</a:t>
            </a:r>
            <a:endParaRPr lang="en-US" altLang="zh-CN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lvl="1"/>
            <a:r>
              <a:rPr lang="zh-CN" altLang="en-US" dirty="0" smtClean="0">
                <a:sym typeface="Wingdings" panose="05000000000000000000" pitchFamily="2" charset="2"/>
              </a:rPr>
              <a:t>带电粒子出射截面测量：</a:t>
            </a:r>
            <a:r>
              <a:rPr lang="en-US" altLang="zh-CN" dirty="0" smtClean="0">
                <a:sym typeface="Wingdings" panose="05000000000000000000" pitchFamily="2" charset="2"/>
              </a:rPr>
              <a:t>4</a:t>
            </a:r>
            <a:r>
              <a:rPr lang="zh-CN" altLang="en-US" dirty="0" smtClean="0">
                <a:sym typeface="Wingdings" panose="05000000000000000000" pitchFamily="2" charset="2"/>
              </a:rPr>
              <a:t>单元</a:t>
            </a:r>
            <a:r>
              <a:rPr lang="zh-CN" altLang="en-US" dirty="0">
                <a:sym typeface="Symbol"/>
              </a:rPr>
              <a:t></a:t>
            </a:r>
            <a:r>
              <a:rPr lang="en-US" altLang="zh-CN" dirty="0">
                <a:sym typeface="Symbol"/>
              </a:rPr>
              <a:t>E-</a:t>
            </a:r>
            <a:r>
              <a:rPr lang="zh-CN" altLang="en-US" dirty="0">
                <a:sym typeface="Symbol"/>
              </a:rPr>
              <a:t></a:t>
            </a:r>
            <a:r>
              <a:rPr lang="en-US" altLang="zh-CN" dirty="0">
                <a:sym typeface="Symbol"/>
              </a:rPr>
              <a:t>E-E</a:t>
            </a:r>
            <a:r>
              <a:rPr lang="zh-CN" altLang="en-US" dirty="0" smtClean="0">
                <a:sym typeface="Symbol"/>
              </a:rPr>
              <a:t>探测器的研制，真空靶室的研制，电子学研制</a:t>
            </a:r>
            <a:r>
              <a:rPr lang="en-US" altLang="zh-CN" dirty="0">
                <a:sym typeface="Wingdings" panose="05000000000000000000" pitchFamily="2" charset="2"/>
              </a:rPr>
              <a:t></a:t>
            </a:r>
            <a:r>
              <a:rPr lang="zh-CN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见孙志嘉报告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6CA3CC-FC68-4501-B855-7844B93351C0}" type="slidenum">
              <a:rPr lang="en-US" altLang="zh-CN" smtClean="0"/>
              <a:t>23</a:t>
            </a:fld>
            <a:endParaRPr lang="en-US" altLang="zh-C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193" y="2708920"/>
            <a:ext cx="2727303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6259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576" y="3789040"/>
            <a:ext cx="7772400" cy="894308"/>
          </a:xfrm>
        </p:spPr>
        <p:txBody>
          <a:bodyPr/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首批物理</a:t>
            </a:r>
            <a:r>
              <a:rPr lang="zh-CN" altLang="en-US" dirty="0" smtClean="0">
                <a:solidFill>
                  <a:srgbClr val="FF0000"/>
                </a:solidFill>
              </a:rPr>
              <a:t>实验准备情况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08BE02-5784-403F-A431-5C524A27D3BA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997476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首批物理实验安排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sz="2600" dirty="0" smtClean="0"/>
              <a:t>2015</a:t>
            </a:r>
            <a:r>
              <a:rPr lang="zh-CN" altLang="en-US" sz="2600" dirty="0" smtClean="0"/>
              <a:t>年</a:t>
            </a:r>
            <a:r>
              <a:rPr lang="en-US" altLang="zh-CN" sz="2600" dirty="0" smtClean="0"/>
              <a:t>10</a:t>
            </a:r>
            <a:r>
              <a:rPr lang="zh-CN" altLang="en-US" sz="2600" dirty="0" smtClean="0"/>
              <a:t>月举行了首批实验评审会，确定了首批物理设计的初步安排</a:t>
            </a:r>
            <a:endParaRPr lang="en-US" altLang="zh-CN" sz="2600" dirty="0" smtClean="0"/>
          </a:p>
          <a:p>
            <a:pPr>
              <a:lnSpc>
                <a:spcPct val="100000"/>
              </a:lnSpc>
            </a:pPr>
            <a:r>
              <a:rPr lang="zh-CN" altLang="en-US" sz="2600" dirty="0" smtClean="0"/>
              <a:t>首先进行中子束流特征的测量（</a:t>
            </a:r>
            <a:r>
              <a:rPr lang="en-US" altLang="zh-CN" sz="2600" dirty="0" smtClean="0"/>
              <a:t>T0</a:t>
            </a:r>
            <a:r>
              <a:rPr lang="zh-CN" altLang="en-US" sz="2600" dirty="0" smtClean="0"/>
              <a:t>测量、流强测量、能谱测量和束斑测量）</a:t>
            </a:r>
            <a:endParaRPr lang="en-US" altLang="zh-CN" sz="2600" dirty="0" smtClean="0"/>
          </a:p>
          <a:p>
            <a:pPr>
              <a:lnSpc>
                <a:spcPct val="100000"/>
              </a:lnSpc>
            </a:pPr>
            <a:r>
              <a:rPr lang="en-US" altLang="zh-CN" sz="2600" dirty="0"/>
              <a:t>4</a:t>
            </a:r>
            <a:r>
              <a:rPr lang="zh-CN" altLang="en-US" sz="2600" dirty="0"/>
              <a:t>个物理实验</a:t>
            </a:r>
            <a:endParaRPr lang="en-US" altLang="zh-CN" sz="2600" dirty="0"/>
          </a:p>
          <a:p>
            <a:pPr lvl="1">
              <a:lnSpc>
                <a:spcPct val="100000"/>
              </a:lnSpc>
            </a:pPr>
            <a:r>
              <a:rPr lang="zh-CN" altLang="en-US" sz="2200" dirty="0" smtClean="0"/>
              <a:t>裂变截面测量（多层电离室，刘荣负责）</a:t>
            </a:r>
            <a:endParaRPr lang="en-US" altLang="zh-CN" sz="2200" dirty="0" smtClean="0"/>
          </a:p>
          <a:p>
            <a:pPr lvl="1">
              <a:lnSpc>
                <a:spcPct val="100000"/>
              </a:lnSpc>
            </a:pPr>
            <a:r>
              <a:rPr lang="zh-CN" altLang="en-US" sz="2200" dirty="0" smtClean="0"/>
              <a:t>全截面测量（样品装置</a:t>
            </a:r>
            <a:r>
              <a:rPr lang="en-US" altLang="zh-CN" sz="2200" dirty="0" smtClean="0"/>
              <a:t>+</a:t>
            </a:r>
            <a:r>
              <a:rPr lang="zh-CN" altLang="en-US" sz="2200" dirty="0" smtClean="0"/>
              <a:t>多层电离室，刘荣负责）</a:t>
            </a:r>
            <a:endParaRPr lang="en-US" altLang="zh-CN" sz="2200" dirty="0" smtClean="0"/>
          </a:p>
          <a:p>
            <a:pPr lvl="1">
              <a:lnSpc>
                <a:spcPct val="100000"/>
              </a:lnSpc>
            </a:pPr>
            <a:r>
              <a:rPr lang="zh-CN" altLang="en-US" sz="2200" dirty="0" smtClean="0"/>
              <a:t>全截面测量（</a:t>
            </a:r>
            <a:r>
              <a:rPr lang="en-US" altLang="zh-CN" sz="2200" dirty="0" smtClean="0"/>
              <a:t>C</a:t>
            </a:r>
            <a:r>
              <a:rPr lang="en-US" altLang="zh-CN" sz="2200" baseline="-25000" dirty="0" smtClean="0"/>
              <a:t>6</a:t>
            </a:r>
            <a:r>
              <a:rPr lang="en-US" altLang="zh-CN" sz="2200" dirty="0" smtClean="0"/>
              <a:t>D</a:t>
            </a:r>
            <a:r>
              <a:rPr lang="en-US" altLang="zh-CN" sz="2200" baseline="-25000" dirty="0"/>
              <a:t>6</a:t>
            </a:r>
            <a:r>
              <a:rPr lang="zh-CN" altLang="en-US" sz="2200" dirty="0" smtClean="0"/>
              <a:t>，阮锡超负责）</a:t>
            </a:r>
            <a:endParaRPr lang="en-US" altLang="zh-CN" sz="2200" dirty="0" smtClean="0"/>
          </a:p>
          <a:p>
            <a:pPr lvl="1">
              <a:lnSpc>
                <a:spcPct val="100000"/>
              </a:lnSpc>
            </a:pPr>
            <a:r>
              <a:rPr lang="zh-CN" altLang="en-US" sz="2200" dirty="0" smtClean="0"/>
              <a:t>带电粒子出射（带电粒子靶室，硅 </a:t>
            </a:r>
            <a:r>
              <a:rPr lang="en-US" altLang="zh-CN" sz="2200" dirty="0" smtClean="0"/>
              <a:t>+ </a:t>
            </a:r>
            <a:r>
              <a:rPr lang="en-US" altLang="zh-CN" sz="2200" dirty="0" smtClean="0">
                <a:sym typeface="Symbol"/>
              </a:rPr>
              <a:t>E-E-E</a:t>
            </a:r>
            <a:r>
              <a:rPr lang="zh-CN" altLang="en-US" sz="2200" dirty="0" smtClean="0"/>
              <a:t>，张国辉负责）</a:t>
            </a:r>
            <a:endParaRPr lang="en-US" altLang="zh-CN" sz="2200" dirty="0" smtClean="0"/>
          </a:p>
          <a:p>
            <a:pPr>
              <a:lnSpc>
                <a:spcPct val="100000"/>
              </a:lnSpc>
            </a:pPr>
            <a:r>
              <a:rPr lang="zh-CN" altLang="en-US" sz="2600" dirty="0"/>
              <a:t>探测器标定：穿插进行（</a:t>
            </a:r>
            <a:r>
              <a:rPr lang="en-US" altLang="zh-CN" sz="2600" dirty="0"/>
              <a:t>21</a:t>
            </a:r>
            <a:r>
              <a:rPr lang="zh-CN" altLang="en-US" sz="2600" dirty="0"/>
              <a:t>所，宋朝晖负责</a:t>
            </a:r>
            <a:r>
              <a:rPr lang="zh-CN" altLang="en-US" sz="2600" dirty="0" smtClean="0"/>
              <a:t>）</a:t>
            </a:r>
            <a:endParaRPr lang="en-US" altLang="zh-CN" sz="2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6CA3CC-FC68-4501-B855-7844B93351C0}" type="slidenum">
              <a:rPr lang="en-US" altLang="zh-CN" smtClean="0"/>
              <a:t>25</a:t>
            </a:fld>
            <a:endParaRPr lang="en-US" altLang="zh-CN" dirty="0"/>
          </a:p>
        </p:txBody>
      </p:sp>
      <p:sp>
        <p:nvSpPr>
          <p:cNvPr id="5" name="TextBox 4"/>
          <p:cNvSpPr txBox="1"/>
          <p:nvPr/>
        </p:nvSpPr>
        <p:spPr>
          <a:xfrm>
            <a:off x="7164288" y="212447"/>
            <a:ext cx="1872208" cy="120032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00FF"/>
                </a:solidFill>
              </a:rPr>
              <a:t>见阮锡超和各实验负责人报告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4119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23528" y="3356992"/>
            <a:ext cx="2609081" cy="80348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CN" sz="2000" b="1" dirty="0">
                <a:solidFill>
                  <a:srgbClr val="99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(n,</a:t>
            </a:r>
            <a:r>
              <a:rPr lang="en-US" altLang="zh-CN" sz="2000" b="1" dirty="0">
                <a:solidFill>
                  <a:srgbClr val="99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Symbol" pitchFamily="18" charset="2"/>
              </a:rPr>
              <a:t></a:t>
            </a:r>
            <a:r>
              <a:rPr lang="en-US" altLang="zh-CN" sz="2000" b="1" dirty="0">
                <a:solidFill>
                  <a:srgbClr val="99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2000" b="1" dirty="0">
                <a:solidFill>
                  <a:srgbClr val="99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反应截面</a:t>
            </a:r>
            <a:r>
              <a:rPr lang="zh-CN" altLang="en-US" sz="2000" b="1" dirty="0" smtClean="0">
                <a:solidFill>
                  <a:srgbClr val="99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测量：</a:t>
            </a:r>
            <a:r>
              <a:rPr lang="en-US" altLang="zh-CN" sz="2000" b="1" dirty="0" smtClean="0">
                <a:solidFill>
                  <a:srgbClr val="99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/>
            </a:r>
            <a:br>
              <a:rPr lang="en-US" altLang="zh-CN" sz="2000" b="1" dirty="0" smtClean="0">
                <a:solidFill>
                  <a:srgbClr val="99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</a:br>
            <a:r>
              <a:rPr lang="en-US" altLang="zh-CN" sz="2000" b="1" dirty="0" smtClean="0">
                <a:solidFill>
                  <a:srgbClr val="99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000" b="1" dirty="0" smtClean="0">
                <a:solidFill>
                  <a:srgbClr val="99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单元</a:t>
            </a:r>
            <a:r>
              <a:rPr lang="en-US" altLang="zh-CN" sz="2000" b="1" dirty="0" smtClean="0">
                <a:solidFill>
                  <a:srgbClr val="99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C6D6</a:t>
            </a:r>
            <a:r>
              <a:rPr lang="zh-CN" altLang="en-US" sz="2000" b="1" dirty="0" smtClean="0">
                <a:solidFill>
                  <a:srgbClr val="99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探测器</a:t>
            </a:r>
            <a:endParaRPr lang="zh-CN" altLang="en-US" sz="2000" b="1" dirty="0">
              <a:solidFill>
                <a:srgbClr val="9933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8436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378577"/>
              </p:ext>
            </p:extLst>
          </p:nvPr>
        </p:nvGraphicFramePr>
        <p:xfrm>
          <a:off x="4193939" y="836712"/>
          <a:ext cx="2682317" cy="2929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Visio" r:id="rId3" imgW="5752576" imgH="5925312" progId="Visio.Drawing.11">
                  <p:embed/>
                </p:oleObj>
              </mc:Choice>
              <mc:Fallback>
                <p:oleObj name="Visio" r:id="rId3" imgW="5752576" imgH="592531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3939" y="836712"/>
                        <a:ext cx="2682317" cy="29295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"/>
          <p:cNvSpPr txBox="1">
            <a:spLocks noRot="1" noChangeArrowheads="1"/>
          </p:cNvSpPr>
          <p:nvPr/>
        </p:nvSpPr>
        <p:spPr bwMode="auto">
          <a:xfrm>
            <a:off x="6948264" y="1983695"/>
            <a:ext cx="2088232" cy="128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/>
          <a:lstStyle>
            <a:lvl1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kern="0" dirty="0">
                <a:solidFill>
                  <a:srgbClr val="99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裂变截面</a:t>
            </a:r>
            <a:r>
              <a:rPr lang="zh-CN" altLang="en-US" sz="2200" b="1" kern="0" dirty="0" smtClean="0">
                <a:solidFill>
                  <a:srgbClr val="99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测量：</a:t>
            </a:r>
            <a:endParaRPr lang="en-US" altLang="zh-CN" sz="2200" b="1" kern="0" dirty="0" smtClean="0">
              <a:solidFill>
                <a:srgbClr val="9933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zh-CN" sz="2200" b="1" kern="0" dirty="0" smtClean="0">
                <a:solidFill>
                  <a:srgbClr val="99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200" b="1" kern="0" dirty="0" smtClean="0">
                <a:solidFill>
                  <a:srgbClr val="99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层裂变电离室</a:t>
            </a:r>
            <a:endParaRPr lang="zh-CN" altLang="en-US" sz="2200" b="1" kern="0" dirty="0">
              <a:solidFill>
                <a:srgbClr val="9933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Rectangle 2"/>
          <p:cNvSpPr txBox="1">
            <a:spLocks noRot="1" noChangeArrowheads="1"/>
          </p:cNvSpPr>
          <p:nvPr/>
        </p:nvSpPr>
        <p:spPr bwMode="auto">
          <a:xfrm>
            <a:off x="3534753" y="5052535"/>
            <a:ext cx="2045359" cy="968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/>
          <a:lstStyle>
            <a:lvl1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kern="0" dirty="0">
                <a:solidFill>
                  <a:srgbClr val="99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带点</a:t>
            </a:r>
            <a:r>
              <a:rPr lang="zh-CN" altLang="en-US" sz="2200" b="1" kern="0" dirty="0" smtClean="0">
                <a:solidFill>
                  <a:srgbClr val="99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粒子测量：</a:t>
            </a:r>
            <a:endParaRPr lang="en-US" altLang="zh-CN" sz="2200" b="1" kern="0" dirty="0" smtClean="0">
              <a:solidFill>
                <a:srgbClr val="9933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zh-CN" sz="2200" b="1" kern="0" dirty="0" smtClean="0">
                <a:solidFill>
                  <a:srgbClr val="99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200" b="1" kern="0" dirty="0" smtClean="0">
                <a:solidFill>
                  <a:srgbClr val="99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单元</a:t>
            </a:r>
            <a:r>
              <a:rPr lang="en-US" altLang="zh-CN" sz="2200" b="1" kern="0" dirty="0" smtClean="0">
                <a:solidFill>
                  <a:srgbClr val="99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Symbol"/>
              </a:rPr>
              <a:t>E-E-E</a:t>
            </a:r>
            <a:r>
              <a:rPr lang="zh-CN" altLang="en-US" sz="2200" b="1" kern="0" dirty="0" smtClean="0">
                <a:solidFill>
                  <a:srgbClr val="99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探测器</a:t>
            </a:r>
            <a:endParaRPr lang="zh-CN" altLang="en-US" sz="2200" b="1" kern="0" dirty="0">
              <a:solidFill>
                <a:srgbClr val="9933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918102"/>
              </p:ext>
            </p:extLst>
          </p:nvPr>
        </p:nvGraphicFramePr>
        <p:xfrm>
          <a:off x="5724129" y="4941168"/>
          <a:ext cx="3312368" cy="150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Visio" r:id="rId5" imgW="9388602" imgH="4277249" progId="Visio.Drawing.11">
                  <p:embed/>
                </p:oleObj>
              </mc:Choice>
              <mc:Fallback>
                <p:oleObj name="Visio" r:id="rId5" imgW="9388602" imgH="427724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9" y="4941168"/>
                        <a:ext cx="3312368" cy="15088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"/>
          <p:cNvSpPr txBox="1">
            <a:spLocks noRot="1" noChangeArrowheads="1"/>
          </p:cNvSpPr>
          <p:nvPr/>
        </p:nvSpPr>
        <p:spPr bwMode="auto">
          <a:xfrm>
            <a:off x="5868144" y="4149080"/>
            <a:ext cx="2607723" cy="587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/>
          <a:lstStyle>
            <a:lvl1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kern="0" dirty="0" smtClean="0">
                <a:solidFill>
                  <a:srgbClr val="99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全截面测量</a:t>
            </a:r>
            <a:r>
              <a:rPr lang="en-US" altLang="zh-CN" sz="2200" b="1" kern="0" dirty="0" smtClean="0">
                <a:solidFill>
                  <a:srgbClr val="99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defRPr/>
            </a:pPr>
            <a:r>
              <a:rPr lang="zh-CN" altLang="en-US" sz="2200" b="1" kern="0" dirty="0" smtClean="0">
                <a:solidFill>
                  <a:srgbClr val="99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样品架</a:t>
            </a:r>
            <a:r>
              <a:rPr lang="en-US" altLang="zh-CN" sz="2200" b="1" kern="0" dirty="0" smtClean="0">
                <a:solidFill>
                  <a:srgbClr val="99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zh-CN" altLang="en-US" sz="2200" b="1" kern="0" dirty="0" smtClean="0">
                <a:solidFill>
                  <a:srgbClr val="99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裂变电离室</a:t>
            </a:r>
            <a:r>
              <a:rPr lang="en-US" altLang="zh-CN" sz="2200" b="1" kern="0" dirty="0" smtClean="0">
                <a:solidFill>
                  <a:srgbClr val="99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2200" b="1" kern="0" dirty="0">
              <a:solidFill>
                <a:srgbClr val="9933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59" y="908720"/>
            <a:ext cx="2607814" cy="261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灯片编号占位符 31"/>
          <p:cNvSpPr>
            <a:spLocks noGrp="1"/>
          </p:cNvSpPr>
          <p:nvPr>
            <p:ph type="sldNum" sz="quarter" idx="4294967295"/>
          </p:nvPr>
        </p:nvSpPr>
        <p:spPr>
          <a:xfrm>
            <a:off x="7618040" y="6529912"/>
            <a:ext cx="914400" cy="283464"/>
          </a:xfrm>
          <a:prstGeom prst="rect">
            <a:avLst/>
          </a:prstGeom>
        </p:spPr>
        <p:txBody>
          <a:bodyPr/>
          <a:lstStyle/>
          <a:p>
            <a:fld id="{1C119CD0-8D4D-42FB-839F-4C6C0F92230C}" type="slidenum">
              <a:rPr lang="zh-CN" altLang="en-US" smtClean="0"/>
              <a:pPr/>
              <a:t>26</a:t>
            </a:fld>
            <a:endParaRPr lang="zh-CN" altLang="en-US"/>
          </a:p>
        </p:txBody>
      </p:sp>
      <p:pic>
        <p:nvPicPr>
          <p:cNvPr id="33" name="内容占位符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528" y="4783922"/>
            <a:ext cx="3349972" cy="174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2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各实验的准备情况正常进行，比较不确定的是一些特殊样品的购买周期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6CA3CC-FC68-4501-B855-7844B93351C0}" type="slidenum">
              <a:rPr lang="en-US" altLang="zh-CN" smtClean="0"/>
              <a:t>27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585164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 smtClean="0"/>
              <a:t>白光中子源初期建设进度安排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628800"/>
            <a:ext cx="8712968" cy="475252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400" b="0" dirty="0" smtClean="0"/>
              <a:t>土建和公用设施完工：</a:t>
            </a:r>
            <a:r>
              <a:rPr lang="en-US" altLang="zh-CN" sz="2400" b="0" dirty="0" smtClean="0"/>
              <a:t>2016</a:t>
            </a:r>
            <a:r>
              <a:rPr lang="zh-CN" altLang="en-US" sz="2400" b="0" dirty="0" smtClean="0"/>
              <a:t>年</a:t>
            </a:r>
            <a:r>
              <a:rPr lang="en-US" altLang="zh-CN" sz="2400" b="0" dirty="0" smtClean="0"/>
              <a:t>10</a:t>
            </a:r>
            <a:r>
              <a:rPr lang="zh-CN" altLang="en-US" sz="2400" b="0" dirty="0" smtClean="0"/>
              <a:t>月（控制室二层改造）</a:t>
            </a:r>
            <a:endParaRPr lang="en-US" altLang="zh-CN" sz="2400" b="0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400" b="0" dirty="0" smtClean="0"/>
              <a:t>中子束线设备研制完成：</a:t>
            </a:r>
            <a:r>
              <a:rPr lang="en-US" altLang="zh-CN" sz="2400" b="0" dirty="0" smtClean="0"/>
              <a:t>2017</a:t>
            </a:r>
            <a:r>
              <a:rPr lang="zh-CN" altLang="en-US" sz="2400" b="0" dirty="0" smtClean="0"/>
              <a:t>年</a:t>
            </a:r>
            <a:r>
              <a:rPr lang="en-US" altLang="zh-CN" sz="2400" b="0" dirty="0" smtClean="0"/>
              <a:t>1</a:t>
            </a:r>
            <a:r>
              <a:rPr lang="zh-CN" altLang="en-US" sz="2400" b="0" dirty="0" smtClean="0"/>
              <a:t>月</a:t>
            </a:r>
            <a:endParaRPr lang="en-US" altLang="zh-CN" sz="2400" b="0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400" b="0" dirty="0" smtClean="0"/>
              <a:t>中子束线设备安装和调试完成：</a:t>
            </a:r>
            <a:r>
              <a:rPr lang="en-US" altLang="zh-CN" sz="2400" b="0" dirty="0" smtClean="0"/>
              <a:t>2017</a:t>
            </a:r>
            <a:r>
              <a:rPr lang="zh-CN" altLang="en-US" sz="2400" b="0" dirty="0" smtClean="0"/>
              <a:t>年</a:t>
            </a:r>
            <a:r>
              <a:rPr lang="en-US" altLang="zh-CN" sz="2400" b="0" dirty="0" smtClean="0"/>
              <a:t>4</a:t>
            </a:r>
            <a:r>
              <a:rPr lang="zh-CN" altLang="en-US" sz="2400" dirty="0" smtClean="0"/>
              <a:t>月</a:t>
            </a:r>
            <a:endParaRPr lang="en-US" altLang="zh-CN" sz="2400" b="0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400" b="0" dirty="0" smtClean="0"/>
              <a:t>中子束测量和监测探测器在线安装调试：</a:t>
            </a:r>
            <a:r>
              <a:rPr lang="en-US" altLang="zh-CN" sz="2400" b="0" dirty="0" smtClean="0"/>
              <a:t>2017</a:t>
            </a:r>
            <a:r>
              <a:rPr lang="zh-CN" altLang="en-US" sz="2400" b="0" dirty="0" smtClean="0"/>
              <a:t>年</a:t>
            </a:r>
            <a:r>
              <a:rPr lang="en-US" altLang="zh-CN" sz="2400" b="0" dirty="0" smtClean="0"/>
              <a:t>7</a:t>
            </a:r>
            <a:r>
              <a:rPr lang="zh-CN" altLang="en-US" sz="2400" b="0" dirty="0" smtClean="0"/>
              <a:t>月</a:t>
            </a:r>
            <a:endParaRPr lang="en-US" altLang="zh-CN" sz="2400" b="0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400" dirty="0" smtClean="0">
                <a:solidFill>
                  <a:srgbClr val="9933FF"/>
                </a:solidFill>
              </a:rPr>
              <a:t>质子束打靶：</a:t>
            </a:r>
            <a:r>
              <a:rPr lang="en-US" altLang="zh-CN" sz="2400" dirty="0" smtClean="0">
                <a:solidFill>
                  <a:srgbClr val="9933FF"/>
                </a:solidFill>
              </a:rPr>
              <a:t>2017</a:t>
            </a:r>
            <a:r>
              <a:rPr lang="zh-CN" altLang="en-US" sz="2400" dirty="0" smtClean="0">
                <a:solidFill>
                  <a:srgbClr val="9933FF"/>
                </a:solidFill>
              </a:rPr>
              <a:t>年</a:t>
            </a:r>
            <a:r>
              <a:rPr lang="en-US" altLang="zh-CN" sz="2400" dirty="0" smtClean="0">
                <a:solidFill>
                  <a:srgbClr val="9933FF"/>
                </a:solidFill>
              </a:rPr>
              <a:t>8</a:t>
            </a:r>
            <a:r>
              <a:rPr lang="zh-CN" altLang="en-US" sz="2400" dirty="0" smtClean="0">
                <a:solidFill>
                  <a:srgbClr val="9933FF"/>
                </a:solidFill>
              </a:rPr>
              <a:t>月</a:t>
            </a:r>
            <a:endParaRPr lang="en-US" altLang="zh-CN" sz="2400" b="0" dirty="0" smtClean="0">
              <a:solidFill>
                <a:srgbClr val="9933FF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400" b="0" dirty="0" smtClean="0"/>
              <a:t>中子束特征参数测量：</a:t>
            </a:r>
            <a:r>
              <a:rPr lang="en-US" altLang="zh-CN" sz="2400" dirty="0" smtClean="0"/>
              <a:t>2017</a:t>
            </a:r>
            <a:r>
              <a:rPr lang="zh-CN" altLang="en-US" sz="2400" dirty="0" smtClean="0"/>
              <a:t>年</a:t>
            </a:r>
            <a:r>
              <a:rPr lang="en-US" altLang="zh-CN" sz="2400" dirty="0" smtClean="0"/>
              <a:t>8</a:t>
            </a:r>
            <a:r>
              <a:rPr lang="zh-CN" altLang="en-US" sz="2400" dirty="0" smtClean="0"/>
              <a:t>月</a:t>
            </a:r>
            <a:r>
              <a:rPr lang="en-US" altLang="zh-CN" sz="2400" dirty="0" smtClean="0"/>
              <a:t>-9</a:t>
            </a:r>
            <a:r>
              <a:rPr lang="zh-CN" altLang="en-US" sz="2400" dirty="0" smtClean="0"/>
              <a:t>月</a:t>
            </a:r>
            <a:endParaRPr lang="en-US" altLang="zh-CN" sz="2400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b="0" dirty="0" smtClean="0"/>
              <a:t>C6D6</a:t>
            </a:r>
            <a:r>
              <a:rPr lang="zh-CN" altLang="en-US" sz="2400" b="0" dirty="0" smtClean="0"/>
              <a:t>探测器在线调试和实验：</a:t>
            </a:r>
            <a:r>
              <a:rPr lang="en-US" altLang="zh-CN" sz="2400" b="0" dirty="0" smtClean="0"/>
              <a:t>2017</a:t>
            </a:r>
            <a:r>
              <a:rPr lang="zh-CN" altLang="en-US" sz="2400" b="0" dirty="0" smtClean="0"/>
              <a:t>年</a:t>
            </a:r>
            <a:r>
              <a:rPr lang="en-US" altLang="zh-CN" sz="2400" b="0" dirty="0" smtClean="0"/>
              <a:t>9</a:t>
            </a:r>
            <a:r>
              <a:rPr lang="zh-CN" altLang="en-US" sz="2400" b="0" dirty="0" smtClean="0"/>
              <a:t>月</a:t>
            </a:r>
            <a:r>
              <a:rPr lang="en-US" altLang="zh-CN" sz="2400" b="0" dirty="0" smtClean="0"/>
              <a:t>-10</a:t>
            </a:r>
            <a:r>
              <a:rPr lang="zh-CN" altLang="en-US" sz="2400" b="0" dirty="0" smtClean="0"/>
              <a:t>月</a:t>
            </a:r>
            <a:endParaRPr lang="en-US" altLang="zh-CN" sz="2400" b="0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400" b="0" dirty="0" smtClean="0"/>
              <a:t>裂变截面和全截面探测器在线调试和实验：</a:t>
            </a:r>
            <a:r>
              <a:rPr lang="en-US" altLang="zh-CN" sz="2400" b="0" dirty="0" smtClean="0"/>
              <a:t>2017</a:t>
            </a:r>
            <a:r>
              <a:rPr lang="zh-CN" altLang="en-US" sz="2400" b="0" dirty="0" smtClean="0"/>
              <a:t>年</a:t>
            </a:r>
            <a:r>
              <a:rPr lang="en-US" altLang="zh-CN" sz="2400" b="0" dirty="0" smtClean="0"/>
              <a:t>10</a:t>
            </a:r>
            <a:r>
              <a:rPr lang="zh-CN" altLang="en-US" sz="2400" b="0" dirty="0" smtClean="0"/>
              <a:t>月</a:t>
            </a:r>
            <a:r>
              <a:rPr lang="en-US" altLang="zh-CN" sz="2400" b="0" dirty="0" smtClean="0"/>
              <a:t>-12</a:t>
            </a:r>
            <a:r>
              <a:rPr lang="zh-CN" altLang="en-US" sz="2400" b="0" dirty="0" smtClean="0"/>
              <a:t>月</a:t>
            </a:r>
            <a:endParaRPr lang="en-US" altLang="zh-CN" sz="2400" b="0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400" dirty="0" smtClean="0"/>
              <a:t>带电粒子探测器在线调试和实验：</a:t>
            </a:r>
            <a:r>
              <a:rPr lang="en-US" altLang="zh-CN" sz="2400" dirty="0" smtClean="0"/>
              <a:t>2018</a:t>
            </a:r>
            <a:r>
              <a:rPr lang="zh-CN" altLang="en-US" sz="2400" dirty="0" smtClean="0"/>
              <a:t>年</a:t>
            </a:r>
            <a:r>
              <a:rPr lang="en-US" altLang="zh-CN" sz="2400" dirty="0" smtClean="0"/>
              <a:t>1-3</a:t>
            </a:r>
            <a:r>
              <a:rPr lang="zh-CN" altLang="en-US" sz="2400" dirty="0" smtClean="0"/>
              <a:t>月</a:t>
            </a:r>
            <a:endParaRPr lang="en-US" altLang="zh-CN" sz="2400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400" dirty="0" smtClean="0"/>
              <a:t>探测器标定实验：</a:t>
            </a:r>
            <a:r>
              <a:rPr lang="en-US" altLang="zh-CN" sz="2400" dirty="0" smtClean="0"/>
              <a:t>2017</a:t>
            </a:r>
            <a:r>
              <a:rPr lang="zh-CN" altLang="en-US" sz="2400" dirty="0" smtClean="0"/>
              <a:t>年</a:t>
            </a:r>
            <a:r>
              <a:rPr lang="en-US" altLang="zh-CN" sz="2400" dirty="0" smtClean="0"/>
              <a:t>9</a:t>
            </a:r>
            <a:r>
              <a:rPr lang="zh-CN" altLang="en-US" sz="2400" dirty="0" smtClean="0"/>
              <a:t>月</a:t>
            </a:r>
            <a:r>
              <a:rPr lang="en-US" altLang="zh-CN" sz="2400" dirty="0" smtClean="0"/>
              <a:t>-2018</a:t>
            </a:r>
            <a:r>
              <a:rPr lang="zh-CN" altLang="en-US" sz="2400" dirty="0" smtClean="0"/>
              <a:t>年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月（穿插进行）</a:t>
            </a:r>
            <a:endParaRPr lang="en-US" altLang="zh-CN" sz="2400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400" b="0" dirty="0" smtClean="0">
                <a:solidFill>
                  <a:srgbClr val="9933FF"/>
                </a:solidFill>
              </a:rPr>
              <a:t>终端验收：</a:t>
            </a:r>
            <a:r>
              <a:rPr lang="en-US" altLang="zh-CN" sz="2400" b="0" dirty="0" smtClean="0">
                <a:solidFill>
                  <a:srgbClr val="9933FF"/>
                </a:solidFill>
              </a:rPr>
              <a:t>2018</a:t>
            </a:r>
            <a:r>
              <a:rPr lang="zh-CN" altLang="en-US" sz="2400" b="0" dirty="0" smtClean="0">
                <a:solidFill>
                  <a:srgbClr val="9933FF"/>
                </a:solidFill>
              </a:rPr>
              <a:t>年</a:t>
            </a:r>
            <a:r>
              <a:rPr lang="en-US" altLang="zh-CN" sz="2400" b="0" dirty="0" smtClean="0">
                <a:solidFill>
                  <a:srgbClr val="9933FF"/>
                </a:solidFill>
              </a:rPr>
              <a:t>4</a:t>
            </a:r>
            <a:r>
              <a:rPr lang="zh-CN" altLang="en-US" sz="2400" b="0" dirty="0" smtClean="0">
                <a:solidFill>
                  <a:srgbClr val="9933FF"/>
                </a:solidFill>
              </a:rPr>
              <a:t>月（与</a:t>
            </a:r>
            <a:r>
              <a:rPr lang="en-US" altLang="zh-CN" sz="2400" b="0" dirty="0" smtClean="0">
                <a:solidFill>
                  <a:srgbClr val="9933FF"/>
                </a:solidFill>
              </a:rPr>
              <a:t>CSNS</a:t>
            </a:r>
            <a:r>
              <a:rPr lang="zh-CN" altLang="en-US" sz="2400" b="0" dirty="0" smtClean="0">
                <a:solidFill>
                  <a:srgbClr val="9933FF"/>
                </a:solidFill>
              </a:rPr>
              <a:t>工程同步）</a:t>
            </a:r>
            <a:endParaRPr lang="en-US" altLang="zh-CN" sz="2400" b="0" dirty="0" smtClean="0">
              <a:solidFill>
                <a:srgbClr val="9933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6CA3CC-FC68-4501-B855-7844B93351C0}" type="slidenum">
              <a:rPr lang="en-US" altLang="zh-CN" smtClean="0"/>
              <a:t>28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609465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576" y="3789040"/>
            <a:ext cx="7772400" cy="894308"/>
          </a:xfrm>
        </p:spPr>
        <p:txBody>
          <a:bodyPr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中长期发展规划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08BE02-5784-403F-A431-5C524A27D3BA}" type="slidenum">
              <a:rPr lang="en-US" altLang="zh-CN" smtClean="0"/>
              <a:pPr>
                <a:defRPr/>
              </a:pPr>
              <a:t>29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583454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576" y="3789040"/>
            <a:ext cx="7772400" cy="894308"/>
          </a:xfrm>
        </p:spPr>
        <p:txBody>
          <a:bodyPr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CSNS</a:t>
            </a:r>
            <a:r>
              <a:rPr lang="zh-CN" altLang="en-US" dirty="0" smtClean="0">
                <a:solidFill>
                  <a:srgbClr val="FF0000"/>
                </a:solidFill>
              </a:rPr>
              <a:t>白光中子源一般情况介绍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08BE02-5784-403F-A431-5C524A27D3BA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45559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616624"/>
          </a:xfrm>
        </p:spPr>
        <p:txBody>
          <a:bodyPr/>
          <a:lstStyle/>
          <a:p>
            <a:r>
              <a:rPr lang="zh-CN" altLang="en-US" dirty="0" smtClean="0"/>
              <a:t>初期建设主要目标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尽快建成基本实验平台，开展紧急需要的核数据测量研究</a:t>
            </a:r>
            <a:endParaRPr lang="en-US" altLang="zh-CN" dirty="0" smtClean="0"/>
          </a:p>
          <a:p>
            <a:r>
              <a:rPr lang="zh-CN" altLang="en-US" dirty="0" smtClean="0"/>
              <a:t>中期建设主要目标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科技部重点专项：发展先进白光中子源实验技术、提高白光中子源性能、建设几台小型但性能国际领先的谱仪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科工局项目：建设几台大型谱仪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全面开展国际水平的核数据测量研究</a:t>
            </a:r>
            <a:endParaRPr lang="en-US" altLang="zh-CN" dirty="0" smtClean="0"/>
          </a:p>
          <a:p>
            <a:r>
              <a:rPr lang="zh-CN" altLang="en-US" dirty="0" smtClean="0"/>
              <a:t>长期发展目标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建设第二靶站白光中子源多条中子束线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6CA3CC-FC68-4501-B855-7844B93351C0}" type="slidenum">
              <a:rPr lang="en-US" altLang="zh-CN" smtClean="0"/>
              <a:t>30</a:t>
            </a:fld>
            <a:endParaRPr lang="en-US" altLang="zh-CN" dirty="0"/>
          </a:p>
        </p:txBody>
      </p:sp>
      <p:sp>
        <p:nvSpPr>
          <p:cNvPr id="6" name="TextBox 5"/>
          <p:cNvSpPr txBox="1"/>
          <p:nvPr/>
        </p:nvSpPr>
        <p:spPr>
          <a:xfrm>
            <a:off x="6300192" y="2420888"/>
            <a:ext cx="2736304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00FF"/>
                </a:solidFill>
              </a:rPr>
              <a:t>见稍后有专门讨论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0651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838200"/>
            <a:ext cx="8568952" cy="718592"/>
          </a:xfrm>
        </p:spPr>
        <p:txBody>
          <a:bodyPr/>
          <a:lstStyle/>
          <a:p>
            <a:pPr algn="ctr"/>
            <a:r>
              <a:rPr lang="zh-CN" altLang="en-US" sz="3200" dirty="0" smtClean="0"/>
              <a:t>本次中期检查报告会的评审要求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700808"/>
            <a:ext cx="8497193" cy="4680520"/>
          </a:xfrm>
        </p:spPr>
        <p:txBody>
          <a:bodyPr/>
          <a:lstStyle/>
          <a:p>
            <a:r>
              <a:rPr lang="zh-CN" altLang="en-US" sz="2600" dirty="0" smtClean="0"/>
              <a:t>评价项目建设的进展情况，包括中子束线、首批</a:t>
            </a:r>
            <a:r>
              <a:rPr lang="en-US" altLang="zh-CN" sz="2600" dirty="0" smtClean="0"/>
              <a:t>4</a:t>
            </a:r>
            <a:r>
              <a:rPr lang="zh-CN" altLang="en-US" sz="2600" dirty="0" smtClean="0"/>
              <a:t>台谱仪、公用电子学和数据获取、配套条件，对存在的问题和要注意的问题提出建议</a:t>
            </a:r>
            <a:endParaRPr lang="en-US" altLang="zh-CN" sz="2600" dirty="0" smtClean="0"/>
          </a:p>
          <a:p>
            <a:r>
              <a:rPr lang="zh-CN" altLang="en-US" sz="2600" dirty="0" smtClean="0"/>
              <a:t>评审首批物理</a:t>
            </a:r>
            <a:r>
              <a:rPr lang="zh-CN" altLang="zh-CN" sz="2600" dirty="0" smtClean="0"/>
              <a:t>实验的</a:t>
            </a:r>
            <a:r>
              <a:rPr lang="zh-CN" altLang="en-US" sz="2600" dirty="0" smtClean="0"/>
              <a:t>准备情况（实验方案细化：物理目标优化、样品选择、束流</a:t>
            </a:r>
            <a:r>
              <a:rPr lang="zh-CN" altLang="en-US" sz="2600" dirty="0"/>
              <a:t>条件、实验时间</a:t>
            </a:r>
            <a:r>
              <a:rPr lang="zh-CN" altLang="en-US" sz="2600" dirty="0" smtClean="0"/>
              <a:t>安排；样品准备；实验数据后处理；人员安排），并给出相应的建议</a:t>
            </a:r>
            <a:endParaRPr lang="en-US" altLang="zh-CN" sz="2600" dirty="0" smtClean="0"/>
          </a:p>
          <a:p>
            <a:endParaRPr lang="zh-CN" altLang="en-US" sz="2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6CA3CC-FC68-4501-B855-7844B93351C0}" type="slidenum">
              <a:rPr lang="en-US" altLang="zh-CN" smtClean="0"/>
              <a:t>31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850088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xfrm>
            <a:off x="1043608" y="2852936"/>
            <a:ext cx="7272808" cy="2016224"/>
          </a:xfrm>
        </p:spPr>
        <p:txBody>
          <a:bodyPr/>
          <a:lstStyle/>
          <a:p>
            <a:pPr algn="ctr"/>
            <a:r>
              <a:rPr lang="zh-CN" altLang="en-US" sz="4800" dirty="0" smtClean="0">
                <a:solidFill>
                  <a:srgbClr val="0000FF"/>
                </a:solidFill>
              </a:rPr>
              <a:t>感谢各位专家参加会议，并恳请积极提建议</a:t>
            </a:r>
            <a:r>
              <a:rPr lang="en-US" altLang="zh-CN" sz="4800" dirty="0" smtClean="0">
                <a:solidFill>
                  <a:srgbClr val="0000FF"/>
                </a:solidFill>
              </a:rPr>
              <a:t>!</a:t>
            </a:r>
            <a:endParaRPr lang="zh-CN" altLang="en-US" sz="4800" dirty="0" smtClean="0">
              <a:solidFill>
                <a:srgbClr val="0000FF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AF07DE-E9AD-4182-AA0A-2F7A6DB2705F}" type="slidenum">
              <a:rPr lang="en-US" altLang="zh-CN" smtClean="0"/>
              <a:pPr>
                <a:defRPr/>
              </a:pPr>
              <a:t>32</a:t>
            </a:fld>
            <a:endParaRPr lang="en-US" altLang="zh-CN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778694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dirty="0" smtClean="0">
                <a:solidFill>
                  <a:srgbClr val="FF0000"/>
                </a:solidFill>
              </a:rPr>
              <a:t>白光中子源的科学需求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4752528"/>
          </a:xfrm>
        </p:spPr>
        <p:txBody>
          <a:bodyPr>
            <a:normAutofit/>
          </a:bodyPr>
          <a:lstStyle/>
          <a:p>
            <a:pPr marL="360363" lvl="1" indent="-360363">
              <a:lnSpc>
                <a:spcPct val="130000"/>
              </a:lnSpc>
              <a:spcBef>
                <a:spcPts val="600"/>
              </a:spcBef>
              <a:buFont typeface="Wingdings" pitchFamily="2" charset="2"/>
              <a:buChar char="l"/>
            </a:pPr>
            <a:r>
              <a:rPr lang="zh-CN" altLang="en-US" sz="2400" b="1" dirty="0" smtClean="0">
                <a:solidFill>
                  <a:srgbClr val="0070C0"/>
                </a:solidFill>
                <a:latin typeface="+mj-ea"/>
                <a:ea typeface="+mj-ea"/>
              </a:rPr>
              <a:t>科学需求：</a:t>
            </a:r>
            <a:r>
              <a:rPr lang="zh-CN" altLang="zh-CN" sz="2400" dirty="0" smtClean="0">
                <a:latin typeface="+mj-ea"/>
                <a:ea typeface="+mj-ea"/>
              </a:rPr>
              <a:t>白光中子源</a:t>
            </a:r>
            <a:r>
              <a:rPr lang="zh-CN" altLang="en-US" sz="2400" dirty="0" smtClean="0">
                <a:latin typeface="+mj-ea"/>
                <a:ea typeface="+mj-ea"/>
              </a:rPr>
              <a:t>是国际</a:t>
            </a:r>
            <a:r>
              <a:rPr lang="zh-CN" altLang="en-US" sz="2400" dirty="0">
                <a:latin typeface="+mj-ea"/>
                <a:ea typeface="+mj-ea"/>
              </a:rPr>
              <a:t>上</a:t>
            </a:r>
            <a:r>
              <a:rPr lang="zh-CN" altLang="zh-CN" sz="2400" dirty="0">
                <a:latin typeface="+mj-ea"/>
                <a:ea typeface="+mj-ea"/>
              </a:rPr>
              <a:t>开展核数据测量实验研究</a:t>
            </a:r>
            <a:r>
              <a:rPr lang="zh-CN" altLang="en-US" sz="2400" dirty="0">
                <a:latin typeface="+mj-ea"/>
                <a:ea typeface="+mj-ea"/>
              </a:rPr>
              <a:t>的最重要实验</a:t>
            </a:r>
            <a:r>
              <a:rPr lang="zh-CN" altLang="en-US" sz="2400" dirty="0" smtClean="0">
                <a:latin typeface="+mj-ea"/>
                <a:ea typeface="+mj-ea"/>
              </a:rPr>
              <a:t>装置。</a:t>
            </a:r>
            <a:endParaRPr lang="en-US" altLang="zh-CN" sz="2400" dirty="0" smtClean="0">
              <a:latin typeface="+mj-ea"/>
              <a:ea typeface="+mj-ea"/>
            </a:endParaRPr>
          </a:p>
          <a:p>
            <a:pPr marL="817200" lvl="3">
              <a:lnSpc>
                <a:spcPct val="120000"/>
              </a:lnSpc>
            </a:pPr>
            <a:r>
              <a:rPr lang="zh-CN" altLang="zh-CN" sz="2400" dirty="0" smtClean="0">
                <a:latin typeface="+mj-ea"/>
                <a:ea typeface="+mj-ea"/>
              </a:rPr>
              <a:t>国</a:t>
            </a:r>
            <a:r>
              <a:rPr lang="zh-CN" altLang="en-US" sz="2400" dirty="0" smtClean="0">
                <a:latin typeface="+mj-ea"/>
                <a:ea typeface="+mj-ea"/>
              </a:rPr>
              <a:t>防</a:t>
            </a:r>
            <a:r>
              <a:rPr lang="zh-CN" altLang="zh-CN" sz="2400" dirty="0" smtClean="0">
                <a:latin typeface="+mj-ea"/>
                <a:ea typeface="+mj-ea"/>
              </a:rPr>
              <a:t>核</a:t>
            </a:r>
            <a:r>
              <a:rPr lang="zh-CN" altLang="en-US" sz="2400" dirty="0" smtClean="0">
                <a:latin typeface="+mj-ea"/>
                <a:ea typeface="+mj-ea"/>
              </a:rPr>
              <a:t>应用</a:t>
            </a:r>
            <a:r>
              <a:rPr lang="zh-CN" altLang="zh-CN" sz="2400" dirty="0" smtClean="0">
                <a:latin typeface="+mj-ea"/>
                <a:ea typeface="+mj-ea"/>
              </a:rPr>
              <a:t>、</a:t>
            </a:r>
            <a:r>
              <a:rPr lang="zh-CN" altLang="zh-CN" sz="2400" dirty="0">
                <a:latin typeface="+mj-ea"/>
                <a:ea typeface="+mj-ea"/>
              </a:rPr>
              <a:t>先进核能技术、核天体物理和</a:t>
            </a:r>
            <a:r>
              <a:rPr lang="zh-CN" altLang="zh-CN" sz="2400" dirty="0" smtClean="0">
                <a:latin typeface="+mj-ea"/>
                <a:ea typeface="+mj-ea"/>
              </a:rPr>
              <a:t>基础</a:t>
            </a:r>
            <a:r>
              <a:rPr lang="zh-CN" altLang="en-US" sz="2400" dirty="0" smtClean="0">
                <a:latin typeface="+mj-ea"/>
                <a:ea typeface="+mj-ea"/>
              </a:rPr>
              <a:t>核</a:t>
            </a:r>
            <a:r>
              <a:rPr lang="zh-CN" altLang="zh-CN" sz="2400" dirty="0" smtClean="0">
                <a:latin typeface="+mj-ea"/>
                <a:ea typeface="+mj-ea"/>
              </a:rPr>
              <a:t>物理</a:t>
            </a:r>
            <a:r>
              <a:rPr lang="zh-CN" altLang="en-US" sz="2400" dirty="0" smtClean="0">
                <a:latin typeface="+mj-ea"/>
                <a:ea typeface="+mj-ea"/>
              </a:rPr>
              <a:t>。</a:t>
            </a:r>
            <a:endParaRPr lang="en-US" altLang="zh-CN" sz="2400" dirty="0" smtClean="0">
              <a:latin typeface="+mj-ea"/>
              <a:ea typeface="+mj-ea"/>
            </a:endParaRPr>
          </a:p>
          <a:p>
            <a:pPr marL="817200" lvl="3">
              <a:lnSpc>
                <a:spcPct val="120000"/>
              </a:lnSpc>
            </a:pPr>
            <a:r>
              <a:rPr lang="zh-CN" altLang="en-US" sz="2400" dirty="0" smtClean="0">
                <a:latin typeface="+mj-ea"/>
                <a:ea typeface="+mj-ea"/>
              </a:rPr>
              <a:t>新时期对核数据测量的精度和广度都提出了更高的要求。</a:t>
            </a:r>
            <a:endParaRPr lang="en-US" altLang="zh-CN" sz="2400" dirty="0">
              <a:latin typeface="+mj-ea"/>
              <a:ea typeface="+mj-ea"/>
            </a:endParaRPr>
          </a:p>
          <a:p>
            <a:pPr marL="432000" lvl="1">
              <a:lnSpc>
                <a:spcPct val="130000"/>
              </a:lnSpc>
              <a:spcBef>
                <a:spcPts val="1200"/>
              </a:spcBef>
              <a:buFont typeface="Wingdings" pitchFamily="2" charset="2"/>
              <a:buChar char="l"/>
            </a:pPr>
            <a:r>
              <a:rPr lang="zh-CN" altLang="en-US" sz="2400" b="1" dirty="0" smtClean="0">
                <a:solidFill>
                  <a:srgbClr val="0070C0"/>
                </a:solidFill>
                <a:latin typeface="+mj-ea"/>
                <a:ea typeface="+mj-ea"/>
              </a:rPr>
              <a:t>发展态势：</a:t>
            </a:r>
            <a:r>
              <a:rPr lang="zh-CN" altLang="en-US" sz="2400" dirty="0" smtClean="0">
                <a:latin typeface="+mj-ea"/>
                <a:ea typeface="+mj-ea"/>
              </a:rPr>
              <a:t>国际</a:t>
            </a:r>
            <a:r>
              <a:rPr lang="zh-CN" altLang="en-US" sz="2400" dirty="0">
                <a:latin typeface="+mj-ea"/>
                <a:ea typeface="+mj-ea"/>
              </a:rPr>
              <a:t>上，</a:t>
            </a:r>
            <a:r>
              <a:rPr lang="zh-CN" altLang="zh-CN" sz="2400" dirty="0">
                <a:latin typeface="+mj-ea"/>
                <a:ea typeface="+mj-ea"/>
              </a:rPr>
              <a:t>早期的白光中子源主要是利用强流和中能的</a:t>
            </a:r>
            <a:r>
              <a:rPr lang="zh-CN" altLang="zh-CN" sz="2400" dirty="0" smtClean="0">
                <a:latin typeface="+mj-ea"/>
                <a:ea typeface="+mj-ea"/>
              </a:rPr>
              <a:t>电子直线加速器</a:t>
            </a:r>
            <a:r>
              <a:rPr lang="zh-CN" altLang="en-US" sz="2400" dirty="0" smtClean="0">
                <a:latin typeface="+mj-ea"/>
                <a:ea typeface="+mj-ea"/>
              </a:rPr>
              <a:t>产生</a:t>
            </a:r>
            <a:r>
              <a:rPr lang="zh-CN" altLang="zh-CN" sz="2400" dirty="0" smtClean="0">
                <a:latin typeface="+mj-ea"/>
                <a:ea typeface="+mj-ea"/>
              </a:rPr>
              <a:t>的</a:t>
            </a:r>
            <a:r>
              <a:rPr lang="zh-CN" altLang="en-US" sz="2400" dirty="0">
                <a:latin typeface="+mj-ea"/>
                <a:ea typeface="+mj-ea"/>
              </a:rPr>
              <a:t>（代表：</a:t>
            </a:r>
            <a:r>
              <a:rPr lang="en-US" altLang="zh-CN" sz="2400" dirty="0">
                <a:solidFill>
                  <a:srgbClr val="181DFA"/>
                </a:solidFill>
                <a:latin typeface="+mj-ea"/>
                <a:ea typeface="+mj-ea"/>
              </a:rPr>
              <a:t>OREAL</a:t>
            </a:r>
            <a:r>
              <a:rPr lang="zh-CN" altLang="en-US" sz="2400" dirty="0">
                <a:solidFill>
                  <a:srgbClr val="181DFA"/>
                </a:solidFill>
                <a:latin typeface="+mj-ea"/>
                <a:ea typeface="+mj-ea"/>
              </a:rPr>
              <a:t>、</a:t>
            </a:r>
            <a:r>
              <a:rPr lang="en-US" altLang="zh-CN" sz="2400" dirty="0">
                <a:solidFill>
                  <a:srgbClr val="181DFA"/>
                </a:solidFill>
                <a:latin typeface="+mj-ea"/>
                <a:ea typeface="+mj-ea"/>
              </a:rPr>
              <a:t>RPI</a:t>
            </a:r>
            <a:r>
              <a:rPr lang="zh-CN" altLang="en-US" sz="2400" dirty="0">
                <a:solidFill>
                  <a:srgbClr val="181DFA"/>
                </a:solidFill>
                <a:latin typeface="+mj-ea"/>
                <a:ea typeface="+mj-ea"/>
              </a:rPr>
              <a:t>、</a:t>
            </a:r>
            <a:r>
              <a:rPr lang="en-US" altLang="zh-CN" sz="2400" dirty="0" smtClean="0">
                <a:solidFill>
                  <a:srgbClr val="181DFA"/>
                </a:solidFill>
                <a:latin typeface="+mj-ea"/>
                <a:ea typeface="+mj-ea"/>
              </a:rPr>
              <a:t>GELINA</a:t>
            </a:r>
            <a:r>
              <a:rPr lang="zh-CN" altLang="en-US" sz="2400" dirty="0">
                <a:solidFill>
                  <a:srgbClr val="181DFA"/>
                </a:solidFill>
                <a:latin typeface="+mj-ea"/>
                <a:ea typeface="+mj-ea"/>
              </a:rPr>
              <a:t>、</a:t>
            </a:r>
            <a:r>
              <a:rPr lang="en-US" altLang="zh-CN" sz="2400" dirty="0" smtClean="0">
                <a:solidFill>
                  <a:srgbClr val="181DFA"/>
                </a:solidFill>
                <a:latin typeface="+mj-ea"/>
                <a:ea typeface="+mj-ea"/>
              </a:rPr>
              <a:t>IREN</a:t>
            </a:r>
            <a:r>
              <a:rPr lang="zh-CN" altLang="en-US" sz="2400" dirty="0">
                <a:latin typeface="+mj-ea"/>
                <a:ea typeface="+mj-ea"/>
              </a:rPr>
              <a:t>）</a:t>
            </a:r>
            <a:r>
              <a:rPr lang="zh-CN" altLang="zh-CN" sz="2400" dirty="0">
                <a:latin typeface="+mj-ea"/>
                <a:ea typeface="+mj-ea"/>
              </a:rPr>
              <a:t>，从上世纪</a:t>
            </a:r>
            <a:r>
              <a:rPr lang="en-US" altLang="zh-CN" sz="2400" dirty="0">
                <a:latin typeface="+mj-ea"/>
                <a:ea typeface="+mj-ea"/>
              </a:rPr>
              <a:t>80</a:t>
            </a:r>
            <a:r>
              <a:rPr lang="zh-CN" altLang="zh-CN" sz="2400" dirty="0">
                <a:latin typeface="+mj-ea"/>
                <a:ea typeface="+mj-ea"/>
              </a:rPr>
              <a:t>年代后期开始，脉冲白光中子源便朝着基于</a:t>
            </a:r>
            <a:r>
              <a:rPr lang="zh-CN" altLang="zh-CN" sz="2400" dirty="0" smtClean="0">
                <a:latin typeface="+mj-ea"/>
                <a:ea typeface="+mj-ea"/>
              </a:rPr>
              <a:t>高</a:t>
            </a:r>
            <a:r>
              <a:rPr lang="zh-CN" altLang="en-US" sz="2400" dirty="0" smtClean="0">
                <a:latin typeface="+mj-ea"/>
                <a:ea typeface="+mj-ea"/>
              </a:rPr>
              <a:t>功率</a:t>
            </a:r>
            <a:r>
              <a:rPr lang="zh-CN" altLang="zh-CN" sz="2400" dirty="0" smtClean="0">
                <a:latin typeface="+mj-ea"/>
                <a:ea typeface="+mj-ea"/>
              </a:rPr>
              <a:t>质子加速器</a:t>
            </a:r>
            <a:r>
              <a:rPr lang="zh-CN" altLang="zh-CN" sz="2400" dirty="0">
                <a:latin typeface="+mj-ea"/>
                <a:ea typeface="+mj-ea"/>
              </a:rPr>
              <a:t>的方向发展</a:t>
            </a:r>
            <a:r>
              <a:rPr lang="zh-CN" altLang="en-US" sz="2400" dirty="0">
                <a:latin typeface="+mj-ea"/>
                <a:ea typeface="+mj-ea"/>
              </a:rPr>
              <a:t>（代表：</a:t>
            </a:r>
            <a:r>
              <a:rPr lang="en-US" altLang="zh-CN" sz="2400" dirty="0">
                <a:solidFill>
                  <a:srgbClr val="181DFA"/>
                </a:solidFill>
                <a:latin typeface="+mj-ea"/>
                <a:ea typeface="+mj-ea"/>
              </a:rPr>
              <a:t>ORNL/LANSCE</a:t>
            </a:r>
            <a:r>
              <a:rPr lang="zh-CN" altLang="en-US" sz="2400" dirty="0">
                <a:solidFill>
                  <a:srgbClr val="181DFA"/>
                </a:solidFill>
                <a:latin typeface="+mj-ea"/>
                <a:ea typeface="+mj-ea"/>
              </a:rPr>
              <a:t>、</a:t>
            </a:r>
            <a:r>
              <a:rPr lang="en-US" altLang="zh-CN" sz="2400" dirty="0">
                <a:solidFill>
                  <a:srgbClr val="181DFA"/>
                </a:solidFill>
                <a:latin typeface="+mj-ea"/>
                <a:ea typeface="+mj-ea"/>
              </a:rPr>
              <a:t>CERN/n-TOF</a:t>
            </a:r>
            <a:r>
              <a:rPr lang="zh-CN" altLang="en-US" sz="2400" dirty="0">
                <a:solidFill>
                  <a:srgbClr val="181DFA"/>
                </a:solidFill>
                <a:latin typeface="+mj-ea"/>
                <a:ea typeface="+mj-ea"/>
              </a:rPr>
              <a:t>、</a:t>
            </a:r>
            <a:r>
              <a:rPr lang="en-US" altLang="zh-CN" sz="2400" dirty="0">
                <a:solidFill>
                  <a:srgbClr val="181DFA"/>
                </a:solidFill>
                <a:latin typeface="+mj-ea"/>
                <a:ea typeface="+mj-ea"/>
              </a:rPr>
              <a:t>J-PARC/NNRI</a:t>
            </a:r>
            <a:r>
              <a:rPr lang="zh-CN" altLang="en-US" sz="2400" dirty="0" smtClean="0">
                <a:latin typeface="+mj-ea"/>
                <a:ea typeface="+mj-ea"/>
              </a:rPr>
              <a:t>）</a:t>
            </a:r>
            <a:endParaRPr lang="en-US" altLang="zh-CN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495589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838101"/>
            <a:ext cx="8820150" cy="574675"/>
          </a:xfrm>
        </p:spPr>
        <p:txBody>
          <a:bodyPr/>
          <a:lstStyle/>
          <a:p>
            <a:pPr algn="ctr"/>
            <a:r>
              <a:rPr lang="zh-CN" altLang="en-US" sz="2400" dirty="0" smtClean="0">
                <a:solidFill>
                  <a:srgbClr val="4614FE"/>
                </a:solidFill>
              </a:rPr>
              <a:t>白光中子源核数据测量举例一：</a:t>
            </a:r>
            <a:r>
              <a:rPr lang="en-US" altLang="zh-CN" sz="2800" dirty="0" smtClean="0">
                <a:solidFill>
                  <a:srgbClr val="FF0000"/>
                </a:solidFill>
              </a:rPr>
              <a:t>ADS</a:t>
            </a:r>
            <a:r>
              <a:rPr lang="zh-CN" altLang="en-US" sz="2800" dirty="0" smtClean="0">
                <a:solidFill>
                  <a:srgbClr val="FF0000"/>
                </a:solidFill>
              </a:rPr>
              <a:t>对核数据的要求</a:t>
            </a: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107950" y="629920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zh-CN" altLang="zh-CN" sz="1200" b="0">
              <a:solidFill>
                <a:schemeClr val="tx1"/>
              </a:solidFill>
              <a:latin typeface="宋体" pitchFamily="2" charset="-122"/>
            </a:endParaRPr>
          </a:p>
        </p:txBody>
      </p:sp>
      <p:grpSp>
        <p:nvGrpSpPr>
          <p:cNvPr id="29700" name="Group 15"/>
          <p:cNvGrpSpPr>
            <a:grpSpLocks/>
          </p:cNvGrpSpPr>
          <p:nvPr/>
        </p:nvGrpSpPr>
        <p:grpSpPr bwMode="auto">
          <a:xfrm>
            <a:off x="5076056" y="1628800"/>
            <a:ext cx="3888560" cy="5075213"/>
            <a:chOff x="3061" y="709"/>
            <a:chExt cx="2586" cy="3514"/>
          </a:xfrm>
        </p:grpSpPr>
        <p:grpSp>
          <p:nvGrpSpPr>
            <p:cNvPr id="29702" name="Group 10"/>
            <p:cNvGrpSpPr>
              <a:grpSpLocks/>
            </p:cNvGrpSpPr>
            <p:nvPr/>
          </p:nvGrpSpPr>
          <p:grpSpPr bwMode="auto">
            <a:xfrm>
              <a:off x="3061" y="709"/>
              <a:ext cx="2586" cy="3266"/>
              <a:chOff x="3061" y="709"/>
              <a:chExt cx="2586" cy="3266"/>
            </a:xfrm>
          </p:grpSpPr>
          <p:pic>
            <p:nvPicPr>
              <p:cNvPr id="29706" name="Picture 6" descr="tra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61" y="709"/>
                <a:ext cx="2574" cy="3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07" name="Rectangle 9"/>
              <p:cNvSpPr>
                <a:spLocks noChangeArrowheads="1"/>
              </p:cNvSpPr>
              <p:nvPr/>
            </p:nvSpPr>
            <p:spPr bwMode="auto">
              <a:xfrm>
                <a:off x="5193" y="709"/>
                <a:ext cx="454" cy="90"/>
              </a:xfrm>
              <a:prstGeom prst="rect">
                <a:avLst/>
              </a:prstGeom>
              <a:noFill/>
              <a:ln w="254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29019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120000"/>
                  </a:lnSpc>
                  <a:spcBef>
                    <a:spcPct val="30000"/>
                  </a:spcBef>
                  <a:spcAft>
                    <a:spcPct val="20000"/>
                  </a:spcAft>
                  <a:buClr>
                    <a:schemeClr val="tx1"/>
                  </a:buClr>
                  <a:buChar char="•"/>
                  <a:defRPr sz="2100" b="1">
                    <a:solidFill>
                      <a:srgbClr val="1679BA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lr>
                    <a:schemeClr val="tx1"/>
                  </a:buClr>
                  <a:buChar char="–"/>
                  <a:defRPr sz="1900" b="1">
                    <a:solidFill>
                      <a:srgbClr val="4D5E68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Font typeface="Wingdings" pitchFamily="2" charset="2"/>
                  <a:buChar char="§"/>
                  <a:defRPr b="1">
                    <a:solidFill>
                      <a:srgbClr val="4D5E68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rgbClr val="4D5E68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rgbClr val="4D5E68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rgbClr val="4D5E68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rgbClr val="4D5E68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rgbClr val="4D5E68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rgbClr val="4D5E68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zh-CN" altLang="en-US" sz="1800" b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703" name="Rectangle 11"/>
            <p:cNvSpPr>
              <a:spLocks noChangeArrowheads="1"/>
            </p:cNvSpPr>
            <p:nvPr/>
          </p:nvSpPr>
          <p:spPr bwMode="auto">
            <a:xfrm>
              <a:off x="4649" y="1207"/>
              <a:ext cx="181" cy="2722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20000"/>
                </a:lnSpc>
                <a:spcBef>
                  <a:spcPct val="30000"/>
                </a:spcBef>
                <a:spcAft>
                  <a:spcPct val="20000"/>
                </a:spcAft>
                <a:buClr>
                  <a:schemeClr val="tx1"/>
                </a:buClr>
                <a:buChar char="•"/>
                <a:defRPr sz="2100" b="1">
                  <a:solidFill>
                    <a:srgbClr val="1679BA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tx1"/>
                </a:buClr>
                <a:buChar char="–"/>
                <a:defRPr sz="1900" b="1">
                  <a:solidFill>
                    <a:srgbClr val="4D5E68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§"/>
                <a:defRPr b="1">
                  <a:solidFill>
                    <a:srgbClr val="4D5E68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rgbClr val="4D5E68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rgbClr val="4D5E68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rgbClr val="4D5E68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rgbClr val="4D5E68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rgbClr val="4D5E68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rgbClr val="4D5E68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zh-CN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29704" name="Text Box 13"/>
            <p:cNvSpPr txBox="1">
              <a:spLocks noChangeArrowheads="1"/>
            </p:cNvSpPr>
            <p:nvPr/>
          </p:nvSpPr>
          <p:spPr bwMode="auto">
            <a:xfrm>
              <a:off x="5057" y="3990"/>
              <a:ext cx="520" cy="23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30000"/>
                </a:spcBef>
                <a:spcAft>
                  <a:spcPct val="20000"/>
                </a:spcAft>
                <a:buClr>
                  <a:schemeClr val="tx1"/>
                </a:buClr>
                <a:buChar char="•"/>
                <a:defRPr sz="2100" b="1">
                  <a:solidFill>
                    <a:srgbClr val="1679BA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tx1"/>
                </a:buClr>
                <a:buChar char="–"/>
                <a:defRPr sz="1900" b="1">
                  <a:solidFill>
                    <a:srgbClr val="4D5E68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§"/>
                <a:defRPr b="1">
                  <a:solidFill>
                    <a:srgbClr val="4D5E68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rgbClr val="4D5E68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rgbClr val="4D5E68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rgbClr val="4D5E68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rgbClr val="4D5E68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rgbClr val="4D5E68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rgbClr val="4D5E68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zh-CN" sz="1800" b="0" dirty="0" smtClean="0">
                  <a:solidFill>
                    <a:srgbClr val="0000FF"/>
                  </a:solidFill>
                  <a:latin typeface="Times New Roman" pitchFamily="18" charset="0"/>
                  <a:ea typeface="华文楷体" pitchFamily="2" charset="-122"/>
                </a:rPr>
                <a:t>Expect</a:t>
              </a:r>
              <a:endParaRPr lang="zh-CN" altLang="en-US" sz="1800" b="0" dirty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</a:endParaRPr>
            </a:p>
          </p:txBody>
        </p:sp>
        <p:sp>
          <p:nvSpPr>
            <p:cNvPr id="29705" name="AutoShape 14"/>
            <p:cNvSpPr>
              <a:spLocks noChangeArrowheads="1"/>
            </p:cNvSpPr>
            <p:nvPr/>
          </p:nvSpPr>
          <p:spPr bwMode="auto">
            <a:xfrm flipH="1">
              <a:off x="4694" y="3974"/>
              <a:ext cx="363" cy="136"/>
            </a:xfrm>
            <a:custGeom>
              <a:avLst/>
              <a:gdLst>
                <a:gd name="T0" fmla="*/ 4 w 21600"/>
                <a:gd name="T1" fmla="*/ 0 h 21600"/>
                <a:gd name="T2" fmla="*/ 3 w 21600"/>
                <a:gd name="T3" fmla="*/ 0 h 21600"/>
                <a:gd name="T4" fmla="*/ 0 w 21600"/>
                <a:gd name="T5" fmla="*/ 1 h 21600"/>
                <a:gd name="T6" fmla="*/ 3 w 21600"/>
                <a:gd name="T7" fmla="*/ 1 h 21600"/>
                <a:gd name="T8" fmla="*/ 5 w 21600"/>
                <a:gd name="T9" fmla="*/ 1 h 21600"/>
                <a:gd name="T10" fmla="*/ 6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53 h 21600"/>
                <a:gd name="T20" fmla="*/ 18506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lnTo>
                    <a:pt x="15429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00007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9701" name="Rectangle 4"/>
          <p:cNvSpPr>
            <a:spLocks noGrp="1" noChangeArrowheads="1"/>
          </p:cNvSpPr>
          <p:nvPr>
            <p:ph idx="1"/>
          </p:nvPr>
        </p:nvSpPr>
        <p:spPr>
          <a:xfrm>
            <a:off x="56009" y="1484784"/>
            <a:ext cx="4804023" cy="1224136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174625" algn="l"/>
              </a:tabLst>
            </a:pPr>
            <a:r>
              <a:rPr lang="zh-CN" altLang="en-US" sz="2800" b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欧洲</a:t>
            </a:r>
            <a:r>
              <a:rPr lang="en-US" altLang="en-US" sz="2800" b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EFIT</a:t>
            </a:r>
            <a:r>
              <a:rPr lang="zh-CN" altLang="en-US" sz="2800" b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计划</a:t>
            </a:r>
            <a:endParaRPr lang="en-US" altLang="en-US" sz="2800" b="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6575" lvl="1" indent="-173038">
              <a:lnSpc>
                <a:spcPct val="100000"/>
              </a:lnSpc>
              <a:spcAft>
                <a:spcPts val="0"/>
              </a:spcAft>
              <a:tabLst>
                <a:tab pos="174625" algn="l"/>
              </a:tabLst>
            </a:pPr>
            <a:r>
              <a:rPr lang="zh-CN" altLang="en-US" sz="2400" b="0" dirty="0" smtClean="0">
                <a:latin typeface="Times New Roman" pitchFamily="18" charset="0"/>
                <a:cs typeface="Times New Roman" pitchFamily="18" charset="0"/>
              </a:rPr>
              <a:t>需要全面提高核数据的精度</a:t>
            </a:r>
          </a:p>
        </p:txBody>
      </p:sp>
      <p:pic>
        <p:nvPicPr>
          <p:cNvPr id="12" name="Picture 4" descr="ads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4589000" cy="392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6CA3CC-FC68-4501-B855-7844B93351C0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4931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712" y="1700808"/>
            <a:ext cx="7065404" cy="4933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6CA3CC-FC68-4501-B855-7844B93351C0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766093"/>
            <a:ext cx="8820150" cy="1006723"/>
          </a:xfrm>
          <a:prstGeom prst="rect">
            <a:avLst/>
          </a:prstGeom>
        </p:spPr>
        <p:txBody>
          <a:bodyPr vert="horz" rtlCol="0" anchor="ctr">
            <a:normAutofit fontScale="850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zh-CN" altLang="en-US" sz="2800" dirty="0" smtClean="0">
                <a:solidFill>
                  <a:srgbClr val="4614FE"/>
                </a:solidFill>
              </a:rPr>
              <a:t>白光中子源核数据测量举例二：</a:t>
            </a:r>
            <a:endParaRPr lang="en-US" altLang="zh-CN" sz="2800" dirty="0" smtClean="0">
              <a:solidFill>
                <a:srgbClr val="4614FE"/>
              </a:solidFill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sz="3300" dirty="0">
                <a:solidFill>
                  <a:srgbClr val="FF0000"/>
                </a:solidFill>
              </a:rPr>
              <a:t>核天体物理</a:t>
            </a:r>
            <a:r>
              <a:rPr lang="en-US" altLang="zh-CN" sz="3300" dirty="0">
                <a:solidFill>
                  <a:srgbClr val="FF0000"/>
                </a:solidFill>
              </a:rPr>
              <a:t> – </a:t>
            </a:r>
            <a:r>
              <a:rPr lang="zh-CN" altLang="en-US" sz="3300" dirty="0">
                <a:solidFill>
                  <a:srgbClr val="FF0000"/>
                </a:solidFill>
              </a:rPr>
              <a:t>重元素的形成</a:t>
            </a:r>
            <a:r>
              <a:rPr lang="zh-CN" altLang="en-US" sz="3300" dirty="0" smtClean="0">
                <a:solidFill>
                  <a:srgbClr val="FF0000"/>
                </a:solidFill>
              </a:rPr>
              <a:t>机制</a:t>
            </a:r>
          </a:p>
        </p:txBody>
      </p:sp>
    </p:spTree>
    <p:extLst>
      <p:ext uri="{BB962C8B-B14F-4D97-AF65-F5344CB8AC3E}">
        <p14:creationId xmlns:p14="http://schemas.microsoft.com/office/powerpoint/2010/main" val="39698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灯片编号占位符 3"/>
          <p:cNvSpPr txBox="1">
            <a:spLocks noGrp="1"/>
          </p:cNvSpPr>
          <p:nvPr/>
        </p:nvSpPr>
        <p:spPr bwMode="auto">
          <a:xfrm>
            <a:off x="8207375" y="6516688"/>
            <a:ext cx="303213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3E337626-04B1-4444-8D41-EEA0A8A79C3F}" type="slidenum">
              <a:rPr lang="en-US" altLang="zh-CN" sz="900">
                <a:solidFill>
                  <a:srgbClr val="4D5E68"/>
                </a:solidFill>
                <a:latin typeface="Impact" pitchFamily="34" charset="0"/>
              </a:rPr>
              <a:pPr algn="r"/>
              <a:t>7</a:t>
            </a:fld>
            <a:endParaRPr lang="en-US" altLang="zh-CN" sz="900">
              <a:solidFill>
                <a:srgbClr val="4D5E68"/>
              </a:solidFill>
              <a:latin typeface="Impact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597" y="1986279"/>
            <a:ext cx="8358246" cy="439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lvl="1" indent="-360363">
              <a:lnSpc>
                <a:spcPct val="130000"/>
              </a:lnSpc>
              <a:spcBef>
                <a:spcPts val="600"/>
              </a:spcBef>
              <a:buFont typeface="Wingdings" pitchFamily="2" charset="2"/>
              <a:buChar char="l"/>
            </a:pPr>
            <a:r>
              <a:rPr lang="zh-CN" altLang="en-US" sz="2400" b="1" dirty="0" smtClean="0">
                <a:solidFill>
                  <a:srgbClr val="0070C0"/>
                </a:solidFill>
                <a:latin typeface="+mj-ea"/>
                <a:ea typeface="+mj-ea"/>
              </a:rPr>
              <a:t>需求</a:t>
            </a:r>
            <a:r>
              <a:rPr lang="zh-CN" altLang="en-US" sz="2400" dirty="0" smtClean="0"/>
              <a:t>：</a:t>
            </a:r>
            <a:r>
              <a:rPr lang="zh-CN" altLang="en-US" sz="2400" dirty="0" smtClean="0">
                <a:latin typeface="+mj-ea"/>
                <a:ea typeface="+mj-ea"/>
              </a:rPr>
              <a:t>核数据测量研究是国家科技创新的重要需求</a:t>
            </a:r>
            <a:endParaRPr lang="en-US" altLang="zh-CN" sz="2400" dirty="0" smtClean="0">
              <a:latin typeface="+mj-ea"/>
              <a:ea typeface="+mj-ea"/>
            </a:endParaRPr>
          </a:p>
          <a:p>
            <a:pPr marL="360363" lvl="1" indent="-360363">
              <a:lnSpc>
                <a:spcPct val="130000"/>
              </a:lnSpc>
              <a:spcBef>
                <a:spcPts val="600"/>
              </a:spcBef>
            </a:pPr>
            <a:r>
              <a:rPr lang="zh-CN" altLang="en-US" sz="2400" dirty="0" smtClean="0"/>
              <a:t>      </a:t>
            </a:r>
            <a:r>
              <a:rPr lang="zh-CN" altLang="en-US" sz="1600" dirty="0" smtClean="0"/>
              <a:t>■  </a:t>
            </a:r>
            <a:r>
              <a:rPr lang="zh-CN" altLang="en-US" sz="2400" dirty="0" smtClean="0">
                <a:latin typeface="+mj-ea"/>
                <a:ea typeface="+mj-ea"/>
              </a:rPr>
              <a:t>国家战略需求：国防建设、先进核能技术</a:t>
            </a:r>
            <a:endParaRPr lang="en-US" altLang="zh-CN" sz="2400" dirty="0" smtClean="0">
              <a:latin typeface="+mj-ea"/>
              <a:ea typeface="+mj-ea"/>
            </a:endParaRPr>
          </a:p>
          <a:p>
            <a:pPr marL="360363" lvl="1" indent="-360363">
              <a:lnSpc>
                <a:spcPct val="130000"/>
              </a:lnSpc>
              <a:spcBef>
                <a:spcPts val="600"/>
              </a:spcBef>
            </a:pPr>
            <a:r>
              <a:rPr lang="en-US" altLang="zh-CN" sz="2400" dirty="0" smtClean="0"/>
              <a:t>      </a:t>
            </a:r>
            <a:r>
              <a:rPr lang="zh-CN" altLang="en-US" sz="1600" dirty="0" smtClean="0"/>
              <a:t>■ </a:t>
            </a:r>
            <a:r>
              <a:rPr lang="zh-CN" altLang="en-US" sz="1600" dirty="0" smtClean="0">
                <a:solidFill>
                  <a:srgbClr val="FF0000"/>
                </a:solidFill>
              </a:rPr>
              <a:t> </a:t>
            </a:r>
            <a:r>
              <a:rPr lang="zh-CN" altLang="en-US" sz="2400" dirty="0" smtClean="0">
                <a:latin typeface="+mj-ea"/>
                <a:ea typeface="+mj-ea"/>
              </a:rPr>
              <a:t>科技前沿突破：核天体物理和基础核物理</a:t>
            </a:r>
            <a:endParaRPr lang="en-US" altLang="zh-CN" sz="2400" dirty="0" smtClean="0">
              <a:latin typeface="+mj-ea"/>
              <a:ea typeface="+mj-ea"/>
            </a:endParaRPr>
          </a:p>
          <a:p>
            <a:pPr marL="360363" lvl="1" indent="-360363">
              <a:lnSpc>
                <a:spcPct val="130000"/>
              </a:lnSpc>
              <a:spcBef>
                <a:spcPts val="1200"/>
              </a:spcBef>
              <a:buFont typeface="Wingdings" pitchFamily="2" charset="2"/>
              <a:buChar char="l"/>
            </a:pPr>
            <a:r>
              <a:rPr lang="zh-CN" altLang="en-US" sz="2400" b="1" dirty="0" smtClean="0">
                <a:solidFill>
                  <a:srgbClr val="0070C0"/>
                </a:solidFill>
                <a:latin typeface="+mj-ea"/>
                <a:ea typeface="+mj-ea"/>
              </a:rPr>
              <a:t>现状：</a:t>
            </a:r>
            <a:r>
              <a:rPr lang="zh-CN" altLang="en-US" sz="2400" dirty="0" smtClean="0">
                <a:latin typeface="+mj-ea"/>
                <a:ea typeface="+mj-ea"/>
              </a:rPr>
              <a:t>国内目前没有开展核数据研究的白光中子源，</a:t>
            </a:r>
            <a:r>
              <a:rPr lang="zh-CN" altLang="zh-CN" sz="2400" dirty="0" smtClean="0">
                <a:latin typeface="+mj-ea"/>
                <a:ea typeface="+mj-ea"/>
              </a:rPr>
              <a:t>核数据测量研究只能在能点少、强度弱的串列加速器和高压倍加器上进行，很多重要的测量研究工作一直没有条件开展</a:t>
            </a:r>
            <a:r>
              <a:rPr lang="zh-CN" altLang="en-US" sz="2400" dirty="0" smtClean="0">
                <a:latin typeface="+mj-ea"/>
                <a:ea typeface="+mj-ea"/>
              </a:rPr>
              <a:t>。</a:t>
            </a:r>
            <a:endParaRPr lang="en-US" altLang="zh-CN" sz="2400" dirty="0" smtClean="0">
              <a:latin typeface="+mj-ea"/>
              <a:ea typeface="+mj-ea"/>
            </a:endParaRPr>
          </a:p>
          <a:p>
            <a:pPr marL="360363" lvl="1" indent="-360363">
              <a:lnSpc>
                <a:spcPct val="130000"/>
              </a:lnSpc>
              <a:spcBef>
                <a:spcPts val="1200"/>
              </a:spcBef>
              <a:buFont typeface="Wingdings" pitchFamily="2" charset="2"/>
              <a:buChar char="l"/>
            </a:pPr>
            <a:r>
              <a:rPr lang="zh-CN" altLang="en-US" sz="2400" b="1" dirty="0" smtClean="0">
                <a:solidFill>
                  <a:srgbClr val="0070C0"/>
                </a:solidFill>
                <a:latin typeface="+mj-ea"/>
                <a:ea typeface="+mj-ea"/>
              </a:rPr>
              <a:t>机遇：</a:t>
            </a:r>
            <a:r>
              <a:rPr lang="en-US" altLang="zh-CN" sz="2400" dirty="0" smtClean="0">
                <a:latin typeface="+mj-ea"/>
                <a:ea typeface="+mj-ea"/>
              </a:rPr>
              <a:t>CSNS</a:t>
            </a:r>
            <a:r>
              <a:rPr lang="zh-CN" altLang="en-US" sz="2400" dirty="0" smtClean="0">
                <a:latin typeface="+mj-ea"/>
                <a:ea typeface="+mj-ea"/>
              </a:rPr>
              <a:t>即将建成，为克服实验条件瓶颈、满足国家需求提供了重要机遇。</a:t>
            </a:r>
            <a:endParaRPr lang="en-US" altLang="zh-CN" sz="2400" dirty="0" smtClean="0"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59632" y="1034152"/>
            <a:ext cx="652774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2、</a:t>
            </a:r>
            <a:r>
              <a:rPr lang="zh-CN" altLang="en-US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国内需求、现状、机遇 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—— </a:t>
            </a:r>
            <a:r>
              <a:rPr lang="zh-CN" altLang="en-US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项目背景</a:t>
            </a:r>
          </a:p>
        </p:txBody>
      </p:sp>
    </p:spTree>
    <p:extLst>
      <p:ext uri="{BB962C8B-B14F-4D97-AF65-F5344CB8AC3E}">
        <p14:creationId xmlns:p14="http://schemas.microsoft.com/office/powerpoint/2010/main" val="246044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灯片编号占位符 3"/>
          <p:cNvSpPr txBox="1">
            <a:spLocks noGrp="1"/>
          </p:cNvSpPr>
          <p:nvPr/>
        </p:nvSpPr>
        <p:spPr bwMode="auto">
          <a:xfrm>
            <a:off x="8207375" y="6516688"/>
            <a:ext cx="303213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3E337626-04B1-4444-8D41-EEA0A8A79C3F}" type="slidenum">
              <a:rPr lang="en-US" altLang="zh-CN" sz="900">
                <a:solidFill>
                  <a:srgbClr val="4D5E68"/>
                </a:solidFill>
                <a:latin typeface="Impact" pitchFamily="34" charset="0"/>
              </a:rPr>
              <a:pPr algn="r"/>
              <a:t>8</a:t>
            </a:fld>
            <a:endParaRPr lang="en-US" altLang="zh-CN" sz="900">
              <a:solidFill>
                <a:srgbClr val="4D5E68"/>
              </a:solidFill>
              <a:latin typeface="Impact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933" y="972021"/>
            <a:ext cx="91440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CN" altLang="en-US" sz="2800" b="1" kern="0" dirty="0" smtClean="0">
                <a:solidFill>
                  <a:srgbClr val="0070C0"/>
                </a:solidFill>
                <a:latin typeface="+mj-ea"/>
                <a:ea typeface="+mj-ea"/>
              </a:rPr>
              <a:t>中国散裂中子源（</a:t>
            </a:r>
            <a:r>
              <a:rPr lang="en-US" altLang="zh-CN" sz="2800" b="1" kern="0" dirty="0" smtClean="0">
                <a:solidFill>
                  <a:srgbClr val="0070C0"/>
                </a:solidFill>
                <a:latin typeface="+mj-ea"/>
                <a:ea typeface="+mj-ea"/>
              </a:rPr>
              <a:t>CSNS</a:t>
            </a:r>
            <a:r>
              <a:rPr lang="zh-CN" altLang="en-US" sz="2800" b="1" kern="0" dirty="0" smtClean="0">
                <a:solidFill>
                  <a:srgbClr val="0070C0"/>
                </a:solidFill>
                <a:latin typeface="+mj-ea"/>
                <a:ea typeface="+mj-ea"/>
              </a:rPr>
              <a:t>）即将建成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9592" y="5432737"/>
            <a:ext cx="7491552" cy="109260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lIns="36000" rIns="36000" rtlCol="0">
            <a:spAutoFit/>
          </a:bodyPr>
          <a:lstStyle/>
          <a:p>
            <a:pPr marL="265113" indent="-265113" eaLnBrk="0" fontAlgn="base" hangingPunct="0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l"/>
              <a:defRPr/>
            </a:pPr>
            <a:r>
              <a:rPr lang="zh-CN" altLang="en-US" sz="2200" smtClean="0">
                <a:latin typeface="+mj-ea"/>
                <a:ea typeface="+mj-ea"/>
                <a:cs typeface="Times New Roman" panose="02020603050405020304" pitchFamily="18" charset="0"/>
              </a:rPr>
              <a:t>设计束流功率：一期</a:t>
            </a:r>
            <a:r>
              <a:rPr lang="en-US" altLang="zh-CN" sz="2200" smtClean="0">
                <a:latin typeface="+mj-ea"/>
                <a:ea typeface="+mj-ea"/>
                <a:cs typeface="Times New Roman" panose="02020603050405020304" pitchFamily="18" charset="0"/>
              </a:rPr>
              <a:t>100 kW, </a:t>
            </a:r>
            <a:r>
              <a:rPr lang="zh-CN" altLang="en-US" sz="2200" smtClean="0">
                <a:latin typeface="+mj-ea"/>
                <a:ea typeface="+mj-ea"/>
                <a:cs typeface="Times New Roman" panose="02020603050405020304" pitchFamily="18" charset="0"/>
              </a:rPr>
              <a:t>升级工程</a:t>
            </a:r>
            <a:r>
              <a:rPr lang="en-US" altLang="zh-CN" sz="2200" smtClean="0">
                <a:latin typeface="+mj-ea"/>
                <a:ea typeface="+mj-ea"/>
                <a:cs typeface="Times New Roman" panose="02020603050405020304" pitchFamily="18" charset="0"/>
              </a:rPr>
              <a:t>500 kW。</a:t>
            </a:r>
            <a:endParaRPr lang="zh-CN" altLang="en-US" sz="2200" smtClean="0">
              <a:latin typeface="+mj-ea"/>
              <a:ea typeface="+mj-ea"/>
              <a:cs typeface="Times New Roman" panose="02020603050405020304" pitchFamily="18" charset="0"/>
            </a:endParaRPr>
          </a:p>
          <a:p>
            <a:pPr marL="265113" lvl="0" indent="-265113" eaLnBrk="0" fontAlgn="base" hangingPunct="0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l"/>
              <a:defRPr/>
            </a:pPr>
            <a:r>
              <a:rPr lang="zh-CN" altLang="en-US" sz="2200" smtClean="0">
                <a:latin typeface="+mj-ea"/>
                <a:ea typeface="+mj-ea"/>
                <a:cs typeface="Times New Roman" panose="02020603050405020304" pitchFamily="18" charset="0"/>
              </a:rPr>
              <a:t>项目</a:t>
            </a:r>
            <a:r>
              <a:rPr lang="zh-CN" altLang="en-US" sz="2200" dirty="0" smtClean="0">
                <a:latin typeface="+mj-ea"/>
                <a:ea typeface="+mj-ea"/>
                <a:cs typeface="Times New Roman" panose="02020603050405020304" pitchFamily="18" charset="0"/>
              </a:rPr>
              <a:t>投资：</a:t>
            </a:r>
            <a:r>
              <a:rPr lang="en-US" altLang="zh-CN" sz="2200" dirty="0" smtClean="0">
                <a:latin typeface="+mj-ea"/>
                <a:ea typeface="+mj-ea"/>
                <a:cs typeface="Times New Roman" panose="02020603050405020304" pitchFamily="18" charset="0"/>
              </a:rPr>
              <a:t>18.6</a:t>
            </a:r>
            <a:r>
              <a:rPr lang="zh-CN" altLang="en-US" sz="2200" dirty="0" smtClean="0">
                <a:latin typeface="+mj-ea"/>
                <a:ea typeface="+mj-ea"/>
                <a:cs typeface="Times New Roman" panose="02020603050405020304" pitchFamily="18" charset="0"/>
              </a:rPr>
              <a:t>亿元（国家）</a:t>
            </a:r>
            <a:r>
              <a:rPr lang="en-US" altLang="zh-CN" sz="2200" dirty="0" smtClean="0">
                <a:latin typeface="+mj-ea"/>
                <a:ea typeface="+mj-ea"/>
                <a:cs typeface="Times New Roman" panose="02020603050405020304" pitchFamily="18" charset="0"/>
              </a:rPr>
              <a:t>+</a:t>
            </a:r>
            <a:r>
              <a:rPr lang="zh-CN" altLang="en-US" sz="2200" smtClean="0">
                <a:latin typeface="+mj-ea"/>
                <a:ea typeface="+mj-ea"/>
                <a:cs typeface="Times New Roman" panose="02020603050405020304" pitchFamily="18" charset="0"/>
              </a:rPr>
              <a:t>地方配套。</a:t>
            </a:r>
            <a:endParaRPr lang="en-US" altLang="zh-CN" sz="2200" smtClean="0">
              <a:latin typeface="+mj-ea"/>
              <a:ea typeface="+mj-ea"/>
              <a:cs typeface="Times New Roman" panose="02020603050405020304" pitchFamily="18" charset="0"/>
            </a:endParaRPr>
          </a:p>
          <a:p>
            <a:pPr marL="265113" indent="-265113" eaLnBrk="0" fontAlgn="base" hangingPunct="0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l"/>
              <a:defRPr/>
            </a:pPr>
            <a:r>
              <a:rPr lang="zh-CN" altLang="en-US" sz="2200" smtClean="0">
                <a:latin typeface="+mj-ea"/>
                <a:ea typeface="+mj-ea"/>
                <a:cs typeface="Times New Roman" panose="02020603050405020304" pitchFamily="18" charset="0"/>
              </a:rPr>
              <a:t>计划</a:t>
            </a:r>
            <a:r>
              <a:rPr lang="en-US" altLang="zh-CN" sz="2200" smtClean="0">
                <a:latin typeface="+mj-ea"/>
                <a:ea typeface="+mj-ea"/>
                <a:cs typeface="Times New Roman" panose="02020603050405020304" pitchFamily="18" charset="0"/>
              </a:rPr>
              <a:t>2017</a:t>
            </a:r>
            <a:r>
              <a:rPr lang="zh-CN" altLang="en-US" sz="2200" dirty="0" smtClean="0">
                <a:latin typeface="+mj-ea"/>
                <a:ea typeface="+mj-ea"/>
                <a:cs typeface="Times New Roman" panose="02020603050405020304" pitchFamily="18" charset="0"/>
              </a:rPr>
              <a:t>年</a:t>
            </a:r>
            <a:r>
              <a:rPr lang="zh-CN" altLang="en-US" sz="2200" smtClean="0">
                <a:latin typeface="+mj-ea"/>
                <a:ea typeface="+mj-ea"/>
                <a:cs typeface="Times New Roman" panose="02020603050405020304" pitchFamily="18" charset="0"/>
              </a:rPr>
              <a:t>出束，</a:t>
            </a:r>
            <a:r>
              <a:rPr lang="en-US" altLang="zh-CN" sz="2200" smtClean="0">
                <a:latin typeface="+mj-ea"/>
                <a:ea typeface="+mj-ea"/>
                <a:cs typeface="Times New Roman" panose="02020603050405020304" pitchFamily="18" charset="0"/>
              </a:rPr>
              <a:t>2018 </a:t>
            </a:r>
            <a:r>
              <a:rPr lang="zh-CN" altLang="en-US" sz="2200" smtClean="0">
                <a:latin typeface="+mj-ea"/>
                <a:ea typeface="+mj-ea"/>
                <a:cs typeface="Times New Roman" panose="02020603050405020304" pitchFamily="18" charset="0"/>
              </a:rPr>
              <a:t>年上半年投入运行。</a:t>
            </a:r>
            <a:endParaRPr lang="en-US" altLang="zh-CN" sz="2200" dirty="0" smtClean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2" r="5840"/>
          <a:stretch>
            <a:fillRect/>
          </a:stretch>
        </p:blipFill>
        <p:spPr>
          <a:xfrm>
            <a:off x="1006940" y="1580103"/>
            <a:ext cx="7381484" cy="379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6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2708" y="910233"/>
            <a:ext cx="8713788" cy="790575"/>
          </a:xfrm>
        </p:spPr>
        <p:txBody>
          <a:bodyPr/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</a:rPr>
              <a:t>CSNS</a:t>
            </a:r>
            <a:r>
              <a:rPr lang="zh-CN" altLang="en-US" sz="3200" dirty="0" smtClean="0">
                <a:solidFill>
                  <a:srgbClr val="FF0000"/>
                </a:solidFill>
              </a:rPr>
              <a:t>可建设的白光中子源束线</a:t>
            </a:r>
          </a:p>
        </p:txBody>
      </p:sp>
      <p:sp>
        <p:nvSpPr>
          <p:cNvPr id="27651" name="Rectangle 4"/>
          <p:cNvSpPr>
            <a:spLocks noGrp="1" noChangeArrowheads="1"/>
          </p:cNvSpPr>
          <p:nvPr>
            <p:ph idx="1"/>
          </p:nvPr>
        </p:nvSpPr>
        <p:spPr>
          <a:xfrm>
            <a:off x="395288" y="1987550"/>
            <a:ext cx="8424862" cy="4537075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0"/>
              </a:spcAft>
              <a:tabLst>
                <a:tab pos="174625" algn="l"/>
              </a:tabLst>
            </a:pPr>
            <a:r>
              <a:rPr lang="en-US" altLang="zh-CN" b="0" dirty="0" smtClean="0">
                <a:solidFill>
                  <a:srgbClr val="FFFF00"/>
                </a:solidFill>
              </a:rPr>
              <a:t> </a:t>
            </a:r>
            <a:r>
              <a:rPr lang="en-US" altLang="zh-CN" dirty="0"/>
              <a:t>CSNS</a:t>
            </a:r>
            <a:r>
              <a:rPr lang="zh-CN" altLang="en-US" dirty="0"/>
              <a:t>白光中子源</a:t>
            </a:r>
            <a:endParaRPr lang="en-US" altLang="zh-CN" dirty="0"/>
          </a:p>
          <a:p>
            <a:pPr marL="400050" lvl="1" indent="0">
              <a:lnSpc>
                <a:spcPct val="100000"/>
              </a:lnSpc>
              <a:spcAft>
                <a:spcPts val="0"/>
              </a:spcAft>
              <a:tabLst>
                <a:tab pos="174625" algn="l"/>
              </a:tabLst>
            </a:pPr>
            <a:r>
              <a:rPr lang="zh-CN" altLang="en-US" dirty="0" smtClean="0">
                <a:solidFill>
                  <a:srgbClr val="FFFF00"/>
                </a:solidFill>
              </a:rPr>
              <a:t> </a:t>
            </a:r>
            <a:r>
              <a:rPr lang="zh-CN" altLang="en-US" dirty="0"/>
              <a:t>反角白光中子源（</a:t>
            </a:r>
            <a:r>
              <a:rPr lang="en-US" altLang="zh-CN" dirty="0"/>
              <a:t>CSNS Back-n)</a:t>
            </a:r>
          </a:p>
          <a:p>
            <a:pPr marL="400050" lvl="1" indent="0">
              <a:lnSpc>
                <a:spcPct val="100000"/>
              </a:lnSpc>
              <a:spcAft>
                <a:spcPts val="0"/>
              </a:spcAft>
              <a:tabLst>
                <a:tab pos="174625" algn="l"/>
              </a:tabLst>
            </a:pPr>
            <a:r>
              <a:rPr lang="zh-CN" altLang="en-US" dirty="0"/>
              <a:t> 前角</a:t>
            </a:r>
            <a:r>
              <a:rPr lang="en-US" altLang="zh-CN" dirty="0"/>
              <a:t>41</a:t>
            </a:r>
            <a:r>
              <a:rPr lang="en-US" altLang="zh-CN" dirty="0">
                <a:sym typeface="Symbol"/>
              </a:rPr>
              <a:t></a:t>
            </a:r>
            <a:r>
              <a:rPr lang="zh-CN" altLang="en-US" dirty="0">
                <a:sym typeface="Symbol"/>
              </a:rPr>
              <a:t>方向预留孔道</a:t>
            </a:r>
            <a:endParaRPr lang="en-US" altLang="zh-CN" dirty="0">
              <a:sym typeface="Symbol"/>
            </a:endParaRPr>
          </a:p>
          <a:p>
            <a:pPr marL="400050" lvl="1" indent="0">
              <a:lnSpc>
                <a:spcPct val="100000"/>
              </a:lnSpc>
              <a:spcAft>
                <a:spcPts val="0"/>
              </a:spcAft>
              <a:tabLst>
                <a:tab pos="174625" algn="l"/>
              </a:tabLst>
            </a:pPr>
            <a:r>
              <a:rPr lang="en-US" altLang="zh-CN" dirty="0">
                <a:sym typeface="Symbol"/>
              </a:rPr>
              <a:t> </a:t>
            </a:r>
            <a:r>
              <a:rPr lang="zh-CN" altLang="en-US" dirty="0">
                <a:sym typeface="Symbol"/>
              </a:rPr>
              <a:t>第二靶站白光中子源</a:t>
            </a:r>
            <a:endParaRPr lang="en-US" altLang="zh-CN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tabLst>
                <a:tab pos="174625" algn="l"/>
              </a:tabLst>
            </a:pPr>
            <a:r>
              <a:rPr lang="en-US" altLang="zh-CN" b="0" dirty="0" smtClean="0">
                <a:solidFill>
                  <a:srgbClr val="FFFF00"/>
                </a:solidFill>
              </a:rPr>
              <a:t> </a:t>
            </a:r>
            <a:r>
              <a:rPr lang="zh-CN" altLang="en-US" dirty="0"/>
              <a:t>主要研究方向</a:t>
            </a:r>
            <a:endParaRPr lang="en-US" altLang="zh-CN" dirty="0"/>
          </a:p>
          <a:p>
            <a:pPr marL="400050" lvl="1" indent="0">
              <a:lnSpc>
                <a:spcPct val="100000"/>
              </a:lnSpc>
              <a:spcAft>
                <a:spcPts val="0"/>
              </a:spcAft>
              <a:tabLst>
                <a:tab pos="174625" algn="l"/>
              </a:tabLst>
            </a:pPr>
            <a:r>
              <a:rPr lang="zh-CN" altLang="en-US" dirty="0" smtClean="0"/>
              <a:t> 新一代核能：加速器驱动的次临界系统</a:t>
            </a:r>
            <a:r>
              <a:rPr lang="en-US" altLang="zh-CN" b="0" dirty="0" smtClean="0"/>
              <a:t> (ADS)</a:t>
            </a:r>
            <a:r>
              <a:rPr lang="zh-CN" altLang="en-US" b="0" dirty="0" smtClean="0"/>
              <a:t>、钍基熔盐堆、其它四代核反应堆</a:t>
            </a:r>
            <a:endParaRPr lang="en-US" altLang="zh-CN" b="0" dirty="0" smtClean="0"/>
          </a:p>
          <a:p>
            <a:pPr marL="400050" lvl="1" indent="0">
              <a:lnSpc>
                <a:spcPct val="100000"/>
              </a:lnSpc>
              <a:spcAft>
                <a:spcPts val="0"/>
              </a:spcAft>
              <a:tabLst>
                <a:tab pos="174625" algn="l"/>
              </a:tabLst>
            </a:pPr>
            <a:r>
              <a:rPr lang="zh-CN" altLang="en-US" dirty="0" smtClean="0"/>
              <a:t> 国防</a:t>
            </a:r>
            <a:r>
              <a:rPr lang="zh-CN" altLang="en-US" dirty="0"/>
              <a:t>应用</a:t>
            </a:r>
          </a:p>
          <a:p>
            <a:pPr marL="400050" lvl="1" indent="0">
              <a:lnSpc>
                <a:spcPct val="100000"/>
              </a:lnSpc>
              <a:spcAft>
                <a:spcPts val="0"/>
              </a:spcAft>
              <a:tabLst>
                <a:tab pos="174625" algn="l"/>
              </a:tabLst>
            </a:pPr>
            <a:r>
              <a:rPr lang="zh-CN" altLang="en-US" dirty="0"/>
              <a:t> 核</a:t>
            </a:r>
            <a:r>
              <a:rPr lang="zh-CN" altLang="en-US" dirty="0" smtClean="0"/>
              <a:t>天体物理和其他基础核物理</a:t>
            </a:r>
            <a:endParaRPr lang="en-US" altLang="zh-CN" dirty="0"/>
          </a:p>
          <a:p>
            <a:pPr marL="400050" lvl="1" indent="0">
              <a:spcAft>
                <a:spcPts val="0"/>
              </a:spcAft>
              <a:tabLst>
                <a:tab pos="174625" algn="l"/>
              </a:tabLst>
            </a:pPr>
            <a:r>
              <a:rPr lang="zh-CN" altLang="en-US" b="0" dirty="0" smtClean="0"/>
              <a:t> 高能中子单粒子效应、快中子和共振照相等</a:t>
            </a:r>
            <a:endParaRPr lang="en-US" altLang="zh-CN" b="0" dirty="0" smtClean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6CA3CC-FC68-4501-B855-7844B93351C0}" type="slidenum">
              <a:rPr lang="en-US" altLang="zh-CN" smtClean="0"/>
              <a:t>9</a:t>
            </a:fld>
            <a:endParaRPr lang="en-US" altLang="zh-CN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SNS讲演稿母板">
  <a:themeElements>
    <a:clrScheme name="1_CSNS讲演稿母板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1_CSNS讲演稿母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lnDef>
  </a:objectDefaults>
  <a:extraClrSchemeLst>
    <a:extraClrScheme>
      <a:clrScheme name="1_CSNS讲演稿母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SNS讲演稿母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SNS报告模板-2011">
  <a:themeElements>
    <a:clrScheme name="CSNS讲演稿母板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CSNS讲演稿母板">
      <a:majorFont>
        <a:latin typeface="Arial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SNS讲演稿母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NS讲演稿母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NS讲演稿母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NS讲演稿母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NS讲演稿母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NS讲演稿母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NS讲演稿母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SNS讲演稿母板">
  <a:themeElements>
    <a:clrScheme name="CSNS讲演稿母板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CSNS讲演稿母板">
      <a:majorFont>
        <a:latin typeface="Arial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SNS讲演稿母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NS讲演稿母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NS讲演稿母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NS讲演稿母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NS讲演稿母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NS讲演稿母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NS讲演稿母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CSNS束流扩展应用工作计划和经费安排-20130423</Template>
  <TotalTime>11690</TotalTime>
  <Words>1909</Words>
  <Application>Microsoft Office PowerPoint</Application>
  <PresentationFormat>全屏显示(4:3)</PresentationFormat>
  <Paragraphs>215</Paragraphs>
  <Slides>32</Slides>
  <Notes>10</Notes>
  <HiddenSlides>0</HiddenSlides>
  <MMClips>0</MMClips>
  <ScaleCrop>false</ScaleCrop>
  <HeadingPairs>
    <vt:vector size="6" baseType="variant"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6" baseType="lpstr">
      <vt:lpstr>1_CSNS讲演稿母板</vt:lpstr>
      <vt:lpstr>CSNS报告模板-2011</vt:lpstr>
      <vt:lpstr>CSNS讲演稿母板</vt:lpstr>
      <vt:lpstr>Visio</vt:lpstr>
      <vt:lpstr>CSNS白光中子源总体进展</vt:lpstr>
      <vt:lpstr>主要内容</vt:lpstr>
      <vt:lpstr>CSNS白光中子源一般情况介绍</vt:lpstr>
      <vt:lpstr>白光中子源的科学需求</vt:lpstr>
      <vt:lpstr>白光中子源核数据测量举例一：ADS对核数据的要求</vt:lpstr>
      <vt:lpstr>PowerPoint 演示文稿</vt:lpstr>
      <vt:lpstr>PowerPoint 演示文稿</vt:lpstr>
      <vt:lpstr>PowerPoint 演示文稿</vt:lpstr>
      <vt:lpstr>CSNS可建设的白光中子源束线</vt:lpstr>
      <vt:lpstr>CSNS反角中子束</vt:lpstr>
      <vt:lpstr>PowerPoint 演示文稿</vt:lpstr>
      <vt:lpstr>CSNS反角白光源的工作模式</vt:lpstr>
      <vt:lpstr>反角白光中子源初期建设进展</vt:lpstr>
      <vt:lpstr>终端土建和公用设施</vt:lpstr>
      <vt:lpstr>PowerPoint 演示文稿</vt:lpstr>
      <vt:lpstr>物理设计和中子束线研制进展</vt:lpstr>
      <vt:lpstr>反角中子终端3D布局图</vt:lpstr>
      <vt:lpstr>中子束开关和中子束窗正在加工中</vt:lpstr>
      <vt:lpstr>完成招标的束线设备</vt:lpstr>
      <vt:lpstr>中子束流测量和监测</vt:lpstr>
      <vt:lpstr>探测器设计和研制进展</vt:lpstr>
      <vt:lpstr>(n,)反应截面测量系统</vt:lpstr>
      <vt:lpstr>PowerPoint 演示文稿</vt:lpstr>
      <vt:lpstr>首批物理实验准备情况</vt:lpstr>
      <vt:lpstr>首批物理实验安排</vt:lpstr>
      <vt:lpstr>(n,)反应截面测量： 4单元C6D6探测器</vt:lpstr>
      <vt:lpstr>PowerPoint 演示文稿</vt:lpstr>
      <vt:lpstr>白光中子源初期建设进度安排</vt:lpstr>
      <vt:lpstr>中长期发展规划</vt:lpstr>
      <vt:lpstr>PowerPoint 演示文稿</vt:lpstr>
      <vt:lpstr>本次中期检查报告会的评审要求</vt:lpstr>
      <vt:lpstr>感谢各位专家参加会议，并恳请积极提建议!</vt:lpstr>
    </vt:vector>
  </TitlesOfParts>
  <Company>Workgroup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项目总览</dc:title>
  <dc:creator>User</dc:creator>
  <cp:lastModifiedBy>J. Y. Tang</cp:lastModifiedBy>
  <cp:revision>481</cp:revision>
  <cp:lastPrinted>1601-01-01T00:00:00Z</cp:lastPrinted>
  <dcterms:created xsi:type="dcterms:W3CDTF">2009-05-20T08:30:35Z</dcterms:created>
  <dcterms:modified xsi:type="dcterms:W3CDTF">2016-06-24T02:06:21Z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2052</vt:i4>
  </property>
</Properties>
</file>