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71" r:id="rId2"/>
    <p:sldId id="256" r:id="rId3"/>
    <p:sldId id="311" r:id="rId4"/>
    <p:sldId id="312" r:id="rId5"/>
    <p:sldId id="313" r:id="rId6"/>
    <p:sldId id="314" r:id="rId7"/>
    <p:sldId id="315" r:id="rId8"/>
    <p:sldId id="331" r:id="rId9"/>
    <p:sldId id="332" r:id="rId10"/>
    <p:sldId id="257" r:id="rId11"/>
    <p:sldId id="258" r:id="rId12"/>
    <p:sldId id="317" r:id="rId13"/>
    <p:sldId id="337" r:id="rId14"/>
    <p:sldId id="304" r:id="rId15"/>
    <p:sldId id="303" r:id="rId16"/>
    <p:sldId id="319" r:id="rId17"/>
    <p:sldId id="320" r:id="rId18"/>
    <p:sldId id="321" r:id="rId19"/>
    <p:sldId id="322" r:id="rId20"/>
    <p:sldId id="323" r:id="rId21"/>
    <p:sldId id="263" r:id="rId22"/>
    <p:sldId id="299" r:id="rId23"/>
    <p:sldId id="339" r:id="rId24"/>
    <p:sldId id="341" r:id="rId25"/>
    <p:sldId id="307" r:id="rId26"/>
    <p:sldId id="297" r:id="rId27"/>
    <p:sldId id="298" r:id="rId28"/>
    <p:sldId id="300" r:id="rId29"/>
    <p:sldId id="309" r:id="rId30"/>
    <p:sldId id="334" r:id="rId31"/>
    <p:sldId id="335" r:id="rId32"/>
    <p:sldId id="268" r:id="rId33"/>
    <p:sldId id="267" r:id="rId34"/>
    <p:sldId id="329" r:id="rId35"/>
    <p:sldId id="310"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470" autoAdjust="0"/>
  </p:normalViewPr>
  <p:slideViewPr>
    <p:cSldViewPr snapToGrid="0">
      <p:cViewPr varScale="1">
        <p:scale>
          <a:sx n="66" d="100"/>
          <a:sy n="66" d="100"/>
        </p:scale>
        <p:origin x="102" y="252"/>
      </p:cViewPr>
      <p:guideLst/>
    </p:cSldViewPr>
  </p:slideViewPr>
  <p:outlineViewPr>
    <p:cViewPr>
      <p:scale>
        <a:sx n="33" d="100"/>
        <a:sy n="33" d="100"/>
      </p:scale>
      <p:origin x="0" y="-79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F:\Work\WNS\TOF%20vs%20Si\atom%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Work\WNS\TOF%20vs%20Si\atom%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Work\WNS\TOF%20vs%20Si\atom%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Work\WNS\TOF%20vs%20Si\atom%20data.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chemeClr val="accent1"/>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tof'!$C$30:$Q$30</c:f>
              <c:numCache>
                <c:formatCode>General</c:formatCode>
                <c:ptCount val="15"/>
                <c:pt idx="0">
                  <c:v>2.5387787062590381</c:v>
                </c:pt>
                <c:pt idx="1">
                  <c:v>2.5951429641611203</c:v>
                </c:pt>
                <c:pt idx="2">
                  <c:v>2.6855651007822678</c:v>
                </c:pt>
                <c:pt idx="3">
                  <c:v>2.791680799076862</c:v>
                </c:pt>
                <c:pt idx="4">
                  <c:v>2.9068230836777951</c:v>
                </c:pt>
                <c:pt idx="5">
                  <c:v>3.0277814982434941</c:v>
                </c:pt>
                <c:pt idx="6">
                  <c:v>3.1527631070195112</c:v>
                </c:pt>
                <c:pt idx="7">
                  <c:v>3.2806682245646259</c:v>
                </c:pt>
                <c:pt idx="8">
                  <c:v>3.4107767676667549</c:v>
                </c:pt>
                <c:pt idx="9">
                  <c:v>3.5425937343416392</c:v>
                </c:pt>
                <c:pt idx="10">
                  <c:v>3.8100328596673547</c:v>
                </c:pt>
                <c:pt idx="11">
                  <c:v>4.0811128354357269</c:v>
                </c:pt>
                <c:pt idx="12">
                  <c:v>4.3547347964769401</c:v>
                </c:pt>
                <c:pt idx="13">
                  <c:v>4.6302070640177826</c:v>
                </c:pt>
                <c:pt idx="14">
                  <c:v>4.9070706921007909</c:v>
                </c:pt>
              </c:numCache>
            </c:numRef>
          </c:yVal>
          <c:smooth val="1"/>
        </c:ser>
        <c:ser>
          <c:idx val="1"/>
          <c:order val="1"/>
          <c:spPr>
            <a:ln w="19050" cap="rnd">
              <a:solidFill>
                <a:schemeClr val="accent2"/>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tof'!$C$7:$Q$7</c:f>
              <c:numCache>
                <c:formatCode>General</c:formatCode>
                <c:ptCount val="15"/>
                <c:pt idx="0">
                  <c:v>2.7445881092371147</c:v>
                </c:pt>
                <c:pt idx="1">
                  <c:v>3.1882238513350325</c:v>
                </c:pt>
                <c:pt idx="2">
                  <c:v>3.5978017147138837</c:v>
                </c:pt>
                <c:pt idx="3">
                  <c:v>3.9916860164192913</c:v>
                </c:pt>
                <c:pt idx="4">
                  <c:v>4.3765437318183587</c:v>
                </c:pt>
                <c:pt idx="5">
                  <c:v>4.7555853172526596</c:v>
                </c:pt>
                <c:pt idx="6">
                  <c:v>5.1306037084766443</c:v>
                </c:pt>
                <c:pt idx="7">
                  <c:v>5.5026985909315282</c:v>
                </c:pt>
                <c:pt idx="8">
                  <c:v>5.8725900478294015</c:v>
                </c:pt>
                <c:pt idx="9">
                  <c:v>6.240773081154515</c:v>
                </c:pt>
                <c:pt idx="10">
                  <c:v>6.9733339558287977</c:v>
                </c:pt>
                <c:pt idx="11">
                  <c:v>7.7022539800604291</c:v>
                </c:pt>
                <c:pt idx="12">
                  <c:v>8.4286320190192132</c:v>
                </c:pt>
                <c:pt idx="13">
                  <c:v>9.1531597514783734</c:v>
                </c:pt>
                <c:pt idx="14">
                  <c:v>9.876296123395365</c:v>
                </c:pt>
              </c:numCache>
            </c:numRef>
          </c:yVal>
          <c:smooth val="1"/>
        </c:ser>
        <c:dLbls>
          <c:showLegendKey val="0"/>
          <c:showVal val="0"/>
          <c:showCatName val="0"/>
          <c:showSerName val="0"/>
          <c:showPercent val="0"/>
          <c:showBubbleSize val="0"/>
        </c:dLbls>
        <c:axId val="290077728"/>
        <c:axId val="290078288"/>
      </c:scatterChart>
      <c:valAx>
        <c:axId val="290077728"/>
        <c:scaling>
          <c:orientation val="minMax"/>
        </c:scaling>
        <c:delete val="0"/>
        <c:axPos val="b"/>
        <c:majorGridlines>
          <c:spPr>
            <a:ln w="9525" cap="flat" cmpd="sng" algn="ctr">
              <a:solidFill>
                <a:schemeClr val="tx1">
                  <a:lumMod val="15000"/>
                  <a:lumOff val="85000"/>
                </a:schemeClr>
              </a:solidFill>
              <a:round/>
            </a:ln>
            <a:effectLst/>
          </c:spPr>
        </c:majorGridlines>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90078288"/>
        <c:crosses val="autoZero"/>
        <c:crossBetween val="midCat"/>
      </c:valAx>
      <c:valAx>
        <c:axId val="290078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9007772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scatterChart>
        <c:scatterStyle val="smoothMarker"/>
        <c:varyColors val="0"/>
        <c:ser>
          <c:idx val="0"/>
          <c:order val="0"/>
          <c:spPr>
            <a:ln w="19050" cap="rnd">
              <a:solidFill>
                <a:schemeClr val="accent2">
                  <a:tint val="37000"/>
                </a:schemeClr>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tof'!$C$26:$Q$26</c:f>
              <c:numCache>
                <c:formatCode>General</c:formatCode>
                <c:ptCount val="15"/>
                <c:pt idx="0">
                  <c:v>2.3970318238655084</c:v>
                </c:pt>
                <c:pt idx="1">
                  <c:v>2.3866108469666654</c:v>
                </c:pt>
                <c:pt idx="2">
                  <c:v>2.4206492732068861</c:v>
                </c:pt>
                <c:pt idx="3">
                  <c:v>2.4751741892512076</c:v>
                </c:pt>
                <c:pt idx="4">
                  <c:v>2.5414824768576123</c:v>
                </c:pt>
                <c:pt idx="5">
                  <c:v>2.6153831829157261</c:v>
                </c:pt>
                <c:pt idx="6">
                  <c:v>2.6945357960223886</c:v>
                </c:pt>
                <c:pt idx="7">
                  <c:v>2.7775047787866578</c:v>
                </c:pt>
                <c:pt idx="8">
                  <c:v>2.8633501293345551</c:v>
                </c:pt>
                <c:pt idx="9">
                  <c:v>2.9514256684675932</c:v>
                </c:pt>
                <c:pt idx="10">
                  <c:v>3.1325440720763802</c:v>
                </c:pt>
                <c:pt idx="11">
                  <c:v>3.3184152683923807</c:v>
                </c:pt>
                <c:pt idx="12">
                  <c:v>3.5076047908129238</c:v>
                </c:pt>
                <c:pt idx="13">
                  <c:v>3.69920971682558</c:v>
                </c:pt>
                <c:pt idx="14">
                  <c:v>3.8926309350320687</c:v>
                </c:pt>
              </c:numCache>
            </c:numRef>
          </c:yVal>
          <c:smooth val="1"/>
        </c:ser>
        <c:ser>
          <c:idx val="1"/>
          <c:order val="1"/>
          <c:spPr>
            <a:ln w="19050" cap="rnd">
              <a:solidFill>
                <a:schemeClr val="accent2">
                  <a:tint val="44000"/>
                </a:schemeClr>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tof'!$C$27:$Q$27</c:f>
              <c:numCache>
                <c:formatCode>General</c:formatCode>
                <c:ptCount val="15"/>
                <c:pt idx="0">
                  <c:v>2.4062363654279348</c:v>
                </c:pt>
                <c:pt idx="1">
                  <c:v>2.4001521856360286</c:v>
                </c:pt>
                <c:pt idx="2">
                  <c:v>2.4378519707497666</c:v>
                </c:pt>
                <c:pt idx="3">
                  <c:v>2.4957270098545896</c:v>
                </c:pt>
                <c:pt idx="4">
                  <c:v>2.5652064046303753</c:v>
                </c:pt>
                <c:pt idx="5">
                  <c:v>2.6421628719615184</c:v>
                </c:pt>
                <c:pt idx="6">
                  <c:v>2.7242914580721695</c:v>
                </c:pt>
                <c:pt idx="7">
                  <c:v>2.8101784346099938</c:v>
                </c:pt>
                <c:pt idx="8">
                  <c:v>2.8988980804416493</c:v>
                </c:pt>
                <c:pt idx="9">
                  <c:v>2.9898140332826295</c:v>
                </c:pt>
                <c:pt idx="10">
                  <c:v>3.1765377994738273</c:v>
                </c:pt>
                <c:pt idx="11">
                  <c:v>3.3679421527715507</c:v>
                </c:pt>
                <c:pt idx="12">
                  <c:v>3.5626144193440474</c:v>
                </c:pt>
                <c:pt idx="13">
                  <c:v>3.7596653941007117</c:v>
                </c:pt>
                <c:pt idx="14">
                  <c:v>3.9585050674915991</c:v>
                </c:pt>
              </c:numCache>
            </c:numRef>
          </c:yVal>
          <c:smooth val="1"/>
        </c:ser>
        <c:ser>
          <c:idx val="2"/>
          <c:order val="2"/>
          <c:spPr>
            <a:ln w="19050" cap="rnd">
              <a:solidFill>
                <a:schemeClr val="accent2">
                  <a:tint val="51000"/>
                </a:schemeClr>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tof'!$C$28:$Q$28</c:f>
              <c:numCache>
                <c:formatCode>General</c:formatCode>
                <c:ptCount val="15"/>
                <c:pt idx="0">
                  <c:v>2.4335703147775627</c:v>
                </c:pt>
                <c:pt idx="1">
                  <c:v>2.4403647549208975</c:v>
                </c:pt>
                <c:pt idx="2">
                  <c:v>2.4889373681185547</c:v>
                </c:pt>
                <c:pt idx="3">
                  <c:v>2.556760984610932</c:v>
                </c:pt>
                <c:pt idx="4">
                  <c:v>2.635657348408178</c:v>
                </c:pt>
                <c:pt idx="5">
                  <c:v>2.7216882517984127</c:v>
                </c:pt>
                <c:pt idx="6">
                  <c:v>2.8126543334872216</c:v>
                </c:pt>
                <c:pt idx="7">
                  <c:v>2.9072066295814767</c:v>
                </c:pt>
                <c:pt idx="8">
                  <c:v>3.0044618272566721</c:v>
                </c:pt>
                <c:pt idx="9">
                  <c:v>3.1038127166882856</c:v>
                </c:pt>
                <c:pt idx="10">
                  <c:v>3.3071822545211012</c:v>
                </c:pt>
                <c:pt idx="11">
                  <c:v>3.5150179565890101</c:v>
                </c:pt>
                <c:pt idx="12">
                  <c:v>3.7259718652107185</c:v>
                </c:pt>
                <c:pt idx="13">
                  <c:v>3.9391955107641548</c:v>
                </c:pt>
                <c:pt idx="14">
                  <c:v>4.1541259126893282</c:v>
                </c:pt>
              </c:numCache>
            </c:numRef>
          </c:yVal>
          <c:smooth val="1"/>
        </c:ser>
        <c:ser>
          <c:idx val="3"/>
          <c:order val="3"/>
          <c:spPr>
            <a:ln w="19050" cap="rnd">
              <a:solidFill>
                <a:schemeClr val="accent2">
                  <a:tint val="58000"/>
                </a:schemeClr>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tof'!$C$29:$Q$29</c:f>
              <c:numCache>
                <c:formatCode>General</c:formatCode>
                <c:ptCount val="15"/>
                <c:pt idx="0">
                  <c:v>2.4782031436950493</c:v>
                </c:pt>
                <c:pt idx="1">
                  <c:v>2.5060267162520917</c:v>
                </c:pt>
                <c:pt idx="2">
                  <c:v>2.5723532613646567</c:v>
                </c:pt>
                <c:pt idx="3">
                  <c:v>2.6564216270819441</c:v>
                </c:pt>
                <c:pt idx="4">
                  <c:v>2.7506946919142261</c:v>
                </c:pt>
                <c:pt idx="5">
                  <c:v>2.8515429840018509</c:v>
                </c:pt>
                <c:pt idx="6">
                  <c:v>2.9569395610118319</c:v>
                </c:pt>
                <c:pt idx="7">
                  <c:v>3.0656412110955333</c:v>
                </c:pt>
                <c:pt idx="8">
                  <c:v>3.1768338687504838</c:v>
                </c:pt>
                <c:pt idx="9">
                  <c:v>3.2899579263753966</c:v>
                </c:pt>
                <c:pt idx="10">
                  <c:v>3.5205078715608704</c:v>
                </c:pt>
                <c:pt idx="11">
                  <c:v>3.7551738559697134</c:v>
                </c:pt>
                <c:pt idx="12">
                  <c:v>3.9927135950831305</c:v>
                </c:pt>
                <c:pt idx="13">
                  <c:v>4.2323451350677104</c:v>
                </c:pt>
                <c:pt idx="14">
                  <c:v>4.4735496302328457</c:v>
                </c:pt>
              </c:numCache>
            </c:numRef>
          </c:yVal>
          <c:smooth val="1"/>
        </c:ser>
        <c:ser>
          <c:idx val="4"/>
          <c:order val="4"/>
          <c:spPr>
            <a:ln w="19050" cap="rnd">
              <a:solidFill>
                <a:schemeClr val="accent2">
                  <a:tint val="65000"/>
                </a:schemeClr>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tof'!$C$30:$Q$30</c:f>
              <c:numCache>
                <c:formatCode>General</c:formatCode>
                <c:ptCount val="15"/>
                <c:pt idx="0">
                  <c:v>2.5387787062590381</c:v>
                </c:pt>
                <c:pt idx="1">
                  <c:v>2.5951429641611203</c:v>
                </c:pt>
                <c:pt idx="2">
                  <c:v>2.6855651007822678</c:v>
                </c:pt>
                <c:pt idx="3">
                  <c:v>2.791680799076862</c:v>
                </c:pt>
                <c:pt idx="4">
                  <c:v>2.9068230836777951</c:v>
                </c:pt>
                <c:pt idx="5">
                  <c:v>3.0277814982434941</c:v>
                </c:pt>
                <c:pt idx="6">
                  <c:v>3.1527631070195112</c:v>
                </c:pt>
                <c:pt idx="7">
                  <c:v>3.2806682245646259</c:v>
                </c:pt>
                <c:pt idx="8">
                  <c:v>3.4107767676667549</c:v>
                </c:pt>
                <c:pt idx="9">
                  <c:v>3.5425937343416392</c:v>
                </c:pt>
                <c:pt idx="10">
                  <c:v>3.8100328596673547</c:v>
                </c:pt>
                <c:pt idx="11">
                  <c:v>4.0811128354357269</c:v>
                </c:pt>
                <c:pt idx="12">
                  <c:v>4.3547347964769401</c:v>
                </c:pt>
                <c:pt idx="13">
                  <c:v>4.6302070640177826</c:v>
                </c:pt>
                <c:pt idx="14">
                  <c:v>4.9070706921007909</c:v>
                </c:pt>
              </c:numCache>
            </c:numRef>
          </c:yVal>
          <c:smooth val="1"/>
        </c:ser>
        <c:ser>
          <c:idx val="5"/>
          <c:order val="5"/>
          <c:spPr>
            <a:ln w="19050" cap="rnd">
              <a:solidFill>
                <a:schemeClr val="accent2">
                  <a:tint val="72000"/>
                </a:schemeClr>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tof'!$C$31:$Q$31</c:f>
              <c:numCache>
                <c:formatCode>General</c:formatCode>
                <c:ptCount val="15"/>
                <c:pt idx="0">
                  <c:v>2.6134564446537367</c:v>
                </c:pt>
                <c:pt idx="1">
                  <c:v>2.705005746550265</c:v>
                </c:pt>
                <c:pt idx="2">
                  <c:v>2.8251330019186414</c:v>
                </c:pt>
                <c:pt idx="3">
                  <c:v>2.9584287190990652</c:v>
                </c:pt>
                <c:pt idx="4">
                  <c:v>3.0992986415199275</c:v>
                </c:pt>
                <c:pt idx="5">
                  <c:v>3.2450488764491041</c:v>
                </c:pt>
                <c:pt idx="6">
                  <c:v>3.3941749721563137</c:v>
                </c:pt>
                <c:pt idx="7">
                  <c:v>3.5457541829934156</c:v>
                </c:pt>
                <c:pt idx="8">
                  <c:v>3.6991822874027354</c:v>
                </c:pt>
                <c:pt idx="9">
                  <c:v>3.8540439294018487</c:v>
                </c:pt>
                <c:pt idx="10">
                  <c:v>4.1669601485836507</c:v>
                </c:pt>
                <c:pt idx="11">
                  <c:v>4.4829314040290598</c:v>
                </c:pt>
                <c:pt idx="12">
                  <c:v>4.801035638379366</c:v>
                </c:pt>
                <c:pt idx="13">
                  <c:v>5.1206924642310749</c:v>
                </c:pt>
                <c:pt idx="14">
                  <c:v>5.4415167802005504</c:v>
                </c:pt>
              </c:numCache>
            </c:numRef>
          </c:yVal>
          <c:smooth val="1"/>
        </c:ser>
        <c:ser>
          <c:idx val="6"/>
          <c:order val="6"/>
          <c:spPr>
            <a:ln w="19050" cap="rnd">
              <a:solidFill>
                <a:schemeClr val="accent2">
                  <a:tint val="79000"/>
                </a:schemeClr>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tof'!$C$32:$Q$32</c:f>
              <c:numCache>
                <c:formatCode>General</c:formatCode>
                <c:ptCount val="15"/>
                <c:pt idx="0">
                  <c:v>2.6999673135867792</c:v>
                </c:pt>
                <c:pt idx="1">
                  <c:v>2.8322769383698803</c:v>
                </c:pt>
                <c:pt idx="2">
                  <c:v>2.9868162647225125</c:v>
                </c:pt>
                <c:pt idx="3">
                  <c:v>3.1515988359771963</c:v>
                </c:pt>
                <c:pt idx="4">
                  <c:v>3.322273093012921</c:v>
                </c:pt>
                <c:pt idx="5">
                  <c:v>3.4967435592744995</c:v>
                </c:pt>
                <c:pt idx="6">
                  <c:v>3.6738399790603538</c:v>
                </c:pt>
                <c:pt idx="7">
                  <c:v>3.8528445836750107</c:v>
                </c:pt>
                <c:pt idx="8">
                  <c:v>4.0332873721814817</c:v>
                </c:pt>
                <c:pt idx="9">
                  <c:v>4.2148452549805233</c:v>
                </c:pt>
                <c:pt idx="10">
                  <c:v>4.5804446832499606</c:v>
                </c:pt>
                <c:pt idx="11">
                  <c:v>4.9484205078730064</c:v>
                </c:pt>
                <c:pt idx="12">
                  <c:v>5.3180554955483208</c:v>
                </c:pt>
                <c:pt idx="13">
                  <c:v>5.6888981850196947</c:v>
                </c:pt>
                <c:pt idx="14">
                  <c:v>6.0606490205879835</c:v>
                </c:pt>
              </c:numCache>
            </c:numRef>
          </c:yVal>
          <c:smooth val="1"/>
        </c:ser>
        <c:ser>
          <c:idx val="7"/>
          <c:order val="7"/>
          <c:spPr>
            <a:ln w="19050" cap="rnd">
              <a:solidFill>
                <a:schemeClr val="accent2">
                  <a:tint val="86000"/>
                </a:schemeClr>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tof'!$C$33:$Q$33</c:f>
              <c:numCache>
                <c:formatCode>General</c:formatCode>
                <c:ptCount val="15"/>
                <c:pt idx="0">
                  <c:v>2.7956827240822486</c:v>
                </c:pt>
                <c:pt idx="1">
                  <c:v>2.9730894688588578</c:v>
                </c:pt>
                <c:pt idx="2">
                  <c:v>3.1657022250692646</c:v>
                </c:pt>
                <c:pt idx="3">
                  <c:v>3.3653217734587084</c:v>
                </c:pt>
                <c:pt idx="4">
                  <c:v>3.5689714722786774</c:v>
                </c:pt>
                <c:pt idx="5">
                  <c:v>3.7752179311456864</c:v>
                </c:pt>
                <c:pt idx="6">
                  <c:v>3.9832606480141757</c:v>
                </c:pt>
                <c:pt idx="7">
                  <c:v>4.1926086401799409</c:v>
                </c:pt>
                <c:pt idx="8">
                  <c:v>4.4029404080673205</c:v>
                </c:pt>
                <c:pt idx="9">
                  <c:v>4.6140349453742342</c:v>
                </c:pt>
                <c:pt idx="10">
                  <c:v>5.037922945313718</c:v>
                </c:pt>
                <c:pt idx="11">
                  <c:v>5.4634364960961221</c:v>
                </c:pt>
                <c:pt idx="12">
                  <c:v>5.8900849812483989</c:v>
                </c:pt>
                <c:pt idx="13">
                  <c:v>6.3175595830834439</c:v>
                </c:pt>
                <c:pt idx="14">
                  <c:v>6.7456553934349461</c:v>
                </c:pt>
              </c:numCache>
            </c:numRef>
          </c:yVal>
          <c:smooth val="1"/>
        </c:ser>
        <c:ser>
          <c:idx val="8"/>
          <c:order val="8"/>
          <c:spPr>
            <a:ln w="19050" cap="rnd">
              <a:solidFill>
                <a:schemeClr val="accent2">
                  <a:tint val="93000"/>
                </a:schemeClr>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tof'!$C$34:$Q$34</c:f>
              <c:numCache>
                <c:formatCode>General</c:formatCode>
                <c:ptCount val="15"/>
                <c:pt idx="0">
                  <c:v>2.8976944118265751</c:v>
                </c:pt>
                <c:pt idx="1">
                  <c:v>3.123164820532871</c:v>
                </c:pt>
                <c:pt idx="2">
                  <c:v>3.3563555235744253</c:v>
                </c:pt>
                <c:pt idx="3">
                  <c:v>3.5931036682372537</c:v>
                </c:pt>
                <c:pt idx="4">
                  <c:v>3.8318979738986112</c:v>
                </c:pt>
                <c:pt idx="5">
                  <c:v>4.0720106891881906</c:v>
                </c:pt>
                <c:pt idx="6">
                  <c:v>4.3130353885660302</c:v>
                </c:pt>
                <c:pt idx="7">
                  <c:v>4.554722793580213</c:v>
                </c:pt>
                <c:pt idx="8">
                  <c:v>4.7969096746183251</c:v>
                </c:pt>
                <c:pt idx="9">
                  <c:v>5.039483823840099</c:v>
                </c:pt>
                <c:pt idx="10">
                  <c:v>5.5254946892772852</c:v>
                </c:pt>
                <c:pt idx="11">
                  <c:v>6.0123308685069148</c:v>
                </c:pt>
                <c:pt idx="12">
                  <c:v>6.4997432690174959</c:v>
                </c:pt>
                <c:pt idx="13">
                  <c:v>6.9875750999601802</c:v>
                </c:pt>
                <c:pt idx="14">
                  <c:v>7.4757223267324351</c:v>
                </c:pt>
              </c:numCache>
            </c:numRef>
          </c:yVal>
          <c:smooth val="1"/>
        </c:ser>
        <c:ser>
          <c:idx val="9"/>
          <c:order val="9"/>
          <c:spPr>
            <a:ln w="19050" cap="rnd">
              <a:solidFill>
                <a:schemeClr val="accent2"/>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tof'!$C$35:$Q$35</c:f>
              <c:numCache>
                <c:formatCode>General</c:formatCode>
                <c:ptCount val="15"/>
                <c:pt idx="0">
                  <c:v>3.00290280330805</c:v>
                </c:pt>
                <c:pt idx="1">
                  <c:v>3.2779430297730947</c:v>
                </c:pt>
                <c:pt idx="2">
                  <c:v>3.5529832562381394</c:v>
                </c:pt>
                <c:pt idx="3">
                  <c:v>3.828023482703184</c:v>
                </c:pt>
                <c:pt idx="4">
                  <c:v>4.1030637091682287</c:v>
                </c:pt>
                <c:pt idx="5">
                  <c:v>4.3781039356332725</c:v>
                </c:pt>
                <c:pt idx="6">
                  <c:v>4.6531441620983189</c:v>
                </c:pt>
                <c:pt idx="7">
                  <c:v>4.9281843885633636</c:v>
                </c:pt>
                <c:pt idx="8">
                  <c:v>5.2032246150284083</c:v>
                </c:pt>
                <c:pt idx="9">
                  <c:v>5.4782648414934529</c:v>
                </c:pt>
                <c:pt idx="10">
                  <c:v>6.0283452944235405</c:v>
                </c:pt>
                <c:pt idx="11">
                  <c:v>6.5784257473536334</c:v>
                </c:pt>
                <c:pt idx="12">
                  <c:v>7.1285062002837192</c:v>
                </c:pt>
                <c:pt idx="13">
                  <c:v>7.6785866532138103</c:v>
                </c:pt>
                <c:pt idx="14">
                  <c:v>8.2286671061438987</c:v>
                </c:pt>
              </c:numCache>
            </c:numRef>
          </c:yVal>
          <c:smooth val="1"/>
        </c:ser>
        <c:ser>
          <c:idx val="10"/>
          <c:order val="10"/>
          <c:spPr>
            <a:ln w="19050" cap="rnd">
              <a:solidFill>
                <a:schemeClr val="accent2">
                  <a:shade val="93000"/>
                </a:schemeClr>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tof'!$C$36:$Q$36</c:f>
              <c:numCache>
                <c:formatCode>General</c:formatCode>
                <c:ptCount val="15"/>
                <c:pt idx="0">
                  <c:v>3.1081111947895268</c:v>
                </c:pt>
                <c:pt idx="1">
                  <c:v>3.4327212390133179</c:v>
                </c:pt>
                <c:pt idx="2">
                  <c:v>3.7496109889018525</c:v>
                </c:pt>
                <c:pt idx="3">
                  <c:v>4.062943297169114</c:v>
                </c:pt>
                <c:pt idx="4">
                  <c:v>4.3742294444378471</c:v>
                </c:pt>
                <c:pt idx="5">
                  <c:v>4.6841971820783543</c:v>
                </c:pt>
                <c:pt idx="6">
                  <c:v>4.9932529356306095</c:v>
                </c:pt>
                <c:pt idx="7">
                  <c:v>5.3016459835465124</c:v>
                </c:pt>
                <c:pt idx="8">
                  <c:v>5.6095395554384915</c:v>
                </c:pt>
                <c:pt idx="9">
                  <c:v>5.917045859146806</c:v>
                </c:pt>
                <c:pt idx="10">
                  <c:v>6.5311958995697923</c:v>
                </c:pt>
                <c:pt idx="11">
                  <c:v>7.1445206262003511</c:v>
                </c:pt>
                <c:pt idx="12">
                  <c:v>7.7572691315499416</c:v>
                </c:pt>
                <c:pt idx="13">
                  <c:v>8.3695982064674368</c:v>
                </c:pt>
                <c:pt idx="14">
                  <c:v>8.9816118855553615</c:v>
                </c:pt>
              </c:numCache>
            </c:numRef>
          </c:yVal>
          <c:smooth val="1"/>
        </c:ser>
        <c:ser>
          <c:idx val="11"/>
          <c:order val="11"/>
          <c:spPr>
            <a:ln w="19050" cap="rnd">
              <a:solidFill>
                <a:schemeClr val="accent2">
                  <a:shade val="86000"/>
                </a:schemeClr>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tof'!$C$37:$Q$37</c:f>
              <c:numCache>
                <c:formatCode>General</c:formatCode>
                <c:ptCount val="15"/>
                <c:pt idx="0">
                  <c:v>3.2101228825338519</c:v>
                </c:pt>
                <c:pt idx="1">
                  <c:v>3.5827965906873311</c:v>
                </c:pt>
                <c:pt idx="2">
                  <c:v>3.9402642874070133</c:v>
                </c:pt>
                <c:pt idx="3">
                  <c:v>4.2907251919476588</c:v>
                </c:pt>
                <c:pt idx="4">
                  <c:v>4.6371559460577805</c:v>
                </c:pt>
                <c:pt idx="5">
                  <c:v>4.9809899401208595</c:v>
                </c:pt>
                <c:pt idx="6">
                  <c:v>5.3230276761824626</c:v>
                </c:pt>
                <c:pt idx="7">
                  <c:v>5.6637601369467854</c:v>
                </c:pt>
                <c:pt idx="8">
                  <c:v>6.0035088219894961</c:v>
                </c:pt>
                <c:pt idx="9">
                  <c:v>6.3424947376126726</c:v>
                </c:pt>
                <c:pt idx="10">
                  <c:v>7.0187676435333639</c:v>
                </c:pt>
                <c:pt idx="11">
                  <c:v>7.693414998611142</c:v>
                </c:pt>
                <c:pt idx="12">
                  <c:v>8.3669274193190368</c:v>
                </c:pt>
                <c:pt idx="13">
                  <c:v>9.0396137233441731</c:v>
                </c:pt>
                <c:pt idx="14">
                  <c:v>9.7116788188528531</c:v>
                </c:pt>
              </c:numCache>
            </c:numRef>
          </c:yVal>
          <c:smooth val="1"/>
        </c:ser>
        <c:ser>
          <c:idx val="12"/>
          <c:order val="12"/>
          <c:spPr>
            <a:ln w="19050" cap="rnd">
              <a:solidFill>
                <a:schemeClr val="accent2">
                  <a:shade val="79000"/>
                </a:schemeClr>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tof'!$C$38:$Q$38</c:f>
              <c:numCache>
                <c:formatCode>General</c:formatCode>
                <c:ptCount val="15"/>
                <c:pt idx="0">
                  <c:v>3.3058382930293222</c:v>
                </c:pt>
                <c:pt idx="1">
                  <c:v>3.7236091211763087</c:v>
                </c:pt>
                <c:pt idx="2">
                  <c:v>4.1191502477537654</c:v>
                </c:pt>
                <c:pt idx="3">
                  <c:v>4.5044481294291714</c:v>
                </c:pt>
                <c:pt idx="4">
                  <c:v>4.8838543253235374</c:v>
                </c:pt>
                <c:pt idx="5">
                  <c:v>5.259464311992045</c:v>
                </c:pt>
                <c:pt idx="6">
                  <c:v>5.6324483451362832</c:v>
                </c:pt>
                <c:pt idx="7">
                  <c:v>6.0035241934517147</c:v>
                </c:pt>
                <c:pt idx="8">
                  <c:v>6.373161857875334</c:v>
                </c:pt>
                <c:pt idx="9">
                  <c:v>6.7416844280063835</c:v>
                </c:pt>
                <c:pt idx="10">
                  <c:v>7.4762459055971195</c:v>
                </c:pt>
                <c:pt idx="11">
                  <c:v>8.2084309868342569</c:v>
                </c:pt>
                <c:pt idx="12">
                  <c:v>8.9389569050191149</c:v>
                </c:pt>
                <c:pt idx="13">
                  <c:v>9.668275121407925</c:v>
                </c:pt>
                <c:pt idx="14">
                  <c:v>10.396685191699813</c:v>
                </c:pt>
              </c:numCache>
            </c:numRef>
          </c:yVal>
          <c:smooth val="1"/>
        </c:ser>
        <c:ser>
          <c:idx val="13"/>
          <c:order val="13"/>
          <c:spPr>
            <a:ln w="19050" cap="rnd">
              <a:solidFill>
                <a:schemeClr val="accent2">
                  <a:shade val="72000"/>
                </a:schemeClr>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tof'!$C$39:$Q$39</c:f>
              <c:numCache>
                <c:formatCode>General</c:formatCode>
                <c:ptCount val="15"/>
                <c:pt idx="0">
                  <c:v>3.3923491619623656</c:v>
                </c:pt>
                <c:pt idx="1">
                  <c:v>3.8508803129959248</c:v>
                </c:pt>
                <c:pt idx="2">
                  <c:v>4.2808335105576365</c:v>
                </c:pt>
                <c:pt idx="3">
                  <c:v>4.6976182463073037</c:v>
                </c:pt>
                <c:pt idx="4">
                  <c:v>5.1068287768165304</c:v>
                </c:pt>
                <c:pt idx="5">
                  <c:v>5.5111589948174426</c:v>
                </c:pt>
                <c:pt idx="6">
                  <c:v>5.9121133520403255</c:v>
                </c:pt>
                <c:pt idx="7">
                  <c:v>6.3106145941333107</c:v>
                </c:pt>
                <c:pt idx="8">
                  <c:v>6.7072669426540816</c:v>
                </c:pt>
                <c:pt idx="9">
                  <c:v>7.1024857535850581</c:v>
                </c:pt>
                <c:pt idx="10">
                  <c:v>7.8897304402634312</c:v>
                </c:pt>
                <c:pt idx="11">
                  <c:v>8.673920090678207</c:v>
                </c:pt>
                <c:pt idx="12">
                  <c:v>9.4559767621880741</c:v>
                </c:pt>
                <c:pt idx="13">
                  <c:v>10.236480842196546</c:v>
                </c:pt>
                <c:pt idx="14">
                  <c:v>11.015817432087244</c:v>
                </c:pt>
              </c:numCache>
            </c:numRef>
          </c:yVal>
          <c:smooth val="1"/>
        </c:ser>
        <c:ser>
          <c:idx val="14"/>
          <c:order val="14"/>
          <c:spPr>
            <a:ln w="19050" cap="rnd">
              <a:solidFill>
                <a:schemeClr val="accent2">
                  <a:shade val="65000"/>
                </a:schemeClr>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tof'!$C$40:$Q$40</c:f>
              <c:numCache>
                <c:formatCode>General</c:formatCode>
                <c:ptCount val="15"/>
                <c:pt idx="0">
                  <c:v>3.4670269003570637</c:v>
                </c:pt>
                <c:pt idx="1">
                  <c:v>3.9607430953850682</c:v>
                </c:pt>
                <c:pt idx="2">
                  <c:v>4.4204014116940096</c:v>
                </c:pt>
                <c:pt idx="3">
                  <c:v>4.8643661663295061</c:v>
                </c:pt>
                <c:pt idx="4">
                  <c:v>5.2993043346586628</c:v>
                </c:pt>
                <c:pt idx="5">
                  <c:v>5.7284263730230514</c:v>
                </c:pt>
                <c:pt idx="6">
                  <c:v>6.1535252171771262</c:v>
                </c:pt>
                <c:pt idx="7">
                  <c:v>6.5757005525621004</c:v>
                </c:pt>
                <c:pt idx="8">
                  <c:v>6.9956724623900612</c:v>
                </c:pt>
                <c:pt idx="9">
                  <c:v>7.4139359486452667</c:v>
                </c:pt>
                <c:pt idx="10">
                  <c:v>8.2466577291797272</c:v>
                </c:pt>
                <c:pt idx="11">
                  <c:v>9.0757386592715363</c:v>
                </c:pt>
                <c:pt idx="12">
                  <c:v>9.902277604090493</c:v>
                </c:pt>
                <c:pt idx="13">
                  <c:v>10.726966242409839</c:v>
                </c:pt>
                <c:pt idx="14">
                  <c:v>11.550263520187002</c:v>
                </c:pt>
              </c:numCache>
            </c:numRef>
          </c:yVal>
          <c:smooth val="1"/>
        </c:ser>
        <c:ser>
          <c:idx val="15"/>
          <c:order val="15"/>
          <c:spPr>
            <a:ln w="19050" cap="rnd">
              <a:solidFill>
                <a:schemeClr val="accent2">
                  <a:shade val="58000"/>
                </a:schemeClr>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tof'!$C$41:$Q$41</c:f>
              <c:numCache>
                <c:formatCode>General</c:formatCode>
                <c:ptCount val="15"/>
                <c:pt idx="0">
                  <c:v>3.5276024629210534</c:v>
                </c:pt>
                <c:pt idx="1">
                  <c:v>4.0498593432940986</c:v>
                </c:pt>
                <c:pt idx="2">
                  <c:v>4.5336132511116229</c:v>
                </c:pt>
                <c:pt idx="3">
                  <c:v>4.9996253383244245</c:v>
                </c:pt>
                <c:pt idx="4">
                  <c:v>5.4554327264222326</c:v>
                </c:pt>
                <c:pt idx="5">
                  <c:v>5.9046648872646958</c:v>
                </c:pt>
                <c:pt idx="6">
                  <c:v>6.3493487631848078</c:v>
                </c:pt>
                <c:pt idx="7">
                  <c:v>6.790727566031193</c:v>
                </c:pt>
                <c:pt idx="8">
                  <c:v>7.2296153613063332</c:v>
                </c:pt>
                <c:pt idx="9">
                  <c:v>7.6665717566115106</c:v>
                </c:pt>
                <c:pt idx="10">
                  <c:v>8.5361827172862128</c:v>
                </c:pt>
                <c:pt idx="11">
                  <c:v>9.4016776387375529</c:v>
                </c:pt>
                <c:pt idx="12">
                  <c:v>10.264298805484307</c:v>
                </c:pt>
                <c:pt idx="13">
                  <c:v>11.12482817135991</c:v>
                </c:pt>
                <c:pt idx="14">
                  <c:v>11.983784582054954</c:v>
                </c:pt>
              </c:numCache>
            </c:numRef>
          </c:yVal>
          <c:smooth val="1"/>
        </c:ser>
        <c:ser>
          <c:idx val="16"/>
          <c:order val="16"/>
          <c:spPr>
            <a:ln w="19050" cap="rnd">
              <a:solidFill>
                <a:schemeClr val="accent2">
                  <a:shade val="51000"/>
                </a:schemeClr>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tof'!$C$42:$Q$42</c:f>
              <c:numCache>
                <c:formatCode>General</c:formatCode>
                <c:ptCount val="15"/>
                <c:pt idx="0">
                  <c:v>3.5722352918385392</c:v>
                </c:pt>
                <c:pt idx="1">
                  <c:v>4.1155213046252923</c:v>
                </c:pt>
                <c:pt idx="2">
                  <c:v>4.6170291443577245</c:v>
                </c:pt>
                <c:pt idx="3">
                  <c:v>5.0992859807954352</c:v>
                </c:pt>
                <c:pt idx="4">
                  <c:v>5.5704700699282794</c:v>
                </c:pt>
                <c:pt idx="5">
                  <c:v>6.0345196194681323</c:v>
                </c:pt>
                <c:pt idx="6">
                  <c:v>6.4936339907094185</c:v>
                </c:pt>
                <c:pt idx="7">
                  <c:v>6.9491621475452519</c:v>
                </c:pt>
                <c:pt idx="8">
                  <c:v>7.4019874028001453</c:v>
                </c:pt>
                <c:pt idx="9">
                  <c:v>7.8527169662986225</c:v>
                </c:pt>
                <c:pt idx="10">
                  <c:v>8.749508334325979</c:v>
                </c:pt>
                <c:pt idx="11">
                  <c:v>9.6418335381182558</c:v>
                </c:pt>
                <c:pt idx="12">
                  <c:v>10.531040535356718</c:v>
                </c:pt>
                <c:pt idx="13">
                  <c:v>11.417977795663464</c:v>
                </c:pt>
                <c:pt idx="14">
                  <c:v>12.303208299598467</c:v>
                </c:pt>
              </c:numCache>
            </c:numRef>
          </c:yVal>
          <c:smooth val="1"/>
        </c:ser>
        <c:ser>
          <c:idx val="17"/>
          <c:order val="17"/>
          <c:spPr>
            <a:ln w="19050" cap="rnd">
              <a:solidFill>
                <a:schemeClr val="accent2">
                  <a:shade val="44000"/>
                </a:schemeClr>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tof'!$C$43:$Q$43</c:f>
              <c:numCache>
                <c:formatCode>General</c:formatCode>
                <c:ptCount val="15"/>
                <c:pt idx="0">
                  <c:v>3.5995692411881666</c:v>
                </c:pt>
                <c:pt idx="1">
                  <c:v>4.1557338739101599</c:v>
                </c:pt>
                <c:pt idx="2">
                  <c:v>4.6681145417265109</c:v>
                </c:pt>
                <c:pt idx="3">
                  <c:v>5.1603199555517767</c:v>
                </c:pt>
                <c:pt idx="4">
                  <c:v>5.6409210137060821</c:v>
                </c:pt>
                <c:pt idx="5">
                  <c:v>6.1140449993050261</c:v>
                </c:pt>
                <c:pt idx="6">
                  <c:v>6.5819968661244701</c:v>
                </c:pt>
                <c:pt idx="7">
                  <c:v>7.0461903425167343</c:v>
                </c:pt>
                <c:pt idx="8">
                  <c:v>7.5075511496151668</c:v>
                </c:pt>
                <c:pt idx="9">
                  <c:v>7.9667156497042777</c:v>
                </c:pt>
                <c:pt idx="10">
                  <c:v>8.8801527893732519</c:v>
                </c:pt>
                <c:pt idx="11">
                  <c:v>9.788909341935712</c:v>
                </c:pt>
                <c:pt idx="12">
                  <c:v>10.694397981223389</c:v>
                </c:pt>
                <c:pt idx="13">
                  <c:v>11.597507912326904</c:v>
                </c:pt>
                <c:pt idx="14">
                  <c:v>12.498829144796199</c:v>
                </c:pt>
              </c:numCache>
            </c:numRef>
          </c:yVal>
          <c:smooth val="1"/>
        </c:ser>
        <c:ser>
          <c:idx val="18"/>
          <c:order val="18"/>
          <c:spPr>
            <a:ln w="19050" cap="rnd">
              <a:solidFill>
                <a:schemeClr val="accent2">
                  <a:shade val="37000"/>
                </a:schemeClr>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tof'!$C$44:$Q$44</c:f>
              <c:numCache>
                <c:formatCode>General</c:formatCode>
                <c:ptCount val="15"/>
                <c:pt idx="0">
                  <c:v>3.608773782750593</c:v>
                </c:pt>
                <c:pt idx="1">
                  <c:v>4.1692752125795245</c:v>
                </c:pt>
                <c:pt idx="2">
                  <c:v>4.6853172392693931</c:v>
                </c:pt>
                <c:pt idx="3">
                  <c:v>5.1808727761551605</c:v>
                </c:pt>
                <c:pt idx="4">
                  <c:v>5.664644941478846</c:v>
                </c:pt>
                <c:pt idx="5">
                  <c:v>6.1408246883508193</c:v>
                </c:pt>
                <c:pt idx="6">
                  <c:v>6.6117525281742502</c:v>
                </c:pt>
                <c:pt idx="7">
                  <c:v>7.0788639983400667</c:v>
                </c:pt>
                <c:pt idx="8">
                  <c:v>7.5430991007222614</c:v>
                </c:pt>
                <c:pt idx="9">
                  <c:v>8.0051040145193149</c:v>
                </c:pt>
                <c:pt idx="10">
                  <c:v>8.9241465167707013</c:v>
                </c:pt>
                <c:pt idx="11">
                  <c:v>9.838436226314883</c:v>
                </c:pt>
                <c:pt idx="12">
                  <c:v>10.749407609754513</c:v>
                </c:pt>
                <c:pt idx="13">
                  <c:v>11.657963589602042</c:v>
                </c:pt>
                <c:pt idx="14">
                  <c:v>12.564703277255731</c:v>
                </c:pt>
              </c:numCache>
            </c:numRef>
          </c:yVal>
          <c:smooth val="1"/>
        </c:ser>
        <c:dLbls>
          <c:showLegendKey val="0"/>
          <c:showVal val="0"/>
          <c:showCatName val="0"/>
          <c:showSerName val="0"/>
          <c:showPercent val="0"/>
          <c:showBubbleSize val="0"/>
        </c:dLbls>
        <c:axId val="292549072"/>
        <c:axId val="292549632"/>
      </c:scatterChart>
      <c:valAx>
        <c:axId val="292549072"/>
        <c:scaling>
          <c:orientation val="minMax"/>
        </c:scaling>
        <c:delete val="0"/>
        <c:axPos val="b"/>
        <c:majorGridlines>
          <c:spPr>
            <a:ln w="9525" cap="flat" cmpd="sng" algn="ctr">
              <a:solidFill>
                <a:schemeClr val="tx1">
                  <a:lumMod val="15000"/>
                  <a:lumOff val="85000"/>
                </a:schemeClr>
              </a:solidFill>
              <a:round/>
            </a:ln>
            <a:effectLst/>
          </c:spPr>
        </c:majorGridlines>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92549632"/>
        <c:crosses val="autoZero"/>
        <c:crossBetween val="midCat"/>
      </c:valAx>
      <c:valAx>
        <c:axId val="292549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925490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scatterChart>
        <c:scatterStyle val="smoothMarker"/>
        <c:varyColors val="0"/>
        <c:ser>
          <c:idx val="0"/>
          <c:order val="0"/>
          <c:spPr>
            <a:ln w="19050" cap="rnd">
              <a:solidFill>
                <a:schemeClr val="accent1">
                  <a:shade val="37000"/>
                </a:schemeClr>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tof'!$C$3:$Q$3</c:f>
              <c:numCache>
                <c:formatCode>General</c:formatCode>
                <c:ptCount val="15"/>
                <c:pt idx="0">
                  <c:v>2.8863349916306453</c:v>
                </c:pt>
                <c:pt idx="1">
                  <c:v>3.3967559685294879</c:v>
                </c:pt>
                <c:pt idx="2">
                  <c:v>3.8627175422892672</c:v>
                </c:pt>
                <c:pt idx="3">
                  <c:v>4.3081926262449457</c:v>
                </c:pt>
                <c:pt idx="4">
                  <c:v>4.741884338638541</c:v>
                </c:pt>
                <c:pt idx="5">
                  <c:v>5.1679836325804267</c:v>
                </c:pt>
                <c:pt idx="6">
                  <c:v>5.5888310194737674</c:v>
                </c:pt>
                <c:pt idx="7">
                  <c:v>6.0058620367094973</c:v>
                </c:pt>
                <c:pt idx="8">
                  <c:v>6.4200166861616026</c:v>
                </c:pt>
                <c:pt idx="9">
                  <c:v>6.8319411470285614</c:v>
                </c:pt>
                <c:pt idx="10">
                  <c:v>7.6508227434197726</c:v>
                </c:pt>
                <c:pt idx="11">
                  <c:v>8.4649515471037766</c:v>
                </c:pt>
                <c:pt idx="12">
                  <c:v>9.27576202468323</c:v>
                </c:pt>
                <c:pt idx="13">
                  <c:v>10.084157098670575</c:v>
                </c:pt>
                <c:pt idx="14">
                  <c:v>10.890735880464083</c:v>
                </c:pt>
              </c:numCache>
            </c:numRef>
          </c:yVal>
          <c:smooth val="1"/>
        </c:ser>
        <c:ser>
          <c:idx val="1"/>
          <c:order val="1"/>
          <c:spPr>
            <a:ln w="19050" cap="rnd">
              <a:solidFill>
                <a:schemeClr val="accent1">
                  <a:shade val="44000"/>
                </a:schemeClr>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tof'!$C$4:$Q$4</c:f>
              <c:numCache>
                <c:formatCode>General</c:formatCode>
                <c:ptCount val="15"/>
                <c:pt idx="0">
                  <c:v>2.8771304500682184</c:v>
                </c:pt>
                <c:pt idx="1">
                  <c:v>3.383214629860126</c:v>
                </c:pt>
                <c:pt idx="2">
                  <c:v>3.8455148447463863</c:v>
                </c:pt>
                <c:pt idx="3">
                  <c:v>4.2876398056415628</c:v>
                </c:pt>
                <c:pt idx="4">
                  <c:v>4.7181604108657789</c:v>
                </c:pt>
                <c:pt idx="5">
                  <c:v>5.1412039435346362</c:v>
                </c:pt>
                <c:pt idx="6">
                  <c:v>5.5590753574239855</c:v>
                </c:pt>
                <c:pt idx="7">
                  <c:v>5.9731883808861603</c:v>
                </c:pt>
                <c:pt idx="8">
                  <c:v>6.384468735054508</c:v>
                </c:pt>
                <c:pt idx="9">
                  <c:v>6.7935527822135242</c:v>
                </c:pt>
                <c:pt idx="10">
                  <c:v>7.6068290160223269</c:v>
                </c:pt>
                <c:pt idx="11">
                  <c:v>8.4154246627246074</c:v>
                </c:pt>
                <c:pt idx="12">
                  <c:v>9.2207523961521041</c:v>
                </c:pt>
                <c:pt idx="13">
                  <c:v>10.023701421395444</c:v>
                </c:pt>
                <c:pt idx="14">
                  <c:v>10.824861748004551</c:v>
                </c:pt>
              </c:numCache>
            </c:numRef>
          </c:yVal>
          <c:smooth val="1"/>
        </c:ser>
        <c:ser>
          <c:idx val="2"/>
          <c:order val="2"/>
          <c:spPr>
            <a:ln w="19050" cap="rnd">
              <a:solidFill>
                <a:schemeClr val="accent1">
                  <a:shade val="51000"/>
                </a:schemeClr>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tof'!$C$5:$Q$5</c:f>
              <c:numCache>
                <c:formatCode>General</c:formatCode>
                <c:ptCount val="15"/>
                <c:pt idx="0">
                  <c:v>2.8497965007185919</c:v>
                </c:pt>
                <c:pt idx="1">
                  <c:v>3.3430020605752571</c:v>
                </c:pt>
                <c:pt idx="2">
                  <c:v>3.7944294473775986</c:v>
                </c:pt>
                <c:pt idx="3">
                  <c:v>4.2266058308852221</c:v>
                </c:pt>
                <c:pt idx="4">
                  <c:v>4.6477094670879753</c:v>
                </c:pt>
                <c:pt idx="5">
                  <c:v>5.0616785636977424</c:v>
                </c:pt>
                <c:pt idx="6">
                  <c:v>5.4707124820089348</c:v>
                </c:pt>
                <c:pt idx="7">
                  <c:v>5.8761601859146797</c:v>
                </c:pt>
                <c:pt idx="8">
                  <c:v>6.2789049882394865</c:v>
                </c:pt>
                <c:pt idx="9">
                  <c:v>6.679554098807869</c:v>
                </c:pt>
                <c:pt idx="10">
                  <c:v>7.4761845609750548</c:v>
                </c:pt>
                <c:pt idx="11">
                  <c:v>8.2683488589071477</c:v>
                </c:pt>
                <c:pt idx="12">
                  <c:v>9.0573949502854347</c:v>
                </c:pt>
                <c:pt idx="13">
                  <c:v>9.8441713047320025</c:v>
                </c:pt>
                <c:pt idx="14">
                  <c:v>10.629240902806831</c:v>
                </c:pt>
              </c:numCache>
            </c:numRef>
          </c:yVal>
          <c:smooth val="1"/>
        </c:ser>
        <c:ser>
          <c:idx val="3"/>
          <c:order val="3"/>
          <c:spPr>
            <a:ln w="19050" cap="rnd">
              <a:solidFill>
                <a:schemeClr val="accent1">
                  <a:shade val="58000"/>
                </a:schemeClr>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tof'!$C$6:$Q$6</c:f>
              <c:numCache>
                <c:formatCode>General</c:formatCode>
                <c:ptCount val="15"/>
                <c:pt idx="0">
                  <c:v>2.8051636718011048</c:v>
                </c:pt>
                <c:pt idx="1">
                  <c:v>3.2773400992440616</c:v>
                </c:pt>
                <c:pt idx="2">
                  <c:v>3.711013554131497</c:v>
                </c:pt>
                <c:pt idx="3">
                  <c:v>4.1269451884142105</c:v>
                </c:pt>
                <c:pt idx="4">
                  <c:v>4.5326721235819258</c:v>
                </c:pt>
                <c:pt idx="5">
                  <c:v>4.931823831494305</c:v>
                </c:pt>
                <c:pt idx="6">
                  <c:v>5.326427254484325</c:v>
                </c:pt>
                <c:pt idx="7">
                  <c:v>5.7177256044006217</c:v>
                </c:pt>
                <c:pt idx="8">
                  <c:v>6.1065329467456726</c:v>
                </c:pt>
                <c:pt idx="9">
                  <c:v>6.4934088891207598</c:v>
                </c:pt>
                <c:pt idx="10">
                  <c:v>7.2628589439352851</c:v>
                </c:pt>
                <c:pt idx="11">
                  <c:v>8.0281929595264447</c:v>
                </c:pt>
                <c:pt idx="12">
                  <c:v>8.7906532204130254</c:v>
                </c:pt>
                <c:pt idx="13">
                  <c:v>9.5510216804284482</c:v>
                </c:pt>
                <c:pt idx="14">
                  <c:v>10.309817185263309</c:v>
                </c:pt>
              </c:numCache>
            </c:numRef>
          </c:yVal>
          <c:smooth val="1"/>
        </c:ser>
        <c:ser>
          <c:idx val="4"/>
          <c:order val="4"/>
          <c:spPr>
            <a:ln w="19050" cap="rnd">
              <a:solidFill>
                <a:schemeClr val="accent1">
                  <a:shade val="65000"/>
                </a:schemeClr>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tof'!$C$7:$Q$7</c:f>
              <c:numCache>
                <c:formatCode>General</c:formatCode>
                <c:ptCount val="15"/>
                <c:pt idx="0">
                  <c:v>2.7445881092371147</c:v>
                </c:pt>
                <c:pt idx="1">
                  <c:v>3.1882238513350325</c:v>
                </c:pt>
                <c:pt idx="2">
                  <c:v>3.5978017147138837</c:v>
                </c:pt>
                <c:pt idx="3">
                  <c:v>3.9916860164192913</c:v>
                </c:pt>
                <c:pt idx="4">
                  <c:v>4.3765437318183587</c:v>
                </c:pt>
                <c:pt idx="5">
                  <c:v>4.7555853172526596</c:v>
                </c:pt>
                <c:pt idx="6">
                  <c:v>5.1306037084766443</c:v>
                </c:pt>
                <c:pt idx="7">
                  <c:v>5.5026985909315282</c:v>
                </c:pt>
                <c:pt idx="8">
                  <c:v>5.8725900478294015</c:v>
                </c:pt>
                <c:pt idx="9">
                  <c:v>6.240773081154515</c:v>
                </c:pt>
                <c:pt idx="10">
                  <c:v>6.9733339558287977</c:v>
                </c:pt>
                <c:pt idx="11">
                  <c:v>7.7022539800604291</c:v>
                </c:pt>
                <c:pt idx="12">
                  <c:v>8.4286320190192132</c:v>
                </c:pt>
                <c:pt idx="13">
                  <c:v>9.1531597514783734</c:v>
                </c:pt>
                <c:pt idx="14">
                  <c:v>9.876296123395365</c:v>
                </c:pt>
              </c:numCache>
            </c:numRef>
          </c:yVal>
          <c:smooth val="1"/>
        </c:ser>
        <c:ser>
          <c:idx val="5"/>
          <c:order val="5"/>
          <c:spPr>
            <a:ln w="19050" cap="rnd">
              <a:solidFill>
                <a:schemeClr val="accent1">
                  <a:shade val="72000"/>
                </a:schemeClr>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tof'!$C$8:$Q$8</c:f>
              <c:numCache>
                <c:formatCode>General</c:formatCode>
                <c:ptCount val="15"/>
                <c:pt idx="0">
                  <c:v>2.6699103708424174</c:v>
                </c:pt>
                <c:pt idx="1">
                  <c:v>3.0783610689458891</c:v>
                </c:pt>
                <c:pt idx="2">
                  <c:v>3.4582338135775119</c:v>
                </c:pt>
                <c:pt idx="3">
                  <c:v>3.8249380963970898</c:v>
                </c:pt>
                <c:pt idx="4">
                  <c:v>4.1840681739762271</c:v>
                </c:pt>
                <c:pt idx="5">
                  <c:v>4.5383179390470501</c:v>
                </c:pt>
                <c:pt idx="6">
                  <c:v>4.8891918433398427</c:v>
                </c:pt>
                <c:pt idx="7">
                  <c:v>5.2376126325027395</c:v>
                </c:pt>
                <c:pt idx="8">
                  <c:v>5.5841845280934219</c:v>
                </c:pt>
                <c:pt idx="9">
                  <c:v>5.9293228860943064</c:v>
                </c:pt>
                <c:pt idx="10">
                  <c:v>6.6164066669125035</c:v>
                </c:pt>
                <c:pt idx="11">
                  <c:v>7.300435411467098</c:v>
                </c:pt>
                <c:pt idx="12">
                  <c:v>7.9823311771167891</c:v>
                </c:pt>
                <c:pt idx="13">
                  <c:v>8.6626743512650801</c:v>
                </c:pt>
                <c:pt idx="14">
                  <c:v>9.3418500352956038</c:v>
                </c:pt>
              </c:numCache>
            </c:numRef>
          </c:yVal>
          <c:smooth val="1"/>
        </c:ser>
        <c:ser>
          <c:idx val="6"/>
          <c:order val="6"/>
          <c:spPr>
            <a:ln w="19050" cap="rnd">
              <a:solidFill>
                <a:schemeClr val="accent1">
                  <a:shade val="79000"/>
                </a:schemeClr>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tof'!$C$9:$Q$9</c:f>
              <c:numCache>
                <c:formatCode>General</c:formatCode>
                <c:ptCount val="15"/>
                <c:pt idx="0">
                  <c:v>2.5833995019093745</c:v>
                </c:pt>
                <c:pt idx="1">
                  <c:v>2.9510898771262739</c:v>
                </c:pt>
                <c:pt idx="2">
                  <c:v>3.2965505507736408</c:v>
                </c:pt>
                <c:pt idx="3">
                  <c:v>3.6317679795189579</c:v>
                </c:pt>
                <c:pt idx="4">
                  <c:v>3.9610937224832328</c:v>
                </c:pt>
                <c:pt idx="5">
                  <c:v>4.2866232562216542</c:v>
                </c:pt>
                <c:pt idx="6">
                  <c:v>4.6095268364358022</c:v>
                </c:pt>
                <c:pt idx="7">
                  <c:v>4.9305222318211444</c:v>
                </c:pt>
                <c:pt idx="8">
                  <c:v>5.250079443314676</c:v>
                </c:pt>
                <c:pt idx="9">
                  <c:v>5.5685215605156317</c:v>
                </c:pt>
                <c:pt idx="10">
                  <c:v>6.2029221322461945</c:v>
                </c:pt>
                <c:pt idx="11">
                  <c:v>6.8349463076231496</c:v>
                </c:pt>
                <c:pt idx="12">
                  <c:v>7.4653113199478325</c:v>
                </c:pt>
                <c:pt idx="13">
                  <c:v>8.094468630476463</c:v>
                </c:pt>
                <c:pt idx="14">
                  <c:v>8.7227177949081725</c:v>
                </c:pt>
              </c:numCache>
            </c:numRef>
          </c:yVal>
          <c:smooth val="1"/>
        </c:ser>
        <c:ser>
          <c:idx val="7"/>
          <c:order val="7"/>
          <c:spPr>
            <a:ln w="19050" cap="rnd">
              <a:solidFill>
                <a:schemeClr val="accent1">
                  <a:shade val="86000"/>
                </a:schemeClr>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tof'!$C$10:$Q$10</c:f>
              <c:numCache>
                <c:formatCode>General</c:formatCode>
                <c:ptCount val="15"/>
                <c:pt idx="0">
                  <c:v>2.4876840914139047</c:v>
                </c:pt>
                <c:pt idx="1">
                  <c:v>2.8102773466372954</c:v>
                </c:pt>
                <c:pt idx="2">
                  <c:v>3.1176645904268887</c:v>
                </c:pt>
                <c:pt idx="3">
                  <c:v>3.418045042037444</c:v>
                </c:pt>
                <c:pt idx="4">
                  <c:v>3.7143953432174759</c:v>
                </c:pt>
                <c:pt idx="5">
                  <c:v>4.0081488843504669</c:v>
                </c:pt>
                <c:pt idx="6">
                  <c:v>4.3001061674819807</c:v>
                </c:pt>
                <c:pt idx="7">
                  <c:v>4.5907581753162132</c:v>
                </c:pt>
                <c:pt idx="8">
                  <c:v>4.8804264074288346</c:v>
                </c:pt>
                <c:pt idx="9">
                  <c:v>5.1693318701219209</c:v>
                </c:pt>
                <c:pt idx="10">
                  <c:v>5.7454438701824353</c:v>
                </c:pt>
                <c:pt idx="11">
                  <c:v>6.3199303194000338</c:v>
                </c:pt>
                <c:pt idx="12">
                  <c:v>6.8932818342477518</c:v>
                </c:pt>
                <c:pt idx="13">
                  <c:v>7.4658072324127094</c:v>
                </c:pt>
                <c:pt idx="14">
                  <c:v>8.0377114220612071</c:v>
                </c:pt>
              </c:numCache>
            </c:numRef>
          </c:yVal>
          <c:smooth val="1"/>
        </c:ser>
        <c:ser>
          <c:idx val="8"/>
          <c:order val="8"/>
          <c:spPr>
            <a:ln w="19050" cap="rnd">
              <a:solidFill>
                <a:schemeClr val="accent1">
                  <a:shade val="93000"/>
                </a:schemeClr>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tof'!$C$11:$Q$11</c:f>
              <c:numCache>
                <c:formatCode>General</c:formatCode>
                <c:ptCount val="15"/>
                <c:pt idx="0">
                  <c:v>2.3856724036695787</c:v>
                </c:pt>
                <c:pt idx="1">
                  <c:v>2.6602019949632831</c:v>
                </c:pt>
                <c:pt idx="2">
                  <c:v>2.9270112919217279</c:v>
                </c:pt>
                <c:pt idx="3">
                  <c:v>3.1902631472588996</c:v>
                </c:pt>
                <c:pt idx="4">
                  <c:v>3.4514688415975425</c:v>
                </c:pt>
                <c:pt idx="5">
                  <c:v>3.7113561263079631</c:v>
                </c:pt>
                <c:pt idx="6">
                  <c:v>3.9703314269301262</c:v>
                </c:pt>
                <c:pt idx="7">
                  <c:v>4.2286440219159411</c:v>
                </c:pt>
                <c:pt idx="8">
                  <c:v>4.4864571408778309</c:v>
                </c:pt>
                <c:pt idx="9">
                  <c:v>4.7438829916560561</c:v>
                </c:pt>
                <c:pt idx="10">
                  <c:v>5.2578721262188672</c:v>
                </c:pt>
                <c:pt idx="11">
                  <c:v>5.7710359469892429</c:v>
                </c:pt>
                <c:pt idx="12">
                  <c:v>6.2836235464786583</c:v>
                </c:pt>
                <c:pt idx="13">
                  <c:v>6.7957917155359748</c:v>
                </c:pt>
                <c:pt idx="14">
                  <c:v>7.3076444887637182</c:v>
                </c:pt>
              </c:numCache>
            </c:numRef>
          </c:yVal>
          <c:smooth val="1"/>
        </c:ser>
        <c:ser>
          <c:idx val="9"/>
          <c:order val="9"/>
          <c:spPr>
            <a:ln w="19050" cap="rnd">
              <a:solidFill>
                <a:schemeClr val="accent1"/>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tof'!$C$12:$Q$12</c:f>
              <c:numCache>
                <c:formatCode>General</c:formatCode>
                <c:ptCount val="15"/>
                <c:pt idx="0">
                  <c:v>2.2804640121881032</c:v>
                </c:pt>
                <c:pt idx="1">
                  <c:v>2.5054237857230595</c:v>
                </c:pt>
                <c:pt idx="2">
                  <c:v>2.7303835592580143</c:v>
                </c:pt>
                <c:pt idx="3">
                  <c:v>2.9553433327929697</c:v>
                </c:pt>
                <c:pt idx="4">
                  <c:v>3.180303106327925</c:v>
                </c:pt>
                <c:pt idx="5">
                  <c:v>3.4052628798628808</c:v>
                </c:pt>
                <c:pt idx="6">
                  <c:v>3.6302226533978366</c:v>
                </c:pt>
                <c:pt idx="7">
                  <c:v>3.8551824269327919</c:v>
                </c:pt>
                <c:pt idx="8">
                  <c:v>4.0801422004677486</c:v>
                </c:pt>
                <c:pt idx="9">
                  <c:v>4.3051019740027021</c:v>
                </c:pt>
                <c:pt idx="10">
                  <c:v>4.7550215210726137</c:v>
                </c:pt>
                <c:pt idx="11">
                  <c:v>5.2049410681425261</c:v>
                </c:pt>
                <c:pt idx="12">
                  <c:v>5.654860615212435</c:v>
                </c:pt>
                <c:pt idx="13">
                  <c:v>6.1047801622823465</c:v>
                </c:pt>
                <c:pt idx="14">
                  <c:v>6.5546997093522572</c:v>
                </c:pt>
              </c:numCache>
            </c:numRef>
          </c:yVal>
          <c:smooth val="1"/>
        </c:ser>
        <c:ser>
          <c:idx val="10"/>
          <c:order val="10"/>
          <c:spPr>
            <a:ln w="19050" cap="rnd">
              <a:solidFill>
                <a:schemeClr val="accent1">
                  <a:tint val="93000"/>
                </a:schemeClr>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tof'!$C$13:$Q$13</c:f>
              <c:numCache>
                <c:formatCode>General</c:formatCode>
                <c:ptCount val="15"/>
                <c:pt idx="0">
                  <c:v>2.1752556207066269</c:v>
                </c:pt>
                <c:pt idx="1">
                  <c:v>2.3506455764828358</c:v>
                </c:pt>
                <c:pt idx="2">
                  <c:v>2.5337558265943003</c:v>
                </c:pt>
                <c:pt idx="3">
                  <c:v>2.7204235183270402</c:v>
                </c:pt>
                <c:pt idx="4">
                  <c:v>2.9091373710583066</c:v>
                </c:pt>
                <c:pt idx="5">
                  <c:v>3.0991696334177994</c:v>
                </c:pt>
                <c:pt idx="6">
                  <c:v>3.2901138798655474</c:v>
                </c:pt>
                <c:pt idx="7">
                  <c:v>3.4817208319496418</c:v>
                </c:pt>
                <c:pt idx="8">
                  <c:v>3.6738272600576636</c:v>
                </c:pt>
                <c:pt idx="9">
                  <c:v>3.8663209563493486</c:v>
                </c:pt>
                <c:pt idx="10">
                  <c:v>4.2521709159263592</c:v>
                </c:pt>
                <c:pt idx="11">
                  <c:v>4.6388461892958057</c:v>
                </c:pt>
                <c:pt idx="12">
                  <c:v>5.0260976839462117</c:v>
                </c:pt>
                <c:pt idx="13">
                  <c:v>5.4137686090287183</c:v>
                </c:pt>
                <c:pt idx="14">
                  <c:v>5.8017549299407918</c:v>
                </c:pt>
              </c:numCache>
            </c:numRef>
          </c:yVal>
          <c:smooth val="1"/>
        </c:ser>
        <c:ser>
          <c:idx val="11"/>
          <c:order val="11"/>
          <c:spPr>
            <a:ln w="19050" cap="rnd">
              <a:solidFill>
                <a:schemeClr val="accent1">
                  <a:tint val="86000"/>
                </a:schemeClr>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tof'!$C$14:$Q$14</c:f>
              <c:numCache>
                <c:formatCode>General</c:formatCode>
                <c:ptCount val="15"/>
                <c:pt idx="0">
                  <c:v>2.0732439329623014</c:v>
                </c:pt>
                <c:pt idx="1">
                  <c:v>2.200570224808823</c:v>
                </c:pt>
                <c:pt idx="2">
                  <c:v>2.3431025280891395</c:v>
                </c:pt>
                <c:pt idx="3">
                  <c:v>2.4926416235484958</c:v>
                </c:pt>
                <c:pt idx="4">
                  <c:v>2.6462108694383732</c:v>
                </c:pt>
                <c:pt idx="5">
                  <c:v>2.8023768753752951</c:v>
                </c:pt>
                <c:pt idx="6">
                  <c:v>2.9603391393136937</c:v>
                </c:pt>
                <c:pt idx="7">
                  <c:v>3.1196066785493706</c:v>
                </c:pt>
                <c:pt idx="8">
                  <c:v>3.2798579935066616</c:v>
                </c:pt>
                <c:pt idx="9">
                  <c:v>3.4408720778834829</c:v>
                </c:pt>
                <c:pt idx="10">
                  <c:v>3.7645991719627907</c:v>
                </c:pt>
                <c:pt idx="11">
                  <c:v>4.0899518168850166</c:v>
                </c:pt>
                <c:pt idx="12">
                  <c:v>4.4164393961771182</c:v>
                </c:pt>
                <c:pt idx="13">
                  <c:v>4.7437530921519846</c:v>
                </c:pt>
                <c:pt idx="14">
                  <c:v>5.0716879966433046</c:v>
                </c:pt>
              </c:numCache>
            </c:numRef>
          </c:yVal>
          <c:smooth val="1"/>
        </c:ser>
        <c:ser>
          <c:idx val="12"/>
          <c:order val="12"/>
          <c:spPr>
            <a:ln w="19050" cap="rnd">
              <a:solidFill>
                <a:schemeClr val="accent1">
                  <a:tint val="79000"/>
                </a:schemeClr>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tof'!$C$15:$Q$15</c:f>
              <c:numCache>
                <c:formatCode>General</c:formatCode>
                <c:ptCount val="15"/>
                <c:pt idx="0">
                  <c:v>1.9775285224668315</c:v>
                </c:pt>
                <c:pt idx="1">
                  <c:v>2.0597576943198441</c:v>
                </c:pt>
                <c:pt idx="2">
                  <c:v>2.1642165677423879</c:v>
                </c:pt>
                <c:pt idx="3">
                  <c:v>2.2789186860669823</c:v>
                </c:pt>
                <c:pt idx="4">
                  <c:v>2.3995124901726164</c:v>
                </c:pt>
                <c:pt idx="5">
                  <c:v>2.5239025035041078</c:v>
                </c:pt>
                <c:pt idx="6">
                  <c:v>2.6509184703598718</c:v>
                </c:pt>
                <c:pt idx="7">
                  <c:v>2.779842622044439</c:v>
                </c:pt>
                <c:pt idx="8">
                  <c:v>2.9102049576208215</c:v>
                </c:pt>
                <c:pt idx="9">
                  <c:v>3.0416823874897729</c:v>
                </c:pt>
                <c:pt idx="10">
                  <c:v>3.3071209098990333</c:v>
                </c:pt>
                <c:pt idx="11">
                  <c:v>3.5749358286618995</c:v>
                </c:pt>
                <c:pt idx="12">
                  <c:v>3.844409910477038</c:v>
                </c:pt>
                <c:pt idx="13">
                  <c:v>4.1150916940882318</c:v>
                </c:pt>
                <c:pt idx="14">
                  <c:v>4.386681623796342</c:v>
                </c:pt>
              </c:numCache>
            </c:numRef>
          </c:yVal>
          <c:smooth val="1"/>
        </c:ser>
        <c:ser>
          <c:idx val="13"/>
          <c:order val="13"/>
          <c:spPr>
            <a:ln w="19050" cap="rnd">
              <a:solidFill>
                <a:schemeClr val="accent1">
                  <a:tint val="72000"/>
                </a:schemeClr>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tof'!$C$16:$Q$16</c:f>
              <c:numCache>
                <c:formatCode>General</c:formatCode>
                <c:ptCount val="15"/>
                <c:pt idx="0">
                  <c:v>1.8910176535337886</c:v>
                </c:pt>
                <c:pt idx="1">
                  <c:v>1.9324865025002294</c:v>
                </c:pt>
                <c:pt idx="2">
                  <c:v>2.0025333049385163</c:v>
                </c:pt>
                <c:pt idx="3">
                  <c:v>2.0857485691888504</c:v>
                </c:pt>
                <c:pt idx="4">
                  <c:v>2.1765380386796234</c:v>
                </c:pt>
                <c:pt idx="5">
                  <c:v>2.2722078206787115</c:v>
                </c:pt>
                <c:pt idx="6">
                  <c:v>2.3712534634558313</c:v>
                </c:pt>
                <c:pt idx="7">
                  <c:v>2.4727522213628439</c:v>
                </c:pt>
                <c:pt idx="8">
                  <c:v>2.5760998728420756</c:v>
                </c:pt>
                <c:pt idx="9">
                  <c:v>2.6808810619110979</c:v>
                </c:pt>
                <c:pt idx="10">
                  <c:v>2.893636375232723</c:v>
                </c:pt>
                <c:pt idx="11">
                  <c:v>3.1094467248179525</c:v>
                </c:pt>
                <c:pt idx="12">
                  <c:v>3.3273900533080814</c:v>
                </c:pt>
                <c:pt idx="13">
                  <c:v>3.5468859732996121</c:v>
                </c:pt>
                <c:pt idx="14">
                  <c:v>3.7675493834089098</c:v>
                </c:pt>
              </c:numCache>
            </c:numRef>
          </c:yVal>
          <c:smooth val="1"/>
        </c:ser>
        <c:ser>
          <c:idx val="14"/>
          <c:order val="14"/>
          <c:spPr>
            <a:ln w="19050" cap="rnd">
              <a:solidFill>
                <a:schemeClr val="accent1">
                  <a:tint val="65000"/>
                </a:schemeClr>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tof'!$C$17:$Q$17</c:f>
              <c:numCache>
                <c:formatCode>General</c:formatCode>
                <c:ptCount val="15"/>
                <c:pt idx="0">
                  <c:v>1.8163399151390904</c:v>
                </c:pt>
                <c:pt idx="1">
                  <c:v>1.8226237201110849</c:v>
                </c:pt>
                <c:pt idx="2">
                  <c:v>1.8629654038021437</c:v>
                </c:pt>
                <c:pt idx="3">
                  <c:v>1.9190006491666478</c:v>
                </c:pt>
                <c:pt idx="4">
                  <c:v>1.9840624808374916</c:v>
                </c:pt>
                <c:pt idx="5">
                  <c:v>2.0549404424731024</c:v>
                </c:pt>
                <c:pt idx="6">
                  <c:v>2.1298415983190289</c:v>
                </c:pt>
                <c:pt idx="7">
                  <c:v>2.2076662629340551</c:v>
                </c:pt>
                <c:pt idx="8">
                  <c:v>2.2876943531060951</c:v>
                </c:pt>
                <c:pt idx="9">
                  <c:v>2.3694308668508888</c:v>
                </c:pt>
                <c:pt idx="10">
                  <c:v>2.5367090863164279</c:v>
                </c:pt>
                <c:pt idx="11">
                  <c:v>2.7076281562246209</c:v>
                </c:pt>
                <c:pt idx="12">
                  <c:v>2.8810892114056577</c:v>
                </c:pt>
                <c:pt idx="13">
                  <c:v>3.0564005730863202</c:v>
                </c:pt>
                <c:pt idx="14">
                  <c:v>3.2331032953091499</c:v>
                </c:pt>
              </c:numCache>
            </c:numRef>
          </c:yVal>
          <c:smooth val="1"/>
        </c:ser>
        <c:ser>
          <c:idx val="15"/>
          <c:order val="15"/>
          <c:spPr>
            <a:ln w="19050" cap="rnd">
              <a:solidFill>
                <a:schemeClr val="accent1">
                  <a:tint val="58000"/>
                </a:schemeClr>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tof'!$C$18:$Q$18</c:f>
              <c:numCache>
                <c:formatCode>General</c:formatCode>
                <c:ptCount val="15"/>
                <c:pt idx="0">
                  <c:v>1.7557643525751019</c:v>
                </c:pt>
                <c:pt idx="1">
                  <c:v>1.7335074722020563</c:v>
                </c:pt>
                <c:pt idx="2">
                  <c:v>1.7497535643845317</c:v>
                </c:pt>
                <c:pt idx="3">
                  <c:v>1.7837414771717297</c:v>
                </c:pt>
                <c:pt idx="4">
                  <c:v>1.827934089073922</c:v>
                </c:pt>
                <c:pt idx="5">
                  <c:v>1.8787019282314579</c:v>
                </c:pt>
                <c:pt idx="6">
                  <c:v>1.9340180523113499</c:v>
                </c:pt>
                <c:pt idx="7">
                  <c:v>1.9926392494649616</c:v>
                </c:pt>
                <c:pt idx="8">
                  <c:v>2.0537514541898227</c:v>
                </c:pt>
                <c:pt idx="9">
                  <c:v>2.1167950588846454</c:v>
                </c:pt>
                <c:pt idx="10">
                  <c:v>2.2471840982099431</c:v>
                </c:pt>
                <c:pt idx="11">
                  <c:v>2.3816891767586061</c:v>
                </c:pt>
                <c:pt idx="12">
                  <c:v>2.5190680100118468</c:v>
                </c:pt>
                <c:pt idx="13">
                  <c:v>2.6585386441362466</c:v>
                </c:pt>
                <c:pt idx="14">
                  <c:v>2.7995822334412028</c:v>
                </c:pt>
              </c:numCache>
            </c:numRef>
          </c:yVal>
          <c:smooth val="1"/>
        </c:ser>
        <c:ser>
          <c:idx val="16"/>
          <c:order val="16"/>
          <c:spPr>
            <a:ln w="19050" cap="rnd">
              <a:solidFill>
                <a:schemeClr val="accent1">
                  <a:tint val="51000"/>
                </a:schemeClr>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tof'!$C$19:$Q$19</c:f>
              <c:numCache>
                <c:formatCode>General</c:formatCode>
                <c:ptCount val="15"/>
                <c:pt idx="0">
                  <c:v>1.7111315236576143</c:v>
                </c:pt>
                <c:pt idx="1">
                  <c:v>1.6678455108708616</c:v>
                </c:pt>
                <c:pt idx="2">
                  <c:v>1.6663376711384295</c:v>
                </c:pt>
                <c:pt idx="3">
                  <c:v>1.6840808347007177</c:v>
                </c:pt>
                <c:pt idx="4">
                  <c:v>1.7128967455678734</c:v>
                </c:pt>
                <c:pt idx="5">
                  <c:v>1.7488471960280201</c:v>
                </c:pt>
                <c:pt idx="6">
                  <c:v>1.7897328247867399</c:v>
                </c:pt>
                <c:pt idx="7">
                  <c:v>1.8342046679509052</c:v>
                </c:pt>
                <c:pt idx="8">
                  <c:v>1.8813794126960113</c:v>
                </c:pt>
                <c:pt idx="9">
                  <c:v>1.930649849197535</c:v>
                </c:pt>
                <c:pt idx="10">
                  <c:v>2.0338584811701734</c:v>
                </c:pt>
                <c:pt idx="11">
                  <c:v>2.1415332773779023</c:v>
                </c:pt>
                <c:pt idx="12">
                  <c:v>2.2523262801394344</c:v>
                </c:pt>
                <c:pt idx="13">
                  <c:v>2.365389019832691</c:v>
                </c:pt>
                <c:pt idx="14">
                  <c:v>2.4801585158976862</c:v>
                </c:pt>
              </c:numCache>
            </c:numRef>
          </c:yVal>
          <c:smooth val="1"/>
        </c:ser>
        <c:ser>
          <c:idx val="17"/>
          <c:order val="17"/>
          <c:spPr>
            <a:ln w="19050" cap="rnd">
              <a:solidFill>
                <a:schemeClr val="accent1">
                  <a:tint val="44000"/>
                </a:schemeClr>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tof'!$C$20:$Q$20</c:f>
              <c:numCache>
                <c:formatCode>General</c:formatCode>
                <c:ptCount val="15"/>
                <c:pt idx="0">
                  <c:v>1.6837975743079865</c:v>
                </c:pt>
                <c:pt idx="1">
                  <c:v>1.6276329415859931</c:v>
                </c:pt>
                <c:pt idx="2">
                  <c:v>1.615252273769642</c:v>
                </c:pt>
                <c:pt idx="3">
                  <c:v>1.6230468599443757</c:v>
                </c:pt>
                <c:pt idx="4">
                  <c:v>1.642445801790072</c:v>
                </c:pt>
                <c:pt idx="5">
                  <c:v>1.6693218161911259</c:v>
                </c:pt>
                <c:pt idx="6">
                  <c:v>1.7013699493716872</c:v>
                </c:pt>
                <c:pt idx="7">
                  <c:v>1.7371764729794219</c:v>
                </c:pt>
                <c:pt idx="8">
                  <c:v>1.7758156658809874</c:v>
                </c:pt>
                <c:pt idx="9">
                  <c:v>1.8166511657918791</c:v>
                </c:pt>
                <c:pt idx="10">
                  <c:v>1.9032140261229009</c:v>
                </c:pt>
                <c:pt idx="11">
                  <c:v>1.9944574735604423</c:v>
                </c:pt>
                <c:pt idx="12">
                  <c:v>2.0889688342727646</c:v>
                </c:pt>
                <c:pt idx="13">
                  <c:v>2.1858589031692488</c:v>
                </c:pt>
                <c:pt idx="14">
                  <c:v>2.2845376706999567</c:v>
                </c:pt>
              </c:numCache>
            </c:numRef>
          </c:yVal>
          <c:smooth val="1"/>
        </c:ser>
        <c:ser>
          <c:idx val="18"/>
          <c:order val="18"/>
          <c:spPr>
            <a:ln w="19050" cap="rnd">
              <a:solidFill>
                <a:schemeClr val="accent1">
                  <a:tint val="37000"/>
                </a:schemeClr>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tof'!$C$21:$Q$21</c:f>
              <c:numCache>
                <c:formatCode>General</c:formatCode>
                <c:ptCount val="15"/>
                <c:pt idx="0">
                  <c:v>1.6745930327455603</c:v>
                </c:pt>
                <c:pt idx="1">
                  <c:v>1.6140916029166301</c:v>
                </c:pt>
                <c:pt idx="2">
                  <c:v>1.5980495762267608</c:v>
                </c:pt>
                <c:pt idx="3">
                  <c:v>1.6024940393409934</c:v>
                </c:pt>
                <c:pt idx="4">
                  <c:v>1.6187218740173086</c:v>
                </c:pt>
                <c:pt idx="5">
                  <c:v>1.6425421271453342</c:v>
                </c:pt>
                <c:pt idx="6">
                  <c:v>1.6716142873219062</c:v>
                </c:pt>
                <c:pt idx="7">
                  <c:v>1.7045028171560865</c:v>
                </c:pt>
                <c:pt idx="8">
                  <c:v>1.7402677147738945</c:v>
                </c:pt>
                <c:pt idx="9">
                  <c:v>1.7782628009768424</c:v>
                </c:pt>
                <c:pt idx="10">
                  <c:v>1.8592202987254538</c:v>
                </c:pt>
                <c:pt idx="11">
                  <c:v>1.9449305891812738</c:v>
                </c:pt>
                <c:pt idx="12">
                  <c:v>2.03395920574164</c:v>
                </c:pt>
                <c:pt idx="13">
                  <c:v>2.1254032258941162</c:v>
                </c:pt>
                <c:pt idx="14">
                  <c:v>2.2186635382404267</c:v>
                </c:pt>
              </c:numCache>
            </c:numRef>
          </c:yVal>
          <c:smooth val="1"/>
        </c:ser>
        <c:dLbls>
          <c:showLegendKey val="0"/>
          <c:showVal val="0"/>
          <c:showCatName val="0"/>
          <c:showSerName val="0"/>
          <c:showPercent val="0"/>
          <c:showBubbleSize val="0"/>
        </c:dLbls>
        <c:axId val="292561952"/>
        <c:axId val="292562512"/>
      </c:scatterChart>
      <c:valAx>
        <c:axId val="292561952"/>
        <c:scaling>
          <c:orientation val="minMax"/>
        </c:scaling>
        <c:delete val="0"/>
        <c:axPos val="b"/>
        <c:majorGridlines>
          <c:spPr>
            <a:ln w="9525" cap="flat" cmpd="sng" algn="ctr">
              <a:solidFill>
                <a:schemeClr val="tx1">
                  <a:lumMod val="15000"/>
                  <a:lumOff val="85000"/>
                </a:schemeClr>
              </a:solidFill>
              <a:round/>
            </a:ln>
            <a:effectLst/>
          </c:spPr>
        </c:majorGridlines>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92562512"/>
        <c:crosses val="autoZero"/>
        <c:crossBetween val="midCat"/>
      </c:valAx>
      <c:valAx>
        <c:axId val="292562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9256195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chemeClr val="accent1"/>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tof'!$C$30:$Q$30</c:f>
              <c:numCache>
                <c:formatCode>General</c:formatCode>
                <c:ptCount val="15"/>
                <c:pt idx="0">
                  <c:v>2.5387787062590381</c:v>
                </c:pt>
                <c:pt idx="1">
                  <c:v>2.5951429641611203</c:v>
                </c:pt>
                <c:pt idx="2">
                  <c:v>2.6855651007822678</c:v>
                </c:pt>
                <c:pt idx="3">
                  <c:v>2.791680799076862</c:v>
                </c:pt>
                <c:pt idx="4">
                  <c:v>2.9068230836777951</c:v>
                </c:pt>
                <c:pt idx="5">
                  <c:v>3.0277814982434941</c:v>
                </c:pt>
                <c:pt idx="6">
                  <c:v>3.1527631070195112</c:v>
                </c:pt>
                <c:pt idx="7">
                  <c:v>3.2806682245646259</c:v>
                </c:pt>
                <c:pt idx="8">
                  <c:v>3.4107767676667549</c:v>
                </c:pt>
                <c:pt idx="9">
                  <c:v>3.5425937343416392</c:v>
                </c:pt>
                <c:pt idx="10">
                  <c:v>3.8100328596673547</c:v>
                </c:pt>
                <c:pt idx="11">
                  <c:v>4.0811128354357269</c:v>
                </c:pt>
                <c:pt idx="12">
                  <c:v>4.3547347964769401</c:v>
                </c:pt>
                <c:pt idx="13">
                  <c:v>4.6302070640177826</c:v>
                </c:pt>
                <c:pt idx="14">
                  <c:v>4.9070706921007909</c:v>
                </c:pt>
              </c:numCache>
            </c:numRef>
          </c:yVal>
          <c:smooth val="1"/>
        </c:ser>
        <c:ser>
          <c:idx val="1"/>
          <c:order val="1"/>
          <c:spPr>
            <a:ln w="19050" cap="rnd">
              <a:solidFill>
                <a:schemeClr val="accent2"/>
              </a:solidFill>
              <a:round/>
            </a:ln>
            <a:effectLst/>
          </c:spPr>
          <c:marker>
            <c:symbol val="none"/>
          </c:marker>
          <c:xVal>
            <c:numRef>
              <c:f>'E vs tof'!$C$2:$Q$2</c:f>
              <c:numCache>
                <c:formatCode>0.00E+00</c:formatCode>
                <c:ptCount val="15"/>
                <c:pt idx="0">
                  <c:v>5.6218243679873847E-6</c:v>
                </c:pt>
                <c:pt idx="1">
                  <c:v>3.976815576635879E-6</c:v>
                </c:pt>
                <c:pt idx="2">
                  <c:v>3.2483505435995498E-6</c:v>
                </c:pt>
                <c:pt idx="3">
                  <c:v>2.8142746722926773E-6</c:v>
                </c:pt>
                <c:pt idx="4">
                  <c:v>2.5181658461650248E-6</c:v>
                </c:pt>
                <c:pt idx="5">
                  <c:v>2.2996749414259718E-6</c:v>
                </c:pt>
                <c:pt idx="6">
                  <c:v>2.1299318010883093E-6</c:v>
                </c:pt>
                <c:pt idx="7">
                  <c:v>1.9931604335653625E-6</c:v>
                </c:pt>
                <c:pt idx="8">
                  <c:v>1.8799159060711574E-6</c:v>
                </c:pt>
                <c:pt idx="9">
                  <c:v>1.7841525993709131E-6</c:v>
                </c:pt>
                <c:pt idx="10">
                  <c:v>1.6299928320388643E-6</c:v>
                </c:pt>
                <c:pt idx="11">
                  <c:v>1.5102755642098199E-6</c:v>
                </c:pt>
                <c:pt idx="12">
                  <c:v>1.413851166450997E-6</c:v>
                </c:pt>
                <c:pt idx="13">
                  <c:v>1.334045010280841E-6</c:v>
                </c:pt>
                <c:pt idx="14">
                  <c:v>1.2665850725165147E-6</c:v>
                </c:pt>
              </c:numCache>
            </c:numRef>
          </c:xVal>
          <c:yVal>
            <c:numRef>
              <c:f>'E vs tof'!$C$7:$Q$7</c:f>
              <c:numCache>
                <c:formatCode>General</c:formatCode>
                <c:ptCount val="15"/>
                <c:pt idx="0">
                  <c:v>2.7445881092371147</c:v>
                </c:pt>
                <c:pt idx="1">
                  <c:v>3.1882238513350325</c:v>
                </c:pt>
                <c:pt idx="2">
                  <c:v>3.5978017147138837</c:v>
                </c:pt>
                <c:pt idx="3">
                  <c:v>3.9916860164192913</c:v>
                </c:pt>
                <c:pt idx="4">
                  <c:v>4.3765437318183587</c:v>
                </c:pt>
                <c:pt idx="5">
                  <c:v>4.7555853172526596</c:v>
                </c:pt>
                <c:pt idx="6">
                  <c:v>5.1306037084766443</c:v>
                </c:pt>
                <c:pt idx="7">
                  <c:v>5.5026985909315282</c:v>
                </c:pt>
                <c:pt idx="8">
                  <c:v>5.8725900478294015</c:v>
                </c:pt>
                <c:pt idx="9">
                  <c:v>6.240773081154515</c:v>
                </c:pt>
                <c:pt idx="10">
                  <c:v>6.9733339558287977</c:v>
                </c:pt>
                <c:pt idx="11">
                  <c:v>7.7022539800604291</c:v>
                </c:pt>
                <c:pt idx="12">
                  <c:v>8.4286320190192132</c:v>
                </c:pt>
                <c:pt idx="13">
                  <c:v>9.1531597514783734</c:v>
                </c:pt>
                <c:pt idx="14">
                  <c:v>9.876296123395365</c:v>
                </c:pt>
              </c:numCache>
            </c:numRef>
          </c:yVal>
          <c:smooth val="1"/>
        </c:ser>
        <c:dLbls>
          <c:showLegendKey val="0"/>
          <c:showVal val="0"/>
          <c:showCatName val="0"/>
          <c:showSerName val="0"/>
          <c:showPercent val="0"/>
          <c:showBubbleSize val="0"/>
        </c:dLbls>
        <c:axId val="292727280"/>
        <c:axId val="292727840"/>
      </c:scatterChart>
      <c:valAx>
        <c:axId val="292727280"/>
        <c:scaling>
          <c:orientation val="minMax"/>
        </c:scaling>
        <c:delete val="0"/>
        <c:axPos val="b"/>
        <c:majorGridlines>
          <c:spPr>
            <a:ln w="9525" cap="flat" cmpd="sng" algn="ctr">
              <a:solidFill>
                <a:schemeClr val="tx1">
                  <a:lumMod val="15000"/>
                  <a:lumOff val="85000"/>
                </a:schemeClr>
              </a:solidFill>
              <a:round/>
            </a:ln>
            <a:effectLst/>
          </c:spPr>
        </c:majorGridlines>
        <c:numFmt formatCode="0.00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92727840"/>
        <c:crosses val="autoZero"/>
        <c:crossBetween val="midCat"/>
      </c:valAx>
      <c:valAx>
        <c:axId val="292727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9272728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B65F8-AEDC-4C7E-B164-4C1754A0C907}" type="datetimeFigureOut">
              <a:rPr lang="zh-CN" altLang="en-US" smtClean="0"/>
              <a:t>2016/6/27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9750A2-26F7-4E1D-BBA7-99D38C07289D}" type="slidenum">
              <a:rPr lang="zh-CN" altLang="en-US" smtClean="0"/>
              <a:t>‹#›</a:t>
            </a:fld>
            <a:endParaRPr lang="zh-CN" altLang="en-US"/>
          </a:p>
        </p:txBody>
      </p:sp>
    </p:spTree>
    <p:extLst>
      <p:ext uri="{BB962C8B-B14F-4D97-AF65-F5344CB8AC3E}">
        <p14:creationId xmlns:p14="http://schemas.microsoft.com/office/powerpoint/2010/main" val="974899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69750A2-26F7-4E1D-BBA7-99D38C07289D}" type="slidenum">
              <a:rPr lang="zh-CN" altLang="en-US" smtClean="0"/>
              <a:t>2</a:t>
            </a:fld>
            <a:endParaRPr lang="zh-CN" altLang="en-US"/>
          </a:p>
        </p:txBody>
      </p:sp>
    </p:spTree>
    <p:extLst>
      <p:ext uri="{BB962C8B-B14F-4D97-AF65-F5344CB8AC3E}">
        <p14:creationId xmlns:p14="http://schemas.microsoft.com/office/powerpoint/2010/main" val="218650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69750A2-26F7-4E1D-BBA7-99D38C07289D}" type="slidenum">
              <a:rPr lang="zh-CN" altLang="en-US" smtClean="0"/>
              <a:t>10</a:t>
            </a:fld>
            <a:endParaRPr lang="zh-CN" altLang="en-US"/>
          </a:p>
        </p:txBody>
      </p:sp>
    </p:spTree>
    <p:extLst>
      <p:ext uri="{BB962C8B-B14F-4D97-AF65-F5344CB8AC3E}">
        <p14:creationId xmlns:p14="http://schemas.microsoft.com/office/powerpoint/2010/main" val="653061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69750A2-26F7-4E1D-BBA7-99D38C07289D}" type="slidenum">
              <a:rPr lang="zh-CN" altLang="en-US" smtClean="0"/>
              <a:t>21</a:t>
            </a:fld>
            <a:endParaRPr lang="zh-CN" altLang="en-US"/>
          </a:p>
        </p:txBody>
      </p:sp>
    </p:spTree>
    <p:extLst>
      <p:ext uri="{BB962C8B-B14F-4D97-AF65-F5344CB8AC3E}">
        <p14:creationId xmlns:p14="http://schemas.microsoft.com/office/powerpoint/2010/main" val="382294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 descr="CSSppt母板首页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11074401" y="6477001"/>
            <a:ext cx="184731" cy="227755"/>
          </a:xfrm>
          <a:prstGeom prst="rect">
            <a:avLst/>
          </a:prstGeom>
          <a:noFill/>
          <a:ln w="9525" algn="ctr">
            <a:noFill/>
            <a:miter lim="800000"/>
            <a:headEnd/>
            <a:tailEnd/>
          </a:ln>
          <a:effectLst/>
        </p:spPr>
        <p:txBody>
          <a:bodyPr wrap="none">
            <a:spAutoFit/>
          </a:bodyPr>
          <a:lstStyle/>
          <a:p>
            <a:pPr algn="l">
              <a:lnSpc>
                <a:spcPct val="88000"/>
              </a:lnSpc>
              <a:defRPr/>
            </a:pPr>
            <a:endParaRPr lang="zh-CN" altLang="zh-CN" sz="1000">
              <a:solidFill>
                <a:schemeClr val="bg2"/>
              </a:solidFill>
              <a:latin typeface="Impact" pitchFamily="34" charset="0"/>
            </a:endParaRPr>
          </a:p>
        </p:txBody>
      </p:sp>
      <p:sp>
        <p:nvSpPr>
          <p:cNvPr id="217091" name="Rectangle 3"/>
          <p:cNvSpPr>
            <a:spLocks noGrp="1" noChangeArrowheads="1"/>
          </p:cNvSpPr>
          <p:nvPr>
            <p:ph type="ctrTitle"/>
          </p:nvPr>
        </p:nvSpPr>
        <p:spPr>
          <a:xfrm>
            <a:off x="914400" y="2339976"/>
            <a:ext cx="10363200" cy="1470025"/>
          </a:xfrm>
        </p:spPr>
        <p:txBody>
          <a:bodyPr/>
          <a:lstStyle>
            <a:lvl1pPr algn="ctr">
              <a:defRPr sz="3600"/>
            </a:lvl1pPr>
          </a:lstStyle>
          <a:p>
            <a:r>
              <a:rPr lang="zh-CN" altLang="en-US" smtClean="0"/>
              <a:t>单击此处编辑母版标题样式</a:t>
            </a:r>
            <a:endParaRPr lang="zh-CN" altLang="en-US"/>
          </a:p>
        </p:txBody>
      </p:sp>
      <p:sp>
        <p:nvSpPr>
          <p:cNvPr id="217092" name="Rectangle 4"/>
          <p:cNvSpPr>
            <a:spLocks noGrp="1" noChangeArrowheads="1"/>
          </p:cNvSpPr>
          <p:nvPr>
            <p:ph type="subTitle" idx="1"/>
          </p:nvPr>
        </p:nvSpPr>
        <p:spPr>
          <a:xfrm>
            <a:off x="1828800" y="3886200"/>
            <a:ext cx="8534400" cy="1600200"/>
          </a:xfrm>
        </p:spPr>
        <p:txBody>
          <a:bodyPr/>
          <a:lstStyle>
            <a:lvl1pPr marL="0" indent="0" algn="ctr">
              <a:lnSpc>
                <a:spcPct val="130000"/>
              </a:lnSpc>
              <a:spcBef>
                <a:spcPct val="0"/>
              </a:spcBef>
              <a:spcAft>
                <a:spcPct val="0"/>
              </a:spcAft>
              <a:buFontTx/>
              <a:buNone/>
              <a:defRPr sz="2200">
                <a:solidFill>
                  <a:schemeClr val="bg1"/>
                </a:solidFill>
              </a:defRPr>
            </a:lvl1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4539109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sldNum" sz="quarter" idx="10"/>
          </p:nvPr>
        </p:nvSpPr>
        <p:spPr>
          <a:ln/>
        </p:spPr>
        <p:txBody>
          <a:bodyPr/>
          <a:lstStyle>
            <a:lvl1pPr>
              <a:defRPr/>
            </a:lvl1pPr>
          </a:lstStyle>
          <a:p>
            <a:fld id="{C19C0675-6A5E-482A-B8F4-9D1D30D10B33}" type="slidenum">
              <a:rPr lang="zh-CN" altLang="en-US" smtClean="0"/>
              <a:t>‹#›</a:t>
            </a:fld>
            <a:endParaRPr lang="zh-CN" altLang="en-US"/>
          </a:p>
        </p:txBody>
      </p:sp>
    </p:spTree>
    <p:extLst>
      <p:ext uri="{BB962C8B-B14F-4D97-AF65-F5344CB8AC3E}">
        <p14:creationId xmlns:p14="http://schemas.microsoft.com/office/powerpoint/2010/main" val="388047869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53500" y="838200"/>
            <a:ext cx="2711451" cy="55626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2801" y="838200"/>
            <a:ext cx="7937500" cy="55626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sldNum" sz="quarter" idx="10"/>
          </p:nvPr>
        </p:nvSpPr>
        <p:spPr>
          <a:ln/>
        </p:spPr>
        <p:txBody>
          <a:bodyPr/>
          <a:lstStyle>
            <a:lvl1pPr>
              <a:defRPr/>
            </a:lvl1pPr>
          </a:lstStyle>
          <a:p>
            <a:fld id="{C19C0675-6A5E-482A-B8F4-9D1D30D10B33}" type="slidenum">
              <a:rPr lang="zh-CN" altLang="en-US" smtClean="0"/>
              <a:t>‹#›</a:t>
            </a:fld>
            <a:endParaRPr lang="zh-CN" altLang="en-US"/>
          </a:p>
        </p:txBody>
      </p:sp>
    </p:spTree>
    <p:extLst>
      <p:ext uri="{BB962C8B-B14F-4D97-AF65-F5344CB8AC3E}">
        <p14:creationId xmlns:p14="http://schemas.microsoft.com/office/powerpoint/2010/main" val="10207766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sldNum" sz="quarter" idx="10"/>
          </p:nvPr>
        </p:nvSpPr>
        <p:spPr>
          <a:ln/>
        </p:spPr>
        <p:txBody>
          <a:bodyPr/>
          <a:lstStyle>
            <a:lvl1pPr>
              <a:defRPr/>
            </a:lvl1pPr>
          </a:lstStyle>
          <a:p>
            <a:fld id="{C19C0675-6A5E-482A-B8F4-9D1D30D10B33}" type="slidenum">
              <a:rPr lang="zh-CN" altLang="en-US" smtClean="0"/>
              <a:t>‹#›</a:t>
            </a:fld>
            <a:endParaRPr lang="zh-CN" altLang="en-US"/>
          </a:p>
        </p:txBody>
      </p:sp>
    </p:spTree>
    <p:extLst>
      <p:ext uri="{BB962C8B-B14F-4D97-AF65-F5344CB8AC3E}">
        <p14:creationId xmlns:p14="http://schemas.microsoft.com/office/powerpoint/2010/main" val="64327881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sldNum" sz="quarter" idx="10"/>
          </p:nvPr>
        </p:nvSpPr>
        <p:spPr>
          <a:ln/>
        </p:spPr>
        <p:txBody>
          <a:bodyPr/>
          <a:lstStyle>
            <a:lvl1pPr>
              <a:defRPr/>
            </a:lvl1pPr>
          </a:lstStyle>
          <a:p>
            <a:fld id="{C19C0675-6A5E-482A-B8F4-9D1D30D10B33}" type="slidenum">
              <a:rPr lang="zh-CN" altLang="en-US" smtClean="0"/>
              <a:t>‹#›</a:t>
            </a:fld>
            <a:endParaRPr lang="zh-CN" altLang="en-US"/>
          </a:p>
        </p:txBody>
      </p:sp>
    </p:spTree>
    <p:extLst>
      <p:ext uri="{BB962C8B-B14F-4D97-AF65-F5344CB8AC3E}">
        <p14:creationId xmlns:p14="http://schemas.microsoft.com/office/powerpoint/2010/main" val="250407216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12801" y="1447800"/>
            <a:ext cx="5323417"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339418" y="1447800"/>
            <a:ext cx="5325533"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sldNum" sz="quarter" idx="10"/>
          </p:nvPr>
        </p:nvSpPr>
        <p:spPr>
          <a:ln/>
        </p:spPr>
        <p:txBody>
          <a:bodyPr/>
          <a:lstStyle>
            <a:lvl1pPr>
              <a:defRPr/>
            </a:lvl1pPr>
          </a:lstStyle>
          <a:p>
            <a:fld id="{C19C0675-6A5E-482A-B8F4-9D1D30D10B33}" type="slidenum">
              <a:rPr lang="zh-CN" altLang="en-US" smtClean="0"/>
              <a:t>‹#›</a:t>
            </a:fld>
            <a:endParaRPr lang="zh-CN" altLang="en-US"/>
          </a:p>
        </p:txBody>
      </p:sp>
    </p:spTree>
    <p:extLst>
      <p:ext uri="{BB962C8B-B14F-4D97-AF65-F5344CB8AC3E}">
        <p14:creationId xmlns:p14="http://schemas.microsoft.com/office/powerpoint/2010/main" val="205614053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sldNum" sz="quarter" idx="10"/>
          </p:nvPr>
        </p:nvSpPr>
        <p:spPr>
          <a:ln/>
        </p:spPr>
        <p:txBody>
          <a:bodyPr/>
          <a:lstStyle>
            <a:lvl1pPr>
              <a:defRPr/>
            </a:lvl1pPr>
          </a:lstStyle>
          <a:p>
            <a:fld id="{C19C0675-6A5E-482A-B8F4-9D1D30D10B33}" type="slidenum">
              <a:rPr lang="zh-CN" altLang="en-US" smtClean="0"/>
              <a:t>‹#›</a:t>
            </a:fld>
            <a:endParaRPr lang="zh-CN" altLang="en-US"/>
          </a:p>
        </p:txBody>
      </p:sp>
    </p:spTree>
    <p:extLst>
      <p:ext uri="{BB962C8B-B14F-4D97-AF65-F5344CB8AC3E}">
        <p14:creationId xmlns:p14="http://schemas.microsoft.com/office/powerpoint/2010/main" val="150126800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sldNum" sz="quarter" idx="10"/>
          </p:nvPr>
        </p:nvSpPr>
        <p:spPr>
          <a:ln/>
        </p:spPr>
        <p:txBody>
          <a:bodyPr/>
          <a:lstStyle>
            <a:lvl1pPr>
              <a:defRPr/>
            </a:lvl1pPr>
          </a:lstStyle>
          <a:p>
            <a:fld id="{C19C0675-6A5E-482A-B8F4-9D1D30D10B33}" type="slidenum">
              <a:rPr lang="zh-CN" altLang="en-US" smtClean="0"/>
              <a:t>‹#›</a:t>
            </a:fld>
            <a:endParaRPr lang="zh-CN" altLang="en-US"/>
          </a:p>
        </p:txBody>
      </p:sp>
    </p:spTree>
    <p:extLst>
      <p:ext uri="{BB962C8B-B14F-4D97-AF65-F5344CB8AC3E}">
        <p14:creationId xmlns:p14="http://schemas.microsoft.com/office/powerpoint/2010/main" val="236219119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C19C0675-6A5E-482A-B8F4-9D1D30D10B33}" type="slidenum">
              <a:rPr lang="zh-CN" altLang="en-US" smtClean="0"/>
              <a:t>‹#›</a:t>
            </a:fld>
            <a:endParaRPr lang="zh-CN" altLang="en-US"/>
          </a:p>
        </p:txBody>
      </p:sp>
    </p:spTree>
    <p:extLst>
      <p:ext uri="{BB962C8B-B14F-4D97-AF65-F5344CB8AC3E}">
        <p14:creationId xmlns:p14="http://schemas.microsoft.com/office/powerpoint/2010/main" val="391052626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sldNum" sz="quarter" idx="10"/>
          </p:nvPr>
        </p:nvSpPr>
        <p:spPr>
          <a:ln/>
        </p:spPr>
        <p:txBody>
          <a:bodyPr/>
          <a:lstStyle>
            <a:lvl1pPr>
              <a:defRPr/>
            </a:lvl1pPr>
          </a:lstStyle>
          <a:p>
            <a:fld id="{C19C0675-6A5E-482A-B8F4-9D1D30D10B33}" type="slidenum">
              <a:rPr lang="zh-CN" altLang="en-US" smtClean="0"/>
              <a:t>‹#›</a:t>
            </a:fld>
            <a:endParaRPr lang="zh-CN" altLang="en-US"/>
          </a:p>
        </p:txBody>
      </p:sp>
    </p:spTree>
    <p:extLst>
      <p:ext uri="{BB962C8B-B14F-4D97-AF65-F5344CB8AC3E}">
        <p14:creationId xmlns:p14="http://schemas.microsoft.com/office/powerpoint/2010/main" val="417442600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sldNum" sz="quarter" idx="10"/>
          </p:nvPr>
        </p:nvSpPr>
        <p:spPr>
          <a:ln/>
        </p:spPr>
        <p:txBody>
          <a:bodyPr/>
          <a:lstStyle>
            <a:lvl1pPr>
              <a:defRPr/>
            </a:lvl1pPr>
          </a:lstStyle>
          <a:p>
            <a:fld id="{C19C0675-6A5E-482A-B8F4-9D1D30D10B33}" type="slidenum">
              <a:rPr lang="zh-CN" altLang="en-US" smtClean="0"/>
              <a:t>‹#›</a:t>
            </a:fld>
            <a:endParaRPr lang="zh-CN" altLang="en-US"/>
          </a:p>
        </p:txBody>
      </p:sp>
    </p:spTree>
    <p:extLst>
      <p:ext uri="{BB962C8B-B14F-4D97-AF65-F5344CB8AC3E}">
        <p14:creationId xmlns:p14="http://schemas.microsoft.com/office/powerpoint/2010/main" val="256822756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未标题-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812800" y="838200"/>
            <a:ext cx="833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8" name="Rectangle 4"/>
          <p:cNvSpPr>
            <a:spLocks noGrp="1" noChangeArrowheads="1"/>
          </p:cNvSpPr>
          <p:nvPr>
            <p:ph type="body" idx="1"/>
          </p:nvPr>
        </p:nvSpPr>
        <p:spPr bwMode="auto">
          <a:xfrm>
            <a:off x="812800" y="1447800"/>
            <a:ext cx="10852151"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16069" name="Rectangle 5"/>
          <p:cNvSpPr>
            <a:spLocks noGrp="1" noChangeArrowheads="1"/>
          </p:cNvSpPr>
          <p:nvPr>
            <p:ph type="sldNum" sz="quarter" idx="4"/>
          </p:nvPr>
        </p:nvSpPr>
        <p:spPr bwMode="auto">
          <a:xfrm>
            <a:off x="10972801" y="6524626"/>
            <a:ext cx="404284" cy="180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900">
                <a:solidFill>
                  <a:srgbClr val="4D5E68"/>
                </a:solidFill>
                <a:latin typeface="Impact" pitchFamily="34" charset="0"/>
                <a:ea typeface="宋体" pitchFamily="2" charset="-122"/>
              </a:defRPr>
            </a:lvl1pPr>
          </a:lstStyle>
          <a:p>
            <a:fld id="{C19C0675-6A5E-482A-B8F4-9D1D30D10B33}" type="slidenum">
              <a:rPr lang="zh-CN" altLang="en-US" smtClean="0"/>
              <a:t>‹#›</a:t>
            </a:fld>
            <a:endParaRPr lang="zh-CN" altLang="en-US"/>
          </a:p>
        </p:txBody>
      </p:sp>
      <p:sp>
        <p:nvSpPr>
          <p:cNvPr id="216070" name="Rectangle 6"/>
          <p:cNvSpPr>
            <a:spLocks noChangeArrowheads="1"/>
          </p:cNvSpPr>
          <p:nvPr/>
        </p:nvSpPr>
        <p:spPr bwMode="auto">
          <a:xfrm>
            <a:off x="10496552" y="6513514"/>
            <a:ext cx="679449" cy="192087"/>
          </a:xfrm>
          <a:prstGeom prst="rect">
            <a:avLst/>
          </a:prstGeom>
          <a:noFill/>
          <a:ln w="9525">
            <a:noFill/>
            <a:miter lim="800000"/>
            <a:headEnd/>
            <a:tailEnd/>
          </a:ln>
          <a:effectLst/>
        </p:spPr>
        <p:txBody>
          <a:bodyPr/>
          <a:lstStyle/>
          <a:p>
            <a:pPr algn="r" eaLnBrk="0" hangingPunct="0">
              <a:defRPr/>
            </a:pPr>
            <a:r>
              <a:rPr lang="en-US" altLang="zh-CN" sz="900">
                <a:solidFill>
                  <a:srgbClr val="4D5E68"/>
                </a:solidFill>
                <a:latin typeface="Impact" pitchFamily="34" charset="0"/>
              </a:rPr>
              <a:t>Page</a:t>
            </a:r>
          </a:p>
        </p:txBody>
      </p:sp>
      <p:sp>
        <p:nvSpPr>
          <p:cNvPr id="216071" name="Rectangle 7"/>
          <p:cNvSpPr>
            <a:spLocks noChangeArrowheads="1"/>
          </p:cNvSpPr>
          <p:nvPr/>
        </p:nvSpPr>
        <p:spPr bwMode="auto">
          <a:xfrm>
            <a:off x="624417" y="6524625"/>
            <a:ext cx="5080000" cy="192088"/>
          </a:xfrm>
          <a:prstGeom prst="rect">
            <a:avLst/>
          </a:prstGeom>
          <a:noFill/>
          <a:ln w="9525">
            <a:noFill/>
            <a:miter lim="800000"/>
            <a:headEnd/>
            <a:tailEnd/>
          </a:ln>
          <a:effectLst/>
        </p:spPr>
        <p:txBody>
          <a:bodyPr/>
          <a:lstStyle/>
          <a:p>
            <a:pPr algn="l" eaLnBrk="0" hangingPunct="0">
              <a:defRPr/>
            </a:pPr>
            <a:r>
              <a:rPr lang="zh-CN" altLang="en-US" sz="900">
                <a:solidFill>
                  <a:schemeClr val="bg1"/>
                </a:solidFill>
                <a:latin typeface="Impact" pitchFamily="34" charset="0"/>
              </a:rPr>
              <a:t>散裂中子源进展汇报  </a:t>
            </a:r>
            <a:fld id="{1E90D562-15B5-4A62-A774-704A070B651F}" type="datetime4">
              <a:rPr lang="en-US" sz="900">
                <a:solidFill>
                  <a:schemeClr val="bg1"/>
                </a:solidFill>
                <a:latin typeface="Impact" pitchFamily="34" charset="0"/>
              </a:rPr>
              <a:pPr algn="l" eaLnBrk="0" hangingPunct="0">
                <a:defRPr/>
              </a:pPr>
              <a:t>June 27, 2016</a:t>
            </a:fld>
            <a:endParaRPr lang="zh-CN" altLang="en-US" sz="900">
              <a:solidFill>
                <a:schemeClr val="bg1"/>
              </a:solidFill>
              <a:latin typeface="Impact" pitchFamily="34" charset="0"/>
            </a:endParaRPr>
          </a:p>
        </p:txBody>
      </p:sp>
    </p:spTree>
    <p:extLst>
      <p:ext uri="{BB962C8B-B14F-4D97-AF65-F5344CB8AC3E}">
        <p14:creationId xmlns:p14="http://schemas.microsoft.com/office/powerpoint/2010/main" val="3383634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hdr="0" ftr="0" dt="0"/>
  <p:txStyles>
    <p:titleStyle>
      <a:lvl1pPr algn="l" rtl="0" eaLnBrk="1" fontAlgn="base" hangingPunct="1">
        <a:spcBef>
          <a:spcPct val="0"/>
        </a:spcBef>
        <a:spcAft>
          <a:spcPct val="0"/>
        </a:spcAft>
        <a:defRPr sz="2200" b="1">
          <a:solidFill>
            <a:srgbClr val="4D5E68"/>
          </a:solidFill>
          <a:latin typeface="+mj-lt"/>
          <a:ea typeface="+mj-ea"/>
          <a:cs typeface="+mj-cs"/>
        </a:defRPr>
      </a:lvl1pPr>
      <a:lvl2pPr algn="l" rtl="0" eaLnBrk="1" fontAlgn="base" hangingPunct="1">
        <a:spcBef>
          <a:spcPct val="0"/>
        </a:spcBef>
        <a:spcAft>
          <a:spcPct val="0"/>
        </a:spcAft>
        <a:defRPr sz="2200" b="1">
          <a:solidFill>
            <a:srgbClr val="4D5E68"/>
          </a:solidFill>
          <a:latin typeface="Arial" charset="0"/>
          <a:ea typeface="宋体" pitchFamily="2" charset="-122"/>
        </a:defRPr>
      </a:lvl2pPr>
      <a:lvl3pPr algn="l" rtl="0" eaLnBrk="1" fontAlgn="base" hangingPunct="1">
        <a:spcBef>
          <a:spcPct val="0"/>
        </a:spcBef>
        <a:spcAft>
          <a:spcPct val="0"/>
        </a:spcAft>
        <a:defRPr sz="2200" b="1">
          <a:solidFill>
            <a:srgbClr val="4D5E68"/>
          </a:solidFill>
          <a:latin typeface="Arial" charset="0"/>
          <a:ea typeface="宋体" pitchFamily="2" charset="-122"/>
        </a:defRPr>
      </a:lvl3pPr>
      <a:lvl4pPr algn="l" rtl="0" eaLnBrk="1" fontAlgn="base" hangingPunct="1">
        <a:spcBef>
          <a:spcPct val="0"/>
        </a:spcBef>
        <a:spcAft>
          <a:spcPct val="0"/>
        </a:spcAft>
        <a:defRPr sz="2200" b="1">
          <a:solidFill>
            <a:srgbClr val="4D5E68"/>
          </a:solidFill>
          <a:latin typeface="Arial" charset="0"/>
          <a:ea typeface="宋体" pitchFamily="2" charset="-122"/>
        </a:defRPr>
      </a:lvl4pPr>
      <a:lvl5pPr algn="l" rtl="0" eaLnBrk="1" fontAlgn="base" hangingPunct="1">
        <a:spcBef>
          <a:spcPct val="0"/>
        </a:spcBef>
        <a:spcAft>
          <a:spcPct val="0"/>
        </a:spcAft>
        <a:defRPr sz="2200" b="1">
          <a:solidFill>
            <a:srgbClr val="4D5E68"/>
          </a:solidFill>
          <a:latin typeface="Arial" charset="0"/>
          <a:ea typeface="宋体" pitchFamily="2" charset="-122"/>
        </a:defRPr>
      </a:lvl5pPr>
      <a:lvl6pPr marL="457200" algn="l" rtl="0" eaLnBrk="1" fontAlgn="base" hangingPunct="1">
        <a:spcBef>
          <a:spcPct val="0"/>
        </a:spcBef>
        <a:spcAft>
          <a:spcPct val="0"/>
        </a:spcAft>
        <a:defRPr sz="2200" b="1">
          <a:solidFill>
            <a:srgbClr val="4D5E68"/>
          </a:solidFill>
          <a:latin typeface="Arial" charset="0"/>
          <a:ea typeface="宋体" pitchFamily="2" charset="-122"/>
        </a:defRPr>
      </a:lvl6pPr>
      <a:lvl7pPr marL="914400" algn="l" rtl="0" eaLnBrk="1" fontAlgn="base" hangingPunct="1">
        <a:spcBef>
          <a:spcPct val="0"/>
        </a:spcBef>
        <a:spcAft>
          <a:spcPct val="0"/>
        </a:spcAft>
        <a:defRPr sz="2200" b="1">
          <a:solidFill>
            <a:srgbClr val="4D5E68"/>
          </a:solidFill>
          <a:latin typeface="Arial" charset="0"/>
          <a:ea typeface="宋体" pitchFamily="2" charset="-122"/>
        </a:defRPr>
      </a:lvl7pPr>
      <a:lvl8pPr marL="1371600" algn="l" rtl="0" eaLnBrk="1" fontAlgn="base" hangingPunct="1">
        <a:spcBef>
          <a:spcPct val="0"/>
        </a:spcBef>
        <a:spcAft>
          <a:spcPct val="0"/>
        </a:spcAft>
        <a:defRPr sz="2200" b="1">
          <a:solidFill>
            <a:srgbClr val="4D5E68"/>
          </a:solidFill>
          <a:latin typeface="Arial" charset="0"/>
          <a:ea typeface="宋体" pitchFamily="2" charset="-122"/>
        </a:defRPr>
      </a:lvl8pPr>
      <a:lvl9pPr marL="1828800" algn="l" rtl="0" eaLnBrk="1" fontAlgn="base" hangingPunct="1">
        <a:spcBef>
          <a:spcPct val="0"/>
        </a:spcBef>
        <a:spcAft>
          <a:spcPct val="0"/>
        </a:spcAft>
        <a:defRPr sz="2200" b="1">
          <a:solidFill>
            <a:srgbClr val="4D5E68"/>
          </a:solidFill>
          <a:latin typeface="Arial" charset="0"/>
          <a:ea typeface="宋体" pitchFamily="2" charset="-122"/>
        </a:defRPr>
      </a:lvl9pPr>
    </p:titleStyle>
    <p:bodyStyle>
      <a:lvl1pPr marL="342900" indent="-342900" algn="l" rtl="0" eaLnBrk="1" fontAlgn="base" hangingPunct="1">
        <a:lnSpc>
          <a:spcPct val="120000"/>
        </a:lnSpc>
        <a:spcBef>
          <a:spcPct val="30000"/>
        </a:spcBef>
        <a:spcAft>
          <a:spcPct val="20000"/>
        </a:spcAft>
        <a:buClr>
          <a:schemeClr val="tx1"/>
        </a:buClr>
        <a:buChar char="•"/>
        <a:defRPr sz="2100" b="1">
          <a:solidFill>
            <a:srgbClr val="1679BA"/>
          </a:solidFill>
          <a:latin typeface="+mn-lt"/>
          <a:ea typeface="+mn-ea"/>
          <a:cs typeface="+mn-cs"/>
        </a:defRPr>
      </a:lvl1pPr>
      <a:lvl2pPr marL="742950" indent="-285750" algn="l" rtl="0" eaLnBrk="1" fontAlgn="base" hangingPunct="1">
        <a:lnSpc>
          <a:spcPct val="120000"/>
        </a:lnSpc>
        <a:spcBef>
          <a:spcPct val="20000"/>
        </a:spcBef>
        <a:spcAft>
          <a:spcPct val="20000"/>
        </a:spcAft>
        <a:buClr>
          <a:schemeClr val="tx1"/>
        </a:buClr>
        <a:buChar char="–"/>
        <a:defRPr sz="1900" b="1">
          <a:solidFill>
            <a:srgbClr val="4D5E68"/>
          </a:solidFill>
          <a:latin typeface="+mn-lt"/>
          <a:ea typeface="+mn-ea"/>
        </a:defRPr>
      </a:lvl2pPr>
      <a:lvl3pPr marL="1143000" indent="-228600" algn="l" rtl="0" eaLnBrk="1" fontAlgn="base" hangingPunct="1">
        <a:spcBef>
          <a:spcPct val="20000"/>
        </a:spcBef>
        <a:spcAft>
          <a:spcPct val="0"/>
        </a:spcAft>
        <a:buClr>
          <a:schemeClr val="tx1"/>
        </a:buClr>
        <a:buFont typeface="Wingdings" pitchFamily="2" charset="2"/>
        <a:buChar char="§"/>
        <a:defRPr sz="2400" b="1">
          <a:solidFill>
            <a:srgbClr val="4D5E68"/>
          </a:solidFill>
          <a:latin typeface="+mn-lt"/>
          <a:ea typeface="+mn-ea"/>
        </a:defRPr>
      </a:lvl3pPr>
      <a:lvl4pPr marL="1600200" indent="-228600" algn="l" rtl="0" eaLnBrk="1" fontAlgn="base" hangingPunct="1">
        <a:spcBef>
          <a:spcPct val="20000"/>
        </a:spcBef>
        <a:spcAft>
          <a:spcPct val="0"/>
        </a:spcAft>
        <a:buChar char="–"/>
        <a:defRPr sz="2000" b="1">
          <a:solidFill>
            <a:srgbClr val="4D5E68"/>
          </a:solidFill>
          <a:latin typeface="+mn-lt"/>
          <a:ea typeface="+mn-ea"/>
        </a:defRPr>
      </a:lvl4pPr>
      <a:lvl5pPr marL="2057400" indent="-228600" algn="l" rtl="0" eaLnBrk="1" fontAlgn="base" hangingPunct="1">
        <a:spcBef>
          <a:spcPct val="20000"/>
        </a:spcBef>
        <a:spcAft>
          <a:spcPct val="0"/>
        </a:spcAft>
        <a:buChar char="»"/>
        <a:defRPr sz="2000" b="1">
          <a:solidFill>
            <a:srgbClr val="4D5E68"/>
          </a:solidFill>
          <a:latin typeface="+mn-lt"/>
          <a:ea typeface="+mn-ea"/>
        </a:defRPr>
      </a:lvl5pPr>
      <a:lvl6pPr marL="2514600" indent="-228600" algn="l" rtl="0" eaLnBrk="1" fontAlgn="base" hangingPunct="1">
        <a:spcBef>
          <a:spcPct val="20000"/>
        </a:spcBef>
        <a:spcAft>
          <a:spcPct val="0"/>
        </a:spcAft>
        <a:buChar char="»"/>
        <a:defRPr b="1">
          <a:solidFill>
            <a:srgbClr val="4D5E68"/>
          </a:solidFill>
          <a:latin typeface="+mn-lt"/>
          <a:ea typeface="+mn-ea"/>
        </a:defRPr>
      </a:lvl6pPr>
      <a:lvl7pPr marL="2971800" indent="-228600" algn="l" rtl="0" eaLnBrk="1" fontAlgn="base" hangingPunct="1">
        <a:spcBef>
          <a:spcPct val="20000"/>
        </a:spcBef>
        <a:spcAft>
          <a:spcPct val="0"/>
        </a:spcAft>
        <a:buChar char="»"/>
        <a:defRPr b="1">
          <a:solidFill>
            <a:srgbClr val="4D5E68"/>
          </a:solidFill>
          <a:latin typeface="+mn-lt"/>
          <a:ea typeface="+mn-ea"/>
        </a:defRPr>
      </a:lvl7pPr>
      <a:lvl8pPr marL="3429000" indent="-228600" algn="l" rtl="0" eaLnBrk="1" fontAlgn="base" hangingPunct="1">
        <a:spcBef>
          <a:spcPct val="20000"/>
        </a:spcBef>
        <a:spcAft>
          <a:spcPct val="0"/>
        </a:spcAft>
        <a:buChar char="»"/>
        <a:defRPr b="1">
          <a:solidFill>
            <a:srgbClr val="4D5E68"/>
          </a:solidFill>
          <a:latin typeface="+mn-lt"/>
          <a:ea typeface="+mn-ea"/>
        </a:defRPr>
      </a:lvl8pPr>
      <a:lvl9pPr marL="3886200" indent="-228600" algn="l" rtl="0" eaLnBrk="1" fontAlgn="base" hangingPunct="1">
        <a:spcBef>
          <a:spcPct val="20000"/>
        </a:spcBef>
        <a:spcAft>
          <a:spcPct val="0"/>
        </a:spcAft>
        <a:buChar char="»"/>
        <a:defRPr b="1">
          <a:solidFill>
            <a:srgbClr val="4D5E68"/>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unzj@ihep.ac.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751562" y="1635810"/>
            <a:ext cx="10363200" cy="1470025"/>
          </a:xfrm>
        </p:spPr>
        <p:txBody>
          <a:bodyPr/>
          <a:lstStyle/>
          <a:p>
            <a:r>
              <a:rPr lang="zh-CN" altLang="en-US" dirty="0" smtClean="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白光中子源</a:t>
            </a:r>
            <a:r>
              <a:rPr lang="en-US" altLang="zh-CN" dirty="0" smtClean="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a:t>
            </a:r>
            <a:r>
              <a:rPr lang="zh-CN" altLang="en-US" dirty="0" smtClean="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带电粒子探测器研究进展</a:t>
            </a:r>
            <a:endParaRPr lang="zh-CN" altLang="en-US" dirty="0">
              <a:solidFill>
                <a:srgbClr val="FF0000"/>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5" name="副标题 4"/>
          <p:cNvSpPr>
            <a:spLocks noGrp="1"/>
          </p:cNvSpPr>
          <p:nvPr>
            <p:ph type="subTitle" idx="1"/>
          </p:nvPr>
        </p:nvSpPr>
        <p:spPr/>
        <p:txBody>
          <a:bodyPr/>
          <a:lstStyle/>
          <a:p>
            <a:pPr algn="r"/>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孙志嘉（</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hlinkClick r:id="rId2"/>
              </a:rPr>
              <a:t> sunzj@ihep.ac.cn </a:t>
            </a:r>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a:t>
            </a:r>
            <a:endParaRPr lang="en-US" altLang="zh-CN" dirty="0" smtClean="0">
              <a:latin typeface="Times New Roman" panose="02020603050405020304" pitchFamily="18" charset="0"/>
              <a:ea typeface="华文楷体" panose="02010600040101010101" pitchFamily="2" charset="-122"/>
              <a:cs typeface="Times New Roman" panose="02020603050405020304" pitchFamily="18" charset="0"/>
            </a:endParaRPr>
          </a:p>
          <a:p>
            <a:pPr algn="r"/>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樊瑞睿（</a:t>
            </a:r>
            <a:r>
              <a:rPr lang="en-US" altLang="zh-CN" sz="2000" dirty="0">
                <a:latin typeface="Times New Roman" panose="02020603050405020304" pitchFamily="18" charset="0"/>
                <a:ea typeface="华文楷体" panose="02010600040101010101" pitchFamily="2" charset="-122"/>
                <a:cs typeface="Times New Roman" panose="02020603050405020304" pitchFamily="18" charset="0"/>
                <a:hlinkClick r:id="rId2"/>
              </a:rPr>
              <a:t> fanrr</a:t>
            </a:r>
            <a:r>
              <a:rPr lang="en-US" altLang="zh-CN" sz="2000" dirty="0" smtClean="0">
                <a:latin typeface="Times New Roman" panose="02020603050405020304" pitchFamily="18" charset="0"/>
                <a:ea typeface="华文楷体" panose="02010600040101010101" pitchFamily="2" charset="-122"/>
                <a:cs typeface="Times New Roman" panose="02020603050405020304" pitchFamily="18" charset="0"/>
                <a:hlinkClick r:id="rId2"/>
              </a:rPr>
              <a:t>@ihep.ac.cn </a:t>
            </a:r>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a:t>
            </a:r>
            <a:endParaRPr lang="en-US" altLang="zh-CN" dirty="0" smtClean="0">
              <a:latin typeface="Times New Roman" panose="02020603050405020304" pitchFamily="18" charset="0"/>
              <a:ea typeface="华文楷体" panose="02010600040101010101" pitchFamily="2" charset="-122"/>
              <a:cs typeface="Times New Roman" panose="02020603050405020304" pitchFamily="18" charset="0"/>
            </a:endParaRPr>
          </a:p>
          <a:p>
            <a:pPr algn="l"/>
            <a:r>
              <a:rPr lang="en-US" altLang="zh-CN" sz="2000" dirty="0" smtClean="0">
                <a:latin typeface="Times New Roman" panose="02020603050405020304" pitchFamily="18" charset="0"/>
                <a:ea typeface="华文楷体" panose="02010600040101010101" pitchFamily="2" charset="-122"/>
                <a:cs typeface="Times New Roman" panose="02020603050405020304" pitchFamily="18" charset="0"/>
              </a:rPr>
              <a:t>			  2016</a:t>
            </a:r>
            <a:r>
              <a:rPr lang="zh-CN" altLang="en-US" sz="2000" dirty="0" smtClean="0">
                <a:latin typeface="Times New Roman" panose="02020603050405020304" pitchFamily="18" charset="0"/>
                <a:ea typeface="华文楷体" panose="02010600040101010101" pitchFamily="2" charset="-122"/>
                <a:cs typeface="Times New Roman" panose="02020603050405020304" pitchFamily="18" charset="0"/>
              </a:rPr>
              <a:t>年</a:t>
            </a:r>
            <a:r>
              <a:rPr lang="en-US" altLang="zh-CN" sz="2000" dirty="0" smtClean="0">
                <a:latin typeface="Times New Roman" panose="02020603050405020304" pitchFamily="18" charset="0"/>
                <a:ea typeface="华文楷体" panose="02010600040101010101" pitchFamily="2" charset="-122"/>
                <a:cs typeface="Times New Roman" panose="02020603050405020304" pitchFamily="18" charset="0"/>
              </a:rPr>
              <a:t>06</a:t>
            </a:r>
            <a:r>
              <a:rPr lang="zh-CN" altLang="en-US" sz="2000" dirty="0" smtClean="0">
                <a:latin typeface="Times New Roman" panose="02020603050405020304" pitchFamily="18" charset="0"/>
                <a:ea typeface="华文楷体" panose="02010600040101010101" pitchFamily="2" charset="-122"/>
                <a:cs typeface="Times New Roman" panose="02020603050405020304" pitchFamily="18" charset="0"/>
              </a:rPr>
              <a:t>月，东莞，白光中子源中期检查报告会</a:t>
            </a:r>
            <a:endParaRPr lang="en-US" altLang="zh-CN" sz="2000" dirty="0">
              <a:latin typeface="Times New Roman" panose="02020603050405020304" pitchFamily="18" charset="0"/>
              <a:ea typeface="华文楷体" panose="02010600040101010101" pitchFamily="2" charset="-122"/>
              <a:cs typeface="Times New Roman" panose="02020603050405020304" pitchFamily="18" charset="0"/>
            </a:endParaRPr>
          </a:p>
          <a:p>
            <a:pPr algn="r"/>
            <a:endParaRPr lang="en-US" altLang="zh-CN" dirty="0" smtClean="0">
              <a:latin typeface="Times New Roman" panose="02020603050405020304" pitchFamily="18" charset="0"/>
              <a:ea typeface="华文楷体" panose="02010600040101010101" pitchFamily="2" charset="-122"/>
              <a:cs typeface="Times New Roman" panose="02020603050405020304" pitchFamily="18" charset="0"/>
            </a:endParaRPr>
          </a:p>
          <a:p>
            <a:pPr algn="r"/>
            <a:endParaRPr lang="zh-CN" altLang="en-US"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 name="矩形 1"/>
          <p:cNvSpPr/>
          <p:nvPr/>
        </p:nvSpPr>
        <p:spPr>
          <a:xfrm>
            <a:off x="3048000" y="2930470"/>
            <a:ext cx="6096000" cy="707886"/>
          </a:xfrm>
          <a:prstGeom prst="rect">
            <a:avLst/>
          </a:prstGeom>
        </p:spPr>
        <p:txBody>
          <a:bodyPr>
            <a:spAutoFit/>
          </a:bodyPr>
          <a:lstStyle/>
          <a:p>
            <a:pPr algn="ctr">
              <a:lnSpc>
                <a:spcPct val="100000"/>
              </a:lnSpc>
              <a:spcBef>
                <a:spcPct val="0"/>
              </a:spcBef>
              <a:spcAft>
                <a:spcPct val="0"/>
              </a:spcAft>
              <a:buClrTx/>
              <a:buFontTx/>
              <a:buNone/>
            </a:pPr>
            <a:r>
              <a:rPr lang="zh-CN" altLang="en-US" sz="2000" i="1" dirty="0">
                <a:latin typeface="华文楷体" panose="02010600040101010101" pitchFamily="2" charset="-122"/>
                <a:ea typeface="华文楷体" panose="02010600040101010101" pitchFamily="2" charset="-122"/>
              </a:rPr>
              <a:t>中国科学院，高能物理研究所，</a:t>
            </a:r>
            <a:r>
              <a:rPr lang="en-US" altLang="zh-CN" sz="2000" i="1" dirty="0">
                <a:latin typeface="华文楷体" panose="02010600040101010101" pitchFamily="2" charset="-122"/>
                <a:ea typeface="华文楷体" panose="02010600040101010101" pitchFamily="2" charset="-122"/>
              </a:rPr>
              <a:t>CSNS</a:t>
            </a:r>
            <a:r>
              <a:rPr lang="zh-CN" altLang="en-US" sz="2000" i="1" dirty="0">
                <a:latin typeface="华文楷体" panose="02010600040101010101" pitchFamily="2" charset="-122"/>
                <a:ea typeface="华文楷体" panose="02010600040101010101" pitchFamily="2" charset="-122"/>
                <a:cs typeface="Times New Roman" panose="02020603050405020304" pitchFamily="18" charset="0"/>
              </a:rPr>
              <a:t>，探测器组</a:t>
            </a:r>
            <a:endParaRPr lang="en-US" altLang="zh-CN" sz="2000" i="1" dirty="0">
              <a:latin typeface="华文楷体" panose="02010600040101010101" pitchFamily="2" charset="-122"/>
              <a:ea typeface="华文楷体" panose="02010600040101010101" pitchFamily="2" charset="-122"/>
            </a:endParaRPr>
          </a:p>
          <a:p>
            <a:pPr algn="ctr">
              <a:lnSpc>
                <a:spcPct val="100000"/>
              </a:lnSpc>
              <a:spcBef>
                <a:spcPct val="0"/>
              </a:spcBef>
              <a:spcAft>
                <a:spcPct val="0"/>
              </a:spcAft>
              <a:buClrTx/>
              <a:buFontTx/>
              <a:buNone/>
            </a:pPr>
            <a:r>
              <a:rPr lang="zh-CN" altLang="en-US" sz="2000" i="1" dirty="0">
                <a:latin typeface="华文楷体" panose="02010600040101010101" pitchFamily="2" charset="-122"/>
                <a:ea typeface="华文楷体" panose="02010600040101010101" pitchFamily="2" charset="-122"/>
              </a:rPr>
              <a:t>核探测与核电子学国家重点实验室</a:t>
            </a:r>
            <a:endParaRPr lang="zh-CN" altLang="en-US" sz="2000" dirty="0"/>
          </a:p>
        </p:txBody>
      </p:sp>
    </p:spTree>
    <p:extLst>
      <p:ext uri="{BB962C8B-B14F-4D97-AF65-F5344CB8AC3E}">
        <p14:creationId xmlns:p14="http://schemas.microsoft.com/office/powerpoint/2010/main" val="183043515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带电粒子反应第一批实验目标靶核（</a:t>
            </a:r>
            <a:r>
              <a:rPr lang="zh-CN" altLang="en-US" dirty="0" smtClean="0">
                <a:solidFill>
                  <a:srgbClr val="FF0000"/>
                </a:solidFill>
                <a:latin typeface="Times New Roman" panose="02020603050405020304" pitchFamily="18" charset="0"/>
                <a:ea typeface="华文楷体" panose="02010600040101010101" pitchFamily="2" charset="-122"/>
                <a:cs typeface="Times New Roman" panose="02020603050405020304" pitchFamily="18" charset="0"/>
              </a:rPr>
              <a:t>性价比高</a:t>
            </a:r>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a:t>
            </a:r>
            <a:endParaRPr lang="zh-CN" altLang="en-US"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16" name="文本框 15"/>
          <p:cNvSpPr txBox="1"/>
          <p:nvPr/>
        </p:nvSpPr>
        <p:spPr>
          <a:xfrm>
            <a:off x="9144000" y="5398393"/>
            <a:ext cx="2888673" cy="923330"/>
          </a:xfrm>
          <a:prstGeom prst="rect">
            <a:avLst/>
          </a:prstGeom>
          <a:noFill/>
        </p:spPr>
        <p:txBody>
          <a:bodyPr wrap="square" rtlCol="0">
            <a:spAutoFit/>
          </a:bodyPr>
          <a:lstStyle/>
          <a:p>
            <a:r>
              <a:rPr lang="zh-CN" altLang="en-US" dirty="0" smtClean="0"/>
              <a:t>目前高能区国际数据相互矛盾较多，实验目标中子</a:t>
            </a:r>
            <a:r>
              <a:rPr lang="zh-CN" altLang="en-US" dirty="0"/>
              <a:t>能</a:t>
            </a:r>
            <a:r>
              <a:rPr lang="zh-CN" altLang="en-US" dirty="0" smtClean="0"/>
              <a:t>区集中在</a:t>
            </a:r>
            <a:r>
              <a:rPr lang="zh-CN" altLang="en-US" dirty="0"/>
              <a:t>1-7</a:t>
            </a:r>
            <a:r>
              <a:rPr lang="en-US" altLang="zh-CN" dirty="0" smtClean="0"/>
              <a:t>MeV</a:t>
            </a:r>
            <a:r>
              <a:rPr lang="zh-CN" altLang="en-US" dirty="0" smtClean="0"/>
              <a:t>。</a:t>
            </a:r>
            <a:endParaRPr lang="zh-CN" altLang="en-US" dirty="0"/>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19" y="2423862"/>
            <a:ext cx="9018781" cy="4302221"/>
          </a:xfrm>
          <a:prstGeom prst="rect">
            <a:avLst/>
          </a:prstGeom>
        </p:spPr>
      </p:pic>
      <mc:AlternateContent xmlns:mc="http://schemas.openxmlformats.org/markup-compatibility/2006" xmlns:a14="http://schemas.microsoft.com/office/drawing/2010/main">
        <mc:Choice Requires="a14">
          <p:sp>
            <p:nvSpPr>
              <p:cNvPr id="18" name="文本框 17"/>
              <p:cNvSpPr txBox="1"/>
              <p:nvPr/>
            </p:nvSpPr>
            <p:spPr>
              <a:xfrm>
                <a:off x="812800" y="1660121"/>
                <a:ext cx="2022092" cy="2838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CN" i="1" smtClean="0">
                          <a:latin typeface="Cambria Math" panose="02040503050406030204" pitchFamily="18" charset="0"/>
                        </a:rPr>
                        <m:t>n</m:t>
                      </m:r>
                      <m:r>
                        <a:rPr lang="en-US" altLang="zh-CN" b="0" i="1" smtClean="0">
                          <a:latin typeface="Cambria Math" panose="02040503050406030204" pitchFamily="18" charset="0"/>
                        </a:rPr>
                        <m:t>+</m:t>
                      </m:r>
                      <m:sPre>
                        <m:sPrePr>
                          <m:ctrlPr>
                            <a:rPr lang="en-US" altLang="zh-CN" b="0" i="1" smtClean="0">
                              <a:latin typeface="Cambria Math" panose="02040503050406030204" pitchFamily="18" charset="0"/>
                            </a:rPr>
                          </m:ctrlPr>
                        </m:sPrePr>
                        <m:sub>
                          <m:r>
                            <a:rPr lang="en-US" altLang="zh-CN" b="0" i="1" smtClean="0">
                              <a:latin typeface="Cambria Math" panose="02040503050406030204" pitchFamily="18" charset="0"/>
                            </a:rPr>
                            <m:t>3</m:t>
                          </m:r>
                        </m:sub>
                        <m:sup>
                          <m:r>
                            <a:rPr lang="en-US" altLang="zh-CN" b="0" i="1" smtClean="0">
                              <a:latin typeface="Cambria Math" panose="02040503050406030204" pitchFamily="18" charset="0"/>
                            </a:rPr>
                            <m:t>6</m:t>
                          </m:r>
                        </m:sup>
                        <m:e>
                          <m:r>
                            <a:rPr lang="en-US" altLang="zh-CN" b="0" i="1" smtClean="0">
                              <a:latin typeface="Cambria Math" panose="02040503050406030204" pitchFamily="18" charset="0"/>
                            </a:rPr>
                            <m:t>𝐿𝑖</m:t>
                          </m:r>
                        </m:e>
                      </m:sPre>
                      <m:r>
                        <a:rPr lang="en-US" altLang="zh-CN" i="1" smtClean="0">
                          <a:latin typeface="Cambria Math" panose="02040503050406030204" pitchFamily="18" charset="0"/>
                        </a:rPr>
                        <m:t>→</m:t>
                      </m:r>
                      <m:sPre>
                        <m:sPrePr>
                          <m:ctrlPr>
                            <a:rPr lang="en-US" altLang="zh-CN" i="1" smtClean="0">
                              <a:latin typeface="Cambria Math" panose="02040503050406030204" pitchFamily="18" charset="0"/>
                            </a:rPr>
                          </m:ctrlPr>
                        </m:sPrePr>
                        <m:sub>
                          <m:r>
                            <a:rPr lang="en-US" altLang="zh-CN" b="0" i="1" smtClean="0">
                              <a:latin typeface="Cambria Math" panose="02040503050406030204" pitchFamily="18" charset="0"/>
                            </a:rPr>
                            <m:t>1</m:t>
                          </m:r>
                        </m:sub>
                        <m:sup>
                          <m:r>
                            <a:rPr lang="en-US" altLang="zh-CN" b="0" i="1" smtClean="0">
                              <a:latin typeface="Cambria Math" panose="02040503050406030204" pitchFamily="18" charset="0"/>
                            </a:rPr>
                            <m:t>3</m:t>
                          </m:r>
                        </m:sup>
                        <m:e>
                          <m:r>
                            <m:rPr>
                              <m:sty m:val="p"/>
                            </m:rPr>
                            <a:rPr lang="en-US" altLang="zh-CN" i="1" smtClean="0">
                              <a:latin typeface="Cambria Math" panose="02040503050406030204" pitchFamily="18" charset="0"/>
                            </a:rPr>
                            <m:t>H</m:t>
                          </m:r>
                        </m:e>
                      </m:sPre>
                      <m:r>
                        <a:rPr lang="en-US" altLang="zh-CN" i="1" smtClean="0">
                          <a:latin typeface="Cambria Math" panose="02040503050406030204" pitchFamily="18" charset="0"/>
                        </a:rPr>
                        <m:t>+</m:t>
                      </m:r>
                      <m:sPre>
                        <m:sPrePr>
                          <m:ctrlPr>
                            <a:rPr lang="en-US" altLang="zh-CN" i="1" smtClean="0">
                              <a:latin typeface="Cambria Math" panose="02040503050406030204" pitchFamily="18" charset="0"/>
                            </a:rPr>
                          </m:ctrlPr>
                        </m:sPrePr>
                        <m:sub>
                          <m:r>
                            <a:rPr lang="en-US" altLang="zh-CN" i="1">
                              <a:latin typeface="Cambria Math" panose="02040503050406030204" pitchFamily="18" charset="0"/>
                            </a:rPr>
                            <m:t>2</m:t>
                          </m:r>
                        </m:sub>
                        <m:sup>
                          <m:r>
                            <a:rPr lang="en-US" altLang="zh-CN" i="1" smtClean="0">
                              <a:latin typeface="Cambria Math" panose="02040503050406030204" pitchFamily="18" charset="0"/>
                            </a:rPr>
                            <m:t>4</m:t>
                          </m:r>
                        </m:sup>
                        <m:e>
                          <m:r>
                            <m:rPr>
                              <m:sty m:val="p"/>
                            </m:rPr>
                            <a:rPr lang="en-US" altLang="zh-CN" i="1" smtClean="0">
                              <a:latin typeface="Cambria Math" panose="02040503050406030204" pitchFamily="18" charset="0"/>
                            </a:rPr>
                            <m:t>He</m:t>
                          </m:r>
                        </m:e>
                      </m:sPre>
                    </m:oMath>
                  </m:oMathPara>
                </a14:m>
                <a:endParaRPr lang="zh-CN" altLang="en-US" dirty="0"/>
              </a:p>
            </p:txBody>
          </p:sp>
        </mc:Choice>
        <mc:Fallback xmlns="">
          <p:sp>
            <p:nvSpPr>
              <p:cNvPr id="18" name="文本框 17"/>
              <p:cNvSpPr txBox="1">
                <a:spLocks noRot="1" noChangeAspect="1" noMove="1" noResize="1" noEditPoints="1" noAdjustHandles="1" noChangeArrowheads="1" noChangeShapeType="1" noTextEdit="1"/>
              </p:cNvSpPr>
              <p:nvPr/>
            </p:nvSpPr>
            <p:spPr>
              <a:xfrm>
                <a:off x="812800" y="1660121"/>
                <a:ext cx="2022092" cy="283860"/>
              </a:xfrm>
              <a:prstGeom prst="rect">
                <a:avLst/>
              </a:prstGeom>
              <a:blipFill rotWithShape="0">
                <a:blip r:embed="rId4"/>
                <a:stretch>
                  <a:fillRect l="-904" r="-2410" b="-19149"/>
                </a:stretch>
              </a:blipFill>
            </p:spPr>
            <p:txBody>
              <a:bodyPr/>
              <a:lstStyle/>
              <a:p>
                <a:r>
                  <a:rPr lang="zh-CN" altLang="en-US">
                    <a:noFill/>
                  </a:rPr>
                  <a:t> </a:t>
                </a:r>
              </a:p>
            </p:txBody>
          </p:sp>
        </mc:Fallback>
      </mc:AlternateContent>
      <p:sp>
        <p:nvSpPr>
          <p:cNvPr id="19" name="矩形 18"/>
          <p:cNvSpPr/>
          <p:nvPr/>
        </p:nvSpPr>
        <p:spPr>
          <a:xfrm>
            <a:off x="3278239" y="1566157"/>
            <a:ext cx="8491730" cy="646331"/>
          </a:xfrm>
          <a:prstGeom prst="rect">
            <a:avLst/>
          </a:prstGeom>
        </p:spPr>
        <p:txBody>
          <a:bodyPr wrap="square">
            <a:spAutoFit/>
          </a:bodyPr>
          <a:lstStyle/>
          <a:p>
            <a:r>
              <a:rPr lang="zh-CN" altLang="en-US" baseline="30000" dirty="0"/>
              <a:t>6</a:t>
            </a:r>
            <a:r>
              <a:rPr lang="en-US" altLang="zh-CN" dirty="0" smtClean="0"/>
              <a:t>Li(</a:t>
            </a:r>
            <a:r>
              <a:rPr lang="en-US" altLang="zh-CN" dirty="0" err="1" smtClean="0"/>
              <a:t>n,t</a:t>
            </a:r>
            <a:r>
              <a:rPr lang="en-US" altLang="zh-CN" dirty="0" smtClean="0"/>
              <a:t>)</a:t>
            </a:r>
            <a:r>
              <a:rPr lang="en-US" altLang="zh-CN" baseline="30000" dirty="0" smtClean="0"/>
              <a:t>4</a:t>
            </a:r>
            <a:r>
              <a:rPr lang="en-US" altLang="zh-CN" dirty="0" smtClean="0"/>
              <a:t>He</a:t>
            </a:r>
            <a:r>
              <a:rPr lang="zh-CN" altLang="en-US" dirty="0"/>
              <a:t>优点在于反应道少，出射粒子简单，在</a:t>
            </a:r>
            <a:r>
              <a:rPr lang="zh-CN" altLang="en-US" dirty="0" smtClean="0"/>
              <a:t>低能区（</a:t>
            </a:r>
            <a:r>
              <a:rPr lang="en-US" altLang="zh-CN" dirty="0" smtClean="0"/>
              <a:t>1MeV</a:t>
            </a:r>
            <a:r>
              <a:rPr lang="zh-CN" altLang="en-US" dirty="0" smtClean="0"/>
              <a:t>以下）是标准截面</a:t>
            </a:r>
            <a:r>
              <a:rPr lang="zh-CN" altLang="en-US" dirty="0"/>
              <a:t>。</a:t>
            </a:r>
            <a:r>
              <a:rPr lang="zh-CN" altLang="en-US" dirty="0" smtClean="0"/>
              <a:t>低能区测量数据可以</a:t>
            </a:r>
            <a:r>
              <a:rPr lang="zh-CN" altLang="en-US" dirty="0"/>
              <a:t>检验测量系统和数据处理</a:t>
            </a:r>
            <a:r>
              <a:rPr lang="zh-CN" altLang="en-US" dirty="0" smtClean="0"/>
              <a:t>方法；高能区可以补充反应数据。</a:t>
            </a:r>
            <a:endParaRPr lang="zh-CN" altLang="en-US" dirty="0"/>
          </a:p>
        </p:txBody>
      </p:sp>
      <p:grpSp>
        <p:nvGrpSpPr>
          <p:cNvPr id="27" name="组合 26"/>
          <p:cNvGrpSpPr/>
          <p:nvPr/>
        </p:nvGrpSpPr>
        <p:grpSpPr>
          <a:xfrm>
            <a:off x="6646268" y="2674080"/>
            <a:ext cx="4995464" cy="2382982"/>
            <a:chOff x="6302555" y="2487805"/>
            <a:chExt cx="4995464" cy="2382982"/>
          </a:xfrm>
        </p:grpSpPr>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2555" y="2487805"/>
              <a:ext cx="4995464" cy="2382982"/>
            </a:xfrm>
            <a:prstGeom prst="rect">
              <a:avLst/>
            </a:prstGeom>
          </p:spPr>
        </p:pic>
        <p:cxnSp>
          <p:nvCxnSpPr>
            <p:cNvPr id="21" name="直接连接符 20"/>
            <p:cNvCxnSpPr/>
            <p:nvPr/>
          </p:nvCxnSpPr>
          <p:spPr bwMode="auto">
            <a:xfrm>
              <a:off x="7408718" y="3792682"/>
              <a:ext cx="1" cy="852054"/>
            </a:xfrm>
            <a:prstGeom prst="line">
              <a:avLst/>
            </a:prstGeom>
            <a:ln>
              <a:prstDash val="sysDot"/>
              <a:headEnd type="none" w="med" len="med"/>
              <a:tailEnd type="arrow" w="med" len="med"/>
            </a:ln>
          </p:spPr>
          <p:style>
            <a:lnRef idx="3">
              <a:schemeClr val="accent2"/>
            </a:lnRef>
            <a:fillRef idx="0">
              <a:schemeClr val="accent2"/>
            </a:fillRef>
            <a:effectRef idx="2">
              <a:schemeClr val="accent2"/>
            </a:effectRef>
            <a:fontRef idx="minor">
              <a:schemeClr val="tx1"/>
            </a:fontRef>
          </p:style>
        </p:cxnSp>
        <p:sp>
          <p:nvSpPr>
            <p:cNvPr id="24" name="文本框 23"/>
            <p:cNvSpPr txBox="1"/>
            <p:nvPr/>
          </p:nvSpPr>
          <p:spPr>
            <a:xfrm>
              <a:off x="7111200" y="3452685"/>
              <a:ext cx="595035" cy="369332"/>
            </a:xfrm>
            <a:prstGeom prst="rect">
              <a:avLst/>
            </a:prstGeom>
            <a:noFill/>
          </p:spPr>
          <p:txBody>
            <a:bodyPr wrap="none" rtlCol="0">
              <a:spAutoFit/>
            </a:bodyPr>
            <a:lstStyle/>
            <a:p>
              <a:r>
                <a:rPr lang="en-US" altLang="zh-CN" b="1" dirty="0" smtClean="0">
                  <a:solidFill>
                    <a:schemeClr val="accent6"/>
                  </a:solidFill>
                </a:rPr>
                <a:t>1eV</a:t>
              </a:r>
              <a:endParaRPr lang="zh-CN" altLang="en-US" b="1" dirty="0">
                <a:solidFill>
                  <a:schemeClr val="accent6"/>
                </a:solidFill>
              </a:endParaRPr>
            </a:p>
          </p:txBody>
        </p:sp>
      </p:grpSp>
      <p:sp>
        <p:nvSpPr>
          <p:cNvPr id="29" name="矩形标注 28"/>
          <p:cNvSpPr/>
          <p:nvPr/>
        </p:nvSpPr>
        <p:spPr bwMode="auto">
          <a:xfrm>
            <a:off x="10775373" y="3823626"/>
            <a:ext cx="789709" cy="1007385"/>
          </a:xfrm>
          <a:prstGeom prst="wedgeRectCallout">
            <a:avLst>
              <a:gd name="adj1" fmla="val -273464"/>
              <a:gd name="adj2" fmla="val 113042"/>
            </a:avLst>
          </a:prstGeom>
          <a:noFill/>
          <a:ln>
            <a:solidFill>
              <a:schemeClr val="accent2"/>
            </a:solidFill>
            <a:prstDash val="solid"/>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charset="0"/>
              <a:ea typeface="宋体" pitchFamily="2" charset="-122"/>
            </a:endParaRPr>
          </a:p>
        </p:txBody>
      </p:sp>
      <p:sp>
        <p:nvSpPr>
          <p:cNvPr id="30" name="文本框 29"/>
          <p:cNvSpPr txBox="1"/>
          <p:nvPr/>
        </p:nvSpPr>
        <p:spPr>
          <a:xfrm>
            <a:off x="8446404" y="2950460"/>
            <a:ext cx="2723823" cy="369332"/>
          </a:xfrm>
          <a:prstGeom prst="rect">
            <a:avLst/>
          </a:prstGeom>
          <a:noFill/>
        </p:spPr>
        <p:txBody>
          <a:bodyPr wrap="none" rtlCol="0">
            <a:spAutoFit/>
          </a:bodyPr>
          <a:lstStyle/>
          <a:p>
            <a:r>
              <a:rPr lang="zh-CN" altLang="en-US" dirty="0" smtClean="0"/>
              <a:t>目前国际上相关实验数据</a:t>
            </a:r>
            <a:endParaRPr lang="zh-CN" altLang="en-US" dirty="0"/>
          </a:p>
        </p:txBody>
      </p:sp>
      <p:sp>
        <p:nvSpPr>
          <p:cNvPr id="31" name="文本框 30"/>
          <p:cNvSpPr txBox="1"/>
          <p:nvPr/>
        </p:nvSpPr>
        <p:spPr>
          <a:xfrm>
            <a:off x="3659581" y="3875547"/>
            <a:ext cx="1813317" cy="369332"/>
          </a:xfrm>
          <a:prstGeom prst="rect">
            <a:avLst/>
          </a:prstGeom>
          <a:noFill/>
        </p:spPr>
        <p:txBody>
          <a:bodyPr wrap="none" rtlCol="0">
            <a:spAutoFit/>
          </a:bodyPr>
          <a:lstStyle/>
          <a:p>
            <a:r>
              <a:rPr lang="en-US" altLang="zh-CN" dirty="0" smtClean="0"/>
              <a:t>MeV</a:t>
            </a:r>
            <a:r>
              <a:rPr lang="zh-CN" altLang="en-US" dirty="0" smtClean="0"/>
              <a:t>量级放大图</a:t>
            </a:r>
            <a:endParaRPr lang="zh-CN" altLang="en-US" dirty="0"/>
          </a:p>
        </p:txBody>
      </p:sp>
      <p:sp>
        <p:nvSpPr>
          <p:cNvPr id="3" name="灯片编号占位符 2"/>
          <p:cNvSpPr>
            <a:spLocks noGrp="1"/>
          </p:cNvSpPr>
          <p:nvPr>
            <p:ph type="sldNum" sz="quarter" idx="10"/>
          </p:nvPr>
        </p:nvSpPr>
        <p:spPr/>
        <p:txBody>
          <a:bodyPr/>
          <a:lstStyle/>
          <a:p>
            <a:fld id="{C19C0675-6A5E-482A-B8F4-9D1D30D10B33}" type="slidenum">
              <a:rPr lang="zh-CN" altLang="en-US" smtClean="0"/>
              <a:t>10</a:t>
            </a:fld>
            <a:endParaRPr lang="zh-CN" altLang="en-US"/>
          </a:p>
        </p:txBody>
      </p:sp>
    </p:spTree>
    <p:extLst>
      <p:ext uri="{BB962C8B-B14F-4D97-AF65-F5344CB8AC3E}">
        <p14:creationId xmlns:p14="http://schemas.microsoft.com/office/powerpoint/2010/main" val="348515337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反应产物能量模拟结果</a:t>
            </a:r>
            <a:endParaRPr lang="zh-CN" altLang="en-US"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7" name="文本框 6"/>
          <p:cNvSpPr txBox="1"/>
          <p:nvPr/>
        </p:nvSpPr>
        <p:spPr>
          <a:xfrm>
            <a:off x="8508986" y="4561142"/>
            <a:ext cx="3609550" cy="923330"/>
          </a:xfrm>
          <a:prstGeom prst="rect">
            <a:avLst/>
          </a:prstGeom>
          <a:noFill/>
        </p:spPr>
        <p:txBody>
          <a:bodyPr wrap="square" rtlCol="0">
            <a:spAutoFit/>
          </a:bodyPr>
          <a:lstStyle/>
          <a:p>
            <a:r>
              <a:rPr lang="zh-CN" altLang="en-US" dirty="0" smtClean="0"/>
              <a:t>通过</a:t>
            </a:r>
            <a:r>
              <a:rPr lang="en-US" altLang="zh-CN" dirty="0" smtClean="0"/>
              <a:t>G4</a:t>
            </a:r>
            <a:r>
              <a:rPr lang="zh-CN" altLang="en-US" dirty="0" smtClean="0"/>
              <a:t>模拟可以得到反应产物氚和</a:t>
            </a:r>
            <a:r>
              <a:rPr lang="el-GR" altLang="zh-CN" dirty="0" smtClean="0">
                <a:latin typeface="Times New Roman" panose="02020603050405020304" pitchFamily="18" charset="0"/>
                <a:cs typeface="Times New Roman" panose="02020603050405020304" pitchFamily="18" charset="0"/>
              </a:rPr>
              <a:t>α</a:t>
            </a:r>
            <a:r>
              <a:rPr lang="zh-CN" altLang="en-US" dirty="0" smtClean="0"/>
              <a:t>能量集中在</a:t>
            </a:r>
            <a:r>
              <a:rPr lang="en-US" altLang="zh-CN" dirty="0" smtClean="0"/>
              <a:t>10MeV</a:t>
            </a:r>
            <a:r>
              <a:rPr lang="zh-CN" altLang="en-US" dirty="0" smtClean="0"/>
              <a:t>以下，探测器的主要探测器能区在</a:t>
            </a:r>
            <a:r>
              <a:rPr lang="en-US" altLang="zh-CN" dirty="0" smtClean="0"/>
              <a:t>MeV</a:t>
            </a:r>
            <a:r>
              <a:rPr lang="zh-CN" altLang="en-US" dirty="0" smtClean="0"/>
              <a:t>量级。</a:t>
            </a:r>
            <a:endParaRPr lang="zh-CN" altLang="en-US" dirty="0"/>
          </a:p>
        </p:txBody>
      </p:sp>
      <p:sp>
        <p:nvSpPr>
          <p:cNvPr id="9" name="文本框 8"/>
          <p:cNvSpPr txBox="1"/>
          <p:nvPr/>
        </p:nvSpPr>
        <p:spPr>
          <a:xfrm>
            <a:off x="9533878" y="5770618"/>
            <a:ext cx="1172116" cy="600164"/>
          </a:xfrm>
          <a:prstGeom prst="rect">
            <a:avLst/>
          </a:prstGeom>
          <a:noFill/>
        </p:spPr>
        <p:txBody>
          <a:bodyPr wrap="none" rtlCol="0">
            <a:spAutoFit/>
          </a:bodyPr>
          <a:lstStyle/>
          <a:p>
            <a:r>
              <a:rPr lang="zh-CN" altLang="en-US" sz="1100" dirty="0" smtClean="0"/>
              <a:t>注：热中子反应</a:t>
            </a:r>
            <a:endParaRPr lang="en-US" altLang="zh-CN" sz="1100" dirty="0" smtClean="0"/>
          </a:p>
          <a:p>
            <a:r>
              <a:rPr lang="en-US" altLang="zh-CN" sz="1100" baseline="30000" dirty="0" smtClean="0">
                <a:solidFill>
                  <a:srgbClr val="FF0000"/>
                </a:solidFill>
              </a:rPr>
              <a:t>4</a:t>
            </a:r>
            <a:r>
              <a:rPr lang="en-US" altLang="zh-CN" sz="1100" dirty="0" smtClean="0">
                <a:solidFill>
                  <a:srgbClr val="FF0000"/>
                </a:solidFill>
              </a:rPr>
              <a:t>He 2.1MeV</a:t>
            </a:r>
          </a:p>
          <a:p>
            <a:r>
              <a:rPr lang="en-US" altLang="zh-CN" sz="1100" baseline="30000" dirty="0" smtClean="0">
                <a:solidFill>
                  <a:srgbClr val="0070C0"/>
                </a:solidFill>
              </a:rPr>
              <a:t>3</a:t>
            </a:r>
            <a:r>
              <a:rPr lang="en-US" altLang="zh-CN" sz="1100" dirty="0" smtClean="0">
                <a:solidFill>
                  <a:srgbClr val="0070C0"/>
                </a:solidFill>
              </a:rPr>
              <a:t>H 2.7MeV</a:t>
            </a:r>
            <a:endParaRPr lang="zh-CN" altLang="en-US" sz="1100" dirty="0">
              <a:solidFill>
                <a:srgbClr val="0070C0"/>
              </a:solidFill>
            </a:endParaRPr>
          </a:p>
        </p:txBody>
      </p:sp>
      <p:pic>
        <p:nvPicPr>
          <p:cNvPr id="16"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34" y="1793631"/>
            <a:ext cx="8336991" cy="3976987"/>
          </a:xfrm>
          <a:prstGeom prst="rect">
            <a:avLst/>
          </a:prstGeom>
        </p:spPr>
      </p:pic>
      <p:pic>
        <p:nvPicPr>
          <p:cNvPr id="14" name="内容占位符 13"/>
          <p:cNvPicPr>
            <a:picLocks noGrp="1" noChangeAspect="1"/>
          </p:cNvPicPr>
          <p:nvPr>
            <p:ph idx="1"/>
          </p:nvPr>
        </p:nvPicPr>
        <p:blipFill>
          <a:blip r:embed="rId3"/>
          <a:stretch>
            <a:fillRect/>
          </a:stretch>
        </p:blipFill>
        <p:spPr>
          <a:xfrm>
            <a:off x="8121337" y="2366244"/>
            <a:ext cx="3997199" cy="1969722"/>
          </a:xfrm>
          <a:prstGeom prst="rect">
            <a:avLst/>
          </a:prstGeom>
        </p:spPr>
      </p:pic>
      <p:sp>
        <p:nvSpPr>
          <p:cNvPr id="17" name="矩形 16"/>
          <p:cNvSpPr/>
          <p:nvPr/>
        </p:nvSpPr>
        <p:spPr>
          <a:xfrm>
            <a:off x="963482" y="5995794"/>
            <a:ext cx="6840090" cy="646331"/>
          </a:xfrm>
          <a:prstGeom prst="rect">
            <a:avLst/>
          </a:prstGeom>
        </p:spPr>
        <p:txBody>
          <a:bodyPr wrap="square">
            <a:spAutoFit/>
          </a:bodyPr>
          <a:lstStyle/>
          <a:p>
            <a:r>
              <a:rPr lang="zh-CN" altLang="en-US" dirty="0"/>
              <a:t>带电粒子反应产物简单，低能区集中</a:t>
            </a:r>
            <a:r>
              <a:rPr lang="zh-CN" altLang="en-US" dirty="0" smtClean="0"/>
              <a:t>在</a:t>
            </a:r>
            <a:r>
              <a:rPr lang="en-US" altLang="zh-CN" dirty="0" smtClean="0"/>
              <a:t>t</a:t>
            </a:r>
            <a:r>
              <a:rPr lang="zh-CN" altLang="en-US" dirty="0" smtClean="0"/>
              <a:t>和</a:t>
            </a:r>
            <a:r>
              <a:rPr lang="el-GR" altLang="zh-CN" dirty="0" smtClean="0">
                <a:latin typeface="Times New Roman" panose="02020603050405020304" pitchFamily="18" charset="0"/>
                <a:cs typeface="Times New Roman" panose="02020603050405020304" pitchFamily="18" charset="0"/>
              </a:rPr>
              <a:t>α</a:t>
            </a:r>
            <a:r>
              <a:rPr lang="zh-CN" altLang="en-US" dirty="0" smtClean="0"/>
              <a:t>。</a:t>
            </a:r>
            <a:r>
              <a:rPr lang="zh-CN" altLang="en-US" dirty="0"/>
              <a:t>只有在高能区会有</a:t>
            </a:r>
            <a:r>
              <a:rPr lang="zh-CN" altLang="en-US" dirty="0" smtClean="0"/>
              <a:t>少量</a:t>
            </a:r>
            <a:r>
              <a:rPr lang="en-US" altLang="zh-CN" dirty="0"/>
              <a:t>p</a:t>
            </a:r>
            <a:r>
              <a:rPr lang="zh-CN" altLang="en-US" dirty="0" smtClean="0"/>
              <a:t>和</a:t>
            </a:r>
            <a:r>
              <a:rPr lang="en-US" altLang="zh-CN" dirty="0" smtClean="0"/>
              <a:t>d</a:t>
            </a:r>
            <a:r>
              <a:rPr lang="zh-CN" altLang="en-US" dirty="0" smtClean="0"/>
              <a:t>。但由于反应</a:t>
            </a:r>
            <a:r>
              <a:rPr lang="en-US" altLang="zh-CN" dirty="0" smtClean="0"/>
              <a:t>Q</a:t>
            </a:r>
            <a:r>
              <a:rPr lang="zh-CN" altLang="en-US" dirty="0" smtClean="0"/>
              <a:t>值较小，在探测器中不会出现响应。</a:t>
            </a:r>
            <a:endParaRPr lang="zh-CN" altLang="en-US" dirty="0"/>
          </a:p>
        </p:txBody>
      </p:sp>
      <p:sp>
        <p:nvSpPr>
          <p:cNvPr id="19" name="文本框 18"/>
          <p:cNvSpPr txBox="1"/>
          <p:nvPr/>
        </p:nvSpPr>
        <p:spPr>
          <a:xfrm>
            <a:off x="2838925" y="2366244"/>
            <a:ext cx="2616622" cy="369332"/>
          </a:xfrm>
          <a:prstGeom prst="rect">
            <a:avLst/>
          </a:prstGeom>
          <a:noFill/>
        </p:spPr>
        <p:txBody>
          <a:bodyPr wrap="square" rtlCol="0">
            <a:spAutoFit/>
          </a:bodyPr>
          <a:lstStyle/>
          <a:p>
            <a:r>
              <a:rPr lang="zh-CN" altLang="en-US" dirty="0" smtClean="0"/>
              <a:t>中子与</a:t>
            </a:r>
            <a:r>
              <a:rPr lang="en-US" altLang="zh-CN" baseline="30000" dirty="0" smtClean="0"/>
              <a:t>6</a:t>
            </a:r>
            <a:r>
              <a:rPr lang="en-US" altLang="zh-CN" dirty="0" smtClean="0"/>
              <a:t>Li</a:t>
            </a:r>
            <a:r>
              <a:rPr lang="zh-CN" altLang="en-US" dirty="0" smtClean="0"/>
              <a:t>反应截面曲线</a:t>
            </a:r>
            <a:endParaRPr lang="zh-CN" altLang="en-US" dirty="0"/>
          </a:p>
        </p:txBody>
      </p:sp>
      <p:sp>
        <p:nvSpPr>
          <p:cNvPr id="3" name="灯片编号占位符 2"/>
          <p:cNvSpPr>
            <a:spLocks noGrp="1"/>
          </p:cNvSpPr>
          <p:nvPr>
            <p:ph type="sldNum" sz="quarter" idx="10"/>
          </p:nvPr>
        </p:nvSpPr>
        <p:spPr/>
        <p:txBody>
          <a:bodyPr/>
          <a:lstStyle/>
          <a:p>
            <a:fld id="{C19C0675-6A5E-482A-B8F4-9D1D30D10B33}" type="slidenum">
              <a:rPr lang="zh-CN" altLang="en-US" smtClean="0"/>
              <a:t>11</a:t>
            </a:fld>
            <a:endParaRPr lang="zh-CN" altLang="en-US"/>
          </a:p>
        </p:txBody>
      </p:sp>
    </p:spTree>
    <p:extLst>
      <p:ext uri="{BB962C8B-B14F-4D97-AF65-F5344CB8AC3E}">
        <p14:creationId xmlns:p14="http://schemas.microsoft.com/office/powerpoint/2010/main" val="308419496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TOF</a:t>
            </a:r>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方法分辨</a:t>
            </a:r>
            <a:endParaRPr lang="zh-CN" altLang="en-US"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8" name="文本框 27"/>
          <p:cNvSpPr txBox="1"/>
          <p:nvPr/>
        </p:nvSpPr>
        <p:spPr>
          <a:xfrm>
            <a:off x="9238289" y="4799829"/>
            <a:ext cx="2953711" cy="1200329"/>
          </a:xfrm>
          <a:prstGeom prst="rect">
            <a:avLst/>
          </a:prstGeom>
          <a:noFill/>
        </p:spPr>
        <p:txBody>
          <a:bodyPr wrap="square" rtlCol="0">
            <a:spAutoFit/>
          </a:bodyPr>
          <a:lstStyle/>
          <a:p>
            <a:r>
              <a:rPr lang="zh-CN" altLang="en-US" dirty="0" smtClean="0"/>
              <a:t>在每个不同角度下氚和</a:t>
            </a:r>
            <a:r>
              <a:rPr lang="en-US" altLang="zh-CN" dirty="0" smtClean="0"/>
              <a:t>alpha</a:t>
            </a:r>
            <a:r>
              <a:rPr lang="zh-CN" altLang="en-US" dirty="0" smtClean="0"/>
              <a:t>会形成两条曲线，两者最小间距为热中子与</a:t>
            </a:r>
            <a:r>
              <a:rPr lang="en-US" altLang="zh-CN" baseline="30000" dirty="0" smtClean="0"/>
              <a:t>6</a:t>
            </a:r>
            <a:r>
              <a:rPr lang="en-US" altLang="zh-CN" dirty="0" smtClean="0"/>
              <a:t>Li</a:t>
            </a:r>
            <a:r>
              <a:rPr lang="zh-CN" altLang="en-US" dirty="0" smtClean="0"/>
              <a:t>反应的能量差约</a:t>
            </a:r>
            <a:r>
              <a:rPr lang="en-US" altLang="zh-CN" dirty="0" smtClean="0"/>
              <a:t>650keV</a:t>
            </a:r>
            <a:r>
              <a:rPr lang="zh-CN" altLang="en-US" dirty="0" smtClean="0"/>
              <a:t>。</a:t>
            </a:r>
            <a:endParaRPr lang="zh-CN" altLang="en-US" dirty="0"/>
          </a:p>
        </p:txBody>
      </p:sp>
      <p:sp>
        <p:nvSpPr>
          <p:cNvPr id="29" name="文本框 28"/>
          <p:cNvSpPr txBox="1"/>
          <p:nvPr/>
        </p:nvSpPr>
        <p:spPr>
          <a:xfrm>
            <a:off x="307463" y="3457255"/>
            <a:ext cx="505337" cy="830997"/>
          </a:xfrm>
          <a:prstGeom prst="rect">
            <a:avLst/>
          </a:prstGeom>
          <a:noFill/>
        </p:spPr>
        <p:txBody>
          <a:bodyPr wrap="square" rtlCol="0">
            <a:spAutoFit/>
          </a:bodyPr>
          <a:lstStyle/>
          <a:p>
            <a:r>
              <a:rPr lang="zh-CN" altLang="en-US" sz="1200" dirty="0" smtClean="0"/>
              <a:t>反应产物能量</a:t>
            </a:r>
            <a:r>
              <a:rPr lang="en-US" altLang="zh-CN" sz="1200" dirty="0" smtClean="0"/>
              <a:t>MeV</a:t>
            </a:r>
          </a:p>
        </p:txBody>
      </p:sp>
      <p:sp>
        <p:nvSpPr>
          <p:cNvPr id="30" name="文本框 29"/>
          <p:cNvSpPr txBox="1"/>
          <p:nvPr/>
        </p:nvSpPr>
        <p:spPr>
          <a:xfrm>
            <a:off x="4059489" y="6400800"/>
            <a:ext cx="1228221" cy="276999"/>
          </a:xfrm>
          <a:prstGeom prst="rect">
            <a:avLst/>
          </a:prstGeom>
          <a:noFill/>
        </p:spPr>
        <p:txBody>
          <a:bodyPr wrap="none" rtlCol="0">
            <a:spAutoFit/>
          </a:bodyPr>
          <a:lstStyle/>
          <a:p>
            <a:r>
              <a:rPr lang="zh-CN" altLang="en-US" sz="1200" dirty="0" smtClean="0"/>
              <a:t>中子飞行时间</a:t>
            </a:r>
            <a:r>
              <a:rPr lang="en-US" altLang="zh-CN" sz="1200" dirty="0" smtClean="0"/>
              <a:t>/s</a:t>
            </a:r>
            <a:endParaRPr lang="zh-CN" altLang="en-US" sz="1200" dirty="0"/>
          </a:p>
        </p:txBody>
      </p:sp>
      <p:graphicFrame>
        <p:nvGraphicFramePr>
          <p:cNvPr id="17" name="内容占位符 16"/>
          <p:cNvGraphicFramePr>
            <a:graphicFrameLocks noGrp="1"/>
          </p:cNvGraphicFramePr>
          <p:nvPr>
            <p:ph idx="1"/>
            <p:extLst/>
          </p:nvPr>
        </p:nvGraphicFramePr>
        <p:xfrm>
          <a:off x="812800" y="2358736"/>
          <a:ext cx="8185727" cy="4042063"/>
        </p:xfrm>
        <a:graphic>
          <a:graphicData uri="http://schemas.openxmlformats.org/drawingml/2006/chart">
            <c:chart xmlns:c="http://schemas.openxmlformats.org/drawingml/2006/chart" xmlns:r="http://schemas.openxmlformats.org/officeDocument/2006/relationships" r:id="rId2"/>
          </a:graphicData>
        </a:graphic>
      </p:graphicFrame>
      <p:pic>
        <p:nvPicPr>
          <p:cNvPr id="15" name="内容占位符 3"/>
          <p:cNvPicPr>
            <a:picLocks noChangeAspect="1"/>
          </p:cNvPicPr>
          <p:nvPr/>
        </p:nvPicPr>
        <p:blipFill>
          <a:blip r:embed="rId3"/>
          <a:stretch>
            <a:fillRect/>
          </a:stretch>
        </p:blipFill>
        <p:spPr bwMode="auto">
          <a:xfrm>
            <a:off x="6330463" y="1027324"/>
            <a:ext cx="5377204" cy="365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8998527" y="1856817"/>
            <a:ext cx="265575" cy="1600438"/>
          </a:xfrm>
          <a:prstGeom prst="rect">
            <a:avLst/>
          </a:prstGeom>
          <a:noFill/>
        </p:spPr>
        <p:txBody>
          <a:bodyPr wrap="square" rtlCol="0">
            <a:spAutoFit/>
          </a:bodyPr>
          <a:lstStyle/>
          <a:p>
            <a:r>
              <a:rPr lang="zh-CN" altLang="en-US" sz="1400" dirty="0"/>
              <a:t>文献</a:t>
            </a:r>
            <a:r>
              <a:rPr lang="zh-CN" altLang="en-US" sz="1400" dirty="0" smtClean="0"/>
              <a:t>中实验结果</a:t>
            </a:r>
            <a:endParaRPr lang="zh-CN" altLang="en-US" sz="1400" dirty="0"/>
          </a:p>
        </p:txBody>
      </p:sp>
      <p:sp>
        <p:nvSpPr>
          <p:cNvPr id="4" name="文本框 3"/>
          <p:cNvSpPr txBox="1"/>
          <p:nvPr/>
        </p:nvSpPr>
        <p:spPr>
          <a:xfrm>
            <a:off x="2550694" y="5615968"/>
            <a:ext cx="3416320" cy="369332"/>
          </a:xfrm>
          <a:prstGeom prst="rect">
            <a:avLst/>
          </a:prstGeom>
          <a:noFill/>
        </p:spPr>
        <p:txBody>
          <a:bodyPr wrap="none" rtlCol="0">
            <a:spAutoFit/>
          </a:bodyPr>
          <a:lstStyle/>
          <a:p>
            <a:r>
              <a:rPr lang="zh-CN" altLang="en-US" dirty="0"/>
              <a:t>某</a:t>
            </a:r>
            <a:r>
              <a:rPr lang="zh-CN" altLang="en-US" dirty="0" smtClean="0"/>
              <a:t>角度下出射粒子分辨计算结果</a:t>
            </a:r>
            <a:endParaRPr lang="zh-CN" altLang="en-US" dirty="0"/>
          </a:p>
        </p:txBody>
      </p:sp>
      <p:sp>
        <p:nvSpPr>
          <p:cNvPr id="5" name="文本框 4"/>
          <p:cNvSpPr txBox="1"/>
          <p:nvPr/>
        </p:nvSpPr>
        <p:spPr>
          <a:xfrm>
            <a:off x="2983832" y="3272589"/>
            <a:ext cx="697627" cy="369332"/>
          </a:xfrm>
          <a:prstGeom prst="rect">
            <a:avLst/>
          </a:prstGeom>
          <a:noFill/>
        </p:spPr>
        <p:txBody>
          <a:bodyPr wrap="none" rtlCol="0">
            <a:spAutoFit/>
          </a:bodyPr>
          <a:lstStyle/>
          <a:p>
            <a:r>
              <a:rPr lang="en-US" altLang="zh-CN" dirty="0" smtClean="0"/>
              <a:t>triton</a:t>
            </a:r>
            <a:endParaRPr lang="zh-CN" altLang="en-US" dirty="0"/>
          </a:p>
        </p:txBody>
      </p:sp>
      <p:sp>
        <p:nvSpPr>
          <p:cNvPr id="11" name="文本框 10"/>
          <p:cNvSpPr txBox="1"/>
          <p:nvPr/>
        </p:nvSpPr>
        <p:spPr>
          <a:xfrm>
            <a:off x="2755878" y="4367966"/>
            <a:ext cx="748923" cy="369332"/>
          </a:xfrm>
          <a:prstGeom prst="rect">
            <a:avLst/>
          </a:prstGeom>
          <a:noFill/>
        </p:spPr>
        <p:txBody>
          <a:bodyPr wrap="none" rtlCol="0">
            <a:spAutoFit/>
          </a:bodyPr>
          <a:lstStyle/>
          <a:p>
            <a:r>
              <a:rPr lang="en-US" altLang="zh-CN" dirty="0" smtClean="0"/>
              <a:t>alpha</a:t>
            </a:r>
            <a:endParaRPr lang="zh-CN" altLang="en-US" dirty="0"/>
          </a:p>
        </p:txBody>
      </p:sp>
      <p:cxnSp>
        <p:nvCxnSpPr>
          <p:cNvPr id="7" name="直接箭头连接符 6"/>
          <p:cNvCxnSpPr/>
          <p:nvPr/>
        </p:nvCxnSpPr>
        <p:spPr bwMode="auto">
          <a:xfrm>
            <a:off x="8229600" y="5208581"/>
            <a:ext cx="0" cy="191413"/>
          </a:xfrm>
          <a:prstGeom prst="straightConnector1">
            <a:avLst/>
          </a:prstGeom>
          <a:solidFill>
            <a:srgbClr val="FFFF00"/>
          </a:solidFill>
          <a:ln w="9525" cap="flat" cmpd="sng" algn="ctr">
            <a:solidFill>
              <a:schemeClr val="tx1"/>
            </a:solidFill>
            <a:prstDash val="solid"/>
            <a:round/>
            <a:headEnd type="triangle"/>
            <a:tailEnd type="triangle"/>
          </a:ln>
          <a:effectLst/>
        </p:spPr>
      </p:cxnSp>
      <p:sp>
        <p:nvSpPr>
          <p:cNvPr id="9" name="文本框 8"/>
          <p:cNvSpPr txBox="1"/>
          <p:nvPr/>
        </p:nvSpPr>
        <p:spPr>
          <a:xfrm>
            <a:off x="8262044" y="5122994"/>
            <a:ext cx="704039" cy="276999"/>
          </a:xfrm>
          <a:prstGeom prst="rect">
            <a:avLst/>
          </a:prstGeom>
          <a:noFill/>
        </p:spPr>
        <p:txBody>
          <a:bodyPr wrap="none" rtlCol="0">
            <a:spAutoFit/>
          </a:bodyPr>
          <a:lstStyle/>
          <a:p>
            <a:r>
              <a:rPr lang="en-US" altLang="zh-CN" sz="1200" dirty="0" smtClean="0"/>
              <a:t>650keV</a:t>
            </a:r>
            <a:endParaRPr lang="zh-CN" altLang="en-US" sz="1200" dirty="0"/>
          </a:p>
        </p:txBody>
      </p:sp>
      <p:sp>
        <p:nvSpPr>
          <p:cNvPr id="6" name="灯片编号占位符 5"/>
          <p:cNvSpPr>
            <a:spLocks noGrp="1"/>
          </p:cNvSpPr>
          <p:nvPr>
            <p:ph type="sldNum" sz="quarter" idx="10"/>
          </p:nvPr>
        </p:nvSpPr>
        <p:spPr/>
        <p:txBody>
          <a:bodyPr/>
          <a:lstStyle/>
          <a:p>
            <a:fld id="{C19C0675-6A5E-482A-B8F4-9D1D30D10B33}" type="slidenum">
              <a:rPr lang="zh-CN" altLang="en-US" smtClean="0"/>
              <a:t>12</a:t>
            </a:fld>
            <a:endParaRPr lang="zh-CN" altLang="en-US"/>
          </a:p>
        </p:txBody>
      </p:sp>
    </p:spTree>
    <p:extLst>
      <p:ext uri="{BB962C8B-B14F-4D97-AF65-F5344CB8AC3E}">
        <p14:creationId xmlns:p14="http://schemas.microsoft.com/office/powerpoint/2010/main" val="62528124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总体技术路线</a:t>
            </a:r>
            <a:endParaRPr lang="zh-CN" altLang="en-US"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6" name="右箭头 5"/>
          <p:cNvSpPr/>
          <p:nvPr/>
        </p:nvSpPr>
        <p:spPr bwMode="auto">
          <a:xfrm>
            <a:off x="812800" y="2450123"/>
            <a:ext cx="7369908" cy="797169"/>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rPr>
              <a:t>                                                                               16</a:t>
            </a:r>
            <a:r>
              <a:rPr kumimoji="0" lang="zh-CN" altLang="en-US" sz="1400" b="0" i="0" u="none" strike="noStrike" cap="none" normalizeH="0" baseline="0" dirty="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rPr>
              <a:t>套</a:t>
            </a:r>
            <a:r>
              <a:rPr kumimoji="0" lang="el-GR" altLang="zh-CN" sz="1400" b="0" i="0" u="none" strike="noStrike" cap="none" normalizeH="0" baseline="0" dirty="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rPr>
              <a:t>Δ</a:t>
            </a:r>
            <a:r>
              <a:rPr kumimoji="0" lang="en-US" altLang="zh-CN" sz="1400" b="0" i="0" u="none" strike="noStrike" cap="none" normalizeH="0" baseline="0" dirty="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rPr>
              <a:t>E-E</a:t>
            </a:r>
            <a:r>
              <a:rPr kumimoji="0" lang="zh-CN" altLang="en-US" sz="1400" b="0" i="0" u="none" strike="noStrike" cap="none" normalizeH="0" baseline="0" dirty="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rPr>
              <a:t>方法，重点研发计划</a:t>
            </a:r>
            <a:endParaRPr kumimoji="0" lang="zh-CN" altLang="en-US" sz="1400" b="0" i="0" u="none" strike="noStrike" cap="none" normalizeH="0" baseline="0" dirty="0" smtClean="0">
              <a:ln>
                <a:noFill/>
              </a:ln>
              <a:solidFill>
                <a:schemeClr val="tx1"/>
              </a:solidFill>
              <a:effectLst/>
              <a:latin typeface="Arial" charset="0"/>
              <a:ea typeface="宋体" pitchFamily="2" charset="-122"/>
            </a:endParaRPr>
          </a:p>
        </p:txBody>
      </p:sp>
      <p:sp>
        <p:nvSpPr>
          <p:cNvPr id="7" name="文本框 6"/>
          <p:cNvSpPr txBox="1"/>
          <p:nvPr/>
        </p:nvSpPr>
        <p:spPr>
          <a:xfrm>
            <a:off x="4846836" y="3209066"/>
            <a:ext cx="3416320" cy="369332"/>
          </a:xfrm>
          <a:prstGeom prst="rect">
            <a:avLst/>
          </a:prstGeom>
          <a:noFill/>
        </p:spPr>
        <p:txBody>
          <a:bodyPr wrap="none" rtlCol="0">
            <a:spAutoFit/>
          </a:bodyPr>
          <a:lstStyle/>
          <a:p>
            <a:r>
              <a:rPr lang="zh-CN" altLang="en-US" dirty="0" smtClean="0"/>
              <a:t>多用途，普适性强，能区覆盖广</a:t>
            </a:r>
            <a:endParaRPr lang="zh-CN" altLang="en-US" dirty="0"/>
          </a:p>
        </p:txBody>
      </p:sp>
      <p:sp>
        <p:nvSpPr>
          <p:cNvPr id="9" name="流程图: 可选过程 8"/>
          <p:cNvSpPr/>
          <p:nvPr/>
        </p:nvSpPr>
        <p:spPr bwMode="auto">
          <a:xfrm>
            <a:off x="8381501" y="2057399"/>
            <a:ext cx="1148861" cy="1582616"/>
          </a:xfrm>
          <a:prstGeom prst="flowChartAlternateProcess">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zh-CN" altLang="en-US" sz="1400" dirty="0"/>
              <a:t>多种目标</a:t>
            </a:r>
            <a:r>
              <a:rPr lang="zh-CN" altLang="en-US" sz="1400" dirty="0" smtClean="0"/>
              <a:t>靶核</a:t>
            </a:r>
            <a:endParaRPr lang="zh-CN" altLang="en-US" sz="1400" dirty="0"/>
          </a:p>
        </p:txBody>
      </p:sp>
      <p:sp>
        <p:nvSpPr>
          <p:cNvPr id="10" name="直角上箭头 9"/>
          <p:cNvSpPr/>
          <p:nvPr/>
        </p:nvSpPr>
        <p:spPr bwMode="auto">
          <a:xfrm rot="5400000">
            <a:off x="2018801" y="2617177"/>
            <a:ext cx="2295770" cy="3161323"/>
          </a:xfrm>
          <a:prstGeom prst="bentUpArrow">
            <a:avLst>
              <a:gd name="adj1" fmla="val 15298"/>
              <a:gd name="adj2" fmla="val 17851"/>
              <a:gd name="adj3" fmla="val 28064"/>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chemeClr val="tx1"/>
              </a:solidFill>
              <a:effectLst/>
              <a:latin typeface="Arial" charset="0"/>
              <a:ea typeface="宋体" pitchFamily="2" charset="-122"/>
            </a:endParaRPr>
          </a:p>
        </p:txBody>
      </p:sp>
      <p:sp>
        <p:nvSpPr>
          <p:cNvPr id="11" name="文本框 10"/>
          <p:cNvSpPr txBox="1"/>
          <p:nvPr/>
        </p:nvSpPr>
        <p:spPr>
          <a:xfrm>
            <a:off x="2180693" y="4790619"/>
            <a:ext cx="2060116" cy="307777"/>
          </a:xfrm>
          <a:prstGeom prst="rect">
            <a:avLst/>
          </a:prstGeom>
          <a:noFill/>
        </p:spPr>
        <p:txBody>
          <a:bodyPr wrap="none" rtlCol="0">
            <a:spAutoFit/>
          </a:bodyPr>
          <a:lstStyle/>
          <a:p>
            <a:r>
              <a:rPr lang="en-US" altLang="zh-CN" sz="1400" dirty="0" smtClean="0"/>
              <a:t>TOF+PSD,8</a:t>
            </a:r>
            <a:r>
              <a:rPr lang="zh-CN" altLang="en-US" sz="1400" dirty="0" smtClean="0"/>
              <a:t>套硅探测器</a:t>
            </a:r>
            <a:endParaRPr lang="zh-CN" altLang="en-US" sz="1400" dirty="0"/>
          </a:p>
        </p:txBody>
      </p:sp>
      <p:sp>
        <p:nvSpPr>
          <p:cNvPr id="12" name="流程图: 可选过程 11"/>
          <p:cNvSpPr/>
          <p:nvPr/>
        </p:nvSpPr>
        <p:spPr bwMode="auto">
          <a:xfrm>
            <a:off x="4896945" y="4601712"/>
            <a:ext cx="1253857" cy="1748750"/>
          </a:xfrm>
          <a:prstGeom prst="flowChartAlternateProcess">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altLang="zh-CN" sz="1400" baseline="30000" dirty="0" smtClean="0"/>
              <a:t>6</a:t>
            </a:r>
            <a:r>
              <a:rPr lang="en-US" altLang="zh-CN" sz="1400" dirty="0" smtClean="0"/>
              <a:t>Li</a:t>
            </a:r>
            <a:endParaRPr lang="zh-CN" altLang="en-US" sz="1400" dirty="0"/>
          </a:p>
        </p:txBody>
      </p:sp>
      <p:cxnSp>
        <p:nvCxnSpPr>
          <p:cNvPr id="14" name="直接连接符 13"/>
          <p:cNvCxnSpPr/>
          <p:nvPr/>
        </p:nvCxnSpPr>
        <p:spPr bwMode="auto">
          <a:xfrm flipH="1">
            <a:off x="4784221" y="1652954"/>
            <a:ext cx="50800" cy="4860191"/>
          </a:xfrm>
          <a:prstGeom prst="line">
            <a:avLst/>
          </a:prstGeom>
          <a:ln>
            <a:prstDash val="dashDot"/>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16" name="文本框 15"/>
          <p:cNvSpPr txBox="1"/>
          <p:nvPr/>
        </p:nvSpPr>
        <p:spPr>
          <a:xfrm>
            <a:off x="4486207" y="1192796"/>
            <a:ext cx="697627" cy="369332"/>
          </a:xfrm>
          <a:prstGeom prst="rect">
            <a:avLst/>
          </a:prstGeom>
          <a:noFill/>
        </p:spPr>
        <p:txBody>
          <a:bodyPr wrap="none" rtlCol="0">
            <a:spAutoFit/>
          </a:bodyPr>
          <a:lstStyle/>
          <a:p>
            <a:r>
              <a:rPr lang="en-US" altLang="zh-CN" dirty="0" smtClean="0"/>
              <a:t>2018</a:t>
            </a:r>
            <a:endParaRPr lang="zh-CN" altLang="en-US" dirty="0"/>
          </a:p>
        </p:txBody>
      </p:sp>
      <p:cxnSp>
        <p:nvCxnSpPr>
          <p:cNvPr id="17" name="直接连接符 16"/>
          <p:cNvCxnSpPr/>
          <p:nvPr/>
        </p:nvCxnSpPr>
        <p:spPr bwMode="auto">
          <a:xfrm flipH="1">
            <a:off x="8157308" y="1652954"/>
            <a:ext cx="50800" cy="4860191"/>
          </a:xfrm>
          <a:prstGeom prst="line">
            <a:avLst/>
          </a:prstGeom>
          <a:ln>
            <a:prstDash val="dashDot"/>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18" name="文本框 17"/>
          <p:cNvSpPr txBox="1"/>
          <p:nvPr/>
        </p:nvSpPr>
        <p:spPr>
          <a:xfrm>
            <a:off x="7859294" y="1192796"/>
            <a:ext cx="697627" cy="369332"/>
          </a:xfrm>
          <a:prstGeom prst="rect">
            <a:avLst/>
          </a:prstGeom>
          <a:noFill/>
        </p:spPr>
        <p:txBody>
          <a:bodyPr wrap="none" rtlCol="0">
            <a:spAutoFit/>
          </a:bodyPr>
          <a:lstStyle/>
          <a:p>
            <a:r>
              <a:rPr lang="en-US" altLang="zh-CN" dirty="0" smtClean="0"/>
              <a:t>2020</a:t>
            </a:r>
            <a:endParaRPr lang="zh-CN" altLang="en-US" dirty="0"/>
          </a:p>
        </p:txBody>
      </p:sp>
      <p:cxnSp>
        <p:nvCxnSpPr>
          <p:cNvPr id="19" name="直接连接符 18"/>
          <p:cNvCxnSpPr/>
          <p:nvPr/>
        </p:nvCxnSpPr>
        <p:spPr bwMode="auto">
          <a:xfrm flipH="1">
            <a:off x="675304" y="1652954"/>
            <a:ext cx="50800" cy="4860191"/>
          </a:xfrm>
          <a:prstGeom prst="line">
            <a:avLst/>
          </a:prstGeom>
          <a:ln>
            <a:prstDash val="dashDot"/>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20" name="文本框 19"/>
          <p:cNvSpPr txBox="1"/>
          <p:nvPr/>
        </p:nvSpPr>
        <p:spPr>
          <a:xfrm>
            <a:off x="377290" y="1192796"/>
            <a:ext cx="697627" cy="369332"/>
          </a:xfrm>
          <a:prstGeom prst="rect">
            <a:avLst/>
          </a:prstGeom>
          <a:noFill/>
        </p:spPr>
        <p:txBody>
          <a:bodyPr wrap="none" rtlCol="0">
            <a:spAutoFit/>
          </a:bodyPr>
          <a:lstStyle/>
          <a:p>
            <a:r>
              <a:rPr lang="en-US" altLang="zh-CN" dirty="0" smtClean="0"/>
              <a:t>2015</a:t>
            </a:r>
            <a:endParaRPr lang="zh-CN" altLang="en-US" dirty="0"/>
          </a:p>
        </p:txBody>
      </p:sp>
      <p:sp>
        <p:nvSpPr>
          <p:cNvPr id="21" name="文本框 20"/>
          <p:cNvSpPr txBox="1"/>
          <p:nvPr/>
        </p:nvSpPr>
        <p:spPr>
          <a:xfrm>
            <a:off x="8514699" y="4440857"/>
            <a:ext cx="3442839" cy="923330"/>
          </a:xfrm>
          <a:prstGeom prst="rect">
            <a:avLst/>
          </a:prstGeom>
          <a:noFill/>
        </p:spPr>
        <p:txBody>
          <a:bodyPr wrap="square" rtlCol="0">
            <a:spAutoFit/>
          </a:bodyPr>
          <a:lstStyle/>
          <a:p>
            <a:r>
              <a:rPr lang="zh-CN" altLang="en-US" dirty="0" smtClean="0"/>
              <a:t>第一批实验着眼于确保实验顺利完成，测试探测器系统并适当进行技术积累。</a:t>
            </a:r>
            <a:endParaRPr lang="zh-CN" altLang="en-US" dirty="0"/>
          </a:p>
        </p:txBody>
      </p:sp>
      <p:sp>
        <p:nvSpPr>
          <p:cNvPr id="4" name="直角上箭头 3"/>
          <p:cNvSpPr/>
          <p:nvPr/>
        </p:nvSpPr>
        <p:spPr bwMode="auto">
          <a:xfrm rot="5400000">
            <a:off x="2543691" y="4171856"/>
            <a:ext cx="1221288" cy="3135924"/>
          </a:xfrm>
          <a:prstGeom prst="bentUpArrow">
            <a:avLst>
              <a:gd name="adj1" fmla="val 28077"/>
              <a:gd name="adj2" fmla="val 31154"/>
              <a:gd name="adj3" fmla="val 50000"/>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charset="0"/>
              <a:ea typeface="宋体" pitchFamily="2" charset="-122"/>
            </a:endParaRPr>
          </a:p>
        </p:txBody>
      </p:sp>
      <p:sp>
        <p:nvSpPr>
          <p:cNvPr id="23" name="文本框 22"/>
          <p:cNvSpPr txBox="1"/>
          <p:nvPr/>
        </p:nvSpPr>
        <p:spPr>
          <a:xfrm>
            <a:off x="2311242" y="5812348"/>
            <a:ext cx="1439818" cy="307777"/>
          </a:xfrm>
          <a:prstGeom prst="rect">
            <a:avLst/>
          </a:prstGeom>
          <a:noFill/>
        </p:spPr>
        <p:txBody>
          <a:bodyPr wrap="none" rtlCol="0">
            <a:spAutoFit/>
          </a:bodyPr>
          <a:lstStyle/>
          <a:p>
            <a:r>
              <a:rPr lang="en-US" altLang="zh-CN" sz="1400" dirty="0" smtClean="0"/>
              <a:t>4</a:t>
            </a:r>
            <a:r>
              <a:rPr lang="zh-CN" altLang="en-US" sz="1400" dirty="0" smtClean="0"/>
              <a:t>套</a:t>
            </a:r>
            <a:r>
              <a:rPr lang="el-GR" altLang="zh-CN" sz="1400" dirty="0">
                <a:latin typeface="Times New Roman" panose="02020603050405020304" pitchFamily="18" charset="0"/>
                <a:ea typeface="宋体" pitchFamily="2" charset="-122"/>
                <a:cs typeface="Times New Roman" panose="02020603050405020304" pitchFamily="18" charset="0"/>
              </a:rPr>
              <a:t>Δ</a:t>
            </a:r>
            <a:r>
              <a:rPr lang="en-US" altLang="zh-CN" sz="1400" dirty="0" smtClean="0">
                <a:latin typeface="Times New Roman" panose="02020603050405020304" pitchFamily="18" charset="0"/>
                <a:ea typeface="宋体" pitchFamily="2" charset="-122"/>
                <a:cs typeface="Times New Roman" panose="02020603050405020304" pitchFamily="18" charset="0"/>
              </a:rPr>
              <a:t>E-E </a:t>
            </a:r>
            <a:r>
              <a:rPr lang="zh-CN" altLang="en-US" sz="1400" dirty="0" smtClean="0">
                <a:latin typeface="Times New Roman" panose="02020603050405020304" pitchFamily="18" charset="0"/>
                <a:ea typeface="宋体" pitchFamily="2" charset="-122"/>
                <a:cs typeface="Times New Roman" panose="02020603050405020304" pitchFamily="18" charset="0"/>
              </a:rPr>
              <a:t>探测器</a:t>
            </a:r>
            <a:endParaRPr lang="zh-CN" altLang="en-US" sz="1400" dirty="0"/>
          </a:p>
        </p:txBody>
      </p:sp>
      <p:sp>
        <p:nvSpPr>
          <p:cNvPr id="3" name="灯片编号占位符 2"/>
          <p:cNvSpPr>
            <a:spLocks noGrp="1"/>
          </p:cNvSpPr>
          <p:nvPr>
            <p:ph type="sldNum" sz="quarter" idx="10"/>
          </p:nvPr>
        </p:nvSpPr>
        <p:spPr/>
        <p:txBody>
          <a:bodyPr/>
          <a:lstStyle/>
          <a:p>
            <a:fld id="{C19C0675-6A5E-482A-B8F4-9D1D30D10B33}" type="slidenum">
              <a:rPr lang="zh-CN" altLang="en-US" smtClean="0"/>
              <a:t>13</a:t>
            </a:fld>
            <a:endParaRPr lang="zh-CN" altLang="en-US"/>
          </a:p>
        </p:txBody>
      </p:sp>
    </p:spTree>
    <p:extLst>
      <p:ext uri="{BB962C8B-B14F-4D97-AF65-F5344CB8AC3E}">
        <p14:creationId xmlns:p14="http://schemas.microsoft.com/office/powerpoint/2010/main" val="214988132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1. </a:t>
            </a:r>
            <a:r>
              <a:rPr lang="el-GR" altLang="zh-CN" dirty="0" smtClean="0">
                <a:latin typeface="Times New Roman" panose="02020603050405020304" pitchFamily="18" charset="0"/>
                <a:ea typeface="华文楷体" panose="02010600040101010101" pitchFamily="2" charset="-122"/>
                <a:cs typeface="Times New Roman" panose="02020603050405020304" pitchFamily="18" charset="0"/>
              </a:rPr>
              <a:t>Δ</a:t>
            </a:r>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E-E</a:t>
            </a:r>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探测器设计</a:t>
            </a:r>
            <a:endParaRPr lang="zh-CN" altLang="en-US" dirty="0">
              <a:latin typeface="Times New Roman" panose="02020603050405020304" pitchFamily="18" charset="0"/>
              <a:ea typeface="华文楷体" panose="02010600040101010101" pitchFamily="2" charset="-122"/>
              <a:cs typeface="Times New Roman" panose="02020603050405020304" pitchFamily="18" charset="0"/>
            </a:endParaRPr>
          </a:p>
        </p:txBody>
      </p:sp>
      <p:pic>
        <p:nvPicPr>
          <p:cNvPr id="4" name="内容占位符 4"/>
          <p:cNvPicPr>
            <a:picLocks noGrp="1" noChangeAspect="1"/>
          </p:cNvPicPr>
          <p:nvPr>
            <p:ph idx="1"/>
          </p:nvPr>
        </p:nvPicPr>
        <p:blipFill>
          <a:blip r:embed="rId2"/>
          <a:stretch>
            <a:fillRect/>
          </a:stretch>
        </p:blipFill>
        <p:spPr>
          <a:xfrm>
            <a:off x="1014452" y="1664368"/>
            <a:ext cx="4866194" cy="4953000"/>
          </a:xfrm>
          <a:prstGeom prst="rect">
            <a:avLst/>
          </a:prstGeom>
        </p:spPr>
      </p:pic>
      <p:sp>
        <p:nvSpPr>
          <p:cNvPr id="5" name="矩形 4"/>
          <p:cNvSpPr/>
          <p:nvPr/>
        </p:nvSpPr>
        <p:spPr>
          <a:xfrm>
            <a:off x="5880646" y="2332583"/>
            <a:ext cx="5369371" cy="2862322"/>
          </a:xfrm>
          <a:prstGeom prst="rect">
            <a:avLst/>
          </a:prstGeom>
        </p:spPr>
        <p:txBody>
          <a:bodyPr wrap="square">
            <a:spAutoFit/>
          </a:bodyPr>
          <a:lstStyle/>
          <a:p>
            <a:r>
              <a:rPr lang="zh-CN" altLang="zh-CN" kern="100" dirty="0" smtClean="0">
                <a:effectLst/>
                <a:latin typeface="Times New Roman" panose="02020603050405020304" pitchFamily="18" charset="0"/>
                <a:ea typeface="楷体_GB2312"/>
                <a:cs typeface="Times New Roman" panose="02020603050405020304" pitchFamily="18" charset="0"/>
              </a:rPr>
              <a:t>探测器由两个</a:t>
            </a:r>
            <a:r>
              <a:rPr lang="en-US" altLang="zh-CN" kern="100" dirty="0" err="1" smtClean="0">
                <a:effectLst/>
                <a:latin typeface="Times New Roman" panose="02020603050405020304" pitchFamily="18" charset="0"/>
                <a:ea typeface="楷体_GB2312"/>
              </a:rPr>
              <a:t>dE</a:t>
            </a:r>
            <a:r>
              <a:rPr lang="zh-CN" altLang="zh-CN" kern="100" dirty="0" smtClean="0">
                <a:effectLst/>
                <a:latin typeface="Times New Roman" panose="02020603050405020304" pitchFamily="18" charset="0"/>
                <a:ea typeface="楷体_GB2312"/>
                <a:cs typeface="Times New Roman" panose="02020603050405020304" pitchFamily="18" charset="0"/>
              </a:rPr>
              <a:t>探测器（分别为气体探测器和</a:t>
            </a:r>
            <a:r>
              <a:rPr lang="en-US" altLang="zh-CN" kern="100" dirty="0" smtClean="0">
                <a:effectLst/>
                <a:latin typeface="Times New Roman" panose="02020603050405020304" pitchFamily="18" charset="0"/>
                <a:ea typeface="楷体_GB2312"/>
              </a:rPr>
              <a:t>Si</a:t>
            </a:r>
            <a:r>
              <a:rPr lang="zh-CN" altLang="zh-CN" kern="100" dirty="0" smtClean="0">
                <a:effectLst/>
                <a:latin typeface="Times New Roman" panose="02020603050405020304" pitchFamily="18" charset="0"/>
                <a:ea typeface="楷体_GB2312"/>
                <a:cs typeface="Times New Roman" panose="02020603050405020304" pitchFamily="18" charset="0"/>
              </a:rPr>
              <a:t>探测器，设计厚度为</a:t>
            </a:r>
            <a:r>
              <a:rPr lang="en-US" altLang="zh-CN" kern="100" dirty="0" smtClean="0">
                <a:effectLst/>
                <a:latin typeface="Times New Roman" panose="02020603050405020304" pitchFamily="18" charset="0"/>
                <a:ea typeface="楷体_GB2312"/>
              </a:rPr>
              <a:t>20mm</a:t>
            </a:r>
            <a:r>
              <a:rPr lang="zh-CN" altLang="zh-CN" kern="100" dirty="0" smtClean="0">
                <a:effectLst/>
                <a:latin typeface="Times New Roman" panose="02020603050405020304" pitchFamily="18" charset="0"/>
                <a:ea typeface="楷体_GB2312"/>
                <a:cs typeface="Times New Roman" panose="02020603050405020304" pitchFamily="18" charset="0"/>
              </a:rPr>
              <a:t>和</a:t>
            </a:r>
            <a:r>
              <a:rPr lang="en-US" altLang="zh-CN" kern="100" dirty="0" smtClean="0">
                <a:effectLst/>
                <a:latin typeface="Times New Roman" panose="02020603050405020304" pitchFamily="18" charset="0"/>
                <a:ea typeface="楷体_GB2312"/>
              </a:rPr>
              <a:t>300</a:t>
            </a:r>
            <a:r>
              <a:rPr lang="en-US" altLang="zh-CN" kern="100" dirty="0" smtClean="0">
                <a:effectLst/>
                <a:latin typeface="Times New Roman" panose="02020603050405020304" pitchFamily="18" charset="0"/>
                <a:ea typeface="楷体_GB2312"/>
                <a:cs typeface="Times New Roman" panose="02020603050405020304" pitchFamily="18" charset="0"/>
                <a:sym typeface="Symbol" panose="05050102010706020507" pitchFamily="18" charset="2"/>
              </a:rPr>
              <a:t></a:t>
            </a:r>
            <a:r>
              <a:rPr lang="en-US" altLang="zh-CN" kern="100" dirty="0" smtClean="0">
                <a:effectLst/>
                <a:latin typeface="Times New Roman" panose="02020603050405020304" pitchFamily="18" charset="0"/>
                <a:ea typeface="楷体_GB2312"/>
              </a:rPr>
              <a:t>m</a:t>
            </a:r>
            <a:r>
              <a:rPr lang="zh-CN" altLang="zh-CN" kern="100" dirty="0" smtClean="0">
                <a:effectLst/>
                <a:latin typeface="Times New Roman" panose="02020603050405020304" pitchFamily="18" charset="0"/>
                <a:ea typeface="楷体_GB2312"/>
                <a:cs typeface="Times New Roman" panose="02020603050405020304" pitchFamily="18" charset="0"/>
              </a:rPr>
              <a:t>）和一个</a:t>
            </a:r>
            <a:r>
              <a:rPr lang="en-US" altLang="zh-CN" kern="100" dirty="0" smtClean="0">
                <a:effectLst/>
                <a:latin typeface="Times New Roman" panose="02020603050405020304" pitchFamily="18" charset="0"/>
                <a:ea typeface="楷体_GB2312"/>
              </a:rPr>
              <a:t>E</a:t>
            </a:r>
            <a:r>
              <a:rPr lang="zh-CN" altLang="zh-CN" kern="100" dirty="0" smtClean="0">
                <a:effectLst/>
                <a:latin typeface="Times New Roman" panose="02020603050405020304" pitchFamily="18" charset="0"/>
                <a:ea typeface="楷体_GB2312"/>
                <a:cs typeface="Times New Roman" panose="02020603050405020304" pitchFamily="18" charset="0"/>
              </a:rPr>
              <a:t>探测器（为</a:t>
            </a:r>
            <a:r>
              <a:rPr lang="en-US" altLang="zh-CN" kern="100" dirty="0" smtClean="0">
                <a:effectLst/>
                <a:latin typeface="Times New Roman" panose="02020603050405020304" pitchFamily="18" charset="0"/>
                <a:ea typeface="楷体_GB2312"/>
              </a:rPr>
              <a:t>30mm</a:t>
            </a:r>
            <a:r>
              <a:rPr lang="zh-CN" altLang="zh-CN" kern="100" dirty="0" smtClean="0">
                <a:effectLst/>
                <a:latin typeface="Times New Roman" panose="02020603050405020304" pitchFamily="18" charset="0"/>
                <a:ea typeface="楷体_GB2312"/>
                <a:cs typeface="Times New Roman" panose="02020603050405020304" pitchFamily="18" charset="0"/>
              </a:rPr>
              <a:t>长</a:t>
            </a:r>
            <a:r>
              <a:rPr lang="en-US" altLang="zh-CN" kern="100" dirty="0" err="1" smtClean="0">
                <a:effectLst/>
                <a:latin typeface="Times New Roman" panose="02020603050405020304" pitchFamily="18" charset="0"/>
                <a:ea typeface="楷体_GB2312"/>
              </a:rPr>
              <a:t>CsI</a:t>
            </a:r>
            <a:r>
              <a:rPr lang="zh-CN" altLang="zh-CN" kern="100" dirty="0" smtClean="0">
                <a:effectLst/>
                <a:latin typeface="Times New Roman" panose="02020603050405020304" pitchFamily="18" charset="0"/>
                <a:ea typeface="楷体_GB2312"/>
                <a:cs typeface="Times New Roman" panose="02020603050405020304" pitchFamily="18" charset="0"/>
              </a:rPr>
              <a:t>晶体，用</a:t>
            </a:r>
            <a:r>
              <a:rPr lang="en-US" altLang="zh-CN" kern="100" dirty="0" smtClean="0">
                <a:effectLst/>
                <a:latin typeface="Times New Roman" panose="02020603050405020304" pitchFamily="18" charset="0"/>
                <a:ea typeface="楷体_GB2312"/>
              </a:rPr>
              <a:t>PD</a:t>
            </a:r>
            <a:r>
              <a:rPr lang="zh-CN" altLang="zh-CN" kern="100" dirty="0" smtClean="0">
                <a:effectLst/>
                <a:latin typeface="Times New Roman" panose="02020603050405020304" pitchFamily="18" charset="0"/>
                <a:ea typeface="楷体_GB2312"/>
                <a:cs typeface="Times New Roman" panose="02020603050405020304" pitchFamily="18" charset="0"/>
              </a:rPr>
              <a:t>光二极管耦合）组成。</a:t>
            </a:r>
            <a:endParaRPr lang="en-US" altLang="zh-CN" kern="100" dirty="0" smtClean="0">
              <a:effectLst/>
              <a:latin typeface="Times New Roman" panose="02020603050405020304" pitchFamily="18" charset="0"/>
              <a:ea typeface="楷体_GB2312"/>
              <a:cs typeface="Times New Roman" panose="02020603050405020304" pitchFamily="18" charset="0"/>
            </a:endParaRPr>
          </a:p>
          <a:p>
            <a:r>
              <a:rPr lang="zh-CN" altLang="en-US" kern="100" dirty="0" smtClean="0">
                <a:latin typeface="Times New Roman" panose="02020603050405020304" pitchFamily="18" charset="0"/>
                <a:ea typeface="楷体_GB2312"/>
                <a:cs typeface="Times New Roman" panose="02020603050405020304" pitchFamily="18" charset="0"/>
              </a:rPr>
              <a:t>可以应用于不同类型实验中，覆盖能区较广。</a:t>
            </a:r>
            <a:endParaRPr lang="en-US" altLang="zh-CN" kern="100" dirty="0" smtClean="0">
              <a:latin typeface="Times New Roman" panose="02020603050405020304" pitchFamily="18" charset="0"/>
              <a:ea typeface="楷体_GB2312"/>
              <a:cs typeface="Times New Roman" panose="02020603050405020304" pitchFamily="18" charset="0"/>
            </a:endParaRPr>
          </a:p>
          <a:p>
            <a:r>
              <a:rPr lang="zh-CN" altLang="en-US" kern="100" dirty="0" smtClean="0">
                <a:latin typeface="Times New Roman" panose="02020603050405020304" pitchFamily="18" charset="0"/>
                <a:ea typeface="楷体_GB2312"/>
                <a:cs typeface="Times New Roman" panose="02020603050405020304" pitchFamily="18" charset="0"/>
              </a:rPr>
              <a:t>在第一批实验中作为辅助手段，在未来带电粒子探测系统中是主要分辨手段。</a:t>
            </a:r>
            <a:endParaRPr lang="en-US" altLang="zh-CN" kern="100" dirty="0" smtClean="0">
              <a:effectLst/>
              <a:latin typeface="Times New Roman" panose="02020603050405020304" pitchFamily="18" charset="0"/>
              <a:ea typeface="楷体_GB2312"/>
              <a:cs typeface="Times New Roman" panose="02020603050405020304" pitchFamily="18" charset="0"/>
            </a:endParaRPr>
          </a:p>
          <a:p>
            <a:endParaRPr lang="en-US" altLang="zh-CN" kern="100" dirty="0" smtClean="0">
              <a:effectLst/>
              <a:latin typeface="Times New Roman" panose="02020603050405020304" pitchFamily="18" charset="0"/>
              <a:ea typeface="楷体_GB2312"/>
              <a:cs typeface="Times New Roman" panose="02020603050405020304" pitchFamily="18" charset="0"/>
            </a:endParaRPr>
          </a:p>
          <a:p>
            <a:pPr lvl="0"/>
            <a:r>
              <a:rPr lang="zh-CN" altLang="zh-CN" dirty="0" smtClean="0"/>
              <a:t>探测</a:t>
            </a:r>
            <a:r>
              <a:rPr lang="zh-CN" altLang="zh-CN" dirty="0"/>
              <a:t>能</a:t>
            </a:r>
            <a:r>
              <a:rPr lang="zh-CN" altLang="zh-CN" dirty="0" smtClean="0"/>
              <a:t>区</a:t>
            </a:r>
            <a:r>
              <a:rPr lang="zh-CN" altLang="en-US" dirty="0" smtClean="0"/>
              <a:t>：</a:t>
            </a:r>
            <a:r>
              <a:rPr lang="en-US" altLang="zh-CN" dirty="0" smtClean="0"/>
              <a:t>0.5-100MeV</a:t>
            </a:r>
            <a:r>
              <a:rPr lang="zh-CN" altLang="zh-CN" dirty="0"/>
              <a:t>（质子）</a:t>
            </a:r>
          </a:p>
          <a:p>
            <a:pPr lvl="0"/>
            <a:r>
              <a:rPr lang="zh-CN" altLang="zh-CN" dirty="0" smtClean="0"/>
              <a:t>时间分辨率</a:t>
            </a:r>
            <a:r>
              <a:rPr lang="zh-CN" altLang="en-US" dirty="0" smtClean="0"/>
              <a:t>：</a:t>
            </a:r>
            <a:r>
              <a:rPr lang="en-US" altLang="zh-CN" dirty="0" smtClean="0"/>
              <a:t>&lt;</a:t>
            </a:r>
            <a:r>
              <a:rPr lang="en-US" altLang="zh-CN" dirty="0"/>
              <a:t>5ns</a:t>
            </a:r>
            <a:endParaRPr lang="zh-CN" altLang="zh-CN" dirty="0"/>
          </a:p>
          <a:p>
            <a:pPr lvl="0"/>
            <a:r>
              <a:rPr lang="zh-CN" altLang="zh-CN" dirty="0"/>
              <a:t>探测</a:t>
            </a:r>
            <a:r>
              <a:rPr lang="zh-CN" altLang="zh-CN" dirty="0" smtClean="0"/>
              <a:t>目标</a:t>
            </a:r>
            <a:r>
              <a:rPr lang="zh-CN" altLang="en-US" dirty="0" smtClean="0"/>
              <a:t>：</a:t>
            </a:r>
            <a:r>
              <a:rPr lang="zh-CN" altLang="zh-CN" dirty="0" smtClean="0"/>
              <a:t>氢</a:t>
            </a:r>
            <a:r>
              <a:rPr lang="zh-CN" altLang="zh-CN" dirty="0"/>
              <a:t>核、氦核等轻</a:t>
            </a:r>
            <a:r>
              <a:rPr lang="zh-CN" altLang="zh-CN" dirty="0" smtClean="0"/>
              <a:t>核子</a:t>
            </a:r>
            <a:endParaRPr lang="zh-CN" altLang="en-US" dirty="0"/>
          </a:p>
        </p:txBody>
      </p:sp>
      <p:sp>
        <p:nvSpPr>
          <p:cNvPr id="3" name="灯片编号占位符 2"/>
          <p:cNvSpPr>
            <a:spLocks noGrp="1"/>
          </p:cNvSpPr>
          <p:nvPr>
            <p:ph type="sldNum" sz="quarter" idx="10"/>
          </p:nvPr>
        </p:nvSpPr>
        <p:spPr/>
        <p:txBody>
          <a:bodyPr/>
          <a:lstStyle/>
          <a:p>
            <a:fld id="{C19C0675-6A5E-482A-B8F4-9D1D30D10B33}" type="slidenum">
              <a:rPr lang="zh-CN" altLang="en-US" smtClean="0"/>
              <a:t>14</a:t>
            </a:fld>
            <a:endParaRPr lang="zh-CN" altLang="en-US"/>
          </a:p>
        </p:txBody>
      </p:sp>
    </p:spTree>
    <p:extLst>
      <p:ext uri="{BB962C8B-B14F-4D97-AF65-F5344CB8AC3E}">
        <p14:creationId xmlns:p14="http://schemas.microsoft.com/office/powerpoint/2010/main" val="327809335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反应计数率模拟结果</a:t>
            </a:r>
            <a:endParaRPr lang="zh-CN" altLang="en-US" dirty="0">
              <a:latin typeface="Times New Roman" panose="02020603050405020304" pitchFamily="18" charset="0"/>
              <a:ea typeface="华文楷体" panose="02010600040101010101" pitchFamily="2" charset="-122"/>
              <a:cs typeface="Times New Roman" panose="02020603050405020304" pitchFamily="18" charset="0"/>
            </a:endParaRPr>
          </a:p>
        </p:txBody>
      </p:sp>
      <p:pic>
        <p:nvPicPr>
          <p:cNvPr id="4" name="内容占位符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427" y="1810940"/>
            <a:ext cx="8834935" cy="4351338"/>
          </a:xfrm>
          <a:prstGeom prst="rect">
            <a:avLst/>
          </a:prstGeom>
        </p:spPr>
      </p:pic>
      <p:sp>
        <p:nvSpPr>
          <p:cNvPr id="5" name="任意多边形 4"/>
          <p:cNvSpPr/>
          <p:nvPr/>
        </p:nvSpPr>
        <p:spPr>
          <a:xfrm>
            <a:off x="1704109" y="3553691"/>
            <a:ext cx="2452255" cy="1380339"/>
          </a:xfrm>
          <a:custGeom>
            <a:avLst/>
            <a:gdLst>
              <a:gd name="connsiteX0" fmla="*/ 0 w 2337955"/>
              <a:gd name="connsiteY0" fmla="*/ 0 h 1631373"/>
              <a:gd name="connsiteX1" fmla="*/ 623455 w 2337955"/>
              <a:gd name="connsiteY1" fmla="*/ 1007918 h 1631373"/>
              <a:gd name="connsiteX2" fmla="*/ 2337955 w 2337955"/>
              <a:gd name="connsiteY2" fmla="*/ 1631373 h 1631373"/>
            </a:gdLst>
            <a:ahLst/>
            <a:cxnLst>
              <a:cxn ang="0">
                <a:pos x="connsiteX0" y="connsiteY0"/>
              </a:cxn>
              <a:cxn ang="0">
                <a:pos x="connsiteX1" y="connsiteY1"/>
              </a:cxn>
              <a:cxn ang="0">
                <a:pos x="connsiteX2" y="connsiteY2"/>
              </a:cxn>
            </a:cxnLst>
            <a:rect l="l" t="t" r="r" b="b"/>
            <a:pathLst>
              <a:path w="2337955" h="1631373">
                <a:moveTo>
                  <a:pt x="0" y="0"/>
                </a:moveTo>
                <a:cubicBezTo>
                  <a:pt x="116898" y="368011"/>
                  <a:pt x="233796" y="736023"/>
                  <a:pt x="623455" y="1007918"/>
                </a:cubicBezTo>
                <a:cubicBezTo>
                  <a:pt x="1013114" y="1279814"/>
                  <a:pt x="1675534" y="1455593"/>
                  <a:pt x="2337955" y="1631373"/>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1901536" y="5247409"/>
            <a:ext cx="1828800" cy="283048"/>
          </a:xfrm>
          <a:custGeom>
            <a:avLst/>
            <a:gdLst>
              <a:gd name="connsiteX0" fmla="*/ 0 w 1828800"/>
              <a:gd name="connsiteY0" fmla="*/ 0 h 283048"/>
              <a:gd name="connsiteX1" fmla="*/ 852055 w 1828800"/>
              <a:gd name="connsiteY1" fmla="*/ 249382 h 283048"/>
              <a:gd name="connsiteX2" fmla="*/ 1828800 w 1828800"/>
              <a:gd name="connsiteY2" fmla="*/ 280555 h 283048"/>
              <a:gd name="connsiteX3" fmla="*/ 1828800 w 1828800"/>
              <a:gd name="connsiteY3" fmla="*/ 280555 h 283048"/>
            </a:gdLst>
            <a:ahLst/>
            <a:cxnLst>
              <a:cxn ang="0">
                <a:pos x="connsiteX0" y="connsiteY0"/>
              </a:cxn>
              <a:cxn ang="0">
                <a:pos x="connsiteX1" y="connsiteY1"/>
              </a:cxn>
              <a:cxn ang="0">
                <a:pos x="connsiteX2" y="connsiteY2"/>
              </a:cxn>
              <a:cxn ang="0">
                <a:pos x="connsiteX3" y="connsiteY3"/>
              </a:cxn>
            </a:cxnLst>
            <a:rect l="l" t="t" r="r" b="b"/>
            <a:pathLst>
              <a:path w="1828800" h="283048">
                <a:moveTo>
                  <a:pt x="0" y="0"/>
                </a:moveTo>
                <a:cubicBezTo>
                  <a:pt x="273627" y="101311"/>
                  <a:pt x="547255" y="202623"/>
                  <a:pt x="852055" y="249382"/>
                </a:cubicBezTo>
                <a:cubicBezTo>
                  <a:pt x="1156855" y="296141"/>
                  <a:pt x="1828800" y="280555"/>
                  <a:pt x="1828800" y="280555"/>
                </a:cubicBezTo>
                <a:lnTo>
                  <a:pt x="1828800" y="280555"/>
                </a:lnTo>
              </a:path>
            </a:pathLst>
          </a:cu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188649" y="5000398"/>
            <a:ext cx="444352" cy="369332"/>
          </a:xfrm>
          <a:prstGeom prst="rect">
            <a:avLst/>
          </a:prstGeom>
          <a:noFill/>
        </p:spPr>
        <p:txBody>
          <a:bodyPr wrap="none" rtlCol="0">
            <a:spAutoFit/>
          </a:bodyPr>
          <a:lstStyle/>
          <a:p>
            <a:r>
              <a:rPr lang="en-US" altLang="zh-CN" dirty="0" smtClean="0">
                <a:solidFill>
                  <a:srgbClr val="FF0000"/>
                </a:solidFill>
              </a:rPr>
              <a:t>He</a:t>
            </a:r>
            <a:endParaRPr lang="zh-CN" altLang="en-US" dirty="0">
              <a:solidFill>
                <a:srgbClr val="FF0000"/>
              </a:solidFill>
            </a:endParaRPr>
          </a:p>
        </p:txBody>
      </p:sp>
      <p:sp>
        <p:nvSpPr>
          <p:cNvPr id="8" name="文本框 7"/>
          <p:cNvSpPr txBox="1"/>
          <p:nvPr/>
        </p:nvSpPr>
        <p:spPr>
          <a:xfrm>
            <a:off x="3712453" y="5204267"/>
            <a:ext cx="328936" cy="369332"/>
          </a:xfrm>
          <a:prstGeom prst="rect">
            <a:avLst/>
          </a:prstGeom>
          <a:noFill/>
        </p:spPr>
        <p:txBody>
          <a:bodyPr wrap="none" rtlCol="0">
            <a:spAutoFit/>
          </a:bodyPr>
          <a:lstStyle/>
          <a:p>
            <a:r>
              <a:rPr lang="en-US" altLang="zh-CN" dirty="0" smtClean="0">
                <a:solidFill>
                  <a:srgbClr val="92D050"/>
                </a:solidFill>
              </a:rPr>
              <a:t>H</a:t>
            </a:r>
            <a:endParaRPr lang="zh-CN" altLang="en-US" dirty="0">
              <a:solidFill>
                <a:srgbClr val="92D050"/>
              </a:solidFill>
            </a:endParaRPr>
          </a:p>
        </p:txBody>
      </p:sp>
      <p:sp>
        <p:nvSpPr>
          <p:cNvPr id="9" name="任意多边形 8"/>
          <p:cNvSpPr/>
          <p:nvPr/>
        </p:nvSpPr>
        <p:spPr>
          <a:xfrm>
            <a:off x="1818409" y="2473036"/>
            <a:ext cx="1911927" cy="1579419"/>
          </a:xfrm>
          <a:custGeom>
            <a:avLst/>
            <a:gdLst>
              <a:gd name="connsiteX0" fmla="*/ 0 w 1911927"/>
              <a:gd name="connsiteY0" fmla="*/ 0 h 1579419"/>
              <a:gd name="connsiteX1" fmla="*/ 737755 w 1911927"/>
              <a:gd name="connsiteY1" fmla="*/ 1028700 h 1579419"/>
              <a:gd name="connsiteX2" fmla="*/ 1911927 w 1911927"/>
              <a:gd name="connsiteY2" fmla="*/ 1579419 h 1579419"/>
            </a:gdLst>
            <a:ahLst/>
            <a:cxnLst>
              <a:cxn ang="0">
                <a:pos x="connsiteX0" y="connsiteY0"/>
              </a:cxn>
              <a:cxn ang="0">
                <a:pos x="connsiteX1" y="connsiteY1"/>
              </a:cxn>
              <a:cxn ang="0">
                <a:pos x="connsiteX2" y="connsiteY2"/>
              </a:cxn>
            </a:cxnLst>
            <a:rect l="l" t="t" r="r" b="b"/>
            <a:pathLst>
              <a:path w="1911927" h="1579419">
                <a:moveTo>
                  <a:pt x="0" y="0"/>
                </a:moveTo>
                <a:cubicBezTo>
                  <a:pt x="209550" y="382732"/>
                  <a:pt x="419101" y="765464"/>
                  <a:pt x="737755" y="1028700"/>
                </a:cubicBezTo>
                <a:cubicBezTo>
                  <a:pt x="1056409" y="1291936"/>
                  <a:pt x="1484168" y="1435677"/>
                  <a:pt x="1911927" y="1579419"/>
                </a:cubicBezTo>
              </a:path>
            </a:pathLst>
          </a:cu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821016" y="3801943"/>
            <a:ext cx="335348" cy="369332"/>
          </a:xfrm>
          <a:prstGeom prst="rect">
            <a:avLst/>
          </a:prstGeom>
          <a:noFill/>
        </p:spPr>
        <p:txBody>
          <a:bodyPr wrap="none" rtlCol="0">
            <a:spAutoFit/>
          </a:bodyPr>
          <a:lstStyle/>
          <a:p>
            <a:r>
              <a:rPr lang="en-US" altLang="zh-CN" dirty="0" smtClean="0">
                <a:solidFill>
                  <a:srgbClr val="00B0F0"/>
                </a:solidFill>
              </a:rPr>
              <a:t>Li</a:t>
            </a:r>
            <a:endParaRPr lang="zh-CN" altLang="en-US" dirty="0">
              <a:solidFill>
                <a:srgbClr val="00B0F0"/>
              </a:solidFill>
            </a:endParaRPr>
          </a:p>
        </p:txBody>
      </p:sp>
      <p:sp>
        <p:nvSpPr>
          <p:cNvPr id="11" name="文本框 10"/>
          <p:cNvSpPr txBox="1"/>
          <p:nvPr/>
        </p:nvSpPr>
        <p:spPr>
          <a:xfrm>
            <a:off x="2572661" y="5949636"/>
            <a:ext cx="3231975" cy="369332"/>
          </a:xfrm>
          <a:prstGeom prst="rect">
            <a:avLst/>
          </a:prstGeom>
          <a:noFill/>
        </p:spPr>
        <p:txBody>
          <a:bodyPr wrap="none" rtlCol="0">
            <a:spAutoFit/>
          </a:bodyPr>
          <a:lstStyle/>
          <a:p>
            <a:r>
              <a:rPr lang="zh-CN" altLang="en-US" dirty="0" smtClean="0"/>
              <a:t>硅探测器与气体探测器</a:t>
            </a:r>
            <a:r>
              <a:rPr lang="el-GR" altLang="zh-CN" dirty="0" smtClean="0">
                <a:latin typeface="Times New Roman" panose="02020603050405020304" pitchFamily="18" charset="0"/>
                <a:cs typeface="Times New Roman" panose="02020603050405020304" pitchFamily="18" charset="0"/>
              </a:rPr>
              <a:t>Δ</a:t>
            </a:r>
            <a:r>
              <a:rPr lang="en-US" altLang="zh-CN" dirty="0" smtClean="0">
                <a:latin typeface="Times New Roman" panose="02020603050405020304" pitchFamily="18" charset="0"/>
                <a:cs typeface="Times New Roman" panose="02020603050405020304" pitchFamily="18" charset="0"/>
              </a:rPr>
              <a:t>E-E</a:t>
            </a:r>
            <a:r>
              <a:rPr lang="zh-CN" altLang="en-US" dirty="0" smtClean="0">
                <a:latin typeface="Times New Roman" panose="02020603050405020304" pitchFamily="18" charset="0"/>
                <a:cs typeface="Times New Roman" panose="02020603050405020304" pitchFamily="18" charset="0"/>
              </a:rPr>
              <a:t>谱</a:t>
            </a:r>
            <a:endParaRPr lang="en-US" altLang="zh-CN" dirty="0" smtClean="0">
              <a:latin typeface="Times New Roman" panose="02020603050405020304" pitchFamily="18" charset="0"/>
              <a:cs typeface="Times New Roman" panose="02020603050405020304" pitchFamily="18" charset="0"/>
            </a:endParaRPr>
          </a:p>
        </p:txBody>
      </p:sp>
      <p:graphicFrame>
        <p:nvGraphicFramePr>
          <p:cNvPr id="12" name="表格 11"/>
          <p:cNvGraphicFramePr>
            <a:graphicFrameLocks noGrp="1"/>
          </p:cNvGraphicFramePr>
          <p:nvPr>
            <p:extLst/>
          </p:nvPr>
        </p:nvGraphicFramePr>
        <p:xfrm>
          <a:off x="6501096" y="2634339"/>
          <a:ext cx="4306456" cy="1854200"/>
        </p:xfrm>
        <a:graphic>
          <a:graphicData uri="http://schemas.openxmlformats.org/drawingml/2006/table">
            <a:tbl>
              <a:tblPr firstRow="1" bandRow="1">
                <a:tableStyleId>{5C22544A-7EE6-4342-B048-85BDC9FD1C3A}</a:tableStyleId>
              </a:tblPr>
              <a:tblGrid>
                <a:gridCol w="2153228"/>
                <a:gridCol w="2153228"/>
              </a:tblGrid>
              <a:tr h="370840">
                <a:tc>
                  <a:txBody>
                    <a:bodyPr/>
                    <a:lstStyle/>
                    <a:p>
                      <a:r>
                        <a:rPr lang="zh-CN" altLang="en-US" dirty="0" smtClean="0"/>
                        <a:t>粒子</a:t>
                      </a:r>
                      <a:endParaRPr lang="zh-CN" altLang="en-US" dirty="0"/>
                    </a:p>
                  </a:txBody>
                  <a:tcPr/>
                </a:tc>
                <a:tc>
                  <a:txBody>
                    <a:bodyPr/>
                    <a:lstStyle/>
                    <a:p>
                      <a:r>
                        <a:rPr lang="zh-CN" altLang="en-US" dirty="0" smtClean="0"/>
                        <a:t>数量</a:t>
                      </a:r>
                      <a:endParaRPr lang="zh-CN" altLang="en-US" dirty="0"/>
                    </a:p>
                  </a:txBody>
                  <a:tcPr/>
                </a:tc>
              </a:tr>
              <a:tr h="370840">
                <a:tc>
                  <a:txBody>
                    <a:bodyPr/>
                    <a:lstStyle/>
                    <a:p>
                      <a:r>
                        <a:rPr lang="en-US" altLang="zh-CN" dirty="0" smtClean="0"/>
                        <a:t>H</a:t>
                      </a:r>
                      <a:endParaRPr lang="zh-CN" altLang="en-US" dirty="0"/>
                    </a:p>
                  </a:txBody>
                  <a:tcPr/>
                </a:tc>
                <a:tc>
                  <a:txBody>
                    <a:bodyPr/>
                    <a:lstStyle/>
                    <a:p>
                      <a:r>
                        <a:rPr lang="en-US" altLang="zh-CN" dirty="0" smtClean="0"/>
                        <a:t>22</a:t>
                      </a:r>
                      <a:endParaRPr lang="zh-CN" altLang="en-US" dirty="0"/>
                    </a:p>
                  </a:txBody>
                  <a:tcPr/>
                </a:tc>
              </a:tr>
              <a:tr h="370840">
                <a:tc>
                  <a:txBody>
                    <a:bodyPr/>
                    <a:lstStyle/>
                    <a:p>
                      <a:r>
                        <a:rPr lang="en-US" altLang="zh-CN" dirty="0" smtClean="0"/>
                        <a:t>He</a:t>
                      </a:r>
                      <a:endParaRPr lang="zh-CN" altLang="en-US" dirty="0"/>
                    </a:p>
                  </a:txBody>
                  <a:tcPr/>
                </a:tc>
                <a:tc>
                  <a:txBody>
                    <a:bodyPr/>
                    <a:lstStyle/>
                    <a:p>
                      <a:r>
                        <a:rPr lang="en-US" altLang="zh-CN" dirty="0" smtClean="0"/>
                        <a:t>12</a:t>
                      </a:r>
                      <a:endParaRPr lang="zh-CN" altLang="en-US" dirty="0"/>
                    </a:p>
                  </a:txBody>
                  <a:tcPr/>
                </a:tc>
              </a:tr>
              <a:tr h="370840">
                <a:tc>
                  <a:txBody>
                    <a:bodyPr/>
                    <a:lstStyle/>
                    <a:p>
                      <a:r>
                        <a:rPr lang="en-US" altLang="zh-CN" dirty="0" smtClean="0"/>
                        <a:t>Li</a:t>
                      </a:r>
                      <a:endParaRPr lang="zh-CN" altLang="en-US" dirty="0"/>
                    </a:p>
                  </a:txBody>
                  <a:tcPr/>
                </a:tc>
                <a:tc>
                  <a:txBody>
                    <a:bodyPr/>
                    <a:lstStyle/>
                    <a:p>
                      <a:r>
                        <a:rPr lang="en-US" altLang="zh-CN" dirty="0" smtClean="0"/>
                        <a:t>6</a:t>
                      </a:r>
                      <a:endParaRPr lang="zh-CN" altLang="en-US" dirty="0"/>
                    </a:p>
                  </a:txBody>
                  <a:tcPr/>
                </a:tc>
              </a:tr>
              <a:tr h="370840">
                <a:tc>
                  <a:txBody>
                    <a:bodyPr/>
                    <a:lstStyle/>
                    <a:p>
                      <a:r>
                        <a:rPr lang="en-US" altLang="zh-CN" dirty="0" smtClean="0"/>
                        <a:t>total</a:t>
                      </a:r>
                      <a:endParaRPr lang="zh-CN" altLang="en-US" dirty="0"/>
                    </a:p>
                  </a:txBody>
                  <a:tcPr/>
                </a:tc>
                <a:tc>
                  <a:txBody>
                    <a:bodyPr/>
                    <a:lstStyle/>
                    <a:p>
                      <a:r>
                        <a:rPr lang="en-US" altLang="zh-CN" dirty="0" smtClean="0"/>
                        <a:t>40</a:t>
                      </a:r>
                      <a:endParaRPr lang="zh-CN" altLang="en-US" dirty="0"/>
                    </a:p>
                  </a:txBody>
                  <a:tcPr/>
                </a:tc>
              </a:tr>
            </a:tbl>
          </a:graphicData>
        </a:graphic>
      </p:graphicFrame>
      <p:sp>
        <p:nvSpPr>
          <p:cNvPr id="13" name="文本框 12"/>
          <p:cNvSpPr txBox="1"/>
          <p:nvPr/>
        </p:nvSpPr>
        <p:spPr>
          <a:xfrm>
            <a:off x="9227126" y="5000398"/>
            <a:ext cx="184731" cy="369332"/>
          </a:xfrm>
          <a:prstGeom prst="rect">
            <a:avLst/>
          </a:prstGeom>
          <a:noFill/>
        </p:spPr>
        <p:txBody>
          <a:bodyPr wrap="none" rtlCol="0">
            <a:spAutoFit/>
          </a:bodyPr>
          <a:lstStyle/>
          <a:p>
            <a:endParaRPr lang="zh-CN" altLang="en-US" dirty="0"/>
          </a:p>
        </p:txBody>
      </p:sp>
      <p:sp>
        <p:nvSpPr>
          <p:cNvPr id="14" name="文本框 13"/>
          <p:cNvSpPr txBox="1"/>
          <p:nvPr/>
        </p:nvSpPr>
        <p:spPr>
          <a:xfrm>
            <a:off x="8323958" y="4973434"/>
            <a:ext cx="3651879" cy="1369606"/>
          </a:xfrm>
          <a:prstGeom prst="rect">
            <a:avLst/>
          </a:prstGeom>
          <a:noFill/>
        </p:spPr>
        <p:txBody>
          <a:bodyPr wrap="square" rtlCol="0">
            <a:spAutoFit/>
          </a:bodyPr>
          <a:lstStyle/>
          <a:p>
            <a:r>
              <a:rPr lang="zh-CN" altLang="en-US" dirty="0" smtClean="0"/>
              <a:t>使用</a:t>
            </a:r>
            <a:r>
              <a:rPr lang="en-US" altLang="zh-CN" dirty="0" smtClean="0"/>
              <a:t>3E8</a:t>
            </a:r>
            <a:r>
              <a:rPr lang="zh-CN" altLang="en-US" dirty="0" smtClean="0"/>
              <a:t>个中子</a:t>
            </a:r>
            <a:r>
              <a:rPr lang="en-US" altLang="zh-CN" dirty="0" smtClean="0"/>
              <a:t>/s</a:t>
            </a:r>
            <a:r>
              <a:rPr lang="zh-CN" altLang="en-US" dirty="0" smtClean="0"/>
              <a:t>，按照白光中子源实际能谱进行模拟。</a:t>
            </a:r>
            <a:endParaRPr lang="en-US" altLang="zh-CN" dirty="0" smtClean="0"/>
          </a:p>
          <a:p>
            <a:r>
              <a:rPr lang="zh-CN" altLang="en-US" dirty="0" smtClean="0"/>
              <a:t>以上是最高计数率的一组探测器的数据。</a:t>
            </a:r>
            <a:endParaRPr lang="en-US" altLang="zh-CN" dirty="0" smtClean="0"/>
          </a:p>
          <a:p>
            <a:r>
              <a:rPr lang="zh-CN" altLang="en-US" sz="1100" dirty="0" smtClean="0"/>
              <a:t>注：实际第一批实验束流强度约</a:t>
            </a:r>
            <a:r>
              <a:rPr lang="en-US" altLang="zh-CN" sz="1100" dirty="0" smtClean="0"/>
              <a:t>4E7</a:t>
            </a:r>
            <a:r>
              <a:rPr lang="zh-CN" altLang="en-US" sz="1100" dirty="0" smtClean="0"/>
              <a:t>中子</a:t>
            </a:r>
            <a:r>
              <a:rPr lang="en-US" altLang="zh-CN" sz="1100" dirty="0" smtClean="0"/>
              <a:t>/s</a:t>
            </a:r>
            <a:endParaRPr lang="zh-CN" altLang="en-US" sz="1100" dirty="0"/>
          </a:p>
        </p:txBody>
      </p:sp>
      <p:sp>
        <p:nvSpPr>
          <p:cNvPr id="3" name="灯片编号占位符 2"/>
          <p:cNvSpPr>
            <a:spLocks noGrp="1"/>
          </p:cNvSpPr>
          <p:nvPr>
            <p:ph type="sldNum" sz="quarter" idx="10"/>
          </p:nvPr>
        </p:nvSpPr>
        <p:spPr/>
        <p:txBody>
          <a:bodyPr/>
          <a:lstStyle/>
          <a:p>
            <a:fld id="{C19C0675-6A5E-482A-B8F4-9D1D30D10B33}" type="slidenum">
              <a:rPr lang="zh-CN" altLang="en-US" smtClean="0"/>
              <a:t>15</a:t>
            </a:fld>
            <a:endParaRPr lang="zh-CN" altLang="en-US"/>
          </a:p>
        </p:txBody>
      </p:sp>
    </p:spTree>
    <p:extLst>
      <p:ext uri="{BB962C8B-B14F-4D97-AF65-F5344CB8AC3E}">
        <p14:creationId xmlns:p14="http://schemas.microsoft.com/office/powerpoint/2010/main" val="25195714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气体探测器</a:t>
            </a:r>
            <a:endParaRPr lang="zh-CN" altLang="en-US" dirty="0">
              <a:latin typeface="Times New Roman" panose="02020603050405020304" pitchFamily="18" charset="0"/>
              <a:ea typeface="华文楷体" panose="02010600040101010101" pitchFamily="2" charset="-122"/>
              <a:cs typeface="Times New Roman" panose="02020603050405020304" pitchFamily="18" charset="0"/>
            </a:endParaRPr>
          </a:p>
        </p:txBody>
      </p:sp>
      <p:pic>
        <p:nvPicPr>
          <p:cNvPr id="6"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5938" y="1295400"/>
            <a:ext cx="4449952" cy="3337464"/>
          </a:xfr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21862" b="18117"/>
          <a:stretch/>
        </p:blipFill>
        <p:spPr>
          <a:xfrm>
            <a:off x="5630632" y="1295400"/>
            <a:ext cx="3513368" cy="2847924"/>
          </a:xfrm>
          <a:prstGeom prst="rect">
            <a:avLst/>
          </a:prstGeom>
        </p:spPr>
      </p:pic>
      <p:sp>
        <p:nvSpPr>
          <p:cNvPr id="3" name="文本框 2"/>
          <p:cNvSpPr txBox="1"/>
          <p:nvPr/>
        </p:nvSpPr>
        <p:spPr>
          <a:xfrm>
            <a:off x="568106" y="5168356"/>
            <a:ext cx="5579138" cy="1477328"/>
          </a:xfrm>
          <a:prstGeom prst="rect">
            <a:avLst/>
          </a:prstGeom>
          <a:noFill/>
        </p:spPr>
        <p:txBody>
          <a:bodyPr wrap="square" rtlCol="0">
            <a:spAutoFit/>
          </a:bodyPr>
          <a:lstStyle/>
          <a:p>
            <a:r>
              <a:rPr lang="zh-CN" altLang="en-US" dirty="0" smtClean="0"/>
              <a:t>气体探测器包含三个丝框，一个阳极丝框，两个接地丝框。灵敏区面积</a:t>
            </a:r>
            <a:r>
              <a:rPr lang="en-US" altLang="zh-CN" dirty="0" smtClean="0"/>
              <a:t>30</a:t>
            </a:r>
            <a:r>
              <a:rPr lang="zh-CN" altLang="en-US" dirty="0" smtClean="0"/>
              <a:t>*</a:t>
            </a:r>
            <a:r>
              <a:rPr lang="en-US" altLang="zh-CN" dirty="0" smtClean="0"/>
              <a:t>30mm</a:t>
            </a:r>
            <a:r>
              <a:rPr lang="en-US" altLang="zh-CN" baseline="30000" dirty="0" smtClean="0"/>
              <a:t>2</a:t>
            </a:r>
            <a:r>
              <a:rPr lang="zh-CN" altLang="en-US" dirty="0" smtClean="0"/>
              <a:t>，探测器整体厚度</a:t>
            </a:r>
            <a:r>
              <a:rPr lang="en-US" altLang="zh-CN" dirty="0" smtClean="0"/>
              <a:t>10mm</a:t>
            </a:r>
            <a:r>
              <a:rPr lang="zh-CN" altLang="en-US" dirty="0" smtClean="0"/>
              <a:t>。整个探测器为自行设计制作，使用高能所拉丝机进行多丝室拉丝并焊接。使用</a:t>
            </a:r>
            <a:r>
              <a:rPr lang="en-US" altLang="zh-CN" baseline="30000" dirty="0" smtClean="0"/>
              <a:t>55</a:t>
            </a:r>
            <a:r>
              <a:rPr lang="en-US" altLang="zh-CN" dirty="0" smtClean="0"/>
              <a:t>Fe</a:t>
            </a:r>
            <a:r>
              <a:rPr lang="zh-CN" altLang="en-US" dirty="0"/>
              <a:t>放射源测试，得到能量分辨率约为</a:t>
            </a:r>
            <a:r>
              <a:rPr lang="en-US" altLang="zh-CN" dirty="0"/>
              <a:t>70</a:t>
            </a:r>
            <a:r>
              <a:rPr lang="en-US" altLang="zh-CN" dirty="0" smtClean="0"/>
              <a:t>%</a:t>
            </a:r>
            <a:r>
              <a:rPr lang="zh-CN" altLang="en-US" dirty="0"/>
              <a:t>，</a:t>
            </a:r>
            <a:r>
              <a:rPr lang="zh-CN" altLang="en-US" dirty="0" smtClean="0"/>
              <a:t>能量分辨率优化继续进行中。</a:t>
            </a:r>
            <a:endParaRPr lang="zh-CN" altLang="en-US" dirty="0"/>
          </a:p>
        </p:txBody>
      </p:sp>
      <p:pic>
        <p:nvPicPr>
          <p:cNvPr id="7" name="图片 6"/>
          <p:cNvPicPr>
            <a:picLocks noChangeAspect="1"/>
          </p:cNvPicPr>
          <p:nvPr/>
        </p:nvPicPr>
        <p:blipFill>
          <a:blip r:embed="rId4"/>
          <a:stretch>
            <a:fillRect/>
          </a:stretch>
        </p:blipFill>
        <p:spPr>
          <a:xfrm>
            <a:off x="9144000" y="1295400"/>
            <a:ext cx="3003480" cy="4015921"/>
          </a:xfrm>
          <a:prstGeom prst="rect">
            <a:avLst/>
          </a:prstGeom>
        </p:spPr>
      </p:pic>
      <p:sp>
        <p:nvSpPr>
          <p:cNvPr id="10" name="文本框 9"/>
          <p:cNvSpPr txBox="1"/>
          <p:nvPr/>
        </p:nvSpPr>
        <p:spPr>
          <a:xfrm>
            <a:off x="10365461" y="5417784"/>
            <a:ext cx="369332" cy="701474"/>
          </a:xfrm>
          <a:prstGeom prst="rect">
            <a:avLst/>
          </a:prstGeom>
          <a:noFill/>
        </p:spPr>
        <p:txBody>
          <a:bodyPr vert="eaVert" wrap="none" rtlCol="0">
            <a:spAutoFit/>
          </a:bodyPr>
          <a:lstStyle/>
          <a:p>
            <a:r>
              <a:rPr lang="zh-CN" altLang="en-US" sz="1200" b="1" dirty="0" smtClean="0"/>
              <a:t>阳极丝框</a:t>
            </a:r>
            <a:endParaRPr lang="zh-CN" altLang="en-US" sz="1200" b="1" dirty="0"/>
          </a:p>
        </p:txBody>
      </p:sp>
      <p:sp>
        <p:nvSpPr>
          <p:cNvPr id="11" name="文本框 10"/>
          <p:cNvSpPr txBox="1"/>
          <p:nvPr/>
        </p:nvSpPr>
        <p:spPr>
          <a:xfrm>
            <a:off x="10642492" y="5417784"/>
            <a:ext cx="369332" cy="701474"/>
          </a:xfrm>
          <a:prstGeom prst="rect">
            <a:avLst/>
          </a:prstGeom>
          <a:noFill/>
        </p:spPr>
        <p:txBody>
          <a:bodyPr vert="eaVert" wrap="none" rtlCol="0">
            <a:spAutoFit/>
          </a:bodyPr>
          <a:lstStyle/>
          <a:p>
            <a:r>
              <a:rPr lang="zh-CN" altLang="en-US" sz="1200" b="1" dirty="0"/>
              <a:t>接地</a:t>
            </a:r>
            <a:r>
              <a:rPr lang="zh-CN" altLang="en-US" sz="1200" b="1" dirty="0" smtClean="0"/>
              <a:t>丝框</a:t>
            </a:r>
            <a:endParaRPr lang="zh-CN" altLang="en-US" sz="1200" b="1" dirty="0"/>
          </a:p>
        </p:txBody>
      </p:sp>
      <p:sp>
        <p:nvSpPr>
          <p:cNvPr id="12" name="文本框 11"/>
          <p:cNvSpPr txBox="1"/>
          <p:nvPr/>
        </p:nvSpPr>
        <p:spPr>
          <a:xfrm>
            <a:off x="10073868" y="5417784"/>
            <a:ext cx="369332" cy="701474"/>
          </a:xfrm>
          <a:prstGeom prst="rect">
            <a:avLst/>
          </a:prstGeom>
          <a:noFill/>
        </p:spPr>
        <p:txBody>
          <a:bodyPr vert="eaVert" wrap="none" rtlCol="0">
            <a:spAutoFit/>
          </a:bodyPr>
          <a:lstStyle/>
          <a:p>
            <a:r>
              <a:rPr lang="zh-CN" altLang="en-US" sz="1200" b="1" dirty="0" smtClean="0"/>
              <a:t>接地丝框</a:t>
            </a:r>
            <a:endParaRPr lang="zh-CN" altLang="en-US" sz="1200" b="1" dirty="0"/>
          </a:p>
        </p:txBody>
      </p:sp>
      <p:sp>
        <p:nvSpPr>
          <p:cNvPr id="13" name="文本框 12"/>
          <p:cNvSpPr txBox="1"/>
          <p:nvPr/>
        </p:nvSpPr>
        <p:spPr>
          <a:xfrm>
            <a:off x="10934085" y="5417784"/>
            <a:ext cx="369332" cy="701474"/>
          </a:xfrm>
          <a:prstGeom prst="rect">
            <a:avLst/>
          </a:prstGeom>
          <a:noFill/>
        </p:spPr>
        <p:txBody>
          <a:bodyPr vert="eaVert" wrap="none" rtlCol="0">
            <a:spAutoFit/>
          </a:bodyPr>
          <a:lstStyle/>
          <a:p>
            <a:r>
              <a:rPr lang="zh-CN" altLang="en-US" sz="1200" b="1" dirty="0"/>
              <a:t>硅探测器</a:t>
            </a:r>
          </a:p>
        </p:txBody>
      </p:sp>
      <p:cxnSp>
        <p:nvCxnSpPr>
          <p:cNvPr id="15" name="直接箭头连接符 14"/>
          <p:cNvCxnSpPr/>
          <p:nvPr/>
        </p:nvCxnSpPr>
        <p:spPr bwMode="auto">
          <a:xfrm flipV="1">
            <a:off x="10266657" y="4143324"/>
            <a:ext cx="23446" cy="1252588"/>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6" name="直接箭头连接符 15"/>
          <p:cNvCxnSpPr/>
          <p:nvPr/>
        </p:nvCxnSpPr>
        <p:spPr bwMode="auto">
          <a:xfrm flipV="1">
            <a:off x="10526681" y="4143324"/>
            <a:ext cx="23446" cy="1252588"/>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7" name="直接箭头连接符 16"/>
          <p:cNvCxnSpPr/>
          <p:nvPr/>
        </p:nvCxnSpPr>
        <p:spPr bwMode="auto">
          <a:xfrm flipV="1">
            <a:off x="10775182" y="4143324"/>
            <a:ext cx="23446" cy="1252588"/>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8" name="直接箭头连接符 17"/>
          <p:cNvCxnSpPr/>
          <p:nvPr/>
        </p:nvCxnSpPr>
        <p:spPr bwMode="auto">
          <a:xfrm flipV="1">
            <a:off x="11095305" y="4143324"/>
            <a:ext cx="23446" cy="1252588"/>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19" name="文本框 18"/>
          <p:cNvSpPr txBox="1"/>
          <p:nvPr/>
        </p:nvSpPr>
        <p:spPr>
          <a:xfrm>
            <a:off x="2450204" y="4632864"/>
            <a:ext cx="1441420" cy="307777"/>
          </a:xfrm>
          <a:prstGeom prst="rect">
            <a:avLst/>
          </a:prstGeom>
          <a:noFill/>
        </p:spPr>
        <p:txBody>
          <a:bodyPr wrap="none" rtlCol="0">
            <a:spAutoFit/>
          </a:bodyPr>
          <a:lstStyle/>
          <a:p>
            <a:r>
              <a:rPr lang="zh-CN" altLang="en-US" sz="1400" b="1" dirty="0" smtClean="0"/>
              <a:t>多丝室拉丝过程</a:t>
            </a:r>
            <a:endParaRPr lang="zh-CN" altLang="en-US" sz="1400" b="1" dirty="0"/>
          </a:p>
        </p:txBody>
      </p:sp>
      <p:sp>
        <p:nvSpPr>
          <p:cNvPr id="20" name="文本框 19"/>
          <p:cNvSpPr txBox="1"/>
          <p:nvPr/>
        </p:nvSpPr>
        <p:spPr>
          <a:xfrm>
            <a:off x="6846142" y="4156804"/>
            <a:ext cx="1082348" cy="307777"/>
          </a:xfrm>
          <a:prstGeom prst="rect">
            <a:avLst/>
          </a:prstGeom>
          <a:noFill/>
        </p:spPr>
        <p:txBody>
          <a:bodyPr wrap="none" rtlCol="0">
            <a:spAutoFit/>
          </a:bodyPr>
          <a:lstStyle/>
          <a:p>
            <a:r>
              <a:rPr lang="zh-CN" altLang="en-US" sz="1400" b="1" dirty="0" smtClean="0"/>
              <a:t>多丝室丝框</a:t>
            </a:r>
            <a:endParaRPr lang="zh-CN" altLang="en-US" sz="1400" b="1" dirty="0"/>
          </a:p>
        </p:txBody>
      </p:sp>
      <p:sp>
        <p:nvSpPr>
          <p:cNvPr id="22" name="文本框 21"/>
          <p:cNvSpPr txBox="1"/>
          <p:nvPr/>
        </p:nvSpPr>
        <p:spPr>
          <a:xfrm>
            <a:off x="9808613" y="6225721"/>
            <a:ext cx="1980029" cy="307777"/>
          </a:xfrm>
          <a:prstGeom prst="rect">
            <a:avLst/>
          </a:prstGeom>
          <a:noFill/>
        </p:spPr>
        <p:txBody>
          <a:bodyPr wrap="none" rtlCol="0">
            <a:spAutoFit/>
          </a:bodyPr>
          <a:lstStyle/>
          <a:p>
            <a:r>
              <a:rPr lang="zh-CN" altLang="en-US" sz="1400" b="1" dirty="0" smtClean="0"/>
              <a:t>多丝室气盒机械剖面图</a:t>
            </a:r>
            <a:endParaRPr lang="zh-CN" altLang="en-US" sz="1400" b="1" dirty="0"/>
          </a:p>
        </p:txBody>
      </p:sp>
      <p:pic>
        <p:nvPicPr>
          <p:cNvPr id="23" name="内容占位符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6266812" y="4534584"/>
            <a:ext cx="3508973" cy="1873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文本框 23"/>
          <p:cNvSpPr txBox="1"/>
          <p:nvPr/>
        </p:nvSpPr>
        <p:spPr>
          <a:xfrm>
            <a:off x="7016075" y="6427150"/>
            <a:ext cx="2069580" cy="307777"/>
          </a:xfrm>
          <a:prstGeom prst="rect">
            <a:avLst/>
          </a:prstGeom>
          <a:noFill/>
        </p:spPr>
        <p:txBody>
          <a:bodyPr wrap="square" rtlCol="0">
            <a:spAutoFit/>
          </a:bodyPr>
          <a:lstStyle/>
          <a:p>
            <a:r>
              <a:rPr lang="en-US" altLang="zh-CN" sz="1400" b="1" baseline="30000" dirty="0" smtClean="0"/>
              <a:t>55</a:t>
            </a:r>
            <a:r>
              <a:rPr lang="en-US" altLang="zh-CN" sz="1400" b="1" dirty="0" smtClean="0"/>
              <a:t>FeX</a:t>
            </a:r>
            <a:r>
              <a:rPr lang="zh-CN" altLang="en-US" sz="1400" b="1" dirty="0" smtClean="0"/>
              <a:t>射线测试得到能谱</a:t>
            </a:r>
            <a:endParaRPr lang="en-US" altLang="zh-CN" sz="1400" b="1" dirty="0" smtClean="0"/>
          </a:p>
        </p:txBody>
      </p:sp>
      <p:sp>
        <p:nvSpPr>
          <p:cNvPr id="4" name="灯片编号占位符 3"/>
          <p:cNvSpPr>
            <a:spLocks noGrp="1"/>
          </p:cNvSpPr>
          <p:nvPr>
            <p:ph type="sldNum" sz="quarter" idx="10"/>
          </p:nvPr>
        </p:nvSpPr>
        <p:spPr/>
        <p:txBody>
          <a:bodyPr/>
          <a:lstStyle/>
          <a:p>
            <a:fld id="{C19C0675-6A5E-482A-B8F4-9D1D30D10B33}" type="slidenum">
              <a:rPr lang="zh-CN" altLang="en-US" smtClean="0"/>
              <a:t>16</a:t>
            </a:fld>
            <a:endParaRPr lang="zh-CN" altLang="en-US"/>
          </a:p>
        </p:txBody>
      </p:sp>
    </p:spTree>
    <p:extLst>
      <p:ext uri="{BB962C8B-B14F-4D97-AF65-F5344CB8AC3E}">
        <p14:creationId xmlns:p14="http://schemas.microsoft.com/office/powerpoint/2010/main" val="228997562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硅探测器</a:t>
            </a:r>
            <a:endParaRPr lang="zh-CN" altLang="en-US" dirty="0">
              <a:latin typeface="Times New Roman" panose="02020603050405020304" pitchFamily="18" charset="0"/>
              <a:ea typeface="华文楷体" panose="02010600040101010101" pitchFamily="2" charset="-122"/>
              <a:cs typeface="Times New Roman" panose="02020603050405020304" pitchFamily="18" charset="0"/>
            </a:endParaRPr>
          </a:p>
        </p:txBody>
      </p:sp>
      <p:pic>
        <p:nvPicPr>
          <p:cNvPr id="7" name="内容占位符 3"/>
          <p:cNvPicPr>
            <a:picLocks noGrp="1" noChangeAspect="1"/>
          </p:cNvPicPr>
          <p:nvPr>
            <p:ph idx="1"/>
          </p:nvPr>
        </p:nvPicPr>
        <p:blipFill>
          <a:blip r:embed="rId2"/>
          <a:stretch>
            <a:fillRect/>
          </a:stretch>
        </p:blipFill>
        <p:spPr>
          <a:xfrm>
            <a:off x="284837" y="1311910"/>
            <a:ext cx="6220539" cy="3771787"/>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6717587" y="1066800"/>
            <a:ext cx="4548288" cy="2554903"/>
          </a:xfrm>
          <a:prstGeom prst="rect">
            <a:avLst/>
          </a:prstGeom>
        </p:spPr>
      </p:pic>
      <p:sp>
        <p:nvSpPr>
          <p:cNvPr id="3" name="文本框 2"/>
          <p:cNvSpPr txBox="1"/>
          <p:nvPr/>
        </p:nvSpPr>
        <p:spPr>
          <a:xfrm>
            <a:off x="502979" y="5240633"/>
            <a:ext cx="6319851" cy="1477328"/>
          </a:xfrm>
          <a:prstGeom prst="rect">
            <a:avLst/>
          </a:prstGeom>
          <a:noFill/>
        </p:spPr>
        <p:txBody>
          <a:bodyPr wrap="square" rtlCol="0">
            <a:spAutoFit/>
          </a:bodyPr>
          <a:lstStyle/>
          <a:p>
            <a:r>
              <a:rPr lang="zh-CN" altLang="en-US" dirty="0" smtClean="0"/>
              <a:t>硅探测器使用</a:t>
            </a:r>
            <a:r>
              <a:rPr lang="en-US" altLang="zh-CN" dirty="0" smtClean="0"/>
              <a:t>PIN</a:t>
            </a:r>
            <a:r>
              <a:rPr lang="zh-CN" altLang="en-US" dirty="0" smtClean="0"/>
              <a:t>型，采购自北京大学电子学实验室。第一批</a:t>
            </a:r>
            <a:r>
              <a:rPr lang="en-US" altLang="zh-CN" dirty="0" smtClean="0"/>
              <a:t>2015</a:t>
            </a:r>
            <a:r>
              <a:rPr lang="zh-CN" altLang="en-US" dirty="0" smtClean="0"/>
              <a:t>年</a:t>
            </a:r>
            <a:r>
              <a:rPr lang="en-US" altLang="zh-CN" dirty="0" smtClean="0"/>
              <a:t>9</a:t>
            </a:r>
            <a:r>
              <a:rPr lang="zh-CN" altLang="en-US" dirty="0" smtClean="0"/>
              <a:t>月到货，采购</a:t>
            </a:r>
            <a:r>
              <a:rPr lang="en-US" altLang="zh-CN" dirty="0" smtClean="0"/>
              <a:t>4</a:t>
            </a:r>
            <a:r>
              <a:rPr lang="zh-CN" altLang="en-US" dirty="0" smtClean="0"/>
              <a:t>块为圆形直径</a:t>
            </a:r>
            <a:r>
              <a:rPr lang="en-US" altLang="zh-CN" dirty="0" smtClean="0"/>
              <a:t>20mm</a:t>
            </a:r>
            <a:r>
              <a:rPr lang="zh-CN" altLang="en-US" dirty="0" smtClean="0"/>
              <a:t>，厚度</a:t>
            </a:r>
            <a:r>
              <a:rPr lang="en-US" altLang="zh-CN" dirty="0" smtClean="0"/>
              <a:t>300</a:t>
            </a:r>
            <a:r>
              <a:rPr lang="zh-CN" altLang="en-US" dirty="0" smtClean="0"/>
              <a:t>微米，第二批采购</a:t>
            </a:r>
            <a:r>
              <a:rPr lang="en-US" altLang="zh-CN" dirty="0" smtClean="0"/>
              <a:t>2016</a:t>
            </a:r>
            <a:r>
              <a:rPr lang="zh-CN" altLang="en-US" dirty="0" smtClean="0"/>
              <a:t>年</a:t>
            </a:r>
            <a:r>
              <a:rPr lang="en-US" altLang="zh-CN" dirty="0" smtClean="0"/>
              <a:t>3</a:t>
            </a:r>
            <a:r>
              <a:rPr lang="zh-CN" altLang="en-US" dirty="0" smtClean="0"/>
              <a:t>月到货，</a:t>
            </a:r>
            <a:r>
              <a:rPr lang="en-US" altLang="zh-CN" dirty="0" smtClean="0"/>
              <a:t>4</a:t>
            </a:r>
            <a:r>
              <a:rPr lang="zh-CN" altLang="en-US" dirty="0" smtClean="0"/>
              <a:t>块均为方形，面积</a:t>
            </a:r>
            <a:r>
              <a:rPr lang="en-US" altLang="zh-CN" dirty="0" smtClean="0"/>
              <a:t>25</a:t>
            </a:r>
            <a:r>
              <a:rPr lang="zh-CN" altLang="en-US" dirty="0" smtClean="0"/>
              <a:t>*</a:t>
            </a:r>
            <a:r>
              <a:rPr lang="en-US" altLang="zh-CN" dirty="0" smtClean="0"/>
              <a:t>25mm</a:t>
            </a:r>
            <a:r>
              <a:rPr lang="en-US" altLang="zh-CN" baseline="30000" dirty="0" smtClean="0"/>
              <a:t>2</a:t>
            </a:r>
            <a:r>
              <a:rPr lang="zh-CN" altLang="en-US" dirty="0" smtClean="0"/>
              <a:t>，厚度分别为两块</a:t>
            </a:r>
            <a:r>
              <a:rPr lang="en-US" altLang="zh-CN" dirty="0" smtClean="0"/>
              <a:t>300</a:t>
            </a:r>
            <a:r>
              <a:rPr lang="zh-CN" altLang="en-US" dirty="0" smtClean="0"/>
              <a:t>微米，两块</a:t>
            </a:r>
            <a:r>
              <a:rPr lang="en-US" altLang="zh-CN" dirty="0" smtClean="0"/>
              <a:t>450</a:t>
            </a:r>
            <a:r>
              <a:rPr lang="zh-CN" altLang="en-US" dirty="0"/>
              <a:t>微米。使用</a:t>
            </a:r>
            <a:r>
              <a:rPr lang="en-US" altLang="zh-CN" baseline="30000" dirty="0"/>
              <a:t>241</a:t>
            </a:r>
            <a:r>
              <a:rPr lang="en-US" altLang="zh-CN" dirty="0"/>
              <a:t>Am</a:t>
            </a:r>
            <a:r>
              <a:rPr lang="zh-CN" altLang="en-US" dirty="0"/>
              <a:t>的</a:t>
            </a:r>
            <a:r>
              <a:rPr lang="en-US" altLang="zh-CN" dirty="0"/>
              <a:t>α</a:t>
            </a:r>
            <a:r>
              <a:rPr lang="zh-CN" altLang="en-US" dirty="0"/>
              <a:t>源约</a:t>
            </a:r>
            <a:r>
              <a:rPr lang="en-US" altLang="zh-CN" dirty="0"/>
              <a:t>5MeV</a:t>
            </a:r>
            <a:r>
              <a:rPr lang="zh-CN" altLang="en-US" dirty="0"/>
              <a:t>测试了第一批硅探测器，得到了能量分辨约为</a:t>
            </a:r>
            <a:r>
              <a:rPr lang="en-US" altLang="zh-CN" dirty="0"/>
              <a:t>2.7%</a:t>
            </a:r>
            <a:r>
              <a:rPr lang="zh-CN" altLang="en-US" dirty="0" smtClean="0"/>
              <a:t>。</a:t>
            </a:r>
            <a:endParaRPr lang="zh-CN" altLang="en-US" dirty="0"/>
          </a:p>
        </p:txBody>
      </p:sp>
      <p:pic>
        <p:nvPicPr>
          <p:cNvPr id="6" name="内容占位符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6717587" y="3850304"/>
            <a:ext cx="4680102" cy="249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8359170" y="3621704"/>
            <a:ext cx="1569660" cy="276999"/>
          </a:xfrm>
          <a:prstGeom prst="rect">
            <a:avLst/>
          </a:prstGeom>
          <a:noFill/>
        </p:spPr>
        <p:txBody>
          <a:bodyPr wrap="none" rtlCol="0">
            <a:spAutoFit/>
          </a:bodyPr>
          <a:lstStyle/>
          <a:p>
            <a:r>
              <a:rPr lang="zh-CN" altLang="en-US" sz="1200" b="1" dirty="0" smtClean="0"/>
              <a:t>第一批硅探测器照片</a:t>
            </a:r>
            <a:endParaRPr lang="zh-CN" altLang="en-US" sz="1200" b="1" dirty="0"/>
          </a:p>
        </p:txBody>
      </p:sp>
      <p:sp>
        <p:nvSpPr>
          <p:cNvPr id="9" name="文本框 8"/>
          <p:cNvSpPr txBox="1"/>
          <p:nvPr/>
        </p:nvSpPr>
        <p:spPr>
          <a:xfrm>
            <a:off x="8359170" y="6256143"/>
            <a:ext cx="2117887" cy="276999"/>
          </a:xfrm>
          <a:prstGeom prst="rect">
            <a:avLst/>
          </a:prstGeom>
          <a:noFill/>
        </p:spPr>
        <p:txBody>
          <a:bodyPr wrap="none" rtlCol="0">
            <a:spAutoFit/>
          </a:bodyPr>
          <a:lstStyle/>
          <a:p>
            <a:r>
              <a:rPr lang="zh-CN" altLang="en-US" sz="1200" b="1" dirty="0" smtClean="0"/>
              <a:t>第一批硅探测器</a:t>
            </a:r>
            <a:r>
              <a:rPr lang="el-GR" altLang="zh-CN" sz="1200" b="1" dirty="0" smtClean="0">
                <a:latin typeface="Times New Roman" panose="02020603050405020304" pitchFamily="18" charset="0"/>
                <a:cs typeface="Times New Roman" panose="02020603050405020304" pitchFamily="18" charset="0"/>
              </a:rPr>
              <a:t>α</a:t>
            </a:r>
            <a:r>
              <a:rPr lang="zh-CN" altLang="en-US" sz="1200" b="1" dirty="0" smtClean="0">
                <a:latin typeface="Times New Roman" panose="02020603050405020304" pitchFamily="18" charset="0"/>
                <a:cs typeface="Times New Roman" panose="02020603050405020304" pitchFamily="18" charset="0"/>
              </a:rPr>
              <a:t>源测试能谱</a:t>
            </a:r>
            <a:endParaRPr lang="zh-CN" altLang="en-US" sz="1200" b="1" dirty="0"/>
          </a:p>
        </p:txBody>
      </p:sp>
      <p:sp>
        <p:nvSpPr>
          <p:cNvPr id="8" name="灯片编号占位符 7"/>
          <p:cNvSpPr>
            <a:spLocks noGrp="1"/>
          </p:cNvSpPr>
          <p:nvPr>
            <p:ph type="sldNum" sz="quarter" idx="10"/>
          </p:nvPr>
        </p:nvSpPr>
        <p:spPr/>
        <p:txBody>
          <a:bodyPr/>
          <a:lstStyle/>
          <a:p>
            <a:fld id="{C19C0675-6A5E-482A-B8F4-9D1D30D10B33}" type="slidenum">
              <a:rPr lang="zh-CN" altLang="en-US" smtClean="0"/>
              <a:t>17</a:t>
            </a:fld>
            <a:endParaRPr lang="zh-CN" altLang="en-US"/>
          </a:p>
        </p:txBody>
      </p:sp>
    </p:spTree>
    <p:extLst>
      <p:ext uri="{BB962C8B-B14F-4D97-AF65-F5344CB8AC3E}">
        <p14:creationId xmlns:p14="http://schemas.microsoft.com/office/powerpoint/2010/main" val="318866319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latin typeface="Times New Roman" panose="02020603050405020304" pitchFamily="18" charset="0"/>
                <a:ea typeface="华文楷体" panose="02010600040101010101" pitchFamily="2" charset="-122"/>
                <a:cs typeface="Times New Roman" panose="02020603050405020304" pitchFamily="18" charset="0"/>
              </a:rPr>
              <a:t>CsI</a:t>
            </a:r>
            <a:endParaRPr lang="zh-CN" altLang="en-US" dirty="0">
              <a:latin typeface="Times New Roman" panose="02020603050405020304" pitchFamily="18" charset="0"/>
              <a:ea typeface="华文楷体" panose="02010600040101010101" pitchFamily="2" charset="-122"/>
              <a:cs typeface="Times New Roman" panose="02020603050405020304" pitchFamily="18" charset="0"/>
            </a:endParaRPr>
          </a:p>
        </p:txBody>
      </p:sp>
      <p:pic>
        <p:nvPicPr>
          <p:cNvPr id="4" name="内容占位符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1815" t="9534" r="39137" b="24677"/>
          <a:stretch/>
        </p:blipFill>
        <p:spPr>
          <a:xfrm>
            <a:off x="446975" y="1746739"/>
            <a:ext cx="1172307" cy="2274277"/>
          </a:xfrm>
        </p:spPr>
      </p:pic>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33311" t="27597" r="34460" b="30183"/>
          <a:stretch/>
        </p:blipFill>
        <p:spPr>
          <a:xfrm>
            <a:off x="1631915" y="1819977"/>
            <a:ext cx="2777893" cy="2044110"/>
          </a:xfrm>
          <a:prstGeom prst="rect">
            <a:avLst/>
          </a:prstGeom>
        </p:spPr>
      </p:pic>
      <p:pic>
        <p:nvPicPr>
          <p:cNvPr id="6" name="内容占位符 3"/>
          <p:cNvPicPr>
            <a:picLocks noChangeAspect="1"/>
          </p:cNvPicPr>
          <p:nvPr/>
        </p:nvPicPr>
        <p:blipFill rotWithShape="1">
          <a:blip r:embed="rId4" cstate="print">
            <a:extLst>
              <a:ext uri="{28A0092B-C50C-407E-A947-70E740481C1C}">
                <a14:useLocalDpi xmlns:a14="http://schemas.microsoft.com/office/drawing/2010/main" val="0"/>
              </a:ext>
            </a:extLst>
          </a:blip>
          <a:srcRect l="13594" r="17872"/>
          <a:stretch/>
        </p:blipFill>
        <p:spPr>
          <a:xfrm>
            <a:off x="4461835" y="1746739"/>
            <a:ext cx="2942493" cy="2411781"/>
          </a:xfrm>
          <a:prstGeom prst="rect">
            <a:avLst/>
          </a:prstGeom>
        </p:spPr>
      </p:pic>
      <p:sp>
        <p:nvSpPr>
          <p:cNvPr id="3" name="文本框 2"/>
          <p:cNvSpPr txBox="1"/>
          <p:nvPr/>
        </p:nvSpPr>
        <p:spPr>
          <a:xfrm>
            <a:off x="812800" y="4949868"/>
            <a:ext cx="5494151" cy="923330"/>
          </a:xfrm>
          <a:prstGeom prst="rect">
            <a:avLst/>
          </a:prstGeom>
          <a:noFill/>
        </p:spPr>
        <p:txBody>
          <a:bodyPr wrap="square" rtlCol="0">
            <a:spAutoFit/>
          </a:bodyPr>
          <a:lstStyle/>
          <a:p>
            <a:r>
              <a:rPr lang="en-US" altLang="zh-CN" dirty="0" err="1" smtClean="0"/>
              <a:t>CsI</a:t>
            </a:r>
            <a:r>
              <a:rPr lang="zh-CN" altLang="en-US" dirty="0" smtClean="0"/>
              <a:t>晶体采购自近代物理研究所，直径</a:t>
            </a:r>
            <a:r>
              <a:rPr lang="en-US" altLang="zh-CN" dirty="0" smtClean="0"/>
              <a:t>24mm</a:t>
            </a:r>
            <a:r>
              <a:rPr lang="zh-CN" altLang="en-US" dirty="0" smtClean="0"/>
              <a:t>，厚度</a:t>
            </a:r>
            <a:r>
              <a:rPr lang="en-US" altLang="zh-CN" dirty="0" smtClean="0"/>
              <a:t>30mm</a:t>
            </a:r>
            <a:r>
              <a:rPr lang="zh-CN" altLang="en-US" dirty="0" smtClean="0"/>
              <a:t>。</a:t>
            </a:r>
            <a:r>
              <a:rPr lang="en-US" altLang="zh-CN" dirty="0" smtClean="0"/>
              <a:t>PD</a:t>
            </a:r>
            <a:r>
              <a:rPr lang="zh-CN" altLang="en-US" dirty="0" smtClean="0"/>
              <a:t>及前放采购自滨松，面积</a:t>
            </a:r>
            <a:r>
              <a:rPr lang="en-US" altLang="zh-CN" dirty="0" smtClean="0"/>
              <a:t>10</a:t>
            </a:r>
            <a:r>
              <a:rPr lang="zh-CN" altLang="en-US" dirty="0" smtClean="0"/>
              <a:t>*</a:t>
            </a:r>
            <a:r>
              <a:rPr lang="en-US" altLang="zh-CN" dirty="0" smtClean="0"/>
              <a:t>10mm</a:t>
            </a:r>
            <a:r>
              <a:rPr lang="en-US" altLang="zh-CN" baseline="30000" dirty="0" smtClean="0"/>
              <a:t>2</a:t>
            </a:r>
            <a:r>
              <a:rPr lang="zh-CN" altLang="en-US" dirty="0" smtClean="0"/>
              <a:t>。读出采用滨松</a:t>
            </a:r>
            <a:r>
              <a:rPr lang="en-US" altLang="zh-CN" dirty="0" smtClean="0"/>
              <a:t>PD</a:t>
            </a:r>
            <a:r>
              <a:rPr lang="zh-CN" altLang="en-US" dirty="0" smtClean="0"/>
              <a:t>专用前放芯片</a:t>
            </a:r>
            <a:r>
              <a:rPr lang="en-US" altLang="zh-CN" dirty="0" smtClean="0"/>
              <a:t>H4083</a:t>
            </a:r>
            <a:r>
              <a:rPr lang="zh-CN" altLang="en-US" dirty="0" smtClean="0"/>
              <a:t>。</a:t>
            </a:r>
            <a:endParaRPr lang="zh-CN" altLang="en-US" dirty="0"/>
          </a:p>
        </p:txBody>
      </p:sp>
      <p:pic>
        <p:nvPicPr>
          <p:cNvPr id="7" name="内容占位符 7"/>
          <p:cNvPicPr>
            <a:picLocks/>
          </p:cNvPicPr>
          <p:nvPr/>
        </p:nvPicPr>
        <p:blipFill rotWithShape="1">
          <a:blip r:embed="rId5">
            <a:extLst>
              <a:ext uri="{28A0092B-C50C-407E-A947-70E740481C1C}">
                <a14:useLocalDpi xmlns:a14="http://schemas.microsoft.com/office/drawing/2010/main" val="0"/>
              </a:ext>
            </a:extLst>
          </a:blip>
          <a:srcRect l="49585" t="47269" b="8567"/>
          <a:stretch/>
        </p:blipFill>
        <p:spPr bwMode="auto">
          <a:xfrm>
            <a:off x="7456355" y="1295400"/>
            <a:ext cx="4583245" cy="353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p:nvPr/>
        </p:nvSpPr>
        <p:spPr>
          <a:xfrm>
            <a:off x="7672992" y="5073391"/>
            <a:ext cx="4149969" cy="923330"/>
          </a:xfrm>
          <a:prstGeom prst="rect">
            <a:avLst/>
          </a:prstGeom>
          <a:noFill/>
        </p:spPr>
        <p:txBody>
          <a:bodyPr wrap="square" rtlCol="0">
            <a:spAutoFit/>
          </a:bodyPr>
          <a:lstStyle/>
          <a:p>
            <a:r>
              <a:rPr lang="zh-CN" altLang="en-US" dirty="0" smtClean="0"/>
              <a:t>根据</a:t>
            </a:r>
            <a:r>
              <a:rPr lang="en-US" altLang="zh-CN" dirty="0" smtClean="0"/>
              <a:t>H4083</a:t>
            </a:r>
            <a:r>
              <a:rPr lang="zh-CN" altLang="en-US" dirty="0" smtClean="0"/>
              <a:t>芯片设计了专用读出电路。使用普通硅油耦合（无光导）测量得到了</a:t>
            </a:r>
            <a:r>
              <a:rPr lang="en-US" altLang="zh-CN" baseline="30000" dirty="0" smtClean="0"/>
              <a:t>152</a:t>
            </a:r>
            <a:r>
              <a:rPr lang="en-US" altLang="zh-CN" dirty="0" smtClean="0"/>
              <a:t>Eu</a:t>
            </a:r>
            <a:r>
              <a:rPr lang="el-GR" altLang="zh-CN" dirty="0" smtClean="0">
                <a:latin typeface="Times New Roman" panose="02020603050405020304" pitchFamily="18" charset="0"/>
                <a:cs typeface="Times New Roman" panose="02020603050405020304" pitchFamily="18" charset="0"/>
              </a:rPr>
              <a:t>γ</a:t>
            </a:r>
            <a:r>
              <a:rPr lang="zh-CN" altLang="en-US" dirty="0" smtClean="0">
                <a:latin typeface="Times New Roman" panose="02020603050405020304" pitchFamily="18" charset="0"/>
                <a:cs typeface="Times New Roman" panose="02020603050405020304" pitchFamily="18" charset="0"/>
              </a:rPr>
              <a:t>射线信号。</a:t>
            </a:r>
            <a:endParaRPr lang="zh-CN" altLang="en-US" dirty="0"/>
          </a:p>
        </p:txBody>
      </p:sp>
      <p:sp>
        <p:nvSpPr>
          <p:cNvPr id="9" name="文本框 8"/>
          <p:cNvSpPr txBox="1"/>
          <p:nvPr/>
        </p:nvSpPr>
        <p:spPr>
          <a:xfrm>
            <a:off x="434342" y="3294185"/>
            <a:ext cx="1184940" cy="369332"/>
          </a:xfrm>
          <a:prstGeom prst="rect">
            <a:avLst/>
          </a:prstGeom>
          <a:noFill/>
        </p:spPr>
        <p:txBody>
          <a:bodyPr wrap="none" rtlCol="0">
            <a:spAutoFit/>
          </a:bodyPr>
          <a:lstStyle/>
          <a:p>
            <a:r>
              <a:rPr lang="en-US" altLang="zh-CN" dirty="0" err="1" smtClean="0"/>
              <a:t>CsI</a:t>
            </a:r>
            <a:r>
              <a:rPr lang="zh-CN" altLang="en-US" dirty="0" smtClean="0"/>
              <a:t>（</a:t>
            </a:r>
            <a:r>
              <a:rPr lang="en-US" altLang="zh-CN" dirty="0" smtClean="0"/>
              <a:t>Tl</a:t>
            </a:r>
            <a:r>
              <a:rPr lang="zh-CN" altLang="en-US" dirty="0" smtClean="0"/>
              <a:t>）</a:t>
            </a:r>
            <a:endParaRPr lang="zh-CN" altLang="en-US" dirty="0"/>
          </a:p>
        </p:txBody>
      </p:sp>
      <p:sp>
        <p:nvSpPr>
          <p:cNvPr id="11" name="文本框 10"/>
          <p:cNvSpPr txBox="1"/>
          <p:nvPr/>
        </p:nvSpPr>
        <p:spPr>
          <a:xfrm>
            <a:off x="2515593" y="1931940"/>
            <a:ext cx="505267" cy="369332"/>
          </a:xfrm>
          <a:prstGeom prst="rect">
            <a:avLst/>
          </a:prstGeom>
          <a:noFill/>
        </p:spPr>
        <p:txBody>
          <a:bodyPr wrap="none" rtlCol="0">
            <a:spAutoFit/>
          </a:bodyPr>
          <a:lstStyle/>
          <a:p>
            <a:r>
              <a:rPr lang="en-US" altLang="zh-CN" dirty="0" smtClean="0"/>
              <a:t>PD</a:t>
            </a:r>
            <a:endParaRPr lang="zh-CN" altLang="en-US" dirty="0"/>
          </a:p>
        </p:txBody>
      </p:sp>
      <p:sp>
        <p:nvSpPr>
          <p:cNvPr id="12" name="文本框 11"/>
          <p:cNvSpPr txBox="1"/>
          <p:nvPr/>
        </p:nvSpPr>
        <p:spPr>
          <a:xfrm>
            <a:off x="5039246" y="2178770"/>
            <a:ext cx="1787669" cy="369332"/>
          </a:xfrm>
          <a:prstGeom prst="rect">
            <a:avLst/>
          </a:prstGeom>
          <a:noFill/>
        </p:spPr>
        <p:txBody>
          <a:bodyPr wrap="none" rtlCol="0">
            <a:spAutoFit/>
          </a:bodyPr>
          <a:lstStyle/>
          <a:p>
            <a:r>
              <a:rPr lang="en-US" altLang="zh-CN" dirty="0" smtClean="0"/>
              <a:t>H4083</a:t>
            </a:r>
            <a:r>
              <a:rPr lang="zh-CN" altLang="en-US" dirty="0" smtClean="0"/>
              <a:t>前放芯片</a:t>
            </a:r>
            <a:endParaRPr lang="zh-CN" altLang="en-US" dirty="0"/>
          </a:p>
        </p:txBody>
      </p:sp>
      <p:sp>
        <p:nvSpPr>
          <p:cNvPr id="10" name="灯片编号占位符 9"/>
          <p:cNvSpPr>
            <a:spLocks noGrp="1"/>
          </p:cNvSpPr>
          <p:nvPr>
            <p:ph type="sldNum" sz="quarter" idx="10"/>
          </p:nvPr>
        </p:nvSpPr>
        <p:spPr/>
        <p:txBody>
          <a:bodyPr/>
          <a:lstStyle/>
          <a:p>
            <a:fld id="{C19C0675-6A5E-482A-B8F4-9D1D30D10B33}" type="slidenum">
              <a:rPr lang="zh-CN" altLang="en-US" smtClean="0"/>
              <a:t>18</a:t>
            </a:fld>
            <a:endParaRPr lang="zh-CN" altLang="en-US"/>
          </a:p>
        </p:txBody>
      </p:sp>
    </p:spTree>
    <p:extLst>
      <p:ext uri="{BB962C8B-B14F-4D97-AF65-F5344CB8AC3E}">
        <p14:creationId xmlns:p14="http://schemas.microsoft.com/office/powerpoint/2010/main" val="139495913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探测器的组装测试</a:t>
            </a:r>
            <a:endParaRPr lang="zh-CN" altLang="en-US" dirty="0">
              <a:latin typeface="Times New Roman" panose="02020603050405020304" pitchFamily="18" charset="0"/>
              <a:ea typeface="华文楷体" panose="02010600040101010101" pitchFamily="2" charset="-122"/>
              <a:cs typeface="Times New Roman" panose="02020603050405020304" pitchFamily="18" charset="0"/>
            </a:endParaRPr>
          </a:p>
        </p:txBody>
      </p:sp>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48251" y="3835198"/>
            <a:ext cx="3965171" cy="2934393"/>
          </a:xfr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4788" y="1320181"/>
            <a:ext cx="3966021" cy="2936671"/>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406" y="1436187"/>
            <a:ext cx="3863845" cy="5218182"/>
          </a:xfrm>
          <a:prstGeom prst="rect">
            <a:avLst/>
          </a:prstGeom>
        </p:spPr>
      </p:pic>
      <p:sp>
        <p:nvSpPr>
          <p:cNvPr id="3" name="文本框 2"/>
          <p:cNvSpPr txBox="1"/>
          <p:nvPr/>
        </p:nvSpPr>
        <p:spPr>
          <a:xfrm>
            <a:off x="1662537" y="5715002"/>
            <a:ext cx="1377749" cy="369332"/>
          </a:xfrm>
          <a:prstGeom prst="rect">
            <a:avLst/>
          </a:prstGeom>
          <a:noFill/>
        </p:spPr>
        <p:txBody>
          <a:bodyPr wrap="none" rtlCol="0">
            <a:spAutoFit/>
          </a:bodyPr>
          <a:lstStyle/>
          <a:p>
            <a:r>
              <a:rPr lang="zh-CN" altLang="en-US" dirty="0" smtClean="0"/>
              <a:t>探测器组合</a:t>
            </a:r>
            <a:endParaRPr lang="zh-CN" altLang="en-US" dirty="0"/>
          </a:p>
        </p:txBody>
      </p:sp>
      <p:sp>
        <p:nvSpPr>
          <p:cNvPr id="7" name="文本框 6"/>
          <p:cNvSpPr txBox="1"/>
          <p:nvPr/>
        </p:nvSpPr>
        <p:spPr>
          <a:xfrm>
            <a:off x="4193570" y="3694411"/>
            <a:ext cx="1569660" cy="369332"/>
          </a:xfrm>
          <a:prstGeom prst="rect">
            <a:avLst/>
          </a:prstGeom>
          <a:noFill/>
        </p:spPr>
        <p:txBody>
          <a:bodyPr wrap="none" rtlCol="0">
            <a:spAutoFit/>
          </a:bodyPr>
          <a:lstStyle/>
          <a:p>
            <a:r>
              <a:rPr lang="zh-CN" altLang="en-US" dirty="0" smtClean="0"/>
              <a:t>探测器封装室</a:t>
            </a:r>
            <a:endParaRPr lang="zh-CN" altLang="en-US" dirty="0"/>
          </a:p>
        </p:txBody>
      </p:sp>
      <p:sp>
        <p:nvSpPr>
          <p:cNvPr id="8" name="文本框 7"/>
          <p:cNvSpPr txBox="1"/>
          <p:nvPr/>
        </p:nvSpPr>
        <p:spPr>
          <a:xfrm>
            <a:off x="4949618" y="4450798"/>
            <a:ext cx="1800493" cy="369332"/>
          </a:xfrm>
          <a:prstGeom prst="rect">
            <a:avLst/>
          </a:prstGeom>
          <a:noFill/>
        </p:spPr>
        <p:txBody>
          <a:bodyPr wrap="none" rtlCol="0">
            <a:spAutoFit/>
          </a:bodyPr>
          <a:lstStyle/>
          <a:p>
            <a:r>
              <a:rPr lang="zh-CN" altLang="en-US" dirty="0" smtClean="0"/>
              <a:t>探测器测试环境</a:t>
            </a:r>
            <a:endParaRPr lang="zh-CN" altLang="en-US" dirty="0"/>
          </a:p>
        </p:txBody>
      </p:sp>
      <p:sp>
        <p:nvSpPr>
          <p:cNvPr id="10" name="文本框 9"/>
          <p:cNvSpPr txBox="1"/>
          <p:nvPr/>
        </p:nvSpPr>
        <p:spPr>
          <a:xfrm>
            <a:off x="8442791" y="2049853"/>
            <a:ext cx="3127664" cy="1477328"/>
          </a:xfrm>
          <a:prstGeom prst="rect">
            <a:avLst/>
          </a:prstGeom>
          <a:noFill/>
        </p:spPr>
        <p:txBody>
          <a:bodyPr wrap="square" rtlCol="0">
            <a:spAutoFit/>
          </a:bodyPr>
          <a:lstStyle/>
          <a:p>
            <a:r>
              <a:rPr lang="zh-CN" altLang="en-US" dirty="0" smtClean="0"/>
              <a:t>由于待测粒子能量较低，所以采用了硅探测器与气体探测器封装在同一气体室内的方法，避免出射窗带来的死层影响粒子分辨。</a:t>
            </a:r>
            <a:endParaRPr lang="zh-CN" altLang="en-US" dirty="0"/>
          </a:p>
        </p:txBody>
      </p:sp>
      <p:sp>
        <p:nvSpPr>
          <p:cNvPr id="11" name="文本框 10"/>
          <p:cNvSpPr txBox="1"/>
          <p:nvPr/>
        </p:nvSpPr>
        <p:spPr>
          <a:xfrm>
            <a:off x="8442791" y="4386654"/>
            <a:ext cx="3129722" cy="1200329"/>
          </a:xfrm>
          <a:prstGeom prst="rect">
            <a:avLst/>
          </a:prstGeom>
          <a:noFill/>
        </p:spPr>
        <p:txBody>
          <a:bodyPr wrap="square" rtlCol="0">
            <a:spAutoFit/>
          </a:bodyPr>
          <a:lstStyle/>
          <a:p>
            <a:r>
              <a:rPr lang="zh-CN" altLang="en-US" dirty="0" smtClean="0"/>
              <a:t>测试采用普通环氧树脂气密盒，工作气体采用</a:t>
            </a:r>
            <a:r>
              <a:rPr lang="en-US" altLang="zh-CN" dirty="0" smtClean="0"/>
              <a:t>90%Ar+10%CO</a:t>
            </a:r>
            <a:r>
              <a:rPr lang="en-US" altLang="zh-CN" baseline="-25000" dirty="0" smtClean="0"/>
              <a:t>2</a:t>
            </a:r>
            <a:r>
              <a:rPr lang="zh-CN" altLang="en-US" dirty="0" smtClean="0"/>
              <a:t>，使用商用电荷灵敏前放及主放大器。</a:t>
            </a:r>
            <a:endParaRPr lang="zh-CN" altLang="en-US" dirty="0"/>
          </a:p>
        </p:txBody>
      </p:sp>
      <p:sp>
        <p:nvSpPr>
          <p:cNvPr id="9" name="灯片编号占位符 8"/>
          <p:cNvSpPr>
            <a:spLocks noGrp="1"/>
          </p:cNvSpPr>
          <p:nvPr>
            <p:ph type="sldNum" sz="quarter" idx="10"/>
          </p:nvPr>
        </p:nvSpPr>
        <p:spPr/>
        <p:txBody>
          <a:bodyPr/>
          <a:lstStyle/>
          <a:p>
            <a:fld id="{C19C0675-6A5E-482A-B8F4-9D1D30D10B33}" type="slidenum">
              <a:rPr lang="zh-CN" altLang="en-US" smtClean="0"/>
              <a:t>19</a:t>
            </a:fld>
            <a:endParaRPr lang="zh-CN" altLang="en-US"/>
          </a:p>
        </p:txBody>
      </p:sp>
    </p:spTree>
    <p:extLst>
      <p:ext uri="{BB962C8B-B14F-4D97-AF65-F5344CB8AC3E}">
        <p14:creationId xmlns:p14="http://schemas.microsoft.com/office/powerpoint/2010/main" val="48875973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580571" y="990600"/>
            <a:ext cx="8331200" cy="457200"/>
          </a:xfrm>
        </p:spPr>
        <p:txBody>
          <a:bodyPr/>
          <a:lstStyle/>
          <a:p>
            <a:r>
              <a:rPr lang="en-US" altLang="zh-CN" sz="3200" dirty="0" smtClean="0">
                <a:latin typeface="Times New Roman" panose="02020603050405020304" pitchFamily="18" charset="0"/>
                <a:ea typeface="华文楷体" panose="02010600040101010101" pitchFamily="2" charset="-122"/>
                <a:cs typeface="Times New Roman" panose="02020603050405020304" pitchFamily="18" charset="0"/>
              </a:rPr>
              <a:t>Outline</a:t>
            </a:r>
            <a:endParaRPr lang="zh-CN" altLang="en-US" sz="3200"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5" name="内容占位符 4"/>
          <p:cNvSpPr>
            <a:spLocks noGrp="1"/>
          </p:cNvSpPr>
          <p:nvPr>
            <p:ph idx="1"/>
          </p:nvPr>
        </p:nvSpPr>
        <p:spPr/>
        <p:txBody>
          <a:bodyPr/>
          <a:lstStyle/>
          <a:p>
            <a:pPr marL="457200" indent="-457200">
              <a:buFont typeface="+mj-lt"/>
              <a:buAutoNum type="arabicPeriod"/>
            </a:pPr>
            <a:r>
              <a:rPr lang="zh-CN" altLang="zh-CN" sz="3200" dirty="0">
                <a:latin typeface="Times New Roman" panose="02020603050405020304" pitchFamily="18" charset="0"/>
                <a:ea typeface="华文楷体" panose="02010600040101010101" pitchFamily="2" charset="-122"/>
                <a:cs typeface="Times New Roman" panose="02020603050405020304" pitchFamily="18" charset="0"/>
              </a:rPr>
              <a:t>任务</a:t>
            </a:r>
            <a:r>
              <a:rPr lang="zh-CN" altLang="zh-CN" sz="3200" dirty="0" smtClean="0">
                <a:latin typeface="Times New Roman" panose="02020603050405020304" pitchFamily="18" charset="0"/>
                <a:ea typeface="华文楷体" panose="02010600040101010101" pitchFamily="2" charset="-122"/>
                <a:cs typeface="Times New Roman" panose="02020603050405020304" pitchFamily="18" charset="0"/>
              </a:rPr>
              <a:t>要求指标</a:t>
            </a:r>
            <a:endParaRPr lang="en-US" altLang="zh-CN" sz="3200" dirty="0" smtClean="0">
              <a:latin typeface="Times New Roman" panose="02020603050405020304" pitchFamily="18" charset="0"/>
              <a:ea typeface="华文楷体" panose="02010600040101010101" pitchFamily="2" charset="-122"/>
              <a:cs typeface="Times New Roman" panose="02020603050405020304" pitchFamily="18" charset="0"/>
            </a:endParaRPr>
          </a:p>
          <a:p>
            <a:pPr marL="457200" indent="-457200">
              <a:buFont typeface="+mj-lt"/>
              <a:buAutoNum type="arabicPeriod"/>
            </a:pPr>
            <a:r>
              <a:rPr lang="zh-CN" altLang="zh-CN" sz="3200" dirty="0" smtClean="0">
                <a:latin typeface="Times New Roman" panose="02020603050405020304" pitchFamily="18" charset="0"/>
                <a:ea typeface="华文楷体" panose="02010600040101010101" pitchFamily="2" charset="-122"/>
                <a:cs typeface="Times New Roman" panose="02020603050405020304" pitchFamily="18" charset="0"/>
              </a:rPr>
              <a:t>技术路线</a:t>
            </a:r>
            <a:endParaRPr lang="en-US" altLang="zh-CN" sz="3200" dirty="0" smtClean="0">
              <a:latin typeface="Times New Roman" panose="02020603050405020304" pitchFamily="18" charset="0"/>
              <a:ea typeface="华文楷体" panose="02010600040101010101" pitchFamily="2" charset="-122"/>
              <a:cs typeface="Times New Roman" panose="02020603050405020304" pitchFamily="18" charset="0"/>
            </a:endParaRPr>
          </a:p>
          <a:p>
            <a:pPr marL="457200" indent="-457200">
              <a:buFont typeface="+mj-lt"/>
              <a:buAutoNum type="arabicPeriod"/>
            </a:pPr>
            <a:r>
              <a:rPr lang="zh-CN" altLang="zh-CN" sz="3200" dirty="0" smtClean="0">
                <a:latin typeface="Times New Roman" panose="02020603050405020304" pitchFamily="18" charset="0"/>
                <a:ea typeface="华文楷体" panose="02010600040101010101" pitchFamily="2" charset="-122"/>
                <a:cs typeface="Times New Roman" panose="02020603050405020304" pitchFamily="18" charset="0"/>
              </a:rPr>
              <a:t>研制计划进展情况</a:t>
            </a:r>
            <a:endParaRPr lang="en-US" altLang="zh-CN" sz="3200" dirty="0" smtClean="0">
              <a:latin typeface="Times New Roman" panose="02020603050405020304" pitchFamily="18" charset="0"/>
              <a:ea typeface="华文楷体" panose="02010600040101010101" pitchFamily="2" charset="-122"/>
              <a:cs typeface="Times New Roman" panose="02020603050405020304" pitchFamily="18" charset="0"/>
            </a:endParaRPr>
          </a:p>
          <a:p>
            <a:pPr marL="457200" indent="-457200">
              <a:buFont typeface="+mj-lt"/>
              <a:buAutoNum type="arabicPeriod"/>
            </a:pPr>
            <a:r>
              <a:rPr lang="zh-CN" altLang="zh-CN" sz="3200" dirty="0" smtClean="0">
                <a:latin typeface="Times New Roman" panose="02020603050405020304" pitchFamily="18" charset="0"/>
                <a:ea typeface="华文楷体" panose="02010600040101010101" pitchFamily="2" charset="-122"/>
                <a:cs typeface="Times New Roman" panose="02020603050405020304" pitchFamily="18" charset="0"/>
              </a:rPr>
              <a:t>人员</a:t>
            </a:r>
            <a:r>
              <a:rPr lang="zh-CN" altLang="en-US" sz="3200" dirty="0" smtClean="0">
                <a:latin typeface="Times New Roman" panose="02020603050405020304" pitchFamily="18" charset="0"/>
                <a:ea typeface="华文楷体" panose="02010600040101010101" pitchFamily="2" charset="-122"/>
                <a:cs typeface="Times New Roman" panose="02020603050405020304" pitchFamily="18" charset="0"/>
              </a:rPr>
              <a:t>及时间</a:t>
            </a:r>
            <a:r>
              <a:rPr lang="zh-CN" altLang="zh-CN" sz="3200" dirty="0" smtClean="0">
                <a:latin typeface="Times New Roman" panose="02020603050405020304" pitchFamily="18" charset="0"/>
                <a:ea typeface="华文楷体" panose="02010600040101010101" pitchFamily="2" charset="-122"/>
                <a:cs typeface="Times New Roman" panose="02020603050405020304" pitchFamily="18" charset="0"/>
              </a:rPr>
              <a:t>安排</a:t>
            </a:r>
            <a:endParaRPr lang="en-US" altLang="zh-CN" sz="3200" dirty="0" smtClean="0">
              <a:latin typeface="Times New Roman" panose="02020603050405020304" pitchFamily="18" charset="0"/>
              <a:ea typeface="华文楷体" panose="02010600040101010101" pitchFamily="2" charset="-122"/>
              <a:cs typeface="Times New Roman" panose="02020603050405020304" pitchFamily="18" charset="0"/>
            </a:endParaRPr>
          </a:p>
          <a:p>
            <a:pPr marL="457200" indent="-457200">
              <a:buFont typeface="+mj-lt"/>
              <a:buAutoNum type="arabicPeriod"/>
            </a:pPr>
            <a:r>
              <a:rPr lang="zh-CN" altLang="en-US" sz="3200">
                <a:latin typeface="Times New Roman" panose="02020603050405020304" pitchFamily="18" charset="0"/>
                <a:ea typeface="华文楷体" panose="02010600040101010101" pitchFamily="2" charset="-122"/>
                <a:cs typeface="Times New Roman" panose="02020603050405020304" pitchFamily="18" charset="0"/>
              </a:rPr>
              <a:t>总结</a:t>
            </a:r>
            <a:endParaRPr lang="en-US" altLang="zh-CN" sz="3200" dirty="0" smtClean="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 name="灯片编号占位符 1"/>
          <p:cNvSpPr>
            <a:spLocks noGrp="1"/>
          </p:cNvSpPr>
          <p:nvPr>
            <p:ph type="sldNum" sz="quarter" idx="10"/>
          </p:nvPr>
        </p:nvSpPr>
        <p:spPr/>
        <p:txBody>
          <a:bodyPr/>
          <a:lstStyle/>
          <a:p>
            <a:fld id="{C19C0675-6A5E-482A-B8F4-9D1D30D10B33}" type="slidenum">
              <a:rPr lang="zh-CN" altLang="en-US" smtClean="0"/>
              <a:t>2</a:t>
            </a:fld>
            <a:endParaRPr lang="zh-CN" altLang="en-US"/>
          </a:p>
        </p:txBody>
      </p:sp>
    </p:spTree>
    <p:extLst>
      <p:ext uri="{BB962C8B-B14F-4D97-AF65-F5344CB8AC3E}">
        <p14:creationId xmlns:p14="http://schemas.microsoft.com/office/powerpoint/2010/main" val="284276990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使用示波器采集得到能谱</a:t>
            </a:r>
            <a:endParaRPr lang="zh-CN" altLang="en-US" dirty="0">
              <a:latin typeface="Times New Roman" panose="02020603050405020304" pitchFamily="18" charset="0"/>
              <a:ea typeface="华文楷体" panose="02010600040101010101" pitchFamily="2" charset="-122"/>
              <a:cs typeface="Times New Roman" panose="02020603050405020304" pitchFamily="18" charset="0"/>
            </a:endParaRPr>
          </a:p>
        </p:txBody>
      </p:sp>
      <p:pic>
        <p:nvPicPr>
          <p:cNvPr id="5" name="内容占位符 4"/>
          <p:cNvPicPr>
            <a:picLocks noGrp="1" noChangeAspect="1"/>
          </p:cNvPicPr>
          <p:nvPr>
            <p:ph idx="1"/>
          </p:nvPr>
        </p:nvPicPr>
        <p:blipFill>
          <a:blip r:embed="rId2"/>
          <a:stretch>
            <a:fillRect/>
          </a:stretch>
        </p:blipFill>
        <p:spPr>
          <a:xfrm>
            <a:off x="255749" y="1644470"/>
            <a:ext cx="6693223" cy="4521066"/>
          </a:xfrm>
          <a:prstGeom prst="rect">
            <a:avLst/>
          </a:prstGeom>
        </p:spPr>
      </p:pic>
      <p:sp>
        <p:nvSpPr>
          <p:cNvPr id="6" name="文本框 5"/>
          <p:cNvSpPr txBox="1"/>
          <p:nvPr/>
        </p:nvSpPr>
        <p:spPr>
          <a:xfrm>
            <a:off x="45045" y="6061827"/>
            <a:ext cx="1800494" cy="738664"/>
          </a:xfrm>
          <a:prstGeom prst="rect">
            <a:avLst/>
          </a:prstGeom>
          <a:noFill/>
        </p:spPr>
        <p:txBody>
          <a:bodyPr wrap="square" rtlCol="0">
            <a:spAutoFit/>
          </a:bodyPr>
          <a:lstStyle/>
          <a:p>
            <a:r>
              <a:rPr lang="zh-CN" altLang="en-US" sz="1400" dirty="0" smtClean="0"/>
              <a:t>使用硅信号触发</a:t>
            </a:r>
            <a:endParaRPr lang="en-US" altLang="zh-CN" sz="1400" dirty="0" smtClean="0"/>
          </a:p>
          <a:p>
            <a:r>
              <a:rPr lang="zh-CN" altLang="en-US" sz="1400" dirty="0" smtClean="0"/>
              <a:t>硅</a:t>
            </a:r>
            <a:r>
              <a:rPr lang="en-US" altLang="zh-CN" sz="1400" dirty="0" smtClean="0"/>
              <a:t>@80V</a:t>
            </a:r>
            <a:endParaRPr lang="en-US" altLang="zh-CN" sz="1400" dirty="0"/>
          </a:p>
          <a:p>
            <a:r>
              <a:rPr lang="en-US" altLang="zh-CN" sz="1400" dirty="0" smtClean="0"/>
              <a:t>MWPC@1800V</a:t>
            </a:r>
            <a:endParaRPr lang="zh-CN" altLang="en-US" sz="1400" dirty="0"/>
          </a:p>
        </p:txBody>
      </p:sp>
      <p:sp>
        <p:nvSpPr>
          <p:cNvPr id="8" name="文本框 7"/>
          <p:cNvSpPr txBox="1"/>
          <p:nvPr/>
        </p:nvSpPr>
        <p:spPr>
          <a:xfrm>
            <a:off x="4468092" y="5080412"/>
            <a:ext cx="1800493" cy="369332"/>
          </a:xfrm>
          <a:prstGeom prst="rect">
            <a:avLst/>
          </a:prstGeom>
          <a:noFill/>
        </p:spPr>
        <p:txBody>
          <a:bodyPr wrap="none" rtlCol="0">
            <a:spAutoFit/>
          </a:bodyPr>
          <a:lstStyle/>
          <a:p>
            <a:r>
              <a:rPr lang="zh-CN" altLang="en-US" dirty="0" smtClean="0"/>
              <a:t>示波器采得能谱</a:t>
            </a:r>
            <a:endParaRPr lang="zh-CN" altLang="en-US" dirty="0"/>
          </a:p>
        </p:txBody>
      </p:sp>
      <p:grpSp>
        <p:nvGrpSpPr>
          <p:cNvPr id="12" name="组合 11"/>
          <p:cNvGrpSpPr/>
          <p:nvPr/>
        </p:nvGrpSpPr>
        <p:grpSpPr>
          <a:xfrm>
            <a:off x="7134423" y="1644470"/>
            <a:ext cx="4870008" cy="2753268"/>
            <a:chOff x="7438923" y="2594284"/>
            <a:chExt cx="4380113" cy="2361642"/>
          </a:xfrm>
        </p:grpSpPr>
        <p:pic>
          <p:nvPicPr>
            <p:cNvPr id="10" name="内容占位符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438923" y="2594284"/>
              <a:ext cx="4380113" cy="236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10"/>
            <p:cNvSpPr txBox="1"/>
            <p:nvPr/>
          </p:nvSpPr>
          <p:spPr>
            <a:xfrm>
              <a:off x="7772514" y="2874356"/>
              <a:ext cx="1856465" cy="646331"/>
            </a:xfrm>
            <a:prstGeom prst="rect">
              <a:avLst/>
            </a:prstGeom>
            <a:noFill/>
          </p:spPr>
          <p:txBody>
            <a:bodyPr wrap="square" rtlCol="0">
              <a:spAutoFit/>
            </a:bodyPr>
            <a:lstStyle/>
            <a:p>
              <a:r>
                <a:rPr lang="zh-CN" altLang="en-US" sz="1200" dirty="0" smtClean="0">
                  <a:solidFill>
                    <a:schemeClr val="bg1"/>
                  </a:solidFill>
                </a:rPr>
                <a:t>示波器显示两者信号：</a:t>
              </a:r>
              <a:endParaRPr lang="en-US" altLang="zh-CN" sz="1200" dirty="0" smtClean="0">
                <a:solidFill>
                  <a:schemeClr val="bg1"/>
                </a:solidFill>
              </a:endParaRPr>
            </a:p>
            <a:p>
              <a:r>
                <a:rPr lang="zh-CN" altLang="en-US" sz="1200" dirty="0" smtClean="0">
                  <a:solidFill>
                    <a:schemeClr val="bg1"/>
                  </a:solidFill>
                </a:rPr>
                <a:t>黄色为</a:t>
              </a:r>
              <a:r>
                <a:rPr lang="en-US" altLang="zh-CN" sz="1200" dirty="0" smtClean="0">
                  <a:solidFill>
                    <a:schemeClr val="bg1"/>
                  </a:solidFill>
                </a:rPr>
                <a:t>Si</a:t>
              </a:r>
              <a:r>
                <a:rPr lang="zh-CN" altLang="en-US" sz="1200" dirty="0" smtClean="0">
                  <a:solidFill>
                    <a:schemeClr val="bg1"/>
                  </a:solidFill>
                </a:rPr>
                <a:t>探测器信号</a:t>
              </a:r>
              <a:endParaRPr lang="en-US" altLang="zh-CN" sz="1200" dirty="0" smtClean="0">
                <a:solidFill>
                  <a:schemeClr val="bg1"/>
                </a:solidFill>
              </a:endParaRPr>
            </a:p>
            <a:p>
              <a:r>
                <a:rPr lang="zh-CN" altLang="en-US" sz="1200" dirty="0" smtClean="0">
                  <a:solidFill>
                    <a:schemeClr val="bg1"/>
                  </a:solidFill>
                </a:rPr>
                <a:t>蓝色为</a:t>
              </a:r>
              <a:r>
                <a:rPr lang="en-US" altLang="zh-CN" sz="1200" dirty="0" smtClean="0">
                  <a:solidFill>
                    <a:schemeClr val="bg1"/>
                  </a:solidFill>
                </a:rPr>
                <a:t>MWPC</a:t>
              </a:r>
              <a:r>
                <a:rPr lang="zh-CN" altLang="en-US" sz="1200" dirty="0" smtClean="0">
                  <a:solidFill>
                    <a:schemeClr val="bg1"/>
                  </a:solidFill>
                </a:rPr>
                <a:t>信号</a:t>
              </a:r>
              <a:endParaRPr lang="zh-CN" altLang="en-US" sz="1200" dirty="0">
                <a:solidFill>
                  <a:schemeClr val="bg1"/>
                </a:solidFill>
              </a:endParaRPr>
            </a:p>
          </p:txBody>
        </p:sp>
      </p:grpSp>
      <p:sp>
        <p:nvSpPr>
          <p:cNvPr id="4" name="文本框 3"/>
          <p:cNvSpPr txBox="1"/>
          <p:nvPr/>
        </p:nvSpPr>
        <p:spPr>
          <a:xfrm>
            <a:off x="7171165" y="4651426"/>
            <a:ext cx="4796523" cy="2031325"/>
          </a:xfrm>
          <a:prstGeom prst="rect">
            <a:avLst/>
          </a:prstGeom>
          <a:noFill/>
        </p:spPr>
        <p:txBody>
          <a:bodyPr wrap="square" rtlCol="0">
            <a:spAutoFit/>
          </a:bodyPr>
          <a:lstStyle/>
          <a:p>
            <a:r>
              <a:rPr lang="zh-CN" altLang="en-US" dirty="0" smtClean="0"/>
              <a:t>由于获取系统尚未到位，实验室条件下通过虚拟示波器进行了波形采样并测量了脉冲峰值。得到了硅探测器和</a:t>
            </a:r>
            <a:r>
              <a:rPr lang="en-US" altLang="zh-CN" dirty="0" smtClean="0"/>
              <a:t>MWPC</a:t>
            </a:r>
            <a:r>
              <a:rPr lang="zh-CN" altLang="en-US" dirty="0" smtClean="0"/>
              <a:t>两者符合信号，及两探测器的放射源能谱。</a:t>
            </a:r>
            <a:endParaRPr lang="en-US" altLang="zh-CN" dirty="0" smtClean="0"/>
          </a:p>
          <a:p>
            <a:r>
              <a:rPr lang="zh-CN" altLang="en-US" dirty="0" smtClean="0">
                <a:latin typeface="Times New Roman" panose="02020603050405020304" pitchFamily="18" charset="0"/>
                <a:cs typeface="Times New Roman" panose="02020603050405020304" pitchFamily="18" charset="0"/>
              </a:rPr>
              <a:t>Δ</a:t>
            </a:r>
            <a:r>
              <a:rPr lang="en-US" altLang="zh-CN" dirty="0" smtClean="0">
                <a:latin typeface="Times New Roman" panose="02020603050405020304" pitchFamily="18" charset="0"/>
                <a:cs typeface="Times New Roman" panose="02020603050405020304" pitchFamily="18" charset="0"/>
              </a:rPr>
              <a:t>E-E</a:t>
            </a:r>
            <a:r>
              <a:rPr lang="zh-CN" altLang="en-US" dirty="0" smtClean="0">
                <a:latin typeface="Times New Roman" panose="02020603050405020304" pitchFamily="18" charset="0"/>
                <a:cs typeface="Times New Roman" panose="02020603050405020304" pitchFamily="18" charset="0"/>
              </a:rPr>
              <a:t>探测器的基本功能已经实现，下一步将对各个部分进行逐步优化。并加入自制电子学设备进行进一步测试。</a:t>
            </a:r>
            <a:endParaRPr lang="zh-CN" altLang="en-US" dirty="0"/>
          </a:p>
        </p:txBody>
      </p:sp>
      <p:sp>
        <p:nvSpPr>
          <p:cNvPr id="3" name="灯片编号占位符 2"/>
          <p:cNvSpPr>
            <a:spLocks noGrp="1"/>
          </p:cNvSpPr>
          <p:nvPr>
            <p:ph type="sldNum" sz="quarter" idx="10"/>
          </p:nvPr>
        </p:nvSpPr>
        <p:spPr/>
        <p:txBody>
          <a:bodyPr/>
          <a:lstStyle/>
          <a:p>
            <a:fld id="{C19C0675-6A5E-482A-B8F4-9D1D30D10B33}" type="slidenum">
              <a:rPr lang="zh-CN" altLang="en-US" smtClean="0"/>
              <a:t>20</a:t>
            </a:fld>
            <a:endParaRPr lang="zh-CN" altLang="en-US"/>
          </a:p>
        </p:txBody>
      </p:sp>
    </p:spTree>
    <p:extLst>
      <p:ext uri="{BB962C8B-B14F-4D97-AF65-F5344CB8AC3E}">
        <p14:creationId xmlns:p14="http://schemas.microsoft.com/office/powerpoint/2010/main" val="59080398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9601" y="434654"/>
            <a:ext cx="10972800" cy="1143000"/>
          </a:xfrm>
        </p:spPr>
        <p:txBody>
          <a:bodyPr/>
          <a:lstStyle/>
          <a:p>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2. PSD</a:t>
            </a:r>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方案设计</a:t>
            </a:r>
            <a:endParaRPr lang="zh-CN" altLang="en-US"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4" name="文本占位符 3"/>
          <p:cNvSpPr>
            <a:spLocks noGrp="1"/>
          </p:cNvSpPr>
          <p:nvPr>
            <p:ph type="body" idx="1"/>
          </p:nvPr>
        </p:nvSpPr>
        <p:spPr/>
        <p:txBody>
          <a:bodyPr/>
          <a:lstStyle/>
          <a:p>
            <a:r>
              <a:rPr lang="zh-CN" altLang="en-US" dirty="0">
                <a:latin typeface="Times New Roman" panose="02020603050405020304" pitchFamily="18" charset="0"/>
                <a:ea typeface="华文楷体" panose="02010600040101010101" pitchFamily="2" charset="-122"/>
                <a:cs typeface="Times New Roman" panose="02020603050405020304" pitchFamily="18" charset="0"/>
              </a:rPr>
              <a:t>硅探测器</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PSD</a:t>
            </a:r>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方法</a:t>
            </a:r>
            <a:endParaRPr lang="en-US" altLang="zh-CN"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5" name="文本占位符 4"/>
          <p:cNvSpPr>
            <a:spLocks noGrp="1"/>
          </p:cNvSpPr>
          <p:nvPr>
            <p:ph type="body" sz="quarter" idx="3"/>
          </p:nvPr>
        </p:nvSpPr>
        <p:spPr/>
        <p:txBody>
          <a:bodyPr/>
          <a:lstStyle/>
          <a:p>
            <a:r>
              <a:rPr lang="en-US" altLang="zh-CN" dirty="0" err="1">
                <a:latin typeface="Times New Roman" panose="02020603050405020304" pitchFamily="18" charset="0"/>
                <a:ea typeface="华文楷体" panose="02010600040101010101" pitchFamily="2" charset="-122"/>
                <a:cs typeface="Times New Roman" panose="02020603050405020304" pitchFamily="18" charset="0"/>
              </a:rPr>
              <a:t>CsI</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Tl</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）探测器</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PSD</a:t>
            </a:r>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方法</a:t>
            </a:r>
            <a:endParaRPr lang="zh-CN" altLang="en-US" dirty="0">
              <a:latin typeface="Times New Roman" panose="02020603050405020304" pitchFamily="18" charset="0"/>
              <a:ea typeface="华文楷体" panose="02010600040101010101" pitchFamily="2" charset="-122"/>
              <a:cs typeface="Times New Roman" panose="02020603050405020304" pitchFamily="18" charset="0"/>
            </a:endParaRPr>
          </a:p>
        </p:txBody>
      </p:sp>
      <p:pic>
        <p:nvPicPr>
          <p:cNvPr id="11" name="内容占位符 10"/>
          <p:cNvPicPr>
            <a:picLocks noGrp="1" noChangeAspect="1"/>
          </p:cNvPicPr>
          <p:nvPr>
            <p:ph sz="quarter" idx="4"/>
          </p:nvPr>
        </p:nvPicPr>
        <p:blipFill>
          <a:blip r:embed="rId3"/>
          <a:stretch>
            <a:fillRect/>
          </a:stretch>
        </p:blipFill>
        <p:spPr>
          <a:xfrm>
            <a:off x="6318676" y="2456108"/>
            <a:ext cx="3893400" cy="1656480"/>
          </a:xfrm>
          <a:prstGeom prst="rect">
            <a:avLst/>
          </a:prstGeom>
        </p:spPr>
      </p:pic>
      <p:cxnSp>
        <p:nvCxnSpPr>
          <p:cNvPr id="9" name="直接连接符 8"/>
          <p:cNvCxnSpPr/>
          <p:nvPr/>
        </p:nvCxnSpPr>
        <p:spPr bwMode="auto">
          <a:xfrm flipV="1">
            <a:off x="5902036" y="846138"/>
            <a:ext cx="10391" cy="5907953"/>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0" name="文本框 9"/>
          <p:cNvSpPr txBox="1"/>
          <p:nvPr/>
        </p:nvSpPr>
        <p:spPr>
          <a:xfrm>
            <a:off x="467522" y="5778344"/>
            <a:ext cx="5153573" cy="923330"/>
          </a:xfrm>
          <a:prstGeom prst="rect">
            <a:avLst/>
          </a:prstGeom>
          <a:noFill/>
        </p:spPr>
        <p:txBody>
          <a:bodyPr wrap="square" rtlCol="0">
            <a:spAutoFit/>
          </a:bodyPr>
          <a:lstStyle/>
          <a:p>
            <a:r>
              <a:rPr lang="zh-CN" altLang="en-US" dirty="0" smtClean="0"/>
              <a:t>利用不同种类粒子在随能量入射深度不同的原理来进行粒子鉴别 。信号上升时间（包含粒子入射深度信息）与粒子入射总能量绘制二维谱。</a:t>
            </a:r>
            <a:endParaRPr lang="zh-CN" altLang="en-US" dirty="0"/>
          </a:p>
        </p:txBody>
      </p:sp>
      <p:pic>
        <p:nvPicPr>
          <p:cNvPr id="12" name="图片 11"/>
          <p:cNvPicPr>
            <a:picLocks noChangeAspect="1"/>
          </p:cNvPicPr>
          <p:nvPr/>
        </p:nvPicPr>
        <p:blipFill>
          <a:blip r:embed="rId4"/>
          <a:stretch>
            <a:fillRect/>
          </a:stretch>
        </p:blipFill>
        <p:spPr>
          <a:xfrm>
            <a:off x="232062" y="2415124"/>
            <a:ext cx="2263111" cy="2230912"/>
          </a:xfrm>
          <a:prstGeom prst="rect">
            <a:avLst/>
          </a:prstGeom>
          <a:ln>
            <a:solidFill>
              <a:schemeClr val="accent1"/>
            </a:solidFill>
          </a:ln>
        </p:spPr>
      </p:pic>
      <p:pic>
        <p:nvPicPr>
          <p:cNvPr id="13" name="图片 12"/>
          <p:cNvPicPr>
            <a:picLocks noChangeAspect="1"/>
          </p:cNvPicPr>
          <p:nvPr/>
        </p:nvPicPr>
        <p:blipFill>
          <a:blip r:embed="rId5"/>
          <a:stretch>
            <a:fillRect/>
          </a:stretch>
        </p:blipFill>
        <p:spPr>
          <a:xfrm>
            <a:off x="6398946" y="4268793"/>
            <a:ext cx="3281580" cy="2268960"/>
          </a:xfrm>
          <a:prstGeom prst="rect">
            <a:avLst/>
          </a:prstGeom>
        </p:spPr>
      </p:pic>
      <p:sp>
        <p:nvSpPr>
          <p:cNvPr id="14" name="文本框 13"/>
          <p:cNvSpPr txBox="1"/>
          <p:nvPr/>
        </p:nvSpPr>
        <p:spPr>
          <a:xfrm>
            <a:off x="10167046" y="2456108"/>
            <a:ext cx="1825271" cy="923330"/>
          </a:xfrm>
          <a:prstGeom prst="rect">
            <a:avLst/>
          </a:prstGeom>
          <a:noFill/>
        </p:spPr>
        <p:txBody>
          <a:bodyPr wrap="square" rtlCol="0">
            <a:spAutoFit/>
          </a:bodyPr>
          <a:lstStyle/>
          <a:p>
            <a:r>
              <a:rPr lang="zh-CN" altLang="en-US" dirty="0" smtClean="0"/>
              <a:t>利用闪烁晶体发光快慢成分鉴别粒子种类。</a:t>
            </a:r>
            <a:endParaRPr lang="zh-CN" altLang="en-US" dirty="0"/>
          </a:p>
        </p:txBody>
      </p:sp>
      <p:pic>
        <p:nvPicPr>
          <p:cNvPr id="6" name="内容占位符 5"/>
          <p:cNvPicPr>
            <a:picLocks noGrp="1" noChangeAspect="1"/>
          </p:cNvPicPr>
          <p:nvPr>
            <p:ph sz="half" idx="2"/>
          </p:nvPr>
        </p:nvPicPr>
        <p:blipFill>
          <a:blip r:embed="rId6"/>
          <a:stretch>
            <a:fillRect/>
          </a:stretch>
        </p:blipFill>
        <p:spPr>
          <a:xfrm>
            <a:off x="2579264" y="2155783"/>
            <a:ext cx="3042321" cy="3247490"/>
          </a:xfrm>
          <a:prstGeom prst="rect">
            <a:avLst/>
          </a:prstGeom>
        </p:spPr>
      </p:pic>
      <p:sp>
        <p:nvSpPr>
          <p:cNvPr id="3" name="文本框 2"/>
          <p:cNvSpPr txBox="1"/>
          <p:nvPr/>
        </p:nvSpPr>
        <p:spPr>
          <a:xfrm>
            <a:off x="9877317" y="4526110"/>
            <a:ext cx="2122268" cy="1754326"/>
          </a:xfrm>
          <a:prstGeom prst="rect">
            <a:avLst/>
          </a:prstGeom>
          <a:noFill/>
        </p:spPr>
        <p:txBody>
          <a:bodyPr wrap="square" rtlCol="0">
            <a:spAutoFit/>
          </a:bodyPr>
          <a:lstStyle/>
          <a:p>
            <a:r>
              <a:rPr lang="zh-CN" altLang="en-US" dirty="0" smtClean="0"/>
              <a:t>由于第一批实验产物能量较低，</a:t>
            </a:r>
            <a:r>
              <a:rPr lang="en-US" altLang="zh-CN" dirty="0" err="1" smtClean="0"/>
              <a:t>CsI</a:t>
            </a:r>
            <a:r>
              <a:rPr lang="zh-CN" altLang="en-US" dirty="0" smtClean="0"/>
              <a:t>（</a:t>
            </a:r>
            <a:r>
              <a:rPr lang="en-US" altLang="zh-CN" dirty="0" smtClean="0"/>
              <a:t>Tl</a:t>
            </a:r>
            <a:r>
              <a:rPr lang="zh-CN" altLang="en-US" dirty="0" smtClean="0"/>
              <a:t>）</a:t>
            </a:r>
            <a:r>
              <a:rPr lang="en-US" altLang="zh-CN" dirty="0" smtClean="0"/>
              <a:t>PSD</a:t>
            </a:r>
            <a:r>
              <a:rPr lang="zh-CN" altLang="en-US" dirty="0" smtClean="0"/>
              <a:t>甄别方案目前只进行了调研，作为未来技术储备。</a:t>
            </a:r>
            <a:endParaRPr lang="zh-CN" altLang="en-US" dirty="0"/>
          </a:p>
        </p:txBody>
      </p:sp>
      <p:sp>
        <p:nvSpPr>
          <p:cNvPr id="7" name="文本框 6"/>
          <p:cNvSpPr txBox="1"/>
          <p:nvPr/>
        </p:nvSpPr>
        <p:spPr>
          <a:xfrm>
            <a:off x="7307383" y="4006025"/>
            <a:ext cx="2039341" cy="307777"/>
          </a:xfrm>
          <a:prstGeom prst="rect">
            <a:avLst/>
          </a:prstGeom>
          <a:noFill/>
        </p:spPr>
        <p:txBody>
          <a:bodyPr wrap="none" rtlCol="0">
            <a:spAutoFit/>
          </a:bodyPr>
          <a:lstStyle/>
          <a:p>
            <a:r>
              <a:rPr lang="en-US" altLang="zh-CN" sz="1400" b="1" dirty="0" err="1" smtClean="0"/>
              <a:t>CsI</a:t>
            </a:r>
            <a:r>
              <a:rPr lang="zh-CN" altLang="en-US" sz="1400" b="1" dirty="0" smtClean="0"/>
              <a:t>（</a:t>
            </a:r>
            <a:r>
              <a:rPr lang="en-US" altLang="zh-CN" sz="1400" b="1" dirty="0" smtClean="0"/>
              <a:t>Tl</a:t>
            </a:r>
            <a:r>
              <a:rPr lang="zh-CN" altLang="en-US" sz="1400" b="1" dirty="0" smtClean="0"/>
              <a:t>）信号成分说明</a:t>
            </a:r>
            <a:endParaRPr lang="zh-CN" altLang="en-US" sz="1400" b="1" dirty="0"/>
          </a:p>
        </p:txBody>
      </p:sp>
      <p:sp>
        <p:nvSpPr>
          <p:cNvPr id="15" name="文本框 14"/>
          <p:cNvSpPr txBox="1"/>
          <p:nvPr/>
        </p:nvSpPr>
        <p:spPr>
          <a:xfrm>
            <a:off x="6932742" y="6393897"/>
            <a:ext cx="2417650" cy="307777"/>
          </a:xfrm>
          <a:prstGeom prst="rect">
            <a:avLst/>
          </a:prstGeom>
          <a:noFill/>
        </p:spPr>
        <p:txBody>
          <a:bodyPr wrap="none" rtlCol="0">
            <a:spAutoFit/>
          </a:bodyPr>
          <a:lstStyle/>
          <a:p>
            <a:r>
              <a:rPr lang="en-US" altLang="zh-CN" sz="1400" b="1" dirty="0" err="1" smtClean="0"/>
              <a:t>CsI</a:t>
            </a:r>
            <a:r>
              <a:rPr lang="zh-CN" altLang="en-US" sz="1400" b="1" dirty="0" smtClean="0"/>
              <a:t>（</a:t>
            </a:r>
            <a:r>
              <a:rPr lang="en-US" altLang="zh-CN" sz="1400" b="1" dirty="0" smtClean="0"/>
              <a:t>Tl</a:t>
            </a:r>
            <a:r>
              <a:rPr lang="zh-CN" altLang="en-US" sz="1400" b="1" dirty="0" smtClean="0"/>
              <a:t>）分辨氢元素同位素</a:t>
            </a:r>
            <a:endParaRPr lang="zh-CN" altLang="en-US" sz="1400" b="1" dirty="0"/>
          </a:p>
        </p:txBody>
      </p:sp>
      <p:sp>
        <p:nvSpPr>
          <p:cNvPr id="16" name="文本框 15"/>
          <p:cNvSpPr txBox="1"/>
          <p:nvPr/>
        </p:nvSpPr>
        <p:spPr>
          <a:xfrm>
            <a:off x="3065194" y="5283032"/>
            <a:ext cx="2350323" cy="307777"/>
          </a:xfrm>
          <a:prstGeom prst="rect">
            <a:avLst/>
          </a:prstGeom>
          <a:noFill/>
        </p:spPr>
        <p:txBody>
          <a:bodyPr wrap="none" rtlCol="0">
            <a:spAutoFit/>
          </a:bodyPr>
          <a:lstStyle/>
          <a:p>
            <a:r>
              <a:rPr lang="zh-CN" altLang="en-US" sz="1400" b="1" dirty="0" smtClean="0"/>
              <a:t>硅探测器</a:t>
            </a:r>
            <a:r>
              <a:rPr lang="en-US" altLang="zh-CN" sz="1400" b="1" dirty="0" smtClean="0"/>
              <a:t>PSD</a:t>
            </a:r>
            <a:r>
              <a:rPr lang="zh-CN" altLang="en-US" sz="1400" b="1" dirty="0" smtClean="0"/>
              <a:t>方法分辨粒子</a:t>
            </a:r>
            <a:endParaRPr lang="zh-CN" altLang="en-US" sz="1400" b="1" dirty="0"/>
          </a:p>
        </p:txBody>
      </p:sp>
      <p:sp>
        <p:nvSpPr>
          <p:cNvPr id="17" name="文本框 16"/>
          <p:cNvSpPr txBox="1"/>
          <p:nvPr/>
        </p:nvSpPr>
        <p:spPr>
          <a:xfrm>
            <a:off x="268006" y="4679682"/>
            <a:ext cx="2170787" cy="307777"/>
          </a:xfrm>
          <a:prstGeom prst="rect">
            <a:avLst/>
          </a:prstGeom>
          <a:noFill/>
        </p:spPr>
        <p:txBody>
          <a:bodyPr wrap="none" rtlCol="0">
            <a:spAutoFit/>
          </a:bodyPr>
          <a:lstStyle/>
          <a:p>
            <a:r>
              <a:rPr lang="zh-CN" altLang="en-US" sz="1400" b="1" dirty="0" smtClean="0"/>
              <a:t>硅探测器</a:t>
            </a:r>
            <a:r>
              <a:rPr lang="en-US" altLang="zh-CN" sz="1400" b="1" dirty="0" smtClean="0"/>
              <a:t>PSD</a:t>
            </a:r>
            <a:r>
              <a:rPr lang="zh-CN" altLang="en-US" sz="1400" b="1" dirty="0" smtClean="0"/>
              <a:t>方法示意图</a:t>
            </a:r>
            <a:endParaRPr lang="zh-CN" altLang="en-US" sz="1400" b="1" dirty="0"/>
          </a:p>
        </p:txBody>
      </p:sp>
      <p:sp>
        <p:nvSpPr>
          <p:cNvPr id="8" name="灯片编号占位符 7"/>
          <p:cNvSpPr>
            <a:spLocks noGrp="1"/>
          </p:cNvSpPr>
          <p:nvPr>
            <p:ph type="sldNum" sz="quarter" idx="10"/>
          </p:nvPr>
        </p:nvSpPr>
        <p:spPr/>
        <p:txBody>
          <a:bodyPr/>
          <a:lstStyle/>
          <a:p>
            <a:fld id="{C19C0675-6A5E-482A-B8F4-9D1D30D10B33}" type="slidenum">
              <a:rPr lang="zh-CN" altLang="en-US" smtClean="0"/>
              <a:t>21</a:t>
            </a:fld>
            <a:endParaRPr lang="zh-CN" altLang="en-US"/>
          </a:p>
        </p:txBody>
      </p:sp>
    </p:spTree>
    <p:extLst>
      <p:ext uri="{BB962C8B-B14F-4D97-AF65-F5344CB8AC3E}">
        <p14:creationId xmlns:p14="http://schemas.microsoft.com/office/powerpoint/2010/main" val="268328236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aseline="30000" dirty="0" smtClean="0">
                <a:latin typeface="Times New Roman" panose="02020603050405020304" pitchFamily="18" charset="0"/>
                <a:ea typeface="华文楷体" panose="02010600040101010101" pitchFamily="2" charset="-122"/>
                <a:cs typeface="Times New Roman" panose="02020603050405020304" pitchFamily="18" charset="0"/>
              </a:rPr>
              <a:t>6</a:t>
            </a:r>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Li</a:t>
            </a:r>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反应的特殊性</a:t>
            </a:r>
            <a:endParaRPr lang="zh-CN" altLang="en-US" dirty="0">
              <a:latin typeface="Times New Roman" panose="02020603050405020304" pitchFamily="18" charset="0"/>
              <a:ea typeface="华文楷体" panose="02010600040101010101" pitchFamily="2" charset="-122"/>
              <a:cs typeface="Times New Roman" panose="02020603050405020304" pitchFamily="18" charset="0"/>
            </a:endParaRPr>
          </a:p>
        </p:txBody>
      </p:sp>
      <p:grpSp>
        <p:nvGrpSpPr>
          <p:cNvPr id="23" name="组合 22"/>
          <p:cNvGrpSpPr/>
          <p:nvPr/>
        </p:nvGrpSpPr>
        <p:grpSpPr>
          <a:xfrm>
            <a:off x="1034630" y="1647569"/>
            <a:ext cx="3902395" cy="2493867"/>
            <a:chOff x="1034630" y="1647569"/>
            <a:chExt cx="3902395" cy="2493867"/>
          </a:xfrm>
        </p:grpSpPr>
        <p:sp>
          <p:nvSpPr>
            <p:cNvPr id="6" name="流程图: 联系 5"/>
            <p:cNvSpPr/>
            <p:nvPr/>
          </p:nvSpPr>
          <p:spPr bwMode="auto">
            <a:xfrm>
              <a:off x="1090862" y="2951747"/>
              <a:ext cx="256674" cy="256674"/>
            </a:xfrm>
            <a:prstGeom prst="flowChartConnector">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charset="0"/>
                <a:ea typeface="宋体" pitchFamily="2" charset="-122"/>
              </a:endParaRPr>
            </a:p>
          </p:txBody>
        </p:sp>
        <p:sp>
          <p:nvSpPr>
            <p:cNvPr id="7" name="流程图: 联系 6"/>
            <p:cNvSpPr/>
            <p:nvPr/>
          </p:nvSpPr>
          <p:spPr bwMode="auto">
            <a:xfrm>
              <a:off x="2662989" y="2839453"/>
              <a:ext cx="513348" cy="481263"/>
            </a:xfrm>
            <a:prstGeom prst="flowChartConnector">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charset="0"/>
                <a:ea typeface="宋体" pitchFamily="2" charset="-122"/>
              </a:endParaRPr>
            </a:p>
          </p:txBody>
        </p:sp>
        <p:sp>
          <p:nvSpPr>
            <p:cNvPr id="8" name="流程图: 联系 7"/>
            <p:cNvSpPr/>
            <p:nvPr/>
          </p:nvSpPr>
          <p:spPr bwMode="auto">
            <a:xfrm>
              <a:off x="4443663" y="2059405"/>
              <a:ext cx="256674" cy="256674"/>
            </a:xfrm>
            <a:prstGeom prst="flowChartConnector">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charset="0"/>
                <a:ea typeface="宋体" pitchFamily="2" charset="-122"/>
              </a:endParaRPr>
            </a:p>
          </p:txBody>
        </p:sp>
        <p:sp>
          <p:nvSpPr>
            <p:cNvPr id="9" name="流程图: 联系 8"/>
            <p:cNvSpPr/>
            <p:nvPr/>
          </p:nvSpPr>
          <p:spPr bwMode="auto">
            <a:xfrm>
              <a:off x="4535972" y="3770356"/>
              <a:ext cx="401053" cy="371080"/>
            </a:xfrm>
            <a:prstGeom prst="flowChartConnector">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charset="0"/>
                <a:ea typeface="宋体" pitchFamily="2" charset="-122"/>
              </a:endParaRPr>
            </a:p>
          </p:txBody>
        </p:sp>
        <p:cxnSp>
          <p:nvCxnSpPr>
            <p:cNvPr id="12" name="直接箭头连接符 11"/>
            <p:cNvCxnSpPr/>
            <p:nvPr/>
          </p:nvCxnSpPr>
          <p:spPr bwMode="auto">
            <a:xfrm>
              <a:off x="1556083" y="3080084"/>
              <a:ext cx="882317" cy="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5" name="直接箭头连接符 14"/>
            <p:cNvCxnSpPr/>
            <p:nvPr/>
          </p:nvCxnSpPr>
          <p:spPr bwMode="auto">
            <a:xfrm flipV="1">
              <a:off x="3400926" y="2369071"/>
              <a:ext cx="893325" cy="519658"/>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16" name="直接箭头连接符 15"/>
            <p:cNvCxnSpPr/>
            <p:nvPr/>
          </p:nvCxnSpPr>
          <p:spPr bwMode="auto">
            <a:xfrm>
              <a:off x="3400926" y="3389750"/>
              <a:ext cx="1042737" cy="554495"/>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19" name="文本框 18"/>
            <p:cNvSpPr txBox="1"/>
            <p:nvPr/>
          </p:nvSpPr>
          <p:spPr>
            <a:xfrm>
              <a:off x="1034630" y="2519397"/>
              <a:ext cx="312906" cy="369332"/>
            </a:xfrm>
            <a:prstGeom prst="rect">
              <a:avLst/>
            </a:prstGeom>
            <a:noFill/>
          </p:spPr>
          <p:txBody>
            <a:bodyPr wrap="none" rtlCol="0">
              <a:spAutoFit/>
            </a:bodyPr>
            <a:lstStyle/>
            <a:p>
              <a:r>
                <a:rPr lang="en-US" altLang="zh-CN" dirty="0" smtClean="0"/>
                <a:t>n</a:t>
              </a:r>
              <a:endParaRPr lang="zh-CN" altLang="en-US" dirty="0"/>
            </a:p>
          </p:txBody>
        </p:sp>
        <p:sp>
          <p:nvSpPr>
            <p:cNvPr id="20" name="文本框 19"/>
            <p:cNvSpPr txBox="1"/>
            <p:nvPr/>
          </p:nvSpPr>
          <p:spPr>
            <a:xfrm>
              <a:off x="2662989" y="2519397"/>
              <a:ext cx="513348" cy="369332"/>
            </a:xfrm>
            <a:prstGeom prst="rect">
              <a:avLst/>
            </a:prstGeom>
            <a:noFill/>
          </p:spPr>
          <p:txBody>
            <a:bodyPr wrap="square" rtlCol="0">
              <a:spAutoFit/>
            </a:bodyPr>
            <a:lstStyle/>
            <a:p>
              <a:r>
                <a:rPr lang="en-US" altLang="zh-CN" baseline="30000" dirty="0" smtClean="0"/>
                <a:t>6</a:t>
              </a:r>
              <a:r>
                <a:rPr lang="en-US" altLang="zh-CN" dirty="0" smtClean="0"/>
                <a:t>Li</a:t>
              </a:r>
              <a:endParaRPr lang="zh-CN" altLang="en-US" dirty="0"/>
            </a:p>
          </p:txBody>
        </p:sp>
        <p:sp>
          <p:nvSpPr>
            <p:cNvPr id="21" name="文本框 20"/>
            <p:cNvSpPr txBox="1"/>
            <p:nvPr/>
          </p:nvSpPr>
          <p:spPr>
            <a:xfrm>
              <a:off x="4443663" y="1647569"/>
              <a:ext cx="248786" cy="369332"/>
            </a:xfrm>
            <a:prstGeom prst="rect">
              <a:avLst/>
            </a:prstGeom>
            <a:noFill/>
          </p:spPr>
          <p:txBody>
            <a:bodyPr wrap="none" rtlCol="0">
              <a:spAutoFit/>
            </a:bodyPr>
            <a:lstStyle/>
            <a:p>
              <a:r>
                <a:rPr lang="en-US" altLang="zh-CN" dirty="0" smtClean="0"/>
                <a:t>t</a:t>
              </a:r>
              <a:endParaRPr lang="zh-CN" altLang="en-US" dirty="0"/>
            </a:p>
          </p:txBody>
        </p:sp>
        <p:sp>
          <p:nvSpPr>
            <p:cNvPr id="22" name="文本框 21"/>
            <p:cNvSpPr txBox="1"/>
            <p:nvPr/>
          </p:nvSpPr>
          <p:spPr>
            <a:xfrm>
              <a:off x="4535972" y="3401024"/>
              <a:ext cx="304892" cy="369332"/>
            </a:xfrm>
            <a:prstGeom prst="rect">
              <a:avLst/>
            </a:prstGeom>
            <a:noFill/>
          </p:spPr>
          <p:txBody>
            <a:bodyPr wrap="none" rtlCol="0">
              <a:spAutoFit/>
            </a:bodyPr>
            <a:lstStyle/>
            <a:p>
              <a:r>
                <a:rPr lang="el-GR" altLang="zh-CN" dirty="0" smtClean="0">
                  <a:latin typeface="Times New Roman" panose="02020603050405020304" pitchFamily="18" charset="0"/>
                  <a:cs typeface="Times New Roman" panose="02020603050405020304" pitchFamily="18" charset="0"/>
                </a:rPr>
                <a:t>α</a:t>
              </a:r>
              <a:endParaRPr lang="zh-CN" altLang="en-US" dirty="0"/>
            </a:p>
          </p:txBody>
        </p:sp>
      </p:grpSp>
      <p:sp>
        <p:nvSpPr>
          <p:cNvPr id="25" name="文本框 24"/>
          <p:cNvSpPr txBox="1"/>
          <p:nvPr/>
        </p:nvSpPr>
        <p:spPr>
          <a:xfrm>
            <a:off x="737207" y="4736068"/>
            <a:ext cx="5323624" cy="1754326"/>
          </a:xfrm>
          <a:prstGeom prst="rect">
            <a:avLst/>
          </a:prstGeom>
          <a:noFill/>
        </p:spPr>
        <p:txBody>
          <a:bodyPr wrap="square" rtlCol="0">
            <a:spAutoFit/>
          </a:bodyPr>
          <a:lstStyle/>
          <a:p>
            <a:r>
              <a:rPr lang="zh-CN" altLang="en-US" dirty="0" smtClean="0"/>
              <a:t>中子与</a:t>
            </a:r>
            <a:r>
              <a:rPr lang="en-US" altLang="zh-CN" baseline="30000" dirty="0" smtClean="0"/>
              <a:t>6</a:t>
            </a:r>
            <a:r>
              <a:rPr lang="en-US" altLang="zh-CN" dirty="0" smtClean="0"/>
              <a:t>Li</a:t>
            </a:r>
            <a:r>
              <a:rPr lang="zh-CN" altLang="en-US" dirty="0" smtClean="0"/>
              <a:t>反应产物单一，可以按照反应动力学方程计算反应产物能量及角度。</a:t>
            </a:r>
            <a:r>
              <a:rPr lang="zh-CN" altLang="en-US" dirty="0" smtClean="0">
                <a:solidFill>
                  <a:srgbClr val="FF0000"/>
                </a:solidFill>
              </a:rPr>
              <a:t>确定入射中子能量及确定角度下，产物能量是固定的。</a:t>
            </a:r>
            <a:r>
              <a:rPr lang="zh-CN" altLang="en-US" dirty="0" smtClean="0"/>
              <a:t>使用</a:t>
            </a:r>
            <a:r>
              <a:rPr lang="en-US" altLang="zh-CN" dirty="0" smtClean="0"/>
              <a:t>TOF</a:t>
            </a:r>
            <a:r>
              <a:rPr lang="zh-CN" altLang="en-US" dirty="0" smtClean="0"/>
              <a:t>（中子能量）作为横轴，特定角度探测器对反应产物测得能量作为纵轴，可以得到粒子分辨谱。右图曲线为不同角度出射粒子能量和中子飞行时间二维谱。</a:t>
            </a:r>
            <a:endParaRPr lang="zh-CN" altLang="en-US" dirty="0"/>
          </a:p>
        </p:txBody>
      </p:sp>
      <p:graphicFrame>
        <p:nvGraphicFramePr>
          <p:cNvPr id="27" name="图表 26"/>
          <p:cNvGraphicFramePr>
            <a:graphicFrameLocks/>
          </p:cNvGraphicFramePr>
          <p:nvPr>
            <p:extLst>
              <p:ext uri="{D42A27DB-BD31-4B8C-83A1-F6EECF244321}">
                <p14:modId xmlns:p14="http://schemas.microsoft.com/office/powerpoint/2010/main" val="530362482"/>
              </p:ext>
            </p:extLst>
          </p:nvPr>
        </p:nvGraphicFramePr>
        <p:xfrm>
          <a:off x="6505074" y="1072816"/>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图表 27"/>
          <p:cNvGraphicFramePr>
            <a:graphicFrameLocks/>
          </p:cNvGraphicFramePr>
          <p:nvPr>
            <p:extLst>
              <p:ext uri="{D42A27DB-BD31-4B8C-83A1-F6EECF244321}">
                <p14:modId xmlns:p14="http://schemas.microsoft.com/office/powerpoint/2010/main" val="1696777266"/>
              </p:ext>
            </p:extLst>
          </p:nvPr>
        </p:nvGraphicFramePr>
        <p:xfrm>
          <a:off x="6505074" y="3955896"/>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9" name="文本框 28"/>
          <p:cNvSpPr txBox="1"/>
          <p:nvPr/>
        </p:nvSpPr>
        <p:spPr>
          <a:xfrm>
            <a:off x="8754376" y="1863409"/>
            <a:ext cx="697627" cy="369332"/>
          </a:xfrm>
          <a:prstGeom prst="rect">
            <a:avLst/>
          </a:prstGeom>
          <a:noFill/>
        </p:spPr>
        <p:txBody>
          <a:bodyPr wrap="none" rtlCol="0">
            <a:spAutoFit/>
          </a:bodyPr>
          <a:lstStyle/>
          <a:p>
            <a:r>
              <a:rPr lang="en-US" altLang="zh-CN" dirty="0" smtClean="0"/>
              <a:t>triton</a:t>
            </a:r>
            <a:endParaRPr lang="zh-CN" altLang="en-US" dirty="0"/>
          </a:p>
        </p:txBody>
      </p:sp>
      <p:sp>
        <p:nvSpPr>
          <p:cNvPr id="30" name="文本框 29"/>
          <p:cNvSpPr txBox="1"/>
          <p:nvPr/>
        </p:nvSpPr>
        <p:spPr>
          <a:xfrm>
            <a:off x="8728729" y="4855989"/>
            <a:ext cx="748923" cy="369332"/>
          </a:xfrm>
          <a:prstGeom prst="rect">
            <a:avLst/>
          </a:prstGeom>
          <a:noFill/>
        </p:spPr>
        <p:txBody>
          <a:bodyPr wrap="none" rtlCol="0">
            <a:spAutoFit/>
          </a:bodyPr>
          <a:lstStyle/>
          <a:p>
            <a:r>
              <a:rPr lang="en-US" altLang="zh-CN" dirty="0" smtClean="0"/>
              <a:t>alpha</a:t>
            </a:r>
            <a:endParaRPr lang="zh-CN" altLang="en-US" dirty="0"/>
          </a:p>
        </p:txBody>
      </p:sp>
      <p:sp>
        <p:nvSpPr>
          <p:cNvPr id="31" name="文本框 30"/>
          <p:cNvSpPr txBox="1"/>
          <p:nvPr/>
        </p:nvSpPr>
        <p:spPr>
          <a:xfrm>
            <a:off x="8420952" y="6574326"/>
            <a:ext cx="1031051" cy="261610"/>
          </a:xfrm>
          <a:prstGeom prst="rect">
            <a:avLst/>
          </a:prstGeom>
          <a:noFill/>
        </p:spPr>
        <p:txBody>
          <a:bodyPr wrap="none" rtlCol="0">
            <a:spAutoFit/>
          </a:bodyPr>
          <a:lstStyle/>
          <a:p>
            <a:r>
              <a:rPr lang="zh-CN" altLang="en-US" sz="1100" dirty="0" smtClean="0"/>
              <a:t>中子飞行时间</a:t>
            </a:r>
            <a:endParaRPr lang="zh-CN" altLang="en-US" sz="1100" dirty="0"/>
          </a:p>
        </p:txBody>
      </p:sp>
      <p:sp>
        <p:nvSpPr>
          <p:cNvPr id="32" name="文本框 31"/>
          <p:cNvSpPr txBox="1"/>
          <p:nvPr/>
        </p:nvSpPr>
        <p:spPr>
          <a:xfrm>
            <a:off x="6375188" y="4911997"/>
            <a:ext cx="259772" cy="830997"/>
          </a:xfrm>
          <a:prstGeom prst="rect">
            <a:avLst/>
          </a:prstGeom>
          <a:noFill/>
        </p:spPr>
        <p:txBody>
          <a:bodyPr wrap="square" rtlCol="0">
            <a:spAutoFit/>
          </a:bodyPr>
          <a:lstStyle/>
          <a:p>
            <a:r>
              <a:rPr lang="zh-CN" altLang="en-US" sz="1200" dirty="0" smtClean="0"/>
              <a:t>沉积能量</a:t>
            </a:r>
            <a:endParaRPr lang="zh-CN" altLang="en-US" sz="1200" dirty="0"/>
          </a:p>
        </p:txBody>
      </p:sp>
      <p:sp>
        <p:nvSpPr>
          <p:cNvPr id="33" name="文本框 32"/>
          <p:cNvSpPr txBox="1"/>
          <p:nvPr/>
        </p:nvSpPr>
        <p:spPr>
          <a:xfrm>
            <a:off x="6375188" y="2213401"/>
            <a:ext cx="259772" cy="830997"/>
          </a:xfrm>
          <a:prstGeom prst="rect">
            <a:avLst/>
          </a:prstGeom>
          <a:noFill/>
        </p:spPr>
        <p:txBody>
          <a:bodyPr wrap="square" rtlCol="0">
            <a:spAutoFit/>
          </a:bodyPr>
          <a:lstStyle/>
          <a:p>
            <a:r>
              <a:rPr lang="zh-CN" altLang="en-US" sz="1200" dirty="0" smtClean="0"/>
              <a:t>沉积能量</a:t>
            </a:r>
            <a:endParaRPr lang="zh-CN" altLang="en-US" sz="1200" dirty="0"/>
          </a:p>
        </p:txBody>
      </p:sp>
      <p:sp>
        <p:nvSpPr>
          <p:cNvPr id="34" name="文本框 33"/>
          <p:cNvSpPr txBox="1"/>
          <p:nvPr/>
        </p:nvSpPr>
        <p:spPr>
          <a:xfrm>
            <a:off x="8446601" y="3694286"/>
            <a:ext cx="1031051" cy="261610"/>
          </a:xfrm>
          <a:prstGeom prst="rect">
            <a:avLst/>
          </a:prstGeom>
          <a:noFill/>
        </p:spPr>
        <p:txBody>
          <a:bodyPr wrap="none" rtlCol="0">
            <a:spAutoFit/>
          </a:bodyPr>
          <a:lstStyle/>
          <a:p>
            <a:r>
              <a:rPr lang="zh-CN" altLang="en-US" sz="1100" dirty="0" smtClean="0"/>
              <a:t>中子飞行时间</a:t>
            </a:r>
            <a:endParaRPr lang="zh-CN" altLang="en-US" sz="1100" dirty="0"/>
          </a:p>
        </p:txBody>
      </p:sp>
      <p:sp>
        <p:nvSpPr>
          <p:cNvPr id="3" name="灯片编号占位符 2"/>
          <p:cNvSpPr>
            <a:spLocks noGrp="1"/>
          </p:cNvSpPr>
          <p:nvPr>
            <p:ph type="sldNum" sz="quarter" idx="10"/>
          </p:nvPr>
        </p:nvSpPr>
        <p:spPr/>
        <p:txBody>
          <a:bodyPr/>
          <a:lstStyle/>
          <a:p>
            <a:fld id="{C19C0675-6A5E-482A-B8F4-9D1D30D10B33}" type="slidenum">
              <a:rPr lang="zh-CN" altLang="en-US" smtClean="0"/>
              <a:t>22</a:t>
            </a:fld>
            <a:endParaRPr lang="zh-CN" altLang="en-US"/>
          </a:p>
        </p:txBody>
      </p:sp>
    </p:spTree>
    <p:extLst>
      <p:ext uri="{BB962C8B-B14F-4D97-AF65-F5344CB8AC3E}">
        <p14:creationId xmlns:p14="http://schemas.microsoft.com/office/powerpoint/2010/main" val="195627648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TOF</a:t>
            </a:r>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方法分辨</a:t>
            </a:r>
            <a:endParaRPr lang="zh-CN" altLang="en-US"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28" name="文本框 27"/>
          <p:cNvSpPr txBox="1"/>
          <p:nvPr/>
        </p:nvSpPr>
        <p:spPr>
          <a:xfrm>
            <a:off x="9238289" y="4799829"/>
            <a:ext cx="2953711" cy="1200329"/>
          </a:xfrm>
          <a:prstGeom prst="rect">
            <a:avLst/>
          </a:prstGeom>
          <a:noFill/>
        </p:spPr>
        <p:txBody>
          <a:bodyPr wrap="square" rtlCol="0">
            <a:spAutoFit/>
          </a:bodyPr>
          <a:lstStyle/>
          <a:p>
            <a:r>
              <a:rPr lang="zh-CN" altLang="en-US" dirty="0" smtClean="0"/>
              <a:t>在每个不同角度下氚和</a:t>
            </a:r>
            <a:r>
              <a:rPr lang="en-US" altLang="zh-CN" dirty="0" smtClean="0"/>
              <a:t>alpha</a:t>
            </a:r>
            <a:r>
              <a:rPr lang="zh-CN" altLang="en-US" dirty="0" smtClean="0"/>
              <a:t>会形成两条曲线，两者最小间距为热中子与</a:t>
            </a:r>
            <a:r>
              <a:rPr lang="en-US" altLang="zh-CN" baseline="30000" dirty="0" smtClean="0"/>
              <a:t>6</a:t>
            </a:r>
            <a:r>
              <a:rPr lang="en-US" altLang="zh-CN" dirty="0" smtClean="0"/>
              <a:t>Li</a:t>
            </a:r>
            <a:r>
              <a:rPr lang="zh-CN" altLang="en-US" dirty="0" smtClean="0"/>
              <a:t>反应的能量差约</a:t>
            </a:r>
            <a:r>
              <a:rPr lang="en-US" altLang="zh-CN" dirty="0" smtClean="0"/>
              <a:t>650keV</a:t>
            </a:r>
            <a:r>
              <a:rPr lang="zh-CN" altLang="en-US" dirty="0" smtClean="0"/>
              <a:t>。</a:t>
            </a:r>
            <a:endParaRPr lang="zh-CN" altLang="en-US" dirty="0"/>
          </a:p>
        </p:txBody>
      </p:sp>
      <p:sp>
        <p:nvSpPr>
          <p:cNvPr id="29" name="文本框 28"/>
          <p:cNvSpPr txBox="1"/>
          <p:nvPr/>
        </p:nvSpPr>
        <p:spPr>
          <a:xfrm>
            <a:off x="307463" y="3457255"/>
            <a:ext cx="505337" cy="830997"/>
          </a:xfrm>
          <a:prstGeom prst="rect">
            <a:avLst/>
          </a:prstGeom>
          <a:noFill/>
        </p:spPr>
        <p:txBody>
          <a:bodyPr wrap="square" rtlCol="0">
            <a:spAutoFit/>
          </a:bodyPr>
          <a:lstStyle/>
          <a:p>
            <a:r>
              <a:rPr lang="zh-CN" altLang="en-US" sz="1200" dirty="0" smtClean="0"/>
              <a:t>反应产物能量</a:t>
            </a:r>
            <a:r>
              <a:rPr lang="en-US" altLang="zh-CN" sz="1200" dirty="0" smtClean="0"/>
              <a:t>MeV</a:t>
            </a:r>
          </a:p>
        </p:txBody>
      </p:sp>
      <p:sp>
        <p:nvSpPr>
          <p:cNvPr id="30" name="文本框 29"/>
          <p:cNvSpPr txBox="1"/>
          <p:nvPr/>
        </p:nvSpPr>
        <p:spPr>
          <a:xfrm>
            <a:off x="4059489" y="6400800"/>
            <a:ext cx="1228221" cy="276999"/>
          </a:xfrm>
          <a:prstGeom prst="rect">
            <a:avLst/>
          </a:prstGeom>
          <a:noFill/>
        </p:spPr>
        <p:txBody>
          <a:bodyPr wrap="none" rtlCol="0">
            <a:spAutoFit/>
          </a:bodyPr>
          <a:lstStyle/>
          <a:p>
            <a:r>
              <a:rPr lang="zh-CN" altLang="en-US" sz="1200" dirty="0" smtClean="0"/>
              <a:t>中子飞行时间</a:t>
            </a:r>
            <a:r>
              <a:rPr lang="en-US" altLang="zh-CN" sz="1200" dirty="0" smtClean="0"/>
              <a:t>/s</a:t>
            </a:r>
            <a:endParaRPr lang="zh-CN" altLang="en-US" sz="1200" dirty="0"/>
          </a:p>
        </p:txBody>
      </p:sp>
      <p:graphicFrame>
        <p:nvGraphicFramePr>
          <p:cNvPr id="17" name="内容占位符 16"/>
          <p:cNvGraphicFramePr>
            <a:graphicFrameLocks noGrp="1"/>
          </p:cNvGraphicFramePr>
          <p:nvPr>
            <p:ph idx="1"/>
            <p:extLst/>
          </p:nvPr>
        </p:nvGraphicFramePr>
        <p:xfrm>
          <a:off x="812800" y="2358736"/>
          <a:ext cx="8185727" cy="4042063"/>
        </p:xfrm>
        <a:graphic>
          <a:graphicData uri="http://schemas.openxmlformats.org/drawingml/2006/chart">
            <c:chart xmlns:c="http://schemas.openxmlformats.org/drawingml/2006/chart" xmlns:r="http://schemas.openxmlformats.org/officeDocument/2006/relationships" r:id="rId2"/>
          </a:graphicData>
        </a:graphic>
      </p:graphicFrame>
      <p:pic>
        <p:nvPicPr>
          <p:cNvPr id="15" name="内容占位符 3"/>
          <p:cNvPicPr>
            <a:picLocks noChangeAspect="1"/>
          </p:cNvPicPr>
          <p:nvPr/>
        </p:nvPicPr>
        <p:blipFill>
          <a:blip r:embed="rId3"/>
          <a:stretch>
            <a:fillRect/>
          </a:stretch>
        </p:blipFill>
        <p:spPr bwMode="auto">
          <a:xfrm>
            <a:off x="6330463" y="1027324"/>
            <a:ext cx="5377204" cy="365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8998527" y="1856817"/>
            <a:ext cx="265575" cy="1600438"/>
          </a:xfrm>
          <a:prstGeom prst="rect">
            <a:avLst/>
          </a:prstGeom>
          <a:noFill/>
        </p:spPr>
        <p:txBody>
          <a:bodyPr wrap="square" rtlCol="0">
            <a:spAutoFit/>
          </a:bodyPr>
          <a:lstStyle/>
          <a:p>
            <a:r>
              <a:rPr lang="zh-CN" altLang="en-US" sz="1400" dirty="0"/>
              <a:t>文献</a:t>
            </a:r>
            <a:r>
              <a:rPr lang="zh-CN" altLang="en-US" sz="1400" dirty="0" smtClean="0"/>
              <a:t>中实验结果</a:t>
            </a:r>
            <a:endParaRPr lang="zh-CN" altLang="en-US" sz="1400" dirty="0"/>
          </a:p>
        </p:txBody>
      </p:sp>
      <p:sp>
        <p:nvSpPr>
          <p:cNvPr id="4" name="文本框 3"/>
          <p:cNvSpPr txBox="1"/>
          <p:nvPr/>
        </p:nvSpPr>
        <p:spPr>
          <a:xfrm>
            <a:off x="2550694" y="5615968"/>
            <a:ext cx="3416320" cy="369332"/>
          </a:xfrm>
          <a:prstGeom prst="rect">
            <a:avLst/>
          </a:prstGeom>
          <a:noFill/>
        </p:spPr>
        <p:txBody>
          <a:bodyPr wrap="none" rtlCol="0">
            <a:spAutoFit/>
          </a:bodyPr>
          <a:lstStyle/>
          <a:p>
            <a:r>
              <a:rPr lang="zh-CN" altLang="en-US" dirty="0"/>
              <a:t>某</a:t>
            </a:r>
            <a:r>
              <a:rPr lang="zh-CN" altLang="en-US" dirty="0" smtClean="0"/>
              <a:t>角度下出射粒子分辨计算结果</a:t>
            </a:r>
            <a:endParaRPr lang="zh-CN" altLang="en-US" dirty="0"/>
          </a:p>
        </p:txBody>
      </p:sp>
      <p:sp>
        <p:nvSpPr>
          <p:cNvPr id="5" name="文本框 4"/>
          <p:cNvSpPr txBox="1"/>
          <p:nvPr/>
        </p:nvSpPr>
        <p:spPr>
          <a:xfrm>
            <a:off x="2983832" y="3272589"/>
            <a:ext cx="697627" cy="369332"/>
          </a:xfrm>
          <a:prstGeom prst="rect">
            <a:avLst/>
          </a:prstGeom>
          <a:noFill/>
        </p:spPr>
        <p:txBody>
          <a:bodyPr wrap="none" rtlCol="0">
            <a:spAutoFit/>
          </a:bodyPr>
          <a:lstStyle/>
          <a:p>
            <a:r>
              <a:rPr lang="en-US" altLang="zh-CN" dirty="0" smtClean="0"/>
              <a:t>triton</a:t>
            </a:r>
            <a:endParaRPr lang="zh-CN" altLang="en-US" dirty="0"/>
          </a:p>
        </p:txBody>
      </p:sp>
      <p:sp>
        <p:nvSpPr>
          <p:cNvPr id="11" name="文本框 10"/>
          <p:cNvSpPr txBox="1"/>
          <p:nvPr/>
        </p:nvSpPr>
        <p:spPr>
          <a:xfrm>
            <a:off x="2755878" y="4367966"/>
            <a:ext cx="748923" cy="369332"/>
          </a:xfrm>
          <a:prstGeom prst="rect">
            <a:avLst/>
          </a:prstGeom>
          <a:noFill/>
        </p:spPr>
        <p:txBody>
          <a:bodyPr wrap="none" rtlCol="0">
            <a:spAutoFit/>
          </a:bodyPr>
          <a:lstStyle/>
          <a:p>
            <a:r>
              <a:rPr lang="en-US" altLang="zh-CN" dirty="0" smtClean="0"/>
              <a:t>alpha</a:t>
            </a:r>
            <a:endParaRPr lang="zh-CN" altLang="en-US" dirty="0"/>
          </a:p>
        </p:txBody>
      </p:sp>
      <p:cxnSp>
        <p:nvCxnSpPr>
          <p:cNvPr id="7" name="直接箭头连接符 6"/>
          <p:cNvCxnSpPr/>
          <p:nvPr/>
        </p:nvCxnSpPr>
        <p:spPr bwMode="auto">
          <a:xfrm>
            <a:off x="8229600" y="5208581"/>
            <a:ext cx="0" cy="191413"/>
          </a:xfrm>
          <a:prstGeom prst="straightConnector1">
            <a:avLst/>
          </a:prstGeom>
          <a:solidFill>
            <a:srgbClr val="FFFF00"/>
          </a:solidFill>
          <a:ln w="9525" cap="flat" cmpd="sng" algn="ctr">
            <a:solidFill>
              <a:schemeClr val="tx1"/>
            </a:solidFill>
            <a:prstDash val="solid"/>
            <a:round/>
            <a:headEnd type="triangle"/>
            <a:tailEnd type="triangle"/>
          </a:ln>
          <a:effectLst/>
        </p:spPr>
      </p:cxnSp>
      <p:sp>
        <p:nvSpPr>
          <p:cNvPr id="9" name="文本框 8"/>
          <p:cNvSpPr txBox="1"/>
          <p:nvPr/>
        </p:nvSpPr>
        <p:spPr>
          <a:xfrm>
            <a:off x="8262044" y="5122994"/>
            <a:ext cx="704039" cy="276999"/>
          </a:xfrm>
          <a:prstGeom prst="rect">
            <a:avLst/>
          </a:prstGeom>
          <a:noFill/>
        </p:spPr>
        <p:txBody>
          <a:bodyPr wrap="none" rtlCol="0">
            <a:spAutoFit/>
          </a:bodyPr>
          <a:lstStyle/>
          <a:p>
            <a:r>
              <a:rPr lang="en-US" altLang="zh-CN" sz="1200" dirty="0" smtClean="0"/>
              <a:t>650keV</a:t>
            </a:r>
            <a:endParaRPr lang="zh-CN" altLang="en-US" sz="1200" dirty="0"/>
          </a:p>
        </p:txBody>
      </p:sp>
      <p:sp>
        <p:nvSpPr>
          <p:cNvPr id="6" name="灯片编号占位符 5"/>
          <p:cNvSpPr>
            <a:spLocks noGrp="1"/>
          </p:cNvSpPr>
          <p:nvPr>
            <p:ph type="sldNum" sz="quarter" idx="10"/>
          </p:nvPr>
        </p:nvSpPr>
        <p:spPr/>
        <p:txBody>
          <a:bodyPr/>
          <a:lstStyle/>
          <a:p>
            <a:fld id="{C19C0675-6A5E-482A-B8F4-9D1D30D10B33}" type="slidenum">
              <a:rPr lang="zh-CN" altLang="en-US" smtClean="0"/>
              <a:t>23</a:t>
            </a:fld>
            <a:endParaRPr lang="zh-CN" altLang="en-US"/>
          </a:p>
        </p:txBody>
      </p:sp>
      <p:sp>
        <p:nvSpPr>
          <p:cNvPr id="8" name="椭圆 7"/>
          <p:cNvSpPr/>
          <p:nvPr/>
        </p:nvSpPr>
        <p:spPr bwMode="auto">
          <a:xfrm>
            <a:off x="8040943" y="4978828"/>
            <a:ext cx="334106" cy="650644"/>
          </a:xfrm>
          <a:prstGeom prst="ellipse">
            <a:avLst/>
          </a:prstGeom>
          <a:noFill/>
          <a:ln w="28575" cap="flat" cmpd="sng" algn="ctr">
            <a:solidFill>
              <a:srgbClr val="FF0000"/>
            </a:solidFill>
            <a:prstDash val="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charset="0"/>
              <a:ea typeface="宋体" pitchFamily="2" charset="-122"/>
            </a:endParaRPr>
          </a:p>
        </p:txBody>
      </p:sp>
    </p:spTree>
    <p:extLst>
      <p:ext uri="{BB962C8B-B14F-4D97-AF65-F5344CB8AC3E}">
        <p14:creationId xmlns:p14="http://schemas.microsoft.com/office/powerpoint/2010/main" val="201133399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使用</a:t>
            </a:r>
            <a:r>
              <a:rPr lang="en-US" altLang="zh-CN" baseline="30000" dirty="0" smtClean="0">
                <a:latin typeface="Times New Roman" panose="02020603050405020304" pitchFamily="18" charset="0"/>
                <a:ea typeface="华文楷体" panose="02010600040101010101" pitchFamily="2" charset="-122"/>
                <a:cs typeface="Times New Roman" panose="02020603050405020304" pitchFamily="18" charset="0"/>
              </a:rPr>
              <a:t>6</a:t>
            </a:r>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LiF</a:t>
            </a:r>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与热中子反应测试</a:t>
            </a:r>
            <a:endParaRPr lang="zh-CN" altLang="en-US" dirty="0">
              <a:latin typeface="Times New Roman" panose="02020603050405020304" pitchFamily="18" charset="0"/>
              <a:ea typeface="华文楷体" panose="02010600040101010101" pitchFamily="2" charset="-122"/>
              <a:cs typeface="Times New Roman" panose="02020603050405020304" pitchFamily="18" charset="0"/>
            </a:endParaRPr>
          </a:p>
        </p:txBody>
      </p:sp>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56266" y="1352212"/>
            <a:ext cx="3775712" cy="2795757"/>
          </a:xfrm>
        </p:spPr>
      </p:pic>
      <p:grpSp>
        <p:nvGrpSpPr>
          <p:cNvPr id="21" name="组合 20"/>
          <p:cNvGrpSpPr/>
          <p:nvPr/>
        </p:nvGrpSpPr>
        <p:grpSpPr>
          <a:xfrm>
            <a:off x="1322813" y="1549010"/>
            <a:ext cx="2252022" cy="2109171"/>
            <a:chOff x="1135415" y="1865351"/>
            <a:chExt cx="2252022" cy="2109171"/>
          </a:xfrm>
        </p:grpSpPr>
        <p:cxnSp>
          <p:nvCxnSpPr>
            <p:cNvPr id="7" name="直接箭头连接符 6"/>
            <p:cNvCxnSpPr/>
            <p:nvPr/>
          </p:nvCxnSpPr>
          <p:spPr bwMode="auto">
            <a:xfrm>
              <a:off x="1153391" y="3008167"/>
              <a:ext cx="987137" cy="0"/>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cxnSp>
          <p:nvCxnSpPr>
            <p:cNvPr id="10" name="直接连接符 9"/>
            <p:cNvCxnSpPr/>
            <p:nvPr/>
          </p:nvCxnSpPr>
          <p:spPr bwMode="auto">
            <a:xfrm flipH="1">
              <a:off x="2369128" y="2187285"/>
              <a:ext cx="10391" cy="1787237"/>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11" name="矩形 10"/>
            <p:cNvSpPr/>
            <p:nvPr/>
          </p:nvSpPr>
          <p:spPr bwMode="auto">
            <a:xfrm>
              <a:off x="2930237" y="2187285"/>
              <a:ext cx="457200" cy="1787237"/>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charset="0"/>
                <a:ea typeface="宋体" pitchFamily="2" charset="-122"/>
              </a:endParaRPr>
            </a:p>
          </p:txBody>
        </p:sp>
        <p:sp>
          <p:nvSpPr>
            <p:cNvPr id="12" name="文本框 11"/>
            <p:cNvSpPr txBox="1"/>
            <p:nvPr/>
          </p:nvSpPr>
          <p:spPr>
            <a:xfrm>
              <a:off x="1135415" y="2638835"/>
              <a:ext cx="877163" cy="369332"/>
            </a:xfrm>
            <a:prstGeom prst="rect">
              <a:avLst/>
            </a:prstGeom>
            <a:noFill/>
          </p:spPr>
          <p:txBody>
            <a:bodyPr wrap="none" rtlCol="0">
              <a:spAutoFit/>
            </a:bodyPr>
            <a:lstStyle/>
            <a:p>
              <a:r>
                <a:rPr lang="zh-CN" altLang="en-US" dirty="0" smtClean="0"/>
                <a:t>热中子</a:t>
              </a:r>
              <a:endParaRPr lang="zh-CN" altLang="en-US" dirty="0"/>
            </a:p>
          </p:txBody>
        </p:sp>
        <p:sp>
          <p:nvSpPr>
            <p:cNvPr id="13" name="文本框 12"/>
            <p:cNvSpPr txBox="1"/>
            <p:nvPr/>
          </p:nvSpPr>
          <p:spPr>
            <a:xfrm>
              <a:off x="2084406" y="1865351"/>
              <a:ext cx="590226" cy="369332"/>
            </a:xfrm>
            <a:prstGeom prst="rect">
              <a:avLst/>
            </a:prstGeom>
            <a:noFill/>
          </p:spPr>
          <p:txBody>
            <a:bodyPr wrap="none" rtlCol="0">
              <a:spAutoFit/>
            </a:bodyPr>
            <a:lstStyle/>
            <a:p>
              <a:r>
                <a:rPr lang="en-US" altLang="zh-CN" baseline="30000" dirty="0" smtClean="0"/>
                <a:t>6</a:t>
              </a:r>
              <a:r>
                <a:rPr lang="en-US" altLang="zh-CN" dirty="0" smtClean="0"/>
                <a:t>LiF</a:t>
              </a:r>
              <a:endParaRPr lang="zh-CN" altLang="en-US" dirty="0"/>
            </a:p>
          </p:txBody>
        </p:sp>
        <p:cxnSp>
          <p:nvCxnSpPr>
            <p:cNvPr id="15" name="直接箭头连接符 14"/>
            <p:cNvCxnSpPr/>
            <p:nvPr/>
          </p:nvCxnSpPr>
          <p:spPr bwMode="auto">
            <a:xfrm flipV="1">
              <a:off x="2462646" y="2638835"/>
              <a:ext cx="602673" cy="265424"/>
            </a:xfrm>
            <a:prstGeom prst="straightConnector1">
              <a:avLst/>
            </a:prstGeom>
            <a:solidFill>
              <a:srgbClr val="FFFF00"/>
            </a:solidFill>
            <a:ln w="9525" cap="flat" cmpd="sng" algn="ctr">
              <a:solidFill>
                <a:srgbClr val="FF0000"/>
              </a:solidFill>
              <a:prstDash val="solid"/>
              <a:round/>
              <a:headEnd type="none" w="med" len="med"/>
              <a:tailEnd type="triangle"/>
            </a:ln>
            <a:effectLst/>
          </p:spPr>
        </p:cxnSp>
        <p:cxnSp>
          <p:nvCxnSpPr>
            <p:cNvPr id="18" name="直接箭头连接符 17"/>
            <p:cNvCxnSpPr/>
            <p:nvPr/>
          </p:nvCxnSpPr>
          <p:spPr bwMode="auto">
            <a:xfrm>
              <a:off x="2501098" y="2971890"/>
              <a:ext cx="761648" cy="555823"/>
            </a:xfrm>
            <a:prstGeom prst="straightConnector1">
              <a:avLst/>
            </a:prstGeom>
            <a:solidFill>
              <a:srgbClr val="FFFF00"/>
            </a:solidFill>
            <a:ln w="9525" cap="flat" cmpd="sng" algn="ctr">
              <a:solidFill>
                <a:srgbClr val="FF0000"/>
              </a:solidFill>
              <a:prstDash val="solid"/>
              <a:round/>
              <a:headEnd type="none" w="med" len="med"/>
              <a:tailEnd type="triangle"/>
            </a:ln>
            <a:effectLst/>
          </p:spPr>
        </p:cxnSp>
        <p:sp>
          <p:nvSpPr>
            <p:cNvPr id="19" name="文本框 18"/>
            <p:cNvSpPr txBox="1"/>
            <p:nvPr/>
          </p:nvSpPr>
          <p:spPr>
            <a:xfrm>
              <a:off x="2638995" y="2431109"/>
              <a:ext cx="304892" cy="369332"/>
            </a:xfrm>
            <a:prstGeom prst="rect">
              <a:avLst/>
            </a:prstGeom>
            <a:noFill/>
          </p:spPr>
          <p:txBody>
            <a:bodyPr wrap="none" rtlCol="0">
              <a:spAutoFit/>
            </a:bodyPr>
            <a:lstStyle/>
            <a:p>
              <a:r>
                <a:rPr lang="el-GR" altLang="zh-CN" dirty="0" smtClean="0">
                  <a:latin typeface="Times New Roman" panose="02020603050405020304" pitchFamily="18" charset="0"/>
                  <a:cs typeface="Times New Roman" panose="02020603050405020304" pitchFamily="18" charset="0"/>
                </a:rPr>
                <a:t>α</a:t>
              </a:r>
              <a:endParaRPr lang="zh-CN" altLang="en-US" dirty="0"/>
            </a:p>
          </p:txBody>
        </p:sp>
        <p:sp>
          <p:nvSpPr>
            <p:cNvPr id="20" name="文本框 19"/>
            <p:cNvSpPr txBox="1"/>
            <p:nvPr/>
          </p:nvSpPr>
          <p:spPr>
            <a:xfrm>
              <a:off x="2576867" y="3123745"/>
              <a:ext cx="248786" cy="369332"/>
            </a:xfrm>
            <a:prstGeom prst="rect">
              <a:avLst/>
            </a:prstGeom>
            <a:noFill/>
          </p:spPr>
          <p:txBody>
            <a:bodyPr wrap="none" rtlCol="0">
              <a:spAutoFit/>
            </a:bodyPr>
            <a:lstStyle/>
            <a:p>
              <a:r>
                <a:rPr lang="en-US" altLang="zh-CN" dirty="0" smtClean="0"/>
                <a:t>t</a:t>
              </a:r>
              <a:endParaRPr lang="zh-CN" altLang="en-US" dirty="0"/>
            </a:p>
          </p:txBody>
        </p:sp>
      </p:grpSp>
      <p:pic>
        <p:nvPicPr>
          <p:cNvPr id="22" name="内容占位符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81955" y="4180606"/>
            <a:ext cx="4964056" cy="2444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直接箭头连接符 24"/>
          <p:cNvCxnSpPr/>
          <p:nvPr/>
        </p:nvCxnSpPr>
        <p:spPr bwMode="auto">
          <a:xfrm>
            <a:off x="1122218" y="3816924"/>
            <a:ext cx="0" cy="56457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26" name="直接箭头连接符 25"/>
          <p:cNvCxnSpPr/>
          <p:nvPr/>
        </p:nvCxnSpPr>
        <p:spPr bwMode="auto">
          <a:xfrm>
            <a:off x="1724891" y="5250639"/>
            <a:ext cx="0" cy="56457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cxnSp>
        <p:nvCxnSpPr>
          <p:cNvPr id="27" name="直接箭头连接符 26"/>
          <p:cNvCxnSpPr/>
          <p:nvPr/>
        </p:nvCxnSpPr>
        <p:spPr bwMode="auto">
          <a:xfrm>
            <a:off x="2324306" y="4090318"/>
            <a:ext cx="0" cy="56457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28" name="文本框 27"/>
          <p:cNvSpPr txBox="1"/>
          <p:nvPr/>
        </p:nvSpPr>
        <p:spPr>
          <a:xfrm>
            <a:off x="790421" y="3450417"/>
            <a:ext cx="646331" cy="369332"/>
          </a:xfrm>
          <a:prstGeom prst="rect">
            <a:avLst/>
          </a:prstGeom>
          <a:noFill/>
        </p:spPr>
        <p:txBody>
          <a:bodyPr wrap="none" rtlCol="0">
            <a:spAutoFit/>
          </a:bodyPr>
          <a:lstStyle/>
          <a:p>
            <a:r>
              <a:rPr lang="zh-CN" altLang="en-US" dirty="0" smtClean="0"/>
              <a:t>噪声</a:t>
            </a:r>
            <a:endParaRPr lang="zh-CN" altLang="en-US" dirty="0"/>
          </a:p>
        </p:txBody>
      </p:sp>
      <p:sp>
        <p:nvSpPr>
          <p:cNvPr id="29" name="文本框 28"/>
          <p:cNvSpPr txBox="1"/>
          <p:nvPr/>
        </p:nvSpPr>
        <p:spPr>
          <a:xfrm>
            <a:off x="2116557" y="3757816"/>
            <a:ext cx="415498" cy="369332"/>
          </a:xfrm>
          <a:prstGeom prst="rect">
            <a:avLst/>
          </a:prstGeom>
          <a:noFill/>
        </p:spPr>
        <p:txBody>
          <a:bodyPr wrap="none" rtlCol="0">
            <a:spAutoFit/>
          </a:bodyPr>
          <a:lstStyle/>
          <a:p>
            <a:r>
              <a:rPr lang="zh-CN" altLang="en-US" dirty="0" smtClean="0"/>
              <a:t>氚</a:t>
            </a:r>
            <a:endParaRPr lang="zh-CN" altLang="en-US" dirty="0"/>
          </a:p>
        </p:txBody>
      </p:sp>
      <p:sp>
        <p:nvSpPr>
          <p:cNvPr id="30" name="文本框 29"/>
          <p:cNvSpPr txBox="1"/>
          <p:nvPr/>
        </p:nvSpPr>
        <p:spPr>
          <a:xfrm>
            <a:off x="1350429" y="4769424"/>
            <a:ext cx="748923" cy="369332"/>
          </a:xfrm>
          <a:prstGeom prst="rect">
            <a:avLst/>
          </a:prstGeom>
          <a:noFill/>
        </p:spPr>
        <p:txBody>
          <a:bodyPr wrap="none" rtlCol="0">
            <a:spAutoFit/>
          </a:bodyPr>
          <a:lstStyle/>
          <a:p>
            <a:r>
              <a:rPr lang="en-US" altLang="zh-CN" dirty="0" smtClean="0"/>
              <a:t>alpha</a:t>
            </a:r>
            <a:endParaRPr lang="zh-CN" altLang="en-US" dirty="0"/>
          </a:p>
        </p:txBody>
      </p:sp>
      <p:pic>
        <p:nvPicPr>
          <p:cNvPr id="3" name="图片 2"/>
          <p:cNvPicPr>
            <a:picLocks noChangeAspect="1"/>
          </p:cNvPicPr>
          <p:nvPr/>
        </p:nvPicPr>
        <p:blipFill>
          <a:blip r:embed="rId4"/>
          <a:stretch>
            <a:fillRect/>
          </a:stretch>
        </p:blipFill>
        <p:spPr>
          <a:xfrm>
            <a:off x="5425909" y="4198076"/>
            <a:ext cx="5178943" cy="2550183"/>
          </a:xfrm>
          <a:prstGeom prst="rect">
            <a:avLst/>
          </a:prstGeom>
        </p:spPr>
      </p:pic>
      <p:cxnSp>
        <p:nvCxnSpPr>
          <p:cNvPr id="23" name="直接箭头连接符 22"/>
          <p:cNvCxnSpPr/>
          <p:nvPr/>
        </p:nvCxnSpPr>
        <p:spPr bwMode="auto">
          <a:xfrm>
            <a:off x="6306601" y="5655009"/>
            <a:ext cx="0" cy="56457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24" name="文本框 23"/>
          <p:cNvSpPr txBox="1"/>
          <p:nvPr/>
        </p:nvSpPr>
        <p:spPr>
          <a:xfrm>
            <a:off x="5974804" y="5288502"/>
            <a:ext cx="646331" cy="369332"/>
          </a:xfrm>
          <a:prstGeom prst="rect">
            <a:avLst/>
          </a:prstGeom>
          <a:noFill/>
        </p:spPr>
        <p:txBody>
          <a:bodyPr wrap="none" rtlCol="0">
            <a:spAutoFit/>
          </a:bodyPr>
          <a:lstStyle/>
          <a:p>
            <a:r>
              <a:rPr lang="zh-CN" altLang="en-US" dirty="0" smtClean="0"/>
              <a:t>噪声</a:t>
            </a:r>
            <a:endParaRPr lang="zh-CN" altLang="en-US" dirty="0"/>
          </a:p>
        </p:txBody>
      </p:sp>
      <p:cxnSp>
        <p:nvCxnSpPr>
          <p:cNvPr id="31" name="直接箭头连接符 30"/>
          <p:cNvCxnSpPr/>
          <p:nvPr/>
        </p:nvCxnSpPr>
        <p:spPr bwMode="auto">
          <a:xfrm>
            <a:off x="6951046" y="5603488"/>
            <a:ext cx="0" cy="56457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32" name="文本框 31"/>
          <p:cNvSpPr txBox="1"/>
          <p:nvPr/>
        </p:nvSpPr>
        <p:spPr>
          <a:xfrm>
            <a:off x="7312854" y="5163592"/>
            <a:ext cx="415498" cy="369332"/>
          </a:xfrm>
          <a:prstGeom prst="rect">
            <a:avLst/>
          </a:prstGeom>
          <a:noFill/>
        </p:spPr>
        <p:txBody>
          <a:bodyPr wrap="none" rtlCol="0">
            <a:spAutoFit/>
          </a:bodyPr>
          <a:lstStyle/>
          <a:p>
            <a:r>
              <a:rPr lang="zh-CN" altLang="en-US" dirty="0" smtClean="0"/>
              <a:t>氚</a:t>
            </a:r>
            <a:endParaRPr lang="zh-CN" altLang="en-US" dirty="0"/>
          </a:p>
        </p:txBody>
      </p:sp>
      <p:cxnSp>
        <p:nvCxnSpPr>
          <p:cNvPr id="33" name="直接箭头连接符 32"/>
          <p:cNvCxnSpPr/>
          <p:nvPr/>
        </p:nvCxnSpPr>
        <p:spPr bwMode="auto">
          <a:xfrm>
            <a:off x="7533966" y="5532924"/>
            <a:ext cx="0" cy="564570"/>
          </a:xfrm>
          <a:prstGeom prst="straightConnector1">
            <a:avLst/>
          </a:prstGeom>
          <a:ln>
            <a:headEnd type="none" w="med" len="med"/>
            <a:tailEnd type="triangle"/>
          </a:ln>
        </p:spPr>
        <p:style>
          <a:lnRef idx="3">
            <a:schemeClr val="dk1"/>
          </a:lnRef>
          <a:fillRef idx="0">
            <a:schemeClr val="dk1"/>
          </a:fillRef>
          <a:effectRef idx="2">
            <a:schemeClr val="dk1"/>
          </a:effectRef>
          <a:fontRef idx="minor">
            <a:schemeClr val="tx1"/>
          </a:fontRef>
        </p:style>
      </p:cxnSp>
      <p:sp>
        <p:nvSpPr>
          <p:cNvPr id="34" name="文本框 33"/>
          <p:cNvSpPr txBox="1"/>
          <p:nvPr/>
        </p:nvSpPr>
        <p:spPr>
          <a:xfrm>
            <a:off x="6593700" y="5218376"/>
            <a:ext cx="748923" cy="369332"/>
          </a:xfrm>
          <a:prstGeom prst="rect">
            <a:avLst/>
          </a:prstGeom>
          <a:noFill/>
        </p:spPr>
        <p:txBody>
          <a:bodyPr wrap="none" rtlCol="0">
            <a:spAutoFit/>
          </a:bodyPr>
          <a:lstStyle/>
          <a:p>
            <a:r>
              <a:rPr lang="en-US" altLang="zh-CN" dirty="0" smtClean="0"/>
              <a:t>alpha</a:t>
            </a:r>
            <a:endParaRPr lang="zh-CN" altLang="en-US" dirty="0"/>
          </a:p>
        </p:txBody>
      </p:sp>
      <p:sp>
        <p:nvSpPr>
          <p:cNvPr id="5" name="文本框 4"/>
          <p:cNvSpPr txBox="1"/>
          <p:nvPr/>
        </p:nvSpPr>
        <p:spPr>
          <a:xfrm>
            <a:off x="8266127" y="1178457"/>
            <a:ext cx="3795619" cy="1200329"/>
          </a:xfrm>
          <a:prstGeom prst="rect">
            <a:avLst/>
          </a:prstGeom>
          <a:noFill/>
        </p:spPr>
        <p:txBody>
          <a:bodyPr wrap="square" rtlCol="0">
            <a:spAutoFit/>
          </a:bodyPr>
          <a:lstStyle/>
          <a:p>
            <a:r>
              <a:rPr lang="en-US" altLang="zh-CN" baseline="30000" dirty="0" smtClean="0"/>
              <a:t>6</a:t>
            </a:r>
            <a:r>
              <a:rPr lang="en-US" altLang="zh-CN" dirty="0" smtClean="0"/>
              <a:t>LiF</a:t>
            </a:r>
            <a:r>
              <a:rPr lang="zh-CN" altLang="en-US" dirty="0" smtClean="0"/>
              <a:t>薄膜与热中子反应实验。实验采用</a:t>
            </a:r>
            <a:r>
              <a:rPr lang="en-US" altLang="zh-CN" dirty="0" smtClean="0"/>
              <a:t>Am/Be</a:t>
            </a:r>
            <a:r>
              <a:rPr lang="zh-CN" altLang="en-US" dirty="0" smtClean="0"/>
              <a:t>源，通过石蜡慢化后与</a:t>
            </a:r>
            <a:r>
              <a:rPr lang="en-US" altLang="zh-CN" baseline="30000" dirty="0" smtClean="0"/>
              <a:t>6</a:t>
            </a:r>
            <a:r>
              <a:rPr lang="en-US" altLang="zh-CN" dirty="0" smtClean="0"/>
              <a:t>LiF</a:t>
            </a:r>
            <a:r>
              <a:rPr lang="zh-CN" altLang="en-US" dirty="0" smtClean="0"/>
              <a:t>薄膜反应。探测器直径</a:t>
            </a:r>
            <a:r>
              <a:rPr lang="en-US" altLang="zh-CN" dirty="0" smtClean="0"/>
              <a:t>12mm</a:t>
            </a:r>
            <a:r>
              <a:rPr lang="zh-CN" altLang="en-US" dirty="0" smtClean="0"/>
              <a:t>厚</a:t>
            </a:r>
            <a:r>
              <a:rPr lang="en-US" altLang="zh-CN" dirty="0" smtClean="0"/>
              <a:t>300</a:t>
            </a:r>
            <a:r>
              <a:rPr lang="zh-CN" altLang="en-US" dirty="0" smtClean="0"/>
              <a:t>微米，薄膜直径</a:t>
            </a:r>
            <a:r>
              <a:rPr lang="en-US" altLang="zh-CN" dirty="0" smtClean="0"/>
              <a:t>7mm</a:t>
            </a:r>
            <a:r>
              <a:rPr lang="zh-CN" altLang="en-US" dirty="0" smtClean="0"/>
              <a:t>厚</a:t>
            </a:r>
            <a:r>
              <a:rPr lang="en-US" altLang="zh-CN" dirty="0" smtClean="0"/>
              <a:t>2.8</a:t>
            </a:r>
            <a:r>
              <a:rPr lang="zh-CN" altLang="en-US" dirty="0" smtClean="0"/>
              <a:t>微米。</a:t>
            </a:r>
            <a:endParaRPr lang="zh-CN" altLang="en-US" dirty="0"/>
          </a:p>
        </p:txBody>
      </p:sp>
      <p:sp>
        <p:nvSpPr>
          <p:cNvPr id="6" name="文本框 5"/>
          <p:cNvSpPr txBox="1"/>
          <p:nvPr/>
        </p:nvSpPr>
        <p:spPr>
          <a:xfrm>
            <a:off x="6347871" y="2160945"/>
            <a:ext cx="933269" cy="307777"/>
          </a:xfrm>
          <a:prstGeom prst="rect">
            <a:avLst/>
          </a:prstGeom>
          <a:noFill/>
        </p:spPr>
        <p:txBody>
          <a:bodyPr wrap="none" rtlCol="0">
            <a:spAutoFit/>
          </a:bodyPr>
          <a:lstStyle/>
          <a:p>
            <a:r>
              <a:rPr lang="en-US" altLang="zh-CN" sz="1400" b="1" dirty="0" smtClean="0">
                <a:solidFill>
                  <a:schemeClr val="bg1"/>
                </a:solidFill>
              </a:rPr>
              <a:t>Am/Be</a:t>
            </a:r>
            <a:r>
              <a:rPr lang="zh-CN" altLang="en-US" sz="1400" b="1" dirty="0" smtClean="0">
                <a:solidFill>
                  <a:schemeClr val="bg1"/>
                </a:solidFill>
              </a:rPr>
              <a:t>源</a:t>
            </a:r>
            <a:endParaRPr lang="zh-CN" altLang="en-US" sz="1400" b="1" dirty="0">
              <a:solidFill>
                <a:schemeClr val="bg1"/>
              </a:solidFill>
            </a:endParaRPr>
          </a:p>
        </p:txBody>
      </p:sp>
      <p:sp>
        <p:nvSpPr>
          <p:cNvPr id="35" name="文本框 34"/>
          <p:cNvSpPr txBox="1"/>
          <p:nvPr/>
        </p:nvSpPr>
        <p:spPr>
          <a:xfrm>
            <a:off x="6127065" y="3123566"/>
            <a:ext cx="543739" cy="307777"/>
          </a:xfrm>
          <a:prstGeom prst="rect">
            <a:avLst/>
          </a:prstGeom>
          <a:noFill/>
        </p:spPr>
        <p:txBody>
          <a:bodyPr wrap="none" rtlCol="0">
            <a:spAutoFit/>
          </a:bodyPr>
          <a:lstStyle/>
          <a:p>
            <a:r>
              <a:rPr lang="zh-CN" altLang="en-US" sz="1400" b="1" dirty="0" smtClean="0">
                <a:solidFill>
                  <a:schemeClr val="bg1"/>
                </a:solidFill>
              </a:rPr>
              <a:t>石蜡</a:t>
            </a:r>
            <a:endParaRPr lang="zh-CN" altLang="en-US" sz="1400" b="1" dirty="0">
              <a:solidFill>
                <a:schemeClr val="bg1"/>
              </a:solidFill>
            </a:endParaRPr>
          </a:p>
        </p:txBody>
      </p:sp>
      <p:sp>
        <p:nvSpPr>
          <p:cNvPr id="36" name="文本框 35"/>
          <p:cNvSpPr txBox="1"/>
          <p:nvPr/>
        </p:nvSpPr>
        <p:spPr>
          <a:xfrm>
            <a:off x="5045426" y="3411300"/>
            <a:ext cx="723275" cy="307777"/>
          </a:xfrm>
          <a:prstGeom prst="rect">
            <a:avLst/>
          </a:prstGeom>
          <a:noFill/>
        </p:spPr>
        <p:txBody>
          <a:bodyPr wrap="none" rtlCol="0">
            <a:spAutoFit/>
          </a:bodyPr>
          <a:lstStyle/>
          <a:p>
            <a:r>
              <a:rPr lang="zh-CN" altLang="en-US" sz="1400" b="1" dirty="0" smtClean="0">
                <a:solidFill>
                  <a:schemeClr val="bg1"/>
                </a:solidFill>
              </a:rPr>
              <a:t>探测器</a:t>
            </a:r>
            <a:endParaRPr lang="zh-CN" altLang="en-US" sz="1400" b="1" dirty="0">
              <a:solidFill>
                <a:schemeClr val="bg1"/>
              </a:solidFill>
            </a:endParaRPr>
          </a:p>
        </p:txBody>
      </p:sp>
      <p:sp>
        <p:nvSpPr>
          <p:cNvPr id="8" name="文本框 7"/>
          <p:cNvSpPr txBox="1"/>
          <p:nvPr/>
        </p:nvSpPr>
        <p:spPr>
          <a:xfrm>
            <a:off x="2798415" y="5348258"/>
            <a:ext cx="1261884" cy="307777"/>
          </a:xfrm>
          <a:prstGeom prst="rect">
            <a:avLst/>
          </a:prstGeom>
          <a:noFill/>
        </p:spPr>
        <p:txBody>
          <a:bodyPr wrap="none" rtlCol="0">
            <a:spAutoFit/>
          </a:bodyPr>
          <a:lstStyle/>
          <a:p>
            <a:r>
              <a:rPr lang="zh-CN" altLang="en-US" sz="1400" b="1" dirty="0" smtClean="0"/>
              <a:t>硅探测器能谱</a:t>
            </a:r>
            <a:endParaRPr lang="zh-CN" altLang="en-US" sz="1400" b="1" dirty="0"/>
          </a:p>
        </p:txBody>
      </p:sp>
      <p:sp>
        <p:nvSpPr>
          <p:cNvPr id="37" name="文本框 36"/>
          <p:cNvSpPr txBox="1"/>
          <p:nvPr/>
        </p:nvSpPr>
        <p:spPr>
          <a:xfrm>
            <a:off x="6561375" y="4618147"/>
            <a:ext cx="2518638" cy="307777"/>
          </a:xfrm>
          <a:prstGeom prst="rect">
            <a:avLst/>
          </a:prstGeom>
          <a:noFill/>
        </p:spPr>
        <p:txBody>
          <a:bodyPr wrap="none" rtlCol="0">
            <a:spAutoFit/>
          </a:bodyPr>
          <a:lstStyle/>
          <a:p>
            <a:r>
              <a:rPr lang="zh-CN" altLang="en-US" sz="1400" b="1" dirty="0" smtClean="0"/>
              <a:t>硅探测器信号上升时间</a:t>
            </a:r>
            <a:r>
              <a:rPr lang="en-US" altLang="zh-CN" sz="1400" b="1" dirty="0" smtClean="0"/>
              <a:t>vs</a:t>
            </a:r>
            <a:r>
              <a:rPr lang="zh-CN" altLang="en-US" sz="1400" b="1" dirty="0" smtClean="0"/>
              <a:t>能谱</a:t>
            </a:r>
            <a:endParaRPr lang="zh-CN" altLang="en-US" sz="1400" b="1" dirty="0"/>
          </a:p>
        </p:txBody>
      </p:sp>
      <p:sp>
        <p:nvSpPr>
          <p:cNvPr id="38" name="文本框 37"/>
          <p:cNvSpPr txBox="1"/>
          <p:nvPr/>
        </p:nvSpPr>
        <p:spPr>
          <a:xfrm>
            <a:off x="8133925" y="2606350"/>
            <a:ext cx="4060022" cy="1477328"/>
          </a:xfrm>
          <a:prstGeom prst="rect">
            <a:avLst/>
          </a:prstGeom>
          <a:noFill/>
        </p:spPr>
        <p:txBody>
          <a:bodyPr wrap="square" rtlCol="0">
            <a:spAutoFit/>
          </a:bodyPr>
          <a:lstStyle/>
          <a:p>
            <a:r>
              <a:rPr lang="zh-CN" altLang="en-US" dirty="0" smtClean="0"/>
              <a:t>实验给出了能谱及</a:t>
            </a:r>
            <a:r>
              <a:rPr lang="en-US" altLang="zh-CN" dirty="0" smtClean="0"/>
              <a:t>PSD</a:t>
            </a:r>
            <a:r>
              <a:rPr lang="zh-CN" altLang="en-US" dirty="0" smtClean="0"/>
              <a:t>粒子分辨谱，从能谱中可以明显区分</a:t>
            </a:r>
            <a:r>
              <a:rPr lang="el-GR" altLang="zh-CN" dirty="0">
                <a:latin typeface="Times New Roman" panose="02020603050405020304" pitchFamily="18" charset="0"/>
                <a:cs typeface="Times New Roman" panose="02020603050405020304" pitchFamily="18" charset="0"/>
              </a:rPr>
              <a:t>α</a:t>
            </a:r>
            <a:r>
              <a:rPr lang="zh-CN" altLang="en-US" dirty="0">
                <a:latin typeface="Times New Roman" panose="02020603050405020304" pitchFamily="18" charset="0"/>
                <a:cs typeface="Times New Roman" panose="02020603050405020304" pitchFamily="18" charset="0"/>
              </a:rPr>
              <a:t>和</a:t>
            </a:r>
            <a:r>
              <a:rPr lang="zh-CN" altLang="en-US" dirty="0" smtClean="0">
                <a:latin typeface="Times New Roman" panose="02020603050405020304" pitchFamily="18" charset="0"/>
                <a:cs typeface="Times New Roman" panose="02020603050405020304" pitchFamily="18" charset="0"/>
              </a:rPr>
              <a:t>氚（</a:t>
            </a:r>
            <a:r>
              <a:rPr lang="en-US" altLang="zh-CN" dirty="0" smtClean="0">
                <a:latin typeface="Times New Roman" panose="02020603050405020304" pitchFamily="18" charset="0"/>
                <a:cs typeface="Times New Roman" panose="02020603050405020304" pitchFamily="18" charset="0"/>
              </a:rPr>
              <a:t>650keV</a:t>
            </a:r>
            <a:r>
              <a:rPr lang="zh-CN" altLang="en-US" dirty="0" smtClean="0">
                <a:latin typeface="Times New Roman" panose="02020603050405020304" pitchFamily="18" charset="0"/>
                <a:cs typeface="Times New Roman" panose="02020603050405020304" pitchFamily="18" charset="0"/>
              </a:rPr>
              <a:t>）。</a:t>
            </a:r>
            <a:r>
              <a:rPr lang="zh-CN" altLang="en-US" dirty="0" smtClean="0"/>
              <a:t>由于热中子反应出射粒子能量较低，</a:t>
            </a:r>
            <a:r>
              <a:rPr lang="zh-CN" altLang="en-US" dirty="0" smtClean="0">
                <a:latin typeface="Times New Roman" panose="02020603050405020304" pitchFamily="18" charset="0"/>
                <a:cs typeface="Times New Roman" panose="02020603050405020304" pitchFamily="18" charset="0"/>
              </a:rPr>
              <a:t>均阻止在硅探测器表面，所以从上升时间上无法实现粒子分辨。</a:t>
            </a:r>
            <a:endParaRPr lang="zh-CN" altLang="en-US" dirty="0"/>
          </a:p>
        </p:txBody>
      </p:sp>
      <p:sp>
        <p:nvSpPr>
          <p:cNvPr id="9" name="灯片编号占位符 8"/>
          <p:cNvSpPr>
            <a:spLocks noGrp="1"/>
          </p:cNvSpPr>
          <p:nvPr>
            <p:ph type="sldNum" sz="quarter" idx="10"/>
          </p:nvPr>
        </p:nvSpPr>
        <p:spPr/>
        <p:txBody>
          <a:bodyPr/>
          <a:lstStyle/>
          <a:p>
            <a:fld id="{C19C0675-6A5E-482A-B8F4-9D1D30D10B33}" type="slidenum">
              <a:rPr lang="zh-CN" altLang="en-US" smtClean="0"/>
              <a:t>24</a:t>
            </a:fld>
            <a:endParaRPr lang="zh-CN" altLang="en-US"/>
          </a:p>
        </p:txBody>
      </p:sp>
    </p:spTree>
    <p:extLst>
      <p:ext uri="{BB962C8B-B14F-4D97-AF65-F5344CB8AC3E}">
        <p14:creationId xmlns:p14="http://schemas.microsoft.com/office/powerpoint/2010/main" val="118361202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硅探测器信号研究</a:t>
            </a:r>
            <a:endParaRPr lang="zh-CN" altLang="en-US" dirty="0">
              <a:latin typeface="Times New Roman" panose="02020603050405020304" pitchFamily="18" charset="0"/>
              <a:ea typeface="华文楷体" panose="02010600040101010101" pitchFamily="2" charset="-122"/>
              <a:cs typeface="Times New Roman" panose="02020603050405020304" pitchFamily="18" charset="0"/>
            </a:endParaRPr>
          </a:p>
        </p:txBody>
      </p:sp>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106" y="1503815"/>
            <a:ext cx="6550126" cy="4850093"/>
          </a:xfrm>
        </p:spPr>
      </p:pic>
      <p:sp>
        <p:nvSpPr>
          <p:cNvPr id="7" name="文本框 6"/>
          <p:cNvSpPr txBox="1"/>
          <p:nvPr/>
        </p:nvSpPr>
        <p:spPr>
          <a:xfrm>
            <a:off x="6612232" y="4992612"/>
            <a:ext cx="5568462" cy="1754326"/>
          </a:xfrm>
          <a:prstGeom prst="rect">
            <a:avLst/>
          </a:prstGeom>
          <a:noFill/>
        </p:spPr>
        <p:txBody>
          <a:bodyPr wrap="square" rtlCol="0">
            <a:spAutoFit/>
          </a:bodyPr>
          <a:lstStyle/>
          <a:p>
            <a:r>
              <a:rPr lang="zh-CN" altLang="en-US" dirty="0" smtClean="0"/>
              <a:t>使用北大</a:t>
            </a:r>
            <a:r>
              <a:rPr lang="en-US" altLang="zh-CN" dirty="0" smtClean="0"/>
              <a:t>500MHz</a:t>
            </a:r>
            <a:r>
              <a:rPr lang="zh-CN" altLang="en-US" dirty="0" smtClean="0"/>
              <a:t>桌面采集卡对硅探测器信号进行了研究，主要目标论证</a:t>
            </a:r>
            <a:r>
              <a:rPr lang="en-US" altLang="zh-CN" dirty="0" smtClean="0"/>
              <a:t>PSD</a:t>
            </a:r>
            <a:r>
              <a:rPr lang="zh-CN" altLang="en-US" dirty="0" smtClean="0"/>
              <a:t>方案可行性。</a:t>
            </a:r>
            <a:endParaRPr lang="en-US" altLang="zh-CN" dirty="0" smtClean="0"/>
          </a:p>
          <a:p>
            <a:r>
              <a:rPr lang="zh-CN" altLang="en-US" dirty="0" smtClean="0"/>
              <a:t>测试使用了</a:t>
            </a:r>
            <a:r>
              <a:rPr lang="el-GR" altLang="zh-CN" dirty="0" smtClean="0">
                <a:latin typeface="Times New Roman" panose="02020603050405020304" pitchFamily="18" charset="0"/>
                <a:cs typeface="Times New Roman" panose="02020603050405020304" pitchFamily="18" charset="0"/>
              </a:rPr>
              <a:t>α</a:t>
            </a:r>
            <a:r>
              <a:rPr lang="zh-CN" altLang="en-US" dirty="0" smtClean="0">
                <a:latin typeface="Times New Roman" panose="02020603050405020304" pitchFamily="18" charset="0"/>
                <a:cs typeface="Times New Roman" panose="02020603050405020304" pitchFamily="18" charset="0"/>
              </a:rPr>
              <a:t>源进行了测试，分别从硅探测器两面入射可以得到上升时间差别。从而确定给定厚度</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300</a:t>
            </a:r>
            <a:r>
              <a:rPr lang="zh-CN" altLang="en-US" dirty="0">
                <a:latin typeface="Times New Roman" panose="02020603050405020304" pitchFamily="18" charset="0"/>
                <a:cs typeface="Times New Roman" panose="02020603050405020304" pitchFamily="18" charset="0"/>
              </a:rPr>
              <a:t>微米）</a:t>
            </a:r>
            <a:r>
              <a:rPr lang="zh-CN" altLang="en-US" dirty="0" smtClean="0">
                <a:latin typeface="Times New Roman" panose="02020603050405020304" pitchFamily="18" charset="0"/>
                <a:cs typeface="Times New Roman" panose="02020603050405020304" pitchFamily="18" charset="0"/>
              </a:rPr>
              <a:t>的硅探测器中信号的最小（正面入射）和最大（背面入射）上升时间差别。</a:t>
            </a:r>
            <a:endParaRPr lang="en-US" altLang="zh-CN" dirty="0" smtClean="0"/>
          </a:p>
        </p:txBody>
      </p:sp>
      <p:sp>
        <p:nvSpPr>
          <p:cNvPr id="8" name="文本框 7"/>
          <p:cNvSpPr txBox="1"/>
          <p:nvPr/>
        </p:nvSpPr>
        <p:spPr>
          <a:xfrm>
            <a:off x="4818665" y="3744195"/>
            <a:ext cx="877163" cy="369332"/>
          </a:xfrm>
          <a:prstGeom prst="rect">
            <a:avLst/>
          </a:prstGeom>
          <a:noFill/>
        </p:spPr>
        <p:txBody>
          <a:bodyPr wrap="none" rtlCol="0">
            <a:spAutoFit/>
          </a:bodyPr>
          <a:lstStyle/>
          <a:p>
            <a:r>
              <a:rPr lang="zh-CN" altLang="en-US" b="1" dirty="0" smtClean="0">
                <a:solidFill>
                  <a:srgbClr val="FFFF00"/>
                </a:solidFill>
              </a:rPr>
              <a:t>采集卡</a:t>
            </a:r>
            <a:endParaRPr lang="zh-CN" altLang="en-US" b="1" dirty="0">
              <a:solidFill>
                <a:srgbClr val="FFFF00"/>
              </a:solidFill>
            </a:endParaRPr>
          </a:p>
        </p:txBody>
      </p:sp>
      <p:sp>
        <p:nvSpPr>
          <p:cNvPr id="9" name="文本框 8"/>
          <p:cNvSpPr txBox="1"/>
          <p:nvPr/>
        </p:nvSpPr>
        <p:spPr>
          <a:xfrm>
            <a:off x="3114430" y="3327416"/>
            <a:ext cx="1481496" cy="369332"/>
          </a:xfrm>
          <a:prstGeom prst="rect">
            <a:avLst/>
          </a:prstGeom>
          <a:noFill/>
        </p:spPr>
        <p:txBody>
          <a:bodyPr wrap="none" rtlCol="0">
            <a:spAutoFit/>
          </a:bodyPr>
          <a:lstStyle/>
          <a:p>
            <a:r>
              <a:rPr lang="zh-CN" altLang="en-US" b="1" dirty="0" smtClean="0">
                <a:solidFill>
                  <a:srgbClr val="FFFF00"/>
                </a:solidFill>
              </a:rPr>
              <a:t>探测器</a:t>
            </a:r>
            <a:r>
              <a:rPr lang="en-US" altLang="zh-CN" b="1" dirty="0" smtClean="0">
                <a:solidFill>
                  <a:srgbClr val="FFFF00"/>
                </a:solidFill>
              </a:rPr>
              <a:t>+</a:t>
            </a:r>
            <a:r>
              <a:rPr lang="zh-CN" altLang="en-US" b="1" dirty="0" smtClean="0">
                <a:solidFill>
                  <a:srgbClr val="FFFF00"/>
                </a:solidFill>
              </a:rPr>
              <a:t>前放</a:t>
            </a:r>
            <a:endParaRPr lang="zh-CN" altLang="en-US" b="1" dirty="0">
              <a:solidFill>
                <a:srgbClr val="FFFF00"/>
              </a:solidFill>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0515" y="1441316"/>
            <a:ext cx="5826969" cy="3105442"/>
          </a:xfrm>
          <a:prstGeom prst="rect">
            <a:avLst/>
          </a:prstGeom>
        </p:spPr>
      </p:pic>
      <p:sp>
        <p:nvSpPr>
          <p:cNvPr id="12" name="文本框 11"/>
          <p:cNvSpPr txBox="1"/>
          <p:nvPr/>
        </p:nvSpPr>
        <p:spPr>
          <a:xfrm>
            <a:off x="7792636" y="4546758"/>
            <a:ext cx="2877711" cy="307777"/>
          </a:xfrm>
          <a:prstGeom prst="rect">
            <a:avLst/>
          </a:prstGeom>
          <a:noFill/>
        </p:spPr>
        <p:txBody>
          <a:bodyPr wrap="none" rtlCol="0">
            <a:spAutoFit/>
          </a:bodyPr>
          <a:lstStyle/>
          <a:p>
            <a:r>
              <a:rPr lang="zh-CN" altLang="en-US" sz="1400" b="1" dirty="0" smtClean="0">
                <a:latin typeface="Times New Roman" panose="02020603050405020304" pitchFamily="18" charset="0"/>
                <a:cs typeface="Times New Roman" panose="02020603050405020304" pitchFamily="18" charset="0"/>
              </a:rPr>
              <a:t>从前放得到的硅探测器信号下降沿</a:t>
            </a:r>
            <a:endParaRPr lang="zh-CN" altLang="en-US" sz="1400" b="1" dirty="0"/>
          </a:p>
        </p:txBody>
      </p:sp>
      <p:sp>
        <p:nvSpPr>
          <p:cNvPr id="3" name="灯片编号占位符 2"/>
          <p:cNvSpPr>
            <a:spLocks noGrp="1"/>
          </p:cNvSpPr>
          <p:nvPr>
            <p:ph type="sldNum" sz="quarter" idx="10"/>
          </p:nvPr>
        </p:nvSpPr>
        <p:spPr/>
        <p:txBody>
          <a:bodyPr/>
          <a:lstStyle/>
          <a:p>
            <a:fld id="{C19C0675-6A5E-482A-B8F4-9D1D30D10B33}" type="slidenum">
              <a:rPr lang="zh-CN" altLang="en-US" smtClean="0"/>
              <a:t>25</a:t>
            </a:fld>
            <a:endParaRPr lang="zh-CN" altLang="en-US"/>
          </a:p>
        </p:txBody>
      </p:sp>
    </p:spTree>
    <p:extLst>
      <p:ext uri="{BB962C8B-B14F-4D97-AF65-F5344CB8AC3E}">
        <p14:creationId xmlns:p14="http://schemas.microsoft.com/office/powerpoint/2010/main" val="283453816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正面入射：电子信号</a:t>
            </a:r>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@80V</a:t>
            </a:r>
            <a:endParaRPr lang="zh-CN" altLang="en-US" dirty="0">
              <a:latin typeface="Times New Roman" panose="02020603050405020304" pitchFamily="18" charset="0"/>
              <a:ea typeface="华文楷体" panose="02010600040101010101" pitchFamily="2" charset="-122"/>
              <a:cs typeface="Times New Roman" panose="02020603050405020304" pitchFamily="18" charset="0"/>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73" y="2471025"/>
            <a:ext cx="8208818" cy="4166052"/>
          </a:xfrm>
          <a:prstGeom prst="rect">
            <a:avLst/>
          </a:prstGeom>
        </p:spPr>
      </p:pic>
      <p:sp>
        <p:nvSpPr>
          <p:cNvPr id="7" name="文本框 6"/>
          <p:cNvSpPr txBox="1"/>
          <p:nvPr/>
        </p:nvSpPr>
        <p:spPr>
          <a:xfrm>
            <a:off x="4413973" y="5036496"/>
            <a:ext cx="1364476" cy="369332"/>
          </a:xfrm>
          <a:prstGeom prst="rect">
            <a:avLst/>
          </a:prstGeom>
          <a:noFill/>
        </p:spPr>
        <p:txBody>
          <a:bodyPr wrap="none" rtlCol="0">
            <a:spAutoFit/>
          </a:bodyPr>
          <a:lstStyle/>
          <a:p>
            <a:r>
              <a:rPr lang="zh-CN" altLang="en-US" dirty="0" smtClean="0"/>
              <a:t>微分信号谱</a:t>
            </a:r>
            <a:endParaRPr lang="zh-CN" altLang="en-US" dirty="0"/>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299" y="2778900"/>
            <a:ext cx="5333701" cy="2626928"/>
          </a:xfrm>
          <a:prstGeom prst="rect">
            <a:avLst/>
          </a:prstGeom>
        </p:spPr>
      </p:pic>
      <p:sp>
        <p:nvSpPr>
          <p:cNvPr id="9" name="文本框 8"/>
          <p:cNvSpPr txBox="1"/>
          <p:nvPr/>
        </p:nvSpPr>
        <p:spPr>
          <a:xfrm>
            <a:off x="7851955" y="5516205"/>
            <a:ext cx="4058691" cy="646331"/>
          </a:xfrm>
          <a:prstGeom prst="rect">
            <a:avLst/>
          </a:prstGeom>
          <a:noFill/>
        </p:spPr>
        <p:txBody>
          <a:bodyPr wrap="square" rtlCol="0">
            <a:spAutoFit/>
          </a:bodyPr>
          <a:lstStyle/>
          <a:p>
            <a:r>
              <a:rPr lang="zh-CN" altLang="en-US" dirty="0" smtClean="0"/>
              <a:t>正面入射信号上升时间经大量统计后得到值约为</a:t>
            </a:r>
            <a:r>
              <a:rPr lang="en-US" altLang="zh-CN" dirty="0" smtClean="0"/>
              <a:t>9.13ns</a:t>
            </a:r>
            <a:r>
              <a:rPr lang="zh-CN" altLang="en-US" dirty="0" smtClean="0"/>
              <a:t>，理论计算</a:t>
            </a:r>
            <a:r>
              <a:rPr lang="en-US" altLang="zh-CN" dirty="0" smtClean="0"/>
              <a:t>8ns</a:t>
            </a:r>
            <a:r>
              <a:rPr lang="zh-CN" altLang="en-US" dirty="0" smtClean="0"/>
              <a:t>。</a:t>
            </a:r>
            <a:endParaRPr lang="zh-CN" altLang="en-US" dirty="0"/>
          </a:p>
        </p:txBody>
      </p:sp>
      <p:cxnSp>
        <p:nvCxnSpPr>
          <p:cNvPr id="8" name="直接连接符 7"/>
          <p:cNvCxnSpPr/>
          <p:nvPr/>
        </p:nvCxnSpPr>
        <p:spPr>
          <a:xfrm>
            <a:off x="1527464" y="2117032"/>
            <a:ext cx="0" cy="4558895"/>
          </a:xfrm>
          <a:prstGeom prst="line">
            <a:avLst/>
          </a:prstGeom>
          <a:ln>
            <a:prstDash val="sysDash"/>
          </a:ln>
        </p:spPr>
        <p:style>
          <a:lnRef idx="3">
            <a:schemeClr val="accent2"/>
          </a:lnRef>
          <a:fillRef idx="0">
            <a:schemeClr val="accent2"/>
          </a:fillRef>
          <a:effectRef idx="2">
            <a:schemeClr val="accent2"/>
          </a:effectRef>
          <a:fontRef idx="minor">
            <a:schemeClr val="tx1"/>
          </a:fontRef>
        </p:style>
      </p:cxnSp>
      <p:cxnSp>
        <p:nvCxnSpPr>
          <p:cNvPr id="11" name="直接连接符 10"/>
          <p:cNvCxnSpPr/>
          <p:nvPr/>
        </p:nvCxnSpPr>
        <p:spPr>
          <a:xfrm>
            <a:off x="1922318" y="2117032"/>
            <a:ext cx="0" cy="4558895"/>
          </a:xfrm>
          <a:prstGeom prst="line">
            <a:avLst/>
          </a:prstGeom>
          <a:ln>
            <a:prstDash val="sysDash"/>
          </a:ln>
        </p:spPr>
        <p:style>
          <a:lnRef idx="3">
            <a:schemeClr val="accent2"/>
          </a:lnRef>
          <a:fillRef idx="0">
            <a:schemeClr val="accent2"/>
          </a:fillRef>
          <a:effectRef idx="2">
            <a:schemeClr val="accent2"/>
          </a:effectRef>
          <a:fontRef idx="minor">
            <a:schemeClr val="tx1"/>
          </a:fontRef>
        </p:style>
      </p:cxnSp>
      <p:cxnSp>
        <p:nvCxnSpPr>
          <p:cNvPr id="13" name="直接箭头连接符 12"/>
          <p:cNvCxnSpPr/>
          <p:nvPr/>
        </p:nvCxnSpPr>
        <p:spPr>
          <a:xfrm>
            <a:off x="1527464" y="1776845"/>
            <a:ext cx="39485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1170893" y="1473359"/>
            <a:ext cx="1107996" cy="276999"/>
          </a:xfrm>
          <a:prstGeom prst="rect">
            <a:avLst/>
          </a:prstGeom>
          <a:noFill/>
        </p:spPr>
        <p:txBody>
          <a:bodyPr wrap="none" rtlCol="0">
            <a:spAutoFit/>
          </a:bodyPr>
          <a:lstStyle/>
          <a:p>
            <a:r>
              <a:rPr lang="zh-CN" altLang="en-US" sz="1200" dirty="0" smtClean="0"/>
              <a:t>信号上升时间</a:t>
            </a:r>
            <a:endParaRPr lang="zh-CN" altLang="en-US" sz="1200" dirty="0"/>
          </a:p>
        </p:txBody>
      </p:sp>
      <p:sp>
        <p:nvSpPr>
          <p:cNvPr id="15" name="文本框 14"/>
          <p:cNvSpPr txBox="1"/>
          <p:nvPr/>
        </p:nvSpPr>
        <p:spPr>
          <a:xfrm>
            <a:off x="2673742" y="1527914"/>
            <a:ext cx="9377581" cy="923330"/>
          </a:xfrm>
          <a:prstGeom prst="rect">
            <a:avLst/>
          </a:prstGeom>
          <a:noFill/>
        </p:spPr>
        <p:txBody>
          <a:bodyPr wrap="square" rtlCol="0">
            <a:spAutoFit/>
          </a:bodyPr>
          <a:lstStyle/>
          <a:p>
            <a:r>
              <a:rPr lang="zh-CN" altLang="en-US" dirty="0" smtClean="0"/>
              <a:t>微分信号谱给出了将探测器前放信号随时间的一阶微分（左图），从谱中可以得到真实信号上升部分（左边）和前放</a:t>
            </a:r>
            <a:r>
              <a:rPr lang="en-US" altLang="zh-CN" dirty="0" smtClean="0"/>
              <a:t>RC</a:t>
            </a:r>
            <a:r>
              <a:rPr lang="zh-CN" altLang="en-US" dirty="0" smtClean="0"/>
              <a:t>时间部分（右边）。计算中我们取最大值的</a:t>
            </a:r>
            <a:r>
              <a:rPr lang="en-US" altLang="zh-CN" dirty="0" smtClean="0"/>
              <a:t>10%</a:t>
            </a:r>
            <a:r>
              <a:rPr lang="zh-CN" altLang="en-US" dirty="0" smtClean="0"/>
              <a:t>到最大值的时间作为信号上升时间，在大量事件统计后（右图）可以得到探测器信号的真实上升时间。</a:t>
            </a:r>
            <a:endParaRPr lang="zh-CN" altLang="en-US" dirty="0"/>
          </a:p>
        </p:txBody>
      </p:sp>
      <p:sp>
        <p:nvSpPr>
          <p:cNvPr id="3" name="灯片编号占位符 2"/>
          <p:cNvSpPr>
            <a:spLocks noGrp="1"/>
          </p:cNvSpPr>
          <p:nvPr>
            <p:ph type="sldNum" sz="quarter" idx="10"/>
          </p:nvPr>
        </p:nvSpPr>
        <p:spPr/>
        <p:txBody>
          <a:bodyPr/>
          <a:lstStyle/>
          <a:p>
            <a:fld id="{C19C0675-6A5E-482A-B8F4-9D1D30D10B33}" type="slidenum">
              <a:rPr lang="zh-CN" altLang="en-US" smtClean="0"/>
              <a:t>26</a:t>
            </a:fld>
            <a:endParaRPr lang="zh-CN" altLang="en-US"/>
          </a:p>
        </p:txBody>
      </p:sp>
    </p:spTree>
    <p:extLst>
      <p:ext uri="{BB962C8B-B14F-4D97-AF65-F5344CB8AC3E}">
        <p14:creationId xmlns:p14="http://schemas.microsoft.com/office/powerpoint/2010/main" val="143956879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背面入射：空穴信号</a:t>
            </a:r>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@80V</a:t>
            </a:r>
            <a:endParaRPr lang="zh-CN" altLang="en-US" dirty="0">
              <a:latin typeface="Times New Roman" panose="02020603050405020304" pitchFamily="18" charset="0"/>
              <a:ea typeface="华文楷体" panose="02010600040101010101" pitchFamily="2" charset="-122"/>
              <a:cs typeface="Times New Roman" panose="02020603050405020304" pitchFamily="18" charset="0"/>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04210"/>
            <a:ext cx="7704945" cy="3910331"/>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9624" y="1295400"/>
            <a:ext cx="5538355" cy="2727723"/>
          </a:xfrm>
          <a:prstGeom prst="rect">
            <a:avLst/>
          </a:prstGeom>
        </p:spPr>
      </p:pic>
      <p:sp>
        <p:nvSpPr>
          <p:cNvPr id="3" name="文本框 2"/>
          <p:cNvSpPr txBox="1"/>
          <p:nvPr/>
        </p:nvSpPr>
        <p:spPr>
          <a:xfrm>
            <a:off x="7113246" y="3924283"/>
            <a:ext cx="4051109" cy="307777"/>
          </a:xfrm>
          <a:prstGeom prst="rect">
            <a:avLst/>
          </a:prstGeom>
          <a:noFill/>
        </p:spPr>
        <p:txBody>
          <a:bodyPr wrap="none" rtlCol="0">
            <a:spAutoFit/>
          </a:bodyPr>
          <a:lstStyle/>
          <a:p>
            <a:r>
              <a:rPr lang="zh-CN" altLang="en-US" sz="1400" b="1" dirty="0" smtClean="0"/>
              <a:t>背面入射信号上升时间</a:t>
            </a:r>
            <a:r>
              <a:rPr lang="en-US" altLang="zh-CN" sz="1400" b="1" dirty="0" smtClean="0"/>
              <a:t>22.99ns</a:t>
            </a:r>
            <a:r>
              <a:rPr lang="zh-CN" altLang="en-US" sz="1400" b="1" dirty="0" smtClean="0"/>
              <a:t>，理论计算</a:t>
            </a:r>
            <a:r>
              <a:rPr lang="en-US" altLang="zh-CN" sz="1400" b="1" dirty="0" smtClean="0"/>
              <a:t>23.4ns</a:t>
            </a:r>
            <a:endParaRPr lang="zh-CN" altLang="en-US" sz="1400" b="1" dirty="0"/>
          </a:p>
        </p:txBody>
      </p:sp>
      <p:sp>
        <p:nvSpPr>
          <p:cNvPr id="6" name="文本框 5"/>
          <p:cNvSpPr txBox="1"/>
          <p:nvPr/>
        </p:nvSpPr>
        <p:spPr>
          <a:xfrm>
            <a:off x="812800" y="1626328"/>
            <a:ext cx="5412393" cy="646331"/>
          </a:xfrm>
          <a:prstGeom prst="rect">
            <a:avLst/>
          </a:prstGeom>
          <a:noFill/>
        </p:spPr>
        <p:txBody>
          <a:bodyPr wrap="square" rtlCol="0">
            <a:spAutoFit/>
          </a:bodyPr>
          <a:lstStyle/>
          <a:p>
            <a:r>
              <a:rPr lang="zh-CN" altLang="en-US" dirty="0" smtClean="0"/>
              <a:t>这种数据处理方法应用在背面入射可以得到探测器背面入射时的上升时间</a:t>
            </a:r>
            <a:endParaRPr lang="zh-CN" altLang="en-US" dirty="0"/>
          </a:p>
        </p:txBody>
      </p:sp>
      <p:sp>
        <p:nvSpPr>
          <p:cNvPr id="9" name="文本框 8"/>
          <p:cNvSpPr txBox="1"/>
          <p:nvPr/>
        </p:nvSpPr>
        <p:spPr>
          <a:xfrm>
            <a:off x="3731905" y="3893506"/>
            <a:ext cx="2492990" cy="369332"/>
          </a:xfrm>
          <a:prstGeom prst="rect">
            <a:avLst/>
          </a:prstGeom>
          <a:noFill/>
        </p:spPr>
        <p:txBody>
          <a:bodyPr wrap="none" rtlCol="0">
            <a:spAutoFit/>
          </a:bodyPr>
          <a:lstStyle/>
          <a:p>
            <a:r>
              <a:rPr lang="zh-CN" altLang="en-US" dirty="0" smtClean="0"/>
              <a:t>探测器前放信号微分谱</a:t>
            </a:r>
            <a:endParaRPr lang="zh-CN" altLang="en-US" dirty="0"/>
          </a:p>
        </p:txBody>
      </p:sp>
      <p:sp>
        <p:nvSpPr>
          <p:cNvPr id="12" name="文本框 11"/>
          <p:cNvSpPr txBox="1"/>
          <p:nvPr/>
        </p:nvSpPr>
        <p:spPr>
          <a:xfrm>
            <a:off x="7040240" y="4614767"/>
            <a:ext cx="5134707" cy="2031325"/>
          </a:xfrm>
          <a:prstGeom prst="rect">
            <a:avLst/>
          </a:prstGeom>
          <a:noFill/>
        </p:spPr>
        <p:txBody>
          <a:bodyPr wrap="square" rtlCol="0">
            <a:spAutoFit/>
          </a:bodyPr>
          <a:lstStyle/>
          <a:p>
            <a:r>
              <a:rPr lang="zh-CN" altLang="en-US" dirty="0" smtClean="0"/>
              <a:t>使用这种数据处理方法还进行了不同电压，不同厚度硅探测器信号测量，均得到了较好的效果。</a:t>
            </a:r>
            <a:endParaRPr lang="en-US" altLang="zh-CN" dirty="0" smtClean="0"/>
          </a:p>
          <a:p>
            <a:r>
              <a:rPr lang="zh-CN" altLang="en-US" dirty="0" smtClean="0"/>
              <a:t>类似的数据处理方法可以应用在白光中子源在线束流实验中，以实现硅探测器</a:t>
            </a:r>
            <a:r>
              <a:rPr lang="en-US" altLang="zh-CN" dirty="0" smtClean="0"/>
              <a:t>PSD</a:t>
            </a:r>
            <a:r>
              <a:rPr lang="zh-CN" altLang="en-US" dirty="0" smtClean="0"/>
              <a:t>粒子鉴别；</a:t>
            </a:r>
            <a:r>
              <a:rPr lang="en-US" altLang="zh-CN" dirty="0" smtClean="0"/>
              <a:t>300</a:t>
            </a:r>
            <a:r>
              <a:rPr lang="zh-CN" altLang="en-US" dirty="0" smtClean="0"/>
              <a:t>微米硅探测器信号上升时间差别约</a:t>
            </a:r>
            <a:r>
              <a:rPr lang="en-US" altLang="zh-CN" dirty="0" smtClean="0"/>
              <a:t>20ns</a:t>
            </a:r>
            <a:r>
              <a:rPr lang="zh-CN" altLang="en-US" dirty="0" smtClean="0"/>
              <a:t>，真正实验中考虑使用</a:t>
            </a:r>
            <a:r>
              <a:rPr lang="en-US" altLang="zh-CN" dirty="0" smtClean="0"/>
              <a:t>450-500</a:t>
            </a:r>
            <a:r>
              <a:rPr lang="zh-CN" altLang="en-US" dirty="0" smtClean="0"/>
              <a:t>微米厚硅探测器进行</a:t>
            </a:r>
            <a:r>
              <a:rPr lang="en-US" altLang="zh-CN" dirty="0" smtClean="0"/>
              <a:t>PSD</a:t>
            </a:r>
            <a:r>
              <a:rPr lang="zh-CN" altLang="en-US" dirty="0" smtClean="0"/>
              <a:t>鉴别。</a:t>
            </a:r>
            <a:endParaRPr lang="zh-CN" altLang="en-US" dirty="0"/>
          </a:p>
        </p:txBody>
      </p:sp>
      <p:sp>
        <p:nvSpPr>
          <p:cNvPr id="4" name="灯片编号占位符 3"/>
          <p:cNvSpPr>
            <a:spLocks noGrp="1"/>
          </p:cNvSpPr>
          <p:nvPr>
            <p:ph type="sldNum" sz="quarter" idx="10"/>
          </p:nvPr>
        </p:nvSpPr>
        <p:spPr/>
        <p:txBody>
          <a:bodyPr/>
          <a:lstStyle/>
          <a:p>
            <a:fld id="{C19C0675-6A5E-482A-B8F4-9D1D30D10B33}" type="slidenum">
              <a:rPr lang="zh-CN" altLang="en-US" smtClean="0"/>
              <a:t>27</a:t>
            </a:fld>
            <a:endParaRPr lang="zh-CN" altLang="en-US"/>
          </a:p>
        </p:txBody>
      </p:sp>
    </p:spTree>
    <p:extLst>
      <p:ext uri="{BB962C8B-B14F-4D97-AF65-F5344CB8AC3E}">
        <p14:creationId xmlns:p14="http://schemas.microsoft.com/office/powerpoint/2010/main" val="180202512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真空靶室设计</a:t>
            </a:r>
            <a:endParaRPr lang="zh-CN" altLang="en-US" dirty="0">
              <a:latin typeface="Times New Roman" panose="02020603050405020304" pitchFamily="18" charset="0"/>
              <a:ea typeface="华文楷体" panose="02010600040101010101" pitchFamily="2" charset="-122"/>
              <a:cs typeface="Times New Roman" panose="02020603050405020304" pitchFamily="18" charset="0"/>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0664" y="1562100"/>
            <a:ext cx="3619986"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4560" y="1295401"/>
            <a:ext cx="1608356" cy="279861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6" name="矩形标注 5"/>
          <p:cNvSpPr/>
          <p:nvPr/>
        </p:nvSpPr>
        <p:spPr bwMode="auto">
          <a:xfrm>
            <a:off x="5122718" y="1043565"/>
            <a:ext cx="1901537" cy="3272892"/>
          </a:xfrm>
          <a:prstGeom prst="wedgeRectCallout">
            <a:avLst>
              <a:gd name="adj1" fmla="val -155253"/>
              <a:gd name="adj2" fmla="val -12362"/>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charset="0"/>
              <a:ea typeface="宋体" pitchFamily="2" charset="-122"/>
            </a:endParaRPr>
          </a:p>
        </p:txBody>
      </p:sp>
      <p:sp>
        <p:nvSpPr>
          <p:cNvPr id="7" name="文本框 6"/>
          <p:cNvSpPr txBox="1"/>
          <p:nvPr/>
        </p:nvSpPr>
        <p:spPr>
          <a:xfrm>
            <a:off x="7318434" y="4316457"/>
            <a:ext cx="4732889" cy="2031325"/>
          </a:xfrm>
          <a:prstGeom prst="rect">
            <a:avLst/>
          </a:prstGeom>
          <a:noFill/>
        </p:spPr>
        <p:txBody>
          <a:bodyPr wrap="square" rtlCol="0">
            <a:spAutoFit/>
          </a:bodyPr>
          <a:lstStyle/>
          <a:p>
            <a:r>
              <a:rPr lang="zh-CN" altLang="en-US" dirty="0" smtClean="0"/>
              <a:t>真空靶室包括：真空腔，换样装置，探测器支架及旋转台，中子束窗，真空泵系统等。</a:t>
            </a:r>
            <a:endParaRPr lang="en-US" altLang="zh-CN" dirty="0" smtClean="0"/>
          </a:p>
          <a:p>
            <a:r>
              <a:rPr lang="zh-CN" altLang="en-US" dirty="0" smtClean="0"/>
              <a:t>其中，真空腔及换样装置，探测器单体机械结构已设计完毕，转台及探测器支架正在设计中。预计</a:t>
            </a:r>
            <a:r>
              <a:rPr lang="en-US" altLang="zh-CN" dirty="0" smtClean="0"/>
              <a:t>2016</a:t>
            </a:r>
            <a:r>
              <a:rPr lang="zh-CN" altLang="en-US" dirty="0" smtClean="0"/>
              <a:t>年</a:t>
            </a:r>
            <a:r>
              <a:rPr lang="en-US" altLang="zh-CN" dirty="0" smtClean="0"/>
              <a:t>7</a:t>
            </a:r>
            <a:r>
              <a:rPr lang="zh-CN" altLang="en-US" dirty="0" smtClean="0"/>
              <a:t>月份完成。</a:t>
            </a:r>
            <a:r>
              <a:rPr lang="en-US" altLang="zh-CN" dirty="0" smtClean="0"/>
              <a:t>2017</a:t>
            </a:r>
            <a:r>
              <a:rPr lang="zh-CN" altLang="en-US" dirty="0" smtClean="0"/>
              <a:t>年初完成加工。中子束窗进行了真空破坏实验，确认</a:t>
            </a:r>
            <a:r>
              <a:rPr lang="en-US" altLang="zh-CN" dirty="0" smtClean="0"/>
              <a:t>120</a:t>
            </a:r>
            <a:r>
              <a:rPr lang="zh-CN" altLang="en-US" dirty="0" smtClean="0"/>
              <a:t>微米</a:t>
            </a:r>
            <a:r>
              <a:rPr lang="en-US" altLang="zh-CN" dirty="0" err="1" smtClean="0"/>
              <a:t>Kapton</a:t>
            </a:r>
            <a:r>
              <a:rPr lang="zh-CN" altLang="en-US" dirty="0" smtClean="0"/>
              <a:t>适合作为靶室真空密封束窗。</a:t>
            </a:r>
            <a:endParaRPr lang="zh-CN" altLang="en-US" dirty="0"/>
          </a:p>
        </p:txBody>
      </p:sp>
      <p:pic>
        <p:nvPicPr>
          <p:cNvPr id="9" name="图片 8"/>
          <p:cNvPicPr>
            <a:picLocks noChangeAspect="1"/>
          </p:cNvPicPr>
          <p:nvPr/>
        </p:nvPicPr>
        <p:blipFill>
          <a:blip r:embed="rId4"/>
          <a:stretch>
            <a:fillRect/>
          </a:stretch>
        </p:blipFill>
        <p:spPr>
          <a:xfrm>
            <a:off x="5284560" y="5109873"/>
            <a:ext cx="1863270" cy="1579920"/>
          </a:xfrm>
          <a:prstGeom prst="rect">
            <a:avLst/>
          </a:prstGeom>
        </p:spPr>
      </p:pic>
      <p:sp>
        <p:nvSpPr>
          <p:cNvPr id="10" name="矩形标注 9"/>
          <p:cNvSpPr/>
          <p:nvPr/>
        </p:nvSpPr>
        <p:spPr bwMode="auto">
          <a:xfrm>
            <a:off x="5246293" y="5058420"/>
            <a:ext cx="1901537" cy="1631373"/>
          </a:xfrm>
          <a:prstGeom prst="wedgeRectCallout">
            <a:avLst>
              <a:gd name="adj1" fmla="val -132849"/>
              <a:gd name="adj2" fmla="val -156948"/>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charset="0"/>
              <a:ea typeface="宋体" pitchFamily="2" charset="-122"/>
            </a:endParaRPr>
          </a:p>
        </p:txBody>
      </p:sp>
      <p:pic>
        <p:nvPicPr>
          <p:cNvPr id="1026" name="Picture 2" descr="IMG_20160113_101506"/>
          <p:cNvPicPr>
            <a:picLocks noChangeAspect="1" noChangeArrowheads="1"/>
          </p:cNvPicPr>
          <p:nvPr/>
        </p:nvPicPr>
        <p:blipFill>
          <a:blip r:embed="rId5" cstate="print">
            <a:extLst>
              <a:ext uri="{28A0092B-C50C-407E-A947-70E740481C1C}">
                <a14:useLocalDpi xmlns:a14="http://schemas.microsoft.com/office/drawing/2010/main" val="0"/>
              </a:ext>
            </a:extLst>
          </a:blip>
          <a:srcRect l="2956" t="21510" r="1050" b="16298"/>
          <a:stretch>
            <a:fillRect/>
          </a:stretch>
        </p:blipFill>
        <p:spPr bwMode="auto">
          <a:xfrm>
            <a:off x="7318434" y="1385737"/>
            <a:ext cx="2513377" cy="219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5292703" y="1417564"/>
            <a:ext cx="461665" cy="1015663"/>
          </a:xfrm>
          <a:prstGeom prst="rect">
            <a:avLst/>
          </a:prstGeom>
          <a:noFill/>
        </p:spPr>
        <p:txBody>
          <a:bodyPr vert="eaVert" wrap="none" rtlCol="0">
            <a:spAutoFit/>
          </a:bodyPr>
          <a:lstStyle/>
          <a:p>
            <a:r>
              <a:rPr lang="zh-CN" altLang="en-US" dirty="0" smtClean="0"/>
              <a:t>换样装置</a:t>
            </a:r>
            <a:endParaRPr lang="zh-CN" altLang="en-US" dirty="0"/>
          </a:p>
        </p:txBody>
      </p:sp>
      <p:sp>
        <p:nvSpPr>
          <p:cNvPr id="11" name="文本框 10"/>
          <p:cNvSpPr txBox="1"/>
          <p:nvPr/>
        </p:nvSpPr>
        <p:spPr>
          <a:xfrm>
            <a:off x="5246293" y="5132391"/>
            <a:ext cx="461665" cy="1246495"/>
          </a:xfrm>
          <a:prstGeom prst="rect">
            <a:avLst/>
          </a:prstGeom>
          <a:noFill/>
        </p:spPr>
        <p:txBody>
          <a:bodyPr vert="eaVert" wrap="none" rtlCol="0">
            <a:spAutoFit/>
          </a:bodyPr>
          <a:lstStyle/>
          <a:p>
            <a:r>
              <a:rPr lang="zh-CN" altLang="en-US" dirty="0" smtClean="0"/>
              <a:t>探测器结构</a:t>
            </a:r>
            <a:endParaRPr lang="zh-CN" altLang="en-US" dirty="0"/>
          </a:p>
        </p:txBody>
      </p:sp>
      <p:sp>
        <p:nvSpPr>
          <p:cNvPr id="8" name="文本框 7"/>
          <p:cNvSpPr txBox="1"/>
          <p:nvPr/>
        </p:nvSpPr>
        <p:spPr>
          <a:xfrm>
            <a:off x="889325" y="3742675"/>
            <a:ext cx="461665" cy="2631490"/>
          </a:xfrm>
          <a:prstGeom prst="rect">
            <a:avLst/>
          </a:prstGeom>
          <a:noFill/>
        </p:spPr>
        <p:txBody>
          <a:bodyPr vert="eaVert" wrap="none" rtlCol="0">
            <a:spAutoFit/>
          </a:bodyPr>
          <a:lstStyle/>
          <a:p>
            <a:r>
              <a:rPr lang="zh-CN" altLang="en-US" dirty="0" smtClean="0"/>
              <a:t>带电粒子探测器靶室整体</a:t>
            </a:r>
            <a:endParaRPr lang="zh-CN" altLang="en-US" dirty="0"/>
          </a:p>
        </p:txBody>
      </p:sp>
      <p:pic>
        <p:nvPicPr>
          <p:cNvPr id="1027" name="Picture 3" descr="IMG_20160113_095601"/>
          <p:cNvPicPr>
            <a:picLocks noChangeAspect="1" noChangeArrowheads="1"/>
          </p:cNvPicPr>
          <p:nvPr/>
        </p:nvPicPr>
        <p:blipFill>
          <a:blip r:embed="rId6" cstate="print">
            <a:extLst>
              <a:ext uri="{28A0092B-C50C-407E-A947-70E740481C1C}">
                <a14:useLocalDpi xmlns:a14="http://schemas.microsoft.com/office/drawing/2010/main" val="0"/>
              </a:ext>
            </a:extLst>
          </a:blip>
          <a:srcRect l="7846" t="3160" r="23886" b="7425"/>
          <a:stretch>
            <a:fillRect/>
          </a:stretch>
        </p:blipFill>
        <p:spPr bwMode="auto">
          <a:xfrm>
            <a:off x="9883626" y="1385737"/>
            <a:ext cx="22288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11"/>
          <p:cNvSpPr txBox="1"/>
          <p:nvPr/>
        </p:nvSpPr>
        <p:spPr>
          <a:xfrm>
            <a:off x="7506323" y="3575928"/>
            <a:ext cx="4545000" cy="307777"/>
          </a:xfrm>
          <a:prstGeom prst="rect">
            <a:avLst/>
          </a:prstGeom>
          <a:noFill/>
        </p:spPr>
        <p:txBody>
          <a:bodyPr wrap="square" rtlCol="0">
            <a:spAutoFit/>
          </a:bodyPr>
          <a:lstStyle/>
          <a:p>
            <a:r>
              <a:rPr lang="zh-CN" altLang="en-US" sz="1400" b="1" dirty="0" smtClean="0"/>
              <a:t>中子束窗测试：</a:t>
            </a:r>
            <a:r>
              <a:rPr lang="en-US" altLang="zh-CN" sz="1400" b="1" dirty="0" smtClean="0"/>
              <a:t>120</a:t>
            </a:r>
            <a:r>
              <a:rPr lang="zh-CN" altLang="en-US" sz="1400" b="1" dirty="0" smtClean="0"/>
              <a:t>微米</a:t>
            </a:r>
            <a:r>
              <a:rPr lang="en-US" altLang="zh-CN" sz="1400" b="1" dirty="0" err="1" smtClean="0"/>
              <a:t>Kapton</a:t>
            </a:r>
            <a:r>
              <a:rPr lang="zh-CN" altLang="en-US" sz="1400" b="1" dirty="0" smtClean="0"/>
              <a:t>（左）和</a:t>
            </a:r>
            <a:r>
              <a:rPr lang="en-US" altLang="zh-CN" sz="1400" b="1" dirty="0" smtClean="0"/>
              <a:t>Mylar</a:t>
            </a:r>
            <a:r>
              <a:rPr lang="zh-CN" altLang="en-US" sz="1400" b="1" dirty="0" smtClean="0"/>
              <a:t>膜（右）</a:t>
            </a:r>
            <a:endParaRPr lang="zh-CN" altLang="en-US" sz="1400" b="1" dirty="0"/>
          </a:p>
        </p:txBody>
      </p:sp>
      <p:sp>
        <p:nvSpPr>
          <p:cNvPr id="13" name="灯片编号占位符 12"/>
          <p:cNvSpPr>
            <a:spLocks noGrp="1"/>
          </p:cNvSpPr>
          <p:nvPr>
            <p:ph type="sldNum" sz="quarter" idx="10"/>
          </p:nvPr>
        </p:nvSpPr>
        <p:spPr/>
        <p:txBody>
          <a:bodyPr/>
          <a:lstStyle/>
          <a:p>
            <a:fld id="{C19C0675-6A5E-482A-B8F4-9D1D30D10B33}" type="slidenum">
              <a:rPr lang="zh-CN" altLang="en-US" smtClean="0"/>
              <a:t>28</a:t>
            </a:fld>
            <a:endParaRPr lang="zh-CN" altLang="en-US"/>
          </a:p>
        </p:txBody>
      </p:sp>
    </p:spTree>
    <p:extLst>
      <p:ext uri="{BB962C8B-B14F-4D97-AF65-F5344CB8AC3E}">
        <p14:creationId xmlns:p14="http://schemas.microsoft.com/office/powerpoint/2010/main" val="160412744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目前正在进行的工作</a:t>
            </a:r>
            <a:endParaRPr lang="zh-CN" altLang="en-US"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 name="内容占位符 2"/>
          <p:cNvSpPr>
            <a:spLocks noGrp="1"/>
          </p:cNvSpPr>
          <p:nvPr>
            <p:ph idx="1"/>
          </p:nvPr>
        </p:nvSpPr>
        <p:spPr/>
        <p:txBody>
          <a:bodyPr/>
          <a:lstStyle/>
          <a:p>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探测器：</a:t>
            </a:r>
            <a:endParaRPr lang="en-US" altLang="zh-CN" dirty="0" smtClean="0">
              <a:latin typeface="Times New Roman" panose="02020603050405020304" pitchFamily="18" charset="0"/>
              <a:ea typeface="华文楷体" panose="02010600040101010101" pitchFamily="2" charset="-122"/>
              <a:cs typeface="Times New Roman" panose="02020603050405020304" pitchFamily="18" charset="0"/>
            </a:endParaRPr>
          </a:p>
          <a:p>
            <a:pPr lvl="1"/>
            <a:r>
              <a:rPr lang="zh-CN" altLang="en-US" dirty="0">
                <a:latin typeface="Times New Roman" panose="02020603050405020304" pitchFamily="18" charset="0"/>
                <a:ea typeface="华文楷体" panose="02010600040101010101" pitchFamily="2" charset="-122"/>
                <a:cs typeface="Times New Roman" panose="02020603050405020304" pitchFamily="18" charset="0"/>
              </a:rPr>
              <a:t>电子学联</a:t>
            </a:r>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调：前放联调，</a:t>
            </a:r>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ADC</a:t>
            </a:r>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联调，获取系统联调</a:t>
            </a:r>
            <a:endParaRPr lang="en-US" altLang="zh-CN" dirty="0">
              <a:latin typeface="Times New Roman" panose="02020603050405020304" pitchFamily="18" charset="0"/>
              <a:ea typeface="华文楷体" panose="02010600040101010101" pitchFamily="2" charset="-122"/>
              <a:cs typeface="Times New Roman" panose="02020603050405020304" pitchFamily="18" charset="0"/>
            </a:endParaRPr>
          </a:p>
          <a:p>
            <a:pPr lvl="1"/>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气体系统设计优化：低气压系统设计优化</a:t>
            </a:r>
            <a:endParaRPr lang="en-US" altLang="zh-CN" dirty="0" smtClean="0">
              <a:latin typeface="Times New Roman" panose="02020603050405020304" pitchFamily="18" charset="0"/>
              <a:ea typeface="华文楷体" panose="02010600040101010101" pitchFamily="2" charset="-122"/>
              <a:cs typeface="Times New Roman" panose="02020603050405020304" pitchFamily="18" charset="0"/>
            </a:endParaRPr>
          </a:p>
          <a:p>
            <a:pPr lvl="1"/>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探测器性能优化：降低前端噪声，提高能量分辨率</a:t>
            </a:r>
            <a:endParaRPr lang="en-US" altLang="zh-CN" dirty="0" smtClean="0">
              <a:latin typeface="Times New Roman" panose="02020603050405020304" pitchFamily="18" charset="0"/>
              <a:ea typeface="华文楷体" panose="02010600040101010101" pitchFamily="2" charset="-122"/>
              <a:cs typeface="Times New Roman" panose="02020603050405020304" pitchFamily="18" charset="0"/>
            </a:endParaRPr>
          </a:p>
          <a:p>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机械设计与加工：</a:t>
            </a:r>
            <a:endParaRPr lang="en-US" altLang="zh-CN" dirty="0" smtClean="0">
              <a:latin typeface="Times New Roman" panose="02020603050405020304" pitchFamily="18" charset="0"/>
              <a:ea typeface="华文楷体" panose="02010600040101010101" pitchFamily="2" charset="-122"/>
              <a:cs typeface="Times New Roman" panose="02020603050405020304" pitchFamily="18" charset="0"/>
            </a:endParaRPr>
          </a:p>
          <a:p>
            <a:pPr lvl="1"/>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真空靶室设计：转盘设计，真空靶室加工</a:t>
            </a:r>
            <a:endParaRPr lang="en-US" altLang="zh-CN" dirty="0" smtClean="0">
              <a:latin typeface="Times New Roman" panose="02020603050405020304" pitchFamily="18" charset="0"/>
              <a:ea typeface="华文楷体" panose="02010600040101010101" pitchFamily="2" charset="-122"/>
              <a:cs typeface="Times New Roman" panose="02020603050405020304" pitchFamily="18" charset="0"/>
            </a:endParaRPr>
          </a:p>
          <a:p>
            <a:pPr lvl="1"/>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机械及真空系统控制设计：真空控制，换样控制，转盘控制，低气压系统控制</a:t>
            </a:r>
            <a:endParaRPr lang="en-US" altLang="zh-CN" dirty="0" smtClean="0">
              <a:latin typeface="Times New Roman" panose="02020603050405020304" pitchFamily="18" charset="0"/>
              <a:ea typeface="华文楷体" panose="02010600040101010101" pitchFamily="2" charset="-122"/>
              <a:cs typeface="Times New Roman" panose="02020603050405020304" pitchFamily="18" charset="0"/>
            </a:endParaRPr>
          </a:p>
          <a:p>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实验设计：</a:t>
            </a:r>
            <a:endParaRPr lang="en-US" altLang="zh-CN" dirty="0" smtClean="0">
              <a:latin typeface="Times New Roman" panose="02020603050405020304" pitchFamily="18" charset="0"/>
              <a:ea typeface="华文楷体" panose="02010600040101010101" pitchFamily="2" charset="-122"/>
              <a:cs typeface="Times New Roman" panose="02020603050405020304" pitchFamily="18" charset="0"/>
            </a:endParaRPr>
          </a:p>
          <a:p>
            <a:pPr lvl="1"/>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实验靶设计：标定靶设计，实验靶加工</a:t>
            </a:r>
            <a:endParaRPr lang="en-US" altLang="zh-CN" dirty="0" smtClean="0">
              <a:latin typeface="Times New Roman" panose="02020603050405020304" pitchFamily="18" charset="0"/>
              <a:ea typeface="华文楷体" panose="02010600040101010101" pitchFamily="2" charset="-122"/>
              <a:cs typeface="Times New Roman" panose="02020603050405020304" pitchFamily="18" charset="0"/>
            </a:endParaRPr>
          </a:p>
          <a:p>
            <a:pPr lvl="1"/>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数据处理：在线数据处理程序编写（基于</a:t>
            </a:r>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C++</a:t>
            </a:r>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），离线数据处理程序编写（</a:t>
            </a:r>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ROOT</a:t>
            </a:r>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a:t>
            </a:r>
            <a:endParaRPr lang="en-US" altLang="zh-CN" dirty="0" smtClean="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C19C0675-6A5E-482A-B8F4-9D1D30D10B33}" type="slidenum">
              <a:rPr lang="zh-CN" altLang="en-US" smtClean="0"/>
              <a:t>29</a:t>
            </a:fld>
            <a:endParaRPr lang="zh-CN" altLang="en-US"/>
          </a:p>
        </p:txBody>
      </p:sp>
    </p:spTree>
    <p:extLst>
      <p:ext uri="{BB962C8B-B14F-4D97-AF65-F5344CB8AC3E}">
        <p14:creationId xmlns:p14="http://schemas.microsoft.com/office/powerpoint/2010/main" val="222641610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带电粒子意义</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和需求</a:t>
            </a:r>
          </a:p>
        </p:txBody>
      </p:sp>
      <p:sp>
        <p:nvSpPr>
          <p:cNvPr id="5" name="Text Box 6"/>
          <p:cNvSpPr txBox="1">
            <a:spLocks noChangeArrowheads="1"/>
          </p:cNvSpPr>
          <p:nvPr/>
        </p:nvSpPr>
        <p:spPr bwMode="auto">
          <a:xfrm>
            <a:off x="618836" y="1377517"/>
            <a:ext cx="10954327"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50000"/>
              </a:spcBef>
            </a:pPr>
            <a:r>
              <a:rPr lang="zh-CN" altLang="en-US" sz="1400" b="1" dirty="0"/>
              <a:t>中子引起的出射带电粒子</a:t>
            </a:r>
            <a:r>
              <a:rPr lang="en-US" altLang="zh-CN" sz="1400" b="1" dirty="0"/>
              <a:t>(</a:t>
            </a:r>
            <a:r>
              <a:rPr lang="zh-CN" altLang="en-US" sz="1400" b="1" dirty="0"/>
              <a:t>主要为</a:t>
            </a:r>
            <a:r>
              <a:rPr lang="en-US" altLang="zh-CN" sz="1400" b="1" dirty="0"/>
              <a:t>p</a:t>
            </a:r>
            <a:r>
              <a:rPr lang="zh-CN" altLang="en-US" sz="1400" b="1" dirty="0"/>
              <a:t>、</a:t>
            </a:r>
            <a:r>
              <a:rPr lang="en-US" altLang="zh-CN" sz="1400" b="1" dirty="0"/>
              <a:t>d</a:t>
            </a:r>
            <a:r>
              <a:rPr lang="zh-CN" altLang="en-US" sz="1400" b="1" dirty="0"/>
              <a:t>、</a:t>
            </a:r>
            <a:r>
              <a:rPr lang="en-US" altLang="zh-CN" sz="1400" b="1" dirty="0"/>
              <a:t>t</a:t>
            </a:r>
            <a:r>
              <a:rPr lang="zh-CN" altLang="en-US" sz="1400" b="1" dirty="0"/>
              <a:t>、</a:t>
            </a:r>
            <a:r>
              <a:rPr lang="en-US" altLang="zh-CN" sz="1400" b="1" baseline="30000" dirty="0"/>
              <a:t>3</a:t>
            </a:r>
            <a:r>
              <a:rPr lang="en-US" altLang="zh-CN" sz="1400" b="1" dirty="0"/>
              <a:t>He</a:t>
            </a:r>
            <a:r>
              <a:rPr lang="zh-CN" altLang="en-US" sz="1400" b="1" dirty="0"/>
              <a:t>和</a:t>
            </a:r>
            <a:r>
              <a:rPr lang="en-US" altLang="zh-CN" sz="1400" b="1" baseline="30000" dirty="0"/>
              <a:t>4</a:t>
            </a:r>
            <a:r>
              <a:rPr lang="en-US" altLang="zh-CN" sz="1400" b="1" dirty="0"/>
              <a:t>He</a:t>
            </a:r>
            <a:r>
              <a:rPr lang="zh-CN" altLang="en-US" sz="1400" b="1" dirty="0"/>
              <a:t>等轻带电粒子</a:t>
            </a:r>
            <a:r>
              <a:rPr lang="en-US" altLang="zh-CN" sz="1400" b="1" dirty="0"/>
              <a:t>)</a:t>
            </a:r>
            <a:r>
              <a:rPr lang="zh-CN" altLang="en-US" sz="1400" b="1" dirty="0"/>
              <a:t>的数据在以下几个方面都有重要的意义：</a:t>
            </a:r>
          </a:p>
          <a:p>
            <a:pPr eaLnBrk="1" hangingPunct="1">
              <a:spcBef>
                <a:spcPct val="50000"/>
              </a:spcBef>
            </a:pPr>
            <a:r>
              <a:rPr lang="en-US" altLang="zh-CN" sz="1400" b="1" dirty="0"/>
              <a:t>1</a:t>
            </a:r>
            <a:r>
              <a:rPr lang="zh-CN" altLang="en-US" sz="1400" b="1" dirty="0"/>
              <a:t>、基础研究：如用</a:t>
            </a:r>
            <a:r>
              <a:rPr lang="en-US" altLang="zh-CN" sz="1400" b="1" dirty="0"/>
              <a:t>(</a:t>
            </a:r>
            <a:r>
              <a:rPr lang="en-US" altLang="zh-CN" sz="1400" b="1" dirty="0" err="1"/>
              <a:t>n,p</a:t>
            </a:r>
            <a:r>
              <a:rPr lang="en-US" altLang="zh-CN" sz="1400" b="1" dirty="0"/>
              <a:t>)</a:t>
            </a:r>
            <a:r>
              <a:rPr lang="zh-CN" altLang="en-US" sz="1400" b="1" dirty="0"/>
              <a:t>电荷交换反应研究</a:t>
            </a:r>
            <a:r>
              <a:rPr lang="en-US" altLang="zh-CN" sz="1400" b="1" dirty="0"/>
              <a:t>N-N</a:t>
            </a:r>
            <a:r>
              <a:rPr lang="zh-CN" altLang="en-US" sz="1400" b="1" dirty="0"/>
              <a:t>相互作用的同位旋矢量成分；检验核反应模型等</a:t>
            </a:r>
          </a:p>
          <a:p>
            <a:pPr eaLnBrk="1" hangingPunct="1">
              <a:spcBef>
                <a:spcPct val="50000"/>
              </a:spcBef>
            </a:pPr>
            <a:r>
              <a:rPr lang="en-US" altLang="zh-CN" sz="1400" b="1" dirty="0"/>
              <a:t>2</a:t>
            </a:r>
            <a:r>
              <a:rPr lang="zh-CN" altLang="en-US" sz="1400" b="1" dirty="0"/>
              <a:t>、应用研究：</a:t>
            </a:r>
          </a:p>
          <a:p>
            <a:pPr eaLnBrk="1" hangingPunct="1">
              <a:spcBef>
                <a:spcPct val="50000"/>
              </a:spcBef>
            </a:pPr>
            <a:r>
              <a:rPr lang="zh-CN" altLang="en-US" sz="1400" b="1" u="sng" dirty="0"/>
              <a:t>◎</a:t>
            </a:r>
            <a:r>
              <a:rPr lang="zh-CN" altLang="en-US" sz="1400" b="1" u="sng" dirty="0">
                <a:solidFill>
                  <a:srgbClr val="FF0000"/>
                </a:solidFill>
              </a:rPr>
              <a:t>材料辐照损伤</a:t>
            </a:r>
            <a:r>
              <a:rPr lang="zh-CN" altLang="en-US" sz="1400" b="1" u="sng" dirty="0"/>
              <a:t>：</a:t>
            </a:r>
            <a:r>
              <a:rPr lang="zh-CN" altLang="en-US" sz="1400" b="1" dirty="0"/>
              <a:t>  聚变堆、</a:t>
            </a:r>
            <a:r>
              <a:rPr lang="en-US" altLang="zh-CN" sz="1400" b="1" dirty="0"/>
              <a:t>ADS</a:t>
            </a:r>
            <a:r>
              <a:rPr lang="zh-CN" altLang="en-US" sz="1400" b="1" dirty="0"/>
              <a:t>材料等   </a:t>
            </a:r>
            <a:endParaRPr lang="en-US" altLang="zh-CN" sz="1400" b="1" dirty="0"/>
          </a:p>
          <a:p>
            <a:pPr eaLnBrk="1" hangingPunct="1">
              <a:spcBef>
                <a:spcPct val="50000"/>
              </a:spcBef>
            </a:pPr>
            <a:r>
              <a:rPr lang="zh-CN" altLang="en-US" sz="1400" b="1" u="sng" dirty="0"/>
              <a:t>◎</a:t>
            </a:r>
            <a:r>
              <a:rPr lang="zh-CN" altLang="en-US" sz="1400" b="1" u="sng" dirty="0">
                <a:solidFill>
                  <a:srgbClr val="FF0000"/>
                </a:solidFill>
              </a:rPr>
              <a:t>医疗和辐射防护方面</a:t>
            </a:r>
            <a:r>
              <a:rPr lang="zh-CN" altLang="en-US" sz="1400" b="1" u="sng" dirty="0"/>
              <a:t>：</a:t>
            </a:r>
          </a:p>
          <a:p>
            <a:pPr eaLnBrk="1" hangingPunct="1">
              <a:spcBef>
                <a:spcPct val="50000"/>
              </a:spcBef>
            </a:pPr>
            <a:r>
              <a:rPr lang="zh-CN" altLang="en-US" sz="1400" b="1" dirty="0"/>
              <a:t>         快中子治癌：需要</a:t>
            </a:r>
            <a:r>
              <a:rPr lang="en-US" altLang="zh-CN" sz="1400" b="1" dirty="0"/>
              <a:t>C</a:t>
            </a:r>
            <a:r>
              <a:rPr lang="zh-CN" altLang="en-US" sz="1400" b="1" dirty="0"/>
              <a:t>、</a:t>
            </a:r>
            <a:r>
              <a:rPr lang="en-US" altLang="zh-CN" sz="1400" b="1" dirty="0"/>
              <a:t>N</a:t>
            </a:r>
            <a:r>
              <a:rPr lang="zh-CN" altLang="en-US" sz="1400" b="1" dirty="0"/>
              <a:t>、</a:t>
            </a:r>
            <a:r>
              <a:rPr lang="en-US" altLang="zh-CN" sz="1400" b="1" dirty="0"/>
              <a:t>O</a:t>
            </a:r>
            <a:r>
              <a:rPr lang="zh-CN" altLang="en-US" sz="1400" b="1" dirty="0"/>
              <a:t>等人体组织元素的</a:t>
            </a:r>
            <a:r>
              <a:rPr lang="en-US" altLang="zh-CN" sz="1400" b="1" dirty="0"/>
              <a:t>(</a:t>
            </a:r>
            <a:r>
              <a:rPr lang="en-US" altLang="zh-CN" sz="1400" b="1" dirty="0" err="1"/>
              <a:t>n,x</a:t>
            </a:r>
            <a:r>
              <a:rPr lang="en-US" altLang="zh-CN" sz="1400" b="1" dirty="0"/>
              <a:t>)</a:t>
            </a:r>
            <a:r>
              <a:rPr lang="zh-CN" altLang="en-US" sz="1400" b="1" dirty="0"/>
              <a:t>反应双微分截面、</a:t>
            </a:r>
            <a:r>
              <a:rPr lang="en-US" altLang="zh-CN" sz="1400" b="1" dirty="0" err="1"/>
              <a:t>Kerma</a:t>
            </a:r>
            <a:r>
              <a:rPr lang="zh-CN" altLang="en-US" sz="1400" b="1" dirty="0"/>
              <a:t>因子等；</a:t>
            </a:r>
          </a:p>
          <a:p>
            <a:pPr eaLnBrk="1" hangingPunct="1">
              <a:spcBef>
                <a:spcPct val="50000"/>
              </a:spcBef>
            </a:pPr>
            <a:r>
              <a:rPr lang="zh-CN" altLang="en-US" sz="1400" b="1" dirty="0"/>
              <a:t>         空中飞行员的剂量防护：高空中的高能宇宙射线主要是</a:t>
            </a:r>
            <a:r>
              <a:rPr lang="zh-CN" altLang="en-US" sz="1400" b="1" dirty="0">
                <a:sym typeface="Symbol" panose="05050102010706020507" pitchFamily="18" charset="2"/>
              </a:rPr>
              <a:t>和</a:t>
            </a:r>
            <a:r>
              <a:rPr lang="en-US" altLang="zh-CN" sz="1400" b="1" dirty="0">
                <a:sym typeface="Symbol" panose="05050102010706020507" pitchFamily="18" charset="2"/>
              </a:rPr>
              <a:t>p</a:t>
            </a:r>
            <a:r>
              <a:rPr lang="zh-CN" altLang="en-US" sz="1400" b="1" dirty="0">
                <a:sym typeface="Symbol" panose="05050102010706020507" pitchFamily="18" charset="2"/>
              </a:rPr>
              <a:t>，但对人体剂量的贡献</a:t>
            </a:r>
            <a:r>
              <a:rPr lang="zh-CN" altLang="en-US" sz="1400" b="1" dirty="0"/>
              <a:t>主要为中子，是由</a:t>
            </a:r>
            <a:r>
              <a:rPr lang="zh-CN" altLang="en-US" sz="1400" b="1" dirty="0">
                <a:sym typeface="Symbol" panose="05050102010706020507" pitchFamily="18" charset="2"/>
              </a:rPr>
              <a:t>和</a:t>
            </a:r>
            <a:r>
              <a:rPr lang="en-US" altLang="zh-CN" sz="1400" b="1" dirty="0">
                <a:sym typeface="Symbol" panose="05050102010706020507" pitchFamily="18" charset="2"/>
              </a:rPr>
              <a:t>p</a:t>
            </a:r>
            <a:r>
              <a:rPr lang="zh-CN" altLang="en-US" sz="1400" b="1" dirty="0">
                <a:sym typeface="Symbol" panose="05050102010706020507" pitchFamily="18" charset="2"/>
              </a:rPr>
              <a:t>与空气中的</a:t>
            </a:r>
            <a:r>
              <a:rPr lang="en-US" altLang="zh-CN" sz="1400" b="1" dirty="0">
                <a:sym typeface="Symbol" panose="05050102010706020507" pitchFamily="18" charset="2"/>
              </a:rPr>
              <a:t>N</a:t>
            </a:r>
            <a:r>
              <a:rPr lang="zh-CN" altLang="en-US" sz="1400" b="1" dirty="0">
                <a:sym typeface="Symbol" panose="05050102010706020507" pitchFamily="18" charset="2"/>
              </a:rPr>
              <a:t>和</a:t>
            </a:r>
            <a:r>
              <a:rPr lang="en-US" altLang="zh-CN" sz="1400" b="1" dirty="0">
                <a:sym typeface="Symbol" panose="05050102010706020507" pitchFamily="18" charset="2"/>
              </a:rPr>
              <a:t>O</a:t>
            </a:r>
            <a:r>
              <a:rPr lang="zh-CN" altLang="en-US" sz="1400" b="1" dirty="0">
                <a:sym typeface="Symbol" panose="05050102010706020507" pitchFamily="18" charset="2"/>
              </a:rPr>
              <a:t>作用产生的高能</a:t>
            </a:r>
            <a:r>
              <a:rPr lang="zh-CN" altLang="en-US" sz="1400" b="1" dirty="0" smtClean="0">
                <a:sym typeface="Symbol" panose="05050102010706020507" pitchFamily="18" charset="2"/>
              </a:rPr>
              <a:t>中子</a:t>
            </a:r>
            <a:endParaRPr lang="en-US" altLang="zh-CN" sz="1400" b="1" dirty="0" smtClean="0">
              <a:sym typeface="Symbol" panose="05050102010706020507" pitchFamily="18" charset="2"/>
            </a:endParaRPr>
          </a:p>
          <a:p>
            <a:pPr eaLnBrk="1" hangingPunct="1">
              <a:spcBef>
                <a:spcPct val="50000"/>
              </a:spcBef>
            </a:pPr>
            <a:r>
              <a:rPr lang="en-US" altLang="zh-CN" sz="1400" b="1" dirty="0"/>
              <a:t> </a:t>
            </a:r>
            <a:r>
              <a:rPr lang="en-US" altLang="zh-CN" sz="1400" b="1" u="sng" dirty="0"/>
              <a:t>◎</a:t>
            </a:r>
            <a:r>
              <a:rPr lang="zh-CN" altLang="en-US" sz="1400" b="1" u="sng" dirty="0"/>
              <a:t>单粒子效应：主要指大气层中的飞行器</a:t>
            </a:r>
          </a:p>
          <a:p>
            <a:pPr eaLnBrk="1" hangingPunct="1">
              <a:spcBef>
                <a:spcPct val="50000"/>
              </a:spcBef>
            </a:pPr>
            <a:r>
              <a:rPr lang="zh-CN" altLang="en-US" sz="1400" b="1" dirty="0"/>
              <a:t>         </a:t>
            </a:r>
            <a:r>
              <a:rPr lang="en-US" altLang="zh-CN" sz="1400" b="1" dirty="0"/>
              <a:t>p + (N,O) </a:t>
            </a:r>
            <a:r>
              <a:rPr lang="en-US" altLang="zh-CN" sz="1400" b="1" dirty="0">
                <a:sym typeface="Wingdings" panose="05000000000000000000" pitchFamily="2" charset="2"/>
              </a:rPr>
              <a:t> n + x      (</a:t>
            </a:r>
            <a:r>
              <a:rPr lang="zh-CN" altLang="en-US" sz="1400" b="1" dirty="0">
                <a:sym typeface="Wingdings" panose="05000000000000000000" pitchFamily="2" charset="2"/>
              </a:rPr>
              <a:t>中子来源：</a:t>
            </a:r>
            <a:r>
              <a:rPr lang="en-US" altLang="zh-CN" sz="1400" b="1" dirty="0">
                <a:sym typeface="Wingdings" panose="05000000000000000000" pitchFamily="2" charset="2"/>
              </a:rPr>
              <a:t>N</a:t>
            </a:r>
            <a:r>
              <a:rPr lang="zh-CN" altLang="en-US" sz="1400" b="1" dirty="0">
                <a:sym typeface="Wingdings" panose="05000000000000000000" pitchFamily="2" charset="2"/>
              </a:rPr>
              <a:t>、</a:t>
            </a:r>
            <a:r>
              <a:rPr lang="en-US" altLang="zh-CN" sz="1400" b="1" dirty="0">
                <a:sym typeface="Wingdings" panose="05000000000000000000" pitchFamily="2" charset="2"/>
              </a:rPr>
              <a:t>O</a:t>
            </a:r>
            <a:r>
              <a:rPr lang="zh-CN" altLang="en-US" sz="1400" b="1" dirty="0">
                <a:sym typeface="Wingdings" panose="05000000000000000000" pitchFamily="2" charset="2"/>
              </a:rPr>
              <a:t>散裂）</a:t>
            </a:r>
          </a:p>
          <a:p>
            <a:pPr eaLnBrk="1" hangingPunct="1">
              <a:spcBef>
                <a:spcPct val="50000"/>
              </a:spcBef>
            </a:pPr>
            <a:r>
              <a:rPr lang="en-US" altLang="zh-CN" sz="1400" b="1" dirty="0">
                <a:sym typeface="Wingdings" panose="05000000000000000000" pitchFamily="2" charset="2"/>
              </a:rPr>
              <a:t>         </a:t>
            </a:r>
            <a:r>
              <a:rPr lang="zh-CN" altLang="en-US" sz="1400" b="1" dirty="0">
                <a:sym typeface="Wingdings" panose="05000000000000000000" pitchFamily="2" charset="2"/>
              </a:rPr>
              <a:t>主要需求：中能中子引起出射带电粒子的数据</a:t>
            </a:r>
          </a:p>
          <a:p>
            <a:pPr eaLnBrk="1" hangingPunct="1">
              <a:spcBef>
                <a:spcPct val="50000"/>
              </a:spcBef>
            </a:pPr>
            <a:r>
              <a:rPr lang="zh-CN" altLang="en-US" sz="1400" b="1" dirty="0">
                <a:sym typeface="Wingdings" panose="05000000000000000000" pitchFamily="2" charset="2"/>
              </a:rPr>
              <a:t>         一般情况下，轻带电粒子不会引起</a:t>
            </a:r>
            <a:r>
              <a:rPr lang="en-US" altLang="zh-CN" sz="1400" b="1" dirty="0">
                <a:sym typeface="Wingdings" panose="05000000000000000000" pitchFamily="2" charset="2"/>
              </a:rPr>
              <a:t>SEU</a:t>
            </a:r>
            <a:r>
              <a:rPr lang="zh-CN" altLang="en-US" sz="1400" b="1" dirty="0">
                <a:sym typeface="Wingdings" panose="05000000000000000000" pitchFamily="2" charset="2"/>
              </a:rPr>
              <a:t>和</a:t>
            </a:r>
            <a:r>
              <a:rPr lang="en-US" altLang="zh-CN" sz="1400" b="1" dirty="0">
                <a:sym typeface="Wingdings" panose="05000000000000000000" pitchFamily="2" charset="2"/>
              </a:rPr>
              <a:t>SMU</a:t>
            </a:r>
            <a:r>
              <a:rPr lang="zh-CN" altLang="en-US" sz="1400" b="1" dirty="0">
                <a:sym typeface="Wingdings" panose="05000000000000000000" pitchFamily="2" charset="2"/>
              </a:rPr>
              <a:t>，但随着集成度的提高，情况已经发生改变。常用程序来模拟单粒子效应，但是目前相关中子核数据较少，通常用模型计算的数据来代替</a:t>
            </a:r>
            <a:r>
              <a:rPr lang="en-US" altLang="zh-CN" sz="1400" b="1" dirty="0">
                <a:sym typeface="Wingdings" panose="05000000000000000000" pitchFamily="2" charset="2"/>
              </a:rPr>
              <a:t>(QMD, AMD)</a:t>
            </a:r>
          </a:p>
          <a:p>
            <a:pPr eaLnBrk="1" hangingPunct="1">
              <a:spcBef>
                <a:spcPct val="50000"/>
              </a:spcBef>
            </a:pPr>
            <a:r>
              <a:rPr lang="en-US" altLang="zh-CN" sz="1400" b="1" dirty="0">
                <a:sym typeface="Wingdings" panose="05000000000000000000" pitchFamily="2" charset="2"/>
              </a:rPr>
              <a:t>      </a:t>
            </a:r>
            <a:r>
              <a:rPr lang="en-US" altLang="zh-CN" sz="1400" b="1" u="sng" dirty="0">
                <a:sym typeface="Wingdings" panose="05000000000000000000" pitchFamily="2" charset="2"/>
              </a:rPr>
              <a:t>◎ADS</a:t>
            </a:r>
            <a:r>
              <a:rPr lang="zh-CN" altLang="en-US" sz="1400" b="1" u="sng" dirty="0">
                <a:sym typeface="Wingdings" panose="05000000000000000000" pitchFamily="2" charset="2"/>
              </a:rPr>
              <a:t>数据：</a:t>
            </a:r>
          </a:p>
          <a:p>
            <a:pPr eaLnBrk="1" hangingPunct="1">
              <a:spcBef>
                <a:spcPct val="50000"/>
              </a:spcBef>
            </a:pPr>
            <a:r>
              <a:rPr lang="zh-CN" altLang="en-US" sz="1400" b="1" dirty="0">
                <a:sym typeface="Wingdings" panose="05000000000000000000" pitchFamily="2" charset="2"/>
              </a:rPr>
              <a:t>         </a:t>
            </a:r>
            <a:r>
              <a:rPr lang="en-US" altLang="zh-CN" sz="1400" b="1" dirty="0">
                <a:sym typeface="Wingdings" panose="05000000000000000000" pitchFamily="2" charset="2"/>
              </a:rPr>
              <a:t>20</a:t>
            </a:r>
            <a:r>
              <a:rPr lang="zh-CN" altLang="en-US" sz="1400" b="1" dirty="0">
                <a:sym typeface="Wingdings" panose="05000000000000000000" pitchFamily="2" charset="2"/>
              </a:rPr>
              <a:t>－</a:t>
            </a:r>
            <a:r>
              <a:rPr lang="en-US" altLang="zh-CN" sz="1400" b="1" dirty="0">
                <a:sym typeface="Wingdings" panose="05000000000000000000" pitchFamily="2" charset="2"/>
              </a:rPr>
              <a:t>200MeV</a:t>
            </a:r>
            <a:r>
              <a:rPr lang="zh-CN" altLang="en-US" sz="1400" b="1" dirty="0">
                <a:sym typeface="Wingdings" panose="05000000000000000000" pitchFamily="2" charset="2"/>
              </a:rPr>
              <a:t>的中能数据最需要</a:t>
            </a:r>
            <a:r>
              <a:rPr lang="en-US" altLang="zh-CN" sz="1400" b="1" dirty="0">
                <a:sym typeface="Wingdings" panose="05000000000000000000" pitchFamily="2" charset="2"/>
              </a:rPr>
              <a:t>( &gt;200MeV</a:t>
            </a:r>
            <a:r>
              <a:rPr lang="zh-CN" altLang="en-US" sz="1400" b="1" dirty="0">
                <a:sym typeface="Wingdings" panose="05000000000000000000" pitchFamily="2" charset="2"/>
              </a:rPr>
              <a:t>，直接反应模型计算较符合实验，</a:t>
            </a:r>
            <a:r>
              <a:rPr lang="en-US" altLang="zh-CN" sz="1400" b="1" dirty="0">
                <a:sym typeface="Wingdings" panose="05000000000000000000" pitchFamily="2" charset="2"/>
              </a:rPr>
              <a:t>&lt;20MeV</a:t>
            </a:r>
            <a:r>
              <a:rPr lang="zh-CN" altLang="en-US" sz="1400" b="1" dirty="0">
                <a:sym typeface="Wingdings" panose="05000000000000000000" pitchFamily="2" charset="2"/>
              </a:rPr>
              <a:t>，已经较齐全和精确</a:t>
            </a:r>
            <a:r>
              <a:rPr lang="en-US" altLang="zh-CN" sz="1400" b="1" dirty="0">
                <a:sym typeface="Wingdings" panose="05000000000000000000" pitchFamily="2" charset="2"/>
              </a:rPr>
              <a:t>)</a:t>
            </a:r>
            <a:endParaRPr lang="zh-CN" altLang="en-US" sz="1400" b="1" dirty="0">
              <a:sym typeface="Symbol" panose="05050102010706020507" pitchFamily="18" charset="2"/>
            </a:endParaRPr>
          </a:p>
        </p:txBody>
      </p:sp>
      <p:sp>
        <p:nvSpPr>
          <p:cNvPr id="3" name="灯片编号占位符 2"/>
          <p:cNvSpPr>
            <a:spLocks noGrp="1"/>
          </p:cNvSpPr>
          <p:nvPr>
            <p:ph type="sldNum" sz="quarter" idx="10"/>
          </p:nvPr>
        </p:nvSpPr>
        <p:spPr/>
        <p:txBody>
          <a:bodyPr/>
          <a:lstStyle/>
          <a:p>
            <a:fld id="{C19C0675-6A5E-482A-B8F4-9D1D30D10B33}" type="slidenum">
              <a:rPr lang="zh-CN" altLang="en-US" smtClean="0"/>
              <a:t>3</a:t>
            </a:fld>
            <a:endParaRPr lang="zh-CN" altLang="en-US"/>
          </a:p>
        </p:txBody>
      </p:sp>
    </p:spTree>
    <p:extLst>
      <p:ext uri="{BB962C8B-B14F-4D97-AF65-F5344CB8AC3E}">
        <p14:creationId xmlns:p14="http://schemas.microsoft.com/office/powerpoint/2010/main" val="110124058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低气压气体系统</a:t>
            </a:r>
            <a:endParaRPr lang="zh-CN" altLang="en-US" dirty="0">
              <a:latin typeface="Times New Roman" panose="02020603050405020304" pitchFamily="18" charset="0"/>
              <a:ea typeface="华文楷体" panose="02010600040101010101" pitchFamily="2" charset="-122"/>
              <a:cs typeface="Times New Roman" panose="02020603050405020304" pitchFamily="18" charset="0"/>
            </a:endParaRPr>
          </a:p>
        </p:txBody>
      </p:sp>
      <p:pic>
        <p:nvPicPr>
          <p:cNvPr id="4" name="内容占位符 3"/>
          <p:cNvPicPr>
            <a:picLocks noGrp="1" noChangeAspect="1"/>
          </p:cNvPicPr>
          <p:nvPr>
            <p:ph idx="1"/>
          </p:nvPr>
        </p:nvPicPr>
        <p:blipFill>
          <a:blip r:embed="rId2"/>
          <a:stretch>
            <a:fillRect/>
          </a:stretch>
        </p:blipFill>
        <p:spPr>
          <a:xfrm>
            <a:off x="719016" y="1607608"/>
            <a:ext cx="6736670" cy="4675961"/>
          </a:xfrm>
          <a:prstGeom prst="rect">
            <a:avLst/>
          </a:prstGeom>
        </p:spPr>
      </p:pic>
      <p:pic>
        <p:nvPicPr>
          <p:cNvPr id="5" name="图片 4"/>
          <p:cNvPicPr>
            <a:picLocks noChangeAspect="1"/>
          </p:cNvPicPr>
          <p:nvPr/>
        </p:nvPicPr>
        <p:blipFill>
          <a:blip r:embed="rId3"/>
          <a:stretch>
            <a:fillRect/>
          </a:stretch>
        </p:blipFill>
        <p:spPr>
          <a:xfrm>
            <a:off x="7710054" y="1295400"/>
            <a:ext cx="3012222" cy="2851587"/>
          </a:xfrm>
          <a:prstGeom prst="rect">
            <a:avLst/>
          </a:prstGeom>
        </p:spPr>
      </p:pic>
      <p:sp>
        <p:nvSpPr>
          <p:cNvPr id="6" name="文本框 5"/>
          <p:cNvSpPr txBox="1"/>
          <p:nvPr/>
        </p:nvSpPr>
        <p:spPr>
          <a:xfrm>
            <a:off x="7635376" y="4855218"/>
            <a:ext cx="4208319" cy="1200329"/>
          </a:xfrm>
          <a:prstGeom prst="rect">
            <a:avLst/>
          </a:prstGeom>
          <a:noFill/>
        </p:spPr>
        <p:txBody>
          <a:bodyPr wrap="square" rtlCol="0">
            <a:spAutoFit/>
          </a:bodyPr>
          <a:lstStyle/>
          <a:p>
            <a:r>
              <a:rPr lang="zh-CN" altLang="en-US" dirty="0" smtClean="0"/>
              <a:t>稳压罐目前已经设计完毕，已投产加工。预计</a:t>
            </a:r>
            <a:r>
              <a:rPr lang="en-US" altLang="zh-CN" dirty="0" smtClean="0"/>
              <a:t>8</a:t>
            </a:r>
            <a:r>
              <a:rPr lang="zh-CN" altLang="en-US" dirty="0" smtClean="0"/>
              <a:t>月到货。设计着眼于稳定工作气体压强，并兼顾日常探测器测试及其他扩展应用。</a:t>
            </a:r>
            <a:endParaRPr lang="zh-CN" altLang="en-US" dirty="0"/>
          </a:p>
        </p:txBody>
      </p:sp>
      <p:sp>
        <p:nvSpPr>
          <p:cNvPr id="3" name="灯片编号占位符 2"/>
          <p:cNvSpPr>
            <a:spLocks noGrp="1"/>
          </p:cNvSpPr>
          <p:nvPr>
            <p:ph type="sldNum" sz="quarter" idx="10"/>
          </p:nvPr>
        </p:nvSpPr>
        <p:spPr/>
        <p:txBody>
          <a:bodyPr/>
          <a:lstStyle/>
          <a:p>
            <a:fld id="{C19C0675-6A5E-482A-B8F4-9D1D30D10B33}" type="slidenum">
              <a:rPr lang="zh-CN" altLang="en-US" smtClean="0"/>
              <a:t>30</a:t>
            </a:fld>
            <a:endParaRPr lang="zh-CN" altLang="en-US"/>
          </a:p>
        </p:txBody>
      </p:sp>
    </p:spTree>
    <p:extLst>
      <p:ext uri="{BB962C8B-B14F-4D97-AF65-F5344CB8AC3E}">
        <p14:creationId xmlns:p14="http://schemas.microsoft.com/office/powerpoint/2010/main" val="2358148865"/>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超薄入射窗材料</a:t>
            </a:r>
            <a:endParaRPr lang="zh-CN" altLang="en-US" dirty="0">
              <a:latin typeface="Times New Roman" panose="02020603050405020304" pitchFamily="18" charset="0"/>
              <a:ea typeface="华文楷体" panose="02010600040101010101" pitchFamily="2" charset="-122"/>
              <a:cs typeface="Times New Roman" panose="02020603050405020304" pitchFamily="18" charset="0"/>
            </a:endParaRPr>
          </a:p>
        </p:txBody>
      </p:sp>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3169" y="1666382"/>
            <a:ext cx="3221182" cy="4351713"/>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304" y="1666382"/>
            <a:ext cx="3534065" cy="4772810"/>
          </a:xfrm>
          <a:prstGeom prst="rect">
            <a:avLst/>
          </a:prstGeom>
        </p:spPr>
      </p:pic>
      <p:pic>
        <p:nvPicPr>
          <p:cNvPr id="6" name="内容占位符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3764351" y="1666382"/>
            <a:ext cx="4865696" cy="360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3764351" y="5470008"/>
            <a:ext cx="4623953" cy="923330"/>
          </a:xfrm>
          <a:prstGeom prst="rect">
            <a:avLst/>
          </a:prstGeom>
          <a:noFill/>
        </p:spPr>
        <p:txBody>
          <a:bodyPr wrap="square" rtlCol="0">
            <a:spAutoFit/>
          </a:bodyPr>
          <a:lstStyle/>
          <a:p>
            <a:r>
              <a:rPr lang="zh-CN" altLang="en-US" dirty="0" smtClean="0"/>
              <a:t>材料</a:t>
            </a:r>
            <a:r>
              <a:rPr lang="en-US" altLang="zh-CN" dirty="0" smtClean="0"/>
              <a:t>PE</a:t>
            </a:r>
            <a:r>
              <a:rPr lang="zh-CN" altLang="en-US" dirty="0" smtClean="0"/>
              <a:t>膜，英国</a:t>
            </a:r>
            <a:r>
              <a:rPr lang="en-US" altLang="zh-CN" dirty="0" err="1" smtClean="0"/>
              <a:t>goodfellew</a:t>
            </a:r>
            <a:r>
              <a:rPr lang="zh-CN" altLang="en-US" dirty="0" smtClean="0"/>
              <a:t>，厚度</a:t>
            </a:r>
            <a:r>
              <a:rPr lang="en-US" altLang="zh-CN" dirty="0" smtClean="0"/>
              <a:t>500nm</a:t>
            </a:r>
            <a:r>
              <a:rPr lang="zh-CN" altLang="en-US" dirty="0" smtClean="0"/>
              <a:t>。目前已完成普通气压测试，等待与低气压系统进行联合测试。</a:t>
            </a:r>
            <a:endParaRPr lang="zh-CN" altLang="en-US" dirty="0"/>
          </a:p>
        </p:txBody>
      </p:sp>
      <p:sp>
        <p:nvSpPr>
          <p:cNvPr id="8" name="文本框 7"/>
          <p:cNvSpPr txBox="1"/>
          <p:nvPr/>
        </p:nvSpPr>
        <p:spPr>
          <a:xfrm>
            <a:off x="907265" y="5369169"/>
            <a:ext cx="2492990" cy="369332"/>
          </a:xfrm>
          <a:prstGeom prst="rect">
            <a:avLst/>
          </a:prstGeom>
          <a:noFill/>
        </p:spPr>
        <p:txBody>
          <a:bodyPr wrap="none" rtlCol="0">
            <a:spAutoFit/>
          </a:bodyPr>
          <a:lstStyle/>
          <a:p>
            <a:r>
              <a:rPr lang="zh-CN" altLang="en-US" b="1" dirty="0" smtClean="0">
                <a:solidFill>
                  <a:srgbClr val="FFFF00"/>
                </a:solidFill>
              </a:rPr>
              <a:t>使用超薄窗密封探测器</a:t>
            </a:r>
            <a:endParaRPr lang="zh-CN" altLang="en-US" b="1" dirty="0">
              <a:solidFill>
                <a:srgbClr val="FFFF00"/>
              </a:solidFill>
            </a:endParaRPr>
          </a:p>
        </p:txBody>
      </p:sp>
      <p:sp>
        <p:nvSpPr>
          <p:cNvPr id="9" name="文本框 8"/>
          <p:cNvSpPr txBox="1"/>
          <p:nvPr/>
        </p:nvSpPr>
        <p:spPr>
          <a:xfrm>
            <a:off x="6428329" y="3074217"/>
            <a:ext cx="1114408" cy="369332"/>
          </a:xfrm>
          <a:prstGeom prst="rect">
            <a:avLst/>
          </a:prstGeom>
          <a:noFill/>
        </p:spPr>
        <p:txBody>
          <a:bodyPr wrap="none" rtlCol="0">
            <a:spAutoFit/>
          </a:bodyPr>
          <a:lstStyle/>
          <a:p>
            <a:r>
              <a:rPr lang="zh-CN" altLang="en-US" b="1" dirty="0" smtClean="0">
                <a:solidFill>
                  <a:srgbClr val="FFFF00"/>
                </a:solidFill>
              </a:rPr>
              <a:t>超薄薄膜</a:t>
            </a:r>
            <a:endParaRPr lang="zh-CN" altLang="en-US" b="1" dirty="0">
              <a:solidFill>
                <a:srgbClr val="FFFF00"/>
              </a:solidFill>
            </a:endParaRPr>
          </a:p>
        </p:txBody>
      </p:sp>
      <p:sp>
        <p:nvSpPr>
          <p:cNvPr id="10" name="文本框 9"/>
          <p:cNvSpPr txBox="1"/>
          <p:nvPr/>
        </p:nvSpPr>
        <p:spPr>
          <a:xfrm>
            <a:off x="9598132" y="4621663"/>
            <a:ext cx="1811714" cy="369332"/>
          </a:xfrm>
          <a:prstGeom prst="rect">
            <a:avLst/>
          </a:prstGeom>
          <a:noFill/>
        </p:spPr>
        <p:txBody>
          <a:bodyPr wrap="none" rtlCol="0">
            <a:spAutoFit/>
          </a:bodyPr>
          <a:lstStyle/>
          <a:p>
            <a:r>
              <a:rPr lang="zh-CN" altLang="en-US" b="1" dirty="0" smtClean="0">
                <a:solidFill>
                  <a:srgbClr val="FFFF00"/>
                </a:solidFill>
              </a:rPr>
              <a:t>超薄薄膜外包装</a:t>
            </a:r>
            <a:endParaRPr lang="zh-CN" altLang="en-US" b="1" dirty="0">
              <a:solidFill>
                <a:srgbClr val="FFFF00"/>
              </a:solidFill>
            </a:endParaRPr>
          </a:p>
        </p:txBody>
      </p:sp>
      <p:sp>
        <p:nvSpPr>
          <p:cNvPr id="3" name="灯片编号占位符 2"/>
          <p:cNvSpPr>
            <a:spLocks noGrp="1"/>
          </p:cNvSpPr>
          <p:nvPr>
            <p:ph type="sldNum" sz="quarter" idx="10"/>
          </p:nvPr>
        </p:nvSpPr>
        <p:spPr/>
        <p:txBody>
          <a:bodyPr/>
          <a:lstStyle/>
          <a:p>
            <a:fld id="{C19C0675-6A5E-482A-B8F4-9D1D30D10B33}" type="slidenum">
              <a:rPr lang="zh-CN" altLang="en-US" smtClean="0"/>
              <a:t>31</a:t>
            </a:fld>
            <a:endParaRPr lang="zh-CN" altLang="en-US"/>
          </a:p>
        </p:txBody>
      </p:sp>
    </p:spTree>
    <p:extLst>
      <p:ext uri="{BB962C8B-B14F-4D97-AF65-F5344CB8AC3E}">
        <p14:creationId xmlns:p14="http://schemas.microsoft.com/office/powerpoint/2010/main" val="412495618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人员安排及分工</a:t>
            </a:r>
            <a:endParaRPr lang="zh-CN" altLang="en-US" dirty="0">
              <a:latin typeface="Times New Roman" panose="02020603050405020304" pitchFamily="18" charset="0"/>
              <a:ea typeface="华文楷体" panose="02010600040101010101" pitchFamily="2" charset="-122"/>
              <a:cs typeface="Times New Roman" panose="02020603050405020304" pitchFamily="18" charset="0"/>
            </a:endParaRPr>
          </a:p>
        </p:txBody>
      </p:sp>
      <p:graphicFrame>
        <p:nvGraphicFramePr>
          <p:cNvPr id="4" name="内容占位符 3"/>
          <p:cNvGraphicFramePr>
            <a:graphicFrameLocks noGrp="1"/>
          </p:cNvGraphicFramePr>
          <p:nvPr>
            <p:ph idx="1"/>
            <p:extLst>
              <p:ext uri="{D42A27DB-BD31-4B8C-83A1-F6EECF244321}">
                <p14:modId xmlns:p14="http://schemas.microsoft.com/office/powerpoint/2010/main" val="2854632378"/>
              </p:ext>
            </p:extLst>
          </p:nvPr>
        </p:nvGraphicFramePr>
        <p:xfrm>
          <a:off x="2391078" y="1396721"/>
          <a:ext cx="8669403" cy="4871720"/>
        </p:xfrm>
        <a:graphic>
          <a:graphicData uri="http://schemas.openxmlformats.org/drawingml/2006/table">
            <a:tbl>
              <a:tblPr firstRow="1" bandRow="1">
                <a:tableStyleId>{5C22544A-7EE6-4342-B048-85BDC9FD1C3A}</a:tableStyleId>
              </a:tblPr>
              <a:tblGrid>
                <a:gridCol w="1131858"/>
                <a:gridCol w="1190786"/>
                <a:gridCol w="1060775"/>
                <a:gridCol w="5285984"/>
              </a:tblGrid>
              <a:tr h="370840">
                <a:tc>
                  <a:txBody>
                    <a:bodyPr/>
                    <a:lstStyle/>
                    <a:p>
                      <a:r>
                        <a:rPr lang="zh-CN" altLang="en-US" dirty="0" smtClean="0"/>
                        <a:t>人员</a:t>
                      </a:r>
                      <a:endParaRPr lang="zh-CN" altLang="en-US" dirty="0"/>
                    </a:p>
                  </a:txBody>
                  <a:tcPr/>
                </a:tc>
                <a:tc>
                  <a:txBody>
                    <a:bodyPr/>
                    <a:lstStyle/>
                    <a:p>
                      <a:r>
                        <a:rPr lang="zh-CN" altLang="en-US" dirty="0" smtClean="0"/>
                        <a:t>职称</a:t>
                      </a:r>
                      <a:endParaRPr lang="zh-CN" altLang="en-US" dirty="0"/>
                    </a:p>
                  </a:txBody>
                  <a:tcPr/>
                </a:tc>
                <a:tc>
                  <a:txBody>
                    <a:bodyPr/>
                    <a:lstStyle/>
                    <a:p>
                      <a:r>
                        <a:rPr lang="zh-CN" altLang="en-US" dirty="0" smtClean="0"/>
                        <a:t>单位</a:t>
                      </a:r>
                      <a:endParaRPr lang="zh-CN" altLang="en-US" dirty="0"/>
                    </a:p>
                  </a:txBody>
                  <a:tcPr/>
                </a:tc>
                <a:tc>
                  <a:txBody>
                    <a:bodyPr/>
                    <a:lstStyle/>
                    <a:p>
                      <a:r>
                        <a:rPr lang="zh-CN" altLang="en-US" dirty="0" smtClean="0"/>
                        <a:t>任务</a:t>
                      </a:r>
                      <a:endParaRPr lang="zh-CN" altLang="en-US" dirty="0"/>
                    </a:p>
                  </a:txBody>
                  <a:tcPr/>
                </a:tc>
              </a:tr>
              <a:tr h="370840">
                <a:tc>
                  <a:txBody>
                    <a:bodyPr/>
                    <a:lstStyle/>
                    <a:p>
                      <a:r>
                        <a:rPr lang="zh-CN" altLang="en-US" dirty="0" smtClean="0"/>
                        <a:t>孙志嘉</a:t>
                      </a:r>
                      <a:endParaRPr lang="zh-CN" altLang="en-US" dirty="0"/>
                    </a:p>
                  </a:txBody>
                  <a:tcPr/>
                </a:tc>
                <a:tc>
                  <a:txBody>
                    <a:bodyPr/>
                    <a:lstStyle/>
                    <a:p>
                      <a:r>
                        <a:rPr lang="zh-CN" altLang="en-US" dirty="0" smtClean="0"/>
                        <a:t>研究员</a:t>
                      </a:r>
                      <a:endParaRPr lang="zh-CN" altLang="en-US" dirty="0"/>
                    </a:p>
                  </a:txBody>
                  <a:tcPr/>
                </a:tc>
                <a:tc>
                  <a:txBody>
                    <a:bodyPr/>
                    <a:lstStyle/>
                    <a:p>
                      <a:r>
                        <a:rPr lang="zh-CN" altLang="en-US" dirty="0" smtClean="0"/>
                        <a:t>高能所</a:t>
                      </a:r>
                      <a:endParaRPr lang="zh-CN" altLang="en-US" dirty="0"/>
                    </a:p>
                  </a:txBody>
                  <a:tcPr/>
                </a:tc>
                <a:tc>
                  <a:txBody>
                    <a:bodyPr/>
                    <a:lstStyle/>
                    <a:p>
                      <a:r>
                        <a:rPr lang="zh-CN" altLang="en-US" dirty="0" smtClean="0"/>
                        <a:t>负责探测器整体设计及进度协调安排</a:t>
                      </a:r>
                      <a:endParaRPr lang="zh-CN" altLang="en-US" dirty="0"/>
                    </a:p>
                  </a:txBody>
                  <a:tcPr/>
                </a:tc>
              </a:tr>
              <a:tr h="370840">
                <a:tc>
                  <a:txBody>
                    <a:bodyPr/>
                    <a:lstStyle/>
                    <a:p>
                      <a:r>
                        <a:rPr lang="zh-CN" altLang="en-US" dirty="0" smtClean="0"/>
                        <a:t>樊瑞睿</a:t>
                      </a:r>
                      <a:endParaRPr lang="zh-CN" altLang="en-US" dirty="0"/>
                    </a:p>
                  </a:txBody>
                  <a:tcPr/>
                </a:tc>
                <a:tc>
                  <a:txBody>
                    <a:bodyPr/>
                    <a:lstStyle/>
                    <a:p>
                      <a:r>
                        <a:rPr lang="zh-CN" altLang="en-US" dirty="0" smtClean="0"/>
                        <a:t>副研究员</a:t>
                      </a:r>
                      <a:endParaRPr lang="zh-CN" altLang="en-US" dirty="0"/>
                    </a:p>
                  </a:txBody>
                  <a:tcPr/>
                </a:tc>
                <a:tc>
                  <a:txBody>
                    <a:bodyPr/>
                    <a:lstStyle/>
                    <a:p>
                      <a:r>
                        <a:rPr lang="zh-CN" altLang="en-US" dirty="0" smtClean="0"/>
                        <a:t>高能所</a:t>
                      </a:r>
                      <a:endParaRPr lang="zh-CN" altLang="en-US" dirty="0"/>
                    </a:p>
                  </a:txBody>
                  <a:tcPr/>
                </a:tc>
                <a:tc>
                  <a:txBody>
                    <a:bodyPr/>
                    <a:lstStyle/>
                    <a:p>
                      <a:r>
                        <a:rPr lang="zh-CN" altLang="en-US" dirty="0" smtClean="0"/>
                        <a:t>负责硅探测器设计及粒子鉴别实验方法研究</a:t>
                      </a:r>
                      <a:endParaRPr lang="zh-CN" altLang="en-US" dirty="0"/>
                    </a:p>
                  </a:txBody>
                  <a:tcPr/>
                </a:tc>
              </a:tr>
              <a:tr h="370840">
                <a:tc>
                  <a:txBody>
                    <a:bodyPr/>
                    <a:lstStyle/>
                    <a:p>
                      <a:r>
                        <a:rPr lang="zh-CN" altLang="en-US" dirty="0" smtClean="0"/>
                        <a:t>李强</a:t>
                      </a:r>
                      <a:endParaRPr lang="zh-CN" altLang="en-US" dirty="0"/>
                    </a:p>
                  </a:txBody>
                  <a:tcPr/>
                </a:tc>
                <a:tc>
                  <a:txBody>
                    <a:bodyPr/>
                    <a:lstStyle/>
                    <a:p>
                      <a:r>
                        <a:rPr lang="zh-CN" altLang="en-US" dirty="0" smtClean="0"/>
                        <a:t>助理研究员</a:t>
                      </a:r>
                      <a:endParaRPr lang="zh-CN" altLang="en-US" dirty="0"/>
                    </a:p>
                  </a:txBody>
                  <a:tcPr/>
                </a:tc>
                <a:tc>
                  <a:txBody>
                    <a:bodyPr/>
                    <a:lstStyle/>
                    <a:p>
                      <a:r>
                        <a:rPr lang="zh-CN" altLang="en-US" dirty="0" smtClean="0"/>
                        <a:t>高能所</a:t>
                      </a:r>
                      <a:endParaRPr lang="zh-CN" altLang="en-US" dirty="0"/>
                    </a:p>
                  </a:txBody>
                  <a:tcPr/>
                </a:tc>
                <a:tc>
                  <a:txBody>
                    <a:bodyPr/>
                    <a:lstStyle/>
                    <a:p>
                      <a:r>
                        <a:rPr lang="zh-CN" altLang="en-US" dirty="0" smtClean="0"/>
                        <a:t>负责</a:t>
                      </a:r>
                      <a:r>
                        <a:rPr lang="en-US" altLang="zh-CN" dirty="0" err="1" smtClean="0"/>
                        <a:t>CsI</a:t>
                      </a:r>
                      <a:r>
                        <a:rPr lang="en-US" altLang="zh-CN" dirty="0" smtClean="0"/>
                        <a:t>(Tl)</a:t>
                      </a:r>
                      <a:r>
                        <a:rPr lang="zh-CN" altLang="en-US" dirty="0" smtClean="0"/>
                        <a:t>探测器设计</a:t>
                      </a:r>
                      <a:endParaRPr lang="zh-CN" altLang="en-US" dirty="0"/>
                    </a:p>
                  </a:txBody>
                  <a:tcPr/>
                </a:tc>
              </a:tr>
              <a:tr h="370840">
                <a:tc>
                  <a:txBody>
                    <a:bodyPr/>
                    <a:lstStyle/>
                    <a:p>
                      <a:r>
                        <a:rPr lang="zh-CN" altLang="en-US" dirty="0" smtClean="0"/>
                        <a:t>王艳凤</a:t>
                      </a:r>
                      <a:endParaRPr lang="zh-CN" altLang="en-US" dirty="0"/>
                    </a:p>
                  </a:txBody>
                  <a:tcPr/>
                </a:tc>
                <a:tc>
                  <a:txBody>
                    <a:bodyPr/>
                    <a:lstStyle/>
                    <a:p>
                      <a:r>
                        <a:rPr lang="zh-CN" altLang="en-US" dirty="0" smtClean="0"/>
                        <a:t>助理研究员</a:t>
                      </a:r>
                      <a:endParaRPr lang="zh-CN" altLang="en-US" dirty="0"/>
                    </a:p>
                  </a:txBody>
                  <a:tcPr/>
                </a:tc>
                <a:tc>
                  <a:txBody>
                    <a:bodyPr/>
                    <a:lstStyle/>
                    <a:p>
                      <a:r>
                        <a:rPr lang="zh-CN" altLang="en-US" dirty="0" smtClean="0"/>
                        <a:t>高能所</a:t>
                      </a:r>
                      <a:endParaRPr lang="zh-CN" altLang="en-US" dirty="0"/>
                    </a:p>
                  </a:txBody>
                  <a:tcPr/>
                </a:tc>
                <a:tc>
                  <a:txBody>
                    <a:bodyPr/>
                    <a:lstStyle/>
                    <a:p>
                      <a:r>
                        <a:rPr lang="zh-CN" altLang="en-US" dirty="0" smtClean="0"/>
                        <a:t>负责多丝正比室探测器设计</a:t>
                      </a:r>
                      <a:endParaRPr lang="zh-CN" altLang="en-US" dirty="0"/>
                    </a:p>
                  </a:txBody>
                  <a:tcPr/>
                </a:tc>
              </a:tr>
              <a:tr h="370840">
                <a:tc>
                  <a:txBody>
                    <a:bodyPr/>
                    <a:lstStyle/>
                    <a:p>
                      <a:r>
                        <a:rPr lang="zh-CN" altLang="en-US" dirty="0" smtClean="0"/>
                        <a:t>周良</a:t>
                      </a:r>
                      <a:endParaRPr lang="zh-CN" altLang="en-US" dirty="0"/>
                    </a:p>
                  </a:txBody>
                  <a:tcPr/>
                </a:tc>
                <a:tc>
                  <a:txBody>
                    <a:bodyPr/>
                    <a:lstStyle/>
                    <a:p>
                      <a:r>
                        <a:rPr lang="zh-CN" altLang="en-US" dirty="0" smtClean="0"/>
                        <a:t>助理研究员</a:t>
                      </a:r>
                      <a:endParaRPr lang="zh-CN" altLang="en-US" dirty="0"/>
                    </a:p>
                  </a:txBody>
                  <a:tcPr/>
                </a:tc>
                <a:tc>
                  <a:txBody>
                    <a:bodyPr/>
                    <a:lstStyle/>
                    <a:p>
                      <a:r>
                        <a:rPr lang="zh-CN" altLang="en-US" dirty="0" smtClean="0"/>
                        <a:t>高能所</a:t>
                      </a:r>
                      <a:endParaRPr lang="zh-CN" altLang="en-US" dirty="0"/>
                    </a:p>
                  </a:txBody>
                  <a:tcPr/>
                </a:tc>
                <a:tc>
                  <a:txBody>
                    <a:bodyPr/>
                    <a:lstStyle/>
                    <a:p>
                      <a:r>
                        <a:rPr lang="zh-CN" altLang="en-US" dirty="0" smtClean="0"/>
                        <a:t>负责机械设计及低气压气体系统设计</a:t>
                      </a:r>
                      <a:endParaRPr lang="zh-CN" altLang="en-US" dirty="0"/>
                    </a:p>
                  </a:txBody>
                  <a:tcPr/>
                </a:tc>
              </a:tr>
              <a:tr h="370840">
                <a:tc>
                  <a:txBody>
                    <a:bodyPr/>
                    <a:lstStyle/>
                    <a:p>
                      <a:r>
                        <a:rPr lang="zh-CN" altLang="en-US" dirty="0" smtClean="0"/>
                        <a:t>滕海云</a:t>
                      </a:r>
                      <a:endParaRPr lang="zh-CN" altLang="en-US" dirty="0"/>
                    </a:p>
                  </a:txBody>
                  <a:tcPr/>
                </a:tc>
                <a:tc>
                  <a:txBody>
                    <a:bodyPr/>
                    <a:lstStyle/>
                    <a:p>
                      <a:r>
                        <a:rPr lang="zh-CN" altLang="en-US" dirty="0" smtClean="0"/>
                        <a:t>博士后</a:t>
                      </a:r>
                      <a:endParaRPr lang="zh-CN" altLang="en-US" dirty="0"/>
                    </a:p>
                  </a:txBody>
                  <a:tcPr/>
                </a:tc>
                <a:tc>
                  <a:txBody>
                    <a:bodyPr/>
                    <a:lstStyle/>
                    <a:p>
                      <a:r>
                        <a:rPr lang="zh-CN" altLang="en-US" dirty="0" smtClean="0"/>
                        <a:t>高能所</a:t>
                      </a:r>
                      <a:endParaRPr lang="zh-CN" altLang="en-US" dirty="0"/>
                    </a:p>
                  </a:txBody>
                  <a:tcPr/>
                </a:tc>
                <a:tc>
                  <a:txBody>
                    <a:bodyPr/>
                    <a:lstStyle/>
                    <a:p>
                      <a:r>
                        <a:rPr lang="zh-CN" altLang="en-US" dirty="0" smtClean="0"/>
                        <a:t>负责探测器测试标定和数据处理</a:t>
                      </a:r>
                      <a:endParaRPr lang="zh-CN" altLang="en-US" dirty="0"/>
                    </a:p>
                  </a:txBody>
                  <a:tcPr/>
                </a:tc>
              </a:tr>
              <a:tr h="457200">
                <a:tc>
                  <a:txBody>
                    <a:bodyPr/>
                    <a:lstStyle/>
                    <a:p>
                      <a:r>
                        <a:rPr lang="zh-CN" altLang="en-US" dirty="0" smtClean="0"/>
                        <a:t>张国辉</a:t>
                      </a:r>
                      <a:endParaRPr lang="zh-CN" altLang="en-US" dirty="0"/>
                    </a:p>
                  </a:txBody>
                  <a:tcPr/>
                </a:tc>
                <a:tc>
                  <a:txBody>
                    <a:bodyPr/>
                    <a:lstStyle/>
                    <a:p>
                      <a:r>
                        <a:rPr lang="zh-CN" altLang="en-US" dirty="0" smtClean="0"/>
                        <a:t>教授</a:t>
                      </a:r>
                      <a:endParaRPr lang="zh-CN" altLang="en-US" dirty="0"/>
                    </a:p>
                  </a:txBody>
                  <a:tcPr/>
                </a:tc>
                <a:tc>
                  <a:txBody>
                    <a:bodyPr/>
                    <a:lstStyle/>
                    <a:p>
                      <a:r>
                        <a:rPr lang="zh-CN" altLang="en-US" dirty="0" smtClean="0"/>
                        <a:t>北大</a:t>
                      </a:r>
                      <a:endParaRPr lang="zh-CN" altLang="en-US" dirty="0"/>
                    </a:p>
                  </a:txBody>
                  <a:tcPr/>
                </a:tc>
                <a:tc>
                  <a:txBody>
                    <a:bodyPr/>
                    <a:lstStyle/>
                    <a:p>
                      <a:r>
                        <a:rPr lang="zh-CN" altLang="en-US" dirty="0" smtClean="0"/>
                        <a:t>负责探测器在束测试，白光中子源实验计划安排及靶制备</a:t>
                      </a:r>
                      <a:endParaRPr lang="zh-CN" altLang="en-US" dirty="0"/>
                    </a:p>
                  </a:txBody>
                  <a:tcPr/>
                </a:tc>
              </a:tr>
              <a:tr h="457200">
                <a:tc>
                  <a:txBody>
                    <a:bodyPr/>
                    <a:lstStyle/>
                    <a:p>
                      <a:r>
                        <a:rPr lang="zh-CN" altLang="en-US" dirty="0" smtClean="0"/>
                        <a:t>白怀勇</a:t>
                      </a:r>
                      <a:endParaRPr lang="zh-CN" altLang="en-US" dirty="0"/>
                    </a:p>
                  </a:txBody>
                  <a:tcPr/>
                </a:tc>
                <a:tc>
                  <a:txBody>
                    <a:bodyPr/>
                    <a:lstStyle/>
                    <a:p>
                      <a:r>
                        <a:rPr lang="zh-CN" altLang="en-US" dirty="0" smtClean="0"/>
                        <a:t>研究生</a:t>
                      </a:r>
                      <a:endParaRPr lang="zh-CN" altLang="en-US" dirty="0"/>
                    </a:p>
                  </a:txBody>
                  <a:tcPr/>
                </a:tc>
                <a:tc>
                  <a:txBody>
                    <a:bodyPr/>
                    <a:lstStyle/>
                    <a:p>
                      <a:r>
                        <a:rPr lang="zh-CN" altLang="en-US" dirty="0" smtClean="0"/>
                        <a:t>北大</a:t>
                      </a:r>
                      <a:endParaRPr lang="zh-CN" altLang="en-US" dirty="0"/>
                    </a:p>
                  </a:txBody>
                  <a:tcPr/>
                </a:tc>
                <a:tc>
                  <a:txBody>
                    <a:bodyPr/>
                    <a:lstStyle/>
                    <a:p>
                      <a:r>
                        <a:rPr lang="zh-CN" altLang="en-US" dirty="0" smtClean="0"/>
                        <a:t>负责数据处理软件</a:t>
                      </a:r>
                      <a:endParaRPr lang="zh-CN" altLang="en-US" dirty="0"/>
                    </a:p>
                  </a:txBody>
                  <a:tcPr/>
                </a:tc>
              </a:tr>
              <a:tr h="370840">
                <a:tc>
                  <a:txBody>
                    <a:bodyPr/>
                    <a:lstStyle/>
                    <a:p>
                      <a:r>
                        <a:rPr lang="zh-CN" altLang="en-US" dirty="0" smtClean="0"/>
                        <a:t>张陆雨</a:t>
                      </a:r>
                      <a:endParaRPr lang="zh-CN" altLang="en-US" dirty="0"/>
                    </a:p>
                  </a:txBody>
                  <a:tcPr/>
                </a:tc>
                <a:tc>
                  <a:txBody>
                    <a:bodyPr/>
                    <a:lstStyle/>
                    <a:p>
                      <a:r>
                        <a:rPr lang="zh-CN" altLang="en-US" dirty="0" smtClean="0"/>
                        <a:t>研究生</a:t>
                      </a:r>
                      <a:endParaRPr lang="zh-CN" altLang="en-US" dirty="0"/>
                    </a:p>
                  </a:txBody>
                  <a:tcPr/>
                </a:tc>
                <a:tc>
                  <a:txBody>
                    <a:bodyPr/>
                    <a:lstStyle/>
                    <a:p>
                      <a:r>
                        <a:rPr lang="zh-CN" altLang="en-US" dirty="0" smtClean="0"/>
                        <a:t>北大</a:t>
                      </a:r>
                      <a:endParaRPr lang="zh-CN" altLang="en-US" dirty="0"/>
                    </a:p>
                  </a:txBody>
                  <a:tcPr/>
                </a:tc>
                <a:tc>
                  <a:txBody>
                    <a:bodyPr/>
                    <a:lstStyle/>
                    <a:p>
                      <a:r>
                        <a:rPr lang="zh-CN" altLang="en-US" dirty="0" smtClean="0"/>
                        <a:t>负责数据处理软件</a:t>
                      </a:r>
                    </a:p>
                  </a:txBody>
                  <a:tcPr/>
                </a:tc>
              </a:tr>
            </a:tbl>
          </a:graphicData>
        </a:graphic>
      </p:graphicFrame>
      <p:sp>
        <p:nvSpPr>
          <p:cNvPr id="3" name="左大括号 2"/>
          <p:cNvSpPr/>
          <p:nvPr/>
        </p:nvSpPr>
        <p:spPr bwMode="auto">
          <a:xfrm>
            <a:off x="1963801" y="1816274"/>
            <a:ext cx="427277" cy="2904925"/>
          </a:xfrm>
          <a:prstGeom prst="leftBrace">
            <a:avLst>
              <a:gd name="adj1" fmla="val 8333"/>
              <a:gd name="adj2" fmla="val 50459"/>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charset="0"/>
              <a:ea typeface="宋体" pitchFamily="2" charset="-122"/>
            </a:endParaRPr>
          </a:p>
        </p:txBody>
      </p:sp>
      <p:sp>
        <p:nvSpPr>
          <p:cNvPr id="5" name="左大括号 4"/>
          <p:cNvSpPr/>
          <p:nvPr/>
        </p:nvSpPr>
        <p:spPr bwMode="auto">
          <a:xfrm>
            <a:off x="1963801" y="4822521"/>
            <a:ext cx="427277" cy="1445920"/>
          </a:xfrm>
          <a:prstGeom prst="leftBrace">
            <a:avLst>
              <a:gd name="adj1" fmla="val 8333"/>
              <a:gd name="adj2" fmla="val 50866"/>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charset="0"/>
              <a:ea typeface="宋体" pitchFamily="2" charset="-122"/>
            </a:endParaRPr>
          </a:p>
        </p:txBody>
      </p:sp>
      <p:sp>
        <p:nvSpPr>
          <p:cNvPr id="6" name="文本框 5"/>
          <p:cNvSpPr txBox="1"/>
          <p:nvPr/>
        </p:nvSpPr>
        <p:spPr>
          <a:xfrm>
            <a:off x="594985" y="3084070"/>
            <a:ext cx="1453019" cy="369332"/>
          </a:xfrm>
          <a:prstGeom prst="rect">
            <a:avLst/>
          </a:prstGeom>
          <a:noFill/>
        </p:spPr>
        <p:txBody>
          <a:bodyPr wrap="square" rtlCol="0">
            <a:spAutoFit/>
          </a:bodyPr>
          <a:lstStyle/>
          <a:p>
            <a:r>
              <a:rPr lang="zh-CN" altLang="en-US" dirty="0" smtClean="0"/>
              <a:t>探测器研发</a:t>
            </a:r>
            <a:endParaRPr lang="zh-CN" altLang="en-US" dirty="0"/>
          </a:p>
        </p:txBody>
      </p:sp>
      <p:sp>
        <p:nvSpPr>
          <p:cNvPr id="7" name="文本框 6"/>
          <p:cNvSpPr txBox="1"/>
          <p:nvPr/>
        </p:nvSpPr>
        <p:spPr>
          <a:xfrm>
            <a:off x="526094" y="5360815"/>
            <a:ext cx="1590802" cy="646331"/>
          </a:xfrm>
          <a:prstGeom prst="rect">
            <a:avLst/>
          </a:prstGeom>
          <a:noFill/>
        </p:spPr>
        <p:txBody>
          <a:bodyPr wrap="square" rtlCol="0">
            <a:spAutoFit/>
          </a:bodyPr>
          <a:lstStyle/>
          <a:p>
            <a:r>
              <a:rPr lang="zh-CN" altLang="en-US" dirty="0" smtClean="0"/>
              <a:t>物理实验和数据处理软件</a:t>
            </a:r>
            <a:endParaRPr lang="zh-CN" altLang="en-US" dirty="0"/>
          </a:p>
        </p:txBody>
      </p:sp>
      <p:sp>
        <p:nvSpPr>
          <p:cNvPr id="8" name="灯片编号占位符 7"/>
          <p:cNvSpPr>
            <a:spLocks noGrp="1"/>
          </p:cNvSpPr>
          <p:nvPr>
            <p:ph type="sldNum" sz="quarter" idx="10"/>
          </p:nvPr>
        </p:nvSpPr>
        <p:spPr/>
        <p:txBody>
          <a:bodyPr/>
          <a:lstStyle/>
          <a:p>
            <a:fld id="{C19C0675-6A5E-482A-B8F4-9D1D30D10B33}" type="slidenum">
              <a:rPr lang="zh-CN" altLang="en-US" smtClean="0"/>
              <a:t>32</a:t>
            </a:fld>
            <a:endParaRPr lang="zh-CN" altLang="en-US"/>
          </a:p>
        </p:txBody>
      </p:sp>
    </p:spTree>
    <p:extLst>
      <p:ext uri="{BB962C8B-B14F-4D97-AF65-F5344CB8AC3E}">
        <p14:creationId xmlns:p14="http://schemas.microsoft.com/office/powerpoint/2010/main" val="261581721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未来工作计划及时间节点</a:t>
            </a:r>
          </a:p>
        </p:txBody>
      </p:sp>
      <p:sp>
        <p:nvSpPr>
          <p:cNvPr id="5" name="文本框 4"/>
          <p:cNvSpPr txBox="1"/>
          <p:nvPr/>
        </p:nvSpPr>
        <p:spPr>
          <a:xfrm>
            <a:off x="977090" y="5512861"/>
            <a:ext cx="10733809" cy="1200329"/>
          </a:xfrm>
          <a:prstGeom prst="rect">
            <a:avLst/>
          </a:prstGeom>
          <a:noFill/>
        </p:spPr>
        <p:txBody>
          <a:bodyPr wrap="square" rtlCol="0">
            <a:spAutoFit/>
          </a:bodyPr>
          <a:lstStyle/>
          <a:p>
            <a:r>
              <a:rPr lang="zh-CN" altLang="en-US" dirty="0" smtClean="0"/>
              <a:t>时间节点可以概括为：</a:t>
            </a:r>
            <a:endParaRPr lang="en-US" altLang="zh-CN" dirty="0" smtClean="0"/>
          </a:p>
          <a:p>
            <a:r>
              <a:rPr lang="en-US" altLang="zh-CN" b="1" dirty="0" smtClean="0"/>
              <a:t>2016</a:t>
            </a:r>
            <a:r>
              <a:rPr lang="zh-CN" altLang="en-US" b="1" dirty="0" smtClean="0"/>
              <a:t>年完成探测器单体测试及系统搭建</a:t>
            </a:r>
            <a:endParaRPr lang="en-US" altLang="zh-CN" b="1" dirty="0" smtClean="0"/>
          </a:p>
          <a:p>
            <a:r>
              <a:rPr lang="en-US" altLang="zh-CN" b="1" dirty="0" smtClean="0"/>
              <a:t>2017</a:t>
            </a:r>
            <a:r>
              <a:rPr lang="zh-CN" altLang="en-US" b="1" dirty="0" smtClean="0"/>
              <a:t>年完成探测器与电子学及获取系统联调并进行束流测试</a:t>
            </a:r>
            <a:endParaRPr lang="en-US" altLang="zh-CN" b="1" dirty="0" smtClean="0"/>
          </a:p>
          <a:p>
            <a:r>
              <a:rPr lang="en-US" altLang="zh-CN" b="1" dirty="0" smtClean="0"/>
              <a:t>2018</a:t>
            </a:r>
            <a:r>
              <a:rPr lang="zh-CN" altLang="en-US" b="1" dirty="0" smtClean="0"/>
              <a:t>年初进行白光中子源在束测试。</a:t>
            </a:r>
            <a:endParaRPr lang="zh-CN" altLang="en-US" b="1" dirty="0"/>
          </a:p>
        </p:txBody>
      </p:sp>
      <p:pic>
        <p:nvPicPr>
          <p:cNvPr id="9" name="内容占位符 8"/>
          <p:cNvPicPr>
            <a:picLocks noGrp="1" noChangeAspect="1"/>
          </p:cNvPicPr>
          <p:nvPr>
            <p:ph idx="1"/>
          </p:nvPr>
        </p:nvPicPr>
        <p:blipFill rotWithShape="1">
          <a:blip r:embed="rId2"/>
          <a:srcRect r="372"/>
          <a:stretch/>
        </p:blipFill>
        <p:spPr>
          <a:xfrm>
            <a:off x="977090" y="1302060"/>
            <a:ext cx="9503341" cy="4210801"/>
          </a:xfrm>
          <a:prstGeom prst="rect">
            <a:avLst/>
          </a:prstGeom>
          <a:ln>
            <a:solidFill>
              <a:schemeClr val="accent1"/>
            </a:solidFill>
          </a:ln>
        </p:spPr>
      </p:pic>
      <p:sp>
        <p:nvSpPr>
          <p:cNvPr id="3" name="灯片编号占位符 2"/>
          <p:cNvSpPr>
            <a:spLocks noGrp="1"/>
          </p:cNvSpPr>
          <p:nvPr>
            <p:ph type="sldNum" sz="quarter" idx="10"/>
          </p:nvPr>
        </p:nvSpPr>
        <p:spPr/>
        <p:txBody>
          <a:bodyPr/>
          <a:lstStyle/>
          <a:p>
            <a:fld id="{C19C0675-6A5E-482A-B8F4-9D1D30D10B33}" type="slidenum">
              <a:rPr lang="zh-CN" altLang="en-US" smtClean="0"/>
              <a:t>33</a:t>
            </a:fld>
            <a:endParaRPr lang="zh-CN" altLang="en-US"/>
          </a:p>
        </p:txBody>
      </p:sp>
    </p:spTree>
    <p:extLst>
      <p:ext uri="{BB962C8B-B14F-4D97-AF65-F5344CB8AC3E}">
        <p14:creationId xmlns:p14="http://schemas.microsoft.com/office/powerpoint/2010/main" val="4247117317"/>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总结</a:t>
            </a:r>
          </a:p>
        </p:txBody>
      </p:sp>
      <p:sp>
        <p:nvSpPr>
          <p:cNvPr id="3" name="内容占位符 2"/>
          <p:cNvSpPr>
            <a:spLocks noGrp="1"/>
          </p:cNvSpPr>
          <p:nvPr>
            <p:ph idx="1"/>
          </p:nvPr>
        </p:nvSpPr>
        <p:spPr/>
        <p:txBody>
          <a:bodyPr/>
          <a:lstStyle/>
          <a:p>
            <a:r>
              <a:rPr lang="zh-CN" altLang="en-US" dirty="0">
                <a:latin typeface="Times New Roman" panose="02020603050405020304" pitchFamily="18" charset="0"/>
                <a:ea typeface="华文楷体" panose="02010600040101010101" pitchFamily="2" charset="-122"/>
                <a:cs typeface="Times New Roman" panose="02020603050405020304" pitchFamily="18" charset="0"/>
              </a:rPr>
              <a:t>针对第一批实验选择了</a:t>
            </a:r>
            <a:r>
              <a:rPr lang="en-US" altLang="zh-CN" baseline="30000" dirty="0">
                <a:latin typeface="Times New Roman" panose="02020603050405020304" pitchFamily="18" charset="0"/>
                <a:ea typeface="华文楷体" panose="02010600040101010101" pitchFamily="2" charset="-122"/>
                <a:cs typeface="Times New Roman" panose="02020603050405020304" pitchFamily="18" charset="0"/>
              </a:rPr>
              <a:t>6</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Li</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作为目标靶核，并根据实际条件选择使用基于硅探测器的</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TOF</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及</a:t>
            </a:r>
            <a:r>
              <a:rPr lang="en-US" altLang="zh-CN" dirty="0">
                <a:latin typeface="Times New Roman" panose="02020603050405020304" pitchFamily="18" charset="0"/>
                <a:ea typeface="华文楷体" panose="02010600040101010101" pitchFamily="2" charset="-122"/>
                <a:cs typeface="Times New Roman" panose="02020603050405020304" pitchFamily="18" charset="0"/>
              </a:rPr>
              <a:t>PSD</a:t>
            </a:r>
            <a:r>
              <a:rPr lang="zh-CN" altLang="en-US" dirty="0">
                <a:latin typeface="Times New Roman" panose="02020603050405020304" pitchFamily="18" charset="0"/>
                <a:ea typeface="华文楷体" panose="02010600040101010101" pitchFamily="2" charset="-122"/>
                <a:cs typeface="Times New Roman" panose="02020603050405020304" pitchFamily="18" charset="0"/>
              </a:rPr>
              <a:t>方法进行粒子鉴别。目前相关技术积累已经初步完成，可以保证第一批实验顺利进行</a:t>
            </a:r>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a:t>
            </a:r>
            <a:endParaRPr lang="en-US" altLang="zh-CN" dirty="0" smtClean="0">
              <a:latin typeface="Times New Roman" panose="02020603050405020304" pitchFamily="18" charset="0"/>
              <a:ea typeface="华文楷体" panose="02010600040101010101" pitchFamily="2" charset="-122"/>
              <a:cs typeface="Times New Roman" panose="02020603050405020304" pitchFamily="18" charset="0"/>
            </a:endParaRPr>
          </a:p>
          <a:p>
            <a:endParaRPr lang="en-US" altLang="zh-CN" dirty="0">
              <a:latin typeface="Times New Roman" panose="02020603050405020304" pitchFamily="18" charset="0"/>
              <a:ea typeface="华文楷体" panose="02010600040101010101" pitchFamily="2" charset="-122"/>
              <a:cs typeface="Times New Roman" panose="02020603050405020304" pitchFamily="18" charset="0"/>
            </a:endParaRPr>
          </a:p>
          <a:p>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设计并初步验证了针对带电粒子测量的</a:t>
            </a:r>
            <a:r>
              <a:rPr lang="el-GR" altLang="zh-CN" dirty="0" smtClean="0">
                <a:latin typeface="Times New Roman" panose="02020603050405020304" pitchFamily="18" charset="0"/>
                <a:ea typeface="华文楷体" panose="02010600040101010101" pitchFamily="2" charset="-122"/>
                <a:cs typeface="Times New Roman" panose="02020603050405020304" pitchFamily="18" charset="0"/>
              </a:rPr>
              <a:t>Δ</a:t>
            </a:r>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E-E</a:t>
            </a:r>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探测器系统，目前组内已经具备了探测器制作及测试条件。这类探测器系统将作为远期发展目标在第一批实验中进行系统测试。</a:t>
            </a:r>
            <a:endParaRPr lang="en-US" altLang="zh-CN" dirty="0" smtClean="0">
              <a:latin typeface="Times New Roman" panose="02020603050405020304" pitchFamily="18" charset="0"/>
              <a:ea typeface="华文楷体" panose="02010600040101010101" pitchFamily="2" charset="-122"/>
              <a:cs typeface="Times New Roman" panose="02020603050405020304" pitchFamily="18" charset="0"/>
            </a:endParaRPr>
          </a:p>
          <a:p>
            <a:endParaRPr lang="en-US" altLang="zh-CN" dirty="0" smtClean="0">
              <a:latin typeface="Times New Roman" panose="02020603050405020304" pitchFamily="18" charset="0"/>
              <a:ea typeface="华文楷体" panose="02010600040101010101" pitchFamily="2" charset="-122"/>
              <a:cs typeface="Times New Roman" panose="02020603050405020304" pitchFamily="18" charset="0"/>
            </a:endParaRPr>
          </a:p>
          <a:p>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外围机械及真空系统目前已经完成初步设计，正在逐步投产。预计在</a:t>
            </a:r>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2017</a:t>
            </a:r>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年初具备实验测试条件。</a:t>
            </a:r>
            <a:endParaRPr lang="zh-CN" altLang="en-US"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C19C0675-6A5E-482A-B8F4-9D1D30D10B33}" type="slidenum">
              <a:rPr lang="zh-CN" altLang="en-US" smtClean="0"/>
              <a:t>34</a:t>
            </a:fld>
            <a:endParaRPr lang="zh-CN" altLang="en-US"/>
          </a:p>
        </p:txBody>
      </p:sp>
    </p:spTree>
    <p:extLst>
      <p:ext uri="{BB962C8B-B14F-4D97-AF65-F5344CB8AC3E}">
        <p14:creationId xmlns:p14="http://schemas.microsoft.com/office/powerpoint/2010/main" val="173654208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r>
              <a:rPr lang="zh-CN" altLang="en-US" sz="9600" dirty="0" smtClean="0">
                <a:latin typeface="Times New Roman" panose="02020603050405020304" pitchFamily="18" charset="0"/>
                <a:ea typeface="华文楷体" panose="02010600040101010101" pitchFamily="2" charset="-122"/>
                <a:cs typeface="Times New Roman" panose="02020603050405020304" pitchFamily="18" charset="0"/>
              </a:rPr>
              <a:t>谢    谢！</a:t>
            </a:r>
            <a:endParaRPr lang="zh-CN" altLang="en-US" sz="9600" dirty="0">
              <a:latin typeface="Times New Roman" panose="02020603050405020304" pitchFamily="18" charset="0"/>
              <a:ea typeface="华文楷体" panose="02010600040101010101" pitchFamily="2" charset="-122"/>
              <a:cs typeface="Times New Roman" panose="02020603050405020304" pitchFamily="18" charset="0"/>
            </a:endParaRPr>
          </a:p>
        </p:txBody>
      </p:sp>
    </p:spTree>
    <p:extLst>
      <p:ext uri="{BB962C8B-B14F-4D97-AF65-F5344CB8AC3E}">
        <p14:creationId xmlns:p14="http://schemas.microsoft.com/office/powerpoint/2010/main" val="369157360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LANSCE</a:t>
            </a:r>
            <a:endParaRPr lang="zh-CN" altLang="en-US"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3" name="内容占位符 2"/>
          <p:cNvSpPr>
            <a:spLocks noGrp="1"/>
          </p:cNvSpPr>
          <p:nvPr>
            <p:ph idx="1"/>
          </p:nvPr>
        </p:nvSpPr>
        <p:spPr>
          <a:xfrm>
            <a:off x="2079172" y="932237"/>
            <a:ext cx="9006896" cy="1085987"/>
          </a:xfrm>
        </p:spPr>
        <p:txBody>
          <a:bodyPr/>
          <a:lstStyle/>
          <a:p>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研究特定核素与中子反应：</a:t>
            </a:r>
            <a:r>
              <a:rPr lang="en-US" altLang="zh-CN" baseline="30000" dirty="0" smtClean="0">
                <a:latin typeface="Times New Roman" panose="02020603050405020304" pitchFamily="18" charset="0"/>
                <a:ea typeface="华文楷体" panose="02010600040101010101" pitchFamily="2" charset="-122"/>
                <a:cs typeface="Times New Roman" panose="02020603050405020304" pitchFamily="18" charset="0"/>
              </a:rPr>
              <a:t>6</a:t>
            </a:r>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Li</a:t>
            </a:r>
          </a:p>
          <a:p>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核反应堆材料与中子反应后产生气体速率：铁、钴</a:t>
            </a:r>
            <a:endParaRPr lang="zh-CN" altLang="en-US"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7" name="灯片编号占位符 6"/>
          <p:cNvSpPr>
            <a:spLocks noGrp="1"/>
          </p:cNvSpPr>
          <p:nvPr>
            <p:ph type="sldNum" sz="quarter" idx="4294967295"/>
          </p:nvPr>
        </p:nvSpPr>
        <p:spPr>
          <a:xfrm>
            <a:off x="10880725" y="6459538"/>
            <a:ext cx="1311275" cy="365125"/>
          </a:xfrm>
          <a:prstGeom prst="rect">
            <a:avLst/>
          </a:prstGeom>
        </p:spPr>
        <p:txBody>
          <a:bodyPr/>
          <a:lstStyle/>
          <a:p>
            <a:fld id="{6113E31D-E2AB-40D1-8B51-AFA5AFEF393A}" type="slidenum">
              <a:rPr lang="en-US" smtClean="0"/>
              <a:t>4</a:t>
            </a:fld>
            <a:endParaRPr lang="en-US" dirty="0"/>
          </a:p>
        </p:txBody>
      </p:sp>
      <p:pic>
        <p:nvPicPr>
          <p:cNvPr id="4" name="图片 3" descr="C:\Users\Henry\AppData\Local\Temp\Image.png"/>
          <p:cNvPicPr/>
          <p:nvPr/>
        </p:nvPicPr>
        <p:blipFill>
          <a:blip r:embed="rId2">
            <a:extLst>
              <a:ext uri="{28A0092B-C50C-407E-A947-70E740481C1C}">
                <a14:useLocalDpi xmlns:a14="http://schemas.microsoft.com/office/drawing/2010/main" val="0"/>
              </a:ext>
            </a:extLst>
          </a:blip>
          <a:srcRect/>
          <a:stretch>
            <a:fillRect/>
          </a:stretch>
        </p:blipFill>
        <p:spPr bwMode="auto">
          <a:xfrm>
            <a:off x="852170" y="2102130"/>
            <a:ext cx="5274310" cy="3956050"/>
          </a:xfrm>
          <a:prstGeom prst="rect">
            <a:avLst/>
          </a:prstGeom>
          <a:noFill/>
          <a:ln>
            <a:noFill/>
          </a:ln>
        </p:spPr>
      </p:pic>
      <p:sp>
        <p:nvSpPr>
          <p:cNvPr id="5" name="矩形 4"/>
          <p:cNvSpPr/>
          <p:nvPr/>
        </p:nvSpPr>
        <p:spPr>
          <a:xfrm>
            <a:off x="6371857" y="1905171"/>
            <a:ext cx="4796589" cy="1477328"/>
          </a:xfrm>
          <a:prstGeom prst="rect">
            <a:avLst/>
          </a:prstGeom>
        </p:spPr>
        <p:txBody>
          <a:bodyPr wrap="square">
            <a:spAutoFit/>
          </a:bodyPr>
          <a:lstStyle/>
          <a:p>
            <a:r>
              <a:rPr lang="zh-CN" altLang="en-US" dirty="0" smtClean="0"/>
              <a:t>测量中子能量</a:t>
            </a:r>
            <a:r>
              <a:rPr lang="en-US" altLang="zh-CN" dirty="0" smtClean="0"/>
              <a:t>0.19-10MeV</a:t>
            </a:r>
            <a:r>
              <a:rPr lang="zh-CN" altLang="en-US" dirty="0" smtClean="0"/>
              <a:t>。实验</a:t>
            </a:r>
            <a:r>
              <a:rPr lang="zh-CN" altLang="en-US" dirty="0"/>
              <a:t>中使用了</a:t>
            </a:r>
            <a:r>
              <a:rPr lang="en-US" altLang="zh-CN" dirty="0" err="1"/>
              <a:t>dE</a:t>
            </a:r>
            <a:r>
              <a:rPr lang="en-US" altLang="zh-CN" dirty="0"/>
              <a:t>-E</a:t>
            </a:r>
            <a:r>
              <a:rPr lang="zh-CN" altLang="en-US" dirty="0"/>
              <a:t>探测器系统设置。其中第一级</a:t>
            </a:r>
            <a:r>
              <a:rPr lang="en-US" altLang="zh-CN" dirty="0" err="1"/>
              <a:t>dE</a:t>
            </a:r>
            <a:r>
              <a:rPr lang="zh-CN" altLang="en-US" dirty="0"/>
              <a:t>探测器使用正比计数室，厚度</a:t>
            </a:r>
            <a:r>
              <a:rPr lang="en-US" altLang="zh-CN" dirty="0"/>
              <a:t>4.9cm</a:t>
            </a:r>
            <a:r>
              <a:rPr lang="zh-CN" altLang="en-US" dirty="0"/>
              <a:t>工作</a:t>
            </a:r>
            <a:r>
              <a:rPr lang="zh-CN" altLang="en-US" dirty="0" smtClean="0"/>
              <a:t>在</a:t>
            </a:r>
            <a:r>
              <a:rPr lang="en-US" altLang="zh-CN" dirty="0" smtClean="0"/>
              <a:t>2000-3000Pa</a:t>
            </a:r>
            <a:r>
              <a:rPr lang="zh-CN" altLang="en-US" dirty="0" smtClean="0"/>
              <a:t>的低气压中。</a:t>
            </a:r>
            <a:r>
              <a:rPr lang="zh-CN" altLang="en-US" dirty="0"/>
              <a:t>第二级</a:t>
            </a:r>
            <a:r>
              <a:rPr lang="en-US" altLang="zh-CN" dirty="0"/>
              <a:t>E</a:t>
            </a:r>
            <a:r>
              <a:rPr lang="zh-CN" altLang="en-US" dirty="0"/>
              <a:t>探测器使用</a:t>
            </a:r>
            <a:r>
              <a:rPr lang="en-US" altLang="zh-CN" dirty="0"/>
              <a:t>ORTEC</a:t>
            </a:r>
            <a:r>
              <a:rPr lang="zh-CN" altLang="en-US" dirty="0"/>
              <a:t>生产的面积为</a:t>
            </a:r>
            <a:r>
              <a:rPr lang="en-US" altLang="zh-CN" dirty="0" smtClean="0"/>
              <a:t>450mm</a:t>
            </a:r>
            <a:r>
              <a:rPr lang="en-US" altLang="zh-CN" baseline="30000" dirty="0" smtClean="0"/>
              <a:t>2</a:t>
            </a:r>
            <a:r>
              <a:rPr lang="zh-CN" altLang="en-US" dirty="0" smtClean="0"/>
              <a:t>厚度</a:t>
            </a:r>
            <a:r>
              <a:rPr lang="zh-CN" altLang="en-US" dirty="0"/>
              <a:t>为</a:t>
            </a:r>
            <a:r>
              <a:rPr lang="en-US" altLang="zh-CN" dirty="0"/>
              <a:t>500</a:t>
            </a:r>
            <a:r>
              <a:rPr lang="zh-CN" altLang="en-US" dirty="0"/>
              <a:t>微米的金硅面垒探测器。</a:t>
            </a:r>
          </a:p>
        </p:txBody>
      </p:sp>
      <p:pic>
        <p:nvPicPr>
          <p:cNvPr id="6" name="图片 5" descr="C:\Users\Henry\AppData\Local\Temp\Image.png"/>
          <p:cNvPicPr/>
          <p:nvPr/>
        </p:nvPicPr>
        <p:blipFill rotWithShape="1">
          <a:blip r:embed="rId3">
            <a:extLst>
              <a:ext uri="{28A0092B-C50C-407E-A947-70E740481C1C}">
                <a14:useLocalDpi xmlns:a14="http://schemas.microsoft.com/office/drawing/2010/main" val="0"/>
              </a:ext>
            </a:extLst>
          </a:blip>
          <a:srcRect b="27506"/>
          <a:stretch/>
        </p:blipFill>
        <p:spPr bwMode="auto">
          <a:xfrm>
            <a:off x="6260890" y="3550310"/>
            <a:ext cx="5018522" cy="260663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0215312"/>
      </p:ext>
    </p:extLst>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anose="02020603050405020304" pitchFamily="18" charset="0"/>
                <a:ea typeface="华文楷体" panose="02010600040101010101" pitchFamily="2" charset="-122"/>
                <a:cs typeface="Times New Roman" panose="02020603050405020304" pitchFamily="18" charset="0"/>
              </a:rPr>
              <a:t>MEDLEY</a:t>
            </a:r>
            <a:endParaRPr lang="zh-CN" altLang="en-US" dirty="0">
              <a:latin typeface="Times New Roman" panose="02020603050405020304" pitchFamily="18" charset="0"/>
              <a:ea typeface="华文楷体" panose="02010600040101010101" pitchFamily="2" charset="-122"/>
              <a:cs typeface="Times New Roman" panose="02020603050405020304" pitchFamily="18" charset="0"/>
            </a:endParaRPr>
          </a:p>
        </p:txBody>
      </p:sp>
      <p:pic>
        <p:nvPicPr>
          <p:cNvPr id="4" name="内容占位符 3"/>
          <p:cNvPicPr>
            <a:picLocks noGrp="1" noChangeAspect="1"/>
          </p:cNvPicPr>
          <p:nvPr>
            <p:ph idx="1"/>
          </p:nvPr>
        </p:nvPicPr>
        <p:blipFill>
          <a:blip r:embed="rId2"/>
          <a:stretch>
            <a:fillRect/>
          </a:stretch>
        </p:blipFill>
        <p:spPr>
          <a:xfrm>
            <a:off x="626616" y="1384419"/>
            <a:ext cx="4042021" cy="2930036"/>
          </a:xfrm>
          <a:prstGeom prst="rect">
            <a:avLst/>
          </a:prstGeom>
        </p:spPr>
      </p:pic>
      <p:pic>
        <p:nvPicPr>
          <p:cNvPr id="5" name="图片 4"/>
          <p:cNvPicPr>
            <a:picLocks noChangeAspect="1"/>
          </p:cNvPicPr>
          <p:nvPr/>
        </p:nvPicPr>
        <p:blipFill>
          <a:blip r:embed="rId3"/>
          <a:stretch>
            <a:fillRect/>
          </a:stretch>
        </p:blipFill>
        <p:spPr>
          <a:xfrm>
            <a:off x="5284862" y="2582868"/>
            <a:ext cx="3973899" cy="2894617"/>
          </a:xfrm>
          <a:prstGeom prst="rect">
            <a:avLst/>
          </a:prstGeom>
        </p:spPr>
      </p:pic>
      <p:pic>
        <p:nvPicPr>
          <p:cNvPr id="6" name="图片 5"/>
          <p:cNvPicPr>
            <a:picLocks noChangeAspect="1"/>
          </p:cNvPicPr>
          <p:nvPr/>
        </p:nvPicPr>
        <p:blipFill>
          <a:blip r:embed="rId4"/>
          <a:stretch>
            <a:fillRect/>
          </a:stretch>
        </p:blipFill>
        <p:spPr>
          <a:xfrm>
            <a:off x="714707" y="4314455"/>
            <a:ext cx="3953930" cy="2375148"/>
          </a:xfrm>
          <a:prstGeom prst="rect">
            <a:avLst/>
          </a:prstGeom>
        </p:spPr>
      </p:pic>
      <p:sp>
        <p:nvSpPr>
          <p:cNvPr id="3" name="文本框 2"/>
          <p:cNvSpPr txBox="1"/>
          <p:nvPr/>
        </p:nvSpPr>
        <p:spPr>
          <a:xfrm>
            <a:off x="5284862" y="1786107"/>
            <a:ext cx="5044971" cy="646331"/>
          </a:xfrm>
          <a:prstGeom prst="rect">
            <a:avLst/>
          </a:prstGeom>
          <a:noFill/>
        </p:spPr>
        <p:txBody>
          <a:bodyPr wrap="none" rtlCol="0">
            <a:spAutoFit/>
          </a:bodyPr>
          <a:lstStyle/>
          <a:p>
            <a:r>
              <a:rPr lang="zh-CN" altLang="en-US" dirty="0" smtClean="0"/>
              <a:t>主要用于测量快中子治癌靶材料的反应截面。</a:t>
            </a:r>
            <a:endParaRPr lang="en-US" altLang="zh-CN" dirty="0" smtClean="0"/>
          </a:p>
          <a:p>
            <a:r>
              <a:rPr lang="zh-CN" altLang="en-US" dirty="0" smtClean="0"/>
              <a:t>还可以用于</a:t>
            </a:r>
            <a:r>
              <a:rPr lang="en-US" altLang="zh-CN" dirty="0" smtClean="0"/>
              <a:t>ADS</a:t>
            </a:r>
            <a:r>
              <a:rPr lang="zh-CN" altLang="en-US" dirty="0"/>
              <a:t>原理</a:t>
            </a:r>
            <a:r>
              <a:rPr lang="zh-CN" altLang="en-US" dirty="0" smtClean="0"/>
              <a:t>性研究，单粒子效应研究。</a:t>
            </a:r>
            <a:endParaRPr lang="zh-CN" altLang="en-US" dirty="0"/>
          </a:p>
        </p:txBody>
      </p:sp>
      <p:sp>
        <p:nvSpPr>
          <p:cNvPr id="7" name="文本框 6"/>
          <p:cNvSpPr txBox="1"/>
          <p:nvPr/>
        </p:nvSpPr>
        <p:spPr>
          <a:xfrm>
            <a:off x="4989298" y="5627915"/>
            <a:ext cx="6639283" cy="923330"/>
          </a:xfrm>
          <a:prstGeom prst="rect">
            <a:avLst/>
          </a:prstGeom>
          <a:noFill/>
        </p:spPr>
        <p:txBody>
          <a:bodyPr wrap="square" rtlCol="0">
            <a:spAutoFit/>
          </a:bodyPr>
          <a:lstStyle/>
          <a:p>
            <a:r>
              <a:rPr lang="zh-CN" altLang="en-US" dirty="0" smtClean="0"/>
              <a:t>测量中子为单能中子</a:t>
            </a:r>
            <a:r>
              <a:rPr lang="en-US" altLang="zh-CN" dirty="0" smtClean="0"/>
              <a:t>70MeV</a:t>
            </a:r>
            <a:r>
              <a:rPr lang="zh-CN" altLang="en-US" dirty="0" smtClean="0"/>
              <a:t>，反应产物能区几个</a:t>
            </a:r>
            <a:r>
              <a:rPr lang="en-US" altLang="zh-CN" dirty="0" smtClean="0"/>
              <a:t>MeV-100MeV</a:t>
            </a:r>
            <a:r>
              <a:rPr lang="zh-CN" altLang="en-US" dirty="0" smtClean="0"/>
              <a:t>。</a:t>
            </a:r>
            <a:endParaRPr lang="en-US" altLang="zh-CN" dirty="0" smtClean="0"/>
          </a:p>
          <a:p>
            <a:r>
              <a:rPr lang="zh-CN" altLang="en-US" dirty="0"/>
              <a:t>前两</a:t>
            </a:r>
            <a:r>
              <a:rPr lang="zh-CN" altLang="en-US" dirty="0" smtClean="0"/>
              <a:t>级均为硅探测器，厚度分别为</a:t>
            </a:r>
            <a:r>
              <a:rPr lang="en-US" altLang="zh-CN" dirty="0" smtClean="0"/>
              <a:t>50um</a:t>
            </a:r>
            <a:r>
              <a:rPr lang="zh-CN" altLang="en-US" dirty="0" smtClean="0"/>
              <a:t>和</a:t>
            </a:r>
            <a:r>
              <a:rPr lang="en-US" altLang="zh-CN" dirty="0" smtClean="0"/>
              <a:t>500um</a:t>
            </a:r>
            <a:r>
              <a:rPr lang="zh-CN" altLang="en-US" dirty="0" smtClean="0"/>
              <a:t>。最后一级为</a:t>
            </a:r>
            <a:r>
              <a:rPr lang="en-US" altLang="zh-CN" dirty="0" smtClean="0"/>
              <a:t>30mm</a:t>
            </a:r>
            <a:r>
              <a:rPr lang="zh-CN" altLang="en-US" dirty="0" smtClean="0"/>
              <a:t>厚的</a:t>
            </a:r>
            <a:r>
              <a:rPr lang="en-US" altLang="zh-CN" dirty="0" err="1" smtClean="0"/>
              <a:t>CsI</a:t>
            </a:r>
            <a:r>
              <a:rPr lang="zh-CN" altLang="en-US" dirty="0" smtClean="0"/>
              <a:t>（</a:t>
            </a:r>
            <a:r>
              <a:rPr lang="en-US" altLang="zh-CN" dirty="0" smtClean="0"/>
              <a:t>Tl</a:t>
            </a:r>
            <a:r>
              <a:rPr lang="zh-CN" altLang="en-US" dirty="0" smtClean="0"/>
              <a:t>）闪烁体，通过</a:t>
            </a:r>
            <a:r>
              <a:rPr lang="en-US" altLang="zh-CN" dirty="0" smtClean="0"/>
              <a:t>PD</a:t>
            </a:r>
            <a:r>
              <a:rPr lang="zh-CN" altLang="en-US" dirty="0" smtClean="0"/>
              <a:t>读出。</a:t>
            </a:r>
            <a:endParaRPr lang="zh-CN" altLang="en-US" dirty="0"/>
          </a:p>
        </p:txBody>
      </p:sp>
      <p:sp>
        <p:nvSpPr>
          <p:cNvPr id="8" name="灯片编号占位符 7"/>
          <p:cNvSpPr>
            <a:spLocks noGrp="1"/>
          </p:cNvSpPr>
          <p:nvPr>
            <p:ph type="sldNum" sz="quarter" idx="10"/>
          </p:nvPr>
        </p:nvSpPr>
        <p:spPr/>
        <p:txBody>
          <a:bodyPr/>
          <a:lstStyle/>
          <a:p>
            <a:fld id="{C19C0675-6A5E-482A-B8F4-9D1D30D10B33}" type="slidenum">
              <a:rPr lang="zh-CN" altLang="en-US" smtClean="0"/>
              <a:t>5</a:t>
            </a:fld>
            <a:endParaRPr lang="zh-CN" altLang="en-US"/>
          </a:p>
        </p:txBody>
      </p:sp>
    </p:spTree>
    <p:extLst>
      <p:ext uri="{BB962C8B-B14F-4D97-AF65-F5344CB8AC3E}">
        <p14:creationId xmlns:p14="http://schemas.microsoft.com/office/powerpoint/2010/main" val="336853831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白光中子源</a:t>
            </a:r>
            <a:endParaRPr lang="zh-CN" altLang="en-US" dirty="0">
              <a:latin typeface="Times New Roman" panose="02020603050405020304" pitchFamily="18" charset="0"/>
              <a:ea typeface="华文楷体" panose="02010600040101010101" pitchFamily="2" charset="-122"/>
              <a:cs typeface="Times New Roman" panose="02020603050405020304" pitchFamily="18" charset="0"/>
            </a:endParaRPr>
          </a:p>
        </p:txBody>
      </p:sp>
      <p:pic>
        <p:nvPicPr>
          <p:cNvPr id="4" name="内容占位符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863" y="2201769"/>
            <a:ext cx="10972800" cy="4157017"/>
          </a:xfrm>
          <a:prstGeom prst="rect">
            <a:avLst/>
          </a:prstGeom>
          <a:noFill/>
          <a:ln>
            <a:noFill/>
          </a:ln>
        </p:spPr>
      </p:pic>
      <p:sp>
        <p:nvSpPr>
          <p:cNvPr id="3" name="灯片编号占位符 2"/>
          <p:cNvSpPr>
            <a:spLocks noGrp="1"/>
          </p:cNvSpPr>
          <p:nvPr>
            <p:ph type="sldNum" sz="quarter" idx="4294967295"/>
          </p:nvPr>
        </p:nvSpPr>
        <p:spPr>
          <a:xfrm>
            <a:off x="10860066" y="6530453"/>
            <a:ext cx="480164" cy="197279"/>
          </a:xfrm>
          <a:prstGeom prst="rect">
            <a:avLst/>
          </a:prstGeom>
        </p:spPr>
        <p:txBody>
          <a:bodyPr/>
          <a:lstStyle/>
          <a:p>
            <a:fld id="{6113E31D-E2AB-40D1-8B51-AFA5AFEF393A}" type="slidenum">
              <a:rPr lang="en-US" smtClean="0"/>
              <a:t>6</a:t>
            </a:fld>
            <a:endParaRPr lang="en-US" dirty="0"/>
          </a:p>
        </p:txBody>
      </p:sp>
      <p:pic>
        <p:nvPicPr>
          <p:cNvPr id="5" name="图片 4"/>
          <p:cNvPicPr>
            <a:picLocks noChangeAspect="1"/>
          </p:cNvPicPr>
          <p:nvPr/>
        </p:nvPicPr>
        <p:blipFill>
          <a:blip r:embed="rId3"/>
          <a:stretch>
            <a:fillRect/>
          </a:stretch>
        </p:blipFill>
        <p:spPr>
          <a:xfrm>
            <a:off x="3298773" y="1295400"/>
            <a:ext cx="3359253" cy="2407573"/>
          </a:xfrm>
          <a:prstGeom prst="rect">
            <a:avLst/>
          </a:prstGeom>
        </p:spPr>
      </p:pic>
      <p:sp>
        <p:nvSpPr>
          <p:cNvPr id="6" name="内容占位符 2"/>
          <p:cNvSpPr txBox="1">
            <a:spLocks/>
          </p:cNvSpPr>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120000"/>
              </a:lnSpc>
              <a:spcBef>
                <a:spcPct val="30000"/>
              </a:spcBef>
              <a:spcAft>
                <a:spcPct val="20000"/>
              </a:spcAft>
              <a:buClr>
                <a:schemeClr val="tx1"/>
              </a:buClr>
              <a:buChar char="•"/>
              <a:defRPr sz="2100" b="1">
                <a:solidFill>
                  <a:srgbClr val="1679BA"/>
                </a:solidFill>
                <a:latin typeface="+mn-lt"/>
                <a:ea typeface="+mn-ea"/>
                <a:cs typeface="+mn-cs"/>
              </a:defRPr>
            </a:lvl1pPr>
            <a:lvl2pPr marL="742950" indent="-285750" algn="l" rtl="0" eaLnBrk="1" fontAlgn="base" hangingPunct="1">
              <a:lnSpc>
                <a:spcPct val="120000"/>
              </a:lnSpc>
              <a:spcBef>
                <a:spcPct val="20000"/>
              </a:spcBef>
              <a:spcAft>
                <a:spcPct val="20000"/>
              </a:spcAft>
              <a:buClr>
                <a:schemeClr val="tx1"/>
              </a:buClr>
              <a:buChar char="–"/>
              <a:defRPr sz="1900" b="1">
                <a:solidFill>
                  <a:srgbClr val="4D5E68"/>
                </a:solidFill>
                <a:latin typeface="+mn-lt"/>
                <a:ea typeface="+mn-ea"/>
              </a:defRPr>
            </a:lvl2pPr>
            <a:lvl3pPr marL="1143000" indent="-228600" algn="l" rtl="0" eaLnBrk="1" fontAlgn="base" hangingPunct="1">
              <a:spcBef>
                <a:spcPct val="20000"/>
              </a:spcBef>
              <a:spcAft>
                <a:spcPct val="0"/>
              </a:spcAft>
              <a:buClr>
                <a:schemeClr val="tx1"/>
              </a:buClr>
              <a:buFont typeface="Wingdings" pitchFamily="2" charset="2"/>
              <a:buChar char="§"/>
              <a:defRPr sz="2400" b="1">
                <a:solidFill>
                  <a:srgbClr val="4D5E68"/>
                </a:solidFill>
                <a:latin typeface="+mn-lt"/>
                <a:ea typeface="+mn-ea"/>
              </a:defRPr>
            </a:lvl3pPr>
            <a:lvl4pPr marL="1600200" indent="-228600" algn="l" rtl="0" eaLnBrk="1" fontAlgn="base" hangingPunct="1">
              <a:spcBef>
                <a:spcPct val="20000"/>
              </a:spcBef>
              <a:spcAft>
                <a:spcPct val="0"/>
              </a:spcAft>
              <a:buChar char="–"/>
              <a:defRPr sz="2000" b="1">
                <a:solidFill>
                  <a:srgbClr val="4D5E68"/>
                </a:solidFill>
                <a:latin typeface="+mn-lt"/>
                <a:ea typeface="+mn-ea"/>
              </a:defRPr>
            </a:lvl4pPr>
            <a:lvl5pPr marL="2057400" indent="-228600" algn="l" rtl="0" eaLnBrk="1" fontAlgn="base" hangingPunct="1">
              <a:spcBef>
                <a:spcPct val="20000"/>
              </a:spcBef>
              <a:spcAft>
                <a:spcPct val="0"/>
              </a:spcAft>
              <a:buChar char="»"/>
              <a:defRPr sz="2000" b="1">
                <a:solidFill>
                  <a:srgbClr val="4D5E68"/>
                </a:solidFill>
                <a:latin typeface="+mn-lt"/>
                <a:ea typeface="+mn-ea"/>
              </a:defRPr>
            </a:lvl5pPr>
            <a:lvl6pPr marL="2514600" indent="-228600" algn="l" rtl="0" eaLnBrk="1" fontAlgn="base" hangingPunct="1">
              <a:spcBef>
                <a:spcPct val="20000"/>
              </a:spcBef>
              <a:spcAft>
                <a:spcPct val="0"/>
              </a:spcAft>
              <a:buChar char="»"/>
              <a:defRPr b="1">
                <a:solidFill>
                  <a:srgbClr val="4D5E68"/>
                </a:solidFill>
                <a:latin typeface="+mn-lt"/>
                <a:ea typeface="+mn-ea"/>
              </a:defRPr>
            </a:lvl6pPr>
            <a:lvl7pPr marL="2971800" indent="-228600" algn="l" rtl="0" eaLnBrk="1" fontAlgn="base" hangingPunct="1">
              <a:spcBef>
                <a:spcPct val="20000"/>
              </a:spcBef>
              <a:spcAft>
                <a:spcPct val="0"/>
              </a:spcAft>
              <a:buChar char="»"/>
              <a:defRPr b="1">
                <a:solidFill>
                  <a:srgbClr val="4D5E68"/>
                </a:solidFill>
                <a:latin typeface="+mn-lt"/>
                <a:ea typeface="+mn-ea"/>
              </a:defRPr>
            </a:lvl7pPr>
            <a:lvl8pPr marL="3429000" indent="-228600" algn="l" rtl="0" eaLnBrk="1" fontAlgn="base" hangingPunct="1">
              <a:spcBef>
                <a:spcPct val="20000"/>
              </a:spcBef>
              <a:spcAft>
                <a:spcPct val="0"/>
              </a:spcAft>
              <a:buChar char="»"/>
              <a:defRPr b="1">
                <a:solidFill>
                  <a:srgbClr val="4D5E68"/>
                </a:solidFill>
                <a:latin typeface="+mn-lt"/>
                <a:ea typeface="+mn-ea"/>
              </a:defRPr>
            </a:lvl8pPr>
            <a:lvl9pPr marL="3886200" indent="-228600" algn="l" rtl="0" eaLnBrk="1" fontAlgn="base" hangingPunct="1">
              <a:spcBef>
                <a:spcPct val="20000"/>
              </a:spcBef>
              <a:spcAft>
                <a:spcPct val="0"/>
              </a:spcAft>
              <a:buChar char="»"/>
              <a:defRPr b="1">
                <a:solidFill>
                  <a:srgbClr val="4D5E68"/>
                </a:solidFill>
                <a:latin typeface="+mn-lt"/>
                <a:ea typeface="+mn-ea"/>
              </a:defRPr>
            </a:lvl9pPr>
          </a:lstStyle>
          <a:p>
            <a:r>
              <a:rPr lang="zh-CN" altLang="en-US" sz="1000" kern="0" smtClean="0"/>
              <a:t>能谱宽度</a:t>
            </a:r>
            <a:endParaRPr lang="en-US" altLang="zh-CN" sz="1000" kern="0" smtClean="0"/>
          </a:p>
          <a:p>
            <a:pPr lvl="1"/>
            <a:r>
              <a:rPr lang="en-US" altLang="zh-CN" sz="1000" kern="0" smtClean="0"/>
              <a:t>1eV-200MeV</a:t>
            </a:r>
          </a:p>
          <a:p>
            <a:r>
              <a:rPr lang="zh-CN" altLang="en-US" sz="1000" kern="0" smtClean="0"/>
              <a:t>时间特性</a:t>
            </a:r>
            <a:endParaRPr lang="en-US" altLang="zh-CN" sz="1000" kern="0" smtClean="0"/>
          </a:p>
          <a:p>
            <a:pPr lvl="1"/>
            <a:r>
              <a:rPr lang="en-US" altLang="zh-CN" sz="1000" kern="0" smtClean="0"/>
              <a:t> 25Hz </a:t>
            </a:r>
            <a:r>
              <a:rPr lang="zh-CN" altLang="en-US" sz="1000" kern="0" smtClean="0"/>
              <a:t>质子脉冲</a:t>
            </a:r>
            <a:endParaRPr lang="en-US" altLang="zh-CN" sz="1000" kern="0" smtClean="0"/>
          </a:p>
          <a:p>
            <a:pPr lvl="1"/>
            <a:r>
              <a:rPr lang="zh-CN" altLang="en-US" sz="1000" kern="0" smtClean="0"/>
              <a:t>脉冲宽度</a:t>
            </a:r>
            <a:r>
              <a:rPr lang="en-US" altLang="zh-CN" sz="1000" kern="0" smtClean="0"/>
              <a:t>50ns</a:t>
            </a:r>
          </a:p>
          <a:p>
            <a:r>
              <a:rPr lang="zh-CN" altLang="en-US" sz="1000" kern="0" smtClean="0"/>
              <a:t>脉冲强度</a:t>
            </a:r>
            <a:endParaRPr lang="en-US" altLang="zh-CN" sz="1000" kern="0" smtClean="0"/>
          </a:p>
          <a:p>
            <a:pPr lvl="1"/>
            <a:r>
              <a:rPr lang="zh-CN" altLang="en-US" sz="1000" kern="0" smtClean="0"/>
              <a:t>中子注量率约为</a:t>
            </a:r>
            <a:r>
              <a:rPr lang="en-US" altLang="zh-CN" sz="1000" kern="0" smtClean="0"/>
              <a:t>2×10</a:t>
            </a:r>
            <a:r>
              <a:rPr lang="en-US" altLang="zh-CN" sz="1000" kern="0" baseline="30000" smtClean="0"/>
              <a:t>7</a:t>
            </a:r>
            <a:r>
              <a:rPr lang="en-US" altLang="zh-CN" sz="1000" kern="0" smtClean="0"/>
              <a:t> n/s/cm</a:t>
            </a:r>
            <a:r>
              <a:rPr lang="en-US" altLang="zh-CN" sz="1000" kern="0" baseline="30000" smtClean="0"/>
              <a:t>2</a:t>
            </a:r>
            <a:endParaRPr lang="zh-CN" altLang="en-US" sz="1000" kern="0" baseline="30000" dirty="0"/>
          </a:p>
        </p:txBody>
      </p:sp>
    </p:spTree>
    <p:extLst>
      <p:ext uri="{BB962C8B-B14F-4D97-AF65-F5344CB8AC3E}">
        <p14:creationId xmlns:p14="http://schemas.microsoft.com/office/powerpoint/2010/main" val="3277801112"/>
      </p:ext>
    </p:extLst>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白光中子源带电粒子探测器初步设计</a:t>
            </a:r>
            <a:endParaRPr lang="zh-CN" altLang="en-US" dirty="0">
              <a:latin typeface="Times New Roman" panose="02020603050405020304" pitchFamily="18" charset="0"/>
              <a:ea typeface="华文楷体" panose="02010600040101010101" pitchFamily="2" charset="-122"/>
              <a:cs typeface="Times New Roman" panose="02020603050405020304" pitchFamily="18" charset="0"/>
            </a:endParaRPr>
          </a:p>
        </p:txBody>
      </p:sp>
      <p:graphicFrame>
        <p:nvGraphicFramePr>
          <p:cNvPr id="4" name="内容占位符 3"/>
          <p:cNvGraphicFramePr>
            <a:graphicFrameLocks/>
          </p:cNvGraphicFramePr>
          <p:nvPr>
            <p:extLst>
              <p:ext uri="{D42A27DB-BD31-4B8C-83A1-F6EECF244321}">
                <p14:modId xmlns:p14="http://schemas.microsoft.com/office/powerpoint/2010/main" val="1961382215"/>
              </p:ext>
            </p:extLst>
          </p:nvPr>
        </p:nvGraphicFramePr>
        <p:xfrm>
          <a:off x="542149" y="1545364"/>
          <a:ext cx="10972800" cy="3037840"/>
        </p:xfrm>
        <a:graphic>
          <a:graphicData uri="http://schemas.openxmlformats.org/drawingml/2006/table">
            <a:tbl>
              <a:tblPr firstRow="1" bandRow="1">
                <a:tableStyleId>{5C22544A-7EE6-4342-B048-85BDC9FD1C3A}</a:tableStyleId>
              </a:tblPr>
              <a:tblGrid>
                <a:gridCol w="1828800"/>
                <a:gridCol w="1828800"/>
                <a:gridCol w="1828800"/>
                <a:gridCol w="1828800"/>
                <a:gridCol w="1828800"/>
                <a:gridCol w="1828800"/>
              </a:tblGrid>
              <a:tr h="370840">
                <a:tc>
                  <a:txBody>
                    <a:bodyPr/>
                    <a:lstStyle/>
                    <a:p>
                      <a:pPr algn="ctr"/>
                      <a:endParaRPr lang="zh-CN" altLang="en-US" dirty="0"/>
                    </a:p>
                  </a:txBody>
                  <a:tcPr anchor="ctr"/>
                </a:tc>
                <a:tc>
                  <a:txBody>
                    <a:bodyPr/>
                    <a:lstStyle/>
                    <a:p>
                      <a:pPr algn="ctr"/>
                      <a:r>
                        <a:rPr lang="en-US" altLang="zh-CN" dirty="0" smtClean="0"/>
                        <a:t>LANSCE</a:t>
                      </a:r>
                      <a:endParaRPr lang="zh-CN" altLang="en-US" dirty="0"/>
                    </a:p>
                  </a:txBody>
                  <a:tcPr anchor="ctr"/>
                </a:tc>
                <a:tc>
                  <a:txBody>
                    <a:bodyPr/>
                    <a:lstStyle/>
                    <a:p>
                      <a:pPr algn="ctr"/>
                      <a:r>
                        <a:rPr lang="en-US" altLang="zh-CN" dirty="0" smtClean="0"/>
                        <a:t>MEDLEY</a:t>
                      </a:r>
                      <a:endParaRPr lang="zh-CN" altLang="en-US" dirty="0"/>
                    </a:p>
                  </a:txBody>
                  <a:tcPr anchor="ctr"/>
                </a:tc>
                <a:tc>
                  <a:txBody>
                    <a:bodyPr/>
                    <a:lstStyle/>
                    <a:p>
                      <a:pPr algn="ctr"/>
                      <a:r>
                        <a:rPr lang="en-US" altLang="zh-CN" dirty="0" smtClean="0"/>
                        <a:t>Crocker</a:t>
                      </a:r>
                      <a:endParaRPr lang="zh-CN" altLang="en-US" dirty="0"/>
                    </a:p>
                  </a:txBody>
                  <a:tcPr anchor="ctr"/>
                </a:tc>
                <a:tc>
                  <a:txBody>
                    <a:bodyPr/>
                    <a:lstStyle/>
                    <a:p>
                      <a:pPr algn="ctr"/>
                      <a:r>
                        <a:rPr lang="en-US" altLang="zh-CN" dirty="0" smtClean="0"/>
                        <a:t>CYCLONE </a:t>
                      </a:r>
                      <a:endParaRPr lang="zh-CN" altLang="en-US" dirty="0"/>
                    </a:p>
                  </a:txBody>
                  <a:tcPr anchor="ctr"/>
                </a:tc>
                <a:tc>
                  <a:txBody>
                    <a:bodyPr/>
                    <a:lstStyle/>
                    <a:p>
                      <a:pPr algn="ctr"/>
                      <a:r>
                        <a:rPr lang="zh-CN" altLang="en-US" dirty="0" smtClean="0"/>
                        <a:t>白光中子源</a:t>
                      </a:r>
                      <a:endParaRPr lang="zh-CN" altLang="en-US" dirty="0"/>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t>探测器构架</a:t>
                      </a:r>
                    </a:p>
                  </a:txBody>
                  <a:tcPr anchor="ctr"/>
                </a:tc>
                <a:tc>
                  <a:txBody>
                    <a:bodyPr/>
                    <a:lstStyle/>
                    <a:p>
                      <a:pPr algn="ctr"/>
                      <a:r>
                        <a:rPr lang="zh-CN" altLang="en-US" dirty="0" smtClean="0"/>
                        <a:t>气体室</a:t>
                      </a:r>
                      <a:r>
                        <a:rPr lang="en-US" altLang="zh-CN" dirty="0" smtClean="0"/>
                        <a:t>+</a:t>
                      </a:r>
                      <a:r>
                        <a:rPr lang="zh-CN" altLang="en-US" dirty="0" smtClean="0"/>
                        <a:t>硅</a:t>
                      </a:r>
                      <a:r>
                        <a:rPr lang="en-US" altLang="zh-CN" dirty="0" smtClean="0"/>
                        <a:t>+</a:t>
                      </a:r>
                      <a:r>
                        <a:rPr lang="en-US" altLang="zh-CN" dirty="0" err="1" smtClean="0"/>
                        <a:t>CsI</a:t>
                      </a:r>
                      <a:endParaRPr lang="zh-CN" altLang="en-US" dirty="0"/>
                    </a:p>
                  </a:txBody>
                  <a:tcPr anchor="ctr"/>
                </a:tc>
                <a:tc>
                  <a:txBody>
                    <a:bodyPr/>
                    <a:lstStyle/>
                    <a:p>
                      <a:pPr algn="ctr"/>
                      <a:r>
                        <a:rPr lang="zh-CN" altLang="en-US" dirty="0" smtClean="0"/>
                        <a:t>硅</a:t>
                      </a:r>
                      <a:r>
                        <a:rPr lang="en-US" altLang="zh-CN" dirty="0" smtClean="0"/>
                        <a:t>+</a:t>
                      </a:r>
                      <a:r>
                        <a:rPr lang="zh-CN" altLang="en-US" dirty="0" smtClean="0"/>
                        <a:t>硅</a:t>
                      </a:r>
                      <a:r>
                        <a:rPr lang="en-US" altLang="zh-CN" dirty="0" smtClean="0"/>
                        <a:t>+</a:t>
                      </a:r>
                      <a:r>
                        <a:rPr lang="en-US" altLang="zh-CN" dirty="0" err="1" smtClean="0"/>
                        <a:t>CsI</a:t>
                      </a:r>
                      <a:endParaRPr lang="zh-CN" altLang="en-US" dirty="0"/>
                    </a:p>
                  </a:txBody>
                  <a:tcPr anchor="ctr"/>
                </a:tc>
                <a:tc>
                  <a:txBody>
                    <a:bodyPr/>
                    <a:lstStyle/>
                    <a:p>
                      <a:pPr algn="ctr"/>
                      <a:r>
                        <a:rPr lang="zh-CN" altLang="en-US" dirty="0" smtClean="0"/>
                        <a:t>硅</a:t>
                      </a:r>
                      <a:r>
                        <a:rPr lang="en-US" altLang="zh-CN" dirty="0" smtClean="0"/>
                        <a:t>+</a:t>
                      </a:r>
                      <a:r>
                        <a:rPr lang="en-US" altLang="zh-CN" dirty="0" err="1" smtClean="0"/>
                        <a:t>NaI</a:t>
                      </a:r>
                      <a:endParaRPr lang="zh-CN" altLang="en-US" dirty="0"/>
                    </a:p>
                  </a:txBody>
                  <a:tcPr anchor="ctr"/>
                </a:tc>
                <a:tc>
                  <a:txBody>
                    <a:bodyPr/>
                    <a:lstStyle/>
                    <a:p>
                      <a:pPr algn="ctr"/>
                      <a:r>
                        <a:rPr lang="zh-CN" altLang="en-US" dirty="0" smtClean="0"/>
                        <a:t>塑闪</a:t>
                      </a:r>
                      <a:r>
                        <a:rPr lang="en-US" altLang="zh-CN" dirty="0" smtClean="0"/>
                        <a:t>+</a:t>
                      </a:r>
                      <a:r>
                        <a:rPr lang="en-US" altLang="zh-CN" dirty="0" err="1" smtClean="0"/>
                        <a:t>CsI</a:t>
                      </a:r>
                      <a:endParaRPr lang="zh-CN"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solidFill>
                            <a:srgbClr val="FF0000"/>
                          </a:solidFill>
                        </a:rPr>
                        <a:t>气体室</a:t>
                      </a:r>
                      <a:r>
                        <a:rPr lang="en-US" altLang="zh-CN" dirty="0" smtClean="0">
                          <a:solidFill>
                            <a:srgbClr val="FF0000"/>
                          </a:solidFill>
                        </a:rPr>
                        <a:t>+</a:t>
                      </a:r>
                      <a:r>
                        <a:rPr lang="zh-CN" altLang="en-US" dirty="0" smtClean="0">
                          <a:solidFill>
                            <a:srgbClr val="FF0000"/>
                          </a:solidFill>
                        </a:rPr>
                        <a:t>硅</a:t>
                      </a:r>
                      <a:r>
                        <a:rPr lang="en-US" altLang="zh-CN" dirty="0" smtClean="0">
                          <a:solidFill>
                            <a:srgbClr val="FF0000"/>
                          </a:solidFill>
                        </a:rPr>
                        <a:t>+</a:t>
                      </a:r>
                      <a:r>
                        <a:rPr lang="en-US" altLang="zh-CN" dirty="0" err="1" smtClean="0">
                          <a:solidFill>
                            <a:srgbClr val="FF0000"/>
                          </a:solidFill>
                        </a:rPr>
                        <a:t>CsI</a:t>
                      </a:r>
                      <a:endParaRPr lang="zh-CN" altLang="en-US" dirty="0" smtClean="0">
                        <a:solidFill>
                          <a:srgbClr val="FF0000"/>
                        </a:solidFill>
                      </a:endParaRPr>
                    </a:p>
                  </a:txBody>
                  <a:tcPr anchor="ct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smtClean="0"/>
                        <a:t>探测器数量</a:t>
                      </a:r>
                    </a:p>
                  </a:txBody>
                  <a:tcPr anchor="ctr"/>
                </a:tc>
                <a:tc>
                  <a:txBody>
                    <a:bodyPr/>
                    <a:lstStyle/>
                    <a:p>
                      <a:pPr algn="ctr"/>
                      <a:r>
                        <a:rPr lang="en-US" altLang="zh-CN" dirty="0" smtClean="0"/>
                        <a:t>4</a:t>
                      </a:r>
                      <a:endParaRPr lang="zh-CN" altLang="en-US" dirty="0"/>
                    </a:p>
                  </a:txBody>
                  <a:tcPr anchor="ctr"/>
                </a:tc>
                <a:tc>
                  <a:txBody>
                    <a:bodyPr/>
                    <a:lstStyle/>
                    <a:p>
                      <a:pPr algn="ctr"/>
                      <a:r>
                        <a:rPr lang="en-US" altLang="zh-CN" dirty="0" smtClean="0"/>
                        <a:t>8</a:t>
                      </a:r>
                      <a:endParaRPr lang="zh-CN" altLang="en-US" dirty="0"/>
                    </a:p>
                  </a:txBody>
                  <a:tcPr anchor="ctr"/>
                </a:tc>
                <a:tc>
                  <a:txBody>
                    <a:bodyPr/>
                    <a:lstStyle/>
                    <a:p>
                      <a:pPr algn="ctr"/>
                      <a:r>
                        <a:rPr lang="en-US" altLang="zh-CN" dirty="0" smtClean="0"/>
                        <a:t>3</a:t>
                      </a:r>
                      <a:endParaRPr lang="zh-CN" altLang="en-US" dirty="0"/>
                    </a:p>
                  </a:txBody>
                  <a:tcPr anchor="ctr"/>
                </a:tc>
                <a:tc>
                  <a:txBody>
                    <a:bodyPr/>
                    <a:lstStyle/>
                    <a:p>
                      <a:pPr algn="ctr"/>
                      <a:r>
                        <a:rPr lang="en-US" altLang="zh-CN" dirty="0" smtClean="0"/>
                        <a:t>6</a:t>
                      </a:r>
                      <a:endParaRPr lang="zh-CN" alt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solidFill>
                            <a:srgbClr val="FF0000"/>
                          </a:solidFill>
                        </a:rPr>
                        <a:t>16</a:t>
                      </a:r>
                      <a:endParaRPr lang="zh-CN" altLang="en-US" dirty="0" smtClean="0">
                        <a:solidFill>
                          <a:srgbClr val="FF0000"/>
                        </a:solidFill>
                      </a:endParaRPr>
                    </a:p>
                  </a:txBody>
                  <a:tcPr anchor="ctr"/>
                </a:tc>
              </a:tr>
              <a:tr h="370840">
                <a:tc>
                  <a:txBody>
                    <a:bodyPr/>
                    <a:lstStyle/>
                    <a:p>
                      <a:pPr algn="ctr"/>
                      <a:r>
                        <a:rPr lang="zh-CN" altLang="en-US" dirty="0" smtClean="0"/>
                        <a:t>带电粒子测量能区</a:t>
                      </a:r>
                      <a:endParaRPr lang="zh-CN" altLang="en-US" dirty="0"/>
                    </a:p>
                  </a:txBody>
                  <a:tcPr anchor="ctr"/>
                </a:tc>
                <a:tc>
                  <a:txBody>
                    <a:bodyPr/>
                    <a:lstStyle/>
                    <a:p>
                      <a:pPr algn="ctr"/>
                      <a:r>
                        <a:rPr lang="en-US" altLang="zh-CN" dirty="0" smtClean="0"/>
                        <a:t>4MeV-50MeV</a:t>
                      </a:r>
                      <a:endParaRPr lang="zh-CN" altLang="en-US" dirty="0"/>
                    </a:p>
                  </a:txBody>
                  <a:tcPr anchor="ctr"/>
                </a:tc>
                <a:tc>
                  <a:txBody>
                    <a:bodyPr/>
                    <a:lstStyle/>
                    <a:p>
                      <a:pPr algn="ctr"/>
                      <a:r>
                        <a:rPr lang="en-US" altLang="zh-CN" dirty="0" smtClean="0"/>
                        <a:t>8-100MeV</a:t>
                      </a:r>
                    </a:p>
                  </a:txBody>
                  <a:tcPr anchor="ctr"/>
                </a:tc>
                <a:tc>
                  <a:txBody>
                    <a:bodyPr/>
                    <a:lstStyle/>
                    <a:p>
                      <a:pPr algn="ctr"/>
                      <a:r>
                        <a:rPr lang="en-US" altLang="zh-CN" dirty="0" smtClean="0"/>
                        <a:t>&lt;80MeV</a:t>
                      </a:r>
                    </a:p>
                  </a:txBody>
                  <a:tcPr anchor="ctr"/>
                </a:tc>
                <a:tc>
                  <a:txBody>
                    <a:bodyPr/>
                    <a:lstStyle/>
                    <a:p>
                      <a:pPr algn="ctr"/>
                      <a:r>
                        <a:rPr lang="en-US" altLang="zh-CN" dirty="0" smtClean="0"/>
                        <a:t>1.5MeV-80MeV</a:t>
                      </a:r>
                      <a:endParaRPr lang="zh-CN" altLang="en-US" dirty="0"/>
                    </a:p>
                  </a:txBody>
                  <a:tcPr anchor="ctr"/>
                </a:tc>
                <a:tc>
                  <a:txBody>
                    <a:bodyPr/>
                    <a:lstStyle/>
                    <a:p>
                      <a:pPr algn="ctr"/>
                      <a:r>
                        <a:rPr lang="en-US" altLang="zh-CN" dirty="0" smtClean="0">
                          <a:solidFill>
                            <a:srgbClr val="FF0000"/>
                          </a:solidFill>
                        </a:rPr>
                        <a:t>0.5-100MeV</a:t>
                      </a:r>
                      <a:endParaRPr lang="zh-CN" altLang="en-US" dirty="0">
                        <a:solidFill>
                          <a:srgbClr val="FF0000"/>
                        </a:solidFill>
                      </a:endParaRPr>
                    </a:p>
                  </a:txBody>
                  <a:tcPr anchor="ctr"/>
                </a:tc>
              </a:tr>
              <a:tr h="370840">
                <a:tc>
                  <a:txBody>
                    <a:bodyPr/>
                    <a:lstStyle/>
                    <a:p>
                      <a:pPr algn="ctr"/>
                      <a:r>
                        <a:rPr lang="zh-CN" altLang="en-US" dirty="0" smtClean="0"/>
                        <a:t>中子测量能区</a:t>
                      </a:r>
                      <a:endParaRPr lang="zh-CN" altLang="en-US" dirty="0"/>
                    </a:p>
                  </a:txBody>
                  <a:tcPr anchor="ctr"/>
                </a:tc>
                <a:tc>
                  <a:txBody>
                    <a:bodyPr/>
                    <a:lstStyle/>
                    <a:p>
                      <a:pPr algn="ctr"/>
                      <a:r>
                        <a:rPr lang="en-US" altLang="zh-CN" dirty="0" smtClean="0"/>
                        <a:t>0.2-50MeV</a:t>
                      </a:r>
                      <a:endParaRPr lang="zh-CN" altLang="en-US" dirty="0"/>
                    </a:p>
                  </a:txBody>
                  <a:tcPr anchor="ctr"/>
                </a:tc>
                <a:tc>
                  <a:txBody>
                    <a:bodyPr/>
                    <a:lstStyle/>
                    <a:p>
                      <a:pPr algn="ctr"/>
                      <a:r>
                        <a:rPr lang="en-US" altLang="zh-CN" dirty="0" smtClean="0"/>
                        <a:t>70MeV</a:t>
                      </a:r>
                      <a:endParaRPr lang="zh-CN" altLang="en-US" dirty="0"/>
                    </a:p>
                  </a:txBody>
                  <a:tcPr anchor="ctr"/>
                </a:tc>
                <a:tc>
                  <a:txBody>
                    <a:bodyPr/>
                    <a:lstStyle/>
                    <a:p>
                      <a:pPr algn="ctr"/>
                      <a:r>
                        <a:rPr lang="en-US" altLang="zh-CN" dirty="0" smtClean="0"/>
                        <a:t>10-60MeV</a:t>
                      </a:r>
                      <a:endParaRPr lang="zh-CN" altLang="en-US" dirty="0"/>
                    </a:p>
                  </a:txBody>
                  <a:tcPr anchor="ctr"/>
                </a:tc>
                <a:tc>
                  <a:txBody>
                    <a:bodyPr/>
                    <a:lstStyle/>
                    <a:p>
                      <a:pPr algn="ctr"/>
                      <a:r>
                        <a:rPr lang="en-US" altLang="zh-CN" dirty="0" smtClean="0"/>
                        <a:t>25-65MeV</a:t>
                      </a:r>
                      <a:endParaRPr lang="zh-CN" altLang="en-US" dirty="0"/>
                    </a:p>
                  </a:txBody>
                  <a:tcPr anchor="ctr"/>
                </a:tc>
                <a:tc>
                  <a:txBody>
                    <a:bodyPr/>
                    <a:lstStyle/>
                    <a:p>
                      <a:pPr algn="ctr"/>
                      <a:r>
                        <a:rPr lang="en-US" altLang="zh-CN" dirty="0" smtClean="0">
                          <a:solidFill>
                            <a:srgbClr val="FF0000"/>
                          </a:solidFill>
                        </a:rPr>
                        <a:t>1eV-200MeV</a:t>
                      </a:r>
                      <a:endParaRPr lang="zh-CN" altLang="en-US" dirty="0">
                        <a:solidFill>
                          <a:srgbClr val="FF0000"/>
                        </a:solidFill>
                      </a:endParaRPr>
                    </a:p>
                  </a:txBody>
                  <a:tcPr anchor="ctr"/>
                </a:tc>
              </a:tr>
              <a:tr h="370840">
                <a:tc>
                  <a:txBody>
                    <a:bodyPr/>
                    <a:lstStyle/>
                    <a:p>
                      <a:pPr algn="ctr"/>
                      <a:r>
                        <a:rPr lang="zh-CN" altLang="en-US" dirty="0" smtClean="0"/>
                        <a:t>时间分辨</a:t>
                      </a:r>
                      <a:endParaRPr lang="zh-CN" altLang="en-US" dirty="0"/>
                    </a:p>
                  </a:txBody>
                  <a:tcPr anchor="ctr"/>
                </a:tc>
                <a:tc>
                  <a:txBody>
                    <a:bodyPr/>
                    <a:lstStyle/>
                    <a:p>
                      <a:pPr algn="ctr"/>
                      <a:r>
                        <a:rPr lang="en-US" altLang="zh-CN" dirty="0" smtClean="0"/>
                        <a:t>3ns</a:t>
                      </a:r>
                      <a:r>
                        <a:rPr lang="zh-CN" altLang="en-US" dirty="0" smtClean="0"/>
                        <a:t>（</a:t>
                      </a:r>
                      <a:r>
                        <a:rPr lang="en-US" altLang="zh-CN" dirty="0" smtClean="0"/>
                        <a:t>300keV@10MeV</a:t>
                      </a:r>
                      <a:r>
                        <a:rPr lang="zh-CN" altLang="en-US" dirty="0" smtClean="0"/>
                        <a:t>）</a:t>
                      </a:r>
                      <a:endParaRPr lang="zh-CN" altLang="en-US" dirty="0"/>
                    </a:p>
                  </a:txBody>
                  <a:tcPr anchor="ctr"/>
                </a:tc>
                <a:tc>
                  <a:txBody>
                    <a:bodyPr/>
                    <a:lstStyle/>
                    <a:p>
                      <a:pPr algn="ctr"/>
                      <a:r>
                        <a:rPr lang="en-US" altLang="zh-CN" dirty="0" smtClean="0"/>
                        <a:t>2-4ns</a:t>
                      </a:r>
                    </a:p>
                  </a:txBody>
                  <a:tcPr anchor="ctr"/>
                </a:tc>
                <a:tc>
                  <a:txBody>
                    <a:bodyPr/>
                    <a:lstStyle/>
                    <a:p>
                      <a:pPr algn="ctr"/>
                      <a:r>
                        <a:rPr lang="en-US" altLang="zh-CN" dirty="0" smtClean="0"/>
                        <a:t>200keV</a:t>
                      </a:r>
                      <a:endParaRPr lang="zh-CN" altLang="en-US" dirty="0"/>
                    </a:p>
                  </a:txBody>
                  <a:tcPr anchor="ctr"/>
                </a:tc>
                <a:tc>
                  <a:txBody>
                    <a:bodyPr/>
                    <a:lstStyle/>
                    <a:p>
                      <a:pPr algn="ctr"/>
                      <a:r>
                        <a:rPr lang="en-US" altLang="zh-CN" dirty="0" smtClean="0"/>
                        <a:t>0.8ns</a:t>
                      </a:r>
                      <a:endParaRPr lang="zh-CN" altLang="en-US" dirty="0"/>
                    </a:p>
                  </a:txBody>
                  <a:tcPr anchor="ctr"/>
                </a:tc>
                <a:tc>
                  <a:txBody>
                    <a:bodyPr/>
                    <a:lstStyle/>
                    <a:p>
                      <a:pPr algn="ctr"/>
                      <a:r>
                        <a:rPr lang="en-US" altLang="zh-CN" dirty="0" smtClean="0">
                          <a:solidFill>
                            <a:srgbClr val="FF0000"/>
                          </a:solidFill>
                        </a:rPr>
                        <a:t>&lt;5ns</a:t>
                      </a:r>
                      <a:endParaRPr lang="zh-CN" altLang="en-US" dirty="0">
                        <a:solidFill>
                          <a:srgbClr val="FF0000"/>
                        </a:solidFill>
                      </a:endParaRPr>
                    </a:p>
                  </a:txBody>
                  <a:tcPr anchor="ctr"/>
                </a:tc>
              </a:tr>
            </a:tbl>
          </a:graphicData>
        </a:graphic>
      </p:graphicFrame>
      <p:sp>
        <p:nvSpPr>
          <p:cNvPr id="5" name="文本框 4"/>
          <p:cNvSpPr txBox="1"/>
          <p:nvPr/>
        </p:nvSpPr>
        <p:spPr>
          <a:xfrm>
            <a:off x="542149" y="5339747"/>
            <a:ext cx="6245513" cy="646331"/>
          </a:xfrm>
          <a:prstGeom prst="rect">
            <a:avLst/>
          </a:prstGeom>
          <a:noFill/>
        </p:spPr>
        <p:txBody>
          <a:bodyPr wrap="square" rtlCol="0">
            <a:spAutoFit/>
          </a:bodyPr>
          <a:lstStyle/>
          <a:p>
            <a:r>
              <a:rPr lang="zh-CN" altLang="en-US" dirty="0"/>
              <a:t>项目</a:t>
            </a:r>
            <a:r>
              <a:rPr lang="zh-CN" altLang="en-US" dirty="0" smtClean="0"/>
              <a:t>组于</a:t>
            </a:r>
            <a:r>
              <a:rPr lang="en-US" altLang="zh-CN" dirty="0" smtClean="0"/>
              <a:t>2014</a:t>
            </a:r>
            <a:r>
              <a:rPr lang="zh-CN" altLang="en-US" dirty="0" smtClean="0"/>
              <a:t>年底成立，第一批实验预计在</a:t>
            </a:r>
            <a:r>
              <a:rPr lang="en-US" altLang="zh-CN" dirty="0" smtClean="0"/>
              <a:t>2018</a:t>
            </a:r>
            <a:r>
              <a:rPr lang="zh-CN" altLang="en-US" dirty="0" smtClean="0"/>
              <a:t>年初进行。实验面临经费限制，时间紧张，实时难度大等困难。</a:t>
            </a:r>
            <a:endParaRPr lang="en-US" altLang="zh-CN" dirty="0" smtClean="0"/>
          </a:p>
        </p:txBody>
      </p:sp>
      <p:sp>
        <p:nvSpPr>
          <p:cNvPr id="3" name="灯片编号占位符 2"/>
          <p:cNvSpPr>
            <a:spLocks noGrp="1"/>
          </p:cNvSpPr>
          <p:nvPr>
            <p:ph type="sldNum" sz="quarter" idx="10"/>
          </p:nvPr>
        </p:nvSpPr>
        <p:spPr/>
        <p:txBody>
          <a:bodyPr/>
          <a:lstStyle/>
          <a:p>
            <a:fld id="{C19C0675-6A5E-482A-B8F4-9D1D30D10B33}" type="slidenum">
              <a:rPr lang="zh-CN" altLang="en-US" smtClean="0"/>
              <a:t>7</a:t>
            </a:fld>
            <a:endParaRPr lang="zh-CN" altLang="en-US"/>
          </a:p>
        </p:txBody>
      </p:sp>
    </p:spTree>
    <p:extLst>
      <p:ext uri="{BB962C8B-B14F-4D97-AF65-F5344CB8AC3E}">
        <p14:creationId xmlns:p14="http://schemas.microsoft.com/office/powerpoint/2010/main" val="15037973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总体技术路线</a:t>
            </a:r>
            <a:endParaRPr lang="zh-CN" altLang="en-US"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6" name="右箭头 5"/>
          <p:cNvSpPr/>
          <p:nvPr/>
        </p:nvSpPr>
        <p:spPr bwMode="auto">
          <a:xfrm>
            <a:off x="812800" y="2450123"/>
            <a:ext cx="7369908" cy="797169"/>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rPr>
              <a:t>                                                                               16</a:t>
            </a:r>
            <a:r>
              <a:rPr kumimoji="0" lang="zh-CN" altLang="en-US" sz="1400" b="0" i="0" u="none" strike="noStrike" cap="none" normalizeH="0" baseline="0" dirty="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rPr>
              <a:t>套</a:t>
            </a:r>
            <a:r>
              <a:rPr kumimoji="0" lang="el-GR" altLang="zh-CN" sz="1400" b="0" i="0" u="none" strike="noStrike" cap="none" normalizeH="0" baseline="0" dirty="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rPr>
              <a:t>Δ</a:t>
            </a:r>
            <a:r>
              <a:rPr kumimoji="0" lang="en-US" altLang="zh-CN" sz="1400" b="0" i="0" u="none" strike="noStrike" cap="none" normalizeH="0" baseline="0" dirty="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rPr>
              <a:t>E-E</a:t>
            </a:r>
            <a:r>
              <a:rPr kumimoji="0" lang="zh-CN" altLang="en-US" sz="1400" b="0" i="0" u="none" strike="noStrike" cap="none" normalizeH="0" baseline="0" dirty="0" smtClean="0">
                <a:ln>
                  <a:noFill/>
                </a:ln>
                <a:solidFill>
                  <a:schemeClr val="tx1"/>
                </a:solidFill>
                <a:effectLst/>
                <a:latin typeface="Times New Roman" panose="02020603050405020304" pitchFamily="18" charset="0"/>
                <a:ea typeface="宋体" pitchFamily="2" charset="-122"/>
                <a:cs typeface="Times New Roman" panose="02020603050405020304" pitchFamily="18" charset="0"/>
              </a:rPr>
              <a:t>方法，重点研发计划</a:t>
            </a:r>
            <a:endParaRPr kumimoji="0" lang="zh-CN" altLang="en-US" sz="1400" b="0" i="0" u="none" strike="noStrike" cap="none" normalizeH="0" baseline="0" dirty="0" smtClean="0">
              <a:ln>
                <a:noFill/>
              </a:ln>
              <a:solidFill>
                <a:schemeClr val="tx1"/>
              </a:solidFill>
              <a:effectLst/>
              <a:latin typeface="Arial" charset="0"/>
              <a:ea typeface="宋体" pitchFamily="2" charset="-122"/>
            </a:endParaRPr>
          </a:p>
        </p:txBody>
      </p:sp>
      <p:sp>
        <p:nvSpPr>
          <p:cNvPr id="7" name="文本框 6"/>
          <p:cNvSpPr txBox="1"/>
          <p:nvPr/>
        </p:nvSpPr>
        <p:spPr>
          <a:xfrm>
            <a:off x="4846836" y="3209066"/>
            <a:ext cx="3416320" cy="369332"/>
          </a:xfrm>
          <a:prstGeom prst="rect">
            <a:avLst/>
          </a:prstGeom>
          <a:noFill/>
        </p:spPr>
        <p:txBody>
          <a:bodyPr wrap="none" rtlCol="0">
            <a:spAutoFit/>
          </a:bodyPr>
          <a:lstStyle/>
          <a:p>
            <a:r>
              <a:rPr lang="zh-CN" altLang="en-US" dirty="0" smtClean="0"/>
              <a:t>多用途，普适性强，能区覆盖广</a:t>
            </a:r>
            <a:endParaRPr lang="zh-CN" altLang="en-US" dirty="0"/>
          </a:p>
        </p:txBody>
      </p:sp>
      <p:sp>
        <p:nvSpPr>
          <p:cNvPr id="9" name="流程图: 可选过程 8"/>
          <p:cNvSpPr/>
          <p:nvPr/>
        </p:nvSpPr>
        <p:spPr bwMode="auto">
          <a:xfrm>
            <a:off x="8381501" y="2057399"/>
            <a:ext cx="1148861" cy="1582616"/>
          </a:xfrm>
          <a:prstGeom prst="flowChartAlternateProcess">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zh-CN" altLang="en-US" sz="1400" dirty="0"/>
              <a:t>多种目标</a:t>
            </a:r>
            <a:r>
              <a:rPr lang="zh-CN" altLang="en-US" sz="1400" dirty="0" smtClean="0"/>
              <a:t>靶核</a:t>
            </a:r>
            <a:endParaRPr lang="zh-CN" altLang="en-US" sz="1400" dirty="0"/>
          </a:p>
        </p:txBody>
      </p:sp>
      <p:sp>
        <p:nvSpPr>
          <p:cNvPr id="10" name="直角上箭头 9"/>
          <p:cNvSpPr/>
          <p:nvPr/>
        </p:nvSpPr>
        <p:spPr bwMode="auto">
          <a:xfrm rot="5400000">
            <a:off x="2018801" y="2617177"/>
            <a:ext cx="2295770" cy="3161323"/>
          </a:xfrm>
          <a:prstGeom prst="bentUpArrow">
            <a:avLst>
              <a:gd name="adj1" fmla="val 15298"/>
              <a:gd name="adj2" fmla="val 17851"/>
              <a:gd name="adj3" fmla="val 28064"/>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dirty="0" smtClean="0">
              <a:ln>
                <a:noFill/>
              </a:ln>
              <a:solidFill>
                <a:schemeClr val="tx1"/>
              </a:solidFill>
              <a:effectLst/>
              <a:latin typeface="Arial" charset="0"/>
              <a:ea typeface="宋体" pitchFamily="2" charset="-122"/>
            </a:endParaRPr>
          </a:p>
        </p:txBody>
      </p:sp>
      <p:sp>
        <p:nvSpPr>
          <p:cNvPr id="11" name="文本框 10"/>
          <p:cNvSpPr txBox="1"/>
          <p:nvPr/>
        </p:nvSpPr>
        <p:spPr>
          <a:xfrm>
            <a:off x="2180693" y="4790619"/>
            <a:ext cx="2060116" cy="307777"/>
          </a:xfrm>
          <a:prstGeom prst="rect">
            <a:avLst/>
          </a:prstGeom>
          <a:noFill/>
        </p:spPr>
        <p:txBody>
          <a:bodyPr wrap="none" rtlCol="0">
            <a:spAutoFit/>
          </a:bodyPr>
          <a:lstStyle/>
          <a:p>
            <a:r>
              <a:rPr lang="en-US" altLang="zh-CN" sz="1400" dirty="0" smtClean="0"/>
              <a:t>TOF+PSD,8</a:t>
            </a:r>
            <a:r>
              <a:rPr lang="zh-CN" altLang="en-US" sz="1400" dirty="0" smtClean="0"/>
              <a:t>套硅探测器</a:t>
            </a:r>
            <a:endParaRPr lang="zh-CN" altLang="en-US" sz="1400" dirty="0"/>
          </a:p>
        </p:txBody>
      </p:sp>
      <p:sp>
        <p:nvSpPr>
          <p:cNvPr id="12" name="流程图: 可选过程 11"/>
          <p:cNvSpPr/>
          <p:nvPr/>
        </p:nvSpPr>
        <p:spPr bwMode="auto">
          <a:xfrm>
            <a:off x="4896945" y="4601712"/>
            <a:ext cx="1253857" cy="1748750"/>
          </a:xfrm>
          <a:prstGeom prst="flowChartAlternateProcess">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en-US" altLang="zh-CN" sz="1400" baseline="30000" dirty="0" smtClean="0"/>
              <a:t>6</a:t>
            </a:r>
            <a:r>
              <a:rPr lang="en-US" altLang="zh-CN" sz="1400" dirty="0" smtClean="0"/>
              <a:t>Li</a:t>
            </a:r>
            <a:endParaRPr lang="zh-CN" altLang="en-US" sz="1400" dirty="0"/>
          </a:p>
        </p:txBody>
      </p:sp>
      <p:cxnSp>
        <p:nvCxnSpPr>
          <p:cNvPr id="14" name="直接连接符 13"/>
          <p:cNvCxnSpPr/>
          <p:nvPr/>
        </p:nvCxnSpPr>
        <p:spPr bwMode="auto">
          <a:xfrm flipH="1">
            <a:off x="4784221" y="1652954"/>
            <a:ext cx="50800" cy="4860191"/>
          </a:xfrm>
          <a:prstGeom prst="line">
            <a:avLst/>
          </a:prstGeom>
          <a:ln>
            <a:prstDash val="dashDot"/>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16" name="文本框 15"/>
          <p:cNvSpPr txBox="1"/>
          <p:nvPr/>
        </p:nvSpPr>
        <p:spPr>
          <a:xfrm>
            <a:off x="4486207" y="1192796"/>
            <a:ext cx="697627" cy="369332"/>
          </a:xfrm>
          <a:prstGeom prst="rect">
            <a:avLst/>
          </a:prstGeom>
          <a:noFill/>
        </p:spPr>
        <p:txBody>
          <a:bodyPr wrap="none" rtlCol="0">
            <a:spAutoFit/>
          </a:bodyPr>
          <a:lstStyle/>
          <a:p>
            <a:r>
              <a:rPr lang="en-US" altLang="zh-CN" dirty="0" smtClean="0"/>
              <a:t>2018</a:t>
            </a:r>
            <a:endParaRPr lang="zh-CN" altLang="en-US" dirty="0"/>
          </a:p>
        </p:txBody>
      </p:sp>
      <p:cxnSp>
        <p:nvCxnSpPr>
          <p:cNvPr id="17" name="直接连接符 16"/>
          <p:cNvCxnSpPr/>
          <p:nvPr/>
        </p:nvCxnSpPr>
        <p:spPr bwMode="auto">
          <a:xfrm flipH="1">
            <a:off x="8157308" y="1652954"/>
            <a:ext cx="50800" cy="4860191"/>
          </a:xfrm>
          <a:prstGeom prst="line">
            <a:avLst/>
          </a:prstGeom>
          <a:ln>
            <a:prstDash val="dashDot"/>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18" name="文本框 17"/>
          <p:cNvSpPr txBox="1"/>
          <p:nvPr/>
        </p:nvSpPr>
        <p:spPr>
          <a:xfrm>
            <a:off x="7859294" y="1192796"/>
            <a:ext cx="697627" cy="369332"/>
          </a:xfrm>
          <a:prstGeom prst="rect">
            <a:avLst/>
          </a:prstGeom>
          <a:noFill/>
        </p:spPr>
        <p:txBody>
          <a:bodyPr wrap="none" rtlCol="0">
            <a:spAutoFit/>
          </a:bodyPr>
          <a:lstStyle/>
          <a:p>
            <a:r>
              <a:rPr lang="en-US" altLang="zh-CN" dirty="0" smtClean="0"/>
              <a:t>2020</a:t>
            </a:r>
            <a:endParaRPr lang="zh-CN" altLang="en-US" dirty="0"/>
          </a:p>
        </p:txBody>
      </p:sp>
      <p:cxnSp>
        <p:nvCxnSpPr>
          <p:cNvPr id="19" name="直接连接符 18"/>
          <p:cNvCxnSpPr/>
          <p:nvPr/>
        </p:nvCxnSpPr>
        <p:spPr bwMode="auto">
          <a:xfrm flipH="1">
            <a:off x="675304" y="1652954"/>
            <a:ext cx="50800" cy="4860191"/>
          </a:xfrm>
          <a:prstGeom prst="line">
            <a:avLst/>
          </a:prstGeom>
          <a:ln>
            <a:prstDash val="dashDot"/>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20" name="文本框 19"/>
          <p:cNvSpPr txBox="1"/>
          <p:nvPr/>
        </p:nvSpPr>
        <p:spPr>
          <a:xfrm>
            <a:off x="377290" y="1192796"/>
            <a:ext cx="697627" cy="369332"/>
          </a:xfrm>
          <a:prstGeom prst="rect">
            <a:avLst/>
          </a:prstGeom>
          <a:noFill/>
        </p:spPr>
        <p:txBody>
          <a:bodyPr wrap="none" rtlCol="0">
            <a:spAutoFit/>
          </a:bodyPr>
          <a:lstStyle/>
          <a:p>
            <a:r>
              <a:rPr lang="en-US" altLang="zh-CN" dirty="0" smtClean="0"/>
              <a:t>2015</a:t>
            </a:r>
            <a:endParaRPr lang="zh-CN" altLang="en-US" dirty="0"/>
          </a:p>
        </p:txBody>
      </p:sp>
      <p:sp>
        <p:nvSpPr>
          <p:cNvPr id="21" name="文本框 20"/>
          <p:cNvSpPr txBox="1"/>
          <p:nvPr/>
        </p:nvSpPr>
        <p:spPr>
          <a:xfrm>
            <a:off x="8514699" y="4440857"/>
            <a:ext cx="3442839" cy="923330"/>
          </a:xfrm>
          <a:prstGeom prst="rect">
            <a:avLst/>
          </a:prstGeom>
          <a:noFill/>
        </p:spPr>
        <p:txBody>
          <a:bodyPr wrap="square" rtlCol="0">
            <a:spAutoFit/>
          </a:bodyPr>
          <a:lstStyle/>
          <a:p>
            <a:r>
              <a:rPr lang="zh-CN" altLang="en-US" dirty="0" smtClean="0"/>
              <a:t>第一批实验着眼于确保实验顺利完成，测试探测器系统并适当进行技术积累。</a:t>
            </a:r>
            <a:endParaRPr lang="zh-CN" altLang="en-US" dirty="0"/>
          </a:p>
        </p:txBody>
      </p:sp>
      <p:sp>
        <p:nvSpPr>
          <p:cNvPr id="4" name="直角上箭头 3"/>
          <p:cNvSpPr/>
          <p:nvPr/>
        </p:nvSpPr>
        <p:spPr bwMode="auto">
          <a:xfrm rot="5400000">
            <a:off x="2543691" y="4171856"/>
            <a:ext cx="1221288" cy="3135924"/>
          </a:xfrm>
          <a:prstGeom prst="bentUpArrow">
            <a:avLst>
              <a:gd name="adj1" fmla="val 28077"/>
              <a:gd name="adj2" fmla="val 31154"/>
              <a:gd name="adj3" fmla="val 50000"/>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zh-CN" altLang="en-US" sz="1400" b="0" i="0" u="none" strike="noStrike" cap="none" normalizeH="0" baseline="0" smtClean="0">
              <a:ln>
                <a:noFill/>
              </a:ln>
              <a:solidFill>
                <a:schemeClr val="tx1"/>
              </a:solidFill>
              <a:effectLst/>
              <a:latin typeface="Arial" charset="0"/>
              <a:ea typeface="宋体" pitchFamily="2" charset="-122"/>
            </a:endParaRPr>
          </a:p>
        </p:txBody>
      </p:sp>
      <p:sp>
        <p:nvSpPr>
          <p:cNvPr id="23" name="文本框 22"/>
          <p:cNvSpPr txBox="1"/>
          <p:nvPr/>
        </p:nvSpPr>
        <p:spPr>
          <a:xfrm>
            <a:off x="2311242" y="5812348"/>
            <a:ext cx="1439818" cy="307777"/>
          </a:xfrm>
          <a:prstGeom prst="rect">
            <a:avLst/>
          </a:prstGeom>
          <a:noFill/>
        </p:spPr>
        <p:txBody>
          <a:bodyPr wrap="none" rtlCol="0">
            <a:spAutoFit/>
          </a:bodyPr>
          <a:lstStyle/>
          <a:p>
            <a:r>
              <a:rPr lang="en-US" altLang="zh-CN" sz="1400" dirty="0" smtClean="0"/>
              <a:t>4</a:t>
            </a:r>
            <a:r>
              <a:rPr lang="zh-CN" altLang="en-US" sz="1400" dirty="0" smtClean="0"/>
              <a:t>套</a:t>
            </a:r>
            <a:r>
              <a:rPr lang="el-GR" altLang="zh-CN" sz="1400" dirty="0">
                <a:latin typeface="Times New Roman" panose="02020603050405020304" pitchFamily="18" charset="0"/>
                <a:ea typeface="宋体" pitchFamily="2" charset="-122"/>
                <a:cs typeface="Times New Roman" panose="02020603050405020304" pitchFamily="18" charset="0"/>
              </a:rPr>
              <a:t>Δ</a:t>
            </a:r>
            <a:r>
              <a:rPr lang="en-US" altLang="zh-CN" sz="1400" dirty="0" smtClean="0">
                <a:latin typeface="Times New Roman" panose="02020603050405020304" pitchFamily="18" charset="0"/>
                <a:ea typeface="宋体" pitchFamily="2" charset="-122"/>
                <a:cs typeface="Times New Roman" panose="02020603050405020304" pitchFamily="18" charset="0"/>
              </a:rPr>
              <a:t>E-E </a:t>
            </a:r>
            <a:r>
              <a:rPr lang="zh-CN" altLang="en-US" sz="1400" dirty="0" smtClean="0">
                <a:latin typeface="Times New Roman" panose="02020603050405020304" pitchFamily="18" charset="0"/>
                <a:ea typeface="宋体" pitchFamily="2" charset="-122"/>
                <a:cs typeface="Times New Roman" panose="02020603050405020304" pitchFamily="18" charset="0"/>
              </a:rPr>
              <a:t>探测器</a:t>
            </a:r>
            <a:endParaRPr lang="zh-CN" altLang="en-US" sz="1400" dirty="0"/>
          </a:p>
        </p:txBody>
      </p:sp>
      <p:sp>
        <p:nvSpPr>
          <p:cNvPr id="5" name="灯片编号占位符 4"/>
          <p:cNvSpPr>
            <a:spLocks noGrp="1"/>
          </p:cNvSpPr>
          <p:nvPr>
            <p:ph type="sldNum" sz="quarter" idx="10"/>
          </p:nvPr>
        </p:nvSpPr>
        <p:spPr/>
        <p:txBody>
          <a:bodyPr/>
          <a:lstStyle/>
          <a:p>
            <a:fld id="{C19C0675-6A5E-482A-B8F4-9D1D30D10B33}" type="slidenum">
              <a:rPr lang="zh-CN" altLang="en-US" smtClean="0"/>
              <a:t>8</a:t>
            </a:fld>
            <a:endParaRPr lang="zh-CN" altLang="en-US"/>
          </a:p>
        </p:txBody>
      </p:sp>
    </p:spTree>
    <p:extLst>
      <p:ext uri="{BB962C8B-B14F-4D97-AF65-F5344CB8AC3E}">
        <p14:creationId xmlns:p14="http://schemas.microsoft.com/office/powerpoint/2010/main" val="128784061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Times New Roman" panose="02020603050405020304" pitchFamily="18" charset="0"/>
                <a:ea typeface="华文楷体" panose="02010600040101010101" pitchFamily="2" charset="-122"/>
                <a:cs typeface="Times New Roman" panose="02020603050405020304" pitchFamily="18" charset="0"/>
              </a:rPr>
              <a:t>带电粒子方案设计</a:t>
            </a:r>
            <a:endParaRPr lang="zh-CN" altLang="en-US" dirty="0">
              <a:latin typeface="Times New Roman" panose="02020603050405020304" pitchFamily="18" charset="0"/>
              <a:ea typeface="华文楷体" panose="02010600040101010101" pitchFamily="2" charset="-122"/>
              <a:cs typeface="Times New Roman" panose="02020603050405020304" pitchFamily="18" charset="0"/>
            </a:endParaRPr>
          </a:p>
        </p:txBody>
      </p:sp>
      <p:pic>
        <p:nvPicPr>
          <p:cNvPr id="7" name="内容占位符 6"/>
          <p:cNvPicPr>
            <a:picLocks noGrp="1" noChangeAspect="1"/>
          </p:cNvPicPr>
          <p:nvPr>
            <p:ph idx="1"/>
          </p:nvPr>
        </p:nvPicPr>
        <p:blipFill>
          <a:blip r:embed="rId2"/>
          <a:stretch>
            <a:fillRect/>
          </a:stretch>
        </p:blipFill>
        <p:spPr>
          <a:xfrm>
            <a:off x="460642" y="2298032"/>
            <a:ext cx="7475881" cy="3886200"/>
          </a:xfrm>
          <a:prstGeom prst="rect">
            <a:avLst/>
          </a:prstGeom>
        </p:spPr>
      </p:pic>
      <p:sp>
        <p:nvSpPr>
          <p:cNvPr id="8" name="文本框 7"/>
          <p:cNvSpPr txBox="1"/>
          <p:nvPr/>
        </p:nvSpPr>
        <p:spPr>
          <a:xfrm>
            <a:off x="7772400" y="1671773"/>
            <a:ext cx="4255477" cy="4124206"/>
          </a:xfrm>
          <a:prstGeom prst="rect">
            <a:avLst/>
          </a:prstGeom>
          <a:noFill/>
        </p:spPr>
        <p:txBody>
          <a:bodyPr wrap="square" rtlCol="0">
            <a:spAutoFit/>
          </a:bodyPr>
          <a:lstStyle/>
          <a:p>
            <a:r>
              <a:rPr lang="zh-CN" altLang="en-US" dirty="0" smtClean="0"/>
              <a:t>第一批实验中带电粒子探测器设计包括：</a:t>
            </a:r>
            <a:r>
              <a:rPr lang="en-US" altLang="zh-CN" dirty="0" smtClean="0"/>
              <a:t>4</a:t>
            </a:r>
            <a:r>
              <a:rPr lang="zh-CN" altLang="en-US" dirty="0" smtClean="0"/>
              <a:t>组</a:t>
            </a:r>
            <a:r>
              <a:rPr lang="el-GR" altLang="zh-CN" dirty="0" smtClean="0">
                <a:latin typeface="Times New Roman" panose="02020603050405020304" pitchFamily="18" charset="0"/>
                <a:cs typeface="Times New Roman" panose="02020603050405020304" pitchFamily="18" charset="0"/>
              </a:rPr>
              <a:t>Δ</a:t>
            </a:r>
            <a:r>
              <a:rPr lang="en-US" altLang="zh-CN" dirty="0" smtClean="0">
                <a:latin typeface="Times New Roman" panose="02020603050405020304" pitchFamily="18" charset="0"/>
                <a:cs typeface="Times New Roman" panose="02020603050405020304" pitchFamily="18" charset="0"/>
              </a:rPr>
              <a:t>E-E</a:t>
            </a:r>
            <a:r>
              <a:rPr lang="zh-CN" altLang="en-US" dirty="0" smtClean="0">
                <a:latin typeface="Times New Roman" panose="02020603050405020304" pitchFamily="18" charset="0"/>
                <a:cs typeface="Times New Roman" panose="02020603050405020304" pitchFamily="18" charset="0"/>
              </a:rPr>
              <a:t>探测器，及</a:t>
            </a:r>
            <a:r>
              <a:rPr lang="en-US" altLang="zh-CN" dirty="0">
                <a:latin typeface="Times New Roman" panose="02020603050405020304" pitchFamily="18" charset="0"/>
                <a:cs typeface="Times New Roman" panose="02020603050405020304" pitchFamily="18" charset="0"/>
              </a:rPr>
              <a:t>4</a:t>
            </a:r>
            <a:r>
              <a:rPr lang="en-US" altLang="zh-CN" dirty="0" smtClean="0">
                <a:latin typeface="Times New Roman" panose="02020603050405020304" pitchFamily="18" charset="0"/>
                <a:cs typeface="Times New Roman" panose="02020603050405020304" pitchFamily="18" charset="0"/>
              </a:rPr>
              <a:t>-8</a:t>
            </a:r>
            <a:r>
              <a:rPr lang="zh-CN" altLang="en-US" dirty="0" smtClean="0">
                <a:latin typeface="Times New Roman" panose="02020603050405020304" pitchFamily="18" charset="0"/>
                <a:cs typeface="Times New Roman" panose="02020603050405020304" pitchFamily="18" charset="0"/>
              </a:rPr>
              <a:t>组硅探测器（可以使用</a:t>
            </a:r>
            <a:r>
              <a:rPr lang="en-US" altLang="zh-CN" dirty="0" smtClean="0">
                <a:latin typeface="Times New Roman" panose="02020603050405020304" pitchFamily="18" charset="0"/>
                <a:cs typeface="Times New Roman" panose="02020603050405020304" pitchFamily="18" charset="0"/>
              </a:rPr>
              <a:t>PSD+TOF</a:t>
            </a:r>
            <a:r>
              <a:rPr lang="zh-CN" altLang="en-US" dirty="0" smtClean="0">
                <a:latin typeface="Times New Roman" panose="02020603050405020304" pitchFamily="18" charset="0"/>
                <a:cs typeface="Times New Roman" panose="02020603050405020304" pitchFamily="18" charset="0"/>
              </a:rPr>
              <a:t>方法）。</a:t>
            </a:r>
            <a:endParaRPr lang="en-US" altLang="zh-CN"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r>
              <a:rPr lang="zh-CN" altLang="en-US" dirty="0" smtClean="0">
                <a:latin typeface="Times New Roman" panose="02020603050405020304" pitchFamily="18" charset="0"/>
                <a:cs typeface="Times New Roman" panose="02020603050405020304" pitchFamily="18" charset="0"/>
              </a:rPr>
              <a:t>探测器通道数量设计主要依赖于电子学通道数，目前电子学预计会提供</a:t>
            </a:r>
            <a:r>
              <a:rPr lang="en-US" altLang="zh-CN" dirty="0" smtClean="0">
                <a:latin typeface="Times New Roman" panose="02020603050405020304" pitchFamily="18" charset="0"/>
                <a:cs typeface="Times New Roman" panose="02020603050405020304" pitchFamily="18" charset="0"/>
              </a:rPr>
              <a:t>12-20</a:t>
            </a:r>
            <a:r>
              <a:rPr lang="zh-CN" altLang="en-US" dirty="0" smtClean="0">
                <a:latin typeface="Times New Roman" panose="02020603050405020304" pitchFamily="18" charset="0"/>
                <a:cs typeface="Times New Roman" panose="02020603050405020304" pitchFamily="18" charset="0"/>
              </a:rPr>
              <a:t>路读出。两套方案，</a:t>
            </a:r>
            <a:r>
              <a:rPr lang="en-US" altLang="zh-CN" dirty="0" smtClean="0">
                <a:latin typeface="Times New Roman" panose="02020603050405020304" pitchFamily="18" charset="0"/>
                <a:cs typeface="Times New Roman" panose="02020603050405020304" pitchFamily="18" charset="0"/>
              </a:rPr>
              <a:t>4</a:t>
            </a:r>
            <a:r>
              <a:rPr lang="zh-CN" altLang="en-US" dirty="0" smtClean="0">
                <a:latin typeface="Times New Roman" panose="02020603050405020304" pitchFamily="18" charset="0"/>
                <a:cs typeface="Times New Roman" panose="02020603050405020304" pitchFamily="18" charset="0"/>
              </a:rPr>
              <a:t>套</a:t>
            </a:r>
            <a:r>
              <a:rPr lang="el-GR" altLang="zh-CN" dirty="0">
                <a:latin typeface="Times New Roman" panose="02020603050405020304" pitchFamily="18" charset="0"/>
                <a:cs typeface="Times New Roman" panose="02020603050405020304" pitchFamily="18" charset="0"/>
              </a:rPr>
              <a:t>Δ</a:t>
            </a:r>
            <a:r>
              <a:rPr lang="en-US" altLang="zh-CN" dirty="0">
                <a:latin typeface="Times New Roman" panose="02020603050405020304" pitchFamily="18" charset="0"/>
                <a:cs typeface="Times New Roman" panose="02020603050405020304" pitchFamily="18" charset="0"/>
              </a:rPr>
              <a:t>E-E</a:t>
            </a:r>
            <a:r>
              <a:rPr lang="zh-CN" altLang="en-US" dirty="0" smtClean="0">
                <a:latin typeface="Times New Roman" panose="02020603050405020304" pitchFamily="18" charset="0"/>
                <a:cs typeface="Times New Roman" panose="02020603050405020304" pitchFamily="18" charset="0"/>
              </a:rPr>
              <a:t>探测器</a:t>
            </a:r>
            <a:r>
              <a:rPr lang="zh-CN" altLang="en-US" dirty="0" smtClean="0">
                <a:solidFill>
                  <a:schemeClr val="bg1">
                    <a:lumMod val="75000"/>
                  </a:schemeClr>
                </a:solidFill>
                <a:latin typeface="Times New Roman" panose="02020603050405020304" pitchFamily="18" charset="0"/>
                <a:cs typeface="Times New Roman" panose="02020603050405020304" pitchFamily="18" charset="0"/>
              </a:rPr>
              <a:t>（每套含</a:t>
            </a:r>
            <a:r>
              <a:rPr lang="en-US" altLang="zh-CN" dirty="0" smtClean="0">
                <a:solidFill>
                  <a:schemeClr val="bg1">
                    <a:lumMod val="75000"/>
                  </a:schemeClr>
                </a:solidFill>
                <a:latin typeface="Times New Roman" panose="02020603050405020304" pitchFamily="18" charset="0"/>
                <a:cs typeface="Times New Roman" panose="02020603050405020304" pitchFamily="18" charset="0"/>
              </a:rPr>
              <a:t>2</a:t>
            </a:r>
            <a:r>
              <a:rPr lang="zh-CN" altLang="en-US" dirty="0" smtClean="0">
                <a:solidFill>
                  <a:schemeClr val="bg1">
                    <a:lumMod val="75000"/>
                  </a:schemeClr>
                </a:solidFill>
                <a:latin typeface="Times New Roman" panose="02020603050405020304" pitchFamily="18" charset="0"/>
                <a:cs typeface="Times New Roman" panose="02020603050405020304" pitchFamily="18" charset="0"/>
              </a:rPr>
              <a:t>个探测器，气体</a:t>
            </a:r>
            <a:r>
              <a:rPr lang="en-US" altLang="zh-CN" dirty="0" smtClean="0">
                <a:solidFill>
                  <a:schemeClr val="bg1">
                    <a:lumMod val="75000"/>
                  </a:schemeClr>
                </a:solidFill>
                <a:latin typeface="Times New Roman" panose="02020603050405020304" pitchFamily="18" charset="0"/>
                <a:cs typeface="Times New Roman" panose="02020603050405020304" pitchFamily="18" charset="0"/>
              </a:rPr>
              <a:t>+</a:t>
            </a:r>
            <a:r>
              <a:rPr lang="zh-CN" altLang="en-US" dirty="0" smtClean="0">
                <a:solidFill>
                  <a:schemeClr val="bg1">
                    <a:lumMod val="75000"/>
                  </a:schemeClr>
                </a:solidFill>
                <a:latin typeface="Times New Roman" panose="02020603050405020304" pitchFamily="18" charset="0"/>
                <a:cs typeface="Times New Roman" panose="02020603050405020304" pitchFamily="18" charset="0"/>
              </a:rPr>
              <a:t>硅）</a:t>
            </a:r>
            <a:r>
              <a:rPr lang="en-US" altLang="zh-CN" dirty="0" smtClean="0">
                <a:latin typeface="Times New Roman" panose="02020603050405020304" pitchFamily="18" charset="0"/>
                <a:cs typeface="Times New Roman" panose="02020603050405020304" pitchFamily="18" charset="0"/>
              </a:rPr>
              <a:t>+4</a:t>
            </a:r>
            <a:r>
              <a:rPr lang="zh-CN" altLang="en-US" dirty="0" smtClean="0">
                <a:latin typeface="Times New Roman" panose="02020603050405020304" pitchFamily="18" charset="0"/>
                <a:cs typeface="Times New Roman" panose="02020603050405020304" pitchFamily="18" charset="0"/>
              </a:rPr>
              <a:t>硅探测器；</a:t>
            </a:r>
            <a:r>
              <a:rPr lang="en-US" altLang="zh-CN" dirty="0" smtClean="0">
                <a:latin typeface="Times New Roman" panose="02020603050405020304" pitchFamily="18" charset="0"/>
                <a:cs typeface="Times New Roman" panose="02020603050405020304" pitchFamily="18" charset="0"/>
              </a:rPr>
              <a:t>4</a:t>
            </a:r>
            <a:r>
              <a:rPr lang="zh-CN" altLang="en-US" dirty="0" smtClean="0">
                <a:latin typeface="Times New Roman" panose="02020603050405020304" pitchFamily="18" charset="0"/>
                <a:cs typeface="Times New Roman" panose="02020603050405020304" pitchFamily="18" charset="0"/>
              </a:rPr>
              <a:t>套</a:t>
            </a:r>
            <a:r>
              <a:rPr lang="el-GR" altLang="zh-CN" dirty="0">
                <a:latin typeface="Times New Roman" panose="02020603050405020304" pitchFamily="18" charset="0"/>
                <a:cs typeface="Times New Roman" panose="02020603050405020304" pitchFamily="18" charset="0"/>
              </a:rPr>
              <a:t>Δ</a:t>
            </a:r>
            <a:r>
              <a:rPr lang="en-US" altLang="zh-CN" dirty="0">
                <a:latin typeface="Times New Roman" panose="02020603050405020304" pitchFamily="18" charset="0"/>
                <a:cs typeface="Times New Roman" panose="02020603050405020304" pitchFamily="18" charset="0"/>
              </a:rPr>
              <a:t>E-E</a:t>
            </a:r>
            <a:r>
              <a:rPr lang="zh-CN" altLang="en-US" dirty="0" smtClean="0">
                <a:latin typeface="Times New Roman" panose="02020603050405020304" pitchFamily="18" charset="0"/>
                <a:cs typeface="Times New Roman" panose="02020603050405020304" pitchFamily="18" charset="0"/>
              </a:rPr>
              <a:t>探测器</a:t>
            </a:r>
            <a:r>
              <a:rPr lang="zh-CN" altLang="en-US" dirty="0">
                <a:solidFill>
                  <a:schemeClr val="bg1">
                    <a:lumMod val="75000"/>
                  </a:schemeClr>
                </a:solidFill>
                <a:latin typeface="Times New Roman" panose="02020603050405020304" pitchFamily="18" charset="0"/>
                <a:cs typeface="Times New Roman" panose="02020603050405020304" pitchFamily="18" charset="0"/>
              </a:rPr>
              <a:t>（每套含</a:t>
            </a:r>
            <a:r>
              <a:rPr lang="en-US" altLang="zh-CN" dirty="0">
                <a:solidFill>
                  <a:schemeClr val="bg1">
                    <a:lumMod val="75000"/>
                  </a:schemeClr>
                </a:solidFill>
                <a:latin typeface="Times New Roman" panose="02020603050405020304" pitchFamily="18" charset="0"/>
                <a:cs typeface="Times New Roman" panose="02020603050405020304" pitchFamily="18" charset="0"/>
              </a:rPr>
              <a:t>3</a:t>
            </a:r>
            <a:r>
              <a:rPr lang="zh-CN" altLang="en-US" dirty="0">
                <a:solidFill>
                  <a:schemeClr val="bg1">
                    <a:lumMod val="75000"/>
                  </a:schemeClr>
                </a:solidFill>
                <a:latin typeface="Times New Roman" panose="02020603050405020304" pitchFamily="18" charset="0"/>
                <a:cs typeface="Times New Roman" panose="02020603050405020304" pitchFamily="18" charset="0"/>
              </a:rPr>
              <a:t>个探测器，气体</a:t>
            </a:r>
            <a:r>
              <a:rPr lang="en-US" altLang="zh-CN" dirty="0">
                <a:solidFill>
                  <a:schemeClr val="bg1">
                    <a:lumMod val="75000"/>
                  </a:schemeClr>
                </a:solidFill>
                <a:latin typeface="Times New Roman" panose="02020603050405020304" pitchFamily="18" charset="0"/>
                <a:cs typeface="Times New Roman" panose="02020603050405020304" pitchFamily="18" charset="0"/>
              </a:rPr>
              <a:t>+</a:t>
            </a:r>
            <a:r>
              <a:rPr lang="zh-CN" altLang="en-US" dirty="0">
                <a:solidFill>
                  <a:schemeClr val="bg1">
                    <a:lumMod val="75000"/>
                  </a:schemeClr>
                </a:solidFill>
                <a:latin typeface="Times New Roman" panose="02020603050405020304" pitchFamily="18" charset="0"/>
                <a:cs typeface="Times New Roman" panose="02020603050405020304" pitchFamily="18" charset="0"/>
              </a:rPr>
              <a:t>硅</a:t>
            </a:r>
            <a:r>
              <a:rPr lang="en-US" altLang="zh-CN" dirty="0">
                <a:solidFill>
                  <a:schemeClr val="bg1">
                    <a:lumMod val="75000"/>
                  </a:schemeClr>
                </a:solidFill>
                <a:latin typeface="Times New Roman" panose="02020603050405020304" pitchFamily="18" charset="0"/>
                <a:cs typeface="Times New Roman" panose="02020603050405020304" pitchFamily="18" charset="0"/>
              </a:rPr>
              <a:t>+</a:t>
            </a:r>
            <a:r>
              <a:rPr lang="en-US" altLang="zh-CN" dirty="0" err="1">
                <a:solidFill>
                  <a:schemeClr val="bg1">
                    <a:lumMod val="75000"/>
                  </a:schemeClr>
                </a:solidFill>
                <a:latin typeface="Times New Roman" panose="02020603050405020304" pitchFamily="18" charset="0"/>
                <a:cs typeface="Times New Roman" panose="02020603050405020304" pitchFamily="18" charset="0"/>
              </a:rPr>
              <a:t>CsI</a:t>
            </a:r>
            <a:r>
              <a:rPr lang="zh-CN" altLang="en-US" dirty="0">
                <a:solidFill>
                  <a:schemeClr val="bg1">
                    <a:lumMod val="75000"/>
                  </a:schemeClr>
                </a:solidFill>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+4-8</a:t>
            </a:r>
            <a:r>
              <a:rPr lang="zh-CN" altLang="en-US" dirty="0" smtClean="0">
                <a:latin typeface="Times New Roman" panose="02020603050405020304" pitchFamily="18" charset="0"/>
                <a:cs typeface="Times New Roman" panose="02020603050405020304" pitchFamily="18" charset="0"/>
              </a:rPr>
              <a:t>套硅探测器。</a:t>
            </a:r>
            <a:r>
              <a:rPr lang="zh-CN" altLang="en-US" b="1" dirty="0" smtClean="0">
                <a:solidFill>
                  <a:srgbClr val="FF0000"/>
                </a:solidFill>
                <a:latin typeface="Times New Roman" panose="02020603050405020304" pitchFamily="18" charset="0"/>
                <a:cs typeface="Times New Roman" panose="02020603050405020304" pitchFamily="18" charset="0"/>
              </a:rPr>
              <a:t>主要目的是保证第一批实验至少有</a:t>
            </a:r>
            <a:r>
              <a:rPr lang="en-US" altLang="zh-CN" b="1" dirty="0" smtClean="0">
                <a:solidFill>
                  <a:srgbClr val="FF0000"/>
                </a:solidFill>
                <a:latin typeface="Times New Roman" panose="02020603050405020304" pitchFamily="18" charset="0"/>
                <a:cs typeface="Times New Roman" panose="02020603050405020304" pitchFamily="18" charset="0"/>
              </a:rPr>
              <a:t>8</a:t>
            </a:r>
            <a:r>
              <a:rPr lang="zh-CN" altLang="en-US" b="1" dirty="0" smtClean="0">
                <a:solidFill>
                  <a:srgbClr val="FF0000"/>
                </a:solidFill>
                <a:latin typeface="Times New Roman" panose="02020603050405020304" pitchFamily="18" charset="0"/>
                <a:cs typeface="Times New Roman" panose="02020603050405020304" pitchFamily="18" charset="0"/>
              </a:rPr>
              <a:t>个角度以上的数据，增加探测器效率</a:t>
            </a:r>
            <a:r>
              <a:rPr lang="zh-CN" altLang="en-US" dirty="0" smtClean="0">
                <a:latin typeface="Times New Roman" panose="02020603050405020304" pitchFamily="18" charset="0"/>
                <a:cs typeface="Times New Roman" panose="02020603050405020304" pitchFamily="18" charset="0"/>
              </a:rPr>
              <a:t>。</a:t>
            </a:r>
            <a:endParaRPr lang="en-US" altLang="zh-CN" dirty="0" smtClean="0">
              <a:latin typeface="Times New Roman" panose="02020603050405020304" pitchFamily="18" charset="0"/>
              <a:cs typeface="Times New Roman" panose="02020603050405020304" pitchFamily="18" charset="0"/>
            </a:endParaRPr>
          </a:p>
          <a:p>
            <a:endParaRPr lang="en-US" altLang="zh-CN" dirty="0" smtClean="0">
              <a:latin typeface="Times New Roman" panose="02020603050405020304" pitchFamily="18" charset="0"/>
              <a:cs typeface="Times New Roman" panose="02020603050405020304" pitchFamily="18" charset="0"/>
            </a:endParaRPr>
          </a:p>
          <a:p>
            <a:r>
              <a:rPr lang="zh-CN" altLang="en-US" sz="1400" b="1" dirty="0" smtClean="0">
                <a:latin typeface="Times New Roman" panose="02020603050405020304" pitchFamily="18" charset="0"/>
                <a:cs typeface="Times New Roman" panose="02020603050405020304" pitchFamily="18" charset="0"/>
              </a:rPr>
              <a:t>在稍后计划中准备使用</a:t>
            </a:r>
            <a:r>
              <a:rPr lang="en-US" altLang="zh-CN" sz="1400" b="1" dirty="0" smtClean="0">
                <a:latin typeface="Times New Roman" panose="02020603050405020304" pitchFamily="18" charset="0"/>
                <a:cs typeface="Times New Roman" panose="02020603050405020304" pitchFamily="18" charset="0"/>
              </a:rPr>
              <a:t>16</a:t>
            </a:r>
            <a:r>
              <a:rPr lang="zh-CN" altLang="en-US" sz="1400" b="1" dirty="0" smtClean="0">
                <a:latin typeface="Times New Roman" panose="02020603050405020304" pitchFamily="18" charset="0"/>
                <a:cs typeface="Times New Roman" panose="02020603050405020304" pitchFamily="18" charset="0"/>
              </a:rPr>
              <a:t>套</a:t>
            </a:r>
            <a:r>
              <a:rPr lang="el-GR" altLang="zh-CN" sz="1400" b="1" dirty="0">
                <a:latin typeface="Times New Roman" panose="02020603050405020304" pitchFamily="18" charset="0"/>
                <a:cs typeface="Times New Roman" panose="02020603050405020304" pitchFamily="18" charset="0"/>
              </a:rPr>
              <a:t>Δ</a:t>
            </a:r>
            <a:r>
              <a:rPr lang="en-US" altLang="zh-CN" sz="1400" b="1" dirty="0">
                <a:latin typeface="Times New Roman" panose="02020603050405020304" pitchFamily="18" charset="0"/>
                <a:cs typeface="Times New Roman" panose="02020603050405020304" pitchFamily="18" charset="0"/>
              </a:rPr>
              <a:t>E-E</a:t>
            </a:r>
            <a:r>
              <a:rPr lang="zh-CN" altLang="en-US" sz="1400" b="1" dirty="0" smtClean="0">
                <a:latin typeface="Times New Roman" panose="02020603050405020304" pitchFamily="18" charset="0"/>
                <a:cs typeface="Times New Roman" panose="02020603050405020304" pitchFamily="18" charset="0"/>
              </a:rPr>
              <a:t>探测器测量更多的靶元素。</a:t>
            </a:r>
            <a:endParaRPr lang="en-US" altLang="zh-CN" sz="1400" b="1" dirty="0" smtClean="0">
              <a:latin typeface="Times New Roman" panose="02020603050405020304" pitchFamily="18" charset="0"/>
              <a:cs typeface="Times New Roman" panose="02020603050405020304" pitchFamily="18" charset="0"/>
            </a:endParaRPr>
          </a:p>
        </p:txBody>
      </p:sp>
      <p:sp>
        <p:nvSpPr>
          <p:cNvPr id="3" name="灯片编号占位符 2"/>
          <p:cNvSpPr>
            <a:spLocks noGrp="1"/>
          </p:cNvSpPr>
          <p:nvPr>
            <p:ph type="sldNum" sz="quarter" idx="10"/>
          </p:nvPr>
        </p:nvSpPr>
        <p:spPr/>
        <p:txBody>
          <a:bodyPr/>
          <a:lstStyle/>
          <a:p>
            <a:fld id="{C19C0675-6A5E-482A-B8F4-9D1D30D10B33}" type="slidenum">
              <a:rPr lang="zh-CN" altLang="en-US" smtClean="0"/>
              <a:t>9</a:t>
            </a:fld>
            <a:endParaRPr lang="zh-CN" altLang="en-US"/>
          </a:p>
        </p:txBody>
      </p:sp>
    </p:spTree>
    <p:extLst>
      <p:ext uri="{BB962C8B-B14F-4D97-AF65-F5344CB8AC3E}">
        <p14:creationId xmlns:p14="http://schemas.microsoft.com/office/powerpoint/2010/main" val="170943544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SNS">
  <a:themeElements>
    <a:clrScheme name="1_CSNS讲演稿母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1_CSNS讲演稿母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4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zh-CN" altLang="en-US" sz="14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1_CSNS讲演稿母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SNS讲演稿母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SNS讲演稿母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SNS讲演稿母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SNS讲演稿母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SNS讲演稿母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SNS讲演稿母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SNS" id="{20E789AA-2228-4CF6-82DD-C789DAADE949}" vid="{E70B6DB7-4704-4BCA-A1D1-A5969EDEF21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CSNS</Template>
  <TotalTime>934</TotalTime>
  <Words>2948</Words>
  <Application>Microsoft Office PowerPoint</Application>
  <PresentationFormat>宽屏</PresentationFormat>
  <Paragraphs>375</Paragraphs>
  <Slides>35</Slides>
  <Notes>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35</vt:i4>
      </vt:variant>
    </vt:vector>
  </HeadingPairs>
  <TitlesOfParts>
    <vt:vector size="46" baseType="lpstr">
      <vt:lpstr>华文楷体</vt:lpstr>
      <vt:lpstr>楷体_GB2312</vt:lpstr>
      <vt:lpstr>宋体</vt:lpstr>
      <vt:lpstr>Arial</vt:lpstr>
      <vt:lpstr>Calibri</vt:lpstr>
      <vt:lpstr>Cambria Math</vt:lpstr>
      <vt:lpstr>Impact</vt:lpstr>
      <vt:lpstr>Symbol</vt:lpstr>
      <vt:lpstr>Times New Roman</vt:lpstr>
      <vt:lpstr>Wingdings</vt:lpstr>
      <vt:lpstr>CSNS</vt:lpstr>
      <vt:lpstr>白光中子源-带电粒子探测器研究进展</vt:lpstr>
      <vt:lpstr>Outline</vt:lpstr>
      <vt:lpstr>带电粒子意义和需求</vt:lpstr>
      <vt:lpstr>LANSCE</vt:lpstr>
      <vt:lpstr>MEDLEY</vt:lpstr>
      <vt:lpstr>白光中子源</vt:lpstr>
      <vt:lpstr>白光中子源带电粒子探测器初步设计</vt:lpstr>
      <vt:lpstr>总体技术路线</vt:lpstr>
      <vt:lpstr>带电粒子方案设计</vt:lpstr>
      <vt:lpstr>带电粒子反应第一批实验目标靶核（性价比高）</vt:lpstr>
      <vt:lpstr>反应产物能量模拟结果</vt:lpstr>
      <vt:lpstr>TOF方法分辨</vt:lpstr>
      <vt:lpstr>总体技术路线</vt:lpstr>
      <vt:lpstr>1. ΔE-E探测器设计</vt:lpstr>
      <vt:lpstr>反应计数率模拟结果</vt:lpstr>
      <vt:lpstr>气体探测器</vt:lpstr>
      <vt:lpstr>硅探测器</vt:lpstr>
      <vt:lpstr>CsI</vt:lpstr>
      <vt:lpstr>探测器的组装测试</vt:lpstr>
      <vt:lpstr>使用示波器采集得到能谱</vt:lpstr>
      <vt:lpstr>2. PSD方案设计</vt:lpstr>
      <vt:lpstr>6Li反应的特殊性</vt:lpstr>
      <vt:lpstr>TOF方法分辨</vt:lpstr>
      <vt:lpstr>使用6LiF与热中子反应测试</vt:lpstr>
      <vt:lpstr>硅探测器信号研究</vt:lpstr>
      <vt:lpstr>正面入射：电子信号@80V</vt:lpstr>
      <vt:lpstr>背面入射：空穴信号@80V</vt:lpstr>
      <vt:lpstr>真空靶室设计</vt:lpstr>
      <vt:lpstr>目前正在进行的工作</vt:lpstr>
      <vt:lpstr>低气压气体系统</vt:lpstr>
      <vt:lpstr>超薄入射窗材料</vt:lpstr>
      <vt:lpstr>人员安排及分工</vt:lpstr>
      <vt:lpstr>未来工作计划及时间节点</vt:lpstr>
      <vt:lpstr>总结</vt:lpstr>
      <vt:lpstr>谢    谢！</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带电粒子探测器</dc:title>
  <dc:creator>rui fan</dc:creator>
  <cp:lastModifiedBy>Sun Zhijia</cp:lastModifiedBy>
  <cp:revision>86</cp:revision>
  <dcterms:created xsi:type="dcterms:W3CDTF">2016-05-27T09:08:12Z</dcterms:created>
  <dcterms:modified xsi:type="dcterms:W3CDTF">2016-06-27T05:46:04Z</dcterms:modified>
</cp:coreProperties>
</file>