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2"/>
  </p:notesMasterIdLst>
  <p:handoutMasterIdLst>
    <p:handoutMasterId r:id="rId23"/>
  </p:handoutMasterIdLst>
  <p:sldIdLst>
    <p:sldId id="769" r:id="rId2"/>
    <p:sldId id="777" r:id="rId3"/>
    <p:sldId id="743" r:id="rId4"/>
    <p:sldId id="757" r:id="rId5"/>
    <p:sldId id="759" r:id="rId6"/>
    <p:sldId id="760" r:id="rId7"/>
    <p:sldId id="773" r:id="rId8"/>
    <p:sldId id="761" r:id="rId9"/>
    <p:sldId id="753" r:id="rId10"/>
    <p:sldId id="755" r:id="rId11"/>
    <p:sldId id="768" r:id="rId12"/>
    <p:sldId id="764" r:id="rId13"/>
    <p:sldId id="762" r:id="rId14"/>
    <p:sldId id="775" r:id="rId15"/>
    <p:sldId id="776" r:id="rId16"/>
    <p:sldId id="751" r:id="rId17"/>
    <p:sldId id="767" r:id="rId18"/>
    <p:sldId id="752" r:id="rId19"/>
    <p:sldId id="770" r:id="rId20"/>
    <p:sldId id="754" r:id="rId21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33CC"/>
    <a:srgbClr val="FF33E7"/>
    <a:srgbClr val="2A3454"/>
    <a:srgbClr val="C0C0C0"/>
    <a:srgbClr val="4D5E68"/>
    <a:srgbClr val="1679BA"/>
    <a:srgbClr val="777777"/>
    <a:srgbClr val="5F5F5F"/>
    <a:srgbClr val="3E4C5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72563" autoAdjust="0"/>
  </p:normalViewPr>
  <p:slideViewPr>
    <p:cSldViewPr>
      <p:cViewPr>
        <p:scale>
          <a:sx n="60" d="100"/>
          <a:sy n="60" d="100"/>
        </p:scale>
        <p:origin x="-163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-224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E2B01F36-ED64-4130-9E1F-C5BE1E1C4E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625642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D8367F20-E0C9-4FC0-8E60-286318C539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688739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加一句话：土建包括地下的中子束线隧道和实验厅，地面上的控制室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67F20-E0C9-4FC0-8E60-286318C5392F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380028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辐射防护系统开始设备安装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67F20-E0C9-4FC0-8E60-286318C5392F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谢谢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67F20-E0C9-4FC0-8E60-286318C5392F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67F20-E0C9-4FC0-8E60-286318C5392F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67F20-E0C9-4FC0-8E60-286318C5392F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dirty="0" smtClean="0"/>
              <a:t>反角白光中子源</a:t>
            </a:r>
            <a:r>
              <a:rPr lang="zh-CN" altLang="en-US" sz="1200" dirty="0" smtClean="0"/>
              <a:t>终端</a:t>
            </a:r>
            <a:r>
              <a:rPr lang="en-US" altLang="zh-CN" sz="1200" dirty="0" smtClean="0"/>
              <a:t>1</a:t>
            </a:r>
            <a:r>
              <a:rPr lang="zh-CN" altLang="zh-CN" sz="1200" dirty="0" smtClean="0"/>
              <a:t>厅内由于本底较高，采用含硼聚乙烯板进行加强屏蔽，</a:t>
            </a:r>
            <a:r>
              <a:rPr lang="zh-CN" altLang="en-US" sz="1200" dirty="0" smtClean="0"/>
              <a:t>在</a:t>
            </a:r>
            <a:r>
              <a:rPr lang="zh-CN" altLang="zh-CN" sz="1200" dirty="0" smtClean="0"/>
              <a:t>厅的前后左右四面及顶部墙壁采用含硼聚乙烯板进行加强屏蔽。</a:t>
            </a:r>
            <a:endParaRPr lang="zh-CN" altLang="en-US" sz="1200" dirty="0" smtClean="0"/>
          </a:p>
          <a:p>
            <a:pPr marL="0" marR="0" lvl="6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latin typeface="Arial" pitchFamily="34" charset="0"/>
                <a:cs typeface="宋体" pitchFamily="2" charset="-122"/>
              </a:rPr>
              <a:t>目前施工即将开始，请园区办督促建工尽快清理屋顶吊装遗留物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67F20-E0C9-4FC0-8E60-286318C5392F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加一句话：计划在</a:t>
            </a:r>
            <a:r>
              <a:rPr lang="en-US" altLang="zh-CN" dirty="0" smtClean="0"/>
              <a:t>8</a:t>
            </a:r>
            <a:r>
              <a:rPr lang="zh-CN" altLang="en-US" dirty="0" smtClean="0"/>
              <a:t>月</a:t>
            </a:r>
            <a:r>
              <a:rPr lang="en-US" altLang="zh-CN" dirty="0" smtClean="0"/>
              <a:t>RTBT</a:t>
            </a:r>
            <a:r>
              <a:rPr lang="zh-CN" altLang="en-US" dirty="0" smtClean="0"/>
              <a:t>设备楼土建验收后即开始施工，约需要</a:t>
            </a:r>
            <a:r>
              <a:rPr lang="en-US" altLang="zh-CN" dirty="0" smtClean="0"/>
              <a:t>1.5</a:t>
            </a:r>
            <a:r>
              <a:rPr lang="zh-CN" altLang="en-US" dirty="0" smtClean="0"/>
              <a:t>个月。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67F20-E0C9-4FC0-8E60-286318C5392F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417381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加几句话：公用设施包括供电、通风、供水、空调、地线、设备运输安装条件、辐射防护；每一点至少用一句话提一下。</a:t>
            </a:r>
            <a:endParaRPr lang="en-US" altLang="zh-CN" dirty="0" smtClean="0"/>
          </a:p>
          <a:p>
            <a:r>
              <a:rPr lang="zh-CN" altLang="en-US" dirty="0" smtClean="0"/>
              <a:t>有些你也不清楚的话，可以问一下敬罕涛。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67F20-E0C9-4FC0-8E60-286318C5392F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034633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在终端</a:t>
            </a:r>
            <a:r>
              <a:rPr lang="en-US" altLang="zh-CN" dirty="0" smtClean="0"/>
              <a:t>1</a:t>
            </a:r>
            <a:r>
              <a:rPr lang="zh-CN" altLang="en-US" dirty="0" smtClean="0"/>
              <a:t>、终端</a:t>
            </a:r>
            <a:r>
              <a:rPr lang="en-US" altLang="zh-CN" dirty="0" smtClean="0"/>
              <a:t>2</a:t>
            </a:r>
            <a:r>
              <a:rPr lang="zh-CN" altLang="en-US" dirty="0" smtClean="0"/>
              <a:t>各布置水龙头一个，用于设备冷却。在样品间布置水龙头一个，水盆及集水井。用于样品清洗，废水有排水泵排到地面。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67F20-E0C9-4FC0-8E60-286318C5392F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在终端</a:t>
            </a:r>
            <a:r>
              <a:rPr lang="en-US" altLang="zh-CN" dirty="0" smtClean="0"/>
              <a:t>1</a:t>
            </a:r>
            <a:r>
              <a:rPr lang="zh-CN" altLang="en-US" dirty="0" smtClean="0"/>
              <a:t>、终端</a:t>
            </a:r>
            <a:r>
              <a:rPr lang="en-US" altLang="zh-CN" dirty="0" smtClean="0"/>
              <a:t>2</a:t>
            </a:r>
            <a:r>
              <a:rPr lang="zh-CN" altLang="en-US" dirty="0" smtClean="0"/>
              <a:t>各布置接地端子一个，中子通道布置接地端子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个，用于设备单独接地需求。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67F20-E0C9-4FC0-8E60-286318C5392F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zh-CN" sz="120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反角白中子源隧道总设备干净用电</a:t>
            </a:r>
            <a:r>
              <a:rPr lang="en-US" altLang="zh-CN" sz="120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20kW</a:t>
            </a:r>
            <a:r>
              <a:rPr lang="zh-CN" altLang="zh-CN" sz="120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（</a:t>
            </a:r>
            <a:r>
              <a:rPr lang="en-US" altLang="zh-CN" sz="120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220V</a:t>
            </a:r>
            <a:r>
              <a:rPr lang="zh-CN" altLang="zh-CN" sz="120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），动力电</a:t>
            </a:r>
            <a:r>
              <a:rPr lang="en-US" altLang="zh-CN" sz="120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40kW</a:t>
            </a:r>
            <a:r>
              <a:rPr lang="zh-CN" altLang="zh-CN" sz="120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（</a:t>
            </a:r>
            <a:r>
              <a:rPr lang="en-US" altLang="zh-CN" sz="120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380V</a:t>
            </a:r>
            <a:r>
              <a:rPr lang="zh-CN" altLang="zh-CN" sz="120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），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67F20-E0C9-4FC0-8E60-286318C5392F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SSppt母板首页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05800" y="6477000"/>
            <a:ext cx="184150" cy="22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8000"/>
              </a:lnSpc>
              <a:defRPr/>
            </a:pPr>
            <a:endParaRPr lang="zh-CN" altLang="zh-CN" sz="100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76383654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7C9DE-CC5A-48BC-8379-20C05F5BD4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70564349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5125" y="838200"/>
            <a:ext cx="2033588" cy="5562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838200"/>
            <a:ext cx="5953125" cy="5562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A2E51-3B44-4094-B7C2-65FE04114A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07678387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9F352-FD94-4807-AE9E-611DE28844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53667238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61A6D-0BE8-4926-A3CB-869BE67852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82591259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99256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4563" y="1447800"/>
            <a:ext cx="39941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A3009-2E07-4C53-8F77-E034F8E691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99034271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D34ED-F126-4416-ADC0-CD2D8783AC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27992913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2FEFB-DED4-478F-A8C5-19A4F9DA13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88515173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D09C4-77C1-4ECB-8989-7EF4ED8527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3017224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89555-F5C3-4348-9BFE-99E931101B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07484552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2825-C507-4EF0-8FA3-334999202D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66942664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未标题-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38200"/>
            <a:ext cx="624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81391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4D5E68"/>
                </a:solidFill>
                <a:latin typeface="Impact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039F960-ECE4-42B8-9ED1-393ED15D0F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7872413" y="6513513"/>
            <a:ext cx="50958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defRPr/>
            </a:pPr>
            <a:r>
              <a:rPr lang="en-US" altLang="zh-CN" sz="900">
                <a:solidFill>
                  <a:srgbClr val="4D5E68"/>
                </a:solidFill>
                <a:latin typeface="Impact" pitchFamily="34" charset="0"/>
              </a:rPr>
              <a:t>Page</a:t>
            </a:r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468313" y="6524625"/>
            <a:ext cx="3810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0" hangingPunct="0">
              <a:defRPr/>
            </a:pPr>
            <a:r>
              <a:rPr lang="zh-CN" altLang="en-US" sz="900">
                <a:solidFill>
                  <a:schemeClr val="bg1"/>
                </a:solidFill>
                <a:latin typeface="Impact" pitchFamily="34" charset="0"/>
              </a:rPr>
              <a:t>散裂中子源进展汇报  </a:t>
            </a:r>
            <a:fld id="{1E90D562-15B5-4A62-A774-704A070B651F}" type="datetime4">
              <a:rPr lang="en-US" sz="900">
                <a:solidFill>
                  <a:schemeClr val="bg1"/>
                </a:solidFill>
                <a:latin typeface="Impact" pitchFamily="34" charset="0"/>
              </a:rPr>
              <a:pPr algn="l" eaLnBrk="0" hangingPunct="0">
                <a:defRPr/>
              </a:pPr>
              <a:t>June 24, 2016</a:t>
            </a:fld>
            <a:endParaRPr lang="zh-CN" altLang="en-US" sz="90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6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 b="1">
          <a:solidFill>
            <a:srgbClr val="4D5E68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4D5E68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  <p:sp>
        <p:nvSpPr>
          <p:cNvPr id="3" name="矩形 2"/>
          <p:cNvSpPr/>
          <p:nvPr/>
        </p:nvSpPr>
        <p:spPr>
          <a:xfrm>
            <a:off x="1604358" y="1844824"/>
            <a:ext cx="5724644" cy="37240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/>
              <a:t>反角白光中子源</a:t>
            </a:r>
            <a:endParaRPr lang="en-US" altLang="zh-CN" sz="4400" dirty="0" smtClean="0"/>
          </a:p>
          <a:p>
            <a:endParaRPr lang="en-US" altLang="zh-CN" sz="4800" dirty="0" smtClean="0"/>
          </a:p>
          <a:p>
            <a:r>
              <a:rPr lang="zh-CN" altLang="zh-CN" sz="4800" dirty="0" smtClean="0"/>
              <a:t>土建和公用设施进展</a:t>
            </a:r>
            <a:endParaRPr lang="en-US" altLang="zh-CN" sz="4800" dirty="0" smtClean="0"/>
          </a:p>
          <a:p>
            <a:endParaRPr lang="en-US" altLang="zh-CN" sz="4800" dirty="0" smtClean="0"/>
          </a:p>
          <a:p>
            <a:r>
              <a:rPr lang="zh-CN" altLang="en-US" sz="4000" dirty="0" smtClean="0"/>
              <a:t>谷  俊</a:t>
            </a:r>
            <a:endParaRPr lang="zh-CN" alt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875487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pic>
        <p:nvPicPr>
          <p:cNvPr id="3" name="图片 2" descr="C:\Users\lenovo\Desktop\2016-6-20\IMG_20160620_0907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7600017" cy="490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755576" y="836712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终端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和终端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的吊车具备调试条件</a:t>
            </a:r>
            <a:endParaRPr lang="zh-CN" alt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20888"/>
            <a:ext cx="7488832" cy="417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899592" y="836712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en-US" altLang="zh-CN" sz="2400" dirty="0" smtClean="0"/>
              <a:t>    </a:t>
            </a:r>
            <a:r>
              <a:rPr lang="zh-CN" altLang="zh-CN" sz="2400" dirty="0" smtClean="0"/>
              <a:t>反角白光中子源</a:t>
            </a:r>
            <a:r>
              <a:rPr lang="zh-CN" altLang="en-US" sz="2400" dirty="0" smtClean="0"/>
              <a:t>终端</a:t>
            </a:r>
            <a:r>
              <a:rPr lang="en-US" altLang="zh-CN" sz="2400" dirty="0" smtClean="0"/>
              <a:t>1</a:t>
            </a:r>
            <a:r>
              <a:rPr lang="zh-CN" altLang="zh-CN" sz="2400" dirty="0" smtClean="0"/>
              <a:t>厅内由于本底较高</a:t>
            </a:r>
            <a:r>
              <a:rPr lang="zh-CN" altLang="zh-CN" sz="2400" dirty="0" smtClean="0"/>
              <a:t>，</a:t>
            </a:r>
            <a:r>
              <a:rPr lang="zh-CN" altLang="en-US" sz="2400" dirty="0" smtClean="0"/>
              <a:t>在</a:t>
            </a:r>
            <a:r>
              <a:rPr lang="zh-CN" altLang="zh-CN" sz="2400" dirty="0" smtClean="0"/>
              <a:t>厅的前后左右四面及顶部墙壁采用含硼聚乙烯板进行加强屏蔽。</a:t>
            </a:r>
            <a:r>
              <a:rPr lang="zh-CN" altLang="en-US" sz="2400" dirty="0" smtClean="0">
                <a:latin typeface="Arial" pitchFamily="34" charset="0"/>
                <a:cs typeface="宋体" pitchFamily="2" charset="-122"/>
              </a:rPr>
              <a:t>目前施工即将开始，请园区办督促建工尽快清理屋顶吊装遗留物</a:t>
            </a:r>
          </a:p>
        </p:txBody>
      </p:sp>
    </p:spTree>
    <p:extLst>
      <p:ext uri="{BB962C8B-B14F-4D97-AF65-F5344CB8AC3E}">
        <p14:creationId xmlns:p14="http://schemas.microsoft.com/office/powerpoint/2010/main" xmlns="" val="918393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sp>
        <p:nvSpPr>
          <p:cNvPr id="8" name="矩形 7"/>
          <p:cNvSpPr/>
          <p:nvPr/>
        </p:nvSpPr>
        <p:spPr>
          <a:xfrm>
            <a:off x="611560" y="836712"/>
            <a:ext cx="828092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zh-CN" altLang="en-US" sz="4000" dirty="0" smtClean="0"/>
              <a:t>   </a:t>
            </a:r>
            <a:r>
              <a:rPr lang="zh-CN" altLang="en-US" sz="3200" dirty="0" smtClean="0"/>
              <a:t>白光中子源控制室改造</a:t>
            </a:r>
            <a:r>
              <a:rPr lang="zh-CN" altLang="en-US" sz="2800" dirty="0" smtClean="0">
                <a:latin typeface="Arial" pitchFamily="34" charset="0"/>
              </a:rPr>
              <a:t>。</a:t>
            </a:r>
            <a:endParaRPr lang="en-US" altLang="zh-CN" sz="2800" dirty="0" smtClean="0">
              <a:latin typeface="Arial" pitchFamily="34" charset="0"/>
            </a:endParaRPr>
          </a:p>
          <a:p>
            <a:pPr algn="l">
              <a:buFontTx/>
              <a:buChar char="•"/>
            </a:pPr>
            <a:r>
              <a:rPr lang="zh-CN" altLang="en-US" sz="2800" dirty="0" smtClean="0">
                <a:latin typeface="Arial" pitchFamily="34" charset="0"/>
              </a:rPr>
              <a:t>   为增加使用面积，在原有的控制室增加二层。一层布置机柜，二层为控制室，自</a:t>
            </a:r>
            <a:r>
              <a:rPr lang="en-US" altLang="zh-CN" sz="2800" dirty="0" smtClean="0">
                <a:latin typeface="Arial" pitchFamily="34" charset="0"/>
              </a:rPr>
              <a:t>RTBT</a:t>
            </a:r>
            <a:r>
              <a:rPr lang="zh-CN" altLang="en-US" sz="2800" dirty="0" smtClean="0">
                <a:latin typeface="Arial" pitchFamily="34" charset="0"/>
              </a:rPr>
              <a:t>楼梯间增加楼梯进入。目前设计院已经完成土建图纸，设备图纸设计中。</a:t>
            </a:r>
            <a:r>
              <a:rPr lang="zh-CN" altLang="en-US" sz="2800" dirty="0" smtClean="0"/>
              <a:t>计划在</a:t>
            </a:r>
            <a:r>
              <a:rPr lang="en-US" altLang="zh-CN" sz="2800" dirty="0" smtClean="0"/>
              <a:t>8</a:t>
            </a:r>
            <a:r>
              <a:rPr lang="zh-CN" altLang="en-US" sz="2800" dirty="0" smtClean="0"/>
              <a:t>月</a:t>
            </a:r>
            <a:r>
              <a:rPr lang="en-US" altLang="zh-CN" sz="2800" dirty="0" smtClean="0"/>
              <a:t>RTBT</a:t>
            </a:r>
            <a:r>
              <a:rPr lang="zh-CN" altLang="en-US" sz="2800" dirty="0" smtClean="0"/>
              <a:t>设备楼土建验收后即开始施工，约需要</a:t>
            </a:r>
            <a:r>
              <a:rPr lang="en-US" altLang="zh-CN" sz="2800" dirty="0" smtClean="0"/>
              <a:t>1.5</a:t>
            </a:r>
            <a:r>
              <a:rPr lang="zh-CN" altLang="en-US" sz="2800" dirty="0" smtClean="0"/>
              <a:t>个月。</a:t>
            </a:r>
            <a:endParaRPr lang="en-US" altLang="zh-CN" sz="4000" dirty="0" smtClean="0">
              <a:latin typeface="Arial" pitchFamily="34" charset="0"/>
            </a:endParaRPr>
          </a:p>
          <a:p>
            <a:pPr algn="l">
              <a:buFontTx/>
              <a:buChar char="•"/>
            </a:pPr>
            <a:r>
              <a:rPr lang="zh-CN" altLang="en-US" sz="2000" dirty="0" smtClean="0">
                <a:latin typeface="Arial" pitchFamily="34" charset="0"/>
              </a:rPr>
              <a:t>设计院图纸</a:t>
            </a:r>
            <a:endParaRPr lang="en-US" altLang="zh-CN" sz="2000" dirty="0" smtClean="0">
              <a:latin typeface="Arial" pitchFamily="34" charset="0"/>
            </a:endParaRPr>
          </a:p>
          <a:p>
            <a:pPr algn="l">
              <a:buFontTx/>
              <a:buChar char="•"/>
            </a:pPr>
            <a:endParaRPr lang="zh-CN" altLang="zh-CN" sz="2400" dirty="0" smtClean="0"/>
          </a:p>
          <a:p>
            <a:pPr lvl="0" algn="l"/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endParaRPr lang="zh-CN" altLang="zh-CN" sz="2000" dirty="0" smtClean="0"/>
          </a:p>
          <a:p>
            <a:pPr algn="l"/>
            <a:endParaRPr lang="zh-CN" altLang="en-US" sz="3600" dirty="0" smtClean="0">
              <a:latin typeface="Arial" pitchFamily="34" charset="0"/>
              <a:cs typeface="宋体" pitchFamily="2" charset="-122"/>
            </a:endParaRPr>
          </a:p>
          <a:p>
            <a:pPr lvl="0" algn="l"/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/>
            <a:endParaRPr lang="zh-CN" altLang="en-US" sz="2400" dirty="0" smtClean="0">
              <a:latin typeface="Arial" pitchFamily="34" charset="0"/>
              <a:cs typeface="宋体" pitchFamily="2" charset="-122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33056"/>
            <a:ext cx="37909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933056"/>
            <a:ext cx="34575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1031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3" name="矩形 2"/>
          <p:cNvSpPr/>
          <p:nvPr/>
        </p:nvSpPr>
        <p:spPr>
          <a:xfrm>
            <a:off x="1115616" y="2852936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 smtClean="0"/>
              <a:t>二、公 用 设 施 进 展</a:t>
            </a:r>
            <a:endParaRPr lang="en-US" altLang="zh-CN" sz="4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sp>
        <p:nvSpPr>
          <p:cNvPr id="3" name="矩形 2"/>
          <p:cNvSpPr/>
          <p:nvPr/>
        </p:nvSpPr>
        <p:spPr>
          <a:xfrm>
            <a:off x="323528" y="980728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/>
              <a:t>    在终端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、终端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各布置水龙头一个，用于设备冷却。在样品间布置水龙头一个，水盆及集水井。用于样品清洗，废水由排水泵排到地面。</a:t>
            </a:r>
            <a:endParaRPr lang="zh-CN" altLang="en-US" sz="28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348880"/>
            <a:ext cx="6768752" cy="425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4" name="矩形 3"/>
          <p:cNvSpPr/>
          <p:nvPr/>
        </p:nvSpPr>
        <p:spPr>
          <a:xfrm>
            <a:off x="755576" y="1052736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/>
              <a:t>    在终端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、终端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各布置接地端子一个，中子通道布置接地端子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个，用于设备单独接地需求。</a:t>
            </a:r>
            <a:endParaRPr lang="zh-CN" altLang="en-US" sz="28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348880"/>
            <a:ext cx="36099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348880"/>
            <a:ext cx="422206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sp>
        <p:nvSpPr>
          <p:cNvPr id="3" name="矩形 2"/>
          <p:cNvSpPr/>
          <p:nvPr/>
        </p:nvSpPr>
        <p:spPr>
          <a:xfrm>
            <a:off x="0" y="764704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/>
              <a:t>    由</a:t>
            </a:r>
            <a:r>
              <a:rPr lang="en-US" altLang="zh-CN" sz="2800" dirty="0" smtClean="0"/>
              <a:t>RTBT</a:t>
            </a:r>
            <a:r>
              <a:rPr lang="zh-CN" altLang="en-US" sz="2800" dirty="0" smtClean="0"/>
              <a:t>空调机房布置专用空调管道到地下实验厅及中子隧道，保证空气洁净。目前已经安装到位，上周开始通风。控制温湿度：</a:t>
            </a:r>
            <a:r>
              <a:rPr lang="en-US" altLang="zh-CN" sz="2800" dirty="0" smtClean="0"/>
              <a:t>25±2°&lt;65%</a:t>
            </a:r>
          </a:p>
          <a:p>
            <a:pPr algn="l"/>
            <a:endParaRPr lang="zh-CN" altLang="zh-CN" sz="2400" dirty="0" smtClean="0"/>
          </a:p>
        </p:txBody>
      </p:sp>
      <p:pic>
        <p:nvPicPr>
          <p:cNvPr id="4" name="图片 3" descr="C:\Users\lenovo\Desktop\2016-6-20\IMG_20160620_0908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4410214" cy="323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C:\Users\lenovo\Desktop\2016-6-20\IMG_20160620_0905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01008"/>
            <a:ext cx="4464496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sp>
        <p:nvSpPr>
          <p:cNvPr id="3" name="矩形 2"/>
          <p:cNvSpPr/>
          <p:nvPr/>
        </p:nvSpPr>
        <p:spPr>
          <a:xfrm>
            <a:off x="251519" y="836712"/>
            <a:ext cx="88924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 smtClean="0"/>
              <a:t>    </a:t>
            </a:r>
            <a:r>
              <a:rPr lang="zh-CN" altLang="zh-CN" sz="2800" dirty="0" smtClean="0"/>
              <a:t>反角白中子源隧道总设备干净用电</a:t>
            </a:r>
            <a:r>
              <a:rPr lang="en-US" altLang="zh-CN" sz="2800" dirty="0" smtClean="0"/>
              <a:t>20kW</a:t>
            </a:r>
            <a:r>
              <a:rPr lang="zh-CN" altLang="zh-CN" sz="2800" dirty="0" smtClean="0"/>
              <a:t>（</a:t>
            </a:r>
            <a:r>
              <a:rPr lang="en-US" altLang="zh-CN" sz="2800" dirty="0" smtClean="0"/>
              <a:t>220V</a:t>
            </a:r>
            <a:r>
              <a:rPr lang="zh-CN" altLang="zh-CN" sz="2800" dirty="0" smtClean="0"/>
              <a:t>），动力电</a:t>
            </a:r>
            <a:r>
              <a:rPr lang="en-US" altLang="zh-CN" sz="2800" dirty="0" smtClean="0"/>
              <a:t>40kW</a:t>
            </a:r>
            <a:r>
              <a:rPr lang="zh-CN" altLang="zh-CN" sz="2800" dirty="0" smtClean="0"/>
              <a:t>（</a:t>
            </a:r>
            <a:r>
              <a:rPr lang="en-US" altLang="zh-CN" sz="2800" dirty="0" smtClean="0"/>
              <a:t>380V</a:t>
            </a:r>
            <a:r>
              <a:rPr lang="zh-CN" altLang="zh-CN" sz="2800" dirty="0" smtClean="0"/>
              <a:t>），</a:t>
            </a:r>
            <a:endParaRPr lang="zh-CN" altLang="en-US" sz="2800" dirty="0" smtClean="0"/>
          </a:p>
          <a:p>
            <a:pPr algn="l"/>
            <a:r>
              <a:rPr lang="zh-CN" altLang="en-US" sz="2800" dirty="0" smtClean="0"/>
              <a:t>    电气施工已经开始，按照我们的需求开始设备安装</a:t>
            </a:r>
            <a:endParaRPr lang="en-US" altLang="zh-CN" sz="2800" dirty="0" smtClean="0"/>
          </a:p>
          <a:p>
            <a:pPr algn="l"/>
            <a:endParaRPr lang="en-US" altLang="zh-CN" sz="2800" dirty="0" smtClean="0"/>
          </a:p>
          <a:p>
            <a:pPr algn="l"/>
            <a:r>
              <a:rPr lang="zh-CN" altLang="en-US" sz="1600" dirty="0" smtClean="0"/>
              <a:t>电气施工图</a:t>
            </a:r>
            <a:endParaRPr lang="zh-CN" altLang="en-US" sz="16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9144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sp>
        <p:nvSpPr>
          <p:cNvPr id="3" name="矩形 2"/>
          <p:cNvSpPr/>
          <p:nvPr/>
        </p:nvSpPr>
        <p:spPr>
          <a:xfrm>
            <a:off x="0" y="90872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中子隧道内</a:t>
            </a:r>
            <a:r>
              <a:rPr lang="zh-CN" altLang="zh-CN" sz="2800" dirty="0" smtClean="0"/>
              <a:t>空间比较紧，建议通用在隧道内的桥架使用适合的扁平线槽，贴墙面施工。</a:t>
            </a:r>
            <a:endParaRPr lang="zh-CN" altLang="en-US" sz="2800" dirty="0"/>
          </a:p>
        </p:txBody>
      </p:sp>
      <p:pic>
        <p:nvPicPr>
          <p:cNvPr id="2050" name="图片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7986792" cy="451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8467303" cy="483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11560" y="980728"/>
            <a:ext cx="4493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/>
              <a:t>辐射防护系统开始设备安装</a:t>
            </a:r>
            <a:endParaRPr lang="zh-CN" alt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p:sp>
        <p:nvSpPr>
          <p:cNvPr id="3" name="矩形 2"/>
          <p:cNvSpPr/>
          <p:nvPr/>
        </p:nvSpPr>
        <p:spPr>
          <a:xfrm>
            <a:off x="2032685" y="3275112"/>
            <a:ext cx="50786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 smtClean="0"/>
              <a:t>一、</a:t>
            </a:r>
            <a:r>
              <a:rPr lang="zh-CN" altLang="en-US" sz="4800" dirty="0" smtClean="0"/>
              <a:t>土   建  工  作</a:t>
            </a:r>
            <a:endParaRPr lang="zh-CN" altLang="en-US" sz="4800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1547664" y="2852936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200" dirty="0" smtClean="0"/>
              <a:t> 谢     谢</a:t>
            </a:r>
            <a:endParaRPr lang="zh-CN" altLang="en-US" sz="7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3" name="矩形 2"/>
          <p:cNvSpPr/>
          <p:nvPr/>
        </p:nvSpPr>
        <p:spPr>
          <a:xfrm>
            <a:off x="611560" y="908721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/>
              <a:t> </a:t>
            </a:r>
            <a:r>
              <a:rPr lang="zh-CN" altLang="en-US" sz="2800" dirty="0" smtClean="0"/>
              <a:t>   地下</a:t>
            </a:r>
            <a:r>
              <a:rPr lang="zh-CN" altLang="en-US" sz="2800" dirty="0" smtClean="0"/>
              <a:t>的中子束线隧道和实验厅，地面上的</a:t>
            </a:r>
            <a:r>
              <a:rPr lang="zh-CN" altLang="en-US" sz="2800" dirty="0" smtClean="0"/>
              <a:t>控制室基本</a:t>
            </a:r>
            <a:r>
              <a:rPr lang="zh-CN" altLang="en-US" sz="2800" dirty="0" smtClean="0"/>
              <a:t>完成</a:t>
            </a:r>
            <a:r>
              <a:rPr lang="zh-CN" altLang="en-US" sz="2800" dirty="0" smtClean="0"/>
              <a:t>，还有</a:t>
            </a:r>
            <a:r>
              <a:rPr lang="zh-CN" altLang="en-US" sz="2800" dirty="0" smtClean="0"/>
              <a:t>少量收尾工作。</a:t>
            </a:r>
            <a:endParaRPr lang="en-US" altLang="zh-CN" sz="2800" dirty="0" smtClean="0"/>
          </a:p>
          <a:p>
            <a:pPr algn="l"/>
            <a:endParaRPr lang="en-US" altLang="zh-CN" sz="1600" dirty="0" smtClean="0"/>
          </a:p>
          <a:p>
            <a:pPr algn="l"/>
            <a:r>
              <a:rPr lang="zh-CN" altLang="en-US" sz="1600" dirty="0" smtClean="0"/>
              <a:t>土建施工图</a:t>
            </a:r>
            <a:endParaRPr lang="en-US" altLang="zh-CN" sz="1600" dirty="0" smtClean="0"/>
          </a:p>
          <a:p>
            <a:pPr algn="l"/>
            <a:endParaRPr lang="en-US" altLang="zh-CN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24944"/>
            <a:ext cx="70961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1899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6998196" cy="494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971600" y="980728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在前期设计中为减少辐射在隧道墙中加装</a:t>
            </a:r>
            <a:endParaRPr lang="en-US" altLang="zh-CN" sz="2400" dirty="0" smtClean="0"/>
          </a:p>
          <a:p>
            <a:r>
              <a:rPr lang="en-US" altLang="zh-CN" sz="2400" dirty="0" smtClean="0"/>
              <a:t>7500</a:t>
            </a:r>
            <a:r>
              <a:rPr lang="zh-CN" altLang="en-US" sz="2400" dirty="0" smtClean="0"/>
              <a:t>*</a:t>
            </a:r>
            <a:r>
              <a:rPr lang="en-US" altLang="zh-CN" sz="2400" dirty="0" smtClean="0"/>
              <a:t>3500</a:t>
            </a:r>
            <a:r>
              <a:rPr lang="zh-CN" altLang="en-US" sz="2400" dirty="0" smtClean="0"/>
              <a:t>*</a:t>
            </a:r>
            <a:r>
              <a:rPr lang="en-US" altLang="zh-CN" sz="2400" dirty="0" smtClean="0"/>
              <a:t>800</a:t>
            </a:r>
            <a:r>
              <a:rPr lang="zh-CN" altLang="en-US" sz="2400" dirty="0" smtClean="0"/>
              <a:t>铁屏蔽</a:t>
            </a:r>
            <a:endParaRPr lang="zh-CN" alt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3" name="矩形 2"/>
          <p:cNvSpPr/>
          <p:nvPr/>
        </p:nvSpPr>
        <p:spPr>
          <a:xfrm>
            <a:off x="827584" y="1124744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/>
              <a:t>调整楼梯走向，增加终端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墙外布置机柜的位置</a:t>
            </a:r>
            <a:endParaRPr lang="en-US" altLang="zh-CN" sz="2800" dirty="0" smtClean="0"/>
          </a:p>
          <a:p>
            <a:pPr algn="l"/>
            <a:endParaRPr lang="zh-CN" altLang="en-US" sz="1600" dirty="0"/>
          </a:p>
        </p:txBody>
      </p:sp>
      <p:pic>
        <p:nvPicPr>
          <p:cNvPr id="4" name="图片 3" descr="C:\Users\lenovo\Desktop\反角中子设备层浇筑\IMG_20150109_0923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44824"/>
            <a:ext cx="691276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pic>
        <p:nvPicPr>
          <p:cNvPr id="3" name="图片 2" descr="C:\Users\lenovo\Desktop\反角中子设备层浇筑\IMG_20151015_1442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021531" cy="464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1027" name="Picture 3" descr="C:\Users\lenovo\Desktop\2016-6-20\IMG_20160620_092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462864" cy="4847148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482043" y="908720"/>
            <a:ext cx="73132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/>
              <a:t>为保证大型设备进入实验厅，</a:t>
            </a:r>
            <a:endParaRPr lang="en-US" altLang="zh-CN" sz="2800" dirty="0" smtClean="0"/>
          </a:p>
          <a:p>
            <a:r>
              <a:rPr lang="zh-CN" altLang="en-US" sz="2800" dirty="0" smtClean="0"/>
              <a:t>将样品准备间逃生口</a:t>
            </a:r>
            <a:r>
              <a:rPr lang="zh-CN" altLang="en-US" sz="2800" dirty="0" smtClean="0"/>
              <a:t>扩大为</a:t>
            </a:r>
            <a:r>
              <a:rPr lang="en-US" altLang="zh-CN" sz="2800" dirty="0" smtClean="0"/>
              <a:t>2000</a:t>
            </a:r>
            <a:r>
              <a:rPr lang="zh-CN" altLang="en-US" sz="2800" dirty="0" smtClean="0"/>
              <a:t>*</a:t>
            </a:r>
            <a:r>
              <a:rPr lang="en-US" altLang="zh-CN" sz="2800" dirty="0" smtClean="0"/>
              <a:t>2000</a:t>
            </a:r>
            <a:r>
              <a:rPr lang="zh-CN" altLang="en-US" sz="2800" dirty="0" smtClean="0"/>
              <a:t>吊装口</a:t>
            </a:r>
            <a:endParaRPr lang="zh-CN" alt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4" name="矩形 3"/>
          <p:cNvSpPr/>
          <p:nvPr/>
        </p:nvSpPr>
        <p:spPr>
          <a:xfrm>
            <a:off x="1115616" y="908720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dirty="0" smtClean="0"/>
              <a:t>控制室门前道路施工中。</a:t>
            </a:r>
            <a:endParaRPr lang="zh-CN" altLang="en-US" sz="2800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999808" cy="519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09C4-77C1-4ECB-8989-7EF4ED8527F4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pic>
        <p:nvPicPr>
          <p:cNvPr id="3" name="图片 2" descr="C:\Users\lenovo\Desktop\2016-6-20\IMG_20160620_0908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426438" cy="503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323528" y="90872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  </a:t>
            </a:r>
            <a:r>
              <a:rPr lang="zh-CN" altLang="en-US" sz="2800" dirty="0" smtClean="0"/>
              <a:t>终端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与通道之间的悬挂推拉屏蔽门安装调试完成</a:t>
            </a:r>
            <a:endParaRPr lang="zh-CN" alt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SNS讲演稿母板">
  <a:themeElements>
    <a:clrScheme name="1_CSNS讲演稿母板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1_CSNS讲演稿母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CSNS讲演稿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SNS讲演稿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CSNS模板</Template>
  <TotalTime>15791</TotalTime>
  <Words>691</Words>
  <Application>Microsoft Office PowerPoint</Application>
  <PresentationFormat>全屏显示(4:3)</PresentationFormat>
  <Paragraphs>77</Paragraphs>
  <Slides>20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1_CSNS讲演稿母板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Company>MC SYSTEM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CSNS Status 中国散裂中子源  Jie WEI  for the CSNS Project Team Institute of High Energy Physics Institute of Physics</dc:title>
  <dc:creator>MC SYSTEM</dc:creator>
  <cp:lastModifiedBy>lenovo</cp:lastModifiedBy>
  <cp:revision>896</cp:revision>
  <cp:lastPrinted>1601-01-01T00:00:00Z</cp:lastPrinted>
  <dcterms:created xsi:type="dcterms:W3CDTF">2010-01-08T00:24:23Z</dcterms:created>
  <dcterms:modified xsi:type="dcterms:W3CDTF">2016-06-24T08:24:47Z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